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 id="2147483679" r:id="rId6"/>
  </p:sldMasterIdLst>
  <p:notesMasterIdLst>
    <p:notesMasterId r:id="rId31"/>
  </p:notesMasterIdLst>
  <p:handoutMasterIdLst>
    <p:handoutMasterId r:id="rId32"/>
  </p:handoutMasterIdLst>
  <p:sldIdLst>
    <p:sldId id="256" r:id="rId7"/>
    <p:sldId id="258" r:id="rId8"/>
    <p:sldId id="259" r:id="rId9"/>
    <p:sldId id="257" r:id="rId10"/>
    <p:sldId id="264" r:id="rId11"/>
    <p:sldId id="265" r:id="rId12"/>
    <p:sldId id="266" r:id="rId13"/>
    <p:sldId id="267" r:id="rId14"/>
    <p:sldId id="268" r:id="rId15"/>
    <p:sldId id="271" r:id="rId16"/>
    <p:sldId id="272" r:id="rId17"/>
    <p:sldId id="285" r:id="rId18"/>
    <p:sldId id="273" r:id="rId19"/>
    <p:sldId id="274" r:id="rId20"/>
    <p:sldId id="269" r:id="rId21"/>
    <p:sldId id="270" r:id="rId22"/>
    <p:sldId id="276" r:id="rId23"/>
    <p:sldId id="281" r:id="rId24"/>
    <p:sldId id="282" r:id="rId25"/>
    <p:sldId id="275" r:id="rId26"/>
    <p:sldId id="278" r:id="rId27"/>
    <p:sldId id="279" r:id="rId28"/>
    <p:sldId id="280" r:id="rId29"/>
    <p:sldId id="263" r:id="rId30"/>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9652F"/>
    <a:srgbClr val="7E7E3A"/>
    <a:srgbClr val="A10E07"/>
    <a:srgbClr val="B1E094"/>
    <a:srgbClr val="0070C0"/>
    <a:srgbClr val="D5E5E6"/>
    <a:srgbClr val="7CEB99"/>
    <a:srgbClr val="45C2C4"/>
    <a:srgbClr val="0040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E8B1032C-EA38-4F05-BA0D-38AFFFC7BED3}" styleName="Estilo claro 3 - Acento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2" d="100"/>
          <a:sy n="62" d="100"/>
        </p:scale>
        <p:origin x="828"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ideamcol-my.sharepoint.com/personal/mmoraa_ideam_gov_co/Documents/Informe%20PQRSDF,%20solicitudes%20de%20acceso%20a%20la%20informaci%C3%B3n%20y%20Nivel%20de%20satisfacci%C3%B3n%20de%20usuarios%20-%20II%20Trimestre%202025%20(2)%20DEF%20(1)_ColumnClustered%20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3" Type="http://schemas.openxmlformats.org/officeDocument/2006/relationships/oleObject" Target="https://ideamcol-my.sharepoint.com/personal/mmoraa_ideam_gov_co/Documents/Datos%20adjuntos/Informe%20PQRSDF%20III%20Trimestre%202025_BarClustered.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ideamcol-my.sharepoint.com/personal/mmoraa_ideam_gov_co/Documents/Informe%20PQRSDF,%20solicitudes%20de%20acceso%20a%20la%20informaci%C3%B3n%20y%20Nivel%20de%20satisfacci%C3%B3n%20de%20usuarios%20-%20II%20Trimestre%202025%20(2)%20DEF%20(1)_BarClustered.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ideamcol-my.sharepoint.com/personal/mmoraa_ideam_gov_co/Documents/Datos%20adjuntos/Informe%20PQRSDF%20III%20Trimestre%202025_BarClustered%20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ideamcol-my.sharepoint.com/personal/mmoraa_ideam_gov_co/Documents/Datos%20adjuntos/Informe%20PQRSDF%20III%20Trimestre%202025_BarClustered%202.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ideamcol-my.sharepoint.com/personal/mmoraa_ideam_gov_co/Documents/Informe%20PQRSDF,%20solicitudes%20de%20acceso%20a%20la%20informaci%C3%B3n%20y%20Nivel%20de%20satisfacci%C3%B3n%20de%20usuarios%20-%20II%20Trimestre%202025%20(2)%20DEF%20(1)_ColumnClustered.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ideamcol-my.sharepoint.com/personal/mmoraa_ideam_gov_co/Documents/Datos%20adjuntos/Informe%20PQRSDF%20III%20Trimestre%202025_BarClustered%20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096221430905666E-2"/>
          <c:y val="2.6855137930895369E-2"/>
          <c:w val="0.87016103892453089"/>
          <c:h val="0.84314691212418713"/>
        </c:manualLayout>
      </c:layout>
      <c:barChart>
        <c:barDir val="col"/>
        <c:grouping val="clustered"/>
        <c:varyColors val="0"/>
        <c:ser>
          <c:idx val="0"/>
          <c:order val="0"/>
          <c:tx>
            <c:strRef>
              <c:f>Hoja1!$B$1</c:f>
              <c:strCache>
                <c:ptCount val="1"/>
                <c:pt idx="0">
                  <c:v>Cantidad</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234-43A4-8B59-27EF1AEEAB3A}"/>
              </c:ext>
            </c:extLst>
          </c:dPt>
          <c:dPt>
            <c:idx val="1"/>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234-43A4-8B59-27EF1AEEAB3A}"/>
              </c:ext>
            </c:extLst>
          </c:dPt>
          <c:dPt>
            <c:idx val="2"/>
            <c:invertIfNegative val="0"/>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234-43A4-8B59-27EF1AEEAB3A}"/>
              </c:ext>
            </c:extLst>
          </c:dPt>
          <c:dPt>
            <c:idx val="3"/>
            <c:invertIfNegative val="0"/>
            <c:bubble3D val="0"/>
            <c:spPr>
              <a:solidFill>
                <a:schemeClr val="accent6">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234-43A4-8B59-27EF1AEEAB3A}"/>
              </c:ext>
            </c:extLst>
          </c:dPt>
          <c:dLbls>
            <c:spPr>
              <a:noFill/>
              <a:ln>
                <a:noFill/>
              </a:ln>
              <a:effectLst/>
            </c:spPr>
            <c:txPr>
              <a:bodyPr rot="0" spcFirstLastPara="1" vertOverflow="ellipsis" vert="horz" wrap="square" anchor="ctr" anchorCtr="1"/>
              <a:lstStyle/>
              <a:p>
                <a:pPr>
                  <a:defRPr sz="1050" b="1" i="0" u="none" strike="noStrike" kern="1200" baseline="0">
                    <a:solidFill>
                      <a:schemeClr val="tx1"/>
                    </a:solidFill>
                    <a:latin typeface="Verdana" panose="020B0604030504040204" pitchFamily="34" charset="0"/>
                    <a:ea typeface="Verdana" panose="020B0604030504040204" pitchFamily="34" charset="0"/>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Octubre</c:v>
                </c:pt>
                <c:pt idx="1">
                  <c:v>Noviembre</c:v>
                </c:pt>
                <c:pt idx="2">
                  <c:v>Diciembre</c:v>
                </c:pt>
                <c:pt idx="3">
                  <c:v>Total general</c:v>
                </c:pt>
              </c:strCache>
            </c:strRef>
          </c:cat>
          <c:val>
            <c:numRef>
              <c:f>Hoja1!$B$2:$B$5</c:f>
              <c:numCache>
                <c:formatCode>General</c:formatCode>
                <c:ptCount val="4"/>
                <c:pt idx="0">
                  <c:v>720</c:v>
                </c:pt>
                <c:pt idx="1">
                  <c:v>538</c:v>
                </c:pt>
                <c:pt idx="2">
                  <c:v>527</c:v>
                </c:pt>
                <c:pt idx="3">
                  <c:v>1785</c:v>
                </c:pt>
              </c:numCache>
            </c:numRef>
          </c:val>
          <c:extLst>
            <c:ext xmlns:c16="http://schemas.microsoft.com/office/drawing/2014/chart" uri="{C3380CC4-5D6E-409C-BE32-E72D297353CC}">
              <c16:uniqueId val="{00000008-2234-43A4-8B59-27EF1AEEAB3A}"/>
            </c:ext>
          </c:extLst>
        </c:ser>
        <c:dLbls>
          <c:dLblPos val="outEnd"/>
          <c:showLegendKey val="0"/>
          <c:showVal val="1"/>
          <c:showCatName val="0"/>
          <c:showSerName val="0"/>
          <c:showPercent val="0"/>
          <c:showBubbleSize val="0"/>
        </c:dLbls>
        <c:gapWidth val="100"/>
        <c:overlap val="-24"/>
        <c:axId val="748721375"/>
        <c:axId val="748722815"/>
      </c:barChart>
      <c:catAx>
        <c:axId val="74872137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solidFill>
                <a:latin typeface="Verdana" panose="020B0604030504040204" pitchFamily="34" charset="0"/>
                <a:ea typeface="Verdana" panose="020B0604030504040204" pitchFamily="34" charset="0"/>
                <a:cs typeface="+mn-cs"/>
              </a:defRPr>
            </a:pPr>
            <a:endParaRPr lang="es-CO"/>
          </a:p>
        </c:txPr>
        <c:crossAx val="748722815"/>
        <c:crosses val="autoZero"/>
        <c:auto val="1"/>
        <c:lblAlgn val="ctr"/>
        <c:lblOffset val="100"/>
        <c:noMultiLvlLbl val="0"/>
      </c:catAx>
      <c:valAx>
        <c:axId val="748722815"/>
        <c:scaling>
          <c:orientation val="minMax"/>
          <c:max val="300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Verdana" panose="020B0604030504040204" pitchFamily="34" charset="0"/>
                <a:ea typeface="Verdana" panose="020B0604030504040204" pitchFamily="34" charset="0"/>
                <a:cs typeface="+mn-cs"/>
              </a:defRPr>
            </a:pPr>
            <a:endParaRPr lang="es-CO"/>
          </a:p>
        </c:txPr>
        <c:crossAx val="74872137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38100">
      <a:solidFill>
        <a:schemeClr val="accent6">
          <a:lumMod val="75000"/>
        </a:schemeClr>
      </a:solidFill>
    </a:ln>
    <a:effectLst/>
  </c:spPr>
  <c:txPr>
    <a:bodyPr/>
    <a:lstStyle/>
    <a:p>
      <a:pPr>
        <a:defRPr sz="1050">
          <a:solidFill>
            <a:schemeClr val="tx1"/>
          </a:solidFill>
          <a:latin typeface="Verdana" panose="020B0604030504040204" pitchFamily="34" charset="0"/>
          <a:ea typeface="Verdana" panose="020B0604030504040204" pitchFamily="34" charset="0"/>
        </a:defRPr>
      </a:pPr>
      <a:endParaRPr lang="es-CO"/>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r>
              <a:rPr lang="es-CO"/>
              <a:t>Contestada A tiempo</a:t>
            </a:r>
          </a:p>
        </c:rich>
      </c:tx>
      <c:overlay val="0"/>
      <c:spPr>
        <a:noFill/>
        <a:ln>
          <a:noFill/>
        </a:ln>
        <a:effectLst/>
      </c:spPr>
      <c:txPr>
        <a:bodyPr rot="0" spcFirstLastPara="1" vertOverflow="ellipsis" vert="horz" wrap="square" anchor="ctr" anchorCtr="1"/>
        <a:lstStyle/>
        <a:p>
          <a:pPr>
            <a:defRPr sz="1260"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manualLayout>
          <c:layoutTarget val="inner"/>
          <c:xMode val="edge"/>
          <c:yMode val="edge"/>
          <c:x val="0.10923992509099924"/>
          <c:y val="0.10568828410949979"/>
          <c:w val="0.8796235565333671"/>
          <c:h val="0.67215714293422191"/>
        </c:manualLayout>
      </c:layout>
      <c:barChart>
        <c:barDir val="col"/>
        <c:grouping val="clustered"/>
        <c:varyColors val="0"/>
        <c:ser>
          <c:idx val="0"/>
          <c:order val="0"/>
          <c:tx>
            <c:strRef>
              <c:f>Hoja1!$B$1</c:f>
              <c:strCache>
                <c:ptCount val="1"/>
                <c:pt idx="0">
                  <c:v>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Hoja1!$B$2:$B$3</c:f>
              <c:numCache>
                <c:formatCode>0.00%</c:formatCode>
                <c:ptCount val="2"/>
                <c:pt idx="0">
                  <c:v>0.85140000000000005</c:v>
                </c:pt>
                <c:pt idx="1">
                  <c:v>0.86409999999999998</c:v>
                </c:pt>
              </c:numCache>
            </c:numRef>
          </c:val>
          <c:extLst>
            <c:ext xmlns:c16="http://schemas.microsoft.com/office/drawing/2014/chart" uri="{C3380CC4-5D6E-409C-BE32-E72D297353CC}">
              <c16:uniqueId val="{00000000-A3D7-4011-8181-E80DC4E45ED3}"/>
            </c:ext>
          </c:extLst>
        </c:ser>
        <c:ser>
          <c:idx val="1"/>
          <c:order val="1"/>
          <c:tx>
            <c:strRef>
              <c:f>Hoja1!$C$1</c:f>
              <c:strCache>
                <c:ptCount val="1"/>
                <c:pt idx="0">
                  <c:v>II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Hoja1!$C$2:$C$3</c:f>
              <c:numCache>
                <c:formatCode>0.00%</c:formatCode>
                <c:ptCount val="2"/>
                <c:pt idx="0">
                  <c:v>0.85850000000000004</c:v>
                </c:pt>
                <c:pt idx="1">
                  <c:v>0.93899999999999995</c:v>
                </c:pt>
              </c:numCache>
            </c:numRef>
          </c:val>
          <c:extLst>
            <c:ext xmlns:c16="http://schemas.microsoft.com/office/drawing/2014/chart" uri="{C3380CC4-5D6E-409C-BE32-E72D297353CC}">
              <c16:uniqueId val="{00000001-A3D7-4011-8181-E80DC4E45ED3}"/>
            </c:ext>
          </c:extLst>
        </c:ser>
        <c:ser>
          <c:idx val="2"/>
          <c:order val="2"/>
          <c:tx>
            <c:strRef>
              <c:f>Hoja1!$D$1</c:f>
              <c:strCache>
                <c:ptCount val="1"/>
                <c:pt idx="0">
                  <c:v>III</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Hoja1!$D$2:$D$3</c:f>
              <c:numCache>
                <c:formatCode>0.00%</c:formatCode>
                <c:ptCount val="2"/>
                <c:pt idx="0">
                  <c:v>0.94179999999999997</c:v>
                </c:pt>
                <c:pt idx="1">
                  <c:v>0.94710000000000005</c:v>
                </c:pt>
              </c:numCache>
            </c:numRef>
          </c:val>
          <c:extLst>
            <c:ext xmlns:c16="http://schemas.microsoft.com/office/drawing/2014/chart" uri="{C3380CC4-5D6E-409C-BE32-E72D297353CC}">
              <c16:uniqueId val="{00000002-A3D7-4011-8181-E80DC4E45ED3}"/>
            </c:ext>
          </c:extLst>
        </c:ser>
        <c:ser>
          <c:idx val="3"/>
          <c:order val="3"/>
          <c:tx>
            <c:strRef>
              <c:f>Hoja1!$E$1</c:f>
              <c:strCache>
                <c:ptCount val="1"/>
                <c:pt idx="0">
                  <c:v>IV</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Hoja1!$E$2:$E$3</c:f>
              <c:numCache>
                <c:formatCode>0.00%</c:formatCode>
                <c:ptCount val="2"/>
                <c:pt idx="0">
                  <c:v>0.89510000000000001</c:v>
                </c:pt>
                <c:pt idx="1">
                  <c:v>0.95409999999999995</c:v>
                </c:pt>
              </c:numCache>
            </c:numRef>
          </c:val>
          <c:extLst>
            <c:ext xmlns:c16="http://schemas.microsoft.com/office/drawing/2014/chart" uri="{C3380CC4-5D6E-409C-BE32-E72D297353CC}">
              <c16:uniqueId val="{00000003-A3D7-4011-8181-E80DC4E45ED3}"/>
            </c:ext>
          </c:extLst>
        </c:ser>
        <c:dLbls>
          <c:dLblPos val="outEnd"/>
          <c:showLegendKey val="0"/>
          <c:showVal val="1"/>
          <c:showCatName val="0"/>
          <c:showSerName val="0"/>
          <c:showPercent val="0"/>
          <c:showBubbleSize val="0"/>
        </c:dLbls>
        <c:gapWidth val="219"/>
        <c:overlap val="-27"/>
        <c:axId val="665240848"/>
        <c:axId val="665231248"/>
      </c:barChart>
      <c:catAx>
        <c:axId val="665240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crossAx val="665231248"/>
        <c:crosses val="autoZero"/>
        <c:auto val="1"/>
        <c:lblAlgn val="ctr"/>
        <c:lblOffset val="100"/>
        <c:noMultiLvlLbl val="0"/>
      </c:catAx>
      <c:valAx>
        <c:axId val="66523124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665240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pPr>
      <a:endParaRPr lang="es-CO"/>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r>
              <a:rPr lang="es-MX"/>
              <a:t>Contestada Fuera de Términos</a:t>
            </a:r>
            <a:endParaRPr lang="es-CO"/>
          </a:p>
        </c:rich>
      </c:tx>
      <c:overlay val="0"/>
      <c:spPr>
        <a:noFill/>
        <a:ln>
          <a:noFill/>
        </a:ln>
        <a:effectLst/>
      </c:spPr>
      <c:txPr>
        <a:bodyPr rot="0" spcFirstLastPara="1" vertOverflow="ellipsis" vert="horz" wrap="square" anchor="ctr" anchorCtr="1"/>
        <a:lstStyle/>
        <a:p>
          <a:pPr>
            <a:defRPr sz="1260" b="1"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I</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Hoja1!$B$2:$B$3</c:f>
              <c:numCache>
                <c:formatCode>0.00%</c:formatCode>
                <c:ptCount val="2"/>
                <c:pt idx="0">
                  <c:v>0.13389999999999999</c:v>
                </c:pt>
                <c:pt idx="1">
                  <c:v>0.13370000000000001</c:v>
                </c:pt>
              </c:numCache>
            </c:numRef>
          </c:val>
          <c:extLst>
            <c:ext xmlns:c16="http://schemas.microsoft.com/office/drawing/2014/chart" uri="{C3380CC4-5D6E-409C-BE32-E72D297353CC}">
              <c16:uniqueId val="{00000000-4F78-4871-B272-60A1FE45A36B}"/>
            </c:ext>
          </c:extLst>
        </c:ser>
        <c:ser>
          <c:idx val="1"/>
          <c:order val="1"/>
          <c:tx>
            <c:strRef>
              <c:f>Hoja1!$C$1</c:f>
              <c:strCache>
                <c:ptCount val="1"/>
                <c:pt idx="0">
                  <c:v>II</c:v>
                </c:pt>
              </c:strCache>
            </c:strRef>
          </c:tx>
          <c:spPr>
            <a:solidFill>
              <a:schemeClr val="accent2"/>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Hoja1!$C$2:$C$3</c:f>
              <c:numCache>
                <c:formatCode>0.00%</c:formatCode>
                <c:ptCount val="2"/>
                <c:pt idx="0">
                  <c:v>0.14030000000000001</c:v>
                </c:pt>
                <c:pt idx="1">
                  <c:v>6.0999999999999999E-2</c:v>
                </c:pt>
              </c:numCache>
            </c:numRef>
          </c:val>
          <c:extLst>
            <c:ext xmlns:c16="http://schemas.microsoft.com/office/drawing/2014/chart" uri="{C3380CC4-5D6E-409C-BE32-E72D297353CC}">
              <c16:uniqueId val="{00000001-4F78-4871-B272-60A1FE45A36B}"/>
            </c:ext>
          </c:extLst>
        </c:ser>
        <c:ser>
          <c:idx val="2"/>
          <c:order val="2"/>
          <c:tx>
            <c:strRef>
              <c:f>Hoja1!$D$1</c:f>
              <c:strCache>
                <c:ptCount val="1"/>
                <c:pt idx="0">
                  <c:v>III</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Hoja1!$D$2:$D$3</c:f>
              <c:numCache>
                <c:formatCode>0.00%</c:formatCode>
                <c:ptCount val="2"/>
                <c:pt idx="0">
                  <c:v>5.04E-2</c:v>
                </c:pt>
                <c:pt idx="1">
                  <c:v>4.5999999999999999E-2</c:v>
                </c:pt>
              </c:numCache>
            </c:numRef>
          </c:val>
          <c:extLst>
            <c:ext xmlns:c16="http://schemas.microsoft.com/office/drawing/2014/chart" uri="{C3380CC4-5D6E-409C-BE32-E72D297353CC}">
              <c16:uniqueId val="{00000002-4F78-4871-B272-60A1FE45A36B}"/>
            </c:ext>
          </c:extLst>
        </c:ser>
        <c:ser>
          <c:idx val="3"/>
          <c:order val="3"/>
          <c:tx>
            <c:strRef>
              <c:f>Hoja1!$E$1</c:f>
              <c:strCache>
                <c:ptCount val="1"/>
                <c:pt idx="0">
                  <c:v>IV</c:v>
                </c:pt>
              </c:strCache>
            </c:strRef>
          </c:tx>
          <c:spPr>
            <a:solidFill>
              <a:schemeClr val="accent4"/>
            </a:solidFill>
            <a:ln>
              <a:noFill/>
            </a:ln>
            <a:effectLst/>
          </c:spPr>
          <c:invertIfNegative val="0"/>
          <c:dLbls>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Hoja1!$E$2:$E$3</c:f>
              <c:numCache>
                <c:formatCode>0.00%</c:formatCode>
                <c:ptCount val="2"/>
                <c:pt idx="0">
                  <c:v>9.4E-2</c:v>
                </c:pt>
                <c:pt idx="1">
                  <c:v>3.8699999999999998E-2</c:v>
                </c:pt>
              </c:numCache>
            </c:numRef>
          </c:val>
          <c:extLst>
            <c:ext xmlns:c16="http://schemas.microsoft.com/office/drawing/2014/chart" uri="{C3380CC4-5D6E-409C-BE32-E72D297353CC}">
              <c16:uniqueId val="{00000003-4F78-4871-B272-60A1FE45A36B}"/>
            </c:ext>
          </c:extLst>
        </c:ser>
        <c:dLbls>
          <c:dLblPos val="outEnd"/>
          <c:showLegendKey val="0"/>
          <c:showVal val="1"/>
          <c:showCatName val="0"/>
          <c:showSerName val="0"/>
          <c:showPercent val="0"/>
          <c:showBubbleSize val="0"/>
        </c:dLbls>
        <c:gapWidth val="219"/>
        <c:overlap val="-27"/>
        <c:axId val="259032511"/>
        <c:axId val="666243040"/>
      </c:barChart>
      <c:catAx>
        <c:axId val="2590325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s-CO"/>
          </a:p>
        </c:txPr>
        <c:crossAx val="666243040"/>
        <c:crosses val="autoZero"/>
        <c:auto val="1"/>
        <c:lblAlgn val="ctr"/>
        <c:lblOffset val="100"/>
        <c:noMultiLvlLbl val="0"/>
      </c:catAx>
      <c:valAx>
        <c:axId val="666243040"/>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crossAx val="2590325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b="1"/>
      </a:pPr>
      <a:endParaRPr lang="es-CO"/>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sz="1400" dirty="0">
                <a:latin typeface="Verdana" panose="020B0604030504040204" pitchFamily="34" charset="0"/>
                <a:ea typeface="Verdana" panose="020B0604030504040204" pitchFamily="34" charset="0"/>
              </a:rPr>
              <a:t>Atención</a:t>
            </a:r>
            <a:r>
              <a:rPr lang="es-CO" sz="1400" baseline="0" dirty="0">
                <a:latin typeface="Verdana" panose="020B0604030504040204" pitchFamily="34" charset="0"/>
                <a:ea typeface="Verdana" panose="020B0604030504040204" pitchFamily="34" charset="0"/>
              </a:rPr>
              <a:t> personalizada</a:t>
            </a:r>
            <a:endParaRPr lang="es-CO" sz="1400" dirty="0">
              <a:latin typeface="Verdana" panose="020B0604030504040204" pitchFamily="34" charset="0"/>
              <a:ea typeface="Verdana" panose="020B0604030504040204"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Columna1</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3-92EC-45E7-9376-AC14C6D5A036}"/>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4-92EC-45E7-9376-AC14C6D5A03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OCTUBRE</c:v>
                </c:pt>
                <c:pt idx="1">
                  <c:v>NOVIEMBRE</c:v>
                </c:pt>
                <c:pt idx="2">
                  <c:v>DICIEMBRE</c:v>
                </c:pt>
              </c:strCache>
            </c:strRef>
          </c:cat>
          <c:val>
            <c:numRef>
              <c:f>Hoja1!$B$2:$B$4</c:f>
              <c:numCache>
                <c:formatCode>General</c:formatCode>
                <c:ptCount val="3"/>
                <c:pt idx="0">
                  <c:v>5</c:v>
                </c:pt>
                <c:pt idx="1">
                  <c:v>63</c:v>
                </c:pt>
                <c:pt idx="2">
                  <c:v>59</c:v>
                </c:pt>
              </c:numCache>
            </c:numRef>
          </c:val>
          <c:extLst>
            <c:ext xmlns:c16="http://schemas.microsoft.com/office/drawing/2014/chart" uri="{C3380CC4-5D6E-409C-BE32-E72D297353CC}">
              <c16:uniqueId val="{00000000-92EC-45E7-9376-AC14C6D5A036}"/>
            </c:ext>
          </c:extLst>
        </c:ser>
        <c:dLbls>
          <c:showLegendKey val="0"/>
          <c:showVal val="0"/>
          <c:showCatName val="0"/>
          <c:showSerName val="0"/>
          <c:showPercent val="0"/>
          <c:showBubbleSize val="0"/>
        </c:dLbls>
        <c:gapWidth val="219"/>
        <c:overlap val="-27"/>
        <c:axId val="664831663"/>
        <c:axId val="665432079"/>
      </c:barChart>
      <c:catAx>
        <c:axId val="66483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665432079"/>
        <c:crosses val="autoZero"/>
        <c:auto val="1"/>
        <c:lblAlgn val="ctr"/>
        <c:lblOffset val="100"/>
        <c:noMultiLvlLbl val="0"/>
      </c:catAx>
      <c:valAx>
        <c:axId val="665432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6648316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s-CO" sz="1400" dirty="0">
                <a:latin typeface="Verdana" panose="020B0604030504040204" pitchFamily="34" charset="0"/>
                <a:ea typeface="Verdana" panose="020B0604030504040204" pitchFamily="34" charset="0"/>
              </a:rPr>
              <a:t>Atención automática</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s-CO"/>
        </a:p>
      </c:txPr>
    </c:title>
    <c:autoTitleDeleted val="0"/>
    <c:plotArea>
      <c:layout/>
      <c:barChart>
        <c:barDir val="col"/>
        <c:grouping val="clustered"/>
        <c:varyColors val="0"/>
        <c:ser>
          <c:idx val="0"/>
          <c:order val="0"/>
          <c:tx>
            <c:strRef>
              <c:f>Hoja1!$B$1</c:f>
              <c:strCache>
                <c:ptCount val="1"/>
                <c:pt idx="0">
                  <c:v>Columna1</c:v>
                </c:pt>
              </c:strCache>
            </c:strRef>
          </c:tx>
          <c:spPr>
            <a:solidFill>
              <a:schemeClr val="accent1"/>
            </a:solidFill>
            <a:ln>
              <a:noFill/>
            </a:ln>
            <a:effectLst/>
          </c:spPr>
          <c:invertIfNegative val="0"/>
          <c:dPt>
            <c:idx val="0"/>
            <c:invertIfNegative val="0"/>
            <c:bubble3D val="0"/>
            <c:spPr>
              <a:solidFill>
                <a:schemeClr val="accent6">
                  <a:lumMod val="75000"/>
                </a:schemeClr>
              </a:solidFill>
              <a:ln>
                <a:noFill/>
              </a:ln>
              <a:effectLst/>
            </c:spPr>
            <c:extLst>
              <c:ext xmlns:c16="http://schemas.microsoft.com/office/drawing/2014/chart" uri="{C3380CC4-5D6E-409C-BE32-E72D297353CC}">
                <c16:uniqueId val="{00000001-7B22-4345-ADD7-852C1B7DA10A}"/>
              </c:ext>
            </c:extLst>
          </c:dPt>
          <c:dPt>
            <c:idx val="1"/>
            <c:invertIfNegative val="0"/>
            <c:bubble3D val="0"/>
            <c:spPr>
              <a:solidFill>
                <a:schemeClr val="accent2">
                  <a:lumMod val="75000"/>
                </a:schemeClr>
              </a:solidFill>
              <a:ln>
                <a:noFill/>
              </a:ln>
              <a:effectLst/>
            </c:spPr>
            <c:extLst>
              <c:ext xmlns:c16="http://schemas.microsoft.com/office/drawing/2014/chart" uri="{C3380CC4-5D6E-409C-BE32-E72D297353CC}">
                <c16:uniqueId val="{00000003-7B22-4345-ADD7-852C1B7DA10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Hoja1!$A$2:$A$4</c:f>
              <c:strCache>
                <c:ptCount val="3"/>
                <c:pt idx="0">
                  <c:v>OCTUBRE</c:v>
                </c:pt>
                <c:pt idx="1">
                  <c:v>NOVIEMBRE</c:v>
                </c:pt>
                <c:pt idx="2">
                  <c:v>DICIEMBRE</c:v>
                </c:pt>
              </c:strCache>
            </c:strRef>
          </c:cat>
          <c:val>
            <c:numRef>
              <c:f>Hoja1!$B$2:$B$4</c:f>
              <c:numCache>
                <c:formatCode>General</c:formatCode>
                <c:ptCount val="3"/>
                <c:pt idx="0">
                  <c:v>14</c:v>
                </c:pt>
                <c:pt idx="1">
                  <c:v>322</c:v>
                </c:pt>
                <c:pt idx="2">
                  <c:v>181</c:v>
                </c:pt>
              </c:numCache>
            </c:numRef>
          </c:val>
          <c:extLst>
            <c:ext xmlns:c16="http://schemas.microsoft.com/office/drawing/2014/chart" uri="{C3380CC4-5D6E-409C-BE32-E72D297353CC}">
              <c16:uniqueId val="{00000004-7B22-4345-ADD7-852C1B7DA10A}"/>
            </c:ext>
          </c:extLst>
        </c:ser>
        <c:dLbls>
          <c:showLegendKey val="0"/>
          <c:showVal val="0"/>
          <c:showCatName val="0"/>
          <c:showSerName val="0"/>
          <c:showPercent val="0"/>
          <c:showBubbleSize val="0"/>
        </c:dLbls>
        <c:gapWidth val="219"/>
        <c:overlap val="-27"/>
        <c:axId val="664831663"/>
        <c:axId val="665432079"/>
      </c:barChart>
      <c:catAx>
        <c:axId val="6648316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665432079"/>
        <c:crosses val="autoZero"/>
        <c:auto val="1"/>
        <c:lblAlgn val="ctr"/>
        <c:lblOffset val="100"/>
        <c:noMultiLvlLbl val="0"/>
      </c:catAx>
      <c:valAx>
        <c:axId val="66543207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6648316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Hoja1!$B$1</c:f>
              <c:strCache>
                <c:ptCount val="1"/>
                <c:pt idx="0">
                  <c:v>PRESENCIAL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ESTUDIOS AMBIENTALES</c:v>
                </c:pt>
                <c:pt idx="1">
                  <c:v>GRUPO DE SERVICIO AL CIUDADANO</c:v>
                </c:pt>
                <c:pt idx="2">
                  <c:v>SUBDIRECCIÓN DE ESTUDIOS AMBIENTALES</c:v>
                </c:pt>
                <c:pt idx="3">
                  <c:v>SUBDIRECCIÓN DE HIDROLOGÍA</c:v>
                </c:pt>
                <c:pt idx="4">
                  <c:v>SUBDIRECCIÓN DE METEOROLOGÍA</c:v>
                </c:pt>
                <c:pt idx="5">
                  <c:v>ÁREA OPERATIVA No. 1</c:v>
                </c:pt>
                <c:pt idx="6">
                  <c:v>ÁREA OPERATIVA No. 6</c:v>
                </c:pt>
                <c:pt idx="7">
                  <c:v>ÁREA OPERATIVA No. 7</c:v>
                </c:pt>
                <c:pt idx="8">
                  <c:v>ÁREA OPERATIVA No. 10 </c:v>
                </c:pt>
              </c:strCache>
            </c:strRef>
          </c:cat>
          <c:val>
            <c:numRef>
              <c:f>Hoja1!$B$2:$B$10</c:f>
              <c:numCache>
                <c:formatCode>General</c:formatCode>
                <c:ptCount val="9"/>
                <c:pt idx="0">
                  <c:v>2</c:v>
                </c:pt>
                <c:pt idx="1">
                  <c:v>2</c:v>
                </c:pt>
                <c:pt idx="2">
                  <c:v>1</c:v>
                </c:pt>
                <c:pt idx="3">
                  <c:v>1</c:v>
                </c:pt>
                <c:pt idx="4">
                  <c:v>0</c:v>
                </c:pt>
                <c:pt idx="5">
                  <c:v>1</c:v>
                </c:pt>
                <c:pt idx="6">
                  <c:v>0</c:v>
                </c:pt>
                <c:pt idx="7">
                  <c:v>11</c:v>
                </c:pt>
                <c:pt idx="8">
                  <c:v>5</c:v>
                </c:pt>
              </c:numCache>
            </c:numRef>
          </c:val>
          <c:extLst>
            <c:ext xmlns:c16="http://schemas.microsoft.com/office/drawing/2014/chart" uri="{C3380CC4-5D6E-409C-BE32-E72D297353CC}">
              <c16:uniqueId val="{00000000-1980-467F-9368-4017C9A4F4B8}"/>
            </c:ext>
          </c:extLst>
        </c:ser>
        <c:ser>
          <c:idx val="1"/>
          <c:order val="1"/>
          <c:tx>
            <c:strRef>
              <c:f>Hoja1!$C$1</c:f>
              <c:strCache>
                <c:ptCount val="1"/>
                <c:pt idx="0">
                  <c:v>TELEFÓNICO</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ESTUDIOS AMBIENTALES</c:v>
                </c:pt>
                <c:pt idx="1">
                  <c:v>GRUPO DE SERVICIO AL CIUDADANO</c:v>
                </c:pt>
                <c:pt idx="2">
                  <c:v>SUBDIRECCIÓN DE ESTUDIOS AMBIENTALES</c:v>
                </c:pt>
                <c:pt idx="3">
                  <c:v>SUBDIRECCIÓN DE HIDROLOGÍA</c:v>
                </c:pt>
                <c:pt idx="4">
                  <c:v>SUBDIRECCIÓN DE METEOROLOGÍA</c:v>
                </c:pt>
                <c:pt idx="5">
                  <c:v>ÁREA OPERATIVA No. 1</c:v>
                </c:pt>
                <c:pt idx="6">
                  <c:v>ÁREA OPERATIVA No. 6</c:v>
                </c:pt>
                <c:pt idx="7">
                  <c:v>ÁREA OPERATIVA No. 7</c:v>
                </c:pt>
                <c:pt idx="8">
                  <c:v>ÁREA OPERATIVA No. 10 </c:v>
                </c:pt>
              </c:strCache>
            </c:strRef>
          </c:cat>
          <c:val>
            <c:numRef>
              <c:f>Hoja1!$C$2:$C$10</c:f>
              <c:numCache>
                <c:formatCode>General</c:formatCode>
                <c:ptCount val="9"/>
                <c:pt idx="0">
                  <c:v>5</c:v>
                </c:pt>
                <c:pt idx="1">
                  <c:v>33</c:v>
                </c:pt>
                <c:pt idx="2">
                  <c:v>1</c:v>
                </c:pt>
                <c:pt idx="3">
                  <c:v>0</c:v>
                </c:pt>
                <c:pt idx="4">
                  <c:v>1</c:v>
                </c:pt>
                <c:pt idx="5">
                  <c:v>0</c:v>
                </c:pt>
                <c:pt idx="6">
                  <c:v>0</c:v>
                </c:pt>
                <c:pt idx="7">
                  <c:v>4</c:v>
                </c:pt>
                <c:pt idx="8">
                  <c:v>0</c:v>
                </c:pt>
              </c:numCache>
            </c:numRef>
          </c:val>
          <c:extLst>
            <c:ext xmlns:c16="http://schemas.microsoft.com/office/drawing/2014/chart" uri="{C3380CC4-5D6E-409C-BE32-E72D297353CC}">
              <c16:uniqueId val="{00000001-1980-467F-9368-4017C9A4F4B8}"/>
            </c:ext>
          </c:extLst>
        </c:ser>
        <c:ser>
          <c:idx val="2"/>
          <c:order val="2"/>
          <c:tx>
            <c:strRef>
              <c:f>Hoja1!$D$1</c:f>
              <c:strCache>
                <c:ptCount val="1"/>
                <c:pt idx="0">
                  <c:v>VIRTUAL </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ESTUDIOS AMBIENTALES</c:v>
                </c:pt>
                <c:pt idx="1">
                  <c:v>GRUPO DE SERVICIO AL CIUDADANO</c:v>
                </c:pt>
                <c:pt idx="2">
                  <c:v>SUBDIRECCIÓN DE ESTUDIOS AMBIENTALES</c:v>
                </c:pt>
                <c:pt idx="3">
                  <c:v>SUBDIRECCIÓN DE HIDROLOGÍA</c:v>
                </c:pt>
                <c:pt idx="4">
                  <c:v>SUBDIRECCIÓN DE METEOROLOGÍA</c:v>
                </c:pt>
                <c:pt idx="5">
                  <c:v>ÁREA OPERATIVA No. 1</c:v>
                </c:pt>
                <c:pt idx="6">
                  <c:v>ÁREA OPERATIVA No. 6</c:v>
                </c:pt>
                <c:pt idx="7">
                  <c:v>ÁREA OPERATIVA No. 7</c:v>
                </c:pt>
                <c:pt idx="8">
                  <c:v>ÁREA OPERATIVA No. 10 </c:v>
                </c:pt>
              </c:strCache>
            </c:strRef>
          </c:cat>
          <c:val>
            <c:numRef>
              <c:f>Hoja1!$D$2:$D$10</c:f>
              <c:numCache>
                <c:formatCode>General</c:formatCode>
                <c:ptCount val="9"/>
                <c:pt idx="0">
                  <c:v>0</c:v>
                </c:pt>
                <c:pt idx="1">
                  <c:v>1</c:v>
                </c:pt>
                <c:pt idx="2">
                  <c:v>0</c:v>
                </c:pt>
                <c:pt idx="3">
                  <c:v>0</c:v>
                </c:pt>
                <c:pt idx="4">
                  <c:v>0</c:v>
                </c:pt>
                <c:pt idx="5">
                  <c:v>0</c:v>
                </c:pt>
                <c:pt idx="6">
                  <c:v>2</c:v>
                </c:pt>
                <c:pt idx="7">
                  <c:v>0</c:v>
                </c:pt>
                <c:pt idx="8">
                  <c:v>0</c:v>
                </c:pt>
              </c:numCache>
            </c:numRef>
          </c:val>
          <c:extLst>
            <c:ext xmlns:c16="http://schemas.microsoft.com/office/drawing/2014/chart" uri="{C3380CC4-5D6E-409C-BE32-E72D297353CC}">
              <c16:uniqueId val="{00000002-1980-467F-9368-4017C9A4F4B8}"/>
            </c:ext>
          </c:extLst>
        </c:ser>
        <c:ser>
          <c:idx val="3"/>
          <c:order val="3"/>
          <c:tx>
            <c:strRef>
              <c:f>Hoja1!$E$1</c:f>
              <c:strCache>
                <c:ptCount val="1"/>
                <c:pt idx="0">
                  <c:v>Columna1</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Hoja1!$A$2:$A$10</c:f>
              <c:strCache>
                <c:ptCount val="9"/>
                <c:pt idx="0">
                  <c:v>ESTUDIOS AMBIENTALES</c:v>
                </c:pt>
                <c:pt idx="1">
                  <c:v>GRUPO DE SERVICIO AL CIUDADANO</c:v>
                </c:pt>
                <c:pt idx="2">
                  <c:v>SUBDIRECCIÓN DE ESTUDIOS AMBIENTALES</c:v>
                </c:pt>
                <c:pt idx="3">
                  <c:v>SUBDIRECCIÓN DE HIDROLOGÍA</c:v>
                </c:pt>
                <c:pt idx="4">
                  <c:v>SUBDIRECCIÓN DE METEOROLOGÍA</c:v>
                </c:pt>
                <c:pt idx="5">
                  <c:v>ÁREA OPERATIVA No. 1</c:v>
                </c:pt>
                <c:pt idx="6">
                  <c:v>ÁREA OPERATIVA No. 6</c:v>
                </c:pt>
                <c:pt idx="7">
                  <c:v>ÁREA OPERATIVA No. 7</c:v>
                </c:pt>
                <c:pt idx="8">
                  <c:v>ÁREA OPERATIVA No. 10 </c:v>
                </c:pt>
              </c:strCache>
            </c:strRef>
          </c:cat>
          <c:val>
            <c:numRef>
              <c:f>Hoja1!$E$2:$E$10</c:f>
              <c:numCache>
                <c:formatCode>General</c:formatCode>
                <c:ptCount val="9"/>
                <c:pt idx="0">
                  <c:v>7</c:v>
                </c:pt>
                <c:pt idx="1">
                  <c:v>36</c:v>
                </c:pt>
                <c:pt idx="2">
                  <c:v>2</c:v>
                </c:pt>
                <c:pt idx="3">
                  <c:v>1</c:v>
                </c:pt>
                <c:pt idx="4">
                  <c:v>1</c:v>
                </c:pt>
                <c:pt idx="5">
                  <c:v>1</c:v>
                </c:pt>
                <c:pt idx="6">
                  <c:v>2</c:v>
                </c:pt>
                <c:pt idx="7">
                  <c:v>15</c:v>
                </c:pt>
                <c:pt idx="8">
                  <c:v>5</c:v>
                </c:pt>
              </c:numCache>
            </c:numRef>
          </c:val>
          <c:extLst>
            <c:ext xmlns:c16="http://schemas.microsoft.com/office/drawing/2014/chart" uri="{C3380CC4-5D6E-409C-BE32-E72D297353CC}">
              <c16:uniqueId val="{00000003-1980-467F-9368-4017C9A4F4B8}"/>
            </c:ext>
          </c:extLst>
        </c:ser>
        <c:dLbls>
          <c:dLblPos val="outEnd"/>
          <c:showLegendKey val="0"/>
          <c:showVal val="1"/>
          <c:showCatName val="0"/>
          <c:showSerName val="0"/>
          <c:showPercent val="0"/>
          <c:showBubbleSize val="0"/>
        </c:dLbls>
        <c:gapWidth val="219"/>
        <c:overlap val="-27"/>
        <c:axId val="1150613871"/>
        <c:axId val="1150610031"/>
      </c:barChart>
      <c:catAx>
        <c:axId val="1150613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150610031"/>
        <c:crosses val="autoZero"/>
        <c:auto val="1"/>
        <c:lblAlgn val="ctr"/>
        <c:lblOffset val="100"/>
        <c:noMultiLvlLbl val="0"/>
      </c:catAx>
      <c:valAx>
        <c:axId val="1150610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11506138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O"/>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dk2" tx2="lt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s-CO"/>
              <a:t>Claridad de la información</a:t>
            </a:r>
            <a:endParaRPr lang="es-MX"/>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MX"/>
        </a:p>
      </c:txPr>
    </c:title>
    <c:autoTitleDeleted val="0"/>
    <c:plotArea>
      <c:layout/>
      <c:lineChart>
        <c:grouping val="standard"/>
        <c:varyColors val="0"/>
        <c:ser>
          <c:idx val="0"/>
          <c:order val="0"/>
          <c:spPr>
            <a:ln w="28575" cap="rnd">
              <a:solidFill>
                <a:schemeClr val="accent1"/>
              </a:solidFill>
              <a:round/>
            </a:ln>
            <a:effectLst/>
          </c:spPr>
          <c:marker>
            <c:symbol val="none"/>
          </c:marker>
          <c:dPt>
            <c:idx val="0"/>
            <c:marker>
              <c:symbol val="none"/>
            </c:marker>
            <c:bubble3D val="0"/>
            <c:spPr>
              <a:ln w="28575" cap="rnd">
                <a:solidFill>
                  <a:schemeClr val="accent6"/>
                </a:solidFill>
                <a:round/>
              </a:ln>
              <a:effectLst/>
            </c:spPr>
            <c:extLst>
              <c:ext xmlns:c16="http://schemas.microsoft.com/office/drawing/2014/chart" uri="{C3380CC4-5D6E-409C-BE32-E72D297353CC}">
                <c16:uniqueId val="{00000001-B7D7-4E54-B024-50F40F4FBA93}"/>
              </c:ext>
            </c:extLst>
          </c:dPt>
          <c:dPt>
            <c:idx val="1"/>
            <c:marker>
              <c:symbol val="none"/>
            </c:marker>
            <c:bubble3D val="0"/>
            <c:spPr>
              <a:ln w="28575" cap="rnd">
                <a:solidFill>
                  <a:schemeClr val="accent6"/>
                </a:solidFill>
                <a:round/>
              </a:ln>
              <a:effectLst/>
            </c:spPr>
            <c:extLst>
              <c:ext xmlns:c16="http://schemas.microsoft.com/office/drawing/2014/chart" uri="{C3380CC4-5D6E-409C-BE32-E72D297353CC}">
                <c16:uniqueId val="{00000003-B7D7-4E54-B024-50F40F4FBA93}"/>
              </c:ext>
            </c:extLst>
          </c:dPt>
          <c:dPt>
            <c:idx val="3"/>
            <c:marker>
              <c:symbol val="none"/>
            </c:marker>
            <c:bubble3D val="0"/>
            <c:spPr>
              <a:ln w="28575" cap="rnd">
                <a:solidFill>
                  <a:schemeClr val="accent6"/>
                </a:solidFill>
                <a:round/>
              </a:ln>
              <a:effectLst/>
            </c:spPr>
            <c:extLst>
              <c:ext xmlns:c16="http://schemas.microsoft.com/office/drawing/2014/chart" uri="{C3380CC4-5D6E-409C-BE32-E72D297353CC}">
                <c16:uniqueId val="{00000005-B7D7-4E54-B024-50F40F4FBA93}"/>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s-CO"/>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'3'!$D$4:$D$8</c:f>
              <c:strCache>
                <c:ptCount val="5"/>
                <c:pt idx="0">
                  <c:v>1 Muy malo</c:v>
                </c:pt>
                <c:pt idx="1">
                  <c:v>2 Malo</c:v>
                </c:pt>
                <c:pt idx="2">
                  <c:v>3 Aceptable</c:v>
                </c:pt>
                <c:pt idx="3">
                  <c:v>4 Bueno</c:v>
                </c:pt>
                <c:pt idx="4">
                  <c:v>5 Excelente</c:v>
                </c:pt>
              </c:strCache>
            </c:strRef>
          </c:cat>
          <c:val>
            <c:numRef>
              <c:f>'3'!$E$4:$E$8</c:f>
              <c:numCache>
                <c:formatCode>General</c:formatCode>
                <c:ptCount val="5"/>
                <c:pt idx="0">
                  <c:v>6</c:v>
                </c:pt>
                <c:pt idx="1">
                  <c:v>2</c:v>
                </c:pt>
                <c:pt idx="2">
                  <c:v>0</c:v>
                </c:pt>
                <c:pt idx="3">
                  <c:v>7</c:v>
                </c:pt>
                <c:pt idx="4">
                  <c:v>39</c:v>
                </c:pt>
              </c:numCache>
            </c:numRef>
          </c:val>
          <c:smooth val="0"/>
          <c:extLst>
            <c:ext xmlns:c16="http://schemas.microsoft.com/office/drawing/2014/chart" uri="{C3380CC4-5D6E-409C-BE32-E72D297353CC}">
              <c16:uniqueId val="{00000006-B7D7-4E54-B024-50F40F4FBA93}"/>
            </c:ext>
          </c:extLst>
        </c:ser>
        <c:dLbls>
          <c:dLblPos val="t"/>
          <c:showLegendKey val="0"/>
          <c:showVal val="1"/>
          <c:showCatName val="0"/>
          <c:showSerName val="0"/>
          <c:showPercent val="0"/>
          <c:showBubbleSize val="0"/>
        </c:dLbls>
        <c:smooth val="0"/>
        <c:axId val="510453808"/>
        <c:axId val="510449232"/>
      </c:lineChart>
      <c:catAx>
        <c:axId val="510453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510449232"/>
        <c:crosses val="autoZero"/>
        <c:auto val="1"/>
        <c:lblAlgn val="ctr"/>
        <c:lblOffset val="100"/>
        <c:noMultiLvlLbl val="0"/>
      </c:catAx>
      <c:valAx>
        <c:axId val="51044923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510453808"/>
        <c:crosses val="autoZero"/>
        <c:crossBetween val="between"/>
      </c:valAx>
      <c:spPr>
        <a:noFill/>
        <a:ln>
          <a:noFill/>
        </a:ln>
        <a:effectLst/>
      </c:spPr>
    </c:plotArea>
    <c:plotVisOnly val="1"/>
    <c:dispBlanksAs val="gap"/>
    <c:showDLblsOverMax val="0"/>
  </c:chart>
  <c:spPr>
    <a:noFill/>
    <a:ln>
      <a:noFill/>
    </a:ln>
    <a:effectLst/>
  </c:spPr>
  <c:txPr>
    <a:bodyPr/>
    <a:lstStyle/>
    <a:p>
      <a:pPr>
        <a:defRPr b="1">
          <a:latin typeface="Verdana" panose="020B0604030504040204" pitchFamily="34" charset="0"/>
          <a:ea typeface="Verdana" panose="020B0604030504040204" pitchFamily="34" charset="0"/>
        </a:defRPr>
      </a:pPr>
      <a:endParaRPr lang="es-CO"/>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r>
              <a:rPr lang="es-CO"/>
              <a:t>Calidad de la atención</a:t>
            </a:r>
          </a:p>
        </c:rich>
      </c:tx>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title>
    <c:autoTitleDeleted val="0"/>
    <c:plotArea>
      <c:layout/>
      <c:barChart>
        <c:barDir val="bar"/>
        <c:grouping val="clustered"/>
        <c:varyColors val="0"/>
        <c:ser>
          <c:idx val="0"/>
          <c:order val="0"/>
          <c:tx>
            <c:strRef>
              <c:f>Hoja1!$B$1</c:f>
              <c:strCache>
                <c:ptCount val="1"/>
                <c:pt idx="0">
                  <c:v>Cantidad</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6">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0BE0-4F85-B7E3-0FE21A355D15}"/>
              </c:ext>
            </c:extLst>
          </c:dPt>
          <c:dPt>
            <c:idx val="1"/>
            <c:invertIfNegative val="0"/>
            <c:bubble3D val="0"/>
            <c:spPr>
              <a:solidFill>
                <a:schemeClr val="accent4">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C2E-4F67-BA2A-A876E5EA9272}"/>
              </c:ext>
            </c:extLst>
          </c:dPt>
          <c:dPt>
            <c:idx val="3"/>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C2E-4F67-BA2A-A876E5EA9272}"/>
              </c:ext>
            </c:extLst>
          </c:dPt>
          <c:dPt>
            <c:idx val="4"/>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2C2E-4F67-BA2A-A876E5EA9272}"/>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 Muy malo</c:v>
                </c:pt>
                <c:pt idx="1">
                  <c:v>2 Malo</c:v>
                </c:pt>
                <c:pt idx="2">
                  <c:v>3 Aceptable</c:v>
                </c:pt>
                <c:pt idx="3">
                  <c:v>4 Bueno</c:v>
                </c:pt>
                <c:pt idx="4">
                  <c:v>5 Excelente</c:v>
                </c:pt>
              </c:strCache>
            </c:strRef>
          </c:cat>
          <c:val>
            <c:numRef>
              <c:f>Hoja1!$B$2:$B$6</c:f>
              <c:numCache>
                <c:formatCode>General</c:formatCode>
                <c:ptCount val="5"/>
                <c:pt idx="0">
                  <c:v>5</c:v>
                </c:pt>
                <c:pt idx="1">
                  <c:v>0</c:v>
                </c:pt>
                <c:pt idx="2">
                  <c:v>2</c:v>
                </c:pt>
                <c:pt idx="3">
                  <c:v>10</c:v>
                </c:pt>
                <c:pt idx="4">
                  <c:v>37</c:v>
                </c:pt>
              </c:numCache>
            </c:numRef>
          </c:val>
          <c:extLst>
            <c:ext xmlns:c16="http://schemas.microsoft.com/office/drawing/2014/chart" uri="{C3380CC4-5D6E-409C-BE32-E72D297353CC}">
              <c16:uniqueId val="{00000000-2C2E-4F67-BA2A-A876E5EA9272}"/>
            </c:ext>
          </c:extLst>
        </c:ser>
        <c:dLbls>
          <c:dLblPos val="outEnd"/>
          <c:showLegendKey val="0"/>
          <c:showVal val="1"/>
          <c:showCatName val="0"/>
          <c:showSerName val="0"/>
          <c:showPercent val="0"/>
          <c:showBubbleSize val="0"/>
        </c:dLbls>
        <c:gapWidth val="115"/>
        <c:overlap val="-20"/>
        <c:axId val="1340069919"/>
        <c:axId val="1800073552"/>
      </c:barChart>
      <c:catAx>
        <c:axId val="1340069919"/>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1800073552"/>
        <c:crosses val="autoZero"/>
        <c:auto val="1"/>
        <c:lblAlgn val="ctr"/>
        <c:lblOffset val="100"/>
        <c:noMultiLvlLbl val="0"/>
      </c:catAx>
      <c:valAx>
        <c:axId val="18000735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13400699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Verdana" panose="020B0604030504040204" pitchFamily="34" charset="0"/>
          <a:ea typeface="Verdana" panose="020B0604030504040204" pitchFamily="34" charset="0"/>
        </a:defRPr>
      </a:pPr>
      <a:endParaRPr lang="es-CO"/>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title>
    <c:autoTitleDeleted val="0"/>
    <c:plotArea>
      <c:layout/>
      <c:pieChart>
        <c:varyColors val="1"/>
        <c:ser>
          <c:idx val="0"/>
          <c:order val="0"/>
          <c:tx>
            <c:strRef>
              <c:f>Hoja1!$B$1</c:f>
              <c:strCache>
                <c:ptCount val="1"/>
                <c:pt idx="0">
                  <c:v>¿Su solicitud fue resulta?</c:v>
                </c:pt>
              </c:strCache>
            </c:strRef>
          </c:tx>
          <c:dPt>
            <c:idx val="0"/>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046-4B4E-8912-6DBCEF48FBF1}"/>
              </c:ext>
            </c:extLst>
          </c:dPt>
          <c:dPt>
            <c:idx val="1"/>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046-4B4E-8912-6DBCEF48FBF1}"/>
              </c:ext>
            </c:extLst>
          </c:dPt>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s-CO"/>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Hoja1!$A$2:$A$3</c:f>
              <c:strCache>
                <c:ptCount val="2"/>
                <c:pt idx="0">
                  <c:v>Sí</c:v>
                </c:pt>
                <c:pt idx="1">
                  <c:v>No</c:v>
                </c:pt>
              </c:strCache>
            </c:strRef>
          </c:cat>
          <c:val>
            <c:numRef>
              <c:f>Hoja1!$B$2:$B$3</c:f>
              <c:numCache>
                <c:formatCode>0.00%</c:formatCode>
                <c:ptCount val="2"/>
                <c:pt idx="0">
                  <c:v>0.83330000000000004</c:v>
                </c:pt>
                <c:pt idx="1">
                  <c:v>0.16669999999999999</c:v>
                </c:pt>
              </c:numCache>
            </c:numRef>
          </c:val>
          <c:extLst>
            <c:ext xmlns:c16="http://schemas.microsoft.com/office/drawing/2014/chart" uri="{C3380CC4-5D6E-409C-BE32-E72D297353CC}">
              <c16:uniqueId val="{00000000-97BE-4ECB-AB79-597F84408837}"/>
            </c:ext>
          </c:extLst>
        </c:ser>
        <c:dLbls>
          <c:dLblPos val="bestFit"/>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00">
          <a:latin typeface="Verdana" panose="020B0604030504040204" pitchFamily="34" charset="0"/>
          <a:ea typeface="Verdana" panose="020B0604030504040204" pitchFamily="34" charset="0"/>
        </a:defRPr>
      </a:pPr>
      <a:endParaRPr lang="es-CO"/>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26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title>
    <c:autoTitleDeleted val="0"/>
    <c:plotArea>
      <c:layout/>
      <c:barChart>
        <c:barDir val="col"/>
        <c:grouping val="clustered"/>
        <c:varyColors val="0"/>
        <c:ser>
          <c:idx val="0"/>
          <c:order val="0"/>
          <c:tx>
            <c:strRef>
              <c:f>Hoja1!$B$1</c:f>
              <c:strCache>
                <c:ptCount val="1"/>
                <c:pt idx="0">
                  <c:v>Servicio prestado</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6">
                  <a:lumMod val="50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C517-4075-A843-262A0DE4A513}"/>
              </c:ext>
            </c:extLst>
          </c:dPt>
          <c:dPt>
            <c:idx val="1"/>
            <c:invertIfNegative val="0"/>
            <c:bubble3D val="0"/>
            <c:spPr>
              <a:solidFill>
                <a:schemeClr val="accent4">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C517-4075-A843-262A0DE4A513}"/>
              </c:ext>
            </c:extLst>
          </c:dPt>
          <c:dPt>
            <c:idx val="2"/>
            <c:invertIfNegative val="0"/>
            <c:bubble3D val="0"/>
            <c:spPr>
              <a:solidFill>
                <a:srgbClr val="0070C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C517-4075-A843-262A0DE4A513}"/>
              </c:ext>
            </c:extLst>
          </c:dPt>
          <c:dPt>
            <c:idx val="3"/>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C517-4075-A843-262A0DE4A513}"/>
              </c:ext>
            </c:extLst>
          </c:dPt>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1 Totalmente insatisfecho</c:v>
                </c:pt>
                <c:pt idx="1">
                  <c:v>2 Insatisfecho</c:v>
                </c:pt>
                <c:pt idx="2">
                  <c:v>3 Regular</c:v>
                </c:pt>
                <c:pt idx="3">
                  <c:v>4 Satisfecho</c:v>
                </c:pt>
                <c:pt idx="4">
                  <c:v>5 Totalmente satisfecho</c:v>
                </c:pt>
              </c:strCache>
            </c:strRef>
          </c:cat>
          <c:val>
            <c:numRef>
              <c:f>Hoja1!$B$2:$B$6</c:f>
              <c:numCache>
                <c:formatCode>General</c:formatCode>
                <c:ptCount val="5"/>
                <c:pt idx="0">
                  <c:v>5</c:v>
                </c:pt>
                <c:pt idx="1">
                  <c:v>0</c:v>
                </c:pt>
                <c:pt idx="2">
                  <c:v>2</c:v>
                </c:pt>
                <c:pt idx="3">
                  <c:v>12</c:v>
                </c:pt>
                <c:pt idx="4">
                  <c:v>35</c:v>
                </c:pt>
              </c:numCache>
            </c:numRef>
          </c:val>
          <c:extLst>
            <c:ext xmlns:c16="http://schemas.microsoft.com/office/drawing/2014/chart" uri="{C3380CC4-5D6E-409C-BE32-E72D297353CC}">
              <c16:uniqueId val="{00000000-C517-4075-A843-262A0DE4A513}"/>
            </c:ext>
          </c:extLst>
        </c:ser>
        <c:dLbls>
          <c:dLblPos val="outEnd"/>
          <c:showLegendKey val="0"/>
          <c:showVal val="1"/>
          <c:showCatName val="0"/>
          <c:showSerName val="0"/>
          <c:showPercent val="0"/>
          <c:showBubbleSize val="0"/>
        </c:dLbls>
        <c:gapWidth val="100"/>
        <c:overlap val="-24"/>
        <c:axId val="1267410447"/>
        <c:axId val="1800162960"/>
      </c:barChart>
      <c:catAx>
        <c:axId val="126741044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1800162960"/>
        <c:crosses val="autoZero"/>
        <c:auto val="1"/>
        <c:lblAlgn val="ctr"/>
        <c:lblOffset val="100"/>
        <c:noMultiLvlLbl val="0"/>
      </c:catAx>
      <c:valAx>
        <c:axId val="18001629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126741044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050">
          <a:latin typeface="Verdana" panose="020B0604030504040204" pitchFamily="34" charset="0"/>
          <a:ea typeface="Verdana" panose="020B0604030504040204" pitchFamily="34" charset="0"/>
        </a:defRPr>
      </a:pPr>
      <a:endParaRPr lang="es-CO"/>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Acreditación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Octubre </c:v>
                </c:pt>
                <c:pt idx="1">
                  <c:v>Noviembre</c:v>
                </c:pt>
                <c:pt idx="2">
                  <c:v>Diciembre</c:v>
                </c:pt>
              </c:strCache>
            </c:strRef>
          </c:cat>
          <c:val>
            <c:numRef>
              <c:f>Sheet1!$B$2:$B$4</c:f>
              <c:numCache>
                <c:formatCode>General</c:formatCode>
                <c:ptCount val="3"/>
                <c:pt idx="0">
                  <c:v>17</c:v>
                </c:pt>
                <c:pt idx="1">
                  <c:v>17</c:v>
                </c:pt>
                <c:pt idx="2">
                  <c:v>24</c:v>
                </c:pt>
              </c:numCache>
            </c:numRef>
          </c:val>
          <c:extLst>
            <c:ext xmlns:c16="http://schemas.microsoft.com/office/drawing/2014/chart" uri="{C3380CC4-5D6E-409C-BE32-E72D297353CC}">
              <c16:uniqueId val="{00000000-D474-484B-8CE7-EC836D960F1B}"/>
            </c:ext>
          </c:extLst>
        </c:ser>
        <c:ser>
          <c:idx val="1"/>
          <c:order val="1"/>
          <c:tx>
            <c:strRef>
              <c:f>Sheet1!$C$1</c:f>
              <c:strCache>
                <c:ptCount val="1"/>
                <c:pt idx="0">
                  <c:v>Autorización</c:v>
                </c:pt>
              </c:strCache>
            </c:strRef>
          </c:tx>
          <c:spPr>
            <a:solidFill>
              <a:srgbClr val="3C7D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Octubre </c:v>
                </c:pt>
                <c:pt idx="1">
                  <c:v>Noviembre</c:v>
                </c:pt>
                <c:pt idx="2">
                  <c:v>Diciembre</c:v>
                </c:pt>
              </c:strCache>
            </c:strRef>
          </c:cat>
          <c:val>
            <c:numRef>
              <c:f>Sheet1!$C$2:$C$4</c:f>
              <c:numCache>
                <c:formatCode>General</c:formatCode>
                <c:ptCount val="3"/>
                <c:pt idx="0">
                  <c:v>1</c:v>
                </c:pt>
                <c:pt idx="1">
                  <c:v>2</c:v>
                </c:pt>
                <c:pt idx="2">
                  <c:v>2</c:v>
                </c:pt>
              </c:numCache>
            </c:numRef>
          </c:val>
          <c:extLst>
            <c:ext xmlns:c16="http://schemas.microsoft.com/office/drawing/2014/chart" uri="{C3380CC4-5D6E-409C-BE32-E72D297353CC}">
              <c16:uniqueId val="{00000001-D474-484B-8CE7-EC836D960F1B}"/>
            </c:ext>
          </c:extLst>
        </c:ser>
        <c:dLbls>
          <c:showLegendKey val="0"/>
          <c:showVal val="0"/>
          <c:showCatName val="0"/>
          <c:showSerName val="0"/>
          <c:showPercent val="0"/>
          <c:showBubbleSize val="0"/>
        </c:dLbls>
        <c:gapWidth val="219"/>
        <c:overlap val="-27"/>
        <c:axId val="687751232"/>
        <c:axId val="687751712"/>
      </c:barChart>
      <c:catAx>
        <c:axId val="687751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687751712"/>
        <c:crosses val="autoZero"/>
        <c:auto val="1"/>
        <c:lblAlgn val="ctr"/>
        <c:lblOffset val="100"/>
        <c:noMultiLvlLbl val="0"/>
      </c:catAx>
      <c:valAx>
        <c:axId val="68775171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crossAx val="687751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2468379476858"/>
          <c:y val="4.2864388070684878E-2"/>
          <c:w val="0.86575318825086944"/>
          <c:h val="0.77433002600192513"/>
        </c:manualLayout>
      </c:layout>
      <c:barChart>
        <c:barDir val="col"/>
        <c:grouping val="clustered"/>
        <c:varyColors val="0"/>
        <c:ser>
          <c:idx val="0"/>
          <c:order val="0"/>
          <c:tx>
            <c:strRef>
              <c:f>Hoja1!$B$1:$E$1</c:f>
              <c:strCache>
                <c:ptCount val="1"/>
                <c:pt idx="0">
                  <c:v>I II III IV</c:v>
                </c:pt>
              </c:strCache>
            </c:strRef>
          </c:tx>
          <c:spPr>
            <a:solidFill>
              <a:schemeClr val="accent6">
                <a:lumMod val="75000"/>
              </a:schemeClr>
            </a:solidFill>
            <a:ln>
              <a:solidFill>
                <a:schemeClr val="accent6"/>
              </a:solidFill>
            </a:ln>
            <a:effectLst/>
          </c:spPr>
          <c:invertIfNegative val="0"/>
          <c:dPt>
            <c:idx val="0"/>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4-596D-495E-A454-63ECBDB32F39}"/>
              </c:ext>
            </c:extLst>
          </c:dPt>
          <c:dPt>
            <c:idx val="1"/>
            <c:invertIfNegative val="0"/>
            <c:bubble3D val="0"/>
            <c:spPr>
              <a:solidFill>
                <a:schemeClr val="accent6"/>
              </a:solidFill>
              <a:ln>
                <a:solidFill>
                  <a:schemeClr val="accent6"/>
                </a:solidFill>
              </a:ln>
              <a:effectLst/>
            </c:spPr>
            <c:extLst>
              <c:ext xmlns:c16="http://schemas.microsoft.com/office/drawing/2014/chart" uri="{C3380CC4-5D6E-409C-BE32-E72D297353CC}">
                <c16:uniqueId val="{00000002-F466-4A1D-AC85-19436FB73F3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Hoja1!$B$2:$B$3</c:f>
              <c:numCache>
                <c:formatCode>#,##0</c:formatCode>
                <c:ptCount val="2"/>
                <c:pt idx="0">
                  <c:v>2382</c:v>
                </c:pt>
                <c:pt idx="1">
                  <c:v>2701</c:v>
                </c:pt>
              </c:numCache>
            </c:numRef>
          </c:val>
          <c:extLst>
            <c:ext xmlns:c16="http://schemas.microsoft.com/office/drawing/2014/chart" uri="{C3380CC4-5D6E-409C-BE32-E72D297353CC}">
              <c16:uniqueId val="{00000000-596D-495E-A454-63ECBDB32F39}"/>
            </c:ext>
          </c:extLst>
        </c:ser>
        <c:ser>
          <c:idx val="1"/>
          <c:order val="1"/>
          <c:tx>
            <c:strRef>
              <c:f>Hoja1!$C$1</c:f>
              <c:strCache>
                <c:ptCount val="1"/>
                <c:pt idx="0">
                  <c:v>II</c:v>
                </c:pt>
              </c:strCache>
            </c:strRef>
          </c:tx>
          <c:spPr>
            <a:solidFill>
              <a:srgbClr val="3399FF"/>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Hoja1!$C$2:$C$3</c:f>
              <c:numCache>
                <c:formatCode>#,##0</c:formatCode>
                <c:ptCount val="2"/>
                <c:pt idx="0">
                  <c:v>2001</c:v>
                </c:pt>
                <c:pt idx="1">
                  <c:v>2050</c:v>
                </c:pt>
              </c:numCache>
            </c:numRef>
          </c:val>
          <c:extLst>
            <c:ext xmlns:c16="http://schemas.microsoft.com/office/drawing/2014/chart" uri="{C3380CC4-5D6E-409C-BE32-E72D297353CC}">
              <c16:uniqueId val="{00000001-596D-495E-A454-63ECBDB32F39}"/>
            </c:ext>
          </c:extLst>
        </c:ser>
        <c:ser>
          <c:idx val="2"/>
          <c:order val="2"/>
          <c:tx>
            <c:strRef>
              <c:f>Hoja1!$D$1</c:f>
              <c:strCache>
                <c:ptCount val="1"/>
                <c:pt idx="0">
                  <c:v>III</c:v>
                </c:pt>
              </c:strCache>
            </c:strRef>
          </c:tx>
          <c:spPr>
            <a:solidFill>
              <a:schemeClr val="accent4">
                <a:lumMod val="60000"/>
                <a:lumOff val="40000"/>
              </a:schemeClr>
            </a:solidFill>
            <a:ln>
              <a:noFill/>
            </a:ln>
            <a:effectLst/>
          </c:spPr>
          <c:invertIfNegative val="0"/>
          <c:dPt>
            <c:idx val="0"/>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3-F466-4A1D-AC85-19436FB73F35}"/>
              </c:ext>
            </c:extLst>
          </c:dPt>
          <c:dPt>
            <c:idx val="1"/>
            <c:invertIfNegative val="0"/>
            <c:bubble3D val="0"/>
            <c:spPr>
              <a:solidFill>
                <a:schemeClr val="tx2">
                  <a:lumMod val="60000"/>
                  <a:lumOff val="40000"/>
                </a:schemeClr>
              </a:solidFill>
              <a:ln>
                <a:noFill/>
              </a:ln>
              <a:effectLst/>
            </c:spPr>
            <c:extLst>
              <c:ext xmlns:c16="http://schemas.microsoft.com/office/drawing/2014/chart" uri="{C3380CC4-5D6E-409C-BE32-E72D297353CC}">
                <c16:uniqueId val="{00000006-21DE-4CA8-AD64-3EE5321F8C0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Hoja1!$D$2:$D$3</c:f>
              <c:numCache>
                <c:formatCode>#,##0</c:formatCode>
                <c:ptCount val="2"/>
                <c:pt idx="0">
                  <c:v>2201</c:v>
                </c:pt>
                <c:pt idx="1">
                  <c:v>1949</c:v>
                </c:pt>
              </c:numCache>
            </c:numRef>
          </c:val>
          <c:extLst>
            <c:ext xmlns:c16="http://schemas.microsoft.com/office/drawing/2014/chart" uri="{C3380CC4-5D6E-409C-BE32-E72D297353CC}">
              <c16:uniqueId val="{00000002-596D-495E-A454-63ECBDB32F39}"/>
            </c:ext>
          </c:extLst>
        </c:ser>
        <c:ser>
          <c:idx val="3"/>
          <c:order val="3"/>
          <c:tx>
            <c:strRef>
              <c:f>Hoja1!$E$1</c:f>
              <c:strCache>
                <c:ptCount val="1"/>
                <c:pt idx="0">
                  <c:v>IV</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Hoja1!$A$2:$A$3</c:f>
              <c:numCache>
                <c:formatCode>General</c:formatCode>
                <c:ptCount val="2"/>
                <c:pt idx="0">
                  <c:v>2024</c:v>
                </c:pt>
                <c:pt idx="1">
                  <c:v>2025</c:v>
                </c:pt>
              </c:numCache>
            </c:numRef>
          </c:cat>
          <c:val>
            <c:numRef>
              <c:f>Hoja1!$E$2:$E$3</c:f>
              <c:numCache>
                <c:formatCode>General</c:formatCode>
                <c:ptCount val="2"/>
                <c:pt idx="0" formatCode="#,##0">
                  <c:v>2011</c:v>
                </c:pt>
                <c:pt idx="1">
                  <c:v>1785</c:v>
                </c:pt>
              </c:numCache>
            </c:numRef>
          </c:val>
          <c:extLst>
            <c:ext xmlns:c16="http://schemas.microsoft.com/office/drawing/2014/chart" uri="{C3380CC4-5D6E-409C-BE32-E72D297353CC}">
              <c16:uniqueId val="{00000003-596D-495E-A454-63ECBDB32F39}"/>
            </c:ext>
          </c:extLst>
        </c:ser>
        <c:dLbls>
          <c:dLblPos val="outEnd"/>
          <c:showLegendKey val="0"/>
          <c:showVal val="1"/>
          <c:showCatName val="0"/>
          <c:showSerName val="0"/>
          <c:showPercent val="0"/>
          <c:showBubbleSize val="0"/>
        </c:dLbls>
        <c:gapWidth val="219"/>
        <c:overlap val="-27"/>
        <c:axId val="665236528"/>
        <c:axId val="665245648"/>
      </c:barChart>
      <c:catAx>
        <c:axId val="665236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665245648"/>
        <c:crosses val="autoZero"/>
        <c:auto val="1"/>
        <c:lblAlgn val="ctr"/>
        <c:lblOffset val="100"/>
        <c:noMultiLvlLbl val="0"/>
      </c:catAx>
      <c:valAx>
        <c:axId val="66524564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s-CO"/>
          </a:p>
        </c:txPr>
        <c:crossAx val="665236528"/>
        <c:crosses val="autoZero"/>
        <c:crossBetween val="between"/>
      </c:valAx>
      <c:spPr>
        <a:solidFill>
          <a:schemeClr val="accent5">
            <a:lumMod val="20000"/>
            <a:lumOff val="80000"/>
          </a:schemeClr>
        </a:solidFill>
        <a:ln>
          <a:solidFill>
            <a:schemeClr val="accent5">
              <a:lumMod val="40000"/>
              <a:lumOff val="60000"/>
            </a:schemeClr>
          </a:solid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w="28575">
      <a:solidFill>
        <a:schemeClr val="tx1"/>
      </a:solidFill>
    </a:ln>
    <a:effectLst/>
  </c:spPr>
  <c:txPr>
    <a:bodyPr/>
    <a:lstStyle/>
    <a:p>
      <a:pPr>
        <a:defRPr/>
      </a:pPr>
      <a:endParaRPr lang="es-CO"/>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530367587727546"/>
          <c:y val="2.9494445775717647E-2"/>
          <c:w val="0.49019478860502769"/>
          <c:h val="0.89353370695779677"/>
        </c:manualLayout>
      </c:layout>
      <c:barChart>
        <c:barDir val="bar"/>
        <c:grouping val="clustered"/>
        <c:varyColors val="0"/>
        <c:ser>
          <c:idx val="0"/>
          <c:order val="0"/>
          <c:tx>
            <c:strRef>
              <c:f>Sheet1!$B$1</c:f>
              <c:strCache>
                <c:ptCount val="1"/>
                <c:pt idx="0">
                  <c:v>Columna1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Denuncia</c:v>
                </c:pt>
                <c:pt idx="1">
                  <c:v>Queja</c:v>
                </c:pt>
                <c:pt idx="2">
                  <c:v>Petición de congresistas</c:v>
                </c:pt>
                <c:pt idx="3">
                  <c:v>Certificación electrónica de tiempos laborados - CETIL</c:v>
                </c:pt>
                <c:pt idx="4">
                  <c:v>Certificación de ingresos y retenciones</c:v>
                </c:pt>
                <c:pt idx="5">
                  <c:v>Reclamo</c:v>
                </c:pt>
                <c:pt idx="6">
                  <c:v>Consulta (Información técnica)</c:v>
                </c:pt>
                <c:pt idx="7">
                  <c:v>Solicitud judicial</c:v>
                </c:pt>
                <c:pt idx="8">
                  <c:v>Certificación de tiempo, clima y eventos hidrológicos</c:v>
                </c:pt>
                <c:pt idx="9">
                  <c:v>Petición entre entidades</c:v>
                </c:pt>
                <c:pt idx="10">
                  <c:v>Certificación laboral o pasantía</c:v>
                </c:pt>
                <c:pt idx="11">
                  <c:v>Petición entre autoridades</c:v>
                </c:pt>
                <c:pt idx="12">
                  <c:v>Petición de interés general o particular</c:v>
                </c:pt>
                <c:pt idx="13">
                  <c:v>Certificación de contrato</c:v>
                </c:pt>
                <c:pt idx="14">
                  <c:v>Solicitud de documentos o información</c:v>
                </c:pt>
              </c:strCache>
            </c:strRef>
          </c:cat>
          <c:val>
            <c:numRef>
              <c:f>Sheet1!$B$2:$B$16</c:f>
              <c:numCache>
                <c:formatCode>General</c:formatCode>
                <c:ptCount val="15"/>
                <c:pt idx="0">
                  <c:v>3</c:v>
                </c:pt>
                <c:pt idx="1">
                  <c:v>6</c:v>
                </c:pt>
                <c:pt idx="2">
                  <c:v>12</c:v>
                </c:pt>
                <c:pt idx="3">
                  <c:v>12</c:v>
                </c:pt>
                <c:pt idx="4">
                  <c:v>12</c:v>
                </c:pt>
                <c:pt idx="5">
                  <c:v>21</c:v>
                </c:pt>
                <c:pt idx="6">
                  <c:v>28</c:v>
                </c:pt>
                <c:pt idx="7">
                  <c:v>39</c:v>
                </c:pt>
                <c:pt idx="8">
                  <c:v>69</c:v>
                </c:pt>
                <c:pt idx="9">
                  <c:v>82</c:v>
                </c:pt>
                <c:pt idx="10">
                  <c:v>91</c:v>
                </c:pt>
                <c:pt idx="11">
                  <c:v>129</c:v>
                </c:pt>
                <c:pt idx="12">
                  <c:v>189</c:v>
                </c:pt>
                <c:pt idx="13">
                  <c:v>219</c:v>
                </c:pt>
                <c:pt idx="14">
                  <c:v>873</c:v>
                </c:pt>
              </c:numCache>
            </c:numRef>
          </c:val>
          <c:extLst>
            <c:ext xmlns:c16="http://schemas.microsoft.com/office/drawing/2014/chart" uri="{C3380CC4-5D6E-409C-BE32-E72D297353CC}">
              <c16:uniqueId val="{00000000-B8A2-461D-B0EB-290997AF054F}"/>
            </c:ext>
          </c:extLst>
        </c:ser>
        <c:dLbls>
          <c:showLegendKey val="0"/>
          <c:showVal val="0"/>
          <c:showCatName val="0"/>
          <c:showSerName val="0"/>
          <c:showPercent val="0"/>
          <c:showBubbleSize val="0"/>
        </c:dLbls>
        <c:gapWidth val="182"/>
        <c:axId val="1548539631"/>
        <c:axId val="1548529551"/>
      </c:barChart>
      <c:catAx>
        <c:axId val="15485396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1548529551"/>
        <c:crosses val="autoZero"/>
        <c:auto val="1"/>
        <c:lblAlgn val="ctr"/>
        <c:lblOffset val="100"/>
        <c:noMultiLvlLbl val="0"/>
      </c:catAx>
      <c:valAx>
        <c:axId val="154852955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crossAx val="1548539631"/>
        <c:crosses val="autoZero"/>
        <c:crossBetween val="between"/>
      </c:valAx>
      <c:spPr>
        <a:noFill/>
        <a:ln>
          <a:solidFill>
            <a:schemeClr val="accent6">
              <a:lumMod val="75000"/>
            </a:schemeClr>
          </a:solidFill>
        </a:ln>
        <a:effectLst/>
      </c:spPr>
    </c:plotArea>
    <c:plotVisOnly val="1"/>
    <c:dispBlanksAs val="gap"/>
    <c:showDLblsOverMax val="0"/>
  </c:chart>
  <c:spPr>
    <a:solidFill>
      <a:schemeClr val="bg1">
        <a:lumMod val="95000"/>
      </a:schemeClr>
    </a:solidFill>
    <a:ln w="28575">
      <a:solidFill>
        <a:schemeClr val="accent6">
          <a:lumMod val="75000"/>
        </a:schemeClr>
      </a:solidFill>
    </a:ln>
    <a:effectLst/>
  </c:spPr>
  <c:txPr>
    <a:bodyPr/>
    <a:lstStyle/>
    <a:p>
      <a:pPr>
        <a:defRPr/>
      </a:pPr>
      <a:endParaRPr lang="es-CO"/>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Columna1</c:v>
                </c:pt>
              </c:strCache>
            </c:strRef>
          </c:tx>
          <c:spPr>
            <a:solidFill>
              <a:schemeClr val="accent1"/>
            </a:solidFill>
            <a:ln>
              <a:noFill/>
            </a:ln>
            <a:effectLst/>
          </c:spPr>
          <c:invertIfNegative val="0"/>
          <c:dPt>
            <c:idx val="0"/>
            <c:invertIfNegative val="0"/>
            <c:bubble3D val="0"/>
            <c:spPr>
              <a:solidFill>
                <a:srgbClr val="F1A983"/>
              </a:solidFill>
              <a:ln>
                <a:solidFill>
                  <a:srgbClr val="7E350E"/>
                </a:solidFill>
                <a:prstDash val="solid"/>
              </a:ln>
              <a:effectLst/>
            </c:spPr>
            <c:extLst>
              <c:ext xmlns:c16="http://schemas.microsoft.com/office/drawing/2014/chart" uri="{C3380CC4-5D6E-409C-BE32-E72D297353CC}">
                <c16:uniqueId val="{00000001-A265-4DA8-9565-2E1BF0970FC7}"/>
              </c:ext>
            </c:extLst>
          </c:dPt>
          <c:dPt>
            <c:idx val="1"/>
            <c:invertIfNegative val="0"/>
            <c:bubble3D val="0"/>
            <c:spPr>
              <a:solidFill>
                <a:srgbClr val="12501C"/>
              </a:solidFill>
              <a:ln>
                <a:solidFill>
                  <a:srgbClr val="FFC000"/>
                </a:solidFill>
                <a:prstDash val="solid"/>
              </a:ln>
              <a:effectLst/>
            </c:spPr>
            <c:extLst>
              <c:ext xmlns:c16="http://schemas.microsoft.com/office/drawing/2014/chart" uri="{C3380CC4-5D6E-409C-BE32-E72D297353CC}">
                <c16:uniqueId val="{00000003-A265-4DA8-9565-2E1BF0970FC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NO REQUIERE RESPUESTA</c:v>
                </c:pt>
                <c:pt idx="1">
                  <c:v>REMISION POR COMPETENCIA</c:v>
                </c:pt>
                <c:pt idx="2">
                  <c:v>REQUIERE RESPUESTA</c:v>
                </c:pt>
              </c:strCache>
            </c:strRef>
          </c:cat>
          <c:val>
            <c:numRef>
              <c:f>Sheet1!$B$2:$B$4</c:f>
              <c:numCache>
                <c:formatCode>General</c:formatCode>
                <c:ptCount val="3"/>
                <c:pt idx="0">
                  <c:v>18</c:v>
                </c:pt>
                <c:pt idx="1">
                  <c:v>36</c:v>
                </c:pt>
                <c:pt idx="2">
                  <c:v>1731</c:v>
                </c:pt>
              </c:numCache>
            </c:numRef>
          </c:val>
          <c:extLst>
            <c:ext xmlns:c16="http://schemas.microsoft.com/office/drawing/2014/chart" uri="{C3380CC4-5D6E-409C-BE32-E72D297353CC}">
              <c16:uniqueId val="{00000000-6965-42EF-A41D-FF0007173953}"/>
            </c:ext>
          </c:extLst>
        </c:ser>
        <c:dLbls>
          <c:showLegendKey val="0"/>
          <c:showVal val="0"/>
          <c:showCatName val="0"/>
          <c:showSerName val="0"/>
          <c:showPercent val="0"/>
          <c:showBubbleSize val="0"/>
        </c:dLbls>
        <c:gapWidth val="182"/>
        <c:axId val="1476466367"/>
        <c:axId val="1476464927"/>
      </c:barChart>
      <c:catAx>
        <c:axId val="147646636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crossAx val="1476464927"/>
        <c:crosses val="autoZero"/>
        <c:auto val="1"/>
        <c:lblAlgn val="ctr"/>
        <c:lblOffset val="100"/>
        <c:noMultiLvlLbl val="0"/>
      </c:catAx>
      <c:valAx>
        <c:axId val="1476464927"/>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crossAx val="1476466367"/>
        <c:crosses val="autoZero"/>
        <c:crossBetween val="between"/>
      </c:valAx>
      <c:spPr>
        <a:noFill/>
        <a:ln>
          <a:noFill/>
        </a:ln>
        <a:effectLst/>
      </c:spPr>
    </c:plotArea>
    <c:legend>
      <c:legendPos val="b"/>
      <c:layout>
        <c:manualLayout>
          <c:xMode val="edge"/>
          <c:yMode val="edge"/>
          <c:x val="9.2554182311491678E-2"/>
          <c:y val="0.85838204206509972"/>
          <c:w val="0.87611089017548027"/>
          <c:h val="0.12291341219025813"/>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a:pPr>
      <a:endParaRPr lang="es-C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10811736712416"/>
          <c:y val="4.0964029945673545E-2"/>
          <c:w val="0.7879495842354205"/>
          <c:h val="0.73413670139567999"/>
        </c:manualLayout>
      </c:layout>
      <c:barChart>
        <c:barDir val="bar"/>
        <c:grouping val="clustered"/>
        <c:varyColors val="0"/>
        <c:ser>
          <c:idx val="0"/>
          <c:order val="0"/>
          <c:tx>
            <c:strRef>
              <c:f>Hoja1!$B$1</c:f>
              <c:strCache>
                <c:ptCount val="1"/>
                <c:pt idx="0">
                  <c:v>Cantidad</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2">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961-415B-8B73-94FB481DBB4F}"/>
              </c:ext>
            </c:extLst>
          </c:dPt>
          <c:dPt>
            <c:idx val="1"/>
            <c:invertIfNegative val="0"/>
            <c:bubble3D val="0"/>
            <c:spPr>
              <a:solidFill>
                <a:schemeClr val="accent6">
                  <a:lumMod val="7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961-415B-8B73-94FB481DBB4F}"/>
              </c:ext>
            </c:extLst>
          </c:dPt>
          <c:dPt>
            <c:idx val="2"/>
            <c:invertIfNegative val="0"/>
            <c:bubble3D val="0"/>
            <c:spPr>
              <a:solidFill>
                <a:srgbClr val="FFC000"/>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961-415B-8B73-94FB481DBB4F}"/>
              </c:ext>
            </c:extLst>
          </c:dPt>
          <c:dPt>
            <c:idx val="3"/>
            <c:invertIfNegative val="0"/>
            <c:bubble3D val="0"/>
            <c:spPr>
              <a:gradFill rotWithShape="1">
                <a:gsLst>
                  <a:gs pos="100000">
                    <a:srgbClr val="0070C0"/>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B961-415B-8B73-94FB481DBB4F}"/>
              </c:ext>
            </c:extLst>
          </c:dPt>
          <c:dLbls>
            <c:spPr>
              <a:noFill/>
              <a:ln>
                <a:noFill/>
              </a:ln>
              <a:effectLst/>
            </c:spPr>
            <c:txPr>
              <a:bodyPr rot="0" spcFirstLastPara="1" vertOverflow="ellipsis" vert="horz" wrap="square" anchor="ctr" anchorCtr="1"/>
              <a:lstStyle/>
              <a:p>
                <a:pPr>
                  <a:defRPr sz="1000" b="0" i="0" u="none" strike="noStrike" kern="1200" baseline="0">
                    <a:solidFill>
                      <a:schemeClr val="tx2"/>
                    </a:solidFill>
                    <a:latin typeface="Verdana" panose="020B0604030504040204" pitchFamily="34" charset="0"/>
                    <a:ea typeface="Verdana" panose="020B0604030504040204" pitchFamily="34" charset="0"/>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Hoja1!$A$2:$A$5</c:f>
              <c:strCache>
                <c:ptCount val="4"/>
                <c:pt idx="0">
                  <c:v>Correo certificado</c:v>
                </c:pt>
                <c:pt idx="1">
                  <c:v>Presencial</c:v>
                </c:pt>
                <c:pt idx="2">
                  <c:v>Formulario PQRSDF</c:v>
                </c:pt>
                <c:pt idx="3">
                  <c:v>Virtual - Correo electrónico</c:v>
                </c:pt>
              </c:strCache>
            </c:strRef>
          </c:cat>
          <c:val>
            <c:numRef>
              <c:f>Hoja1!$B$2:$B$5</c:f>
              <c:numCache>
                <c:formatCode>General</c:formatCode>
                <c:ptCount val="4"/>
                <c:pt idx="0">
                  <c:v>1</c:v>
                </c:pt>
                <c:pt idx="1">
                  <c:v>3</c:v>
                </c:pt>
                <c:pt idx="2">
                  <c:v>445</c:v>
                </c:pt>
                <c:pt idx="3">
                  <c:v>1336</c:v>
                </c:pt>
              </c:numCache>
            </c:numRef>
          </c:val>
          <c:extLst>
            <c:ext xmlns:c16="http://schemas.microsoft.com/office/drawing/2014/chart" uri="{C3380CC4-5D6E-409C-BE32-E72D297353CC}">
              <c16:uniqueId val="{00000008-B961-415B-8B73-94FB481DBB4F}"/>
            </c:ext>
          </c:extLst>
        </c:ser>
        <c:dLbls>
          <c:showLegendKey val="0"/>
          <c:showVal val="0"/>
          <c:showCatName val="0"/>
          <c:showSerName val="0"/>
          <c:showPercent val="0"/>
          <c:showBubbleSize val="0"/>
        </c:dLbls>
        <c:gapWidth val="100"/>
        <c:axId val="1261571104"/>
        <c:axId val="1261582144"/>
      </c:barChart>
      <c:valAx>
        <c:axId val="1261582144"/>
        <c:scaling>
          <c:orientation val="minMax"/>
          <c:max val="21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mn-cs"/>
              </a:defRPr>
            </a:pPr>
            <a:endParaRPr lang="es-CO"/>
          </a:p>
        </c:txPr>
        <c:crossAx val="1261571104"/>
        <c:crosses val="autoZero"/>
        <c:crossBetween val="between"/>
        <c:majorUnit val="300"/>
      </c:valAx>
      <c:catAx>
        <c:axId val="1261571104"/>
        <c:scaling>
          <c:orientation val="minMax"/>
        </c:scaling>
        <c:delete val="0"/>
        <c:axPos val="l"/>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mn-cs"/>
              </a:defRPr>
            </a:pPr>
            <a:endParaRPr lang="es-CO"/>
          </a:p>
        </c:txPr>
        <c:crossAx val="1261582144"/>
        <c:crosses val="autoZero"/>
        <c:auto val="1"/>
        <c:lblAlgn val="ctr"/>
        <c:lblOffset val="100"/>
        <c:noMultiLvlLbl val="0"/>
      </c:catAx>
      <c:spPr>
        <a:solidFill>
          <a:schemeClr val="bg1">
            <a:lumMod val="95000"/>
          </a:schemeClr>
        </a:solid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2"/>
              </a:solidFill>
              <a:latin typeface="Verdana" panose="020B0604030504040204" pitchFamily="34" charset="0"/>
              <a:ea typeface="Verdana" panose="020B0604030504040204" pitchFamily="34" charset="0"/>
              <a:cs typeface="+mn-cs"/>
            </a:defRPr>
          </a:pPr>
          <a:endParaRPr lang="es-CO"/>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accent1">
        <a:lumMod val="20000"/>
        <a:lumOff val="80000"/>
      </a:schemeClr>
    </a:solidFill>
    <a:ln w="38100">
      <a:solidFill>
        <a:schemeClr val="accent5">
          <a:lumMod val="75000"/>
        </a:schemeClr>
      </a:solidFill>
    </a:ln>
    <a:effectLst/>
  </c:spPr>
  <c:txPr>
    <a:bodyPr/>
    <a:lstStyle/>
    <a:p>
      <a:pPr>
        <a:defRPr sz="1000">
          <a:solidFill>
            <a:schemeClr val="tx2"/>
          </a:solidFill>
          <a:latin typeface="Verdana" panose="020B0604030504040204" pitchFamily="34" charset="0"/>
          <a:ea typeface="Verdana" panose="020B0604030504040204" pitchFamily="34" charset="0"/>
        </a:defRPr>
      </a:pPr>
      <a:endParaRPr lang="es-CO"/>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Columna1</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Sheet1!$A$2:$A$18</c:f>
              <c:strCache>
                <c:ptCount val="17"/>
                <c:pt idx="0">
                  <c:v>Grupo de Servicios Administrativos</c:v>
                </c:pt>
                <c:pt idx="1">
                  <c:v>Área Operativa No. 2 - Barranquilla</c:v>
                </c:pt>
                <c:pt idx="2">
                  <c:v>Área Operativa No. 4 - Neiva</c:v>
                </c:pt>
                <c:pt idx="3">
                  <c:v>Oficina Asesora de Planeación</c:v>
                </c:pt>
                <c:pt idx="4">
                  <c:v>Área Operativa No. 6 - Duitama</c:v>
                </c:pt>
                <c:pt idx="5">
                  <c:v>Dirección General</c:v>
                </c:pt>
                <c:pt idx="6">
                  <c:v>Grupo de Gestión Documental y Centro de Documentación</c:v>
                </c:pt>
                <c:pt idx="7">
                  <c:v>Grupo de Contabilidad</c:v>
                </c:pt>
                <c:pt idx="8">
                  <c:v>Oficina del Servicio de Pronósticos y Alertas</c:v>
                </c:pt>
                <c:pt idx="9">
                  <c:v>Oficina de Informática</c:v>
                </c:pt>
                <c:pt idx="10">
                  <c:v>Subdirección de Ecosistemas e Información Ambiental</c:v>
                </c:pt>
                <c:pt idx="11">
                  <c:v>Subdirección de Hidrología</c:v>
                </c:pt>
                <c:pt idx="12">
                  <c:v>Grupo de Administración y Desarrollo del Talento Humano</c:v>
                </c:pt>
                <c:pt idx="13">
                  <c:v>Subdirección de Meteorología</c:v>
                </c:pt>
                <c:pt idx="14">
                  <c:v>Oficina Asesora Jurídica</c:v>
                </c:pt>
                <c:pt idx="15">
                  <c:v>Grupo de Servicio al Ciudadano</c:v>
                </c:pt>
                <c:pt idx="16">
                  <c:v>Subdirección de Estudios Ambientales</c:v>
                </c:pt>
              </c:strCache>
            </c:strRef>
          </c:cat>
          <c:val>
            <c:numRef>
              <c:f>Sheet1!$B$2:$B$18</c:f>
              <c:numCache>
                <c:formatCode>General</c:formatCode>
                <c:ptCount val="17"/>
                <c:pt idx="0">
                  <c:v>1</c:v>
                </c:pt>
                <c:pt idx="1">
                  <c:v>1</c:v>
                </c:pt>
                <c:pt idx="2">
                  <c:v>2</c:v>
                </c:pt>
                <c:pt idx="3">
                  <c:v>3</c:v>
                </c:pt>
                <c:pt idx="4">
                  <c:v>3</c:v>
                </c:pt>
                <c:pt idx="5">
                  <c:v>4</c:v>
                </c:pt>
                <c:pt idx="6">
                  <c:v>6</c:v>
                </c:pt>
                <c:pt idx="7">
                  <c:v>11</c:v>
                </c:pt>
                <c:pt idx="8">
                  <c:v>12</c:v>
                </c:pt>
                <c:pt idx="9">
                  <c:v>15</c:v>
                </c:pt>
                <c:pt idx="10">
                  <c:v>119</c:v>
                </c:pt>
                <c:pt idx="11">
                  <c:v>142</c:v>
                </c:pt>
                <c:pt idx="12">
                  <c:v>176</c:v>
                </c:pt>
                <c:pt idx="13">
                  <c:v>229</c:v>
                </c:pt>
                <c:pt idx="14">
                  <c:v>261</c:v>
                </c:pt>
                <c:pt idx="15">
                  <c:v>310</c:v>
                </c:pt>
                <c:pt idx="16">
                  <c:v>490</c:v>
                </c:pt>
              </c:numCache>
            </c:numRef>
          </c:val>
          <c:extLst>
            <c:ext xmlns:c16="http://schemas.microsoft.com/office/drawing/2014/chart" uri="{C3380CC4-5D6E-409C-BE32-E72D297353CC}">
              <c16:uniqueId val="{00000000-8890-4199-8BE5-4AAB7A3FFB63}"/>
            </c:ext>
          </c:extLst>
        </c:ser>
        <c:dLbls>
          <c:showLegendKey val="0"/>
          <c:showVal val="0"/>
          <c:showCatName val="0"/>
          <c:showSerName val="0"/>
          <c:showPercent val="0"/>
          <c:showBubbleSize val="0"/>
        </c:dLbls>
        <c:gapWidth val="182"/>
        <c:axId val="1553052271"/>
        <c:axId val="1553051311"/>
      </c:barChart>
      <c:catAx>
        <c:axId val="155305227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1553051311"/>
        <c:crosses val="autoZero"/>
        <c:auto val="1"/>
        <c:lblAlgn val="ctr"/>
        <c:lblOffset val="100"/>
        <c:noMultiLvlLbl val="0"/>
      </c:catAx>
      <c:valAx>
        <c:axId val="155305131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1553052271"/>
        <c:crosses val="autoZero"/>
        <c:crossBetween val="between"/>
      </c:valAx>
      <c:spPr>
        <a:noFill/>
        <a:ln>
          <a:noFill/>
        </a:ln>
        <a:effectLst/>
      </c:spPr>
    </c:plotArea>
    <c:plotVisOnly val="1"/>
    <c:dispBlanksAs val="gap"/>
    <c:showDLblsOverMax val="0"/>
  </c:chart>
  <c:spPr>
    <a:solidFill>
      <a:schemeClr val="accent6">
        <a:lumMod val="20000"/>
        <a:lumOff val="80000"/>
      </a:schemeClr>
    </a:solidFill>
    <a:ln w="38100">
      <a:solidFill>
        <a:schemeClr val="accent6">
          <a:lumMod val="75000"/>
        </a:schemeClr>
      </a:solidFill>
    </a:ln>
    <a:effectLst/>
  </c:spPr>
  <c:txPr>
    <a:bodyPr/>
    <a:lstStyle/>
    <a:p>
      <a:pPr>
        <a:defRPr sz="1200">
          <a:latin typeface="Verdana" panose="020B0604030504040204" pitchFamily="34" charset="0"/>
          <a:ea typeface="Verdana" panose="020B0604030504040204" pitchFamily="34" charset="0"/>
        </a:defRPr>
      </a:pPr>
      <a:endParaRPr lang="es-CO"/>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Columna1</c:v>
                </c:pt>
              </c:strCache>
            </c:strRef>
          </c:tx>
          <c:spPr>
            <a:solidFill>
              <a:srgbClr val="275317"/>
            </a:solidFill>
            <a:ln>
              <a:solidFill>
                <a:srgbClr val="275317"/>
              </a:solidFill>
              <a:prstDash val="solid"/>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Verdana" panose="020B0604030504040204" pitchFamily="34" charset="0"/>
                    <a:ea typeface="Verdana" panose="020B0604030504040204" pitchFamily="34" charset="0"/>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NO ATENDIDO</c:v>
                </c:pt>
                <c:pt idx="1">
                  <c:v>PRORROGA</c:v>
                </c:pt>
                <c:pt idx="2">
                  <c:v>SOLICITUD DE ACLARACION</c:v>
                </c:pt>
                <c:pt idx="3">
                  <c:v>EN TRAMITE A TIEMPO</c:v>
                </c:pt>
                <c:pt idx="4">
                  <c:v>NO REQUIERE RESPUESTA</c:v>
                </c:pt>
                <c:pt idx="5">
                  <c:v>FUERA DE TIEMPO</c:v>
                </c:pt>
                <c:pt idx="6">
                  <c:v>A TIEMPO</c:v>
                </c:pt>
              </c:strCache>
            </c:strRef>
          </c:cat>
          <c:val>
            <c:numRef>
              <c:f>Sheet1!$B$2:$B$8</c:f>
              <c:numCache>
                <c:formatCode>General</c:formatCode>
                <c:ptCount val="7"/>
                <c:pt idx="0">
                  <c:v>1</c:v>
                </c:pt>
                <c:pt idx="1">
                  <c:v>2</c:v>
                </c:pt>
                <c:pt idx="2">
                  <c:v>2</c:v>
                </c:pt>
                <c:pt idx="3">
                  <c:v>8</c:v>
                </c:pt>
                <c:pt idx="4">
                  <c:v>18</c:v>
                </c:pt>
                <c:pt idx="5">
                  <c:v>69</c:v>
                </c:pt>
                <c:pt idx="6">
                  <c:v>1685</c:v>
                </c:pt>
              </c:numCache>
            </c:numRef>
          </c:val>
          <c:extLst>
            <c:ext xmlns:c16="http://schemas.microsoft.com/office/drawing/2014/chart" uri="{C3380CC4-5D6E-409C-BE32-E72D297353CC}">
              <c16:uniqueId val="{00000000-FA44-4C91-B61C-6E570C1B1ECC}"/>
            </c:ext>
          </c:extLst>
        </c:ser>
        <c:dLbls>
          <c:showLegendKey val="0"/>
          <c:showVal val="0"/>
          <c:showCatName val="0"/>
          <c:showSerName val="0"/>
          <c:showPercent val="0"/>
          <c:showBubbleSize val="0"/>
        </c:dLbls>
        <c:gapWidth val="182"/>
        <c:axId val="1553053711"/>
        <c:axId val="1553061871"/>
      </c:barChart>
      <c:catAx>
        <c:axId val="155305371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1553061871"/>
        <c:crosses val="autoZero"/>
        <c:auto val="1"/>
        <c:lblAlgn val="ctr"/>
        <c:lblOffset val="100"/>
        <c:noMultiLvlLbl val="0"/>
      </c:catAx>
      <c:valAx>
        <c:axId val="1553061871"/>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1553053711"/>
        <c:crosses val="autoZero"/>
        <c:crossBetween val="between"/>
      </c:valAx>
      <c:spPr>
        <a:noFill/>
        <a:ln>
          <a:noFill/>
        </a:ln>
        <a:effectLst/>
      </c:spPr>
    </c:plotArea>
    <c:plotVisOnly val="1"/>
    <c:dispBlanksAs val="gap"/>
    <c:showDLblsOverMax val="0"/>
  </c:chart>
  <c:spPr>
    <a:noFill/>
    <a:ln>
      <a:noFill/>
    </a:ln>
    <a:effectLst/>
  </c:spPr>
  <c:txPr>
    <a:bodyPr/>
    <a:lstStyle/>
    <a:p>
      <a:pPr>
        <a:defRPr sz="900" b="1">
          <a:latin typeface="Verdana" panose="020B0604030504040204" pitchFamily="34" charset="0"/>
          <a:ea typeface="Verdana" panose="020B0604030504040204" pitchFamily="34" charset="0"/>
        </a:defRPr>
      </a:pPr>
      <a:endParaRPr lang="es-CO"/>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Promedio días de respuesta - PQRSDF fuera de tiempo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Petición de congresistas</c:v>
                </c:pt>
                <c:pt idx="1">
                  <c:v>Solicitud judicial</c:v>
                </c:pt>
                <c:pt idx="2">
                  <c:v>Certificación de ingresos y retenciones</c:v>
                </c:pt>
                <c:pt idx="3">
                  <c:v>Petición entre entidades</c:v>
                </c:pt>
                <c:pt idx="4">
                  <c:v>Certificación laboral o pasantía</c:v>
                </c:pt>
                <c:pt idx="5">
                  <c:v>Solicitud de documentos o información</c:v>
                </c:pt>
                <c:pt idx="6">
                  <c:v>Petición de interés general o particular</c:v>
                </c:pt>
                <c:pt idx="7">
                  <c:v>Denuncia</c:v>
                </c:pt>
                <c:pt idx="8">
                  <c:v>Certificación de contrato</c:v>
                </c:pt>
                <c:pt idx="9">
                  <c:v>Petición entre autoridades</c:v>
                </c:pt>
              </c:strCache>
            </c:strRef>
          </c:cat>
          <c:val>
            <c:numRef>
              <c:f>Sheet1!$B$2:$B$11</c:f>
              <c:numCache>
                <c:formatCode>0</c:formatCode>
                <c:ptCount val="10"/>
                <c:pt idx="0">
                  <c:v>6</c:v>
                </c:pt>
                <c:pt idx="1">
                  <c:v>7.166666666666667</c:v>
                </c:pt>
                <c:pt idx="2">
                  <c:v>11</c:v>
                </c:pt>
                <c:pt idx="3">
                  <c:v>11.333333333333334</c:v>
                </c:pt>
                <c:pt idx="4">
                  <c:v>15</c:v>
                </c:pt>
                <c:pt idx="5">
                  <c:v>15.37037037037037</c:v>
                </c:pt>
                <c:pt idx="6">
                  <c:v>16</c:v>
                </c:pt>
                <c:pt idx="7">
                  <c:v>16</c:v>
                </c:pt>
                <c:pt idx="8">
                  <c:v>16.954545454545453</c:v>
                </c:pt>
                <c:pt idx="9">
                  <c:v>17.666666666666668</c:v>
                </c:pt>
              </c:numCache>
            </c:numRef>
          </c:val>
          <c:extLst>
            <c:ext xmlns:c16="http://schemas.microsoft.com/office/drawing/2014/chart" uri="{C3380CC4-5D6E-409C-BE32-E72D297353CC}">
              <c16:uniqueId val="{00000000-696B-4B34-9D25-FC1079083BB2}"/>
            </c:ext>
          </c:extLst>
        </c:ser>
        <c:dLbls>
          <c:showLegendKey val="0"/>
          <c:showVal val="0"/>
          <c:showCatName val="0"/>
          <c:showSerName val="0"/>
          <c:showPercent val="0"/>
          <c:showBubbleSize val="0"/>
        </c:dLbls>
        <c:gapWidth val="219"/>
        <c:axId val="279938687"/>
        <c:axId val="279944447"/>
      </c:barChart>
      <c:catAx>
        <c:axId val="27993868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Verdana" panose="020B0604030504040204" pitchFamily="34" charset="0"/>
                <a:ea typeface="Verdana" panose="020B0604030504040204" pitchFamily="34" charset="0"/>
                <a:cs typeface="+mn-cs"/>
              </a:defRPr>
            </a:pPr>
            <a:endParaRPr lang="es-CO"/>
          </a:p>
        </c:txPr>
        <c:crossAx val="279944447"/>
        <c:crosses val="autoZero"/>
        <c:auto val="1"/>
        <c:lblAlgn val="ctr"/>
        <c:lblOffset val="100"/>
        <c:noMultiLvlLbl val="0"/>
      </c:catAx>
      <c:valAx>
        <c:axId val="2799444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O"/>
          </a:p>
        </c:txPr>
        <c:crossAx val="27993868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1000"/>
      </a:pPr>
      <a:endParaRPr lang="es-CO"/>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Promedio dias de respuesta- PQRDFS a tiempo</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800" b="0" i="0" u="none" strike="noStrike" kern="1200" baseline="0">
                    <a:solidFill>
                      <a:schemeClr val="tx1">
                        <a:lumMod val="75000"/>
                        <a:lumOff val="25000"/>
                      </a:schemeClr>
                    </a:solidFill>
                    <a:latin typeface="+mn-lt"/>
                    <a:ea typeface="+mn-ea"/>
                    <a:cs typeface="+mn-cs"/>
                  </a:defRPr>
                </a:pPr>
                <a:endParaRPr lang="es-CO"/>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Sheet1!$A$2:$A$16</c:f>
              <c:strCache>
                <c:ptCount val="15"/>
                <c:pt idx="0">
                  <c:v>Certificación laboral o pasantía</c:v>
                </c:pt>
                <c:pt idx="1">
                  <c:v>Solicitud judicial</c:v>
                </c:pt>
                <c:pt idx="2">
                  <c:v>Certificación de ingresos y retenciones</c:v>
                </c:pt>
                <c:pt idx="3">
                  <c:v>Petición de congresistas</c:v>
                </c:pt>
                <c:pt idx="4">
                  <c:v>Petición entre entidades</c:v>
                </c:pt>
                <c:pt idx="5">
                  <c:v>Solicitud de documentos o información</c:v>
                </c:pt>
                <c:pt idx="6">
                  <c:v>Queja</c:v>
                </c:pt>
                <c:pt idx="7">
                  <c:v>Certificación electrónica de tiempos laborados - CETIL</c:v>
                </c:pt>
                <c:pt idx="8">
                  <c:v>Petición entre autoridades</c:v>
                </c:pt>
                <c:pt idx="9">
                  <c:v>Petición de interés general o particular</c:v>
                </c:pt>
                <c:pt idx="10">
                  <c:v>Reclamo</c:v>
                </c:pt>
                <c:pt idx="11">
                  <c:v>Denuncia</c:v>
                </c:pt>
                <c:pt idx="12">
                  <c:v>Consulta (Información técnica)</c:v>
                </c:pt>
                <c:pt idx="13">
                  <c:v>Certificación de contrato</c:v>
                </c:pt>
                <c:pt idx="14">
                  <c:v>Certificación de tiempo, clima y eventos hidrológicos</c:v>
                </c:pt>
              </c:strCache>
            </c:strRef>
          </c:cat>
          <c:val>
            <c:numRef>
              <c:f>Sheet1!$B$2:$B$16</c:f>
              <c:numCache>
                <c:formatCode>0</c:formatCode>
                <c:ptCount val="15"/>
                <c:pt idx="0">
                  <c:v>1.6067415730337078</c:v>
                </c:pt>
                <c:pt idx="1">
                  <c:v>2.8787878787878789</c:v>
                </c:pt>
                <c:pt idx="2">
                  <c:v>3</c:v>
                </c:pt>
                <c:pt idx="3">
                  <c:v>3.6363636363636362</c:v>
                </c:pt>
                <c:pt idx="4">
                  <c:v>5.443037974683544</c:v>
                </c:pt>
                <c:pt idx="5">
                  <c:v>5.5710900473933647</c:v>
                </c:pt>
                <c:pt idx="6">
                  <c:v>5.666666666666667</c:v>
                </c:pt>
                <c:pt idx="7">
                  <c:v>5.833333333333333</c:v>
                </c:pt>
                <c:pt idx="8">
                  <c:v>6.1920000000000002</c:v>
                </c:pt>
                <c:pt idx="9">
                  <c:v>8.0384615384615383</c:v>
                </c:pt>
                <c:pt idx="10">
                  <c:v>8.3809523809523814</c:v>
                </c:pt>
                <c:pt idx="11">
                  <c:v>8.5</c:v>
                </c:pt>
                <c:pt idx="12">
                  <c:v>9.5714285714285712</c:v>
                </c:pt>
                <c:pt idx="13">
                  <c:v>12.857868020304569</c:v>
                </c:pt>
                <c:pt idx="14">
                  <c:v>21.770491803278688</c:v>
                </c:pt>
              </c:numCache>
            </c:numRef>
          </c:val>
          <c:extLst>
            <c:ext xmlns:c16="http://schemas.microsoft.com/office/drawing/2014/chart" uri="{C3380CC4-5D6E-409C-BE32-E72D297353CC}">
              <c16:uniqueId val="{00000000-2497-4BC0-BFEB-2D2A90B340D1}"/>
            </c:ext>
          </c:extLst>
        </c:ser>
        <c:dLbls>
          <c:showLegendKey val="0"/>
          <c:showVal val="0"/>
          <c:showCatName val="0"/>
          <c:showSerName val="0"/>
          <c:showPercent val="0"/>
          <c:showBubbleSize val="0"/>
        </c:dLbls>
        <c:gapWidth val="182"/>
        <c:axId val="1553059951"/>
        <c:axId val="1553053711"/>
      </c:barChart>
      <c:catAx>
        <c:axId val="155305995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553053711"/>
        <c:crosses val="autoZero"/>
        <c:auto val="1"/>
        <c:lblAlgn val="ctr"/>
        <c:lblOffset val="100"/>
        <c:noMultiLvlLbl val="0"/>
      </c:catAx>
      <c:valAx>
        <c:axId val="1553053711"/>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crossAx val="1553059951"/>
        <c:crosses val="autoZero"/>
        <c:crossBetween val="between"/>
      </c:valAx>
      <c:spPr>
        <a:noFill/>
        <a:ln>
          <a:noFill/>
        </a:ln>
        <a:effectLst/>
      </c:spPr>
    </c:plotArea>
    <c:legend>
      <c:legendPos val="b"/>
      <c:layout>
        <c:manualLayout>
          <c:xMode val="edge"/>
          <c:yMode val="edge"/>
          <c:x val="0.12581651478237008"/>
          <c:y val="0.88327065934246385"/>
          <c:w val="0.7433014129357679"/>
          <c:h val="7.3581398140561499E-2"/>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O"/>
        </a:p>
      </c:txPr>
    </c:legend>
    <c:plotVisOnly val="1"/>
    <c:dispBlanksAs val="gap"/>
    <c:showDLblsOverMax val="0"/>
  </c:chart>
  <c:spPr>
    <a:noFill/>
    <a:ln>
      <a:noFill/>
    </a:ln>
    <a:effectLst/>
  </c:spPr>
  <c:txPr>
    <a:bodyPr/>
    <a:lstStyle/>
    <a:p>
      <a:pPr>
        <a:defRPr sz="800"/>
      </a:pPr>
      <a:endParaRPr lang="es-CO"/>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0.14546</cdr:x>
      <cdr:y>0.89257</cdr:y>
    </cdr:from>
    <cdr:to>
      <cdr:x>0.94079</cdr:x>
      <cdr:y>0.97511</cdr:y>
    </cdr:to>
    <cdr:sp macro="" textlink="">
      <cdr:nvSpPr>
        <cdr:cNvPr id="3" name="Rectangle: Top Corners One Rounded and One Snipped 2">
          <a:extLst xmlns:a="http://schemas.openxmlformats.org/drawingml/2006/main">
            <a:ext uri="{FF2B5EF4-FFF2-40B4-BE49-F238E27FC236}">
              <a16:creationId xmlns:a16="http://schemas.microsoft.com/office/drawing/2014/main" id="{2B4B8AA7-8D63-C737-73EE-F9960FB3804B}"/>
            </a:ext>
          </a:extLst>
        </cdr:cNvPr>
        <cdr:cNvSpPr/>
      </cdr:nvSpPr>
      <cdr:spPr>
        <a:xfrm xmlns:a="http://schemas.openxmlformats.org/drawingml/2006/main">
          <a:off x="884721" y="4487782"/>
          <a:ext cx="4837496" cy="415040"/>
        </a:xfrm>
        <a:prstGeom xmlns:a="http://schemas.openxmlformats.org/drawingml/2006/main" prst="snipRoundRect">
          <a:avLst/>
        </a:prstGeom>
        <a:ln xmlns:a="http://schemas.openxmlformats.org/drawingml/2006/mai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es-CO" kern="1200"/>
        </a:p>
        <a:p xmlns:a="http://schemas.openxmlformats.org/drawingml/2006/main">
          <a:endParaRPr lang="es-ES" kern="1200" dirty="0"/>
        </a:p>
      </cdr:txBody>
    </cdr:sp>
  </cdr:relSizeAnchor>
  <cdr:relSizeAnchor xmlns:cdr="http://schemas.openxmlformats.org/drawingml/2006/chartDrawing">
    <cdr:from>
      <cdr:x>0.20876</cdr:x>
      <cdr:y>0.91932</cdr:y>
    </cdr:from>
    <cdr:to>
      <cdr:x>0.36068</cdr:x>
      <cdr:y>0.96019</cdr:y>
    </cdr:to>
    <cdr:sp macro="" textlink="">
      <cdr:nvSpPr>
        <cdr:cNvPr id="4" name="Flowchart: Process 3">
          <a:extLst xmlns:a="http://schemas.openxmlformats.org/drawingml/2006/main">
            <a:ext uri="{FF2B5EF4-FFF2-40B4-BE49-F238E27FC236}">
              <a16:creationId xmlns:a16="http://schemas.microsoft.com/office/drawing/2014/main" id="{3AD23B0D-0DD7-AA5D-BB03-ACE19FC2C5A6}"/>
            </a:ext>
          </a:extLst>
        </cdr:cNvPr>
        <cdr:cNvSpPr/>
      </cdr:nvSpPr>
      <cdr:spPr>
        <a:xfrm xmlns:a="http://schemas.openxmlformats.org/drawingml/2006/main">
          <a:off x="1269733" y="4622289"/>
          <a:ext cx="924024" cy="205515"/>
        </a:xfrm>
        <a:prstGeom xmlns:a="http://schemas.openxmlformats.org/drawingml/2006/main" prst="flowChartProcess">
          <a:avLst/>
        </a:prstGeom>
        <a:solidFill xmlns:a="http://schemas.openxmlformats.org/drawingml/2006/main">
          <a:schemeClr val="accent6"/>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r>
            <a:rPr lang="es-CO" b="1" kern="1200" dirty="0">
              <a:solidFill>
                <a:schemeClr val="tx1"/>
              </a:solidFill>
            </a:rPr>
            <a:t>I TRIMESTRE</a:t>
          </a:r>
          <a:endParaRPr lang="es-ES" b="1" kern="1200" dirty="0">
            <a:solidFill>
              <a:schemeClr val="tx1"/>
            </a:solidFill>
          </a:endParaRPr>
        </a:p>
      </cdr:txBody>
    </cdr:sp>
  </cdr:relSizeAnchor>
  <cdr:relSizeAnchor xmlns:cdr="http://schemas.openxmlformats.org/drawingml/2006/chartDrawing">
    <cdr:from>
      <cdr:x>0.36751</cdr:x>
      <cdr:y>0.91932</cdr:y>
    </cdr:from>
    <cdr:to>
      <cdr:x>0.52532</cdr:x>
      <cdr:y>0.95918</cdr:y>
    </cdr:to>
    <cdr:sp macro="" textlink="">
      <cdr:nvSpPr>
        <cdr:cNvPr id="5" name="Flowchart: Process 4">
          <a:extLst xmlns:a="http://schemas.openxmlformats.org/drawingml/2006/main">
            <a:ext uri="{FF2B5EF4-FFF2-40B4-BE49-F238E27FC236}">
              <a16:creationId xmlns:a16="http://schemas.microsoft.com/office/drawing/2014/main" id="{6190AFA4-1351-12B9-6039-2EC36EC28210}"/>
            </a:ext>
          </a:extLst>
        </cdr:cNvPr>
        <cdr:cNvSpPr/>
      </cdr:nvSpPr>
      <cdr:spPr>
        <a:xfrm xmlns:a="http://schemas.openxmlformats.org/drawingml/2006/main">
          <a:off x="2235332" y="4622289"/>
          <a:ext cx="959853" cy="200411"/>
        </a:xfrm>
        <a:prstGeom xmlns:a="http://schemas.openxmlformats.org/drawingml/2006/main" prst="flowChartProcess">
          <a:avLst/>
        </a:prstGeom>
        <a:solidFill xmlns:a="http://schemas.openxmlformats.org/drawingml/2006/main">
          <a:srgbClr val="3399FF"/>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b="1" kern="1200" dirty="0">
              <a:solidFill>
                <a:schemeClr val="tx1"/>
              </a:solidFill>
            </a:rPr>
            <a:t>II TRIMESTRE</a:t>
          </a:r>
          <a:endParaRPr lang="es-ES" b="1" kern="1200" dirty="0">
            <a:solidFill>
              <a:schemeClr val="tx1"/>
            </a:solidFill>
          </a:endParaRPr>
        </a:p>
      </cdr:txBody>
    </cdr:sp>
  </cdr:relSizeAnchor>
  <cdr:relSizeAnchor xmlns:cdr="http://schemas.openxmlformats.org/drawingml/2006/chartDrawing">
    <cdr:from>
      <cdr:x>0.53481</cdr:x>
      <cdr:y>0.91932</cdr:y>
    </cdr:from>
    <cdr:to>
      <cdr:x>0.71357</cdr:x>
      <cdr:y>0.95867</cdr:y>
    </cdr:to>
    <cdr:sp macro="" textlink="">
      <cdr:nvSpPr>
        <cdr:cNvPr id="6" name="Flowchart: Process 5">
          <a:extLst xmlns:a="http://schemas.openxmlformats.org/drawingml/2006/main">
            <a:ext uri="{FF2B5EF4-FFF2-40B4-BE49-F238E27FC236}">
              <a16:creationId xmlns:a16="http://schemas.microsoft.com/office/drawing/2014/main" id="{4ADCBE51-6C12-4F7F-B342-D222A10D3690}"/>
            </a:ext>
          </a:extLst>
        </cdr:cNvPr>
        <cdr:cNvSpPr/>
      </cdr:nvSpPr>
      <cdr:spPr>
        <a:xfrm xmlns:a="http://schemas.openxmlformats.org/drawingml/2006/main">
          <a:off x="3252937" y="4622289"/>
          <a:ext cx="1087254" cy="197859"/>
        </a:xfrm>
        <a:prstGeom xmlns:a="http://schemas.openxmlformats.org/drawingml/2006/main" prst="flowChartProcess">
          <a:avLst/>
        </a:prstGeom>
        <a:solidFill xmlns:a="http://schemas.openxmlformats.org/drawingml/2006/main">
          <a:schemeClr val="tx2">
            <a:lumMod val="60000"/>
            <a:lumOff val="40000"/>
          </a:schemeClr>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b="1" kern="1200" dirty="0">
              <a:solidFill>
                <a:schemeClr val="tx1"/>
              </a:solidFill>
            </a:rPr>
            <a:t>III TRIMESTRE</a:t>
          </a:r>
          <a:endParaRPr lang="es-ES" b="1" kern="1200" dirty="0">
            <a:solidFill>
              <a:schemeClr val="tx1"/>
            </a:solidFill>
          </a:endParaRPr>
        </a:p>
      </cdr:txBody>
    </cdr:sp>
  </cdr:relSizeAnchor>
  <cdr:relSizeAnchor xmlns:cdr="http://schemas.openxmlformats.org/drawingml/2006/chartDrawing">
    <cdr:from>
      <cdr:x>0.72553</cdr:x>
      <cdr:y>0.91932</cdr:y>
    </cdr:from>
    <cdr:to>
      <cdr:x>0.90189</cdr:x>
      <cdr:y>0.9598</cdr:y>
    </cdr:to>
    <cdr:sp macro="" textlink="">
      <cdr:nvSpPr>
        <cdr:cNvPr id="7" name="Flowchart: Process 6">
          <a:extLst xmlns:a="http://schemas.openxmlformats.org/drawingml/2006/main">
            <a:ext uri="{FF2B5EF4-FFF2-40B4-BE49-F238E27FC236}">
              <a16:creationId xmlns:a16="http://schemas.microsoft.com/office/drawing/2014/main" id="{4ADCBE51-6C12-4F7F-B342-D222A10D3690}"/>
            </a:ext>
          </a:extLst>
        </cdr:cNvPr>
        <cdr:cNvSpPr/>
      </cdr:nvSpPr>
      <cdr:spPr>
        <a:xfrm xmlns:a="http://schemas.openxmlformats.org/drawingml/2006/main">
          <a:off x="4412914" y="4622289"/>
          <a:ext cx="1072683" cy="203531"/>
        </a:xfrm>
        <a:prstGeom xmlns:a="http://schemas.openxmlformats.org/drawingml/2006/main" prst="flowChartProcess">
          <a:avLst/>
        </a:prstGeom>
        <a:solidFill xmlns:a="http://schemas.openxmlformats.org/drawingml/2006/main">
          <a:schemeClr val="accent4"/>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s-CO" b="1" kern="1200" dirty="0">
              <a:solidFill>
                <a:schemeClr val="tx1"/>
              </a:solidFill>
            </a:rPr>
            <a:t>IV TRIMESTRE</a:t>
          </a:r>
          <a:endParaRPr lang="es-ES" b="1" kern="1200" dirty="0">
            <a:solidFill>
              <a:schemeClr val="tx1"/>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23A5A6A-EF40-4D83-9F11-3AF6FE43C542}" type="datetimeFigureOut">
              <a:rPr lang="es-CO" smtClean="0"/>
              <a:t>24/03/2026</a:t>
            </a:fld>
            <a:endParaRPr lang="es-CO"/>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30CCEC4-929D-4520-899D-7D1E36ED0D66}" type="slidenum">
              <a:rPr lang="es-CO" smtClean="0"/>
              <a:t>‹Nº›</a:t>
            </a:fld>
            <a:endParaRPr lang="es-CO"/>
          </a:p>
        </p:txBody>
      </p:sp>
    </p:spTree>
    <p:extLst>
      <p:ext uri="{BB962C8B-B14F-4D97-AF65-F5344CB8AC3E}">
        <p14:creationId xmlns:p14="http://schemas.microsoft.com/office/powerpoint/2010/main" val="372529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339B20-166D-4624-BB22-A74B51DD5675}" type="datetimeFigureOut">
              <a:rPr lang="es-MX" smtClean="0"/>
              <a:t>24/03/2026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2280A9-CB00-4B90-9015-F997404898FF}" type="slidenum">
              <a:rPr lang="es-MX" smtClean="0"/>
              <a:t>‹Nº›</a:t>
            </a:fld>
            <a:endParaRPr lang="es-MX"/>
          </a:p>
        </p:txBody>
      </p:sp>
    </p:spTree>
    <p:extLst>
      <p:ext uri="{BB962C8B-B14F-4D97-AF65-F5344CB8AC3E}">
        <p14:creationId xmlns:p14="http://schemas.microsoft.com/office/powerpoint/2010/main" val="915749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2.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3.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5.png"/><Relationship Id="rId5" Type="http://schemas.microsoft.com/office/2007/relationships/hdphoto" Target="../media/hdphoto4.wdp"/><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5.wdp"/><Relationship Id="rId4" Type="http://schemas.openxmlformats.org/officeDocument/2006/relationships/image" Target="../media/image1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6.wdp"/></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microsoft.com/office/2007/relationships/hdphoto" Target="../media/hdphoto6.wdp"/><Relationship Id="rId5" Type="http://schemas.openxmlformats.org/officeDocument/2006/relationships/image" Target="../media/image17.png"/><Relationship Id="rId4" Type="http://schemas.microsoft.com/office/2007/relationships/hdphoto" Target="../media/hdphoto7.wdp"/></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6.wdp"/><Relationship Id="rId4" Type="http://schemas.openxmlformats.org/officeDocument/2006/relationships/image" Target="../media/image17.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5.png"/><Relationship Id="rId4" Type="http://schemas.microsoft.com/office/2007/relationships/hdphoto" Target="../media/hdphoto6.wdp"/></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8.wdp"/><Relationship Id="rId4" Type="http://schemas.openxmlformats.org/officeDocument/2006/relationships/image" Target="../media/image20.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1.jpe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microsoft.com/office/2007/relationships/hdphoto" Target="../media/hdphoto9.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2.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26.jpeg"/><Relationship Id="rId5" Type="http://schemas.openxmlformats.org/officeDocument/2006/relationships/image" Target="../media/image24.png"/><Relationship Id="rId4" Type="http://schemas.openxmlformats.org/officeDocument/2006/relationships/image" Target="../media/image23.png"/><Relationship Id="rId9" Type="http://schemas.microsoft.com/office/2007/relationships/hdphoto" Target="../media/hdphoto9.wdp"/></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5.png"/><Relationship Id="rId4" Type="http://schemas.openxmlformats.org/officeDocument/2006/relationships/image" Target="../media/image31.png"/><Relationship Id="rId9" Type="http://schemas.openxmlformats.org/officeDocument/2006/relationships/image" Target="../media/image36.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pic>
        <p:nvPicPr>
          <p:cNvPr id="11" name="Imagen 10">
            <a:extLst>
              <a:ext uri="{FF2B5EF4-FFF2-40B4-BE49-F238E27FC236}">
                <a16:creationId xmlns:a16="http://schemas.microsoft.com/office/drawing/2014/main" id="{802B6317-D322-6910-FAE3-4A3D23D5FEE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5915" y="2022155"/>
            <a:ext cx="2280170" cy="2813691"/>
          </a:xfrm>
          <a:prstGeom prst="rect">
            <a:avLst/>
          </a:prstGeom>
        </p:spPr>
      </p:pic>
    </p:spTree>
    <p:extLst>
      <p:ext uri="{BB962C8B-B14F-4D97-AF65-F5344CB8AC3E}">
        <p14:creationId xmlns:p14="http://schemas.microsoft.com/office/powerpoint/2010/main" val="1770355689"/>
      </p:ext>
    </p:extLst>
  </p:cSld>
  <p:clrMapOvr>
    <a:masterClrMapping/>
  </p:clrMapOvr>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ítulo y texto vertical">
    <p:spTree>
      <p:nvGrpSpPr>
        <p:cNvPr id="1" name=""/>
        <p:cNvGrpSpPr/>
        <p:nvPr/>
      </p:nvGrpSpPr>
      <p:grpSpPr>
        <a:xfrm>
          <a:off x="0" y="0"/>
          <a:ext cx="0" cy="0"/>
          <a:chOff x="0" y="0"/>
          <a:chExt cx="0" cy="0"/>
        </a:xfrm>
      </p:grpSpPr>
      <p:pic>
        <p:nvPicPr>
          <p:cNvPr id="9" name="Imagen 8"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0" name="CuadroTexto 9">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3" name="Marcador de texto vertical 2">
            <a:extLst>
              <a:ext uri="{FF2B5EF4-FFF2-40B4-BE49-F238E27FC236}">
                <a16:creationId xmlns:a16="http://schemas.microsoft.com/office/drawing/2014/main" id="{B48743B4-32EC-4FB8-39DA-43FAD87E5862}"/>
              </a:ext>
            </a:extLst>
          </p:cNvPr>
          <p:cNvSpPr>
            <a:spLocks noGrp="1"/>
          </p:cNvSpPr>
          <p:nvPr>
            <p:ph type="body" orient="vert" idx="1"/>
          </p:nvPr>
        </p:nvSpPr>
        <p:spPr/>
        <p:txBody>
          <a:bodyPr vert="eaVert">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1B4ADD26-250E-D59C-44D4-29E9114C640C}"/>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24/03/2026</a:t>
            </a:fld>
            <a:endParaRPr lang="es-CO"/>
          </a:p>
        </p:txBody>
      </p:sp>
      <p:sp>
        <p:nvSpPr>
          <p:cNvPr id="5" name="Marcador de pie de página 4">
            <a:extLst>
              <a:ext uri="{FF2B5EF4-FFF2-40B4-BE49-F238E27FC236}">
                <a16:creationId xmlns:a16="http://schemas.microsoft.com/office/drawing/2014/main" id="{4714E331-D95D-C3B1-08DE-44AFB93C897E}"/>
              </a:ext>
            </a:extLst>
          </p:cNvPr>
          <p:cNvSpPr>
            <a:spLocks noGrp="1"/>
          </p:cNvSpPr>
          <p:nvPr>
            <p:ph type="ftr" sz="quarter" idx="11"/>
          </p:nvPr>
        </p:nvSpPr>
        <p:spPr>
          <a:xfrm>
            <a:off x="4038600" y="6356352"/>
            <a:ext cx="4114800" cy="365125"/>
          </a:xfrm>
          <a:prstGeom prst="rect">
            <a:avLst/>
          </a:prstGeom>
        </p:spPr>
        <p:txBody>
          <a:bodyPr/>
          <a:lstStyle/>
          <a:p>
            <a:r>
              <a:rPr lang="es-CO"/>
              <a:t>"La Plataforma se encontraba en fase de migración a una nueva arquitectura tecnológica"</a:t>
            </a:r>
          </a:p>
        </p:txBody>
      </p:sp>
      <p:sp>
        <p:nvSpPr>
          <p:cNvPr id="6" name="Marcador de número de diapositiva 5">
            <a:extLst>
              <a:ext uri="{FF2B5EF4-FFF2-40B4-BE49-F238E27FC236}">
                <a16:creationId xmlns:a16="http://schemas.microsoft.com/office/drawing/2014/main" id="{CC34E802-05AD-0EDE-DF6F-5A7678636F24}"/>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8"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a:t>Haga clic para modificar el estilo de título del patrón</a:t>
            </a:r>
            <a:endParaRPr lang="es-CO"/>
          </a:p>
        </p:txBody>
      </p:sp>
      <p:pic>
        <p:nvPicPr>
          <p:cNvPr id="12" name="Imagen 11">
            <a:extLst>
              <a:ext uri="{FF2B5EF4-FFF2-40B4-BE49-F238E27FC236}">
                <a16:creationId xmlns:a16="http://schemas.microsoft.com/office/drawing/2014/main" id="{9B947472-AA8D-E9B0-9E8E-CEC7CE951063}"/>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3" name="Imagen 12">
            <a:extLst>
              <a:ext uri="{FF2B5EF4-FFF2-40B4-BE49-F238E27FC236}">
                <a16:creationId xmlns:a16="http://schemas.microsoft.com/office/drawing/2014/main" id="{D1585F5D-2E05-677D-9748-C1D87426096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2159377529"/>
      </p:ext>
    </p:extLst>
  </p:cSld>
  <p:clrMapOvr>
    <a:masterClrMapping/>
  </p:clrMapOvr>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2" name="Imagen 1">
            <a:extLst>
              <a:ext uri="{FF2B5EF4-FFF2-40B4-BE49-F238E27FC236}">
                <a16:creationId xmlns:a16="http://schemas.microsoft.com/office/drawing/2014/main" id="{72A75D2D-FF8E-E886-CA68-B24A8FE5494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55915" y="2022155"/>
            <a:ext cx="2280170" cy="2813691"/>
          </a:xfrm>
          <a:prstGeom prst="rect">
            <a:avLst/>
          </a:prstGeom>
        </p:spPr>
      </p:pic>
    </p:spTree>
    <p:extLst>
      <p:ext uri="{BB962C8B-B14F-4D97-AF65-F5344CB8AC3E}">
        <p14:creationId xmlns:p14="http://schemas.microsoft.com/office/powerpoint/2010/main" val="615748474"/>
      </p:ext>
    </p:extLst>
  </p:cSld>
  <p:clrMapOvr>
    <a:masterClrMapping/>
  </p:clrMapOvr>
  <p:hf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diciones Hidrometeorologica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1" name="Rectángulo 20"/>
          <p:cNvSpPr/>
          <p:nvPr userDrawn="1"/>
        </p:nvSpPr>
        <p:spPr>
          <a:xfrm>
            <a:off x="-1934" y="949571"/>
            <a:ext cx="12193935" cy="5122985"/>
          </a:xfrm>
          <a:prstGeom prst="rect">
            <a:avLst/>
          </a:prstGeom>
          <a:solidFill>
            <a:srgbClr val="D5EEF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MX" sz="1800"/>
          </a:p>
        </p:txBody>
      </p:sp>
      <p:grpSp>
        <p:nvGrpSpPr>
          <p:cNvPr id="15" name="Grupo 14"/>
          <p:cNvGrpSpPr/>
          <p:nvPr userDrawn="1"/>
        </p:nvGrpSpPr>
        <p:grpSpPr>
          <a:xfrm>
            <a:off x="1409105" y="1102817"/>
            <a:ext cx="4244023" cy="4917996"/>
            <a:chOff x="811676" y="914400"/>
            <a:chExt cx="4430249" cy="5133796"/>
          </a:xfrm>
        </p:grpSpPr>
        <p:pic>
          <p:nvPicPr>
            <p:cNvPr id="16" name="Google Shape;16;p72"/>
            <p:cNvPicPr preferRelativeResize="0"/>
            <p:nvPr/>
          </p:nvPicPr>
          <p:blipFill rotWithShape="1">
            <a:blip r:embed="rId3">
              <a:alphaModFix/>
            </a:blip>
            <a:srcRect/>
            <a:stretch/>
          </p:blipFill>
          <p:spPr>
            <a:xfrm>
              <a:off x="811676" y="922338"/>
              <a:ext cx="388937" cy="4675187"/>
            </a:xfrm>
            <a:prstGeom prst="rect">
              <a:avLst/>
            </a:prstGeom>
            <a:noFill/>
            <a:ln>
              <a:noFill/>
            </a:ln>
          </p:spPr>
        </p:pic>
        <p:sp>
          <p:nvSpPr>
            <p:cNvPr id="17" name="Google Shape;17;p72"/>
            <p:cNvSpPr/>
            <p:nvPr/>
          </p:nvSpPr>
          <p:spPr>
            <a:xfrm>
              <a:off x="823913" y="914400"/>
              <a:ext cx="4408487" cy="4683125"/>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8" name="Google Shape;19;p72"/>
            <p:cNvSpPr txBox="1"/>
            <p:nvPr/>
          </p:nvSpPr>
          <p:spPr>
            <a:xfrm>
              <a:off x="814389" y="5599113"/>
              <a:ext cx="4427536" cy="449083"/>
            </a:xfrm>
            <a:prstGeom prst="rect">
              <a:avLst/>
            </a:prstGeom>
            <a:solidFill>
              <a:schemeClr val="lt1"/>
            </a:solidFill>
            <a:ln>
              <a:noFill/>
            </a:ln>
          </p:spPr>
          <p:txBody>
            <a:bodyPr spcFirstLastPara="1" wrap="square" lIns="91425" tIns="45700" rIns="91425" bIns="45700" anchor="t" anchorCtr="0">
              <a:spAutoFit/>
            </a:bodyPr>
            <a:lstStyle/>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a:solidFill>
                  <a:srgbClr val="000000"/>
                </a:solidFill>
                <a:latin typeface="Arial Narrow"/>
                <a:ea typeface="Arial Narrow"/>
                <a:cs typeface="Arial Narrow"/>
                <a:sym typeface="Arial Narrow"/>
              </a:endParaRPr>
            </a:p>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a:solidFill>
                  <a:srgbClr val="000000"/>
                </a:solidFill>
                <a:latin typeface="Arial Narrow"/>
                <a:ea typeface="Arial Narrow"/>
                <a:cs typeface="Arial Narrow"/>
                <a:sym typeface="Arial Narrow"/>
              </a:endParaRPr>
            </a:p>
          </p:txBody>
        </p:sp>
      </p:grpSp>
      <p:sp>
        <p:nvSpPr>
          <p:cNvPr id="25" name="Google Shape;17;p72"/>
          <p:cNvSpPr/>
          <p:nvPr/>
        </p:nvSpPr>
        <p:spPr>
          <a:xfrm>
            <a:off x="6872515" y="1072122"/>
            <a:ext cx="4043565" cy="4595148"/>
          </a:xfrm>
          <a:prstGeom prst="rect">
            <a:avLst/>
          </a:prstGeom>
          <a:noFill/>
          <a:ln w="127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6" name="Google Shape;19;p72"/>
          <p:cNvSpPr txBox="1"/>
          <p:nvPr/>
        </p:nvSpPr>
        <p:spPr>
          <a:xfrm>
            <a:off x="6872515" y="5577698"/>
            <a:ext cx="4043565" cy="430206"/>
          </a:xfrm>
          <a:prstGeom prst="rect">
            <a:avLst/>
          </a:prstGeom>
          <a:solidFill>
            <a:schemeClr val="lt1"/>
          </a:solidFill>
          <a:ln>
            <a:noFill/>
          </a:ln>
        </p:spPr>
        <p:txBody>
          <a:bodyPr spcFirstLastPara="1" wrap="square" lIns="91425" tIns="45700" rIns="91425" bIns="45700" anchor="t" anchorCtr="0">
            <a:spAutoFit/>
          </a:bodyPr>
          <a:lstStyle/>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a:solidFill>
                <a:srgbClr val="000000"/>
              </a:solidFill>
              <a:latin typeface="Arial Narrow"/>
              <a:ea typeface="Arial Narrow"/>
              <a:cs typeface="Arial Narrow"/>
              <a:sym typeface="Arial Narrow"/>
            </a:endParaRPr>
          </a:p>
          <a:p>
            <a:pPr marL="85723" marR="0" lvl="1" indent="0" algn="ctr" rtl="0">
              <a:lnSpc>
                <a:spcPct val="122000"/>
              </a:lnSpc>
              <a:spcBef>
                <a:spcPts val="0"/>
              </a:spcBef>
              <a:spcAft>
                <a:spcPts val="0"/>
              </a:spcAft>
              <a:buClr>
                <a:srgbClr val="000000"/>
              </a:buClr>
              <a:buSzPts val="900"/>
              <a:buFont typeface="Calibri"/>
              <a:buNone/>
            </a:pPr>
            <a:endParaRPr sz="900" b="1" i="0" u="none" strike="noStrike" cap="none">
              <a:solidFill>
                <a:srgbClr val="000000"/>
              </a:solidFill>
              <a:latin typeface="Arial Narrow"/>
              <a:ea typeface="Arial Narrow"/>
              <a:cs typeface="Arial Narrow"/>
              <a:sym typeface="Arial Narrow"/>
            </a:endParaRPr>
          </a:p>
        </p:txBody>
      </p:sp>
      <p:sp>
        <p:nvSpPr>
          <p:cNvPr id="44" name="Marcador de texto 43"/>
          <p:cNvSpPr>
            <a:spLocks noGrp="1"/>
          </p:cNvSpPr>
          <p:nvPr>
            <p:ph type="body" sz="quarter" idx="10"/>
          </p:nvPr>
        </p:nvSpPr>
        <p:spPr>
          <a:xfrm>
            <a:off x="6983414" y="5598571"/>
            <a:ext cx="3838575" cy="361950"/>
          </a:xfrm>
        </p:spPr>
        <p:txBody>
          <a:bodyPr>
            <a:noAutofit/>
          </a:bodyPr>
          <a:lstStyle>
            <a:lvl1pPr marL="0" indent="0" algn="ctr">
              <a:buNone/>
              <a:defRPr sz="10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sp>
        <p:nvSpPr>
          <p:cNvPr id="48" name="Marcador de texto 43"/>
          <p:cNvSpPr>
            <a:spLocks noGrp="1"/>
          </p:cNvSpPr>
          <p:nvPr>
            <p:ph type="body" sz="quarter" idx="11"/>
          </p:nvPr>
        </p:nvSpPr>
        <p:spPr>
          <a:xfrm>
            <a:off x="1613125" y="5608619"/>
            <a:ext cx="3838575" cy="361950"/>
          </a:xfrm>
        </p:spPr>
        <p:txBody>
          <a:bodyPr>
            <a:noAutofit/>
          </a:bodyPr>
          <a:lstStyle>
            <a:lvl1pPr marL="0" indent="0" algn="ctr">
              <a:buNone/>
              <a:defRPr sz="10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pic>
        <p:nvPicPr>
          <p:cNvPr id="49" name="Imagen 48"/>
          <p:cNvPicPr>
            <a:picLocks noChangeAspect="1"/>
          </p:cNvPicPr>
          <p:nvPr userDrawn="1"/>
        </p:nvPicPr>
        <p:blipFill>
          <a:blip r:embed="rId4"/>
          <a:stretch>
            <a:fillRect/>
          </a:stretch>
        </p:blipFill>
        <p:spPr>
          <a:xfrm>
            <a:off x="2646070" y="6105426"/>
            <a:ext cx="6899860" cy="564757"/>
          </a:xfrm>
          <a:prstGeom prst="rect">
            <a:avLst/>
          </a:prstGeom>
        </p:spPr>
      </p:pic>
      <p:sp>
        <p:nvSpPr>
          <p:cNvPr id="6" name="Rectángulo: esquinas superiores redondeadas 5">
            <a:extLst>
              <a:ext uri="{FF2B5EF4-FFF2-40B4-BE49-F238E27FC236}">
                <a16:creationId xmlns:a16="http://schemas.microsoft.com/office/drawing/2014/main" id="{3746117A-F2B2-B05A-93EB-9767AF34ECAC}"/>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1" name="Imagen 10"/>
          <p:cNvPicPr>
            <a:picLocks noChangeAspect="1"/>
          </p:cNvPicPr>
          <p:nvPr userDrawn="1"/>
        </p:nvPicPr>
        <p:blipFill>
          <a:blip r:embed="rId5">
            <a:duotone>
              <a:schemeClr val="bg2">
                <a:shade val="45000"/>
                <a:satMod val="135000"/>
              </a:schemeClr>
              <a:prstClr val="white"/>
            </a:duotone>
            <a:extLst>
              <a:ext uri="{BEBA8EAE-BF5A-486C-A8C5-ECC9F3942E4B}">
                <a14:imgProps xmlns:a14="http://schemas.microsoft.com/office/drawing/2010/main">
                  <a14:imgLayer r:embed="rId6">
                    <a14:imgEffect>
                      <a14:artisticPhotocopy/>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1263" y="293163"/>
            <a:ext cx="369332" cy="369332"/>
          </a:xfrm>
          <a:prstGeom prst="rect">
            <a:avLst/>
          </a:prstGeom>
        </p:spPr>
      </p:pic>
      <p:sp>
        <p:nvSpPr>
          <p:cNvPr id="29" name="CuadroTexto 28"/>
          <p:cNvSpPr txBox="1"/>
          <p:nvPr userDrawn="1"/>
        </p:nvSpPr>
        <p:spPr>
          <a:xfrm>
            <a:off x="844884" y="299048"/>
            <a:ext cx="4525598" cy="369332"/>
          </a:xfrm>
          <a:prstGeom prst="rect">
            <a:avLst/>
          </a:prstGeom>
          <a:noFill/>
        </p:spPr>
        <p:txBody>
          <a:bodyPr wrap="none" rtlCol="0">
            <a:spAutoFit/>
          </a:bodyPr>
          <a:lstStyle/>
          <a:p>
            <a:r>
              <a:rPr lang="es-ES" sz="1800" b="1">
                <a:solidFill>
                  <a:schemeClr val="bg1"/>
                </a:solidFill>
                <a:latin typeface="Verdana" panose="020B0604030504040204" pitchFamily="34" charset="0"/>
                <a:ea typeface="Verdana" panose="020B0604030504040204" pitchFamily="34" charset="0"/>
              </a:rPr>
              <a:t>Condiciones Hidrometeorológicas</a:t>
            </a:r>
            <a:endParaRPr lang="es-MX" sz="1800" b="1">
              <a:solidFill>
                <a:schemeClr val="bg1"/>
              </a:solidFill>
              <a:latin typeface="Verdana" panose="020B0604030504040204" pitchFamily="34" charset="0"/>
              <a:ea typeface="Verdana" panose="020B0604030504040204" pitchFamily="34" charset="0"/>
            </a:endParaRPr>
          </a:p>
        </p:txBody>
      </p:sp>
      <p:pic>
        <p:nvPicPr>
          <p:cNvPr id="2" name="Imagen 1">
            <a:extLst>
              <a:ext uri="{FF2B5EF4-FFF2-40B4-BE49-F238E27FC236}">
                <a16:creationId xmlns:a16="http://schemas.microsoft.com/office/drawing/2014/main" id="{6F1DAE29-976A-A281-E12B-25DC743A3DDF}"/>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47166743"/>
      </p:ext>
    </p:extLst>
  </p:cSld>
  <p:clrMapOvr>
    <a:masterClrMapping/>
  </p:clrMapOvr>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diciones Hidrometeorológica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3900"/>
            <a:ext cx="12190067" cy="6859090"/>
          </a:xfrm>
          <a:prstGeom prst="rect">
            <a:avLst/>
          </a:prstGeom>
        </p:spPr>
      </p:pic>
      <p:graphicFrame>
        <p:nvGraphicFramePr>
          <p:cNvPr id="19" name="Google Shape;22;p73"/>
          <p:cNvGraphicFramePr/>
          <p:nvPr userDrawn="1">
            <p:extLst>
              <p:ext uri="{D42A27DB-BD31-4B8C-83A1-F6EECF244321}">
                <p14:modId xmlns:p14="http://schemas.microsoft.com/office/powerpoint/2010/main" val="4140264445"/>
              </p:ext>
            </p:extLst>
          </p:nvPr>
        </p:nvGraphicFramePr>
        <p:xfrm>
          <a:off x="1" y="1075525"/>
          <a:ext cx="12190065" cy="5086477"/>
        </p:xfrm>
        <a:graphic>
          <a:graphicData uri="http://schemas.openxmlformats.org/drawingml/2006/table">
            <a:tbl>
              <a:tblPr>
                <a:tableStyleId>{10A1B5D5-9B99-4C35-A422-299274C87663}</a:tableStyleId>
              </a:tblPr>
              <a:tblGrid>
                <a:gridCol w="5029199">
                  <a:extLst>
                    <a:ext uri="{9D8B030D-6E8A-4147-A177-3AD203B41FA5}">
                      <a16:colId xmlns:a16="http://schemas.microsoft.com/office/drawing/2014/main" val="20000"/>
                    </a:ext>
                  </a:extLst>
                </a:gridCol>
                <a:gridCol w="7160866">
                  <a:extLst>
                    <a:ext uri="{9D8B030D-6E8A-4147-A177-3AD203B41FA5}">
                      <a16:colId xmlns:a16="http://schemas.microsoft.com/office/drawing/2014/main" val="20001"/>
                    </a:ext>
                  </a:extLst>
                </a:gridCol>
              </a:tblGrid>
              <a:tr h="315431">
                <a:tc>
                  <a:txBody>
                    <a:bodyPr/>
                    <a:lstStyle/>
                    <a:p>
                      <a:pPr marL="0" marR="0" lvl="0" indent="0" algn="ctr" rtl="0">
                        <a:lnSpc>
                          <a:spcPct val="100000"/>
                        </a:lnSpc>
                        <a:spcBef>
                          <a:spcPts val="0"/>
                        </a:spcBef>
                        <a:spcAft>
                          <a:spcPts val="0"/>
                        </a:spcAft>
                        <a:buClr>
                          <a:srgbClr val="000000"/>
                        </a:buClr>
                        <a:buSzPts val="1400"/>
                        <a:buFont typeface="Arial"/>
                        <a:buNone/>
                      </a:pPr>
                      <a:r>
                        <a:rPr lang="es-CO" sz="1100" b="1" u="none" strike="noStrike" cap="none">
                          <a:solidFill>
                            <a:srgbClr val="16719A"/>
                          </a:solidFill>
                          <a:latin typeface="Verdana" panose="020B0604030504040204" pitchFamily="34" charset="0"/>
                          <a:ea typeface="Verdana" panose="020B0604030504040204" pitchFamily="34" charset="0"/>
                          <a:sym typeface="Arial Narrow"/>
                        </a:rPr>
                        <a:t>Condiciones meteorológicas en las últimas horas</a:t>
                      </a:r>
                      <a:endParaRPr sz="1100" b="1" u="none" strike="noStrike" cap="none">
                        <a:solidFill>
                          <a:srgbClr val="16719A"/>
                        </a:solidFill>
                        <a:latin typeface="Verdana" panose="020B0604030504040204" pitchFamily="34" charset="0"/>
                        <a:ea typeface="Verdana" panose="020B0604030504040204" pitchFamily="34" charset="0"/>
                        <a:cs typeface="Arial Narrow"/>
                        <a:sym typeface="Arial Narrow"/>
                      </a:endParaRPr>
                    </a:p>
                  </a:txBody>
                  <a:tcPr marL="85079" marR="85079" marT="42540" marB="42540" anchor="ctr">
                    <a:lnL w="12700" cmpd="sng">
                      <a:noFill/>
                    </a:lnL>
                    <a:lnR w="12700" cap="flat" cmpd="sng" algn="ctr">
                      <a:solidFill>
                        <a:srgbClr val="16719A"/>
                      </a:solidFill>
                      <a:prstDash val="solid"/>
                      <a:round/>
                      <a:headEnd type="none" w="med" len="med"/>
                      <a:tailEnd type="none" w="med" len="med"/>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7000"/>
                        </a:lnSpc>
                        <a:spcBef>
                          <a:spcPts val="0"/>
                        </a:spcBef>
                        <a:spcAft>
                          <a:spcPts val="0"/>
                        </a:spcAft>
                        <a:buClr>
                          <a:srgbClr val="000000"/>
                        </a:buClr>
                        <a:buSzPts val="1400"/>
                        <a:buFont typeface="Arial"/>
                        <a:buNone/>
                      </a:pPr>
                      <a:r>
                        <a:rPr lang="es-CO" sz="1100" b="1" u="none" strike="noStrike" cap="none">
                          <a:solidFill>
                            <a:srgbClr val="16719A"/>
                          </a:solidFill>
                          <a:latin typeface="Verdana" panose="020B0604030504040204" pitchFamily="34" charset="0"/>
                          <a:ea typeface="Verdana" panose="020B0604030504040204" pitchFamily="34" charset="0"/>
                          <a:sym typeface="Arial Narrow"/>
                        </a:rPr>
                        <a:t>Lluvias destacadas en las últimas horas</a:t>
                      </a:r>
                      <a:endParaRPr sz="1100" b="1" u="none" strike="noStrike" cap="none">
                        <a:solidFill>
                          <a:srgbClr val="16719A"/>
                        </a:solidFill>
                        <a:latin typeface="Verdana" panose="020B0604030504040204" pitchFamily="34" charset="0"/>
                        <a:ea typeface="Verdana" panose="020B0604030504040204" pitchFamily="34" charset="0"/>
                        <a:cs typeface="Arial Narrow"/>
                        <a:sym typeface="Arial Narrow"/>
                      </a:endParaRPr>
                    </a:p>
                  </a:txBody>
                  <a:tcPr marL="63798" marR="63798" marT="0" marB="0" anchor="ctr">
                    <a:lnL w="12700" cap="flat" cmpd="sng" algn="ctr">
                      <a:solidFill>
                        <a:srgbClr val="16719A"/>
                      </a:solidFill>
                      <a:prstDash val="solid"/>
                      <a:round/>
                      <a:headEnd type="none" w="med" len="med"/>
                      <a:tailEnd type="none" w="med" len="med"/>
                    </a:lnL>
                    <a:lnR w="12700" cmpd="sng">
                      <a:noFill/>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771046">
                <a:tc>
                  <a:txBody>
                    <a:bodyPr/>
                    <a:lstStyle/>
                    <a:p>
                      <a:pPr marL="0" marR="0" lvl="0" indent="0" algn="ctr" rtl="0">
                        <a:lnSpc>
                          <a:spcPct val="100000"/>
                        </a:lnSpc>
                        <a:spcBef>
                          <a:spcPts val="0"/>
                        </a:spcBef>
                        <a:spcAft>
                          <a:spcPts val="0"/>
                        </a:spcAft>
                        <a:buClr>
                          <a:srgbClr val="000000"/>
                        </a:buClr>
                        <a:buSzPts val="1400"/>
                        <a:buFont typeface="Arial"/>
                        <a:buNone/>
                      </a:pPr>
                      <a:endParaRPr sz="1300" b="0" u="none" strike="noStrike" cap="none">
                        <a:latin typeface="Arial Narrow"/>
                        <a:ea typeface="Arial Narrow"/>
                        <a:cs typeface="Arial Narrow"/>
                        <a:sym typeface="Arial Narrow"/>
                      </a:endParaRPr>
                    </a:p>
                  </a:txBody>
                  <a:tcPr marL="85079" marR="85079" marT="42540" marB="42540">
                    <a:lnL w="12700" cmpd="sng">
                      <a:noFill/>
                    </a:lnL>
                    <a:lnR w="12700" cap="flat" cmpd="sng" algn="ctr">
                      <a:solidFill>
                        <a:srgbClr val="16719A"/>
                      </a:solidFill>
                      <a:prstDash val="solid"/>
                      <a:round/>
                      <a:headEnd type="none" w="med" len="med"/>
                      <a:tailEnd type="none" w="med" len="med"/>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rtl="0">
                        <a:lnSpc>
                          <a:spcPct val="100000"/>
                        </a:lnSpc>
                        <a:spcBef>
                          <a:spcPts val="0"/>
                        </a:spcBef>
                        <a:spcAft>
                          <a:spcPts val="0"/>
                        </a:spcAft>
                        <a:buClr>
                          <a:srgbClr val="000000"/>
                        </a:buClr>
                        <a:buSzPts val="1400"/>
                        <a:buFont typeface="Arial"/>
                        <a:buNone/>
                      </a:pPr>
                      <a:endParaRPr sz="1300" u="none" strike="noStrike" cap="none">
                        <a:sym typeface="Arial Narrow"/>
                      </a:endParaRPr>
                    </a:p>
                    <a:p>
                      <a:pPr marL="0" marR="0" lvl="0" indent="0" algn="ctr" rtl="0">
                        <a:lnSpc>
                          <a:spcPct val="100000"/>
                        </a:lnSpc>
                        <a:spcBef>
                          <a:spcPts val="0"/>
                        </a:spcBef>
                        <a:spcAft>
                          <a:spcPts val="0"/>
                        </a:spcAft>
                        <a:buClr>
                          <a:srgbClr val="000000"/>
                        </a:buClr>
                        <a:buSzPts val="1400"/>
                        <a:buFont typeface="Arial"/>
                        <a:buNone/>
                      </a:pPr>
                      <a:endParaRPr sz="1300" u="none" strike="noStrike" cap="none">
                        <a:sym typeface="Arial Narrow"/>
                      </a:endParaRPr>
                    </a:p>
                    <a:p>
                      <a:pPr marL="0" marR="0" lvl="0" indent="0" algn="ctr" rtl="0">
                        <a:lnSpc>
                          <a:spcPct val="100000"/>
                        </a:lnSpc>
                        <a:spcBef>
                          <a:spcPts val="0"/>
                        </a:spcBef>
                        <a:spcAft>
                          <a:spcPts val="0"/>
                        </a:spcAft>
                        <a:buClr>
                          <a:srgbClr val="000000"/>
                        </a:buClr>
                        <a:buSzPts val="1400"/>
                        <a:buFont typeface="Arial"/>
                        <a:buNone/>
                      </a:pPr>
                      <a:endParaRPr sz="1300" u="none" strike="noStrike" cap="none">
                        <a:sym typeface="Arial Narrow"/>
                      </a:endParaRPr>
                    </a:p>
                    <a:p>
                      <a:pPr marL="0" marR="0" lvl="0" indent="0" algn="ctr" rtl="0">
                        <a:lnSpc>
                          <a:spcPct val="100000"/>
                        </a:lnSpc>
                        <a:spcBef>
                          <a:spcPts val="0"/>
                        </a:spcBef>
                        <a:spcAft>
                          <a:spcPts val="0"/>
                        </a:spcAft>
                        <a:buClr>
                          <a:srgbClr val="000000"/>
                        </a:buClr>
                        <a:buSzPts val="1400"/>
                        <a:buFont typeface="Arial"/>
                        <a:buNone/>
                      </a:pPr>
                      <a:endParaRPr sz="1300" b="1" u="none" strike="noStrike" cap="none">
                        <a:latin typeface="Arial Narrow"/>
                        <a:ea typeface="Arial Narrow"/>
                        <a:cs typeface="Arial Narrow"/>
                        <a:sym typeface="Arial Narrow"/>
                      </a:endParaRPr>
                    </a:p>
                  </a:txBody>
                  <a:tcPr marL="85079" marR="85079" marT="42540" marB="42540">
                    <a:lnL w="12700" cap="flat" cmpd="sng" algn="ctr">
                      <a:solidFill>
                        <a:srgbClr val="16719A"/>
                      </a:solidFill>
                      <a:prstDash val="solid"/>
                      <a:round/>
                      <a:headEnd type="none" w="med" len="med"/>
                      <a:tailEnd type="none" w="med" len="med"/>
                    </a:lnL>
                    <a:lnR w="12700" cmpd="sng">
                      <a:noFill/>
                    </a:lnR>
                    <a:lnT w="12700" cap="flat" cmpd="sng" algn="ctr">
                      <a:solidFill>
                        <a:srgbClr val="16719A"/>
                      </a:solidFill>
                      <a:prstDash val="solid"/>
                      <a:round/>
                      <a:headEnd type="none" w="med" len="med"/>
                      <a:tailEnd type="none" w="med" len="med"/>
                    </a:lnT>
                    <a:lnB w="12700" cap="flat" cmpd="sng" algn="ctr">
                      <a:solidFill>
                        <a:srgbClr val="16719A"/>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bl>
          </a:graphicData>
        </a:graphic>
      </p:graphicFrame>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3" name="Imagen 2"/>
          <p:cNvPicPr>
            <a:picLocks noChangeAspect="1"/>
          </p:cNvPicPr>
          <p:nvPr userDrawn="1"/>
        </p:nvPicPr>
        <p:blipFill>
          <a:blip r:embed="rId3"/>
          <a:stretch>
            <a:fillRect/>
          </a:stretch>
        </p:blipFill>
        <p:spPr>
          <a:xfrm>
            <a:off x="1335855" y="6294650"/>
            <a:ext cx="9520290" cy="286632"/>
          </a:xfrm>
          <a:prstGeom prst="rect">
            <a:avLst/>
          </a:prstGeom>
        </p:spPr>
      </p:pic>
      <p:sp>
        <p:nvSpPr>
          <p:cNvPr id="20" name="Google Shape;23;p73"/>
          <p:cNvSpPr/>
          <p:nvPr userDrawn="1"/>
        </p:nvSpPr>
        <p:spPr>
          <a:xfrm>
            <a:off x="521652" y="1515900"/>
            <a:ext cx="4003851" cy="4295353"/>
          </a:xfrm>
          <a:prstGeom prst="rect">
            <a:avLst/>
          </a:prstGeom>
          <a:noFill/>
          <a:ln w="9525" cap="flat" cmpd="sng">
            <a:solidFill>
              <a:schemeClr val="bg2">
                <a:lumMod val="90000"/>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 name="Marcador de texto 43"/>
          <p:cNvSpPr>
            <a:spLocks noGrp="1"/>
          </p:cNvSpPr>
          <p:nvPr>
            <p:ph type="body" sz="quarter" idx="12"/>
          </p:nvPr>
        </p:nvSpPr>
        <p:spPr>
          <a:xfrm>
            <a:off x="5370482" y="1603433"/>
            <a:ext cx="6501220" cy="4309486"/>
          </a:xfrm>
        </p:spPr>
        <p:txBody>
          <a:bodyPr>
            <a:noAutofit/>
          </a:bodyPr>
          <a:lstStyle>
            <a:lvl1pPr marL="0" indent="0" algn="just">
              <a:buNone/>
              <a:defRPr sz="105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sp>
        <p:nvSpPr>
          <p:cNvPr id="24" name="Marcador de texto 43"/>
          <p:cNvSpPr>
            <a:spLocks noGrp="1"/>
          </p:cNvSpPr>
          <p:nvPr>
            <p:ph type="body" sz="quarter" idx="13"/>
          </p:nvPr>
        </p:nvSpPr>
        <p:spPr>
          <a:xfrm>
            <a:off x="521652" y="5895773"/>
            <a:ext cx="4003851" cy="159316"/>
          </a:xfrm>
        </p:spPr>
        <p:txBody>
          <a:bodyPr>
            <a:noAutofit/>
          </a:bodyPr>
          <a:lstStyle>
            <a:lvl1pPr marL="0" indent="0" algn="ctr">
              <a:buNone/>
              <a:defRPr sz="8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sp>
        <p:nvSpPr>
          <p:cNvPr id="7" name="Rectángulo: esquinas superiores redondeadas 6">
            <a:extLst>
              <a:ext uri="{FF2B5EF4-FFF2-40B4-BE49-F238E27FC236}">
                <a16:creationId xmlns:a16="http://schemas.microsoft.com/office/drawing/2014/main" id="{693C2614-2550-AFBB-658C-FFED1C9504EF}"/>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9" name="Imagen 8">
            <a:extLst>
              <a:ext uri="{FF2B5EF4-FFF2-40B4-BE49-F238E27FC236}">
                <a16:creationId xmlns:a16="http://schemas.microsoft.com/office/drawing/2014/main" id="{F79F18CF-1119-F722-55A1-84DB62DEC146}"/>
              </a:ext>
            </a:extLst>
          </p:cNvPr>
          <p:cNvPicPr>
            <a:picLocks noChangeAspect="1"/>
          </p:cNvPicPr>
          <p:nvPr userDrawn="1"/>
        </p:nvPicPr>
        <p:blipFill>
          <a:blip r:embed="rId4">
            <a:duotone>
              <a:schemeClr val="bg2">
                <a:shade val="45000"/>
                <a:satMod val="135000"/>
              </a:schemeClr>
              <a:prstClr val="white"/>
            </a:duotone>
            <a:extLst>
              <a:ext uri="{BEBA8EAE-BF5A-486C-A8C5-ECC9F3942E4B}">
                <a14:imgProps xmlns:a14="http://schemas.microsoft.com/office/drawing/2010/main">
                  <a14:imgLayer r:embed="rId5">
                    <a14:imgEffect>
                      <a14:artisticPhotocopy/>
                    </a14:imgEffect>
                    <a14:imgEffect>
                      <a14:saturation sat="400000"/>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1263" y="293163"/>
            <a:ext cx="369332" cy="369332"/>
          </a:xfrm>
          <a:prstGeom prst="rect">
            <a:avLst/>
          </a:prstGeom>
        </p:spPr>
      </p:pic>
      <p:sp>
        <p:nvSpPr>
          <p:cNvPr id="10" name="CuadroTexto 9">
            <a:extLst>
              <a:ext uri="{FF2B5EF4-FFF2-40B4-BE49-F238E27FC236}">
                <a16:creationId xmlns:a16="http://schemas.microsoft.com/office/drawing/2014/main" id="{8026212B-C652-E810-3945-2F252EB124AA}"/>
              </a:ext>
            </a:extLst>
          </p:cNvPr>
          <p:cNvSpPr txBox="1"/>
          <p:nvPr userDrawn="1"/>
        </p:nvSpPr>
        <p:spPr>
          <a:xfrm>
            <a:off x="844884" y="299048"/>
            <a:ext cx="4525598" cy="369332"/>
          </a:xfrm>
          <a:prstGeom prst="rect">
            <a:avLst/>
          </a:prstGeom>
          <a:noFill/>
        </p:spPr>
        <p:txBody>
          <a:bodyPr wrap="none" rtlCol="0">
            <a:spAutoFit/>
          </a:bodyPr>
          <a:lstStyle/>
          <a:p>
            <a:r>
              <a:rPr lang="es-ES" sz="1800" b="1">
                <a:solidFill>
                  <a:schemeClr val="bg1"/>
                </a:solidFill>
                <a:latin typeface="Verdana" panose="020B0604030504040204" pitchFamily="34" charset="0"/>
                <a:ea typeface="Verdana" panose="020B0604030504040204" pitchFamily="34" charset="0"/>
              </a:rPr>
              <a:t>Condiciones Hidrometeorológicas</a:t>
            </a:r>
            <a:endParaRPr lang="es-MX" sz="1800" b="1">
              <a:solidFill>
                <a:schemeClr val="bg1"/>
              </a:solidFill>
              <a:latin typeface="Verdana" panose="020B0604030504040204" pitchFamily="34" charset="0"/>
              <a:ea typeface="Verdana" panose="020B0604030504040204" pitchFamily="34" charset="0"/>
            </a:endParaRPr>
          </a:p>
        </p:txBody>
      </p:sp>
      <p:pic>
        <p:nvPicPr>
          <p:cNvPr id="2" name="Imagen 1">
            <a:extLst>
              <a:ext uri="{FF2B5EF4-FFF2-40B4-BE49-F238E27FC236}">
                <a16:creationId xmlns:a16="http://schemas.microsoft.com/office/drawing/2014/main" id="{FF06E41E-F488-9B5B-1127-3E9C977531D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462741234"/>
      </p:ext>
    </p:extLst>
  </p:cSld>
  <p:clrMapOvr>
    <a:masterClrMapping/>
  </p:clrMapOvr>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nóstico de precipitacione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46738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2" name="Marcador de texto 43"/>
          <p:cNvSpPr>
            <a:spLocks noGrp="1"/>
          </p:cNvSpPr>
          <p:nvPr>
            <p:ph type="body" sz="quarter" idx="12"/>
          </p:nvPr>
        </p:nvSpPr>
        <p:spPr>
          <a:xfrm>
            <a:off x="5951621" y="1409403"/>
            <a:ext cx="5438274" cy="3836114"/>
          </a:xfrm>
        </p:spPr>
        <p:txBody>
          <a:bodyPr>
            <a:noAutofit/>
          </a:bodyPr>
          <a:lstStyle>
            <a:lvl1pPr marL="0" indent="0" algn="just">
              <a:buNone/>
              <a:defRPr sz="120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pic>
        <p:nvPicPr>
          <p:cNvPr id="4" name="Imagen 3"/>
          <p:cNvPicPr>
            <a:picLocks noChangeAspect="1"/>
          </p:cNvPicPr>
          <p:nvPr userDrawn="1"/>
        </p:nvPicPr>
        <p:blipFill>
          <a:blip r:embed="rId3"/>
          <a:stretch>
            <a:fillRect/>
          </a:stretch>
        </p:blipFill>
        <p:spPr>
          <a:xfrm>
            <a:off x="2315954" y="6090576"/>
            <a:ext cx="7560093" cy="526541"/>
          </a:xfrm>
          <a:prstGeom prst="rect">
            <a:avLst/>
          </a:prstGeom>
        </p:spPr>
      </p:pic>
      <p:sp>
        <p:nvSpPr>
          <p:cNvPr id="9" name="Rectángulo 8"/>
          <p:cNvSpPr/>
          <p:nvPr userDrawn="1"/>
        </p:nvSpPr>
        <p:spPr>
          <a:xfrm>
            <a:off x="850232" y="1361276"/>
            <a:ext cx="4628499" cy="4503517"/>
          </a:xfrm>
          <a:prstGeom prst="rect">
            <a:avLst/>
          </a:prstGeom>
          <a:no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6" name="Rectángulo: esquinas superiores redondeadas 15">
            <a:extLst>
              <a:ext uri="{FF2B5EF4-FFF2-40B4-BE49-F238E27FC236}">
                <a16:creationId xmlns:a16="http://schemas.microsoft.com/office/drawing/2014/main" id="{CFD59E9F-82FC-7198-95E4-9D7E467ECBD7}"/>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2" name="Imagen 1">
            <a:extLst>
              <a:ext uri="{FF2B5EF4-FFF2-40B4-BE49-F238E27FC236}">
                <a16:creationId xmlns:a16="http://schemas.microsoft.com/office/drawing/2014/main" id="{311A2049-FD33-982B-9930-7B60B48AA66F}"/>
              </a:ext>
            </a:extLst>
          </p:cNvPr>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331262" y="284606"/>
            <a:ext cx="403767" cy="403767"/>
          </a:xfrm>
          <a:prstGeom prst="rect">
            <a:avLst/>
          </a:prstGeom>
        </p:spPr>
      </p:pic>
      <p:sp>
        <p:nvSpPr>
          <p:cNvPr id="29" name="CuadroTexto 28"/>
          <p:cNvSpPr txBox="1"/>
          <p:nvPr userDrawn="1"/>
        </p:nvSpPr>
        <p:spPr>
          <a:xfrm>
            <a:off x="850231" y="211353"/>
            <a:ext cx="3600999" cy="523220"/>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Pronóstico de precipitación</a:t>
            </a:r>
            <a:r>
              <a:rPr lang="es-ES" sz="1400" b="1" baseline="0">
                <a:solidFill>
                  <a:schemeClr val="bg1"/>
                </a:solidFill>
                <a:latin typeface="Verdana" panose="020B0604030504040204" pitchFamily="34" charset="0"/>
                <a:ea typeface="Verdana" panose="020B0604030504040204" pitchFamily="34" charset="0"/>
              </a:rPr>
              <a:t> para</a:t>
            </a:r>
          </a:p>
          <a:p>
            <a:pPr algn="l"/>
            <a:r>
              <a:rPr lang="es-ES" sz="1400" b="1" baseline="0">
                <a:solidFill>
                  <a:schemeClr val="bg1"/>
                </a:solidFill>
                <a:latin typeface="Verdana" panose="020B0604030504040204" pitchFamily="34" charset="0"/>
                <a:ea typeface="Verdana" panose="020B0604030504040204" pitchFamily="34" charset="0"/>
              </a:rPr>
              <a:t>las próximas seis (6) horas</a:t>
            </a:r>
            <a:endParaRPr lang="es-MX" sz="1400" b="1">
              <a:solidFill>
                <a:schemeClr val="bg1"/>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C57FD1E6-3B71-9A07-6CC4-B469E43F3CF7}"/>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143627939"/>
      </p:ext>
    </p:extLst>
  </p:cSld>
  <p:clrMapOvr>
    <a:masterClrMapping/>
  </p:clrMapOvr>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lerta por descensos temperatura">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6" name="Rectángulo: esquinas superiores redondeadas 5">
            <a:extLst>
              <a:ext uri="{FF2B5EF4-FFF2-40B4-BE49-F238E27FC236}">
                <a16:creationId xmlns:a16="http://schemas.microsoft.com/office/drawing/2014/main" id="{906C133A-C11E-AA31-9A89-C5E9CA6EA473}"/>
              </a:ext>
            </a:extLst>
          </p:cNvPr>
          <p:cNvSpPr/>
          <p:nvPr userDrawn="1"/>
        </p:nvSpPr>
        <p:spPr>
          <a:xfrm rot="5400000">
            <a:off x="2531470" y="-2303023"/>
            <a:ext cx="510532" cy="5573476"/>
          </a:xfrm>
          <a:prstGeom prst="round2SameRect">
            <a:avLst/>
          </a:prstGeom>
          <a:solidFill>
            <a:srgbClr val="10A3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CuadroTexto 28"/>
          <p:cNvSpPr txBox="1"/>
          <p:nvPr userDrawn="1"/>
        </p:nvSpPr>
        <p:spPr>
          <a:xfrm>
            <a:off x="818239" y="228448"/>
            <a:ext cx="3990195" cy="523220"/>
          </a:xfrm>
          <a:prstGeom prst="rect">
            <a:avLst/>
          </a:prstGeom>
          <a:noFill/>
        </p:spPr>
        <p:txBody>
          <a:bodyPr wrap="none" rtlCol="0">
            <a:spAutoFit/>
          </a:bodyPr>
          <a:lstStyle/>
          <a:p>
            <a:pPr algn="l"/>
            <a:r>
              <a:rPr lang="es-ES" sz="1400" b="1">
                <a:solidFill>
                  <a:schemeClr val="bg1"/>
                </a:solidFill>
                <a:latin typeface="Verdana" panose="020B0604030504040204" pitchFamily="34" charset="0"/>
                <a:ea typeface="Verdana" panose="020B0604030504040204" pitchFamily="34" charset="0"/>
              </a:rPr>
              <a:t>Alerta por descensos significativos de</a:t>
            </a:r>
          </a:p>
          <a:p>
            <a:pPr algn="l"/>
            <a:r>
              <a:rPr lang="es-ES" sz="1400" b="1">
                <a:solidFill>
                  <a:schemeClr val="bg1"/>
                </a:solidFill>
                <a:latin typeface="Verdana" panose="020B0604030504040204" pitchFamily="34" charset="0"/>
                <a:ea typeface="Verdana" panose="020B0604030504040204" pitchFamily="34" charset="0"/>
              </a:rPr>
              <a:t>Las Temperaturas mínimas del aire</a:t>
            </a:r>
            <a:endParaRPr lang="es-MX" sz="1400" b="1">
              <a:solidFill>
                <a:schemeClr val="bg1"/>
              </a:solidFill>
              <a:latin typeface="Verdana" panose="020B0604030504040204" pitchFamily="34" charset="0"/>
              <a:ea typeface="Verdana" panose="020B0604030504040204" pitchFamily="34" charset="0"/>
            </a:endParaRPr>
          </a:p>
        </p:txBody>
      </p:sp>
      <p:pic>
        <p:nvPicPr>
          <p:cNvPr id="3" name="Imagen 2"/>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282996" y="284606"/>
            <a:ext cx="410386" cy="403767"/>
          </a:xfrm>
          <a:prstGeom prst="rect">
            <a:avLst/>
          </a:prstGeom>
        </p:spPr>
      </p:pic>
      <p:pic>
        <p:nvPicPr>
          <p:cNvPr id="2" name="Imagen 1">
            <a:extLst>
              <a:ext uri="{FF2B5EF4-FFF2-40B4-BE49-F238E27FC236}">
                <a16:creationId xmlns:a16="http://schemas.microsoft.com/office/drawing/2014/main" id="{FE2B72CA-3E38-370F-2CB0-004AA0FC7047}"/>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842814975"/>
      </p:ext>
    </p:extLst>
  </p:cSld>
  <p:clrMapOvr>
    <a:masterClrMapping/>
  </p:clrMapOvr>
  <p:hf hd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ltos valores de radiación ultravioleta">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11" name="Marcador de texto 10"/>
          <p:cNvSpPr>
            <a:spLocks noGrp="1"/>
          </p:cNvSpPr>
          <p:nvPr>
            <p:ph type="body" sz="quarter" idx="11"/>
          </p:nvPr>
        </p:nvSpPr>
        <p:spPr>
          <a:xfrm>
            <a:off x="6075335" y="1441342"/>
            <a:ext cx="5594377" cy="4711808"/>
          </a:xfrm>
        </p:spPr>
        <p:txBody>
          <a:bodyPr>
            <a:normAutofit/>
          </a:bodyPr>
          <a:lstStyle>
            <a:lvl1pPr marL="0" indent="0">
              <a:buNone/>
              <a:defRPr sz="1400">
                <a:solidFill>
                  <a:schemeClr val="tx1">
                    <a:lumMod val="50000"/>
                    <a:lumOff val="50000"/>
                  </a:schemeClr>
                </a:solidFill>
                <a:latin typeface="Verdana" panose="020B0604030504040204" pitchFamily="34" charset="0"/>
                <a:ea typeface="Verdana" panose="020B0604030504040204" pitchFamily="34" charset="0"/>
              </a:defRPr>
            </a:lvl1pPr>
            <a:lvl2pPr>
              <a:defRPr sz="2000">
                <a:solidFill>
                  <a:schemeClr val="tx1">
                    <a:lumMod val="50000"/>
                    <a:lumOff val="50000"/>
                  </a:schemeClr>
                </a:solidFill>
                <a:latin typeface="Verdana" panose="020B0604030504040204" pitchFamily="34" charset="0"/>
                <a:ea typeface="Verdana" panose="020B0604030504040204" pitchFamily="34" charset="0"/>
              </a:defRPr>
            </a:lvl2pPr>
            <a:lvl3pPr>
              <a:defRPr sz="18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Editar el estilo de texto del patrón</a:t>
            </a:r>
          </a:p>
        </p:txBody>
      </p:sp>
      <p:sp>
        <p:nvSpPr>
          <p:cNvPr id="3" name="Rectángulo: esquinas superiores redondeadas 2">
            <a:extLst>
              <a:ext uri="{FF2B5EF4-FFF2-40B4-BE49-F238E27FC236}">
                <a16:creationId xmlns:a16="http://schemas.microsoft.com/office/drawing/2014/main" id="{19791D01-1A72-ABB3-DA50-029994C34DEC}"/>
              </a:ext>
            </a:extLst>
          </p:cNvPr>
          <p:cNvSpPr/>
          <p:nvPr userDrawn="1"/>
        </p:nvSpPr>
        <p:spPr>
          <a:xfrm rot="5400000">
            <a:off x="2531470" y="-2303023"/>
            <a:ext cx="510532" cy="5573476"/>
          </a:xfrm>
          <a:prstGeom prst="round2SameRect">
            <a:avLst/>
          </a:prstGeom>
          <a:gradFill flip="none" rotWithShape="1">
            <a:gsLst>
              <a:gs pos="0">
                <a:srgbClr val="C91008">
                  <a:shade val="30000"/>
                  <a:satMod val="115000"/>
                </a:srgbClr>
              </a:gs>
              <a:gs pos="50000">
                <a:srgbClr val="C91008">
                  <a:shade val="67500"/>
                  <a:satMod val="115000"/>
                </a:srgbClr>
              </a:gs>
              <a:gs pos="100000">
                <a:srgbClr val="F9652F"/>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9" name="CuadroTexto 28"/>
          <p:cNvSpPr txBox="1"/>
          <p:nvPr userDrawn="1"/>
        </p:nvSpPr>
        <p:spPr>
          <a:xfrm>
            <a:off x="725671" y="235995"/>
            <a:ext cx="4578497" cy="338554"/>
          </a:xfrm>
          <a:prstGeom prst="rect">
            <a:avLst/>
          </a:prstGeom>
          <a:noFill/>
        </p:spPr>
        <p:txBody>
          <a:bodyPr wrap="none" rtlCol="0">
            <a:spAutoFit/>
          </a:bodyPr>
          <a:lstStyle/>
          <a:p>
            <a:pPr algn="l"/>
            <a:r>
              <a:rPr lang="es-ES" sz="1600" b="1">
                <a:solidFill>
                  <a:schemeClr val="bg1"/>
                </a:solidFill>
                <a:latin typeface="Verdana" panose="020B0604030504040204" pitchFamily="34" charset="0"/>
                <a:ea typeface="Verdana" panose="020B0604030504040204" pitchFamily="34" charset="0"/>
              </a:rPr>
              <a:t>Altos valores de radiación ultravioleta</a:t>
            </a:r>
            <a:endParaRPr lang="es-MX" sz="1600" b="1">
              <a:solidFill>
                <a:schemeClr val="bg1"/>
              </a:solidFill>
              <a:latin typeface="Verdana" panose="020B0604030504040204" pitchFamily="34" charset="0"/>
              <a:ea typeface="Verdana" panose="020B0604030504040204" pitchFamily="34" charset="0"/>
            </a:endParaRPr>
          </a:p>
        </p:txBody>
      </p:sp>
      <p:pic>
        <p:nvPicPr>
          <p:cNvPr id="4" name="Imagen 3"/>
          <p:cNvPicPr>
            <a:picLocks noChangeAspect="1"/>
          </p:cNvPicPr>
          <p:nvPr userDrawn="1"/>
        </p:nvPicPr>
        <p:blipFill>
          <a:blip r:embed="rId3">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272308" y="256393"/>
            <a:ext cx="439456" cy="439456"/>
          </a:xfrm>
          <a:prstGeom prst="rect">
            <a:avLst/>
          </a:prstGeom>
        </p:spPr>
      </p:pic>
      <p:sp>
        <p:nvSpPr>
          <p:cNvPr id="6" name="Marcador de texto 5"/>
          <p:cNvSpPr>
            <a:spLocks noGrp="1"/>
          </p:cNvSpPr>
          <p:nvPr>
            <p:ph type="body" sz="quarter" idx="10"/>
          </p:nvPr>
        </p:nvSpPr>
        <p:spPr>
          <a:xfrm>
            <a:off x="711764" y="536090"/>
            <a:ext cx="4346210" cy="240308"/>
          </a:xfrm>
        </p:spPr>
        <p:txBody>
          <a:bodyPr>
            <a:noAutofit/>
          </a:bodyPr>
          <a:lstStyle>
            <a:lvl1pPr marL="0" indent="0" algn="ctr">
              <a:buNone/>
              <a:defRPr sz="1100">
                <a:solidFill>
                  <a:schemeClr val="bg1"/>
                </a:solidFill>
                <a:latin typeface="Verdana" panose="020B0604030504040204" pitchFamily="34" charset="0"/>
                <a:ea typeface="Verdana" panose="020B0604030504040204" pitchFamily="34" charset="0"/>
              </a:defRPr>
            </a:lvl1pPr>
          </a:lstStyle>
          <a:p>
            <a:pPr lvl="0"/>
            <a:r>
              <a:rPr lang="es-ES"/>
              <a:t>Editar el estilo de texto del patrón</a:t>
            </a:r>
          </a:p>
        </p:txBody>
      </p:sp>
      <p:pic>
        <p:nvPicPr>
          <p:cNvPr id="5" name="Imagen 4">
            <a:extLst>
              <a:ext uri="{FF2B5EF4-FFF2-40B4-BE49-F238E27FC236}">
                <a16:creationId xmlns:a16="http://schemas.microsoft.com/office/drawing/2014/main" id="{BC2C96A0-3946-4A23-7ABF-4C74DA719A7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1227452686"/>
      </p:ext>
    </p:extLst>
  </p:cSld>
  <p:clrMapOvr>
    <a:masterClrMapping/>
  </p:clrMapOvr>
  <p:hf hd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ertas Hidrológica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cxnSp>
        <p:nvCxnSpPr>
          <p:cNvPr id="14" name="Conector recto 13"/>
          <p:cNvCxnSpPr/>
          <p:nvPr userDrawn="1"/>
        </p:nvCxnSpPr>
        <p:spPr>
          <a:xfrm>
            <a:off x="4873742" y="1048909"/>
            <a:ext cx="0" cy="5428091"/>
          </a:xfrm>
          <a:prstGeom prst="line">
            <a:avLst/>
          </a:prstGeom>
          <a:ln w="28575">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24" name="Imagen 23"/>
          <p:cNvPicPr>
            <a:picLocks noChangeAspect="1"/>
          </p:cNvPicPr>
          <p:nvPr userDrawn="1"/>
        </p:nvPicPr>
        <p:blipFill>
          <a:blip r:embed="rId3"/>
          <a:stretch>
            <a:fillRect/>
          </a:stretch>
        </p:blipFill>
        <p:spPr>
          <a:xfrm>
            <a:off x="11385290" y="1012617"/>
            <a:ext cx="797392" cy="5668738"/>
          </a:xfrm>
          <a:prstGeom prst="rect">
            <a:avLst/>
          </a:prstGeom>
        </p:spPr>
      </p:pic>
      <p:sp>
        <p:nvSpPr>
          <p:cNvPr id="3" name="Rectángulo: esquinas superiores redondeadas 2">
            <a:extLst>
              <a:ext uri="{FF2B5EF4-FFF2-40B4-BE49-F238E27FC236}">
                <a16:creationId xmlns:a16="http://schemas.microsoft.com/office/drawing/2014/main" id="{0F06E2D2-42DF-E131-809F-ED4DA9D75FA6}"/>
              </a:ext>
            </a:extLst>
          </p:cNvPr>
          <p:cNvSpPr/>
          <p:nvPr userDrawn="1"/>
        </p:nvSpPr>
        <p:spPr>
          <a:xfrm rot="5400000">
            <a:off x="1629606" y="-1401159"/>
            <a:ext cx="510532" cy="3769747"/>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userDrawn="1"/>
        </p:nvSpPr>
        <p:spPr>
          <a:xfrm>
            <a:off x="740498" y="293128"/>
            <a:ext cx="2799164" cy="369332"/>
          </a:xfrm>
          <a:prstGeom prst="rect">
            <a:avLst/>
          </a:prstGeom>
          <a:noFill/>
        </p:spPr>
        <p:txBody>
          <a:bodyPr wrap="none" rtlCol="0">
            <a:spAutoFit/>
          </a:bodyPr>
          <a:lstStyle/>
          <a:p>
            <a:pPr algn="l"/>
            <a:r>
              <a:rPr lang="es-ES" sz="1800" b="1">
                <a:solidFill>
                  <a:schemeClr val="bg1"/>
                </a:solidFill>
                <a:latin typeface="Verdana" panose="020B0604030504040204" pitchFamily="34" charset="0"/>
                <a:ea typeface="Verdana" panose="020B0604030504040204" pitchFamily="34" charset="0"/>
              </a:rPr>
              <a:t>Alertas Hidrológicas</a:t>
            </a:r>
            <a:endParaRPr lang="es-MX" sz="1800" b="1">
              <a:solidFill>
                <a:schemeClr val="bg1"/>
              </a:solidFill>
              <a:latin typeface="Verdana" panose="020B0604030504040204" pitchFamily="34" charset="0"/>
              <a:ea typeface="Verdana" panose="020B0604030504040204" pitchFamily="34" charset="0"/>
            </a:endParaRPr>
          </a:p>
        </p:txBody>
      </p:sp>
      <p:pic>
        <p:nvPicPr>
          <p:cNvPr id="11" name="Imagen 10"/>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21926" y="280985"/>
            <a:ext cx="245228" cy="400110"/>
          </a:xfrm>
          <a:prstGeom prst="rect">
            <a:avLst/>
          </a:prstGeom>
        </p:spPr>
      </p:pic>
      <p:pic>
        <p:nvPicPr>
          <p:cNvPr id="5" name="Imagen 4">
            <a:extLst>
              <a:ext uri="{FF2B5EF4-FFF2-40B4-BE49-F238E27FC236}">
                <a16:creationId xmlns:a16="http://schemas.microsoft.com/office/drawing/2014/main" id="{0948307D-0029-FA5D-71B3-B66BB4B981C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2680595169"/>
      </p:ext>
    </p:extLst>
  </p:cSld>
  <p:clrMapOvr>
    <a:masterClrMapping/>
  </p:clrMapOvr>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esumen de Alertas Hidrológica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3" name="Imagen 2">
            <a:extLst>
              <a:ext uri="{FF2B5EF4-FFF2-40B4-BE49-F238E27FC236}">
                <a16:creationId xmlns:a16="http://schemas.microsoft.com/office/drawing/2014/main" id="{F9164EFC-3EAF-5D04-435B-8B3EAB0F2C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
        <p:nvSpPr>
          <p:cNvPr id="4" name="Rectángulo: esquinas superiores redondeadas 3">
            <a:extLst>
              <a:ext uri="{FF2B5EF4-FFF2-40B4-BE49-F238E27FC236}">
                <a16:creationId xmlns:a16="http://schemas.microsoft.com/office/drawing/2014/main" id="{29B353D2-5395-A2D2-3024-94CF6EF82E63}"/>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userDrawn="1"/>
        </p:nvSpPr>
        <p:spPr>
          <a:xfrm>
            <a:off x="796624" y="307675"/>
            <a:ext cx="4471096" cy="369332"/>
          </a:xfrm>
          <a:prstGeom prst="rect">
            <a:avLst/>
          </a:prstGeom>
          <a:noFill/>
        </p:spPr>
        <p:txBody>
          <a:bodyPr wrap="none" rtlCol="0">
            <a:spAutoFit/>
          </a:bodyPr>
          <a:lstStyle/>
          <a:p>
            <a:pPr algn="l"/>
            <a:r>
              <a:rPr lang="es-ES" sz="1800" b="1">
                <a:solidFill>
                  <a:schemeClr val="bg1"/>
                </a:solidFill>
                <a:latin typeface="Verdana" panose="020B0604030504040204" pitchFamily="34" charset="0"/>
                <a:ea typeface="Verdana" panose="020B0604030504040204" pitchFamily="34" charset="0"/>
              </a:rPr>
              <a:t>Resumen de Alertas Hidrológicas</a:t>
            </a:r>
            <a:endParaRPr lang="es-MX" sz="1800" b="1">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4">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242533" y="304632"/>
            <a:ext cx="521374" cy="363750"/>
          </a:xfrm>
          <a:prstGeom prst="rect">
            <a:avLst/>
          </a:prstGeom>
        </p:spPr>
      </p:pic>
    </p:spTree>
    <p:extLst>
      <p:ext uri="{BB962C8B-B14F-4D97-AF65-F5344CB8AC3E}">
        <p14:creationId xmlns:p14="http://schemas.microsoft.com/office/powerpoint/2010/main" val="1341496116"/>
      </p:ext>
    </p:extLst>
  </p:cSld>
  <p:clrMapOvr>
    <a:masterClrMapping/>
  </p:clrMapOvr>
  <p:hf hd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Área Hidrográfica Caribe">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3" name="Rectángulo: esquinas superiores redondeadas 2">
            <a:extLst>
              <a:ext uri="{FF2B5EF4-FFF2-40B4-BE49-F238E27FC236}">
                <a16:creationId xmlns:a16="http://schemas.microsoft.com/office/drawing/2014/main" id="{773849D7-D0DD-CF0D-AAAE-06DD17F5BAF2}"/>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userDrawn="1"/>
        </p:nvSpPr>
        <p:spPr>
          <a:xfrm>
            <a:off x="785896" y="309595"/>
            <a:ext cx="3853940" cy="369332"/>
          </a:xfrm>
          <a:prstGeom prst="rect">
            <a:avLst/>
          </a:prstGeom>
          <a:noFill/>
        </p:spPr>
        <p:txBody>
          <a:bodyPr wrap="none" rtlCol="0">
            <a:spAutoFit/>
          </a:bodyPr>
          <a:lstStyle/>
          <a:p>
            <a:pPr algn="l"/>
            <a:r>
              <a:rPr lang="es-ES" sz="1800" b="1">
                <a:solidFill>
                  <a:schemeClr val="bg1"/>
                </a:solidFill>
                <a:latin typeface="Verdana" panose="020B0604030504040204" pitchFamily="34" charset="0"/>
                <a:ea typeface="Verdana" panose="020B0604030504040204" pitchFamily="34" charset="0"/>
              </a:rPr>
              <a:t>Área Hidrográfica del Caribe</a:t>
            </a:r>
            <a:endParaRPr lang="es-MX" sz="1800" b="1">
              <a:solidFill>
                <a:schemeClr val="bg1"/>
              </a:solidFill>
              <a:latin typeface="Verdana" panose="020B0604030504040204" pitchFamily="34" charset="0"/>
              <a:ea typeface="Verdana" panose="020B0604030504040204" pitchFamily="34" charset="0"/>
            </a:endParaRPr>
          </a:p>
        </p:txBody>
      </p:sp>
      <p:pic>
        <p:nvPicPr>
          <p:cNvPr id="11" name="Imagen 10"/>
          <p:cNvPicPr>
            <a:picLocks noChangeAspect="1"/>
          </p:cNvPicPr>
          <p:nvPr userDrawn="1"/>
        </p:nvPicPr>
        <p:blipFill>
          <a:blip r:embed="rId3" cstate="hq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pic>
        <p:nvPicPr>
          <p:cNvPr id="4" name="Imagen 3">
            <a:extLst>
              <a:ext uri="{FF2B5EF4-FFF2-40B4-BE49-F238E27FC236}">
                <a16:creationId xmlns:a16="http://schemas.microsoft.com/office/drawing/2014/main" id="{3AEABAE2-D071-8C14-74D2-D60F3652A91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962989797"/>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cabezado de sección">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22BB3979-ED42-DD2F-5A42-1F28544A9D74}"/>
              </a:ext>
            </a:extLst>
          </p:cNvPr>
          <p:cNvSpPr/>
          <p:nvPr userDrawn="1"/>
        </p:nvSpPr>
        <p:spPr>
          <a:xfrm>
            <a:off x="0" y="819253"/>
            <a:ext cx="12192000" cy="5219493"/>
          </a:xfrm>
          <a:prstGeom prst="rect">
            <a:avLst/>
          </a:prstGeom>
          <a:solidFill>
            <a:srgbClr val="93BB5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2" name="Título 1">
            <a:extLst>
              <a:ext uri="{FF2B5EF4-FFF2-40B4-BE49-F238E27FC236}">
                <a16:creationId xmlns:a16="http://schemas.microsoft.com/office/drawing/2014/main" id="{3D14FD9B-F460-87A8-F5D0-E06C6971546D}"/>
              </a:ext>
            </a:extLst>
          </p:cNvPr>
          <p:cNvSpPr>
            <a:spLocks noGrp="1"/>
          </p:cNvSpPr>
          <p:nvPr>
            <p:ph type="title"/>
          </p:nvPr>
        </p:nvSpPr>
        <p:spPr>
          <a:xfrm>
            <a:off x="1366923" y="2778853"/>
            <a:ext cx="9458153" cy="1300291"/>
          </a:xfrm>
        </p:spPr>
        <p:txBody>
          <a:bodyPr anchor="b">
            <a:normAutofit/>
          </a:bodyPr>
          <a:lstStyle>
            <a:lvl1pPr algn="ctr" defTabSz="0">
              <a:lnSpc>
                <a:spcPct val="100000"/>
              </a:lnSpc>
              <a:defRPr sz="3200" b="0">
                <a:solidFill>
                  <a:schemeClr val="bg1"/>
                </a:solidFill>
                <a:latin typeface="Verdana" panose="020B0604030504040204" pitchFamily="34" charset="0"/>
                <a:ea typeface="Verdana" panose="020B0604030504040204" pitchFamily="34" charset="0"/>
              </a:defRPr>
            </a:lvl1pPr>
          </a:lstStyle>
          <a:p>
            <a:r>
              <a:rPr lang="es-ES"/>
              <a:t>Haga clic para modificar el estilo de título del patrón</a:t>
            </a:r>
            <a:endParaRPr lang="es-CO"/>
          </a:p>
        </p:txBody>
      </p:sp>
      <p:pic>
        <p:nvPicPr>
          <p:cNvPr id="5" name="Imagen 4">
            <a:extLst>
              <a:ext uri="{FF2B5EF4-FFF2-40B4-BE49-F238E27FC236}">
                <a16:creationId xmlns:a16="http://schemas.microsoft.com/office/drawing/2014/main" id="{59ECF0C3-66BE-2733-69BA-597159D6C4F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47196" y="5265892"/>
            <a:ext cx="591177" cy="591177"/>
          </a:xfrm>
          <a:prstGeom prst="rect">
            <a:avLst/>
          </a:prstGeom>
        </p:spPr>
      </p:pic>
    </p:spTree>
    <p:extLst>
      <p:ext uri="{BB962C8B-B14F-4D97-AF65-F5344CB8AC3E}">
        <p14:creationId xmlns:p14="http://schemas.microsoft.com/office/powerpoint/2010/main" val="2600876382"/>
      </p:ext>
    </p:extLst>
  </p:cSld>
  <p:clrMapOvr>
    <a:masterClrMapping/>
  </p:clrMapOvr>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Área Hidrográfica Pacífi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3" name="Imagen 2"/>
          <p:cNvPicPr>
            <a:picLocks noChangeAspect="1"/>
          </p:cNvPicPr>
          <p:nvPr userDrawn="1"/>
        </p:nvPicPr>
        <p:blipFill>
          <a:blip r:embed="rId3" cstate="hq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668292" y="83266"/>
            <a:ext cx="344690" cy="452750"/>
          </a:xfrm>
          <a:prstGeom prst="rect">
            <a:avLst/>
          </a:prstGeom>
        </p:spPr>
      </p:pic>
      <p:sp>
        <p:nvSpPr>
          <p:cNvPr id="4" name="Rectángulo: esquinas superiores redondeadas 3">
            <a:extLst>
              <a:ext uri="{FF2B5EF4-FFF2-40B4-BE49-F238E27FC236}">
                <a16:creationId xmlns:a16="http://schemas.microsoft.com/office/drawing/2014/main" id="{E5BC0015-ADC8-8DF0-4673-8DD67020269C}"/>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8" name="CuadroTexto 7">
            <a:extLst>
              <a:ext uri="{FF2B5EF4-FFF2-40B4-BE49-F238E27FC236}">
                <a16:creationId xmlns:a16="http://schemas.microsoft.com/office/drawing/2014/main" id="{4C8C588C-1394-7A7F-B5CC-96CC7A25F6E9}"/>
              </a:ext>
            </a:extLst>
          </p:cNvPr>
          <p:cNvSpPr txBox="1"/>
          <p:nvPr userDrawn="1"/>
        </p:nvSpPr>
        <p:spPr>
          <a:xfrm>
            <a:off x="785896" y="309595"/>
            <a:ext cx="4033476" cy="369332"/>
          </a:xfrm>
          <a:prstGeom prst="rect">
            <a:avLst/>
          </a:prstGeom>
          <a:noFill/>
        </p:spPr>
        <p:txBody>
          <a:bodyPr wrap="none" rtlCol="0">
            <a:spAutoFit/>
          </a:bodyPr>
          <a:lstStyle/>
          <a:p>
            <a:pPr algn="l"/>
            <a:r>
              <a:rPr lang="es-ES" sz="1800" b="1">
                <a:solidFill>
                  <a:schemeClr val="bg1"/>
                </a:solidFill>
                <a:latin typeface="Verdana" panose="020B0604030504040204" pitchFamily="34" charset="0"/>
                <a:ea typeface="Verdana" panose="020B0604030504040204" pitchFamily="34" charset="0"/>
              </a:rPr>
              <a:t>Área Hidrográfica del Pacífico</a:t>
            </a:r>
            <a:endParaRPr lang="es-MX" sz="1800" b="1">
              <a:solidFill>
                <a:schemeClr val="bg1"/>
              </a:solidFill>
              <a:latin typeface="Verdana" panose="020B0604030504040204" pitchFamily="34" charset="0"/>
              <a:ea typeface="Verdana" panose="020B0604030504040204" pitchFamily="34" charset="0"/>
            </a:endParaRPr>
          </a:p>
        </p:txBody>
      </p:sp>
      <p:pic>
        <p:nvPicPr>
          <p:cNvPr id="11" name="Imagen 10">
            <a:extLst>
              <a:ext uri="{FF2B5EF4-FFF2-40B4-BE49-F238E27FC236}">
                <a16:creationId xmlns:a16="http://schemas.microsoft.com/office/drawing/2014/main" id="{409ABC3B-FDA6-5F1B-A625-D631F6A6D55B}"/>
              </a:ext>
            </a:extLst>
          </p:cNvPr>
          <p:cNvPicPr>
            <a:picLocks noChangeAspect="1"/>
          </p:cNvPicPr>
          <p:nvPr userDrawn="1"/>
        </p:nvPicPr>
        <p:blipFill>
          <a:blip r:embed="rId5" cstate="hqprint">
            <a:lum bright="70000" contrast="-70000"/>
            <a:extLst>
              <a:ext uri="{BEBA8EAE-BF5A-486C-A8C5-ECC9F3942E4B}">
                <a14:imgProps xmlns:a14="http://schemas.microsoft.com/office/drawing/2010/main">
                  <a14:imgLayer r:embed="rId6">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pic>
        <p:nvPicPr>
          <p:cNvPr id="5" name="Imagen 4">
            <a:extLst>
              <a:ext uri="{FF2B5EF4-FFF2-40B4-BE49-F238E27FC236}">
                <a16:creationId xmlns:a16="http://schemas.microsoft.com/office/drawing/2014/main" id="{A9D7DD8F-5780-C4F0-3CD9-32FED1D61BDD}"/>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574692" cy="574692"/>
          </a:xfrm>
          <a:prstGeom prst="rect">
            <a:avLst/>
          </a:prstGeom>
        </p:spPr>
      </p:pic>
    </p:spTree>
    <p:extLst>
      <p:ext uri="{BB962C8B-B14F-4D97-AF65-F5344CB8AC3E}">
        <p14:creationId xmlns:p14="http://schemas.microsoft.com/office/powerpoint/2010/main" val="471426633"/>
      </p:ext>
    </p:extLst>
  </p:cSld>
  <p:clrMapOvr>
    <a:masterClrMapping/>
  </p:clrMapOvr>
  <p:hf hd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Área Hidrográfica cuenca ALT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7F2DFE8C-FD65-8FC8-3BC7-453D760E394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B718E77E-107A-B7F2-C756-77D6C6A75061}"/>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C9833A77-15BE-AF48-CA2F-6F668AC0DB3F}"/>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71075" y="225083"/>
            <a:ext cx="4330032" cy="523220"/>
          </a:xfrm>
          <a:prstGeom prst="rect">
            <a:avLst/>
          </a:prstGeom>
          <a:noFill/>
        </p:spPr>
        <p:txBody>
          <a:bodyPr wrap="none" rtlCol="0">
            <a:spAutoFit/>
          </a:bodyPr>
          <a:lstStyle/>
          <a:p>
            <a:pPr algn="l"/>
            <a:r>
              <a:rPr lang="es-ES" sz="1400" b="1">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a:solidFill>
                  <a:schemeClr val="bg1"/>
                </a:solidFill>
                <a:latin typeface="Verdana" panose="020B0604030504040204" pitchFamily="34" charset="0"/>
                <a:ea typeface="Verdana" panose="020B0604030504040204" pitchFamily="34" charset="0"/>
              </a:rPr>
              <a:t>(Cuenca alta del Río Magdalena)</a:t>
            </a:r>
            <a:endParaRPr lang="es-MX" sz="1400" b="1">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578530587"/>
      </p:ext>
    </p:extLst>
  </p:cSld>
  <p:clrMapOvr>
    <a:masterClrMapping/>
  </p:clrMapOvr>
  <p:hf hd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Área Hidrográfica cuenca MEDI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F4480A92-F905-5278-B17C-45BA8552A20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F5EE3D2D-422D-A7F4-B89F-826871AD06D4}"/>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2172EC98-6F84-E81B-238B-B7E45F173B59}"/>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88422" y="233709"/>
            <a:ext cx="4330032" cy="523220"/>
          </a:xfrm>
          <a:prstGeom prst="rect">
            <a:avLst/>
          </a:prstGeom>
          <a:noFill/>
        </p:spPr>
        <p:txBody>
          <a:bodyPr wrap="none" rtlCol="0">
            <a:spAutoFit/>
          </a:bodyPr>
          <a:lstStyle/>
          <a:p>
            <a:pPr algn="l"/>
            <a:r>
              <a:rPr lang="es-ES" sz="1400" b="1">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a:solidFill>
                  <a:schemeClr val="bg1"/>
                </a:solidFill>
                <a:latin typeface="Verdana" panose="020B0604030504040204" pitchFamily="34" charset="0"/>
                <a:ea typeface="Verdana" panose="020B0604030504040204" pitchFamily="34" charset="0"/>
              </a:rPr>
              <a:t>(Cuenca media del Río Magdalena)</a:t>
            </a:r>
            <a:endParaRPr lang="es-MX" sz="1400" b="1">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1712575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Área Hidrográfica CUENC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EB2A0B40-0571-657A-81A2-DFA5D13232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C73BF5CB-D6AD-644B-F603-A23BE3850436}"/>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E6A40A11-0B9D-40AA-181D-16B97993D35F}"/>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89389" y="222105"/>
            <a:ext cx="4330032" cy="523220"/>
          </a:xfrm>
          <a:prstGeom prst="rect">
            <a:avLst/>
          </a:prstGeom>
          <a:noFill/>
        </p:spPr>
        <p:txBody>
          <a:bodyPr wrap="none" rtlCol="0">
            <a:spAutoFit/>
          </a:bodyPr>
          <a:lstStyle/>
          <a:p>
            <a:pPr algn="l"/>
            <a:r>
              <a:rPr lang="es-ES" sz="1400" b="1">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a:solidFill>
                  <a:schemeClr val="bg1"/>
                </a:solidFill>
                <a:latin typeface="Verdana" panose="020B0604030504040204" pitchFamily="34" charset="0"/>
                <a:ea typeface="Verdana" panose="020B0604030504040204" pitchFamily="34" charset="0"/>
              </a:rPr>
              <a:t>(Cuenca del Río Magdalena)</a:t>
            </a:r>
            <a:endParaRPr lang="es-MX" sz="1400" b="1">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599900684"/>
      </p:ext>
    </p:extLst>
  </p:cSld>
  <p:clrMapOvr>
    <a:masterClrMapping/>
  </p:clrMapOvr>
  <p:hf hd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Área Hidrográfica cuenca BAJA rio mag">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44B2D12B-3BC5-17E8-C58C-350E77A6E32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18A9DD4F-9EEE-2308-6B3A-9144259254E9}"/>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0CF1B4D2-4B06-62B9-315E-496FEDEE8BB0}"/>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88422" y="230016"/>
            <a:ext cx="4330032" cy="523220"/>
          </a:xfrm>
          <a:prstGeom prst="rect">
            <a:avLst/>
          </a:prstGeom>
          <a:noFill/>
        </p:spPr>
        <p:txBody>
          <a:bodyPr wrap="none" rtlCol="0">
            <a:spAutoFit/>
          </a:bodyPr>
          <a:lstStyle/>
          <a:p>
            <a:pPr algn="l"/>
            <a:r>
              <a:rPr lang="es-ES" sz="1400" b="1">
                <a:solidFill>
                  <a:schemeClr val="bg1"/>
                </a:solidFill>
                <a:latin typeface="Verdana" panose="020B0604030504040204" pitchFamily="34" charset="0"/>
                <a:ea typeface="Verdana" panose="020B0604030504040204" pitchFamily="34" charset="0"/>
              </a:rPr>
              <a:t>Área Hidrográfica del Magdalena – Cauca</a:t>
            </a:r>
          </a:p>
          <a:p>
            <a:pPr algn="l"/>
            <a:r>
              <a:rPr lang="es-ES" sz="1400" b="1">
                <a:solidFill>
                  <a:schemeClr val="bg1"/>
                </a:solidFill>
                <a:latin typeface="Verdana" panose="020B0604030504040204" pitchFamily="34" charset="0"/>
                <a:ea typeface="Verdana" panose="020B0604030504040204" pitchFamily="34" charset="0"/>
              </a:rPr>
              <a:t>(Cuenca baja del Río Magdalena)</a:t>
            </a:r>
            <a:endParaRPr lang="es-MX" sz="1400" b="1">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79283832"/>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Área Hidrográfica Orino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6312FF33-AA3C-868A-0233-60C4D285DF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E727588D-51FC-E529-011F-C4D5E2AEA12D}"/>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4" name="Imagen 3">
            <a:extLst>
              <a:ext uri="{FF2B5EF4-FFF2-40B4-BE49-F238E27FC236}">
                <a16:creationId xmlns:a16="http://schemas.microsoft.com/office/drawing/2014/main" id="{0DED3D7D-93BF-4CEA-C1A5-8A460303E5A5}"/>
              </a:ext>
            </a:extLst>
          </p:cNvPr>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770799" y="309641"/>
            <a:ext cx="4031873" cy="369332"/>
          </a:xfrm>
          <a:prstGeom prst="rect">
            <a:avLst/>
          </a:prstGeom>
          <a:noFill/>
        </p:spPr>
        <p:txBody>
          <a:bodyPr wrap="none" rtlCol="0">
            <a:spAutoFit/>
          </a:bodyPr>
          <a:lstStyle/>
          <a:p>
            <a:pPr algn="l"/>
            <a:r>
              <a:rPr lang="es-ES" sz="1800" b="1">
                <a:solidFill>
                  <a:schemeClr val="bg1"/>
                </a:solidFill>
                <a:latin typeface="Verdana" panose="020B0604030504040204" pitchFamily="34" charset="0"/>
                <a:ea typeface="Verdana" panose="020B0604030504040204" pitchFamily="34" charset="0"/>
              </a:rPr>
              <a:t>Área Hidrográfica del Orinoco</a:t>
            </a:r>
            <a:endParaRPr lang="es-MX" sz="1800" b="1">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9096735"/>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Área Hidrográfica Amazona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 name="Rectángulo: esquinas superiores redondeadas 1">
            <a:extLst>
              <a:ext uri="{FF2B5EF4-FFF2-40B4-BE49-F238E27FC236}">
                <a16:creationId xmlns:a16="http://schemas.microsoft.com/office/drawing/2014/main" id="{971500D4-7186-08E4-3C14-3B2714375B12}"/>
              </a:ext>
            </a:extLst>
          </p:cNvPr>
          <p:cNvSpPr/>
          <p:nvPr userDrawn="1"/>
        </p:nvSpPr>
        <p:spPr>
          <a:xfrm rot="5400000">
            <a:off x="2531470" y="-2303023"/>
            <a:ext cx="510532" cy="5573476"/>
          </a:xfrm>
          <a:prstGeom prst="round2SameRect">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3" name="Imagen 2">
            <a:extLst>
              <a:ext uri="{FF2B5EF4-FFF2-40B4-BE49-F238E27FC236}">
                <a16:creationId xmlns:a16="http://schemas.microsoft.com/office/drawing/2014/main" id="{BA79CB8E-7110-20E4-B7FD-5EC39CB6981C}"/>
              </a:ext>
            </a:extLst>
          </p:cNvPr>
          <p:cNvPicPr>
            <a:picLocks noChangeAspect="1"/>
          </p:cNvPicPr>
          <p:nvPr userDrawn="1"/>
        </p:nvPicPr>
        <p:blipFill>
          <a:blip r:embed="rId3" cstate="hqprint">
            <a:lum bright="70000" contrast="-70000"/>
            <a:extLst>
              <a:ext uri="{BEBA8EAE-BF5A-486C-A8C5-ECC9F3942E4B}">
                <a14:imgProps xmlns:a14="http://schemas.microsoft.com/office/drawing/2010/main">
                  <a14:imgLayer r:embed="rId4">
                    <a14:imgEffect>
                      <a14:artisticPhotocopy/>
                    </a14:imgEffect>
                  </a14:imgLayer>
                </a14:imgProps>
              </a:ext>
              <a:ext uri="{28A0092B-C50C-407E-A947-70E740481C1C}">
                <a14:useLocalDpi xmlns:a14="http://schemas.microsoft.com/office/drawing/2010/main" val="0"/>
              </a:ext>
            </a:extLst>
          </a:blip>
          <a:stretch>
            <a:fillRect/>
          </a:stretch>
        </p:blipFill>
        <p:spPr>
          <a:xfrm>
            <a:off x="342278" y="276375"/>
            <a:ext cx="321258" cy="421972"/>
          </a:xfrm>
          <a:prstGeom prst="rect">
            <a:avLst/>
          </a:prstGeom>
        </p:spPr>
      </p:pic>
      <p:sp>
        <p:nvSpPr>
          <p:cNvPr id="9" name="CuadroTexto 8"/>
          <p:cNvSpPr txBox="1"/>
          <p:nvPr userDrawn="1"/>
        </p:nvSpPr>
        <p:spPr>
          <a:xfrm>
            <a:off x="801559" y="299049"/>
            <a:ext cx="4352474" cy="369332"/>
          </a:xfrm>
          <a:prstGeom prst="rect">
            <a:avLst/>
          </a:prstGeom>
          <a:noFill/>
        </p:spPr>
        <p:txBody>
          <a:bodyPr wrap="none" rtlCol="0">
            <a:spAutoFit/>
          </a:bodyPr>
          <a:lstStyle/>
          <a:p>
            <a:pPr algn="l"/>
            <a:r>
              <a:rPr lang="es-ES" sz="1800" b="1">
                <a:solidFill>
                  <a:schemeClr val="bg1"/>
                </a:solidFill>
                <a:latin typeface="Verdana" panose="020B0604030504040204" pitchFamily="34" charset="0"/>
                <a:ea typeface="Verdana" panose="020B0604030504040204" pitchFamily="34" charset="0"/>
              </a:rPr>
              <a:t>Área Hidrográfica del Amazonas</a:t>
            </a:r>
            <a:endParaRPr lang="es-MX" sz="1800" b="1">
              <a:solidFill>
                <a:schemeClr val="bg1"/>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C3CC25C9-C197-607B-5148-158EFA2960D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3050522817"/>
      </p:ext>
    </p:extLst>
  </p:cSld>
  <p:clrMapOvr>
    <a:masterClrMapping/>
  </p:clrMapOvr>
  <p:hf hdr="0" dt="0"/>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ronóstico amenaza deslizamientos tierr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13" name="Marcador de texto 12"/>
          <p:cNvSpPr>
            <a:spLocks noGrp="1"/>
          </p:cNvSpPr>
          <p:nvPr>
            <p:ph type="body" sz="quarter" idx="10"/>
          </p:nvPr>
        </p:nvSpPr>
        <p:spPr>
          <a:xfrm>
            <a:off x="1171067" y="780402"/>
            <a:ext cx="4263576" cy="261610"/>
          </a:xfrm>
        </p:spPr>
        <p:txBody>
          <a:bodyPr>
            <a:noAutofit/>
          </a:bodyPr>
          <a:lstStyle>
            <a:lvl1pPr marL="0" indent="0" algn="l">
              <a:buNone/>
              <a:defRPr sz="1200" b="1">
                <a:solidFill>
                  <a:schemeClr val="accent6">
                    <a:lumMod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pic>
        <p:nvPicPr>
          <p:cNvPr id="3" name="Imagen 2">
            <a:extLst>
              <a:ext uri="{FF2B5EF4-FFF2-40B4-BE49-F238E27FC236}">
                <a16:creationId xmlns:a16="http://schemas.microsoft.com/office/drawing/2014/main" id="{6B334709-92B6-4D09-C26E-79CD5F8F699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A5AD9810-73B5-21CA-E822-5089639E52BA}"/>
              </a:ext>
            </a:extLst>
          </p:cNvPr>
          <p:cNvSpPr/>
          <p:nvPr userDrawn="1"/>
        </p:nvSpPr>
        <p:spPr>
          <a:xfrm rot="5400000">
            <a:off x="2531470" y="-2303023"/>
            <a:ext cx="510532" cy="5573476"/>
          </a:xfrm>
          <a:prstGeom prst="round2SameRect">
            <a:avLst/>
          </a:prstGeom>
          <a:gradFill flip="none" rotWithShape="1">
            <a:gsLst>
              <a:gs pos="0">
                <a:srgbClr val="6C320A"/>
              </a:gs>
              <a:gs pos="33000">
                <a:schemeClr val="accent6">
                  <a:lumMod val="50000"/>
                </a:schemeClr>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userDrawn="1"/>
        </p:nvSpPr>
        <p:spPr>
          <a:xfrm>
            <a:off x="1045292" y="231240"/>
            <a:ext cx="3190296" cy="523220"/>
          </a:xfrm>
          <a:prstGeom prst="rect">
            <a:avLst/>
          </a:prstGeom>
          <a:noFill/>
        </p:spPr>
        <p:txBody>
          <a:bodyPr wrap="none" rtlCol="0">
            <a:spAutoFit/>
          </a:bodyPr>
          <a:lstStyle/>
          <a:p>
            <a:pPr algn="l"/>
            <a:r>
              <a:rPr lang="es-ES" sz="1400" b="1">
                <a:solidFill>
                  <a:schemeClr val="bg1"/>
                </a:solidFill>
                <a:latin typeface="Verdana" panose="020B0604030504040204" pitchFamily="34" charset="0"/>
                <a:ea typeface="Verdana" panose="020B0604030504040204" pitchFamily="34" charset="0"/>
              </a:rPr>
              <a:t>Pronóstico de la Amenaza por</a:t>
            </a:r>
          </a:p>
          <a:p>
            <a:pPr algn="l"/>
            <a:r>
              <a:rPr lang="es-ES" sz="1400" b="1">
                <a:solidFill>
                  <a:schemeClr val="bg1"/>
                </a:solidFill>
                <a:latin typeface="Verdana" panose="020B0604030504040204" pitchFamily="34" charset="0"/>
                <a:ea typeface="Verdana" panose="020B0604030504040204" pitchFamily="34" charset="0"/>
              </a:rPr>
              <a:t>Deslizamientos de Tierra</a:t>
            </a:r>
            <a:endParaRPr lang="es-MX" sz="1400" b="1">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308697" y="206806"/>
            <a:ext cx="547654" cy="547654"/>
          </a:xfrm>
          <a:prstGeom prst="rect">
            <a:avLst/>
          </a:prstGeom>
        </p:spPr>
      </p:pic>
    </p:spTree>
    <p:extLst>
      <p:ext uri="{BB962C8B-B14F-4D97-AF65-F5344CB8AC3E}">
        <p14:creationId xmlns:p14="http://schemas.microsoft.com/office/powerpoint/2010/main" val="2636727727"/>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nóstico amenaza incendios vegetal">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13" name="Marcador de texto 12"/>
          <p:cNvSpPr>
            <a:spLocks noGrp="1"/>
          </p:cNvSpPr>
          <p:nvPr>
            <p:ph type="body" sz="quarter" idx="10"/>
          </p:nvPr>
        </p:nvSpPr>
        <p:spPr>
          <a:xfrm>
            <a:off x="845523" y="780401"/>
            <a:ext cx="4524959" cy="261611"/>
          </a:xfrm>
        </p:spPr>
        <p:txBody>
          <a:bodyPr>
            <a:noAutofit/>
          </a:bodyPr>
          <a:lstStyle>
            <a:lvl1pPr marL="0" indent="0" algn="l">
              <a:buNone/>
              <a:defRPr sz="1200" b="1">
                <a:solidFill>
                  <a:srgbClr val="C00000"/>
                </a:solidFill>
                <a:latin typeface="Verdana" panose="020B0604030504040204" pitchFamily="34" charset="0"/>
                <a:ea typeface="Verdana" panose="020B0604030504040204" pitchFamily="34" charset="0"/>
              </a:defRPr>
            </a:lvl1pPr>
          </a:lstStyle>
          <a:p>
            <a:pPr lvl="0"/>
            <a:r>
              <a:rPr lang="es-ES"/>
              <a:t>Editar el estilo de texto del patrón</a:t>
            </a:r>
          </a:p>
        </p:txBody>
      </p:sp>
      <p:pic>
        <p:nvPicPr>
          <p:cNvPr id="3" name="Imagen 2">
            <a:extLst>
              <a:ext uri="{FF2B5EF4-FFF2-40B4-BE49-F238E27FC236}">
                <a16:creationId xmlns:a16="http://schemas.microsoft.com/office/drawing/2014/main" id="{C377453F-FEE5-6557-7DF5-C92BA814C59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722760E1-F7EB-8053-D0F6-F4F8022BF84C}"/>
              </a:ext>
            </a:extLst>
          </p:cNvPr>
          <p:cNvSpPr/>
          <p:nvPr userDrawn="1"/>
        </p:nvSpPr>
        <p:spPr>
          <a:xfrm rot="5400000">
            <a:off x="2531470" y="-2303023"/>
            <a:ext cx="510532" cy="5573476"/>
          </a:xfrm>
          <a:prstGeom prst="round2SameRect">
            <a:avLst/>
          </a:prstGeom>
          <a:gradFill flip="none" rotWithShape="1">
            <a:gsLst>
              <a:gs pos="100000">
                <a:srgbClr val="A10E07"/>
              </a:gs>
              <a:gs pos="0">
                <a:schemeClr val="accent4"/>
              </a:gs>
              <a:gs pos="28000">
                <a:srgbClr val="FF0000"/>
              </a:gs>
            </a:gsLst>
            <a:lin ang="108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userDrawn="1"/>
        </p:nvSpPr>
        <p:spPr>
          <a:xfrm>
            <a:off x="810883" y="222105"/>
            <a:ext cx="3735238" cy="523220"/>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Pronóstico de la Amenaza por</a:t>
            </a:r>
          </a:p>
          <a:p>
            <a:pPr algn="l"/>
            <a:r>
              <a:rPr lang="es-ES" sz="1400" b="1">
                <a:solidFill>
                  <a:schemeClr val="bg1"/>
                </a:solidFill>
                <a:latin typeface="Verdana" panose="020B0604030504040204" pitchFamily="34" charset="0"/>
                <a:ea typeface="Verdana" panose="020B0604030504040204" pitchFamily="34" charset="0"/>
              </a:rPr>
              <a:t>Incendios de la Cobertura Vegetal</a:t>
            </a:r>
            <a:endParaRPr lang="es-MX" sz="1400" b="1">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4" cstate="hq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362032" y="314100"/>
            <a:ext cx="252946" cy="344488"/>
          </a:xfrm>
          <a:prstGeom prst="rect">
            <a:avLst/>
          </a:prstGeom>
        </p:spPr>
      </p:pic>
    </p:spTree>
    <p:extLst>
      <p:ext uri="{BB962C8B-B14F-4D97-AF65-F5344CB8AC3E}">
        <p14:creationId xmlns:p14="http://schemas.microsoft.com/office/powerpoint/2010/main" val="2862468517"/>
      </p:ext>
    </p:extLst>
  </p:cSld>
  <p:clrMapOvr>
    <a:masterClrMapping/>
  </p:clrMapOvr>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Aletas Meteomarinas CARIBE">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8" name="Rectángulo redondeado 7"/>
          <p:cNvSpPr/>
          <p:nvPr userDrawn="1"/>
        </p:nvSpPr>
        <p:spPr>
          <a:xfrm>
            <a:off x="8616007" y="1047965"/>
            <a:ext cx="3420783" cy="5096993"/>
          </a:xfrm>
          <a:prstGeom prst="roundRect">
            <a:avLst>
              <a:gd name="adj" fmla="val 4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11" name="object 2"/>
          <p:cNvSpPr>
            <a:spLocks noChangeArrowheads="1"/>
          </p:cNvSpPr>
          <p:nvPr userDrawn="1"/>
        </p:nvSpPr>
        <p:spPr bwMode="auto">
          <a:xfrm>
            <a:off x="69066" y="1201921"/>
            <a:ext cx="8544909" cy="5016092"/>
          </a:xfrm>
          <a:prstGeom prst="rect">
            <a:avLst/>
          </a:prstGeom>
          <a:blipFill dpi="0" rotWithShape="1">
            <a:blip r:embed="rId3"/>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marL="0" marR="0" lvl="0" indent="0" algn="l" defTabSz="914126" rtl="0" eaLnBrk="1" fontAlgn="base" latinLnBrk="0" hangingPunct="1">
              <a:lnSpc>
                <a:spcPct val="100000"/>
              </a:lnSpc>
              <a:spcBef>
                <a:spcPct val="0"/>
              </a:spcBef>
              <a:spcAft>
                <a:spcPct val="0"/>
              </a:spcAft>
              <a:buClrTx/>
              <a:buSzTx/>
              <a:buFontTx/>
              <a:buNone/>
              <a:tabLst/>
              <a:defRPr/>
            </a:pPr>
            <a:endParaRPr kumimoji="0" lang="es-CO" altLang="es-CO" sz="3198" b="0" i="0" u="none" strike="noStrike" kern="1200" cap="none" spc="0" normalizeH="0" baseline="0" noProof="0">
              <a:ln>
                <a:noFill/>
              </a:ln>
              <a:solidFill>
                <a:prstClr val="black"/>
              </a:solidFill>
              <a:effectLst/>
              <a:uLnTx/>
              <a:uFillTx/>
              <a:latin typeface="Calibri" panose="020F0502020204030204" pitchFamily="34" charset="0"/>
              <a:ea typeface="+mn-ea"/>
              <a:cs typeface="Arial" panose="020B0604020202020204" pitchFamily="34" charset="0"/>
              <a:sym typeface="Arial"/>
            </a:endParaRPr>
          </a:p>
        </p:txBody>
      </p:sp>
      <p:sp>
        <p:nvSpPr>
          <p:cNvPr id="3" name="CuadroTexto 2"/>
          <p:cNvSpPr txBox="1"/>
          <p:nvPr userDrawn="1"/>
        </p:nvSpPr>
        <p:spPr>
          <a:xfrm>
            <a:off x="8665440" y="1174966"/>
            <a:ext cx="3200418" cy="307777"/>
          </a:xfrm>
          <a:prstGeom prst="rect">
            <a:avLst/>
          </a:prstGeom>
          <a:noFill/>
        </p:spPr>
        <p:txBody>
          <a:bodyPr wrap="square" rtlCol="0">
            <a:spAutoFit/>
          </a:bodyPr>
          <a:lstStyle/>
          <a:p>
            <a:r>
              <a:rPr lang="es-CO" sz="1400" b="1">
                <a:solidFill>
                  <a:srgbClr val="004070"/>
                </a:solidFill>
                <a:latin typeface="Verdana" panose="020B0604030504040204" pitchFamily="34" charset="0"/>
                <a:ea typeface="Verdana" panose="020B0604030504040204" pitchFamily="34" charset="0"/>
              </a:rPr>
              <a:t>Abreviaturas</a:t>
            </a:r>
            <a:endParaRPr lang="es-MX" sz="1400" b="1">
              <a:solidFill>
                <a:srgbClr val="004070"/>
              </a:solidFill>
              <a:latin typeface="Verdana" panose="020B0604030504040204" pitchFamily="34" charset="0"/>
              <a:ea typeface="Verdana" panose="020B0604030504040204" pitchFamily="34" charset="0"/>
            </a:endParaRPr>
          </a:p>
        </p:txBody>
      </p:sp>
      <p:sp>
        <p:nvSpPr>
          <p:cNvPr id="12" name="CuadroTexto 11"/>
          <p:cNvSpPr txBox="1"/>
          <p:nvPr userDrawn="1"/>
        </p:nvSpPr>
        <p:spPr>
          <a:xfrm>
            <a:off x="8776543" y="1496131"/>
            <a:ext cx="3195511" cy="507831"/>
          </a:xfrm>
          <a:prstGeom prst="rect">
            <a:avLst/>
          </a:prstGeom>
          <a:noFill/>
        </p:spPr>
        <p:txBody>
          <a:bodyPr wrap="square" rtlCol="0">
            <a:spAutoFit/>
          </a:bodyPr>
          <a:lstStyle/>
          <a:p>
            <a:r>
              <a:rPr lang="es-CO" sz="900" b="1">
                <a:solidFill>
                  <a:srgbClr val="004070"/>
                </a:solidFill>
                <a:latin typeface="Verdana" panose="020B0604030504040204" pitchFamily="34" charset="0"/>
                <a:ea typeface="Verdana" panose="020B0604030504040204" pitchFamily="34" charset="0"/>
              </a:rPr>
              <a:t>VV</a:t>
            </a:r>
            <a:r>
              <a:rPr lang="es-CO" sz="900">
                <a:latin typeface="Verdana" panose="020B0604030504040204" pitchFamily="34" charset="0"/>
                <a:ea typeface="Verdana" panose="020B0604030504040204" pitchFamily="34" charset="0"/>
              </a:rPr>
              <a:t> </a:t>
            </a:r>
            <a:r>
              <a:rPr lang="es-CO" sz="900">
                <a:solidFill>
                  <a:schemeClr val="tx1">
                    <a:lumMod val="50000"/>
                    <a:lumOff val="50000"/>
                  </a:schemeClr>
                </a:solidFill>
                <a:latin typeface="Verdana" panose="020B0604030504040204" pitchFamily="34" charset="0"/>
                <a:ea typeface="Verdana" panose="020B0604030504040204" pitchFamily="34" charset="0"/>
              </a:rPr>
              <a:t>– Velocidad del viento máxima</a:t>
            </a:r>
            <a:r>
              <a:rPr lang="es-CO" sz="900" baseline="0">
                <a:solidFill>
                  <a:schemeClr val="tx1">
                    <a:lumMod val="50000"/>
                    <a:lumOff val="50000"/>
                  </a:schemeClr>
                </a:solidFill>
                <a:latin typeface="Verdana" panose="020B0604030504040204" pitchFamily="34" charset="0"/>
                <a:ea typeface="Verdana" panose="020B0604030504040204" pitchFamily="34" charset="0"/>
              </a:rPr>
              <a:t> </a:t>
            </a:r>
            <a:r>
              <a:rPr lang="es-CO" sz="900">
                <a:solidFill>
                  <a:schemeClr val="tx1">
                    <a:lumMod val="50000"/>
                    <a:lumOff val="50000"/>
                  </a:schemeClr>
                </a:solidFill>
                <a:latin typeface="Verdana" panose="020B0604030504040204" pitchFamily="34" charset="0"/>
                <a:ea typeface="Verdana" panose="020B0604030504040204" pitchFamily="34" charset="0"/>
              </a:rPr>
              <a:t>probable.</a:t>
            </a:r>
          </a:p>
          <a:p>
            <a:r>
              <a:rPr lang="es-CO" sz="900" b="1">
                <a:solidFill>
                  <a:srgbClr val="004070"/>
                </a:solidFill>
                <a:latin typeface="Verdana" panose="020B0604030504040204" pitchFamily="34" charset="0"/>
                <a:ea typeface="Verdana" panose="020B0604030504040204" pitchFamily="34" charset="0"/>
              </a:rPr>
              <a:t>DV</a:t>
            </a:r>
            <a:r>
              <a:rPr lang="es-CO" sz="900">
                <a:solidFill>
                  <a:schemeClr val="tx1">
                    <a:lumMod val="50000"/>
                    <a:lumOff val="50000"/>
                  </a:schemeClr>
                </a:solidFill>
                <a:latin typeface="Verdana" panose="020B0604030504040204" pitchFamily="34" charset="0"/>
                <a:ea typeface="Verdana" panose="020B0604030504040204" pitchFamily="34" charset="0"/>
              </a:rPr>
              <a:t> – Dirección predominante del viento.</a:t>
            </a:r>
          </a:p>
          <a:p>
            <a:r>
              <a:rPr lang="es-CO" sz="900" b="1">
                <a:solidFill>
                  <a:srgbClr val="004070"/>
                </a:solidFill>
                <a:latin typeface="Verdana" panose="020B0604030504040204" pitchFamily="34" charset="0"/>
                <a:ea typeface="Verdana" panose="020B0604030504040204" pitchFamily="34" charset="0"/>
              </a:rPr>
              <a:t>AO</a:t>
            </a:r>
            <a:r>
              <a:rPr lang="es-CO" sz="900">
                <a:solidFill>
                  <a:schemeClr val="tx1">
                    <a:lumMod val="50000"/>
                    <a:lumOff val="50000"/>
                  </a:schemeClr>
                </a:solidFill>
                <a:latin typeface="Verdana" panose="020B0604030504040204" pitchFamily="34" charset="0"/>
                <a:ea typeface="Verdana" panose="020B0604030504040204" pitchFamily="34" charset="0"/>
              </a:rPr>
              <a:t> – Altura significativa de la ola.</a:t>
            </a:r>
            <a:endParaRPr lang="es-MX" sz="900">
              <a:solidFill>
                <a:schemeClr val="tx1">
                  <a:lumMod val="50000"/>
                  <a:lumOff val="50000"/>
                </a:schemeClr>
              </a:solidFill>
              <a:latin typeface="Verdana" panose="020B0604030504040204" pitchFamily="34" charset="0"/>
              <a:ea typeface="Verdana" panose="020B0604030504040204" pitchFamily="34" charset="0"/>
            </a:endParaRPr>
          </a:p>
        </p:txBody>
      </p:sp>
      <p:sp>
        <p:nvSpPr>
          <p:cNvPr id="14" name="CuadroTexto 13"/>
          <p:cNvSpPr txBox="1"/>
          <p:nvPr userDrawn="1"/>
        </p:nvSpPr>
        <p:spPr>
          <a:xfrm>
            <a:off x="8665440" y="2020160"/>
            <a:ext cx="3200418" cy="307777"/>
          </a:xfrm>
          <a:prstGeom prst="rect">
            <a:avLst/>
          </a:prstGeom>
          <a:noFill/>
        </p:spPr>
        <p:txBody>
          <a:bodyPr wrap="square" rtlCol="0">
            <a:spAutoFit/>
          </a:bodyPr>
          <a:lstStyle/>
          <a:p>
            <a:r>
              <a:rPr lang="es-CO" sz="1400" b="1">
                <a:solidFill>
                  <a:srgbClr val="004070"/>
                </a:solidFill>
                <a:latin typeface="Verdana" panose="020B0604030504040204" pitchFamily="34" charset="0"/>
                <a:ea typeface="Verdana" panose="020B0604030504040204" pitchFamily="34" charset="0"/>
              </a:rPr>
              <a:t>Convenciones</a:t>
            </a:r>
            <a:endParaRPr lang="es-MX" sz="1400" b="1">
              <a:solidFill>
                <a:srgbClr val="004070"/>
              </a:solidFill>
              <a:latin typeface="Verdana" panose="020B0604030504040204" pitchFamily="34" charset="0"/>
              <a:ea typeface="Verdana" panose="020B0604030504040204" pitchFamily="34" charset="0"/>
            </a:endParaRPr>
          </a:p>
        </p:txBody>
      </p:sp>
      <p:sp>
        <p:nvSpPr>
          <p:cNvPr id="15" name="CuadroTexto 14"/>
          <p:cNvSpPr txBox="1"/>
          <p:nvPr userDrawn="1"/>
        </p:nvSpPr>
        <p:spPr>
          <a:xfrm>
            <a:off x="9231537" y="2358721"/>
            <a:ext cx="2667297" cy="1508105"/>
          </a:xfrm>
          <a:prstGeom prst="rect">
            <a:avLst/>
          </a:prstGeom>
          <a:noFill/>
        </p:spPr>
        <p:txBody>
          <a:bodyPr wrap="square" rtlCol="0">
            <a:spAutoFit/>
          </a:bodyPr>
          <a:lstStyle/>
          <a:p>
            <a:r>
              <a:rPr lang="es-CO" sz="900" b="1">
                <a:solidFill>
                  <a:srgbClr val="004070"/>
                </a:solidFill>
                <a:latin typeface="Verdana" panose="020B0604030504040204" pitchFamily="34" charset="0"/>
                <a:ea typeface="Verdana" panose="020B0604030504040204" pitchFamily="34" charset="0"/>
              </a:rPr>
              <a:t>Tiempo Lluvioso</a:t>
            </a:r>
          </a:p>
          <a:p>
            <a:r>
              <a:rPr lang="es-CO" sz="700" b="0">
                <a:solidFill>
                  <a:schemeClr val="tx1">
                    <a:lumMod val="50000"/>
                    <a:lumOff val="50000"/>
                  </a:schemeClr>
                </a:solidFill>
                <a:latin typeface="Verdana" panose="020B0604030504040204" pitchFamily="34" charset="0"/>
                <a:ea typeface="Verdana" panose="020B0604030504040204" pitchFamily="34" charset="0"/>
              </a:rPr>
              <a:t>Probabilidad de lluvias moderadas a fuertes, en algunos</a:t>
            </a:r>
            <a:r>
              <a:rPr lang="es-CO" sz="700" b="0" baseline="0">
                <a:solidFill>
                  <a:schemeClr val="tx1">
                    <a:lumMod val="50000"/>
                    <a:lumOff val="50000"/>
                  </a:schemeClr>
                </a:solidFill>
                <a:latin typeface="Verdana" panose="020B0604030504040204" pitchFamily="34" charset="0"/>
                <a:ea typeface="Verdana" panose="020B0604030504040204" pitchFamily="34" charset="0"/>
              </a:rPr>
              <a:t> casos con posibilidad de tormentas eléctricas y rachas de viento.</a:t>
            </a:r>
          </a:p>
          <a:p>
            <a:r>
              <a:rPr lang="es-CO" sz="300" b="0" baseline="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a:solidFill>
                  <a:srgbClr val="004070"/>
                </a:solidFill>
                <a:latin typeface="Verdana" panose="020B0604030504040204" pitchFamily="34" charset="0"/>
                <a:ea typeface="Verdana" panose="020B0604030504040204" pitchFamily="34" charset="0"/>
              </a:rPr>
              <a:t>Sugerencia</a:t>
            </a:r>
            <a:r>
              <a:rPr lang="es-CO" sz="900" b="1" baseline="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a:solidFill>
                  <a:schemeClr val="tx1">
                    <a:lumMod val="50000"/>
                    <a:lumOff val="50000"/>
                  </a:schemeClr>
                </a:solidFill>
                <a:latin typeface="Verdana" panose="020B0604030504040204" pitchFamily="34" charset="0"/>
                <a:ea typeface="Verdana" panose="020B0604030504040204" pitchFamily="34" charset="0"/>
              </a:rPr>
              <a:t>A las embarcaciones de poco calado,</a:t>
            </a:r>
            <a:r>
              <a:rPr lang="es-CO" sz="700" kern="1200" baseline="0">
                <a:solidFill>
                  <a:schemeClr val="tx1">
                    <a:lumMod val="50000"/>
                    <a:lumOff val="50000"/>
                  </a:schemeClr>
                </a:solidFill>
                <a:latin typeface="Verdana" panose="020B0604030504040204" pitchFamily="34" charset="0"/>
                <a:ea typeface="Verdana" panose="020B0604030504040204" pitchFamily="34" charset="0"/>
              </a:rPr>
              <a:t> consultar con las Capitanías de puerto antes de zarpar en zonas de inminente tempestad.</a:t>
            </a:r>
            <a:endParaRPr lang="es-CO" sz="700" kern="1200">
              <a:solidFill>
                <a:schemeClr val="tx1">
                  <a:lumMod val="50000"/>
                  <a:lumOff val="50000"/>
                </a:schemeClr>
              </a:solidFill>
              <a:latin typeface="Verdana" panose="020B0604030504040204" pitchFamily="34" charset="0"/>
              <a:ea typeface="Verdana" panose="020B0604030504040204" pitchFamily="34" charset="0"/>
              <a:cs typeface="+mn-cs"/>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kern="1200" baseline="0">
                <a:solidFill>
                  <a:schemeClr val="tx1">
                    <a:lumMod val="50000"/>
                    <a:lumOff val="50000"/>
                  </a:schemeClr>
                </a:solidFill>
                <a:latin typeface="Verdana" panose="020B0604030504040204" pitchFamily="34" charset="0"/>
                <a:ea typeface="Verdana" panose="020B0604030504040204" pitchFamily="34" charset="0"/>
              </a:rPr>
              <a:t> estar atentos a la evolución de las condiciones meteorológicas y a los avisos de las autoridades locales.</a:t>
            </a:r>
            <a:endParaRPr lang="es-CO" sz="700" kern="1200">
              <a:solidFill>
                <a:schemeClr val="tx1">
                  <a:lumMod val="50000"/>
                  <a:lumOff val="50000"/>
                </a:schemeClr>
              </a:solidFill>
              <a:latin typeface="Verdana" panose="020B0604030504040204" pitchFamily="34" charset="0"/>
              <a:ea typeface="Verdana" panose="020B0604030504040204" pitchFamily="34" charset="0"/>
              <a:cs typeface="+mn-cs"/>
            </a:endParaRPr>
          </a:p>
        </p:txBody>
      </p:sp>
      <p:pic>
        <p:nvPicPr>
          <p:cNvPr id="16" name="Picture 4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818770" y="2375985"/>
            <a:ext cx="367293" cy="368897"/>
          </a:xfrm>
          <a:prstGeom prst="rect">
            <a:avLst/>
          </a:prstGeom>
        </p:spPr>
      </p:pic>
      <p:sp>
        <p:nvSpPr>
          <p:cNvPr id="17" name="CuadroTexto 16"/>
          <p:cNvSpPr txBox="1"/>
          <p:nvPr userDrawn="1"/>
        </p:nvSpPr>
        <p:spPr>
          <a:xfrm>
            <a:off x="9231537" y="3872368"/>
            <a:ext cx="2667297" cy="877163"/>
          </a:xfrm>
          <a:prstGeom prst="rect">
            <a:avLst/>
          </a:prstGeom>
          <a:noFill/>
        </p:spPr>
        <p:txBody>
          <a:bodyPr wrap="square" rtlCol="0">
            <a:spAutoFit/>
          </a:bodyPr>
          <a:lstStyle/>
          <a:p>
            <a:r>
              <a:rPr lang="es-CO" sz="900" b="1">
                <a:solidFill>
                  <a:srgbClr val="004070"/>
                </a:solidFill>
                <a:latin typeface="Verdana" panose="020B0604030504040204" pitchFamily="34" charset="0"/>
                <a:ea typeface="Verdana" panose="020B0604030504040204" pitchFamily="34" charset="0"/>
              </a:rPr>
              <a:t>Pleamar</a:t>
            </a:r>
          </a:p>
          <a:p>
            <a:r>
              <a:rPr lang="es-CO" sz="700" b="0">
                <a:solidFill>
                  <a:schemeClr val="tx1">
                    <a:lumMod val="50000"/>
                    <a:lumOff val="50000"/>
                  </a:schemeClr>
                </a:solidFill>
                <a:latin typeface="Verdana" panose="020B0604030504040204" pitchFamily="34" charset="0"/>
                <a:ea typeface="Verdana" panose="020B0604030504040204" pitchFamily="34" charset="0"/>
              </a:rPr>
              <a:t>La marea alcanzará su máximo nivel en el intervalo de tiempo</a:t>
            </a:r>
            <a:r>
              <a:rPr lang="es-CO" sz="700" b="0" baseline="0">
                <a:solidFill>
                  <a:schemeClr val="tx1">
                    <a:lumMod val="50000"/>
                    <a:lumOff val="50000"/>
                  </a:schemeClr>
                </a:solidFill>
                <a:latin typeface="Verdana" panose="020B0604030504040204" pitchFamily="34" charset="0"/>
                <a:ea typeface="Verdana" panose="020B0604030504040204" pitchFamily="34" charset="0"/>
              </a:rPr>
              <a:t> establecido.</a:t>
            </a:r>
          </a:p>
          <a:p>
            <a:r>
              <a:rPr lang="es-CO" sz="300" b="0" baseline="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a:solidFill>
                  <a:srgbClr val="004070"/>
                </a:solidFill>
                <a:latin typeface="Verdana" panose="020B0604030504040204" pitchFamily="34" charset="0"/>
                <a:ea typeface="Verdana" panose="020B0604030504040204" pitchFamily="34" charset="0"/>
              </a:rPr>
              <a:t>Sugerencia</a:t>
            </a:r>
            <a:r>
              <a:rPr lang="es-CO" sz="900" b="1" baseline="0">
                <a:solidFill>
                  <a:srgbClr val="004070"/>
                </a:solidFill>
                <a:latin typeface="Verdana" panose="020B0604030504040204" pitchFamily="34" charset="0"/>
                <a:ea typeface="Verdana" panose="020B0604030504040204" pitchFamily="34" charset="0"/>
              </a:rPr>
              <a:t> o recomendación</a:t>
            </a:r>
          </a:p>
          <a:p>
            <a:pPr marL="0" marR="0" indent="0" algn="l" defTabSz="914400" rtl="0" eaLnBrk="1" fontAlgn="auto" latinLnBrk="0" hangingPunct="1">
              <a:lnSpc>
                <a:spcPct val="100000"/>
              </a:lnSpc>
              <a:spcBef>
                <a:spcPts val="0"/>
              </a:spcBef>
              <a:spcAft>
                <a:spcPts val="0"/>
              </a:spcAft>
              <a:buClrTx/>
              <a:buSzTx/>
              <a:buFontTx/>
              <a:buNone/>
              <a:tabLst/>
              <a:defRPr/>
            </a:pPr>
            <a:r>
              <a:rPr lang="es-CO" sz="700">
                <a:solidFill>
                  <a:schemeClr val="tx1">
                    <a:lumMod val="50000"/>
                    <a:lumOff val="50000"/>
                  </a:schemeClr>
                </a:solidFill>
                <a:latin typeface="Verdana" panose="020B0604030504040204" pitchFamily="34" charset="0"/>
                <a:ea typeface="Verdana" panose="020B0604030504040204" pitchFamily="34" charset="0"/>
              </a:rPr>
              <a:t>Se sugiere</a:t>
            </a:r>
            <a:r>
              <a:rPr lang="es-CO" sz="700" baseline="0">
                <a:solidFill>
                  <a:schemeClr val="tx1">
                    <a:lumMod val="50000"/>
                    <a:lumOff val="50000"/>
                  </a:schemeClr>
                </a:solidFill>
                <a:latin typeface="Verdana" panose="020B0604030504040204" pitchFamily="34" charset="0"/>
                <a:ea typeface="Verdana" panose="020B0604030504040204" pitchFamily="34" charset="0"/>
              </a:rPr>
              <a:t> a los habitantes costeros estar atentos a la evolución del fenómeno.</a:t>
            </a:r>
            <a:endParaRPr lang="es-CO" sz="700">
              <a:solidFill>
                <a:schemeClr val="tx1">
                  <a:lumMod val="50000"/>
                  <a:lumOff val="50000"/>
                </a:schemeClr>
              </a:solidFill>
              <a:latin typeface="Verdana" panose="020B0604030504040204" pitchFamily="34" charset="0"/>
              <a:ea typeface="Verdana" panose="020B0604030504040204" pitchFamily="34" charset="0"/>
              <a:cs typeface="Calibri"/>
            </a:endParaRPr>
          </a:p>
        </p:txBody>
      </p:sp>
      <p:pic>
        <p:nvPicPr>
          <p:cNvPr id="18" name="Picture 49"/>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8818770" y="3921538"/>
            <a:ext cx="367293" cy="381320"/>
          </a:xfrm>
          <a:prstGeom prst="rect">
            <a:avLst/>
          </a:prstGeom>
        </p:spPr>
      </p:pic>
      <p:sp>
        <p:nvSpPr>
          <p:cNvPr id="19" name="CuadroTexto 18"/>
          <p:cNvSpPr txBox="1"/>
          <p:nvPr userDrawn="1"/>
        </p:nvSpPr>
        <p:spPr>
          <a:xfrm>
            <a:off x="9231537" y="4778118"/>
            <a:ext cx="2667297" cy="1292662"/>
          </a:xfrm>
          <a:prstGeom prst="rect">
            <a:avLst/>
          </a:prstGeom>
          <a:noFill/>
        </p:spPr>
        <p:txBody>
          <a:bodyPr wrap="square" rtlCol="0">
            <a:spAutoFit/>
          </a:bodyPr>
          <a:lstStyle/>
          <a:p>
            <a:r>
              <a:rPr lang="es-CO" sz="900" b="1">
                <a:solidFill>
                  <a:srgbClr val="004070"/>
                </a:solidFill>
                <a:latin typeface="Verdana" panose="020B0604030504040204" pitchFamily="34" charset="0"/>
                <a:ea typeface="Verdana" panose="020B0604030504040204" pitchFamily="34" charset="0"/>
              </a:rPr>
              <a:t>Viento y oleaje</a:t>
            </a:r>
          </a:p>
          <a:p>
            <a:r>
              <a:rPr lang="es-CO" sz="700" b="0">
                <a:solidFill>
                  <a:schemeClr val="tx1">
                    <a:lumMod val="50000"/>
                    <a:lumOff val="50000"/>
                  </a:schemeClr>
                </a:solidFill>
                <a:latin typeface="Verdana" panose="020B0604030504040204" pitchFamily="34" charset="0"/>
                <a:ea typeface="Verdana" panose="020B0604030504040204" pitchFamily="34" charset="0"/>
              </a:rPr>
              <a:t>Velocidad del viento y altura del oleaje con valores por encima de lo normal para la época.</a:t>
            </a:r>
            <a:endParaRPr lang="es-CO" sz="700" b="0" baseline="0">
              <a:solidFill>
                <a:schemeClr val="tx1">
                  <a:lumMod val="50000"/>
                  <a:lumOff val="50000"/>
                </a:schemeClr>
              </a:solidFill>
              <a:latin typeface="Verdana" panose="020B0604030504040204" pitchFamily="34" charset="0"/>
              <a:ea typeface="Verdana" panose="020B0604030504040204" pitchFamily="34" charset="0"/>
            </a:endParaRPr>
          </a:p>
          <a:p>
            <a:r>
              <a:rPr lang="es-CO" sz="300" b="0" baseline="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a:solidFill>
                  <a:srgbClr val="004070"/>
                </a:solidFill>
                <a:latin typeface="Verdana" panose="020B0604030504040204" pitchFamily="34" charset="0"/>
                <a:ea typeface="Verdana" panose="020B0604030504040204" pitchFamily="34" charset="0"/>
              </a:rPr>
              <a:t>Sugerencia</a:t>
            </a:r>
            <a:r>
              <a:rPr lang="es-CO" sz="900" b="1" baseline="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baseline="0">
                <a:solidFill>
                  <a:schemeClr val="tx1">
                    <a:lumMod val="50000"/>
                    <a:lumOff val="50000"/>
                  </a:schemeClr>
                </a:solidFill>
                <a:latin typeface="Verdana" panose="020B0604030504040204" pitchFamily="34" charset="0"/>
                <a:ea typeface="Verdana" panose="020B0604030504040204" pitchFamily="34" charset="0"/>
              </a:rPr>
              <a:t> estar atentos a la evolución del fenómeno y a las indicaciones de las autoridades locales.</a:t>
            </a:r>
          </a:p>
          <a:p>
            <a:pPr marL="0" marR="0" indent="0" algn="l" defTabSz="648035" rtl="0" eaLnBrk="1" fontAlgn="auto" latinLnBrk="0" hangingPunct="1">
              <a:lnSpc>
                <a:spcPct val="100000"/>
              </a:lnSpc>
              <a:spcBef>
                <a:spcPts val="0"/>
              </a:spcBef>
              <a:spcAft>
                <a:spcPts val="0"/>
              </a:spcAft>
              <a:buClrTx/>
              <a:buSzTx/>
              <a:buFontTx/>
              <a:buNone/>
              <a:tabLst/>
              <a:defRPr/>
            </a:pPr>
            <a:endParaRPr lang="es-CO" sz="700" baseline="0">
              <a:solidFill>
                <a:schemeClr val="tx1">
                  <a:lumMod val="50000"/>
                  <a:lumOff val="50000"/>
                </a:schemeClr>
              </a:solidFill>
              <a:latin typeface="Verdana" panose="020B0604030504040204" pitchFamily="34" charset="0"/>
              <a:ea typeface="Verdana" panose="020B0604030504040204" pitchFamily="34" charset="0"/>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baseline="0">
                <a:solidFill>
                  <a:schemeClr val="tx1">
                    <a:lumMod val="50000"/>
                    <a:lumOff val="50000"/>
                  </a:schemeClr>
                </a:solidFill>
                <a:latin typeface="Verdana" panose="020B0604030504040204" pitchFamily="34" charset="0"/>
                <a:ea typeface="Verdana" panose="020B0604030504040204" pitchFamily="34" charset="0"/>
              </a:rPr>
              <a:t>A las embarcaciones de poco calado, consultar con las Capitanías de puerto antes de zarpar</a:t>
            </a:r>
            <a:r>
              <a:rPr lang="es-CO" sz="800" baseline="0">
                <a:solidFill>
                  <a:srgbClr val="154699"/>
                </a:solidFill>
                <a:latin typeface="Arial Narrow" panose="020B0606020202030204" pitchFamily="34" charset="0"/>
              </a:rPr>
              <a:t>.</a:t>
            </a:r>
            <a:endParaRPr lang="es-CO" sz="800">
              <a:solidFill>
                <a:srgbClr val="154699"/>
              </a:solidFill>
              <a:latin typeface="Arial Narrow" panose="020B0606020202030204" pitchFamily="34" charset="0"/>
            </a:endParaRPr>
          </a:p>
        </p:txBody>
      </p:sp>
      <p:pic>
        <p:nvPicPr>
          <p:cNvPr id="20" name="Picture 49"/>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8818770" y="4803689"/>
            <a:ext cx="367293" cy="364161"/>
          </a:xfrm>
          <a:prstGeom prst="rect">
            <a:avLst/>
          </a:prstGeom>
        </p:spPr>
      </p:pic>
      <p:sp>
        <p:nvSpPr>
          <p:cNvPr id="21" name="CuadroTexto 20"/>
          <p:cNvSpPr txBox="1"/>
          <p:nvPr userDrawn="1"/>
        </p:nvSpPr>
        <p:spPr>
          <a:xfrm>
            <a:off x="8600673" y="6218013"/>
            <a:ext cx="3482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rPr>
              <a:t>* La altura significativa de la ola, representa la media del tercio más alto de las olas, por lo cual la altura máxima posible puede ser incluso superior al doble de este valor.</a:t>
            </a:r>
            <a:endParaRPr kumimoji="0" lang="es-CO" sz="600" b="0" i="0" u="none" strike="noStrike" kern="1200" cap="none" spc="0" normalizeH="0" baseline="0" noProof="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endParaRPr>
          </a:p>
        </p:txBody>
      </p:sp>
      <p:pic>
        <p:nvPicPr>
          <p:cNvPr id="4" name="Imagen 3">
            <a:extLst>
              <a:ext uri="{FF2B5EF4-FFF2-40B4-BE49-F238E27FC236}">
                <a16:creationId xmlns:a16="http://schemas.microsoft.com/office/drawing/2014/main" id="{6695D158-4A1F-37C2-4BB1-36710F26F385}"/>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3" name="Rectángulo: esquinas superiores redondeadas 12">
            <a:extLst>
              <a:ext uri="{FF2B5EF4-FFF2-40B4-BE49-F238E27FC236}">
                <a16:creationId xmlns:a16="http://schemas.microsoft.com/office/drawing/2014/main" id="{1F0951A9-71B4-43A5-1384-F93D06EC0D2C}"/>
              </a:ext>
            </a:extLst>
          </p:cNvPr>
          <p:cNvSpPr/>
          <p:nvPr userDrawn="1"/>
        </p:nvSpPr>
        <p:spPr>
          <a:xfrm rot="5400000">
            <a:off x="2531470" y="-2303023"/>
            <a:ext cx="510532" cy="5573476"/>
          </a:xfrm>
          <a:prstGeom prst="round2SameRect">
            <a:avLst/>
          </a:prstGeom>
          <a:solidFill>
            <a:srgbClr val="004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userDrawn="1"/>
        </p:nvSpPr>
        <p:spPr>
          <a:xfrm>
            <a:off x="1013684" y="203650"/>
            <a:ext cx="3785011" cy="553998"/>
          </a:xfrm>
          <a:prstGeom prst="rect">
            <a:avLst/>
          </a:prstGeom>
          <a:noFill/>
        </p:spPr>
        <p:txBody>
          <a:bodyPr wrap="none" rtlCol="0">
            <a:spAutoFit/>
          </a:bodyPr>
          <a:lstStyle/>
          <a:p>
            <a:pPr algn="l"/>
            <a:r>
              <a:rPr lang="es-ES" sz="1600" b="1">
                <a:solidFill>
                  <a:srgbClr val="00FFFF"/>
                </a:solidFill>
                <a:latin typeface="Verdana" panose="020B0604030504040204" pitchFamily="34" charset="0"/>
                <a:ea typeface="Verdana" panose="020B0604030504040204" pitchFamily="34" charset="0"/>
              </a:rPr>
              <a:t>Alertas Meteomarinas Vigentes</a:t>
            </a:r>
          </a:p>
          <a:p>
            <a:pPr algn="l"/>
            <a:r>
              <a:rPr lang="es-ES" sz="1400" b="0">
                <a:solidFill>
                  <a:schemeClr val="bg1"/>
                </a:solidFill>
                <a:latin typeface="Verdana" panose="020B0604030504040204" pitchFamily="34" charset="0"/>
                <a:ea typeface="Verdana" panose="020B0604030504040204" pitchFamily="34" charset="0"/>
              </a:rPr>
              <a:t>Mar Caribe Colombiano</a:t>
            </a:r>
            <a:endParaRPr lang="es-MX" sz="1400" b="0">
              <a:solidFill>
                <a:schemeClr val="bg1"/>
              </a:solidFill>
              <a:latin typeface="Verdana" panose="020B0604030504040204" pitchFamily="34" charset="0"/>
              <a:ea typeface="Verdana" panose="020B0604030504040204" pitchFamily="34" charset="0"/>
            </a:endParaRPr>
          </a:p>
        </p:txBody>
      </p:sp>
      <p:pic>
        <p:nvPicPr>
          <p:cNvPr id="2" name="Imagen 1"/>
          <p:cNvPicPr>
            <a:picLocks noChangeAspect="1"/>
          </p:cNvPicPr>
          <p:nvPr userDrawn="1"/>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320409" y="354805"/>
            <a:ext cx="556852" cy="270470"/>
          </a:xfrm>
          <a:prstGeom prst="rect">
            <a:avLst/>
          </a:prstGeom>
        </p:spPr>
      </p:pic>
    </p:spTree>
    <p:extLst>
      <p:ext uri="{BB962C8B-B14F-4D97-AF65-F5344CB8AC3E}">
        <p14:creationId xmlns:p14="http://schemas.microsoft.com/office/powerpoint/2010/main" val="2361751257"/>
      </p:ext>
    </p:extLst>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10" name="Imagen 9"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1" name="CuadroTexto 10">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8E5926E-30E4-EBC2-97A5-22B7D3BBE4C6}"/>
              </a:ext>
            </a:extLst>
          </p:cNvPr>
          <p:cNvSpPr>
            <a:spLocks noGrp="1"/>
          </p:cNvSpPr>
          <p:nvPr>
            <p:ph idx="1"/>
          </p:nvPr>
        </p:nvSpPr>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4235E2D5-AC69-DF0E-9281-285FB18D09CC}"/>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24/03/2026</a:t>
            </a:fld>
            <a:endParaRPr lang="es-CO"/>
          </a:p>
        </p:txBody>
      </p:sp>
      <p:sp>
        <p:nvSpPr>
          <p:cNvPr id="5" name="Marcador de pie de página 4">
            <a:extLst>
              <a:ext uri="{FF2B5EF4-FFF2-40B4-BE49-F238E27FC236}">
                <a16:creationId xmlns:a16="http://schemas.microsoft.com/office/drawing/2014/main" id="{300CE787-DACE-C79C-761D-3A5A19FA6C24}"/>
              </a:ext>
            </a:extLst>
          </p:cNvPr>
          <p:cNvSpPr>
            <a:spLocks noGrp="1"/>
          </p:cNvSpPr>
          <p:nvPr>
            <p:ph type="ftr" sz="quarter" idx="11"/>
          </p:nvPr>
        </p:nvSpPr>
        <p:spPr>
          <a:xfrm>
            <a:off x="4038600" y="6356352"/>
            <a:ext cx="4114800" cy="365125"/>
          </a:xfrm>
          <a:prstGeom prst="rect">
            <a:avLst/>
          </a:prstGeom>
        </p:spPr>
        <p:txBody>
          <a:bodyPr/>
          <a:lstStyle/>
          <a:p>
            <a:r>
              <a:rPr lang="es-CO"/>
              <a:t>"La Plataforma se encontraba en fase de migración a una nueva arquitectura tecnológica"</a:t>
            </a:r>
          </a:p>
        </p:txBody>
      </p:sp>
      <p:sp>
        <p:nvSpPr>
          <p:cNvPr id="6" name="Marcador de número de diapositiva 5">
            <a:extLst>
              <a:ext uri="{FF2B5EF4-FFF2-40B4-BE49-F238E27FC236}">
                <a16:creationId xmlns:a16="http://schemas.microsoft.com/office/drawing/2014/main" id="{21013298-6923-3085-7A31-DA1FD65E28DE}"/>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pic>
        <p:nvPicPr>
          <p:cNvPr id="8" name="Imagen 7">
            <a:extLst>
              <a:ext uri="{FF2B5EF4-FFF2-40B4-BE49-F238E27FC236}">
                <a16:creationId xmlns:a16="http://schemas.microsoft.com/office/drawing/2014/main" id="{64652B8C-014E-C9CE-C76A-435CEA07F7EA}"/>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3" name="Imagen 12">
            <a:extLst>
              <a:ext uri="{FF2B5EF4-FFF2-40B4-BE49-F238E27FC236}">
                <a16:creationId xmlns:a16="http://schemas.microsoft.com/office/drawing/2014/main" id="{EC57BEE1-149E-EE33-634C-7DC92123963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1108940980"/>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letas Meteomarinas PACIFI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8" name="Rectángulo redondeado 7"/>
          <p:cNvSpPr/>
          <p:nvPr userDrawn="1"/>
        </p:nvSpPr>
        <p:spPr>
          <a:xfrm>
            <a:off x="8616007" y="1047965"/>
            <a:ext cx="3420783" cy="5096993"/>
          </a:xfrm>
          <a:prstGeom prst="roundRect">
            <a:avLst>
              <a:gd name="adj" fmla="val 4701"/>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3" name="CuadroTexto 2"/>
          <p:cNvSpPr txBox="1"/>
          <p:nvPr userDrawn="1"/>
        </p:nvSpPr>
        <p:spPr>
          <a:xfrm>
            <a:off x="8665440" y="1174966"/>
            <a:ext cx="3200418" cy="307777"/>
          </a:xfrm>
          <a:prstGeom prst="rect">
            <a:avLst/>
          </a:prstGeom>
          <a:noFill/>
        </p:spPr>
        <p:txBody>
          <a:bodyPr wrap="square" rtlCol="0">
            <a:spAutoFit/>
          </a:bodyPr>
          <a:lstStyle/>
          <a:p>
            <a:r>
              <a:rPr lang="es-CO" sz="1400" b="1">
                <a:solidFill>
                  <a:srgbClr val="004070"/>
                </a:solidFill>
                <a:latin typeface="Verdana" panose="020B0604030504040204" pitchFamily="34" charset="0"/>
                <a:ea typeface="Verdana" panose="020B0604030504040204" pitchFamily="34" charset="0"/>
              </a:rPr>
              <a:t>Abreviaturas</a:t>
            </a:r>
            <a:endParaRPr lang="es-MX" sz="1400" b="1">
              <a:solidFill>
                <a:srgbClr val="004070"/>
              </a:solidFill>
              <a:latin typeface="Verdana" panose="020B0604030504040204" pitchFamily="34" charset="0"/>
              <a:ea typeface="Verdana" panose="020B0604030504040204" pitchFamily="34" charset="0"/>
            </a:endParaRPr>
          </a:p>
        </p:txBody>
      </p:sp>
      <p:sp>
        <p:nvSpPr>
          <p:cNvPr id="12" name="CuadroTexto 11"/>
          <p:cNvSpPr txBox="1"/>
          <p:nvPr userDrawn="1"/>
        </p:nvSpPr>
        <p:spPr>
          <a:xfrm>
            <a:off x="8776543" y="1496131"/>
            <a:ext cx="3195511" cy="507831"/>
          </a:xfrm>
          <a:prstGeom prst="rect">
            <a:avLst/>
          </a:prstGeom>
          <a:noFill/>
        </p:spPr>
        <p:txBody>
          <a:bodyPr wrap="square" rtlCol="0">
            <a:spAutoFit/>
          </a:bodyPr>
          <a:lstStyle/>
          <a:p>
            <a:r>
              <a:rPr lang="es-CO" sz="900" b="1">
                <a:solidFill>
                  <a:srgbClr val="004070"/>
                </a:solidFill>
                <a:latin typeface="Verdana" panose="020B0604030504040204" pitchFamily="34" charset="0"/>
                <a:ea typeface="Verdana" panose="020B0604030504040204" pitchFamily="34" charset="0"/>
              </a:rPr>
              <a:t>VV</a:t>
            </a:r>
            <a:r>
              <a:rPr lang="es-CO" sz="900">
                <a:latin typeface="Verdana" panose="020B0604030504040204" pitchFamily="34" charset="0"/>
                <a:ea typeface="Verdana" panose="020B0604030504040204" pitchFamily="34" charset="0"/>
              </a:rPr>
              <a:t> </a:t>
            </a:r>
            <a:r>
              <a:rPr lang="es-CO" sz="900">
                <a:solidFill>
                  <a:schemeClr val="tx1">
                    <a:lumMod val="50000"/>
                    <a:lumOff val="50000"/>
                  </a:schemeClr>
                </a:solidFill>
                <a:latin typeface="Verdana" panose="020B0604030504040204" pitchFamily="34" charset="0"/>
                <a:ea typeface="Verdana" panose="020B0604030504040204" pitchFamily="34" charset="0"/>
              </a:rPr>
              <a:t>– Velocidad del viento máxima</a:t>
            </a:r>
            <a:r>
              <a:rPr lang="es-CO" sz="900" baseline="0">
                <a:solidFill>
                  <a:schemeClr val="tx1">
                    <a:lumMod val="50000"/>
                    <a:lumOff val="50000"/>
                  </a:schemeClr>
                </a:solidFill>
                <a:latin typeface="Verdana" panose="020B0604030504040204" pitchFamily="34" charset="0"/>
                <a:ea typeface="Verdana" panose="020B0604030504040204" pitchFamily="34" charset="0"/>
              </a:rPr>
              <a:t> </a:t>
            </a:r>
            <a:r>
              <a:rPr lang="es-CO" sz="900">
                <a:solidFill>
                  <a:schemeClr val="tx1">
                    <a:lumMod val="50000"/>
                    <a:lumOff val="50000"/>
                  </a:schemeClr>
                </a:solidFill>
                <a:latin typeface="Verdana" panose="020B0604030504040204" pitchFamily="34" charset="0"/>
                <a:ea typeface="Verdana" panose="020B0604030504040204" pitchFamily="34" charset="0"/>
              </a:rPr>
              <a:t>probable.</a:t>
            </a:r>
          </a:p>
          <a:p>
            <a:r>
              <a:rPr lang="es-CO" sz="900" b="1">
                <a:solidFill>
                  <a:srgbClr val="004070"/>
                </a:solidFill>
                <a:latin typeface="Verdana" panose="020B0604030504040204" pitchFamily="34" charset="0"/>
                <a:ea typeface="Verdana" panose="020B0604030504040204" pitchFamily="34" charset="0"/>
              </a:rPr>
              <a:t>DV</a:t>
            </a:r>
            <a:r>
              <a:rPr lang="es-CO" sz="900">
                <a:solidFill>
                  <a:schemeClr val="tx1">
                    <a:lumMod val="50000"/>
                    <a:lumOff val="50000"/>
                  </a:schemeClr>
                </a:solidFill>
                <a:latin typeface="Verdana" panose="020B0604030504040204" pitchFamily="34" charset="0"/>
                <a:ea typeface="Verdana" panose="020B0604030504040204" pitchFamily="34" charset="0"/>
              </a:rPr>
              <a:t> – Dirección predominante del viento.</a:t>
            </a:r>
          </a:p>
          <a:p>
            <a:r>
              <a:rPr lang="es-CO" sz="900" b="1">
                <a:solidFill>
                  <a:srgbClr val="004070"/>
                </a:solidFill>
                <a:latin typeface="Verdana" panose="020B0604030504040204" pitchFamily="34" charset="0"/>
                <a:ea typeface="Verdana" panose="020B0604030504040204" pitchFamily="34" charset="0"/>
              </a:rPr>
              <a:t>AO</a:t>
            </a:r>
            <a:r>
              <a:rPr lang="es-CO" sz="900">
                <a:solidFill>
                  <a:schemeClr val="tx1">
                    <a:lumMod val="50000"/>
                    <a:lumOff val="50000"/>
                  </a:schemeClr>
                </a:solidFill>
                <a:latin typeface="Verdana" panose="020B0604030504040204" pitchFamily="34" charset="0"/>
                <a:ea typeface="Verdana" panose="020B0604030504040204" pitchFamily="34" charset="0"/>
              </a:rPr>
              <a:t> – Altura significativa de la ola.</a:t>
            </a:r>
            <a:endParaRPr lang="es-MX" sz="900">
              <a:solidFill>
                <a:schemeClr val="tx1">
                  <a:lumMod val="50000"/>
                  <a:lumOff val="50000"/>
                </a:schemeClr>
              </a:solidFill>
              <a:latin typeface="Verdana" panose="020B0604030504040204" pitchFamily="34" charset="0"/>
              <a:ea typeface="Verdana" panose="020B0604030504040204" pitchFamily="34" charset="0"/>
            </a:endParaRPr>
          </a:p>
        </p:txBody>
      </p:sp>
      <p:sp>
        <p:nvSpPr>
          <p:cNvPr id="14" name="CuadroTexto 13"/>
          <p:cNvSpPr txBox="1"/>
          <p:nvPr userDrawn="1"/>
        </p:nvSpPr>
        <p:spPr>
          <a:xfrm>
            <a:off x="8665440" y="2020160"/>
            <a:ext cx="3200418" cy="307777"/>
          </a:xfrm>
          <a:prstGeom prst="rect">
            <a:avLst/>
          </a:prstGeom>
          <a:noFill/>
        </p:spPr>
        <p:txBody>
          <a:bodyPr wrap="square" rtlCol="0">
            <a:spAutoFit/>
          </a:bodyPr>
          <a:lstStyle/>
          <a:p>
            <a:r>
              <a:rPr lang="es-CO" sz="1400" b="1">
                <a:solidFill>
                  <a:srgbClr val="004070"/>
                </a:solidFill>
                <a:latin typeface="Verdana" panose="020B0604030504040204" pitchFamily="34" charset="0"/>
                <a:ea typeface="Verdana" panose="020B0604030504040204" pitchFamily="34" charset="0"/>
              </a:rPr>
              <a:t>Convenciones</a:t>
            </a:r>
            <a:endParaRPr lang="es-MX" sz="1400" b="1">
              <a:solidFill>
                <a:srgbClr val="004070"/>
              </a:solidFill>
              <a:latin typeface="Verdana" panose="020B0604030504040204" pitchFamily="34" charset="0"/>
              <a:ea typeface="Verdana" panose="020B0604030504040204" pitchFamily="34" charset="0"/>
            </a:endParaRPr>
          </a:p>
        </p:txBody>
      </p:sp>
      <p:sp>
        <p:nvSpPr>
          <p:cNvPr id="15" name="CuadroTexto 14"/>
          <p:cNvSpPr txBox="1"/>
          <p:nvPr userDrawn="1"/>
        </p:nvSpPr>
        <p:spPr>
          <a:xfrm>
            <a:off x="9231537" y="2358721"/>
            <a:ext cx="2667297" cy="1508105"/>
          </a:xfrm>
          <a:prstGeom prst="rect">
            <a:avLst/>
          </a:prstGeom>
          <a:noFill/>
        </p:spPr>
        <p:txBody>
          <a:bodyPr wrap="square" rtlCol="0">
            <a:spAutoFit/>
          </a:bodyPr>
          <a:lstStyle/>
          <a:p>
            <a:r>
              <a:rPr lang="es-CO" sz="900" b="1">
                <a:solidFill>
                  <a:srgbClr val="004070"/>
                </a:solidFill>
                <a:latin typeface="Verdana" panose="020B0604030504040204" pitchFamily="34" charset="0"/>
                <a:ea typeface="Verdana" panose="020B0604030504040204" pitchFamily="34" charset="0"/>
              </a:rPr>
              <a:t>Tiempo Lluvioso</a:t>
            </a:r>
          </a:p>
          <a:p>
            <a:r>
              <a:rPr lang="es-CO" sz="700" b="0">
                <a:solidFill>
                  <a:schemeClr val="tx1">
                    <a:lumMod val="50000"/>
                    <a:lumOff val="50000"/>
                  </a:schemeClr>
                </a:solidFill>
                <a:latin typeface="Verdana" panose="020B0604030504040204" pitchFamily="34" charset="0"/>
                <a:ea typeface="Verdana" panose="020B0604030504040204" pitchFamily="34" charset="0"/>
              </a:rPr>
              <a:t>Probabilidad de lluvias moderadas a fuertes, en algunos</a:t>
            </a:r>
            <a:r>
              <a:rPr lang="es-CO" sz="700" b="0" baseline="0">
                <a:solidFill>
                  <a:schemeClr val="tx1">
                    <a:lumMod val="50000"/>
                    <a:lumOff val="50000"/>
                  </a:schemeClr>
                </a:solidFill>
                <a:latin typeface="Verdana" panose="020B0604030504040204" pitchFamily="34" charset="0"/>
                <a:ea typeface="Verdana" panose="020B0604030504040204" pitchFamily="34" charset="0"/>
              </a:rPr>
              <a:t> casos con posibilidad de tormentas eléctricas y rachas de viento.</a:t>
            </a:r>
          </a:p>
          <a:p>
            <a:r>
              <a:rPr lang="es-CO" sz="300" b="0" baseline="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a:solidFill>
                  <a:srgbClr val="004070"/>
                </a:solidFill>
                <a:latin typeface="Verdana" panose="020B0604030504040204" pitchFamily="34" charset="0"/>
                <a:ea typeface="Verdana" panose="020B0604030504040204" pitchFamily="34" charset="0"/>
              </a:rPr>
              <a:t>Sugerencia</a:t>
            </a:r>
            <a:r>
              <a:rPr lang="es-CO" sz="900" b="1" baseline="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a:solidFill>
                  <a:schemeClr val="tx1">
                    <a:lumMod val="50000"/>
                    <a:lumOff val="50000"/>
                  </a:schemeClr>
                </a:solidFill>
                <a:latin typeface="Verdana" panose="020B0604030504040204" pitchFamily="34" charset="0"/>
                <a:ea typeface="Verdana" panose="020B0604030504040204" pitchFamily="34" charset="0"/>
              </a:rPr>
              <a:t>A las embarcaciones de poco calado,</a:t>
            </a:r>
            <a:r>
              <a:rPr lang="es-CO" sz="700" kern="1200" baseline="0">
                <a:solidFill>
                  <a:schemeClr val="tx1">
                    <a:lumMod val="50000"/>
                    <a:lumOff val="50000"/>
                  </a:schemeClr>
                </a:solidFill>
                <a:latin typeface="Verdana" panose="020B0604030504040204" pitchFamily="34" charset="0"/>
                <a:ea typeface="Verdana" panose="020B0604030504040204" pitchFamily="34" charset="0"/>
              </a:rPr>
              <a:t> consultar con las Capitanías de puerto antes de zarpar en zonas de inminente tempestad.</a:t>
            </a:r>
            <a:endParaRPr lang="es-CO" sz="700" kern="1200">
              <a:solidFill>
                <a:schemeClr val="tx1">
                  <a:lumMod val="50000"/>
                  <a:lumOff val="50000"/>
                </a:schemeClr>
              </a:solidFill>
              <a:latin typeface="Verdana" panose="020B0604030504040204" pitchFamily="34" charset="0"/>
              <a:ea typeface="Verdana" panose="020B0604030504040204" pitchFamily="34" charset="0"/>
              <a:cs typeface="+mn-cs"/>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kern="120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kern="1200" baseline="0">
                <a:solidFill>
                  <a:schemeClr val="tx1">
                    <a:lumMod val="50000"/>
                    <a:lumOff val="50000"/>
                  </a:schemeClr>
                </a:solidFill>
                <a:latin typeface="Verdana" panose="020B0604030504040204" pitchFamily="34" charset="0"/>
                <a:ea typeface="Verdana" panose="020B0604030504040204" pitchFamily="34" charset="0"/>
              </a:rPr>
              <a:t> estar atentos a la evolución de las condiciones meteorológicas y a los avisos de las autoridades locales.</a:t>
            </a:r>
            <a:endParaRPr lang="es-CO" sz="700" kern="1200">
              <a:solidFill>
                <a:schemeClr val="tx1">
                  <a:lumMod val="50000"/>
                  <a:lumOff val="50000"/>
                </a:schemeClr>
              </a:solidFill>
              <a:latin typeface="Verdana" panose="020B0604030504040204" pitchFamily="34" charset="0"/>
              <a:ea typeface="Verdana" panose="020B0604030504040204" pitchFamily="34" charset="0"/>
              <a:cs typeface="+mn-cs"/>
            </a:endParaRPr>
          </a:p>
        </p:txBody>
      </p:sp>
      <p:pic>
        <p:nvPicPr>
          <p:cNvPr id="16" name="Picture 49"/>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818770" y="2375985"/>
            <a:ext cx="367293" cy="368897"/>
          </a:xfrm>
          <a:prstGeom prst="rect">
            <a:avLst/>
          </a:prstGeom>
        </p:spPr>
      </p:pic>
      <p:sp>
        <p:nvSpPr>
          <p:cNvPr id="17" name="CuadroTexto 16"/>
          <p:cNvSpPr txBox="1"/>
          <p:nvPr userDrawn="1"/>
        </p:nvSpPr>
        <p:spPr>
          <a:xfrm>
            <a:off x="9231537" y="3872368"/>
            <a:ext cx="2667297" cy="877163"/>
          </a:xfrm>
          <a:prstGeom prst="rect">
            <a:avLst/>
          </a:prstGeom>
          <a:noFill/>
        </p:spPr>
        <p:txBody>
          <a:bodyPr wrap="square" rtlCol="0">
            <a:spAutoFit/>
          </a:bodyPr>
          <a:lstStyle/>
          <a:p>
            <a:r>
              <a:rPr lang="es-CO" sz="900" b="1">
                <a:solidFill>
                  <a:srgbClr val="004070"/>
                </a:solidFill>
                <a:latin typeface="Verdana" panose="020B0604030504040204" pitchFamily="34" charset="0"/>
                <a:ea typeface="Verdana" panose="020B0604030504040204" pitchFamily="34" charset="0"/>
              </a:rPr>
              <a:t>Pleamar</a:t>
            </a:r>
          </a:p>
          <a:p>
            <a:r>
              <a:rPr lang="es-CO" sz="700" b="0">
                <a:solidFill>
                  <a:schemeClr val="tx1">
                    <a:lumMod val="50000"/>
                    <a:lumOff val="50000"/>
                  </a:schemeClr>
                </a:solidFill>
                <a:latin typeface="Verdana" panose="020B0604030504040204" pitchFamily="34" charset="0"/>
                <a:ea typeface="Verdana" panose="020B0604030504040204" pitchFamily="34" charset="0"/>
              </a:rPr>
              <a:t>La marea alcanzará su máximo nivel en el intervalo de tiempo</a:t>
            </a:r>
            <a:r>
              <a:rPr lang="es-CO" sz="700" b="0" baseline="0">
                <a:solidFill>
                  <a:schemeClr val="tx1">
                    <a:lumMod val="50000"/>
                    <a:lumOff val="50000"/>
                  </a:schemeClr>
                </a:solidFill>
                <a:latin typeface="Verdana" panose="020B0604030504040204" pitchFamily="34" charset="0"/>
                <a:ea typeface="Verdana" panose="020B0604030504040204" pitchFamily="34" charset="0"/>
              </a:rPr>
              <a:t> establecido.</a:t>
            </a:r>
          </a:p>
          <a:p>
            <a:r>
              <a:rPr lang="es-CO" sz="300" b="0" baseline="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a:solidFill>
                  <a:srgbClr val="004070"/>
                </a:solidFill>
                <a:latin typeface="Verdana" panose="020B0604030504040204" pitchFamily="34" charset="0"/>
                <a:ea typeface="Verdana" panose="020B0604030504040204" pitchFamily="34" charset="0"/>
              </a:rPr>
              <a:t>Sugerencia</a:t>
            </a:r>
            <a:r>
              <a:rPr lang="es-CO" sz="900" b="1" baseline="0">
                <a:solidFill>
                  <a:srgbClr val="004070"/>
                </a:solidFill>
                <a:latin typeface="Verdana" panose="020B0604030504040204" pitchFamily="34" charset="0"/>
                <a:ea typeface="Verdana" panose="020B0604030504040204" pitchFamily="34" charset="0"/>
              </a:rPr>
              <a:t> o recomendación</a:t>
            </a:r>
          </a:p>
          <a:p>
            <a:pPr marL="0" marR="0" indent="0" algn="l" defTabSz="914400" rtl="0" eaLnBrk="1" fontAlgn="auto" latinLnBrk="0" hangingPunct="1">
              <a:lnSpc>
                <a:spcPct val="100000"/>
              </a:lnSpc>
              <a:spcBef>
                <a:spcPts val="0"/>
              </a:spcBef>
              <a:spcAft>
                <a:spcPts val="0"/>
              </a:spcAft>
              <a:buClrTx/>
              <a:buSzTx/>
              <a:buFontTx/>
              <a:buNone/>
              <a:tabLst/>
              <a:defRPr/>
            </a:pPr>
            <a:r>
              <a:rPr lang="es-CO" sz="700">
                <a:solidFill>
                  <a:schemeClr val="tx1">
                    <a:lumMod val="50000"/>
                    <a:lumOff val="50000"/>
                  </a:schemeClr>
                </a:solidFill>
                <a:latin typeface="Verdana" panose="020B0604030504040204" pitchFamily="34" charset="0"/>
                <a:ea typeface="Verdana" panose="020B0604030504040204" pitchFamily="34" charset="0"/>
              </a:rPr>
              <a:t>Se sugiere</a:t>
            </a:r>
            <a:r>
              <a:rPr lang="es-CO" sz="700" baseline="0">
                <a:solidFill>
                  <a:schemeClr val="tx1">
                    <a:lumMod val="50000"/>
                    <a:lumOff val="50000"/>
                  </a:schemeClr>
                </a:solidFill>
                <a:latin typeface="Verdana" panose="020B0604030504040204" pitchFamily="34" charset="0"/>
                <a:ea typeface="Verdana" panose="020B0604030504040204" pitchFamily="34" charset="0"/>
              </a:rPr>
              <a:t> a los habitantes costeros estar atentos a la evolución del fenómeno.</a:t>
            </a:r>
            <a:endParaRPr lang="es-CO" sz="700">
              <a:solidFill>
                <a:schemeClr val="tx1">
                  <a:lumMod val="50000"/>
                  <a:lumOff val="50000"/>
                </a:schemeClr>
              </a:solidFill>
              <a:latin typeface="Verdana" panose="020B0604030504040204" pitchFamily="34" charset="0"/>
              <a:ea typeface="Verdana" panose="020B0604030504040204" pitchFamily="34" charset="0"/>
              <a:cs typeface="Calibri"/>
            </a:endParaRPr>
          </a:p>
        </p:txBody>
      </p:sp>
      <p:pic>
        <p:nvPicPr>
          <p:cNvPr id="18" name="Picture 49"/>
          <p:cNvPicPr>
            <a:picLocks noChangeAspect="1"/>
          </p:cNvPicPr>
          <p:nvPr userDrawn="1"/>
        </p:nvPicPr>
        <p:blipFill>
          <a:blip r:embed="rId4" cstate="hqprint">
            <a:extLst>
              <a:ext uri="{28A0092B-C50C-407E-A947-70E740481C1C}">
                <a14:useLocalDpi xmlns:a14="http://schemas.microsoft.com/office/drawing/2010/main" val="0"/>
              </a:ext>
            </a:extLst>
          </a:blip>
          <a:stretch>
            <a:fillRect/>
          </a:stretch>
        </p:blipFill>
        <p:spPr>
          <a:xfrm>
            <a:off x="8818770" y="3921538"/>
            <a:ext cx="367293" cy="381320"/>
          </a:xfrm>
          <a:prstGeom prst="rect">
            <a:avLst/>
          </a:prstGeom>
        </p:spPr>
      </p:pic>
      <p:sp>
        <p:nvSpPr>
          <p:cNvPr id="19" name="CuadroTexto 18"/>
          <p:cNvSpPr txBox="1"/>
          <p:nvPr userDrawn="1"/>
        </p:nvSpPr>
        <p:spPr>
          <a:xfrm>
            <a:off x="9231537" y="4778118"/>
            <a:ext cx="2667297" cy="1292662"/>
          </a:xfrm>
          <a:prstGeom prst="rect">
            <a:avLst/>
          </a:prstGeom>
          <a:noFill/>
        </p:spPr>
        <p:txBody>
          <a:bodyPr wrap="square" rtlCol="0">
            <a:spAutoFit/>
          </a:bodyPr>
          <a:lstStyle/>
          <a:p>
            <a:r>
              <a:rPr lang="es-CO" sz="900" b="1">
                <a:solidFill>
                  <a:srgbClr val="004070"/>
                </a:solidFill>
                <a:latin typeface="Verdana" panose="020B0604030504040204" pitchFamily="34" charset="0"/>
                <a:ea typeface="Verdana" panose="020B0604030504040204" pitchFamily="34" charset="0"/>
              </a:rPr>
              <a:t>Viento y oleaje</a:t>
            </a:r>
          </a:p>
          <a:p>
            <a:r>
              <a:rPr lang="es-CO" sz="700" b="0">
                <a:solidFill>
                  <a:schemeClr val="tx1">
                    <a:lumMod val="50000"/>
                    <a:lumOff val="50000"/>
                  </a:schemeClr>
                </a:solidFill>
                <a:latin typeface="Verdana" panose="020B0604030504040204" pitchFamily="34" charset="0"/>
                <a:ea typeface="Verdana" panose="020B0604030504040204" pitchFamily="34" charset="0"/>
              </a:rPr>
              <a:t>Velocidad del viento y altura del oleaje con valores por encima de lo normal para la época.</a:t>
            </a:r>
            <a:endParaRPr lang="es-CO" sz="700" b="0" baseline="0">
              <a:solidFill>
                <a:schemeClr val="tx1">
                  <a:lumMod val="50000"/>
                  <a:lumOff val="50000"/>
                </a:schemeClr>
              </a:solidFill>
              <a:latin typeface="Verdana" panose="020B0604030504040204" pitchFamily="34" charset="0"/>
              <a:ea typeface="Verdana" panose="020B0604030504040204" pitchFamily="34" charset="0"/>
            </a:endParaRPr>
          </a:p>
          <a:p>
            <a:r>
              <a:rPr lang="es-CO" sz="300" b="0" baseline="0">
                <a:solidFill>
                  <a:schemeClr val="tx1">
                    <a:lumMod val="50000"/>
                    <a:lumOff val="50000"/>
                  </a:schemeClr>
                </a:solidFill>
                <a:latin typeface="Verdana" panose="020B0604030504040204" pitchFamily="34" charset="0"/>
                <a:ea typeface="Verdan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lang="es-CO" sz="900" b="1">
                <a:solidFill>
                  <a:srgbClr val="004070"/>
                </a:solidFill>
                <a:latin typeface="Verdana" panose="020B0604030504040204" pitchFamily="34" charset="0"/>
                <a:ea typeface="Verdana" panose="020B0604030504040204" pitchFamily="34" charset="0"/>
              </a:rPr>
              <a:t>Sugerencia</a:t>
            </a:r>
            <a:r>
              <a:rPr lang="es-CO" sz="900" b="1" baseline="0">
                <a:solidFill>
                  <a:srgbClr val="004070"/>
                </a:solidFill>
                <a:latin typeface="Verdana" panose="020B0604030504040204" pitchFamily="34" charset="0"/>
                <a:ea typeface="Verdana" panose="020B0604030504040204" pitchFamily="34" charset="0"/>
              </a:rPr>
              <a:t> o recomendación</a:t>
            </a:r>
          </a:p>
          <a:p>
            <a:pPr marL="0" marR="0" indent="0" algn="l" defTabSz="648035" rtl="0" eaLnBrk="1" fontAlgn="auto" latinLnBrk="0" hangingPunct="1">
              <a:lnSpc>
                <a:spcPct val="100000"/>
              </a:lnSpc>
              <a:spcBef>
                <a:spcPts val="0"/>
              </a:spcBef>
              <a:spcAft>
                <a:spcPts val="0"/>
              </a:spcAft>
              <a:buClrTx/>
              <a:buSzTx/>
              <a:buFontTx/>
              <a:buNone/>
              <a:tabLst/>
              <a:defRPr/>
            </a:pPr>
            <a:r>
              <a:rPr lang="es-CO" sz="700">
                <a:solidFill>
                  <a:schemeClr val="tx1">
                    <a:lumMod val="50000"/>
                    <a:lumOff val="50000"/>
                  </a:schemeClr>
                </a:solidFill>
                <a:latin typeface="Verdana" panose="020B0604030504040204" pitchFamily="34" charset="0"/>
                <a:ea typeface="Verdana" panose="020B0604030504040204" pitchFamily="34" charset="0"/>
              </a:rPr>
              <a:t>A los bañistas y habitantes costeros,</a:t>
            </a:r>
            <a:r>
              <a:rPr lang="es-CO" sz="700" baseline="0">
                <a:solidFill>
                  <a:schemeClr val="tx1">
                    <a:lumMod val="50000"/>
                    <a:lumOff val="50000"/>
                  </a:schemeClr>
                </a:solidFill>
                <a:latin typeface="Verdana" panose="020B0604030504040204" pitchFamily="34" charset="0"/>
                <a:ea typeface="Verdana" panose="020B0604030504040204" pitchFamily="34" charset="0"/>
              </a:rPr>
              <a:t> estar atentos a la evolución del fenómeno y a las indicaciones de las autoridades locales.</a:t>
            </a:r>
          </a:p>
          <a:p>
            <a:pPr marL="0" marR="0" indent="0" algn="l" defTabSz="648035" rtl="0" eaLnBrk="1" fontAlgn="auto" latinLnBrk="0" hangingPunct="1">
              <a:lnSpc>
                <a:spcPct val="100000"/>
              </a:lnSpc>
              <a:spcBef>
                <a:spcPts val="0"/>
              </a:spcBef>
              <a:spcAft>
                <a:spcPts val="0"/>
              </a:spcAft>
              <a:buClrTx/>
              <a:buSzTx/>
              <a:buFontTx/>
              <a:buNone/>
              <a:tabLst/>
              <a:defRPr/>
            </a:pPr>
            <a:endParaRPr lang="es-CO" sz="700" baseline="0">
              <a:solidFill>
                <a:schemeClr val="tx1">
                  <a:lumMod val="50000"/>
                  <a:lumOff val="50000"/>
                </a:schemeClr>
              </a:solidFill>
              <a:latin typeface="Verdana" panose="020B0604030504040204" pitchFamily="34" charset="0"/>
              <a:ea typeface="Verdana" panose="020B0604030504040204" pitchFamily="34" charset="0"/>
            </a:endParaRPr>
          </a:p>
          <a:p>
            <a:pPr marL="0" marR="0" indent="0" algn="l" defTabSz="648035" rtl="0" eaLnBrk="1" fontAlgn="auto" latinLnBrk="0" hangingPunct="1">
              <a:lnSpc>
                <a:spcPct val="100000"/>
              </a:lnSpc>
              <a:spcBef>
                <a:spcPts val="0"/>
              </a:spcBef>
              <a:spcAft>
                <a:spcPts val="0"/>
              </a:spcAft>
              <a:buClrTx/>
              <a:buSzTx/>
              <a:buFontTx/>
              <a:buNone/>
              <a:tabLst/>
              <a:defRPr/>
            </a:pPr>
            <a:r>
              <a:rPr lang="es-CO" sz="700" baseline="0">
                <a:solidFill>
                  <a:schemeClr val="tx1">
                    <a:lumMod val="50000"/>
                    <a:lumOff val="50000"/>
                  </a:schemeClr>
                </a:solidFill>
                <a:latin typeface="Verdana" panose="020B0604030504040204" pitchFamily="34" charset="0"/>
                <a:ea typeface="Verdana" panose="020B0604030504040204" pitchFamily="34" charset="0"/>
              </a:rPr>
              <a:t>A las embarcaciones de poco calado, consultar con las Capitanías de puerto antes de zarpar</a:t>
            </a:r>
            <a:r>
              <a:rPr lang="es-CO" sz="800" baseline="0">
                <a:solidFill>
                  <a:srgbClr val="154699"/>
                </a:solidFill>
                <a:latin typeface="Arial Narrow" panose="020B0606020202030204" pitchFamily="34" charset="0"/>
              </a:rPr>
              <a:t>.</a:t>
            </a:r>
            <a:endParaRPr lang="es-CO" sz="800">
              <a:solidFill>
                <a:srgbClr val="154699"/>
              </a:solidFill>
              <a:latin typeface="Arial Narrow" panose="020B0606020202030204" pitchFamily="34" charset="0"/>
            </a:endParaRPr>
          </a:p>
        </p:txBody>
      </p:sp>
      <p:pic>
        <p:nvPicPr>
          <p:cNvPr id="20" name="Picture 49"/>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818770" y="4803689"/>
            <a:ext cx="367293" cy="364161"/>
          </a:xfrm>
          <a:prstGeom prst="rect">
            <a:avLst/>
          </a:prstGeom>
        </p:spPr>
      </p:pic>
      <p:sp>
        <p:nvSpPr>
          <p:cNvPr id="21" name="CuadroTexto 20"/>
          <p:cNvSpPr txBox="1"/>
          <p:nvPr userDrawn="1"/>
        </p:nvSpPr>
        <p:spPr>
          <a:xfrm>
            <a:off x="8600673" y="6218013"/>
            <a:ext cx="348277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 sz="600" b="0" i="0" u="none" strike="noStrike" kern="1200" cap="none" spc="0" normalizeH="0" baseline="0" noProof="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rPr>
              <a:t>* La altura significativa de la ola, representa la media del tercio más alto de las olas, por lo cual la altura máxima posible puede ser incluso superior al doble de este valor.</a:t>
            </a:r>
            <a:endParaRPr kumimoji="0" lang="es-CO" sz="600" b="0" i="0" u="none" strike="noStrike" kern="1200" cap="none" spc="0" normalizeH="0" baseline="0" noProof="0">
              <a:ln>
                <a:noFill/>
              </a:ln>
              <a:solidFill>
                <a:schemeClr val="tx1">
                  <a:lumMod val="50000"/>
                  <a:lumOff val="50000"/>
                </a:schemeClr>
              </a:solidFill>
              <a:effectLst/>
              <a:uLnTx/>
              <a:uFillTx/>
              <a:latin typeface="Verdana" panose="020B0604030504040204" pitchFamily="34" charset="0"/>
              <a:ea typeface="Verdana" panose="020B0604030504040204" pitchFamily="34" charset="0"/>
              <a:cs typeface="Arial"/>
              <a:sym typeface="Arial"/>
            </a:endParaRPr>
          </a:p>
        </p:txBody>
      </p:sp>
      <p:sp>
        <p:nvSpPr>
          <p:cNvPr id="22" name="Google Shape;392;p105"/>
          <p:cNvSpPr/>
          <p:nvPr userDrawn="1"/>
        </p:nvSpPr>
        <p:spPr>
          <a:xfrm>
            <a:off x="54731" y="1064279"/>
            <a:ext cx="8607974" cy="537659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p:txBody>
      </p:sp>
      <p:pic>
        <p:nvPicPr>
          <p:cNvPr id="4" name="Imagen 3">
            <a:extLst>
              <a:ext uri="{FF2B5EF4-FFF2-40B4-BE49-F238E27FC236}">
                <a16:creationId xmlns:a16="http://schemas.microsoft.com/office/drawing/2014/main" id="{8711FB72-6EB6-18B9-BC44-366BE25CAA67}"/>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1" name="Rectángulo: esquinas superiores redondeadas 10">
            <a:extLst>
              <a:ext uri="{FF2B5EF4-FFF2-40B4-BE49-F238E27FC236}">
                <a16:creationId xmlns:a16="http://schemas.microsoft.com/office/drawing/2014/main" id="{DC8F3D9A-3807-63C4-612B-76F493D41592}"/>
              </a:ext>
            </a:extLst>
          </p:cNvPr>
          <p:cNvSpPr/>
          <p:nvPr userDrawn="1"/>
        </p:nvSpPr>
        <p:spPr>
          <a:xfrm rot="5400000">
            <a:off x="2531470" y="-2303023"/>
            <a:ext cx="510532" cy="5573476"/>
          </a:xfrm>
          <a:prstGeom prst="round2SameRect">
            <a:avLst/>
          </a:prstGeom>
          <a:solidFill>
            <a:srgbClr val="00407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pic>
        <p:nvPicPr>
          <p:cNvPr id="13" name="Imagen 12">
            <a:extLst>
              <a:ext uri="{FF2B5EF4-FFF2-40B4-BE49-F238E27FC236}">
                <a16:creationId xmlns:a16="http://schemas.microsoft.com/office/drawing/2014/main" id="{D6464237-BEF6-68CB-F9FC-AA57177BAFB8}"/>
              </a:ext>
            </a:extLst>
          </p:cNvPr>
          <p:cNvPicPr>
            <a:picLocks noChangeAspect="1"/>
          </p:cNvPicPr>
          <p:nvPr userDrawn="1"/>
        </p:nvPicPr>
        <p:blipFill>
          <a:blip r:embed="rId8">
            <a:lum bright="70000" contrast="-70000"/>
            <a:extLst>
              <a:ext uri="{BEBA8EAE-BF5A-486C-A8C5-ECC9F3942E4B}">
                <a14:imgProps xmlns:a14="http://schemas.microsoft.com/office/drawing/2010/main">
                  <a14:imgLayer r:embed="rId9">
                    <a14:imgEffect>
                      <a14:artisticPhotocopy/>
                    </a14:imgEffect>
                  </a14:imgLayer>
                </a14:imgProps>
              </a:ext>
              <a:ext uri="{28A0092B-C50C-407E-A947-70E740481C1C}">
                <a14:useLocalDpi xmlns:a14="http://schemas.microsoft.com/office/drawing/2010/main" val="0"/>
              </a:ext>
            </a:extLst>
          </a:blip>
          <a:stretch>
            <a:fillRect/>
          </a:stretch>
        </p:blipFill>
        <p:spPr>
          <a:xfrm>
            <a:off x="320409" y="354805"/>
            <a:ext cx="556852" cy="270470"/>
          </a:xfrm>
          <a:prstGeom prst="rect">
            <a:avLst/>
          </a:prstGeom>
        </p:spPr>
      </p:pic>
      <p:sp>
        <p:nvSpPr>
          <p:cNvPr id="9" name="CuadroTexto 8"/>
          <p:cNvSpPr txBox="1"/>
          <p:nvPr userDrawn="1"/>
        </p:nvSpPr>
        <p:spPr>
          <a:xfrm>
            <a:off x="1026428" y="203877"/>
            <a:ext cx="3785011" cy="553998"/>
          </a:xfrm>
          <a:prstGeom prst="rect">
            <a:avLst/>
          </a:prstGeom>
          <a:noFill/>
        </p:spPr>
        <p:txBody>
          <a:bodyPr wrap="none" rtlCol="0">
            <a:spAutoFit/>
          </a:bodyPr>
          <a:lstStyle/>
          <a:p>
            <a:pPr algn="l"/>
            <a:r>
              <a:rPr lang="es-ES" sz="1600" b="1">
                <a:solidFill>
                  <a:srgbClr val="00FFFF"/>
                </a:solidFill>
                <a:latin typeface="Verdana" panose="020B0604030504040204" pitchFamily="34" charset="0"/>
                <a:ea typeface="Verdana" panose="020B0604030504040204" pitchFamily="34" charset="0"/>
              </a:rPr>
              <a:t>Alertas Meteomarinas Vigentes</a:t>
            </a:r>
          </a:p>
          <a:p>
            <a:pPr algn="l"/>
            <a:r>
              <a:rPr lang="es-ES" sz="1400" b="0">
                <a:solidFill>
                  <a:schemeClr val="bg1"/>
                </a:solidFill>
                <a:latin typeface="Verdana" panose="020B0604030504040204" pitchFamily="34" charset="0"/>
                <a:ea typeface="Verdana" panose="020B0604030504040204" pitchFamily="34" charset="0"/>
              </a:rPr>
              <a:t>Océano</a:t>
            </a:r>
            <a:r>
              <a:rPr lang="es-ES" sz="1400" b="0" baseline="0">
                <a:solidFill>
                  <a:schemeClr val="bg1"/>
                </a:solidFill>
                <a:latin typeface="Verdana" panose="020B0604030504040204" pitchFamily="34" charset="0"/>
                <a:ea typeface="Verdana" panose="020B0604030504040204" pitchFamily="34" charset="0"/>
              </a:rPr>
              <a:t> Pacifico Nacional</a:t>
            </a:r>
            <a:endParaRPr lang="es-MX" sz="1400" b="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721725869"/>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Cerrejó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2" name="Imagen 1">
            <a:extLst>
              <a:ext uri="{FF2B5EF4-FFF2-40B4-BE49-F238E27FC236}">
                <a16:creationId xmlns:a16="http://schemas.microsoft.com/office/drawing/2014/main" id="{CDEED43C-EA76-43A5-A968-31F76E99CFB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3" name="Rectángulo: esquinas superiores redondeadas 2">
            <a:extLst>
              <a:ext uri="{FF2B5EF4-FFF2-40B4-BE49-F238E27FC236}">
                <a16:creationId xmlns:a16="http://schemas.microsoft.com/office/drawing/2014/main" id="{5166E97C-4384-EF1D-8595-FC6892AC3EDA}"/>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9" name="CuadroTexto 8"/>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44426021"/>
      </p:ext>
    </p:extLst>
  </p:cSld>
  <p:clrMapOvr>
    <a:masterClrMapping/>
  </p:clrMapOvr>
  <p:hf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errejon situacio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cxnSp>
        <p:nvCxnSpPr>
          <p:cNvPr id="11" name="Conector recto 10"/>
          <p:cNvCxnSpPr/>
          <p:nvPr userDrawn="1"/>
        </p:nvCxnSpPr>
        <p:spPr>
          <a:xfrm>
            <a:off x="4974336" y="1445341"/>
            <a:ext cx="0" cy="49737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CuadroTexto 11"/>
          <p:cNvSpPr txBox="1"/>
          <p:nvPr userDrawn="1"/>
        </p:nvSpPr>
        <p:spPr>
          <a:xfrm>
            <a:off x="5153981" y="1981114"/>
            <a:ext cx="5280697" cy="307777"/>
          </a:xfrm>
          <a:prstGeom prst="rect">
            <a:avLst/>
          </a:prstGeom>
          <a:noFill/>
        </p:spPr>
        <p:txBody>
          <a:bodyPr wrap="square" rtlCol="0">
            <a:spAutoFit/>
          </a:bodyPr>
          <a:lstStyle/>
          <a:p>
            <a:pPr algn="l"/>
            <a:r>
              <a:rPr lang="es-CO" sz="1400" b="1">
                <a:solidFill>
                  <a:schemeClr val="tx1">
                    <a:lumMod val="50000"/>
                    <a:lumOff val="50000"/>
                  </a:schemeClr>
                </a:solidFill>
                <a:latin typeface="Verdana" panose="020B0604030504040204" pitchFamily="34" charset="0"/>
                <a:ea typeface="Verdana" panose="020B0604030504040204" pitchFamily="34" charset="0"/>
              </a:rPr>
              <a:t>Condiciones meteorológicas</a:t>
            </a:r>
            <a:r>
              <a:rPr lang="es-CO" sz="1400" b="1" baseline="0">
                <a:solidFill>
                  <a:schemeClr val="tx1">
                    <a:lumMod val="50000"/>
                    <a:lumOff val="50000"/>
                  </a:schemeClr>
                </a:solidFill>
                <a:latin typeface="Verdana" panose="020B0604030504040204" pitchFamily="34" charset="0"/>
                <a:ea typeface="Verdana" panose="020B0604030504040204" pitchFamily="34" charset="0"/>
              </a:rPr>
              <a:t> en las últimas 4 horas</a:t>
            </a:r>
            <a:endParaRPr lang="es-MX" sz="1400" b="1">
              <a:solidFill>
                <a:schemeClr val="tx1">
                  <a:lumMod val="50000"/>
                  <a:lumOff val="50000"/>
                </a:schemeClr>
              </a:solidFill>
              <a:latin typeface="Verdana" panose="020B0604030504040204" pitchFamily="34" charset="0"/>
              <a:ea typeface="Verdana" panose="020B0604030504040204" pitchFamily="34" charset="0"/>
            </a:endParaRPr>
          </a:p>
        </p:txBody>
      </p:sp>
      <p:sp>
        <p:nvSpPr>
          <p:cNvPr id="13" name="Rectángulo 12"/>
          <p:cNvSpPr/>
          <p:nvPr userDrawn="1"/>
        </p:nvSpPr>
        <p:spPr>
          <a:xfrm>
            <a:off x="658368" y="1445341"/>
            <a:ext cx="3675888"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userDrawn="1"/>
        </p:nvSpPr>
        <p:spPr>
          <a:xfrm>
            <a:off x="976425" y="1445341"/>
            <a:ext cx="3023420" cy="369332"/>
          </a:xfrm>
          <a:prstGeom prst="rect">
            <a:avLst/>
          </a:prstGeom>
          <a:noFill/>
        </p:spPr>
        <p:txBody>
          <a:bodyPr wrap="square" rtlCol="0">
            <a:spAutoFit/>
          </a:bodyPr>
          <a:lstStyle/>
          <a:p>
            <a:pPr algn="ctr"/>
            <a:r>
              <a:rPr lang="es-CO" b="1">
                <a:solidFill>
                  <a:sysClr val="windowText" lastClr="000000"/>
                </a:solidFill>
                <a:latin typeface="Verdana" panose="020B0604030504040204" pitchFamily="34" charset="0"/>
                <a:ea typeface="Verdana" panose="020B0604030504040204" pitchFamily="34" charset="0"/>
              </a:rPr>
              <a:t>Situación Actual</a:t>
            </a:r>
            <a:endParaRPr lang="es-MX" b="1">
              <a:solidFill>
                <a:sysClr val="windowText" lastClr="000000"/>
              </a:solidFill>
              <a:latin typeface="Verdana" panose="020B0604030504040204" pitchFamily="34" charset="0"/>
              <a:ea typeface="Verdana" panose="020B0604030504040204" pitchFamily="34" charset="0"/>
            </a:endParaRPr>
          </a:p>
        </p:txBody>
      </p:sp>
      <p:sp>
        <p:nvSpPr>
          <p:cNvPr id="14" name="Rectángulo 13"/>
          <p:cNvSpPr/>
          <p:nvPr userDrawn="1"/>
        </p:nvSpPr>
        <p:spPr>
          <a:xfrm>
            <a:off x="6744257" y="1434128"/>
            <a:ext cx="3675888"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userDrawn="1"/>
        </p:nvSpPr>
        <p:spPr>
          <a:xfrm>
            <a:off x="7528907" y="1445341"/>
            <a:ext cx="2106589" cy="369332"/>
          </a:xfrm>
          <a:prstGeom prst="rect">
            <a:avLst/>
          </a:prstGeom>
          <a:noFill/>
        </p:spPr>
        <p:txBody>
          <a:bodyPr wrap="square" rtlCol="0">
            <a:spAutoFit/>
          </a:bodyPr>
          <a:lstStyle/>
          <a:p>
            <a:pPr algn="l"/>
            <a:r>
              <a:rPr lang="es-CO" b="1">
                <a:solidFill>
                  <a:sysClr val="windowText" lastClr="000000"/>
                </a:solidFill>
                <a:latin typeface="Verdana" panose="020B0604030504040204" pitchFamily="34" charset="0"/>
                <a:ea typeface="Verdana" panose="020B0604030504040204" pitchFamily="34" charset="0"/>
              </a:rPr>
              <a:t>Para destacar</a:t>
            </a:r>
            <a:endParaRPr lang="es-MX" b="1">
              <a:solidFill>
                <a:sysClr val="windowText" lastClr="000000"/>
              </a:solidFill>
              <a:latin typeface="Verdana" panose="020B0604030504040204" pitchFamily="34" charset="0"/>
              <a:ea typeface="Verdana" panose="020B0604030504040204" pitchFamily="34" charset="0"/>
            </a:endParaRPr>
          </a:p>
        </p:txBody>
      </p:sp>
      <p:cxnSp>
        <p:nvCxnSpPr>
          <p:cNvPr id="16" name="Conector recto 15"/>
          <p:cNvCxnSpPr/>
          <p:nvPr userDrawn="1"/>
        </p:nvCxnSpPr>
        <p:spPr>
          <a:xfrm>
            <a:off x="4974336" y="3611335"/>
            <a:ext cx="6711696" cy="0"/>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7" name="CuadroTexto 16"/>
          <p:cNvSpPr txBox="1"/>
          <p:nvPr userDrawn="1"/>
        </p:nvSpPr>
        <p:spPr>
          <a:xfrm>
            <a:off x="5153981" y="3738167"/>
            <a:ext cx="5280697" cy="307777"/>
          </a:xfrm>
          <a:prstGeom prst="rect">
            <a:avLst/>
          </a:prstGeom>
          <a:noFill/>
        </p:spPr>
        <p:txBody>
          <a:bodyPr wrap="square" rtlCol="0">
            <a:spAutoFit/>
          </a:bodyPr>
          <a:lstStyle/>
          <a:p>
            <a:pPr algn="l"/>
            <a:r>
              <a:rPr lang="es-CO" sz="1400" b="1">
                <a:solidFill>
                  <a:schemeClr val="tx1">
                    <a:lumMod val="50000"/>
                    <a:lumOff val="50000"/>
                  </a:schemeClr>
                </a:solidFill>
                <a:latin typeface="Verdana" panose="020B0604030504040204" pitchFamily="34" charset="0"/>
                <a:ea typeface="Verdana" panose="020B0604030504040204" pitchFamily="34" charset="0"/>
              </a:rPr>
              <a:t>Alertas Vigentes</a:t>
            </a:r>
            <a:endParaRPr lang="es-MX" sz="1400" b="1">
              <a:solidFill>
                <a:schemeClr val="tx1">
                  <a:lumMod val="50000"/>
                  <a:lumOff val="50000"/>
                </a:schemeClr>
              </a:solidFill>
              <a:latin typeface="Verdana" panose="020B0604030504040204" pitchFamily="34" charset="0"/>
              <a:ea typeface="Verdana" panose="020B0604030504040204" pitchFamily="34" charset="0"/>
            </a:endParaRPr>
          </a:p>
        </p:txBody>
      </p:sp>
      <p:sp>
        <p:nvSpPr>
          <p:cNvPr id="18" name="Marcador de texto 12"/>
          <p:cNvSpPr>
            <a:spLocks noGrp="1"/>
          </p:cNvSpPr>
          <p:nvPr>
            <p:ph type="body" sz="quarter" idx="10"/>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sp>
        <p:nvSpPr>
          <p:cNvPr id="19" name="Marcador de texto 12"/>
          <p:cNvSpPr>
            <a:spLocks noGrp="1"/>
          </p:cNvSpPr>
          <p:nvPr>
            <p:ph type="body" sz="quarter" idx="11"/>
          </p:nvPr>
        </p:nvSpPr>
        <p:spPr>
          <a:xfrm>
            <a:off x="5241956" y="2429380"/>
            <a:ext cx="6444076" cy="1055124"/>
          </a:xfrm>
        </p:spPr>
        <p:txBody>
          <a:bodyPr>
            <a:noAutofit/>
          </a:bodyPr>
          <a:lstStyle>
            <a:lvl1pPr marL="0" indent="0" algn="l">
              <a:buNone/>
              <a:defRPr sz="1100" b="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sp>
        <p:nvSpPr>
          <p:cNvPr id="20" name="Marcador de texto 12"/>
          <p:cNvSpPr>
            <a:spLocks noGrp="1"/>
          </p:cNvSpPr>
          <p:nvPr>
            <p:ph type="body" sz="quarter" idx="12"/>
          </p:nvPr>
        </p:nvSpPr>
        <p:spPr>
          <a:xfrm>
            <a:off x="5241956" y="4172774"/>
            <a:ext cx="6444076" cy="2246313"/>
          </a:xfrm>
        </p:spPr>
        <p:txBody>
          <a:bodyPr>
            <a:noAutofit/>
          </a:bodyPr>
          <a:lstStyle>
            <a:lvl1pPr marL="0" indent="0" algn="l">
              <a:buNone/>
              <a:defRPr sz="1100" b="0">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pic>
        <p:nvPicPr>
          <p:cNvPr id="3" name="Imagen 2">
            <a:extLst>
              <a:ext uri="{FF2B5EF4-FFF2-40B4-BE49-F238E27FC236}">
                <a16:creationId xmlns:a16="http://schemas.microsoft.com/office/drawing/2014/main" id="{A2DD26B0-D67C-D2DB-41CB-1D53C58A61F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E479CC1-4A62-3B36-80CE-3733036C327B}"/>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56999F84-4CE1-DF47-2236-E5887E7D06EC}"/>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32415509"/>
      </p:ext>
    </p:extLst>
  </p:cSld>
  <p:clrMapOvr>
    <a:masterClrMapping/>
  </p:clrMapOvr>
  <p:hf hd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errejón precipitacio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cxnSp>
        <p:nvCxnSpPr>
          <p:cNvPr id="11" name="Conector recto 10"/>
          <p:cNvCxnSpPr/>
          <p:nvPr userDrawn="1"/>
        </p:nvCxnSpPr>
        <p:spPr>
          <a:xfrm>
            <a:off x="4855802" y="1445341"/>
            <a:ext cx="0" cy="49737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userDrawn="1"/>
        </p:nvSpPr>
        <p:spPr>
          <a:xfrm>
            <a:off x="464929" y="1445341"/>
            <a:ext cx="4117082"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userDrawn="1"/>
        </p:nvSpPr>
        <p:spPr>
          <a:xfrm>
            <a:off x="551717" y="1491182"/>
            <a:ext cx="3943506" cy="292388"/>
          </a:xfrm>
          <a:prstGeom prst="rect">
            <a:avLst/>
          </a:prstGeom>
          <a:noFill/>
        </p:spPr>
        <p:txBody>
          <a:bodyPr wrap="square" rtlCol="0">
            <a:spAutoFit/>
          </a:bodyPr>
          <a:lstStyle/>
          <a:p>
            <a:pPr algn="ctr"/>
            <a:r>
              <a:rPr lang="es-CO" sz="1300" b="1">
                <a:solidFill>
                  <a:sysClr val="windowText" lastClr="000000"/>
                </a:solidFill>
                <a:latin typeface="Verdana" panose="020B0604030504040204" pitchFamily="34" charset="0"/>
                <a:ea typeface="Verdana" panose="020B0604030504040204" pitchFamily="34" charset="0"/>
              </a:rPr>
              <a:t>Distribución espacial de la precipitación</a:t>
            </a:r>
            <a:endParaRPr lang="es-MX" sz="1300" b="1">
              <a:solidFill>
                <a:sysClr val="windowText" lastClr="000000"/>
              </a:solidFill>
              <a:latin typeface="Verdana" panose="020B0604030504040204" pitchFamily="34" charset="0"/>
              <a:ea typeface="Verdana" panose="020B0604030504040204" pitchFamily="34" charset="0"/>
            </a:endParaRPr>
          </a:p>
        </p:txBody>
      </p:sp>
      <p:sp>
        <p:nvSpPr>
          <p:cNvPr id="14" name="Rectángulo 13"/>
          <p:cNvSpPr/>
          <p:nvPr userDrawn="1"/>
        </p:nvSpPr>
        <p:spPr>
          <a:xfrm>
            <a:off x="5153981" y="1434128"/>
            <a:ext cx="6562680"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userDrawn="1"/>
        </p:nvSpPr>
        <p:spPr>
          <a:xfrm>
            <a:off x="5209872" y="1509509"/>
            <a:ext cx="6474705" cy="261610"/>
          </a:xfrm>
          <a:prstGeom prst="rect">
            <a:avLst/>
          </a:prstGeom>
          <a:noFill/>
        </p:spPr>
        <p:txBody>
          <a:bodyPr wrap="square" rtlCol="0">
            <a:spAutoFit/>
          </a:bodyPr>
          <a:lstStyle/>
          <a:p>
            <a:pPr algn="l"/>
            <a:r>
              <a:rPr lang="es-CO" sz="1100" b="1">
                <a:solidFill>
                  <a:sysClr val="windowText" lastClr="000000"/>
                </a:solidFill>
                <a:latin typeface="Verdana" panose="020B0604030504040204" pitchFamily="34" charset="0"/>
                <a:ea typeface="Verdana" panose="020B0604030504040204" pitchFamily="34" charset="0"/>
              </a:rPr>
              <a:t>Precipitación (Estaciones de referencia, comparación mes-década-climatología)</a:t>
            </a:r>
            <a:endParaRPr lang="es-MX" sz="1100" b="1">
              <a:solidFill>
                <a:sysClr val="windowText" lastClr="000000"/>
              </a:solidFill>
              <a:latin typeface="Verdana" panose="020B0604030504040204" pitchFamily="34" charset="0"/>
              <a:ea typeface="Verdana" panose="020B0604030504040204" pitchFamily="34" charset="0"/>
            </a:endParaRPr>
          </a:p>
        </p:txBody>
      </p:sp>
      <p:sp>
        <p:nvSpPr>
          <p:cNvPr id="17" name="CuadroTexto 16"/>
          <p:cNvSpPr txBox="1"/>
          <p:nvPr userDrawn="1"/>
        </p:nvSpPr>
        <p:spPr>
          <a:xfrm>
            <a:off x="5121896" y="6140360"/>
            <a:ext cx="6685093" cy="338554"/>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O" sz="8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mn-cs"/>
              </a:rPr>
              <a:t>Las líneas punteadas de color rojo corresponden a los volúmenes de lluvia del promedio climatológico de la serie 1981 -2010. Las azules muestran el acumulado decadal de precipitación. Las barras horizontales denotan las lluvia acumulada en 24 horas </a:t>
            </a:r>
          </a:p>
        </p:txBody>
      </p:sp>
      <p:sp>
        <p:nvSpPr>
          <p:cNvPr id="3" name="Marcador de texto 12">
            <a:extLst>
              <a:ext uri="{FF2B5EF4-FFF2-40B4-BE49-F238E27FC236}">
                <a16:creationId xmlns:a16="http://schemas.microsoft.com/office/drawing/2014/main" id="{05D92CCF-F799-C065-F4D4-8F62465F6CD3}"/>
              </a:ext>
            </a:extLst>
          </p:cNvPr>
          <p:cNvSpPr>
            <a:spLocks noGrp="1"/>
          </p:cNvSpPr>
          <p:nvPr>
            <p:ph type="body" sz="quarter" idx="10"/>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pic>
        <p:nvPicPr>
          <p:cNvPr id="4" name="Imagen 3">
            <a:extLst>
              <a:ext uri="{FF2B5EF4-FFF2-40B4-BE49-F238E27FC236}">
                <a16:creationId xmlns:a16="http://schemas.microsoft.com/office/drawing/2014/main" id="{CAC35841-2F13-7644-5536-D2C68F6132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2" name="Rectángulo: esquinas superiores redondeadas 11">
            <a:extLst>
              <a:ext uri="{FF2B5EF4-FFF2-40B4-BE49-F238E27FC236}">
                <a16:creationId xmlns:a16="http://schemas.microsoft.com/office/drawing/2014/main" id="{B2E0BBED-4F6F-1C09-A1F0-E36352C27187}"/>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BC3E6299-DDBE-E105-9623-9DE652CF2B49}"/>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98940535"/>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errejón Hato Nuev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 name="Marcador de texto 12">
            <a:extLst>
              <a:ext uri="{FF2B5EF4-FFF2-40B4-BE49-F238E27FC236}">
                <a16:creationId xmlns:a16="http://schemas.microsoft.com/office/drawing/2014/main" id="{DDC79146-2D55-6DFB-ED57-05782CD3AC87}"/>
              </a:ext>
            </a:extLst>
          </p:cNvPr>
          <p:cNvSpPr>
            <a:spLocks noGrp="1"/>
          </p:cNvSpPr>
          <p:nvPr>
            <p:ph type="body" sz="quarter" idx="10" hasCustomPrompt="1"/>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Comportamiento de la temperatura en Hato Nuevo</a:t>
            </a:r>
          </a:p>
        </p:txBody>
      </p:sp>
      <p:pic>
        <p:nvPicPr>
          <p:cNvPr id="3" name="Imagen 2">
            <a:extLst>
              <a:ext uri="{FF2B5EF4-FFF2-40B4-BE49-F238E27FC236}">
                <a16:creationId xmlns:a16="http://schemas.microsoft.com/office/drawing/2014/main" id="{292E4CF4-7D25-1C53-BF8B-0ADBB6073FC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2326C9C-34EF-0496-E623-6EC3F16EFE83}"/>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4AE39E15-10AB-003C-44EE-CE379F445C28}"/>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800255887"/>
      </p:ext>
    </p:extLst>
  </p:cSld>
  <p:clrMapOvr>
    <a:masterClrMapping/>
  </p:clrMapOvr>
  <p:hf hd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errejón Precipitación CERREJON">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1195" y="1778294"/>
            <a:ext cx="7922063" cy="3960000"/>
          </a:xfrm>
          <a:prstGeom prst="rect">
            <a:avLst/>
          </a:prstGeom>
        </p:spPr>
      </p:pic>
      <p:sp>
        <p:nvSpPr>
          <p:cNvPr id="2" name="Marcador de texto 12">
            <a:extLst>
              <a:ext uri="{FF2B5EF4-FFF2-40B4-BE49-F238E27FC236}">
                <a16:creationId xmlns:a16="http://schemas.microsoft.com/office/drawing/2014/main" id="{9D3D55A8-DAB7-AED4-4790-E370ABDA239D}"/>
              </a:ext>
            </a:extLst>
          </p:cNvPr>
          <p:cNvSpPr>
            <a:spLocks noGrp="1"/>
          </p:cNvSpPr>
          <p:nvPr>
            <p:ph type="body" sz="quarter" idx="10" hasCustomPrompt="1"/>
          </p:nvPr>
        </p:nvSpPr>
        <p:spPr>
          <a:xfrm>
            <a:off x="533431" y="813223"/>
            <a:ext cx="2848125" cy="203659"/>
          </a:xfrm>
        </p:spPr>
        <p:txBody>
          <a:bodyPr>
            <a:noAutofit/>
          </a:bodyPr>
          <a:lstStyle>
            <a:lvl1pPr marL="0" indent="0" algn="l">
              <a:buNone/>
              <a:defRPr sz="11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Pronóstico diario de precipitación</a:t>
            </a:r>
          </a:p>
        </p:txBody>
      </p:sp>
      <p:pic>
        <p:nvPicPr>
          <p:cNvPr id="3" name="Imagen 2">
            <a:extLst>
              <a:ext uri="{FF2B5EF4-FFF2-40B4-BE49-F238E27FC236}">
                <a16:creationId xmlns:a16="http://schemas.microsoft.com/office/drawing/2014/main" id="{037AAF09-C3CF-3F57-4972-D08B52DEE26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0975EE52-435A-E532-1B13-160528A9E01E}"/>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5A0C2E62-CA9F-668A-B752-584E0D1F9F98}"/>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53749095"/>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errejón Precipitación PUERTO BOLIVAR">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11" name="Imagen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5539" y="1778294"/>
            <a:ext cx="7922063" cy="3960000"/>
          </a:xfrm>
          <a:prstGeom prst="rect">
            <a:avLst/>
          </a:prstGeom>
        </p:spPr>
      </p:pic>
      <p:sp>
        <p:nvSpPr>
          <p:cNvPr id="2" name="Marcador de texto 12">
            <a:extLst>
              <a:ext uri="{FF2B5EF4-FFF2-40B4-BE49-F238E27FC236}">
                <a16:creationId xmlns:a16="http://schemas.microsoft.com/office/drawing/2014/main" id="{E7CD38CA-6EC1-AD24-B335-74A71E94FCD6}"/>
              </a:ext>
            </a:extLst>
          </p:cNvPr>
          <p:cNvSpPr>
            <a:spLocks noGrp="1"/>
          </p:cNvSpPr>
          <p:nvPr>
            <p:ph type="body" sz="quarter" idx="10" hasCustomPrompt="1"/>
          </p:nvPr>
        </p:nvSpPr>
        <p:spPr>
          <a:xfrm>
            <a:off x="533431" y="813223"/>
            <a:ext cx="2848125" cy="203659"/>
          </a:xfrm>
        </p:spPr>
        <p:txBody>
          <a:bodyPr>
            <a:noAutofit/>
          </a:bodyPr>
          <a:lstStyle>
            <a:lvl1pPr marL="0" indent="0" algn="l">
              <a:buNone/>
              <a:defRPr sz="11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Pronóstico diario de precipitación</a:t>
            </a:r>
          </a:p>
        </p:txBody>
      </p:sp>
      <p:pic>
        <p:nvPicPr>
          <p:cNvPr id="3" name="Imagen 2">
            <a:extLst>
              <a:ext uri="{FF2B5EF4-FFF2-40B4-BE49-F238E27FC236}">
                <a16:creationId xmlns:a16="http://schemas.microsoft.com/office/drawing/2014/main" id="{B6E1E993-8731-94A1-0E10-870374726E0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719CE06-8618-86C4-5406-2B421D52B402}"/>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0" name="CuadroTexto 9">
            <a:extLst>
              <a:ext uri="{FF2B5EF4-FFF2-40B4-BE49-F238E27FC236}">
                <a16:creationId xmlns:a16="http://schemas.microsoft.com/office/drawing/2014/main" id="{5AE7BDCE-BE66-13AF-423A-EB893D874D2C}"/>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905383487"/>
      </p:ext>
    </p:extLst>
  </p:cSld>
  <p:clrMapOvr>
    <a:masterClrMapping/>
  </p:clrMapOvr>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errejón Precipitación ZONA MARITIM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10" name="Imagen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8605" y="1782890"/>
            <a:ext cx="7922063" cy="3960000"/>
          </a:xfrm>
          <a:prstGeom prst="rect">
            <a:avLst/>
          </a:prstGeom>
        </p:spPr>
      </p:pic>
      <p:sp>
        <p:nvSpPr>
          <p:cNvPr id="2" name="Marcador de texto 12">
            <a:extLst>
              <a:ext uri="{FF2B5EF4-FFF2-40B4-BE49-F238E27FC236}">
                <a16:creationId xmlns:a16="http://schemas.microsoft.com/office/drawing/2014/main" id="{6D8285B6-09A1-B3A6-0C45-D704F9C944FF}"/>
              </a:ext>
            </a:extLst>
          </p:cNvPr>
          <p:cNvSpPr>
            <a:spLocks noGrp="1"/>
          </p:cNvSpPr>
          <p:nvPr>
            <p:ph type="body" sz="quarter" idx="10" hasCustomPrompt="1"/>
          </p:nvPr>
        </p:nvSpPr>
        <p:spPr>
          <a:xfrm>
            <a:off x="533431" y="813223"/>
            <a:ext cx="2848125" cy="203659"/>
          </a:xfrm>
        </p:spPr>
        <p:txBody>
          <a:bodyPr>
            <a:noAutofit/>
          </a:bodyPr>
          <a:lstStyle>
            <a:lvl1pPr marL="0" indent="0" algn="l">
              <a:buNone/>
              <a:defRPr sz="11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Pronóstico diario de precipitación</a:t>
            </a:r>
          </a:p>
        </p:txBody>
      </p:sp>
      <p:pic>
        <p:nvPicPr>
          <p:cNvPr id="3" name="Imagen 2">
            <a:extLst>
              <a:ext uri="{FF2B5EF4-FFF2-40B4-BE49-F238E27FC236}">
                <a16:creationId xmlns:a16="http://schemas.microsoft.com/office/drawing/2014/main" id="{F2846AF1-F387-5CDA-B86D-AD23C162D31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1FD85AEC-1CED-E240-2DD7-B472B02DFE26}"/>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0B033F87-02E3-0823-7C9A-1E5101797FD6}"/>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716412630"/>
      </p:ext>
    </p:extLst>
  </p:cSld>
  <p:clrMapOvr>
    <a:masterClrMapping/>
  </p:clrMapOvr>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errejón mapa oleaje">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cxnSp>
        <p:nvCxnSpPr>
          <p:cNvPr id="11" name="Conector recto 10"/>
          <p:cNvCxnSpPr/>
          <p:nvPr userDrawn="1"/>
        </p:nvCxnSpPr>
        <p:spPr>
          <a:xfrm>
            <a:off x="6096000" y="1445341"/>
            <a:ext cx="0" cy="4973747"/>
          </a:xfrm>
          <a:prstGeom prst="line">
            <a:avLst/>
          </a:prstGeom>
          <a:ln>
            <a:solidFill>
              <a:schemeClr val="accent4">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3" name="Rectángulo 12"/>
          <p:cNvSpPr/>
          <p:nvPr userDrawn="1"/>
        </p:nvSpPr>
        <p:spPr>
          <a:xfrm>
            <a:off x="464929" y="1445341"/>
            <a:ext cx="5411664" cy="406497"/>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2" name="CuadroTexto 1"/>
          <p:cNvSpPr txBox="1"/>
          <p:nvPr userDrawn="1"/>
        </p:nvSpPr>
        <p:spPr>
          <a:xfrm>
            <a:off x="517850" y="1491182"/>
            <a:ext cx="5290285" cy="292388"/>
          </a:xfrm>
          <a:prstGeom prst="rect">
            <a:avLst/>
          </a:prstGeom>
          <a:noFill/>
        </p:spPr>
        <p:txBody>
          <a:bodyPr wrap="square" rtlCol="0">
            <a:spAutoFit/>
          </a:bodyPr>
          <a:lstStyle/>
          <a:p>
            <a:pPr algn="ctr"/>
            <a:r>
              <a:rPr lang="es-CO" sz="1300" b="1">
                <a:solidFill>
                  <a:sysClr val="windowText" lastClr="000000"/>
                </a:solidFill>
                <a:latin typeface="Verdana" panose="020B0604030504040204" pitchFamily="34" charset="0"/>
                <a:ea typeface="Verdana" panose="020B0604030504040204" pitchFamily="34" charset="0"/>
              </a:rPr>
              <a:t>Mapa</a:t>
            </a:r>
            <a:r>
              <a:rPr lang="es-CO" sz="1300" b="1" baseline="0">
                <a:solidFill>
                  <a:sysClr val="windowText" lastClr="000000"/>
                </a:solidFill>
                <a:latin typeface="Verdana" panose="020B0604030504040204" pitchFamily="34" charset="0"/>
                <a:ea typeface="Verdana" panose="020B0604030504040204" pitchFamily="34" charset="0"/>
              </a:rPr>
              <a:t> de análisis de la situación sinóptica en superficie</a:t>
            </a:r>
            <a:endParaRPr lang="es-MX" sz="1300" b="1">
              <a:solidFill>
                <a:sysClr val="windowText" lastClr="000000"/>
              </a:solidFill>
              <a:latin typeface="Verdana" panose="020B0604030504040204" pitchFamily="34" charset="0"/>
              <a:ea typeface="Verdana" panose="020B0604030504040204" pitchFamily="34" charset="0"/>
            </a:endParaRPr>
          </a:p>
        </p:txBody>
      </p:sp>
      <p:sp>
        <p:nvSpPr>
          <p:cNvPr id="14" name="Rectángulo 13"/>
          <p:cNvSpPr/>
          <p:nvPr userDrawn="1"/>
        </p:nvSpPr>
        <p:spPr>
          <a:xfrm>
            <a:off x="6315409" y="1434128"/>
            <a:ext cx="5401252" cy="406497"/>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0" name="CuadroTexto 9"/>
          <p:cNvSpPr txBox="1"/>
          <p:nvPr userDrawn="1"/>
        </p:nvSpPr>
        <p:spPr>
          <a:xfrm>
            <a:off x="7652974" y="1509509"/>
            <a:ext cx="2760710" cy="261610"/>
          </a:xfrm>
          <a:prstGeom prst="rect">
            <a:avLst/>
          </a:prstGeom>
          <a:noFill/>
        </p:spPr>
        <p:txBody>
          <a:bodyPr wrap="square" rtlCol="0">
            <a:spAutoFit/>
          </a:bodyPr>
          <a:lstStyle/>
          <a:p>
            <a:pPr algn="l"/>
            <a:r>
              <a:rPr lang="es-CO" sz="1100" b="1">
                <a:solidFill>
                  <a:schemeClr val="bg1"/>
                </a:solidFill>
                <a:latin typeface="Verdana" panose="020B0604030504040204" pitchFamily="34" charset="0"/>
                <a:ea typeface="Verdana" panose="020B0604030504040204" pitchFamily="34" charset="0"/>
              </a:rPr>
              <a:t>Comportamiento oleaje y viento</a:t>
            </a:r>
            <a:endParaRPr lang="es-MX" sz="1100" b="1">
              <a:solidFill>
                <a:schemeClr val="bg1"/>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9940E6C4-9C5C-BAA3-D2EA-8FA3C0E408B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2" name="Rectángulo: esquinas superiores redondeadas 11">
            <a:extLst>
              <a:ext uri="{FF2B5EF4-FFF2-40B4-BE49-F238E27FC236}">
                <a16:creationId xmlns:a16="http://schemas.microsoft.com/office/drawing/2014/main" id="{636980BB-E744-7EE5-3321-AC37A8FD6C6C}"/>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5" name="CuadroTexto 14">
            <a:extLst>
              <a:ext uri="{FF2B5EF4-FFF2-40B4-BE49-F238E27FC236}">
                <a16:creationId xmlns:a16="http://schemas.microsoft.com/office/drawing/2014/main" id="{E946FFAD-63D7-9632-3297-31351EC3D855}"/>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75676739"/>
      </p:ext>
    </p:extLst>
  </p:cSld>
  <p:clrMapOvr>
    <a:masterClrMapping/>
  </p:clrMapOvr>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errejón estado tiemp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pic>
        <p:nvPicPr>
          <p:cNvPr id="3" name="Imagen 2"/>
          <p:cNvPicPr>
            <a:picLocks noChangeAspect="1"/>
          </p:cNvPicPr>
          <p:nvPr userDrawn="1"/>
        </p:nvPicPr>
        <p:blipFill>
          <a:blip r:embed="rId3"/>
          <a:stretch>
            <a:fillRect/>
          </a:stretch>
        </p:blipFill>
        <p:spPr>
          <a:xfrm>
            <a:off x="378416" y="1319517"/>
            <a:ext cx="6321006" cy="5381922"/>
          </a:xfrm>
          <a:prstGeom prst="rect">
            <a:avLst/>
          </a:prstGeom>
        </p:spPr>
      </p:pic>
      <p:pic>
        <p:nvPicPr>
          <p:cNvPr id="15" name="Imagen 3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331852" y="1285612"/>
            <a:ext cx="432694" cy="458939"/>
          </a:xfrm>
          <a:prstGeom prst="rect">
            <a:avLst/>
          </a:prstGeom>
        </p:spPr>
      </p:pic>
      <p:sp>
        <p:nvSpPr>
          <p:cNvPr id="16" name="TextBox 102"/>
          <p:cNvSpPr txBox="1"/>
          <p:nvPr userDrawn="1"/>
        </p:nvSpPr>
        <p:spPr>
          <a:xfrm>
            <a:off x="11228240" y="1690024"/>
            <a:ext cx="639919" cy="184666"/>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Despejado</a:t>
            </a:r>
          </a:p>
        </p:txBody>
      </p:sp>
      <p:pic>
        <p:nvPicPr>
          <p:cNvPr id="17" name="Imagen 2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1295561" y="2091051"/>
            <a:ext cx="505274" cy="466285"/>
          </a:xfrm>
          <a:prstGeom prst="rect">
            <a:avLst/>
          </a:prstGeom>
        </p:spPr>
      </p:pic>
      <p:sp>
        <p:nvSpPr>
          <p:cNvPr id="19" name="TextBox 104"/>
          <p:cNvSpPr txBox="1"/>
          <p:nvPr userDrawn="1"/>
        </p:nvSpPr>
        <p:spPr>
          <a:xfrm>
            <a:off x="11091238" y="2498058"/>
            <a:ext cx="913925" cy="27699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Parcialmente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nublado</a:t>
            </a:r>
          </a:p>
        </p:txBody>
      </p:sp>
      <p:sp>
        <p:nvSpPr>
          <p:cNvPr id="20" name="TextBox 105"/>
          <p:cNvSpPr txBox="1"/>
          <p:nvPr userDrawn="1"/>
        </p:nvSpPr>
        <p:spPr>
          <a:xfrm>
            <a:off x="11091238" y="3468424"/>
            <a:ext cx="913925" cy="276999"/>
          </a:xfrm>
          <a:prstGeom prst="rect">
            <a:avLst/>
          </a:prstGeom>
          <a:noFill/>
        </p:spPr>
        <p:txBody>
          <a:bodyPr wrap="squar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Mayormente</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nublado</a:t>
            </a:r>
          </a:p>
        </p:txBody>
      </p:sp>
      <p:pic>
        <p:nvPicPr>
          <p:cNvPr id="21" name="Imagen 12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1283861" y="3029567"/>
            <a:ext cx="528678" cy="448255"/>
          </a:xfrm>
          <a:prstGeom prst="rect">
            <a:avLst/>
          </a:prstGeom>
        </p:spPr>
      </p:pic>
      <p:sp>
        <p:nvSpPr>
          <p:cNvPr id="22" name="TextBox 107"/>
          <p:cNvSpPr txBox="1"/>
          <p:nvPr userDrawn="1"/>
        </p:nvSpPr>
        <p:spPr>
          <a:xfrm>
            <a:off x="11146488" y="4294786"/>
            <a:ext cx="803425" cy="276999"/>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Lluvias ligeras</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y/o lloviznas</a:t>
            </a:r>
          </a:p>
        </p:txBody>
      </p:sp>
      <p:pic>
        <p:nvPicPr>
          <p:cNvPr id="23" name="Imagen 12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1301271" y="4798749"/>
            <a:ext cx="493855" cy="452236"/>
          </a:xfrm>
          <a:prstGeom prst="rect">
            <a:avLst/>
          </a:prstGeom>
        </p:spPr>
      </p:pic>
      <p:pic>
        <p:nvPicPr>
          <p:cNvPr id="24" name="Imagen 1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305147" y="5625487"/>
            <a:ext cx="486106" cy="478615"/>
          </a:xfrm>
          <a:prstGeom prst="rect">
            <a:avLst/>
          </a:prstGeom>
        </p:spPr>
      </p:pic>
      <p:sp>
        <p:nvSpPr>
          <p:cNvPr id="25" name="TextBox 110"/>
          <p:cNvSpPr txBox="1"/>
          <p:nvPr userDrawn="1"/>
        </p:nvSpPr>
        <p:spPr>
          <a:xfrm>
            <a:off x="11058321" y="6045396"/>
            <a:ext cx="979755" cy="276999"/>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Lluvias con </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tormenta eléctrica</a:t>
            </a:r>
          </a:p>
        </p:txBody>
      </p:sp>
      <p:pic>
        <p:nvPicPr>
          <p:cNvPr id="26" name="Imagen 126"/>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1301271" y="3944243"/>
            <a:ext cx="493855" cy="452236"/>
          </a:xfrm>
          <a:prstGeom prst="rect">
            <a:avLst/>
          </a:prstGeom>
        </p:spPr>
      </p:pic>
      <p:sp>
        <p:nvSpPr>
          <p:cNvPr id="27" name="TextBox 107"/>
          <p:cNvSpPr txBox="1"/>
          <p:nvPr userDrawn="1"/>
        </p:nvSpPr>
        <p:spPr>
          <a:xfrm>
            <a:off x="11305183" y="5204599"/>
            <a:ext cx="486030" cy="184666"/>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US" sz="600" b="1" i="0" u="none" strike="noStrike" kern="1200" cap="none" spc="0" normalizeH="0" baseline="0" noProof="0">
                <a:ln>
                  <a:noFill/>
                </a:ln>
                <a:solidFill>
                  <a:prstClr val="black">
                    <a:lumMod val="85000"/>
                    <a:lumOff val="15000"/>
                  </a:prstClr>
                </a:solidFill>
                <a:effectLst/>
                <a:uLnTx/>
                <a:uFillTx/>
                <a:latin typeface="Verdana" panose="020B0604030504040204" pitchFamily="34" charset="0"/>
                <a:ea typeface="Verdana" panose="020B0604030504040204" pitchFamily="34" charset="0"/>
                <a:cs typeface="+mn-cs"/>
              </a:rPr>
              <a:t>Lluvias</a:t>
            </a:r>
          </a:p>
        </p:txBody>
      </p:sp>
      <p:cxnSp>
        <p:nvCxnSpPr>
          <p:cNvPr id="28" name="Conector recto 27"/>
          <p:cNvCxnSpPr/>
          <p:nvPr userDrawn="1"/>
        </p:nvCxnSpPr>
        <p:spPr>
          <a:xfrm>
            <a:off x="10949742" y="1163352"/>
            <a:ext cx="0" cy="5182126"/>
          </a:xfrm>
          <a:prstGeom prst="line">
            <a:avLst/>
          </a:prstGeom>
          <a:ln w="12700" cmpd="sng">
            <a:solidFill>
              <a:schemeClr val="accent4">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graphicFrame>
        <p:nvGraphicFramePr>
          <p:cNvPr id="12" name="Tabla 11"/>
          <p:cNvGraphicFramePr>
            <a:graphicFrameLocks noGrp="1"/>
          </p:cNvGraphicFramePr>
          <p:nvPr userDrawn="1">
            <p:extLst>
              <p:ext uri="{D42A27DB-BD31-4B8C-83A1-F6EECF244321}">
                <p14:modId xmlns:p14="http://schemas.microsoft.com/office/powerpoint/2010/main" val="3855769825"/>
              </p:ext>
            </p:extLst>
          </p:nvPr>
        </p:nvGraphicFramePr>
        <p:xfrm>
          <a:off x="7282534" y="1922626"/>
          <a:ext cx="3084095" cy="741680"/>
        </p:xfrm>
        <a:graphic>
          <a:graphicData uri="http://schemas.openxmlformats.org/drawingml/2006/table">
            <a:tbl>
              <a:tblPr firstRow="1" bandRow="1">
                <a:tableStyleId>{C4B1156A-380E-4F78-BDF5-A606A8083BF9}</a:tableStyleId>
              </a:tblPr>
              <a:tblGrid>
                <a:gridCol w="616819">
                  <a:extLst>
                    <a:ext uri="{9D8B030D-6E8A-4147-A177-3AD203B41FA5}">
                      <a16:colId xmlns:a16="http://schemas.microsoft.com/office/drawing/2014/main" val="990318631"/>
                    </a:ext>
                  </a:extLst>
                </a:gridCol>
                <a:gridCol w="616819">
                  <a:extLst>
                    <a:ext uri="{9D8B030D-6E8A-4147-A177-3AD203B41FA5}">
                      <a16:colId xmlns:a16="http://schemas.microsoft.com/office/drawing/2014/main" val="3892577929"/>
                    </a:ext>
                  </a:extLst>
                </a:gridCol>
                <a:gridCol w="616819">
                  <a:extLst>
                    <a:ext uri="{9D8B030D-6E8A-4147-A177-3AD203B41FA5}">
                      <a16:colId xmlns:a16="http://schemas.microsoft.com/office/drawing/2014/main" val="3792695044"/>
                    </a:ext>
                  </a:extLst>
                </a:gridCol>
                <a:gridCol w="616819">
                  <a:extLst>
                    <a:ext uri="{9D8B030D-6E8A-4147-A177-3AD203B41FA5}">
                      <a16:colId xmlns:a16="http://schemas.microsoft.com/office/drawing/2014/main" val="511205906"/>
                    </a:ext>
                  </a:extLst>
                </a:gridCol>
                <a:gridCol w="616819">
                  <a:extLst>
                    <a:ext uri="{9D8B030D-6E8A-4147-A177-3AD203B41FA5}">
                      <a16:colId xmlns:a16="http://schemas.microsoft.com/office/drawing/2014/main" val="246043553"/>
                    </a:ext>
                  </a:extLst>
                </a:gridCol>
              </a:tblGrid>
              <a:tr h="370840">
                <a:tc>
                  <a:txBody>
                    <a:bodyPr/>
                    <a:lstStyle/>
                    <a:p>
                      <a:r>
                        <a:rPr lang="es-CO" sz="1200" b="1">
                          <a:latin typeface="Verdana" panose="020B0604030504040204" pitchFamily="34" charset="0"/>
                          <a:ea typeface="Verdana" panose="020B0604030504040204" pitchFamily="34" charset="0"/>
                        </a:rPr>
                        <a:t>a.m.</a:t>
                      </a:r>
                      <a:endParaRPr lang="es-MX" sz="1200" b="1">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3316097732"/>
                  </a:ext>
                </a:extLst>
              </a:tr>
              <a:tr h="370840">
                <a:tc>
                  <a:txBody>
                    <a:bodyPr/>
                    <a:lstStyle/>
                    <a:p>
                      <a:r>
                        <a:rPr lang="es-CO" sz="1200" b="1">
                          <a:latin typeface="Verdana" panose="020B0604030504040204" pitchFamily="34" charset="0"/>
                          <a:ea typeface="Verdana" panose="020B0604030504040204" pitchFamily="34" charset="0"/>
                        </a:rPr>
                        <a:t>p.m.</a:t>
                      </a:r>
                      <a:endParaRPr lang="es-MX" sz="1200" b="1">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259493651"/>
                  </a:ext>
                </a:extLst>
              </a:tr>
            </a:tbl>
          </a:graphicData>
        </a:graphic>
      </p:graphicFrame>
      <p:sp>
        <p:nvSpPr>
          <p:cNvPr id="29" name="CuadroTexto 28"/>
          <p:cNvSpPr txBox="1"/>
          <p:nvPr userDrawn="1"/>
        </p:nvSpPr>
        <p:spPr>
          <a:xfrm>
            <a:off x="7282534" y="1515081"/>
            <a:ext cx="2543391" cy="338554"/>
          </a:xfrm>
          <a:prstGeom prst="rect">
            <a:avLst/>
          </a:prstGeom>
          <a:noFill/>
        </p:spPr>
        <p:txBody>
          <a:bodyPr wrap="square" rtlCol="0">
            <a:spAutoFit/>
          </a:bodyPr>
          <a:lstStyle/>
          <a:p>
            <a:r>
              <a:rPr lang="es-CO" sz="1600" b="1">
                <a:latin typeface="Verdana" panose="020B0604030504040204" pitchFamily="34" charset="0"/>
                <a:ea typeface="Verdana" panose="020B0604030504040204" pitchFamily="34" charset="0"/>
              </a:rPr>
              <a:t>Zona Marítima</a:t>
            </a:r>
            <a:endParaRPr lang="es-MX" sz="1600" b="1">
              <a:latin typeface="Verdana" panose="020B0604030504040204" pitchFamily="34" charset="0"/>
              <a:ea typeface="Verdana" panose="020B0604030504040204" pitchFamily="34" charset="0"/>
            </a:endParaRPr>
          </a:p>
        </p:txBody>
      </p:sp>
      <p:graphicFrame>
        <p:nvGraphicFramePr>
          <p:cNvPr id="30" name="Tabla 29"/>
          <p:cNvGraphicFramePr>
            <a:graphicFrameLocks noGrp="1"/>
          </p:cNvGraphicFramePr>
          <p:nvPr userDrawn="1">
            <p:extLst>
              <p:ext uri="{D42A27DB-BD31-4B8C-83A1-F6EECF244321}">
                <p14:modId xmlns:p14="http://schemas.microsoft.com/office/powerpoint/2010/main" val="774538599"/>
              </p:ext>
            </p:extLst>
          </p:nvPr>
        </p:nvGraphicFramePr>
        <p:xfrm>
          <a:off x="7282534" y="3608073"/>
          <a:ext cx="3084095" cy="741680"/>
        </p:xfrm>
        <a:graphic>
          <a:graphicData uri="http://schemas.openxmlformats.org/drawingml/2006/table">
            <a:tbl>
              <a:tblPr firstRow="1" bandRow="1">
                <a:tableStyleId>{C4B1156A-380E-4F78-BDF5-A606A8083BF9}</a:tableStyleId>
              </a:tblPr>
              <a:tblGrid>
                <a:gridCol w="616819">
                  <a:extLst>
                    <a:ext uri="{9D8B030D-6E8A-4147-A177-3AD203B41FA5}">
                      <a16:colId xmlns:a16="http://schemas.microsoft.com/office/drawing/2014/main" val="990318631"/>
                    </a:ext>
                  </a:extLst>
                </a:gridCol>
                <a:gridCol w="616819">
                  <a:extLst>
                    <a:ext uri="{9D8B030D-6E8A-4147-A177-3AD203B41FA5}">
                      <a16:colId xmlns:a16="http://schemas.microsoft.com/office/drawing/2014/main" val="3892577929"/>
                    </a:ext>
                  </a:extLst>
                </a:gridCol>
                <a:gridCol w="616819">
                  <a:extLst>
                    <a:ext uri="{9D8B030D-6E8A-4147-A177-3AD203B41FA5}">
                      <a16:colId xmlns:a16="http://schemas.microsoft.com/office/drawing/2014/main" val="3792695044"/>
                    </a:ext>
                  </a:extLst>
                </a:gridCol>
                <a:gridCol w="616819">
                  <a:extLst>
                    <a:ext uri="{9D8B030D-6E8A-4147-A177-3AD203B41FA5}">
                      <a16:colId xmlns:a16="http://schemas.microsoft.com/office/drawing/2014/main" val="511205906"/>
                    </a:ext>
                  </a:extLst>
                </a:gridCol>
                <a:gridCol w="616819">
                  <a:extLst>
                    <a:ext uri="{9D8B030D-6E8A-4147-A177-3AD203B41FA5}">
                      <a16:colId xmlns:a16="http://schemas.microsoft.com/office/drawing/2014/main" val="246043553"/>
                    </a:ext>
                  </a:extLst>
                </a:gridCol>
              </a:tblGrid>
              <a:tr h="370840">
                <a:tc>
                  <a:txBody>
                    <a:bodyPr/>
                    <a:lstStyle/>
                    <a:p>
                      <a:r>
                        <a:rPr lang="es-CO" sz="1200" b="1">
                          <a:latin typeface="Verdana" panose="020B0604030504040204" pitchFamily="34" charset="0"/>
                          <a:ea typeface="Verdana" panose="020B0604030504040204" pitchFamily="34" charset="0"/>
                        </a:rPr>
                        <a:t>a.m.</a:t>
                      </a:r>
                      <a:endParaRPr lang="es-MX" sz="1200" b="1">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3316097732"/>
                  </a:ext>
                </a:extLst>
              </a:tr>
              <a:tr h="370840">
                <a:tc>
                  <a:txBody>
                    <a:bodyPr/>
                    <a:lstStyle/>
                    <a:p>
                      <a:r>
                        <a:rPr lang="es-CO" sz="1200" b="1">
                          <a:latin typeface="Verdana" panose="020B0604030504040204" pitchFamily="34" charset="0"/>
                          <a:ea typeface="Verdana" panose="020B0604030504040204" pitchFamily="34" charset="0"/>
                        </a:rPr>
                        <a:t>p.m.</a:t>
                      </a:r>
                      <a:endParaRPr lang="es-MX" sz="1200" b="1">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259493651"/>
                  </a:ext>
                </a:extLst>
              </a:tr>
            </a:tbl>
          </a:graphicData>
        </a:graphic>
      </p:graphicFrame>
      <p:sp>
        <p:nvSpPr>
          <p:cNvPr id="31" name="CuadroTexto 30"/>
          <p:cNvSpPr txBox="1"/>
          <p:nvPr userDrawn="1"/>
        </p:nvSpPr>
        <p:spPr>
          <a:xfrm>
            <a:off x="7282534" y="3200528"/>
            <a:ext cx="2543391" cy="338554"/>
          </a:xfrm>
          <a:prstGeom prst="rect">
            <a:avLst/>
          </a:prstGeom>
          <a:noFill/>
        </p:spPr>
        <p:txBody>
          <a:bodyPr wrap="square" rtlCol="0">
            <a:spAutoFit/>
          </a:bodyPr>
          <a:lstStyle/>
          <a:p>
            <a:r>
              <a:rPr lang="es-CO" sz="1600" b="1">
                <a:latin typeface="Verdana" panose="020B0604030504040204" pitchFamily="34" charset="0"/>
                <a:ea typeface="Verdana" panose="020B0604030504040204" pitchFamily="34" charset="0"/>
              </a:rPr>
              <a:t>Puerto Bolívar</a:t>
            </a:r>
            <a:endParaRPr lang="es-MX" sz="1600" b="1">
              <a:latin typeface="Verdana" panose="020B0604030504040204" pitchFamily="34" charset="0"/>
              <a:ea typeface="Verdana" panose="020B0604030504040204" pitchFamily="34" charset="0"/>
            </a:endParaRPr>
          </a:p>
        </p:txBody>
      </p:sp>
      <p:graphicFrame>
        <p:nvGraphicFramePr>
          <p:cNvPr id="32" name="Tabla 31"/>
          <p:cNvGraphicFramePr>
            <a:graphicFrameLocks noGrp="1"/>
          </p:cNvGraphicFramePr>
          <p:nvPr userDrawn="1">
            <p:extLst>
              <p:ext uri="{D42A27DB-BD31-4B8C-83A1-F6EECF244321}">
                <p14:modId xmlns:p14="http://schemas.microsoft.com/office/powerpoint/2010/main" val="774538599"/>
              </p:ext>
            </p:extLst>
          </p:nvPr>
        </p:nvGraphicFramePr>
        <p:xfrm>
          <a:off x="7282534" y="5265098"/>
          <a:ext cx="3084095" cy="741680"/>
        </p:xfrm>
        <a:graphic>
          <a:graphicData uri="http://schemas.openxmlformats.org/drawingml/2006/table">
            <a:tbl>
              <a:tblPr firstRow="1" bandRow="1">
                <a:tableStyleId>{C4B1156A-380E-4F78-BDF5-A606A8083BF9}</a:tableStyleId>
              </a:tblPr>
              <a:tblGrid>
                <a:gridCol w="616819">
                  <a:extLst>
                    <a:ext uri="{9D8B030D-6E8A-4147-A177-3AD203B41FA5}">
                      <a16:colId xmlns:a16="http://schemas.microsoft.com/office/drawing/2014/main" val="990318631"/>
                    </a:ext>
                  </a:extLst>
                </a:gridCol>
                <a:gridCol w="616819">
                  <a:extLst>
                    <a:ext uri="{9D8B030D-6E8A-4147-A177-3AD203B41FA5}">
                      <a16:colId xmlns:a16="http://schemas.microsoft.com/office/drawing/2014/main" val="3892577929"/>
                    </a:ext>
                  </a:extLst>
                </a:gridCol>
                <a:gridCol w="616819">
                  <a:extLst>
                    <a:ext uri="{9D8B030D-6E8A-4147-A177-3AD203B41FA5}">
                      <a16:colId xmlns:a16="http://schemas.microsoft.com/office/drawing/2014/main" val="3792695044"/>
                    </a:ext>
                  </a:extLst>
                </a:gridCol>
                <a:gridCol w="616819">
                  <a:extLst>
                    <a:ext uri="{9D8B030D-6E8A-4147-A177-3AD203B41FA5}">
                      <a16:colId xmlns:a16="http://schemas.microsoft.com/office/drawing/2014/main" val="511205906"/>
                    </a:ext>
                  </a:extLst>
                </a:gridCol>
                <a:gridCol w="616819">
                  <a:extLst>
                    <a:ext uri="{9D8B030D-6E8A-4147-A177-3AD203B41FA5}">
                      <a16:colId xmlns:a16="http://schemas.microsoft.com/office/drawing/2014/main" val="246043553"/>
                    </a:ext>
                  </a:extLst>
                </a:gridCol>
              </a:tblGrid>
              <a:tr h="370840">
                <a:tc>
                  <a:txBody>
                    <a:bodyPr/>
                    <a:lstStyle/>
                    <a:p>
                      <a:r>
                        <a:rPr lang="es-CO" sz="1200" b="1">
                          <a:latin typeface="Verdana" panose="020B0604030504040204" pitchFamily="34" charset="0"/>
                          <a:ea typeface="Verdana" panose="020B0604030504040204" pitchFamily="34" charset="0"/>
                        </a:rPr>
                        <a:t>a.m.</a:t>
                      </a:r>
                      <a:endParaRPr lang="es-MX" sz="1200" b="1">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3316097732"/>
                  </a:ext>
                </a:extLst>
              </a:tr>
              <a:tr h="370840">
                <a:tc>
                  <a:txBody>
                    <a:bodyPr/>
                    <a:lstStyle/>
                    <a:p>
                      <a:r>
                        <a:rPr lang="es-CO" sz="1200" b="1">
                          <a:latin typeface="Verdana" panose="020B0604030504040204" pitchFamily="34" charset="0"/>
                          <a:ea typeface="Verdana" panose="020B0604030504040204" pitchFamily="34" charset="0"/>
                        </a:rPr>
                        <a:t>p.m.</a:t>
                      </a:r>
                      <a:endParaRPr lang="es-MX" sz="1200" b="1">
                        <a:latin typeface="Verdana" panose="020B0604030504040204" pitchFamily="34" charset="0"/>
                        <a:ea typeface="Verdana" panose="020B0604030504040204" pitchFamily="34" charset="0"/>
                      </a:endParaRPr>
                    </a:p>
                  </a:txBody>
                  <a:tcPr>
                    <a:solidFill>
                      <a:schemeClr val="accent4">
                        <a:lumMod val="60000"/>
                        <a:lumOff val="4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tc>
                  <a:txBody>
                    <a:bodyPr/>
                    <a:lstStyle/>
                    <a:p>
                      <a:endParaRPr lang="es-MX"/>
                    </a:p>
                  </a:txBody>
                  <a:tcPr>
                    <a:solidFill>
                      <a:schemeClr val="accent4">
                        <a:lumMod val="20000"/>
                        <a:lumOff val="80000"/>
                      </a:schemeClr>
                    </a:solidFill>
                  </a:tcPr>
                </a:tc>
                <a:extLst>
                  <a:ext uri="{0D108BD9-81ED-4DB2-BD59-A6C34878D82A}">
                    <a16:rowId xmlns:a16="http://schemas.microsoft.com/office/drawing/2014/main" val="259493651"/>
                  </a:ext>
                </a:extLst>
              </a:tr>
            </a:tbl>
          </a:graphicData>
        </a:graphic>
      </p:graphicFrame>
      <p:sp>
        <p:nvSpPr>
          <p:cNvPr id="33" name="CuadroTexto 32"/>
          <p:cNvSpPr txBox="1"/>
          <p:nvPr userDrawn="1"/>
        </p:nvSpPr>
        <p:spPr>
          <a:xfrm>
            <a:off x="7282534" y="4857553"/>
            <a:ext cx="2543391" cy="338554"/>
          </a:xfrm>
          <a:prstGeom prst="rect">
            <a:avLst/>
          </a:prstGeom>
          <a:noFill/>
        </p:spPr>
        <p:txBody>
          <a:bodyPr wrap="square" rtlCol="0">
            <a:spAutoFit/>
          </a:bodyPr>
          <a:lstStyle/>
          <a:p>
            <a:r>
              <a:rPr lang="es-CO" sz="1600" b="1">
                <a:latin typeface="Verdana" panose="020B0604030504040204" pitchFamily="34" charset="0"/>
                <a:ea typeface="Verdana" panose="020B0604030504040204" pitchFamily="34" charset="0"/>
              </a:rPr>
              <a:t>Cerrejón</a:t>
            </a:r>
            <a:endParaRPr lang="es-MX" sz="1600" b="1">
              <a:latin typeface="Verdana" panose="020B0604030504040204" pitchFamily="34" charset="0"/>
              <a:ea typeface="Verdana" panose="020B0604030504040204" pitchFamily="34" charset="0"/>
            </a:endParaRPr>
          </a:p>
        </p:txBody>
      </p:sp>
      <p:sp>
        <p:nvSpPr>
          <p:cNvPr id="2" name="Marcador de texto 12">
            <a:extLst>
              <a:ext uri="{FF2B5EF4-FFF2-40B4-BE49-F238E27FC236}">
                <a16:creationId xmlns:a16="http://schemas.microsoft.com/office/drawing/2014/main" id="{922490D9-18A4-F549-160A-F475ED895D0F}"/>
              </a:ext>
            </a:extLst>
          </p:cNvPr>
          <p:cNvSpPr>
            <a:spLocks noGrp="1"/>
          </p:cNvSpPr>
          <p:nvPr>
            <p:ph type="body" sz="quarter" idx="10"/>
          </p:nvPr>
        </p:nvSpPr>
        <p:spPr>
          <a:xfrm>
            <a:off x="533431" y="813223"/>
            <a:ext cx="2848125" cy="376237"/>
          </a:xfrm>
        </p:spPr>
        <p:txBody>
          <a:bodyPr>
            <a:noAutofit/>
          </a:bodyPr>
          <a:lstStyle>
            <a:lvl1pPr marL="0" indent="0" algn="l">
              <a:buNone/>
              <a:defRPr sz="1200" b="1">
                <a:solidFill>
                  <a:schemeClr val="tx1">
                    <a:lumMod val="50000"/>
                    <a:lumOff val="50000"/>
                  </a:schemeClr>
                </a:solidFill>
                <a:latin typeface="Verdana" panose="020B0604030504040204" pitchFamily="34" charset="0"/>
                <a:ea typeface="Verdana" panose="020B0604030504040204" pitchFamily="34" charset="0"/>
              </a:defRPr>
            </a:lvl1pPr>
          </a:lstStyle>
          <a:p>
            <a:pPr lvl="0"/>
            <a:r>
              <a:rPr lang="es-ES"/>
              <a:t>Editar el estilo de texto del patrón</a:t>
            </a:r>
          </a:p>
        </p:txBody>
      </p:sp>
      <p:pic>
        <p:nvPicPr>
          <p:cNvPr id="4" name="Imagen 3">
            <a:extLst>
              <a:ext uri="{FF2B5EF4-FFF2-40B4-BE49-F238E27FC236}">
                <a16:creationId xmlns:a16="http://schemas.microsoft.com/office/drawing/2014/main" id="{DB2AFF86-7277-3F4C-2269-B2FF2B7E86B9}"/>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0" name="Rectángulo: esquinas superiores redondeadas 9">
            <a:extLst>
              <a:ext uri="{FF2B5EF4-FFF2-40B4-BE49-F238E27FC236}">
                <a16:creationId xmlns:a16="http://schemas.microsoft.com/office/drawing/2014/main" id="{41F454F1-E935-34F0-234C-13BA74DEA413}"/>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7232BDC3-F428-F51A-3617-416B71B62D23}"/>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135708425"/>
      </p:ext>
    </p:extLst>
  </p:cSld>
  <p:clrMapOvr>
    <a:masterClrMapping/>
  </p:clrMapOvr>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3" name="Marcador de contenido 2">
            <a:extLst>
              <a:ext uri="{FF2B5EF4-FFF2-40B4-BE49-F238E27FC236}">
                <a16:creationId xmlns:a16="http://schemas.microsoft.com/office/drawing/2014/main" id="{F17927BC-795C-7059-C65D-3ADE221A9CE0}"/>
              </a:ext>
            </a:extLst>
          </p:cNvPr>
          <p:cNvSpPr>
            <a:spLocks noGrp="1"/>
          </p:cNvSpPr>
          <p:nvPr>
            <p:ph sz="half" idx="1"/>
          </p:nvPr>
        </p:nvSpPr>
        <p:spPr>
          <a:xfrm>
            <a:off x="838200" y="1825625"/>
            <a:ext cx="5181600" cy="435133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06423C72-35C2-C627-EAB3-11B183CEAE80}"/>
              </a:ext>
            </a:extLst>
          </p:cNvPr>
          <p:cNvSpPr>
            <a:spLocks noGrp="1"/>
          </p:cNvSpPr>
          <p:nvPr>
            <p:ph sz="half" idx="2"/>
          </p:nvPr>
        </p:nvSpPr>
        <p:spPr>
          <a:xfrm>
            <a:off x="6172200" y="1825625"/>
            <a:ext cx="5181600" cy="435133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0B730999-A66F-D476-B3C7-E75BF6C751B0}"/>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24/03/2026</a:t>
            </a:fld>
            <a:endParaRPr lang="es-CO"/>
          </a:p>
        </p:txBody>
      </p:sp>
      <p:sp>
        <p:nvSpPr>
          <p:cNvPr id="6" name="Marcador de pie de página 5">
            <a:extLst>
              <a:ext uri="{FF2B5EF4-FFF2-40B4-BE49-F238E27FC236}">
                <a16:creationId xmlns:a16="http://schemas.microsoft.com/office/drawing/2014/main" id="{D4D91968-CD8A-3BD0-88EB-5E3934EB631A}"/>
              </a:ext>
            </a:extLst>
          </p:cNvPr>
          <p:cNvSpPr>
            <a:spLocks noGrp="1"/>
          </p:cNvSpPr>
          <p:nvPr>
            <p:ph type="ftr" sz="quarter" idx="11"/>
          </p:nvPr>
        </p:nvSpPr>
        <p:spPr>
          <a:xfrm>
            <a:off x="4038600" y="6356352"/>
            <a:ext cx="4114800" cy="365125"/>
          </a:xfrm>
          <a:prstGeom prst="rect">
            <a:avLst/>
          </a:prstGeom>
        </p:spPr>
        <p:txBody>
          <a:bodyPr/>
          <a:lstStyle/>
          <a:p>
            <a:r>
              <a:rPr lang="es-CO"/>
              <a:t>"La Plataforma se encontraba en fase de migración a una nueva arquitectura tecnológica"</a:t>
            </a:r>
          </a:p>
        </p:txBody>
      </p:sp>
      <p:sp>
        <p:nvSpPr>
          <p:cNvPr id="7" name="Marcador de número de diapositiva 6">
            <a:extLst>
              <a:ext uri="{FF2B5EF4-FFF2-40B4-BE49-F238E27FC236}">
                <a16:creationId xmlns:a16="http://schemas.microsoft.com/office/drawing/2014/main" id="{71089FC1-C77E-F6AF-950A-398BE65C1EB8}"/>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9"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a:t>Haga clic para modificar el estilo de título del patrón</a:t>
            </a:r>
            <a:endParaRPr lang="es-CO"/>
          </a:p>
        </p:txBody>
      </p:sp>
      <p:pic>
        <p:nvPicPr>
          <p:cNvPr id="11" name="Imagen 10">
            <a:extLst>
              <a:ext uri="{FF2B5EF4-FFF2-40B4-BE49-F238E27FC236}">
                <a16:creationId xmlns:a16="http://schemas.microsoft.com/office/drawing/2014/main" id="{6FEAD162-4DD5-E881-CDB1-657D97BD6B96}"/>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4" name="Imagen 13">
            <a:extLst>
              <a:ext uri="{FF2B5EF4-FFF2-40B4-BE49-F238E27FC236}">
                <a16:creationId xmlns:a16="http://schemas.microsoft.com/office/drawing/2014/main" id="{293A18F1-F3DE-34DB-D7EA-926B452164F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1701418105"/>
      </p:ext>
    </p:extLst>
  </p:cSld>
  <p:clrMapOvr>
    <a:masterClrMapping/>
  </p:clrMapOvr>
  <p:hf hd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errejón Alerta Hidrologic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 name="CuadroTexto 1"/>
          <p:cNvSpPr txBox="1"/>
          <p:nvPr userDrawn="1"/>
        </p:nvSpPr>
        <p:spPr>
          <a:xfrm>
            <a:off x="514526" y="806337"/>
            <a:ext cx="2867030" cy="338554"/>
          </a:xfrm>
          <a:prstGeom prst="rect">
            <a:avLst/>
          </a:prstGeom>
          <a:solidFill>
            <a:schemeClr val="bg1"/>
          </a:solidFill>
        </p:spPr>
        <p:txBody>
          <a:bodyPr wrap="square" rtlCol="0">
            <a:spAutoFit/>
          </a:bodyPr>
          <a:lstStyle/>
          <a:p>
            <a:pPr algn="l"/>
            <a:r>
              <a:rPr lang="es-CO" sz="1600" b="1">
                <a:solidFill>
                  <a:srgbClr val="0070C0"/>
                </a:solidFill>
                <a:latin typeface="Verdana" panose="020B0604030504040204" pitchFamily="34" charset="0"/>
                <a:ea typeface="Verdana" panose="020B0604030504040204" pitchFamily="34" charset="0"/>
              </a:rPr>
              <a:t>Alertas Hidrológicas</a:t>
            </a:r>
            <a:endParaRPr lang="es-MX" sz="1600" b="1">
              <a:solidFill>
                <a:srgbClr val="0070C0"/>
              </a:solidFill>
              <a:latin typeface="Verdana" panose="020B0604030504040204" pitchFamily="34" charset="0"/>
              <a:ea typeface="Verdana" panose="020B0604030504040204" pitchFamily="34" charset="0"/>
            </a:endParaRPr>
          </a:p>
        </p:txBody>
      </p:sp>
      <p:pic>
        <p:nvPicPr>
          <p:cNvPr id="4" name="Imagen 3">
            <a:extLst>
              <a:ext uri="{FF2B5EF4-FFF2-40B4-BE49-F238E27FC236}">
                <a16:creationId xmlns:a16="http://schemas.microsoft.com/office/drawing/2014/main" id="{533D7312-07EB-C76E-A289-84D299AF8B0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10" name="Rectángulo: esquinas superiores redondeadas 9">
            <a:extLst>
              <a:ext uri="{FF2B5EF4-FFF2-40B4-BE49-F238E27FC236}">
                <a16:creationId xmlns:a16="http://schemas.microsoft.com/office/drawing/2014/main" id="{BC8F69AB-5F31-0F8E-2B90-F65D594677C0}"/>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2651B017-838D-17AB-2D86-C606C587EEB0}"/>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445821882"/>
      </p:ext>
    </p:extLst>
  </p:cSld>
  <p:clrMapOvr>
    <a:masterClrMapping/>
  </p:clrMapOvr>
  <p:hf hdr="0" dt="0"/>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errejón Alerta incendios">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 name="CuadroTexto 1"/>
          <p:cNvSpPr txBox="1"/>
          <p:nvPr userDrawn="1"/>
        </p:nvSpPr>
        <p:spPr>
          <a:xfrm>
            <a:off x="514525" y="787344"/>
            <a:ext cx="3079743" cy="461665"/>
          </a:xfrm>
          <a:prstGeom prst="rect">
            <a:avLst/>
          </a:prstGeom>
          <a:noFill/>
        </p:spPr>
        <p:txBody>
          <a:bodyPr wrap="square" rtlCol="0">
            <a:spAutoFit/>
          </a:bodyPr>
          <a:lstStyle/>
          <a:p>
            <a:pPr algn="l"/>
            <a:r>
              <a:rPr lang="es-CO" sz="1200" b="1">
                <a:solidFill>
                  <a:srgbClr val="ED0802"/>
                </a:solidFill>
                <a:latin typeface="Verdana" panose="020B0604030504040204" pitchFamily="34" charset="0"/>
                <a:ea typeface="Verdana" panose="020B0604030504040204" pitchFamily="34" charset="0"/>
              </a:rPr>
              <a:t>Alertas por amenaza</a:t>
            </a:r>
            <a:r>
              <a:rPr lang="es-CO" sz="1200" b="1" baseline="0">
                <a:solidFill>
                  <a:srgbClr val="ED0802"/>
                </a:solidFill>
                <a:latin typeface="Verdana" panose="020B0604030504040204" pitchFamily="34" charset="0"/>
                <a:ea typeface="Verdana" panose="020B0604030504040204" pitchFamily="34" charset="0"/>
              </a:rPr>
              <a:t> de incendios de la cobertura vegetal</a:t>
            </a:r>
            <a:endParaRPr lang="es-MX" sz="1200" b="1">
              <a:solidFill>
                <a:srgbClr val="ED0802"/>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5D2A471E-327A-2FEA-8AC4-51FA1BCC2CC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E2B5BDC-9A66-5A8F-95F7-53A86CDCAC75}"/>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4359BF00-93C6-104F-496D-AA43C33F06FC}"/>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20713213"/>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errejón alerta deslizamient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 name="CuadroTexto 1"/>
          <p:cNvSpPr txBox="1"/>
          <p:nvPr userDrawn="1"/>
        </p:nvSpPr>
        <p:spPr>
          <a:xfrm>
            <a:off x="514526" y="787344"/>
            <a:ext cx="2478840" cy="523220"/>
          </a:xfrm>
          <a:prstGeom prst="rect">
            <a:avLst/>
          </a:prstGeom>
          <a:noFill/>
        </p:spPr>
        <p:txBody>
          <a:bodyPr wrap="square" rtlCol="0">
            <a:spAutoFit/>
          </a:bodyPr>
          <a:lstStyle/>
          <a:p>
            <a:pPr algn="l"/>
            <a:r>
              <a:rPr lang="es-CO" sz="1400" b="1">
                <a:solidFill>
                  <a:srgbClr val="563A12"/>
                </a:solidFill>
                <a:latin typeface="Verdana" panose="020B0604030504040204" pitchFamily="34" charset="0"/>
                <a:ea typeface="Verdana" panose="020B0604030504040204" pitchFamily="34" charset="0"/>
              </a:rPr>
              <a:t>Alertas por amenaza</a:t>
            </a:r>
            <a:r>
              <a:rPr lang="es-CO" sz="1400" b="1" baseline="0">
                <a:solidFill>
                  <a:srgbClr val="563A12"/>
                </a:solidFill>
                <a:latin typeface="Verdana" panose="020B0604030504040204" pitchFamily="34" charset="0"/>
                <a:ea typeface="Verdana" panose="020B0604030504040204" pitchFamily="34" charset="0"/>
              </a:rPr>
              <a:t> de deslizamiento</a:t>
            </a:r>
            <a:endParaRPr lang="es-MX" sz="1400" b="1">
              <a:solidFill>
                <a:srgbClr val="563A12"/>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DD77088B-ADB9-A149-7D68-BA8EC4202BE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6E43E3DE-2268-405F-1E87-D7405250E58D}"/>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1" name="CuadroTexto 10">
            <a:extLst>
              <a:ext uri="{FF2B5EF4-FFF2-40B4-BE49-F238E27FC236}">
                <a16:creationId xmlns:a16="http://schemas.microsoft.com/office/drawing/2014/main" id="{C1C0905A-CA4E-34E0-0E12-FEB030D8C6D5}"/>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447794924"/>
      </p:ext>
    </p:extLst>
  </p:cSld>
  <p:clrMapOvr>
    <a:masterClrMapping/>
  </p:clrMapOvr>
  <p:hf hdr="0" dt="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errejón alerta meteomarina">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 name="CuadroTexto 1"/>
          <p:cNvSpPr txBox="1"/>
          <p:nvPr userDrawn="1"/>
        </p:nvSpPr>
        <p:spPr>
          <a:xfrm>
            <a:off x="514525" y="814630"/>
            <a:ext cx="2565340" cy="307777"/>
          </a:xfrm>
          <a:prstGeom prst="rect">
            <a:avLst/>
          </a:prstGeom>
          <a:noFill/>
        </p:spPr>
        <p:txBody>
          <a:bodyPr wrap="square" rtlCol="0">
            <a:spAutoFit/>
          </a:bodyPr>
          <a:lstStyle/>
          <a:p>
            <a:pPr algn="l"/>
            <a:r>
              <a:rPr lang="es-CO" sz="1400" b="1">
                <a:solidFill>
                  <a:srgbClr val="004070"/>
                </a:solidFill>
                <a:latin typeface="Verdana" panose="020B0604030504040204" pitchFamily="34" charset="0"/>
                <a:ea typeface="Verdana" panose="020B0604030504040204" pitchFamily="34" charset="0"/>
              </a:rPr>
              <a:t>Alertas Meteomarinas</a:t>
            </a:r>
            <a:endParaRPr lang="es-MX" sz="1400" b="1">
              <a:solidFill>
                <a:srgbClr val="004070"/>
              </a:solidFill>
              <a:latin typeface="Verdana" panose="020B0604030504040204" pitchFamily="34" charset="0"/>
              <a:ea typeface="Verdana" panose="020B0604030504040204" pitchFamily="34" charset="0"/>
            </a:endParaRPr>
          </a:p>
        </p:txBody>
      </p:sp>
      <p:pic>
        <p:nvPicPr>
          <p:cNvPr id="3" name="Imagen 2">
            <a:extLst>
              <a:ext uri="{FF2B5EF4-FFF2-40B4-BE49-F238E27FC236}">
                <a16:creationId xmlns:a16="http://schemas.microsoft.com/office/drawing/2014/main" id="{18AFD55E-1204-F1F9-C8B2-17426075CD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
        <p:nvSpPr>
          <p:cNvPr id="4" name="Rectángulo: esquinas superiores redondeadas 3">
            <a:extLst>
              <a:ext uri="{FF2B5EF4-FFF2-40B4-BE49-F238E27FC236}">
                <a16:creationId xmlns:a16="http://schemas.microsoft.com/office/drawing/2014/main" id="{B99D92E0-0AC3-8F36-16C9-7DDB393A4C8A}"/>
              </a:ext>
            </a:extLst>
          </p:cNvPr>
          <p:cNvSpPr/>
          <p:nvPr userDrawn="1"/>
        </p:nvSpPr>
        <p:spPr>
          <a:xfrm rot="5400000">
            <a:off x="1435511" y="-1207064"/>
            <a:ext cx="510532" cy="3381557"/>
          </a:xfrm>
          <a:prstGeom prst="round2SameRect">
            <a:avLst/>
          </a:prstGeom>
          <a:solidFill>
            <a:srgbClr val="0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a:p>
        </p:txBody>
      </p:sp>
      <p:sp>
        <p:nvSpPr>
          <p:cNvPr id="12" name="CuadroTexto 11">
            <a:extLst>
              <a:ext uri="{FF2B5EF4-FFF2-40B4-BE49-F238E27FC236}">
                <a16:creationId xmlns:a16="http://schemas.microsoft.com/office/drawing/2014/main" id="{E324354B-C680-CC30-5BD4-7E52417AFC58}"/>
              </a:ext>
            </a:extLst>
          </p:cNvPr>
          <p:cNvSpPr txBox="1"/>
          <p:nvPr userDrawn="1"/>
        </p:nvSpPr>
        <p:spPr>
          <a:xfrm>
            <a:off x="514525" y="202569"/>
            <a:ext cx="2641472" cy="584775"/>
          </a:xfrm>
          <a:prstGeom prst="rect">
            <a:avLst/>
          </a:prstGeom>
          <a:noFill/>
        </p:spPr>
        <p:txBody>
          <a:bodyPr wrap="square" rtlCol="0">
            <a:spAutoFit/>
          </a:bodyPr>
          <a:lstStyle/>
          <a:p>
            <a:pPr algn="l"/>
            <a:r>
              <a:rPr lang="es-ES" sz="1400" b="1">
                <a:solidFill>
                  <a:schemeClr val="bg1"/>
                </a:solidFill>
                <a:latin typeface="Verdana" panose="020B0604030504040204" pitchFamily="34" charset="0"/>
                <a:ea typeface="Verdana" panose="020B0604030504040204" pitchFamily="34" charset="0"/>
              </a:rPr>
              <a:t>Boletín de pronósticos</a:t>
            </a:r>
          </a:p>
          <a:p>
            <a:pPr algn="l"/>
            <a:r>
              <a:rPr lang="es-ES" sz="1800" b="1">
                <a:solidFill>
                  <a:schemeClr val="accent4"/>
                </a:solidFill>
                <a:latin typeface="Verdana" panose="020B0604030504040204" pitchFamily="34" charset="0"/>
                <a:ea typeface="Verdana" panose="020B0604030504040204" pitchFamily="34" charset="0"/>
              </a:rPr>
              <a:t>Cerrejón</a:t>
            </a:r>
            <a:endParaRPr lang="es-MX" sz="1800" b="1">
              <a:solidFill>
                <a:schemeClr val="accent4"/>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671580894"/>
      </p:ext>
    </p:extLst>
  </p:cSld>
  <p:clrMapOvr>
    <a:masterClrMapping/>
  </p:clrMapOvr>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pic>
        <p:nvPicPr>
          <p:cNvPr id="12" name="Imagen 11"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3" name="CuadroTexto 12">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3" name="Marcador de texto 2">
            <a:extLst>
              <a:ext uri="{FF2B5EF4-FFF2-40B4-BE49-F238E27FC236}">
                <a16:creationId xmlns:a16="http://schemas.microsoft.com/office/drawing/2014/main" id="{9782756F-3320-1BDD-9F26-F33C25C5D76B}"/>
              </a:ext>
            </a:extLst>
          </p:cNvPr>
          <p:cNvSpPr>
            <a:spLocks noGrp="1"/>
          </p:cNvSpPr>
          <p:nvPr>
            <p:ph type="body" idx="1"/>
          </p:nvPr>
        </p:nvSpPr>
        <p:spPr>
          <a:xfrm>
            <a:off x="839789" y="1730591"/>
            <a:ext cx="5157787" cy="687387"/>
          </a:xfrm>
        </p:spPr>
        <p:txBody>
          <a:bodyPr anchor="b">
            <a:normAutofit/>
          </a:bodyPr>
          <a:lstStyle>
            <a:lvl1pPr marL="0" indent="0">
              <a:buNone/>
              <a:defRPr sz="1800" b="1">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950E239-8FC8-FADD-7CB8-977111D00AE0}"/>
              </a:ext>
            </a:extLst>
          </p:cNvPr>
          <p:cNvSpPr>
            <a:spLocks noGrp="1"/>
          </p:cNvSpPr>
          <p:nvPr>
            <p:ph sz="half" idx="2"/>
          </p:nvPr>
        </p:nvSpPr>
        <p:spPr>
          <a:xfrm>
            <a:off x="839789" y="2505075"/>
            <a:ext cx="5157787" cy="368458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D623AC6C-0E6C-8D3A-441F-5314AB46E22F}"/>
              </a:ext>
            </a:extLst>
          </p:cNvPr>
          <p:cNvSpPr>
            <a:spLocks noGrp="1"/>
          </p:cNvSpPr>
          <p:nvPr>
            <p:ph type="body" sz="quarter" idx="3"/>
          </p:nvPr>
        </p:nvSpPr>
        <p:spPr>
          <a:xfrm>
            <a:off x="6172201" y="1730591"/>
            <a:ext cx="5183188" cy="687387"/>
          </a:xfrm>
        </p:spPr>
        <p:txBody>
          <a:bodyPr anchor="b">
            <a:normAutofit/>
          </a:bodyPr>
          <a:lstStyle>
            <a:lvl1pPr marL="0" indent="0">
              <a:buNone/>
              <a:defRPr sz="1800" b="1">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7A937D4-2802-D166-2A0C-ED77747DF219}"/>
              </a:ext>
            </a:extLst>
          </p:cNvPr>
          <p:cNvSpPr>
            <a:spLocks noGrp="1"/>
          </p:cNvSpPr>
          <p:nvPr>
            <p:ph sz="quarter" idx="4"/>
          </p:nvPr>
        </p:nvSpPr>
        <p:spPr>
          <a:xfrm>
            <a:off x="6172201" y="2505075"/>
            <a:ext cx="5183188" cy="3684588"/>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0A69B877-A357-7B6E-4932-C5C55949C775}"/>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24/03/2026</a:t>
            </a:fld>
            <a:endParaRPr lang="es-CO"/>
          </a:p>
        </p:txBody>
      </p:sp>
      <p:sp>
        <p:nvSpPr>
          <p:cNvPr id="8" name="Marcador de pie de página 7">
            <a:extLst>
              <a:ext uri="{FF2B5EF4-FFF2-40B4-BE49-F238E27FC236}">
                <a16:creationId xmlns:a16="http://schemas.microsoft.com/office/drawing/2014/main" id="{BABBA54D-8050-21BB-1E38-CE6564716233}"/>
              </a:ext>
            </a:extLst>
          </p:cNvPr>
          <p:cNvSpPr>
            <a:spLocks noGrp="1"/>
          </p:cNvSpPr>
          <p:nvPr>
            <p:ph type="ftr" sz="quarter" idx="11"/>
          </p:nvPr>
        </p:nvSpPr>
        <p:spPr>
          <a:xfrm>
            <a:off x="4038600" y="6356352"/>
            <a:ext cx="4114800" cy="365125"/>
          </a:xfrm>
          <a:prstGeom prst="rect">
            <a:avLst/>
          </a:prstGeom>
        </p:spPr>
        <p:txBody>
          <a:bodyPr/>
          <a:lstStyle/>
          <a:p>
            <a:r>
              <a:rPr lang="es-CO"/>
              <a:t>"La Plataforma se encontraba en fase de migración a una nueva arquitectura tecnológica"</a:t>
            </a:r>
          </a:p>
        </p:txBody>
      </p:sp>
      <p:sp>
        <p:nvSpPr>
          <p:cNvPr id="9" name="Marcador de número de diapositiva 8">
            <a:extLst>
              <a:ext uri="{FF2B5EF4-FFF2-40B4-BE49-F238E27FC236}">
                <a16:creationId xmlns:a16="http://schemas.microsoft.com/office/drawing/2014/main" id="{33F69977-F20E-1B9B-CE7C-6E921821E8A3}"/>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11"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a:t>Haga clic para modificar el estilo de título del patrón</a:t>
            </a:r>
            <a:endParaRPr lang="es-CO"/>
          </a:p>
        </p:txBody>
      </p:sp>
      <p:pic>
        <p:nvPicPr>
          <p:cNvPr id="15" name="Imagen 14">
            <a:extLst>
              <a:ext uri="{FF2B5EF4-FFF2-40B4-BE49-F238E27FC236}">
                <a16:creationId xmlns:a16="http://schemas.microsoft.com/office/drawing/2014/main" id="{A6336CA5-77AD-D576-1A08-262F2C439410}"/>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6" name="Imagen 15">
            <a:extLst>
              <a:ext uri="{FF2B5EF4-FFF2-40B4-BE49-F238E27FC236}">
                <a16:creationId xmlns:a16="http://schemas.microsoft.com/office/drawing/2014/main" id="{6B12E50D-6B51-42DA-6417-618ADD02A00D}"/>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4285858203"/>
      </p:ext>
    </p:extLst>
  </p:cSld>
  <p:clrMapOvr>
    <a:masterClrMapping/>
  </p:clrMapOvr>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8" name="Imagen 7"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9" name="CuadroTexto 8">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3" name="Marcador de fecha 2">
            <a:extLst>
              <a:ext uri="{FF2B5EF4-FFF2-40B4-BE49-F238E27FC236}">
                <a16:creationId xmlns:a16="http://schemas.microsoft.com/office/drawing/2014/main" id="{CF9BB0D1-C4EE-E089-39A2-A948BC08F6ED}"/>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24/03/2026</a:t>
            </a:fld>
            <a:endParaRPr lang="es-CO"/>
          </a:p>
        </p:txBody>
      </p:sp>
      <p:sp>
        <p:nvSpPr>
          <p:cNvPr id="4" name="Marcador de pie de página 3">
            <a:extLst>
              <a:ext uri="{FF2B5EF4-FFF2-40B4-BE49-F238E27FC236}">
                <a16:creationId xmlns:a16="http://schemas.microsoft.com/office/drawing/2014/main" id="{4E106650-5C2E-3A0B-75B1-25EFC0246988}"/>
              </a:ext>
            </a:extLst>
          </p:cNvPr>
          <p:cNvSpPr>
            <a:spLocks noGrp="1"/>
          </p:cNvSpPr>
          <p:nvPr>
            <p:ph type="ftr" sz="quarter" idx="11"/>
          </p:nvPr>
        </p:nvSpPr>
        <p:spPr>
          <a:xfrm>
            <a:off x="4038600" y="6356352"/>
            <a:ext cx="4114800" cy="365125"/>
          </a:xfrm>
          <a:prstGeom prst="rect">
            <a:avLst/>
          </a:prstGeom>
        </p:spPr>
        <p:txBody>
          <a:bodyPr/>
          <a:lstStyle/>
          <a:p>
            <a:r>
              <a:rPr lang="es-CO"/>
              <a:t>"La Plataforma se encontraba en fase de migración a una nueva arquitectura tecnológica"</a:t>
            </a:r>
          </a:p>
        </p:txBody>
      </p:sp>
      <p:sp>
        <p:nvSpPr>
          <p:cNvPr id="5" name="Marcador de número de diapositiva 4">
            <a:extLst>
              <a:ext uri="{FF2B5EF4-FFF2-40B4-BE49-F238E27FC236}">
                <a16:creationId xmlns:a16="http://schemas.microsoft.com/office/drawing/2014/main" id="{E474889F-BE9C-50E0-5577-85885E5A01FB}"/>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7" name="Título 1">
            <a:extLst>
              <a:ext uri="{FF2B5EF4-FFF2-40B4-BE49-F238E27FC236}">
                <a16:creationId xmlns:a16="http://schemas.microsoft.com/office/drawing/2014/main" id="{38C6663B-7CE7-BCAA-7248-1402B6F9DED2}"/>
              </a:ext>
            </a:extLst>
          </p:cNvPr>
          <p:cNvSpPr>
            <a:spLocks noGrp="1"/>
          </p:cNvSpPr>
          <p:nvPr>
            <p:ph type="title"/>
          </p:nvPr>
        </p:nvSpPr>
        <p:spPr>
          <a:xfrm>
            <a:off x="838200" y="1144588"/>
            <a:ext cx="10515600" cy="471488"/>
          </a:xfrm>
        </p:spPr>
        <p:txBody>
          <a:bodyPr>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a:t>Haga clic para modificar el estilo de título del patrón</a:t>
            </a:r>
            <a:endParaRPr lang="es-CO"/>
          </a:p>
        </p:txBody>
      </p:sp>
      <p:pic>
        <p:nvPicPr>
          <p:cNvPr id="11" name="Imagen 10">
            <a:extLst>
              <a:ext uri="{FF2B5EF4-FFF2-40B4-BE49-F238E27FC236}">
                <a16:creationId xmlns:a16="http://schemas.microsoft.com/office/drawing/2014/main" id="{8B9BB72C-65DD-1434-A8B5-79167E79EFD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2" name="Imagen 11">
            <a:extLst>
              <a:ext uri="{FF2B5EF4-FFF2-40B4-BE49-F238E27FC236}">
                <a16:creationId xmlns:a16="http://schemas.microsoft.com/office/drawing/2014/main" id="{FE5FD859-45BF-9525-DB0B-FF209DCC14F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1012182858"/>
      </p:ext>
    </p:extLst>
  </p:cSld>
  <p:clrMapOvr>
    <a:masterClrMapping/>
  </p:clrMapOvr>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pic>
        <p:nvPicPr>
          <p:cNvPr id="6" name="Imagen 5"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7" name="CuadroTexto 6">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 name="Marcador de fecha 1">
            <a:extLst>
              <a:ext uri="{FF2B5EF4-FFF2-40B4-BE49-F238E27FC236}">
                <a16:creationId xmlns:a16="http://schemas.microsoft.com/office/drawing/2014/main" id="{BF1F4613-C800-1EC5-A7C5-FE92ECC236A7}"/>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24/03/2026</a:t>
            </a:fld>
            <a:endParaRPr lang="es-CO"/>
          </a:p>
        </p:txBody>
      </p:sp>
      <p:sp>
        <p:nvSpPr>
          <p:cNvPr id="3" name="Marcador de pie de página 2">
            <a:extLst>
              <a:ext uri="{FF2B5EF4-FFF2-40B4-BE49-F238E27FC236}">
                <a16:creationId xmlns:a16="http://schemas.microsoft.com/office/drawing/2014/main" id="{00895C46-1ABA-20C6-7486-D68A9052E846}"/>
              </a:ext>
            </a:extLst>
          </p:cNvPr>
          <p:cNvSpPr>
            <a:spLocks noGrp="1"/>
          </p:cNvSpPr>
          <p:nvPr>
            <p:ph type="ftr" sz="quarter" idx="11"/>
          </p:nvPr>
        </p:nvSpPr>
        <p:spPr>
          <a:xfrm>
            <a:off x="4038600" y="6356352"/>
            <a:ext cx="4114800" cy="365125"/>
          </a:xfrm>
          <a:prstGeom prst="rect">
            <a:avLst/>
          </a:prstGeom>
        </p:spPr>
        <p:txBody>
          <a:bodyPr/>
          <a:lstStyle/>
          <a:p>
            <a:r>
              <a:rPr lang="es-CO"/>
              <a:t>"La Plataforma se encontraba en fase de migración a una nueva arquitectura tecnológica"</a:t>
            </a:r>
          </a:p>
        </p:txBody>
      </p:sp>
      <p:sp>
        <p:nvSpPr>
          <p:cNvPr id="4" name="Marcador de número de diapositiva 3">
            <a:extLst>
              <a:ext uri="{FF2B5EF4-FFF2-40B4-BE49-F238E27FC236}">
                <a16:creationId xmlns:a16="http://schemas.microsoft.com/office/drawing/2014/main" id="{A1D6331B-B93F-B576-175B-4692BECFF64E}"/>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pic>
        <p:nvPicPr>
          <p:cNvPr id="10" name="Imagen 9">
            <a:extLst>
              <a:ext uri="{FF2B5EF4-FFF2-40B4-BE49-F238E27FC236}">
                <a16:creationId xmlns:a16="http://schemas.microsoft.com/office/drawing/2014/main" id="{E4F95BF6-4AF6-295E-AD17-CC4CB7798FBD}"/>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1" name="Imagen 10">
            <a:extLst>
              <a:ext uri="{FF2B5EF4-FFF2-40B4-BE49-F238E27FC236}">
                <a16:creationId xmlns:a16="http://schemas.microsoft.com/office/drawing/2014/main" id="{A24224FA-9ACF-1F3B-9017-CDBF6ADAF0C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978146859"/>
      </p:ext>
    </p:extLst>
  </p:cSld>
  <p:clrMapOvr>
    <a:masterClrMapping/>
  </p:clrMapOvr>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pic>
        <p:nvPicPr>
          <p:cNvPr id="9" name="Imagen 8"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0" name="CuadroTexto 9">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2" name="Título 1">
            <a:extLst>
              <a:ext uri="{FF2B5EF4-FFF2-40B4-BE49-F238E27FC236}">
                <a16:creationId xmlns:a16="http://schemas.microsoft.com/office/drawing/2014/main" id="{E4F6A733-99A2-F5EB-047B-BDEAAB1D74C1}"/>
              </a:ext>
            </a:extLst>
          </p:cNvPr>
          <p:cNvSpPr>
            <a:spLocks noGrp="1"/>
          </p:cNvSpPr>
          <p:nvPr>
            <p:ph type="title"/>
          </p:nvPr>
        </p:nvSpPr>
        <p:spPr>
          <a:xfrm>
            <a:off x="839788" y="1140339"/>
            <a:ext cx="3932237" cy="689918"/>
          </a:xfrm>
        </p:spPr>
        <p:txBody>
          <a:bodyPr anchor="b">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1D9CE069-7D79-5D0B-EDCB-42D1CED081C8}"/>
              </a:ext>
            </a:extLst>
          </p:cNvPr>
          <p:cNvSpPr>
            <a:spLocks noGrp="1"/>
          </p:cNvSpPr>
          <p:nvPr>
            <p:ph idx="1"/>
          </p:nvPr>
        </p:nvSpPr>
        <p:spPr>
          <a:xfrm>
            <a:off x="5183188" y="1140341"/>
            <a:ext cx="6172200" cy="4720711"/>
          </a:xfrm>
        </p:spPr>
        <p:txBody>
          <a:bodyPr>
            <a:normAutofit/>
          </a:bodyPr>
          <a:lstStyle>
            <a:lvl1pPr>
              <a:defRPr sz="1600">
                <a:solidFill>
                  <a:schemeClr val="tx1">
                    <a:lumMod val="50000"/>
                    <a:lumOff val="50000"/>
                  </a:schemeClr>
                </a:solidFill>
                <a:latin typeface="Verdana" panose="020B0604030504040204" pitchFamily="34" charset="0"/>
                <a:ea typeface="Verdana" panose="020B0604030504040204" pitchFamily="34" charset="0"/>
              </a:defRPr>
            </a:lvl1pPr>
            <a:lvl2pPr>
              <a:defRPr sz="1600">
                <a:solidFill>
                  <a:schemeClr val="tx1">
                    <a:lumMod val="50000"/>
                    <a:lumOff val="50000"/>
                  </a:schemeClr>
                </a:solidFill>
                <a:latin typeface="Verdana" panose="020B0604030504040204" pitchFamily="34" charset="0"/>
                <a:ea typeface="Verdana" panose="020B0604030504040204" pitchFamily="34" charset="0"/>
              </a:defRPr>
            </a:lvl2pPr>
            <a:lvl3pPr>
              <a:defRPr sz="1600">
                <a:solidFill>
                  <a:schemeClr val="tx1">
                    <a:lumMod val="50000"/>
                    <a:lumOff val="50000"/>
                  </a:schemeClr>
                </a:solidFill>
                <a:latin typeface="Verdana" panose="020B0604030504040204" pitchFamily="34" charset="0"/>
                <a:ea typeface="Verdana" panose="020B0604030504040204" pitchFamily="34" charset="0"/>
              </a:defRPr>
            </a:lvl3pPr>
            <a:lvl4pPr>
              <a:defRPr sz="1600">
                <a:solidFill>
                  <a:schemeClr val="tx1">
                    <a:lumMod val="50000"/>
                    <a:lumOff val="50000"/>
                  </a:schemeClr>
                </a:solidFill>
                <a:latin typeface="Verdana" panose="020B0604030504040204" pitchFamily="34" charset="0"/>
                <a:ea typeface="Verdana" panose="020B0604030504040204" pitchFamily="34" charset="0"/>
              </a:defRPr>
            </a:lvl4pPr>
            <a:lvl5pPr>
              <a:defRPr sz="1600">
                <a:solidFill>
                  <a:schemeClr val="tx1">
                    <a:lumMod val="50000"/>
                    <a:lumOff val="50000"/>
                  </a:schemeClr>
                </a:solidFill>
                <a:latin typeface="Verdana" panose="020B0604030504040204" pitchFamily="34" charset="0"/>
                <a:ea typeface="Verdana" panose="020B0604030504040204" pitchFamily="34" charset="0"/>
              </a:defRPr>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B8BD84B5-1DE6-A22D-CAF9-611745A69195}"/>
              </a:ext>
            </a:extLst>
          </p:cNvPr>
          <p:cNvSpPr>
            <a:spLocks noGrp="1"/>
          </p:cNvSpPr>
          <p:nvPr>
            <p:ph type="body" sz="half" idx="2"/>
          </p:nvPr>
        </p:nvSpPr>
        <p:spPr>
          <a:xfrm>
            <a:off x="839788" y="2057400"/>
            <a:ext cx="3932237" cy="3811588"/>
          </a:xfrm>
        </p:spPr>
        <p:txBody>
          <a:bodyPr>
            <a:normAutofit/>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FFD08BF-32A7-8F6D-ABA4-A41338582E82}"/>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24/03/2026</a:t>
            </a:fld>
            <a:endParaRPr lang="es-CO"/>
          </a:p>
        </p:txBody>
      </p:sp>
      <p:sp>
        <p:nvSpPr>
          <p:cNvPr id="6" name="Marcador de pie de página 5">
            <a:extLst>
              <a:ext uri="{FF2B5EF4-FFF2-40B4-BE49-F238E27FC236}">
                <a16:creationId xmlns:a16="http://schemas.microsoft.com/office/drawing/2014/main" id="{A2029AC4-A08D-E631-174E-58A27C7D5753}"/>
              </a:ext>
            </a:extLst>
          </p:cNvPr>
          <p:cNvSpPr>
            <a:spLocks noGrp="1"/>
          </p:cNvSpPr>
          <p:nvPr>
            <p:ph type="ftr" sz="quarter" idx="11"/>
          </p:nvPr>
        </p:nvSpPr>
        <p:spPr>
          <a:xfrm>
            <a:off x="4038600" y="6356352"/>
            <a:ext cx="4114800" cy="365125"/>
          </a:xfrm>
          <a:prstGeom prst="rect">
            <a:avLst/>
          </a:prstGeom>
        </p:spPr>
        <p:txBody>
          <a:bodyPr/>
          <a:lstStyle/>
          <a:p>
            <a:r>
              <a:rPr lang="es-CO"/>
              <a:t>"La Plataforma se encontraba en fase de migración a una nueva arquitectura tecnológica"</a:t>
            </a:r>
          </a:p>
        </p:txBody>
      </p:sp>
      <p:sp>
        <p:nvSpPr>
          <p:cNvPr id="7" name="Marcador de número de diapositiva 6">
            <a:extLst>
              <a:ext uri="{FF2B5EF4-FFF2-40B4-BE49-F238E27FC236}">
                <a16:creationId xmlns:a16="http://schemas.microsoft.com/office/drawing/2014/main" id="{D11830B9-637A-CFAD-9AAF-B5CA6A1A2B71}"/>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pic>
        <p:nvPicPr>
          <p:cNvPr id="13" name="Imagen 12">
            <a:extLst>
              <a:ext uri="{FF2B5EF4-FFF2-40B4-BE49-F238E27FC236}">
                <a16:creationId xmlns:a16="http://schemas.microsoft.com/office/drawing/2014/main" id="{4DDCA6FA-19E8-E71B-0B88-A4EC3C061D21}"/>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4" name="Imagen 13">
            <a:extLst>
              <a:ext uri="{FF2B5EF4-FFF2-40B4-BE49-F238E27FC236}">
                <a16:creationId xmlns:a16="http://schemas.microsoft.com/office/drawing/2014/main" id="{D46D15F9-D685-B182-C95C-6E692E37273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3598863514"/>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n con título">
    <p:spTree>
      <p:nvGrpSpPr>
        <p:cNvPr id="1" name=""/>
        <p:cNvGrpSpPr/>
        <p:nvPr/>
      </p:nvGrpSpPr>
      <p:grpSpPr>
        <a:xfrm>
          <a:off x="0" y="0"/>
          <a:ext cx="0" cy="0"/>
          <a:chOff x="0" y="0"/>
          <a:chExt cx="0" cy="0"/>
        </a:xfrm>
      </p:grpSpPr>
      <p:pic>
        <p:nvPicPr>
          <p:cNvPr id="11" name="Imagen 10" descr="Forma, Rectángulo&#10;&#10;Descripción generada automáticamente con confianza media">
            <a:extLst>
              <a:ext uri="{FF2B5EF4-FFF2-40B4-BE49-F238E27FC236}">
                <a16:creationId xmlns:a16="http://schemas.microsoft.com/office/drawing/2014/main" id="{4B5C1F24-2E81-9E27-63F9-E0EA9A3837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33" y="-1090"/>
            <a:ext cx="12190067" cy="6859090"/>
          </a:xfrm>
          <a:prstGeom prst="rect">
            <a:avLst/>
          </a:prstGeom>
        </p:spPr>
      </p:pic>
      <p:sp>
        <p:nvSpPr>
          <p:cNvPr id="12" name="CuadroTexto 11">
            <a:extLst>
              <a:ext uri="{FF2B5EF4-FFF2-40B4-BE49-F238E27FC236}">
                <a16:creationId xmlns:a16="http://schemas.microsoft.com/office/drawing/2014/main" id="{0CA424D0-9259-2FCA-CE5E-280E85791572}"/>
              </a:ext>
            </a:extLst>
          </p:cNvPr>
          <p:cNvSpPr txBox="1"/>
          <p:nvPr userDrawn="1"/>
        </p:nvSpPr>
        <p:spPr>
          <a:xfrm>
            <a:off x="5370482" y="6639447"/>
            <a:ext cx="1451038" cy="261610"/>
          </a:xfrm>
          <a:prstGeom prst="rect">
            <a:avLst/>
          </a:prstGeom>
          <a:noFill/>
        </p:spPr>
        <p:txBody>
          <a:bodyPr wrap="none" rtlCol="0">
            <a:spAutoFit/>
          </a:bodyPr>
          <a:lstStyle/>
          <a:p>
            <a:pPr algn="ctr"/>
            <a:r>
              <a:rPr lang="es-CO" sz="1100" b="1">
                <a:solidFill>
                  <a:schemeClr val="bg1"/>
                </a:solidFill>
                <a:latin typeface="Helvetica" pitchFamily="2" charset="0"/>
              </a:rPr>
              <a:t>www.ideam.gov.co</a:t>
            </a:r>
          </a:p>
        </p:txBody>
      </p:sp>
      <p:sp>
        <p:nvSpPr>
          <p:cNvPr id="3" name="Marcador de posición de imagen 2">
            <a:extLst>
              <a:ext uri="{FF2B5EF4-FFF2-40B4-BE49-F238E27FC236}">
                <a16:creationId xmlns:a16="http://schemas.microsoft.com/office/drawing/2014/main" id="{A770AA19-4CE4-D16F-1325-A1E65BC992AD}"/>
              </a:ext>
            </a:extLst>
          </p:cNvPr>
          <p:cNvSpPr>
            <a:spLocks noGrp="1"/>
          </p:cNvSpPr>
          <p:nvPr>
            <p:ph type="pic" idx="1"/>
          </p:nvPr>
        </p:nvSpPr>
        <p:spPr>
          <a:xfrm>
            <a:off x="5183188" y="1140341"/>
            <a:ext cx="6172200" cy="4720711"/>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s-CO"/>
          </a:p>
        </p:txBody>
      </p:sp>
      <p:sp>
        <p:nvSpPr>
          <p:cNvPr id="5" name="Marcador de fecha 4">
            <a:extLst>
              <a:ext uri="{FF2B5EF4-FFF2-40B4-BE49-F238E27FC236}">
                <a16:creationId xmlns:a16="http://schemas.microsoft.com/office/drawing/2014/main" id="{28CB4689-EA09-EF4A-843B-2A7A0F720BFC}"/>
              </a:ext>
            </a:extLst>
          </p:cNvPr>
          <p:cNvSpPr>
            <a:spLocks noGrp="1"/>
          </p:cNvSpPr>
          <p:nvPr>
            <p:ph type="dt" sz="half" idx="10"/>
          </p:nvPr>
        </p:nvSpPr>
        <p:spPr>
          <a:xfrm>
            <a:off x="838200" y="6356352"/>
            <a:ext cx="2743200" cy="365125"/>
          </a:xfrm>
          <a:prstGeom prst="rect">
            <a:avLst/>
          </a:prstGeom>
        </p:spPr>
        <p:txBody>
          <a:bodyPr/>
          <a:lstStyle/>
          <a:p>
            <a:fld id="{3002E13E-6C34-4F23-BD5D-8481901CFB85}" type="datetimeFigureOut">
              <a:rPr lang="es-CO" smtClean="0"/>
              <a:t>24/03/2026</a:t>
            </a:fld>
            <a:endParaRPr lang="es-CO"/>
          </a:p>
        </p:txBody>
      </p:sp>
      <p:sp>
        <p:nvSpPr>
          <p:cNvPr id="6" name="Marcador de pie de página 5">
            <a:extLst>
              <a:ext uri="{FF2B5EF4-FFF2-40B4-BE49-F238E27FC236}">
                <a16:creationId xmlns:a16="http://schemas.microsoft.com/office/drawing/2014/main" id="{7BB86C21-8B50-A1A6-6518-83192006C70B}"/>
              </a:ext>
            </a:extLst>
          </p:cNvPr>
          <p:cNvSpPr>
            <a:spLocks noGrp="1"/>
          </p:cNvSpPr>
          <p:nvPr>
            <p:ph type="ftr" sz="quarter" idx="11"/>
          </p:nvPr>
        </p:nvSpPr>
        <p:spPr>
          <a:xfrm>
            <a:off x="4038600" y="6356352"/>
            <a:ext cx="4114800" cy="365125"/>
          </a:xfrm>
          <a:prstGeom prst="rect">
            <a:avLst/>
          </a:prstGeom>
        </p:spPr>
        <p:txBody>
          <a:bodyPr/>
          <a:lstStyle/>
          <a:p>
            <a:r>
              <a:rPr lang="es-CO"/>
              <a:t>"La Plataforma se encontraba en fase de migración a una nueva arquitectura tecnológica"</a:t>
            </a:r>
          </a:p>
        </p:txBody>
      </p:sp>
      <p:sp>
        <p:nvSpPr>
          <p:cNvPr id="7" name="Marcador de número de diapositiva 6">
            <a:extLst>
              <a:ext uri="{FF2B5EF4-FFF2-40B4-BE49-F238E27FC236}">
                <a16:creationId xmlns:a16="http://schemas.microsoft.com/office/drawing/2014/main" id="{C3F1394A-0743-FA96-0EE3-43B1FE98BBE2}"/>
              </a:ext>
            </a:extLst>
          </p:cNvPr>
          <p:cNvSpPr>
            <a:spLocks noGrp="1"/>
          </p:cNvSpPr>
          <p:nvPr>
            <p:ph type="sldNum" sz="quarter" idx="12"/>
          </p:nvPr>
        </p:nvSpPr>
        <p:spPr>
          <a:xfrm>
            <a:off x="8610600" y="6356352"/>
            <a:ext cx="2743200" cy="365125"/>
          </a:xfrm>
          <a:prstGeom prst="rect">
            <a:avLst/>
          </a:prstGeom>
        </p:spPr>
        <p:txBody>
          <a:bodyPr/>
          <a:lstStyle/>
          <a:p>
            <a:fld id="{177A03DA-489C-4B74-94A6-318826632521}" type="slidenum">
              <a:rPr lang="es-CO" smtClean="0"/>
              <a:t>‹Nº›</a:t>
            </a:fld>
            <a:endParaRPr lang="es-CO"/>
          </a:p>
        </p:txBody>
      </p:sp>
      <p:sp>
        <p:nvSpPr>
          <p:cNvPr id="9" name="Título 1">
            <a:extLst>
              <a:ext uri="{FF2B5EF4-FFF2-40B4-BE49-F238E27FC236}">
                <a16:creationId xmlns:a16="http://schemas.microsoft.com/office/drawing/2014/main" id="{E4F6A733-99A2-F5EB-047B-BDEAAB1D74C1}"/>
              </a:ext>
            </a:extLst>
          </p:cNvPr>
          <p:cNvSpPr>
            <a:spLocks noGrp="1"/>
          </p:cNvSpPr>
          <p:nvPr>
            <p:ph type="title"/>
          </p:nvPr>
        </p:nvSpPr>
        <p:spPr>
          <a:xfrm>
            <a:off x="839788" y="1140339"/>
            <a:ext cx="3932237" cy="689918"/>
          </a:xfrm>
        </p:spPr>
        <p:txBody>
          <a:bodyPr anchor="b">
            <a:normAutofit/>
          </a:bodyPr>
          <a:lstStyle>
            <a:lvl1pPr>
              <a:defRPr sz="2000">
                <a:solidFill>
                  <a:srgbClr val="96BE53"/>
                </a:solidFill>
                <a:latin typeface="Verdana" panose="020B0604030504040204" pitchFamily="34" charset="0"/>
                <a:ea typeface="Verdana" panose="020B0604030504040204" pitchFamily="34" charset="0"/>
              </a:defRPr>
            </a:lvl1pPr>
          </a:lstStyle>
          <a:p>
            <a:r>
              <a:rPr lang="es-ES"/>
              <a:t>Haga clic para modificar el estilo de título del patrón</a:t>
            </a:r>
            <a:endParaRPr lang="es-CO"/>
          </a:p>
        </p:txBody>
      </p:sp>
      <p:sp>
        <p:nvSpPr>
          <p:cNvPr id="10" name="Marcador de texto 3">
            <a:extLst>
              <a:ext uri="{FF2B5EF4-FFF2-40B4-BE49-F238E27FC236}">
                <a16:creationId xmlns:a16="http://schemas.microsoft.com/office/drawing/2014/main" id="{B8BD84B5-1DE6-A22D-CAF9-611745A69195}"/>
              </a:ext>
            </a:extLst>
          </p:cNvPr>
          <p:cNvSpPr>
            <a:spLocks noGrp="1"/>
          </p:cNvSpPr>
          <p:nvPr>
            <p:ph type="body" sz="half" idx="2"/>
          </p:nvPr>
        </p:nvSpPr>
        <p:spPr>
          <a:xfrm>
            <a:off x="839788" y="2057400"/>
            <a:ext cx="3932237" cy="3811588"/>
          </a:xfrm>
        </p:spPr>
        <p:txBody>
          <a:bodyPr>
            <a:normAutofit/>
          </a:bodyPr>
          <a:lstStyle>
            <a:lvl1pPr marL="0" indent="0">
              <a:buNone/>
              <a:defRPr sz="1600">
                <a:solidFill>
                  <a:schemeClr val="tx1">
                    <a:lumMod val="50000"/>
                    <a:lumOff val="50000"/>
                  </a:schemeClr>
                </a:solidFill>
                <a:latin typeface="Verdana" panose="020B0604030504040204" pitchFamily="34" charset="0"/>
                <a:ea typeface="Verdana" panose="020B0604030504040204" pitchFamily="34" charset="0"/>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s-ES"/>
              <a:t>Haga clic para modificar los estilos de texto del patrón</a:t>
            </a:r>
          </a:p>
        </p:txBody>
      </p:sp>
      <p:pic>
        <p:nvPicPr>
          <p:cNvPr id="13" name="Imagen 12">
            <a:extLst>
              <a:ext uri="{FF2B5EF4-FFF2-40B4-BE49-F238E27FC236}">
                <a16:creationId xmlns:a16="http://schemas.microsoft.com/office/drawing/2014/main" id="{A7457D53-B5CB-D104-D236-DCC4A9132C84}"/>
              </a:ext>
            </a:extLst>
          </p:cNvPr>
          <p:cNvPicPr>
            <a:picLocks noChangeAspect="1"/>
          </p:cNvPicPr>
          <p:nvPr userDrawn="1"/>
        </p:nvPicPr>
        <p:blipFill>
          <a:blip r:embed="rId3" cstate="hqprint">
            <a:extLst>
              <a:ext uri="{28A0092B-C50C-407E-A947-70E740481C1C}">
                <a14:useLocalDpi xmlns:a14="http://schemas.microsoft.com/office/drawing/2010/main" val="0"/>
              </a:ext>
            </a:extLst>
          </a:blip>
          <a:srcRect/>
          <a:stretch/>
        </p:blipFill>
        <p:spPr>
          <a:xfrm>
            <a:off x="491607" y="228448"/>
            <a:ext cx="693185" cy="469899"/>
          </a:xfrm>
          <a:prstGeom prst="rect">
            <a:avLst/>
          </a:prstGeom>
        </p:spPr>
      </p:pic>
      <p:pic>
        <p:nvPicPr>
          <p:cNvPr id="14" name="Imagen 13">
            <a:extLst>
              <a:ext uri="{FF2B5EF4-FFF2-40B4-BE49-F238E27FC236}">
                <a16:creationId xmlns:a16="http://schemas.microsoft.com/office/drawing/2014/main" id="{73ADB5BD-4204-219A-545B-A1196C2AE09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207577" y="228448"/>
            <a:ext cx="469899" cy="469899"/>
          </a:xfrm>
          <a:prstGeom prst="rect">
            <a:avLst/>
          </a:prstGeom>
        </p:spPr>
      </p:pic>
    </p:spTree>
    <p:extLst>
      <p:ext uri="{BB962C8B-B14F-4D97-AF65-F5344CB8AC3E}">
        <p14:creationId xmlns:p14="http://schemas.microsoft.com/office/powerpoint/2010/main" val="3135281400"/>
      </p:ext>
    </p:extLst>
  </p:cSld>
  <p:clrMapOvr>
    <a:masterClrMapping/>
  </p:clrMapOvr>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5ED93ECB-BCF0-1E1C-A43A-8219DE2C7312}"/>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66D8A185-B39C-0D25-4551-25708FF4F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Tree>
    <p:extLst>
      <p:ext uri="{BB962C8B-B14F-4D97-AF65-F5344CB8AC3E}">
        <p14:creationId xmlns:p14="http://schemas.microsoft.com/office/powerpoint/2010/main" val="389359907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64" r:id="rId7"/>
    <p:sldLayoutId id="2147483656" r:id="rId8"/>
    <p:sldLayoutId id="2147483657" r:id="rId9"/>
    <p:sldLayoutId id="2147483658" r:id="rId10"/>
    <p:sldLayoutId id="2147483704" r:id="rId11"/>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Tree>
    <p:extLst>
      <p:ext uri="{BB962C8B-B14F-4D97-AF65-F5344CB8AC3E}">
        <p14:creationId xmlns:p14="http://schemas.microsoft.com/office/powerpoint/2010/main" val="3086374247"/>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55"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B6242B-E25B-46E0-80E2-968C01D3C142}" type="datetimeFigureOut">
              <a:rPr lang="es-MX" smtClean="0"/>
              <a:t>24/03/2026</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MX"/>
              <a:t>"La Plataforma se encontraba en fase de migración a una nueva arquitectura tecnológica"</a:t>
            </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15A7D-551E-4BDC-992F-33AC8C07A465}" type="slidenum">
              <a:rPr lang="es-MX" smtClean="0"/>
              <a:t>‹Nº›</a:t>
            </a:fld>
            <a:endParaRPr lang="es-MX"/>
          </a:p>
        </p:txBody>
      </p:sp>
    </p:spTree>
    <p:extLst>
      <p:ext uri="{BB962C8B-B14F-4D97-AF65-F5344CB8AC3E}">
        <p14:creationId xmlns:p14="http://schemas.microsoft.com/office/powerpoint/2010/main" val="321204442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hyperlink" Target="https://www.ideam.gov.co/sites/default/files/informacion-de-la-entidad/plazos_de_respuesta_pqrsdf_ideam.pdf" TargetMode="Externa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mailto:denunciacorrupcion@ideam.gov.co" TargetMode="External"/><Relationship Id="rId1" Type="http://schemas.openxmlformats.org/officeDocument/2006/relationships/slideLayout" Target="../slideLayouts/slideLayout3.xml"/><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hyperlink" Target="https://sgdorfeo.ideam.gov.co/orfeo-6.1/formularioWeb/" TargetMode="External"/><Relationship Id="rId2" Type="http://schemas.openxmlformats.org/officeDocument/2006/relationships/slideLayout" Target="../slideLayouts/slideLayout3.xml"/><Relationship Id="rId1" Type="http://schemas.openxmlformats.org/officeDocument/2006/relationships/themeOverride" Target="../theme/themeOverride2.xml"/><Relationship Id="rId4" Type="http://schemas.openxmlformats.org/officeDocument/2006/relationships/hyperlink" Target="mailto:contacto@ideam.gov.co"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hyperlink" Target="mailto:contacto@ideam.gov.co"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2706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1A4D627A-3B72-B0DD-7FFE-95D1B8E72C36}"/>
              </a:ext>
            </a:extLst>
          </p:cNvPr>
          <p:cNvSpPr/>
          <p:nvPr/>
        </p:nvSpPr>
        <p:spPr>
          <a:xfrm rot="21480000">
            <a:off x="485627" y="764987"/>
            <a:ext cx="7838018" cy="381330"/>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484884" y="712365"/>
            <a:ext cx="7940564" cy="491590"/>
          </a:xfrm>
        </p:spPr>
        <p:txBody>
          <a:bodyPr vert="horz" lIns="91440" tIns="45720" rIns="91440" bIns="45720" rtlCol="0" anchor="b">
            <a:noAutofit/>
          </a:bodyPr>
          <a:lstStyle/>
          <a:p>
            <a:r>
              <a:rPr lang="es-CO" sz="2800" b="1">
                <a:latin typeface="Verdana"/>
                <a:ea typeface="Verdana"/>
              </a:rPr>
              <a:t>8. PQRSDF asignadas por dependencia</a:t>
            </a:r>
          </a:p>
        </p:txBody>
      </p:sp>
      <p:sp>
        <p:nvSpPr>
          <p:cNvPr id="8" name="TextBox 7">
            <a:extLst>
              <a:ext uri="{FF2B5EF4-FFF2-40B4-BE49-F238E27FC236}">
                <a16:creationId xmlns:a16="http://schemas.microsoft.com/office/drawing/2014/main" id="{98B71717-C9AE-2A38-BEA2-022841E2B0D1}"/>
              </a:ext>
            </a:extLst>
          </p:cNvPr>
          <p:cNvSpPr txBox="1"/>
          <p:nvPr/>
        </p:nvSpPr>
        <p:spPr>
          <a:xfrm>
            <a:off x="7006626" y="5939710"/>
            <a:ext cx="3254679" cy="2154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800" b="1" i="1" dirty="0">
                <a:latin typeface="Verdana"/>
              </a:rPr>
              <a:t>Fuente</a:t>
            </a:r>
            <a:r>
              <a:rPr lang="es-ES" sz="800" dirty="0">
                <a:latin typeface="Verdana"/>
              </a:rPr>
              <a:t>: Matriz control y seguimiento PQRSDF/ IDEAM</a:t>
            </a:r>
            <a:endParaRPr lang="en-US" dirty="0"/>
          </a:p>
        </p:txBody>
      </p:sp>
      <p:sp>
        <p:nvSpPr>
          <p:cNvPr id="9" name="TextBox 8">
            <a:extLst>
              <a:ext uri="{FF2B5EF4-FFF2-40B4-BE49-F238E27FC236}">
                <a16:creationId xmlns:a16="http://schemas.microsoft.com/office/drawing/2014/main" id="{D7A57620-AEE8-CE64-7FEF-E4B3CC00A5E9}"/>
              </a:ext>
            </a:extLst>
          </p:cNvPr>
          <p:cNvSpPr txBox="1"/>
          <p:nvPr/>
        </p:nvSpPr>
        <p:spPr>
          <a:xfrm>
            <a:off x="308975" y="1922463"/>
            <a:ext cx="4618191" cy="267765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s-MX" sz="1400" dirty="0">
                <a:latin typeface="Verdana" panose="020B0604030504040204" pitchFamily="34" charset="0"/>
                <a:ea typeface="Verdana" panose="020B0604030504040204" pitchFamily="34" charset="0"/>
              </a:rPr>
              <a:t>Durante el </a:t>
            </a:r>
            <a:r>
              <a:rPr lang="es-MX" sz="1400" b="1" dirty="0">
                <a:latin typeface="Verdana" panose="020B0604030504040204" pitchFamily="34" charset="0"/>
                <a:ea typeface="Verdana" panose="020B0604030504040204" pitchFamily="34" charset="0"/>
              </a:rPr>
              <a:t>IV trimestre</a:t>
            </a:r>
            <a:r>
              <a:rPr lang="es-MX" sz="1400" dirty="0">
                <a:latin typeface="Verdana" panose="020B0604030504040204" pitchFamily="34" charset="0"/>
                <a:ea typeface="Verdana" panose="020B0604030504040204" pitchFamily="34" charset="0"/>
              </a:rPr>
              <a:t>, las PQRSDF fueron resueltas por las diferentes dependencias de la entidad, destacándose las siguientes cifras:</a:t>
            </a:r>
          </a:p>
          <a:p>
            <a:pPr algn="ctr"/>
            <a:endParaRPr lang="es-MX" sz="1400" dirty="0">
              <a:latin typeface="Verdana" panose="020B0604030504040204" pitchFamily="34" charset="0"/>
              <a:ea typeface="Verdana" panose="020B0604030504040204" pitchFamily="34" charset="0"/>
            </a:endParaRPr>
          </a:p>
          <a:p>
            <a:pPr algn="ctr">
              <a:buFont typeface="Arial" panose="020B0604020202020204" pitchFamily="34" charset="0"/>
              <a:buChar char="•"/>
            </a:pPr>
            <a:r>
              <a:rPr lang="es-MX" sz="1400" dirty="0">
                <a:latin typeface="Verdana" panose="020B0604030504040204" pitchFamily="34" charset="0"/>
                <a:ea typeface="Verdana" panose="020B0604030504040204" pitchFamily="34" charset="0"/>
              </a:rPr>
              <a:t>La </a:t>
            </a:r>
            <a:r>
              <a:rPr lang="es-MX" sz="1400" b="1" dirty="0">
                <a:latin typeface="Verdana" panose="020B0604030504040204" pitchFamily="34" charset="0"/>
                <a:ea typeface="Verdana" panose="020B0604030504040204" pitchFamily="34" charset="0"/>
              </a:rPr>
              <a:t>Subdirección de Estudios Ambientales </a:t>
            </a:r>
            <a:r>
              <a:rPr lang="es-MX" sz="1400" dirty="0">
                <a:latin typeface="Verdana" panose="020B0604030504040204" pitchFamily="34" charset="0"/>
                <a:ea typeface="Verdana" panose="020B0604030504040204" pitchFamily="34" charset="0"/>
              </a:rPr>
              <a:t>resolvió 490 solicitudes (27,5%).</a:t>
            </a:r>
          </a:p>
          <a:p>
            <a:pPr algn="ctr">
              <a:buFont typeface="Arial" panose="020B0604020202020204" pitchFamily="34" charset="0"/>
              <a:buChar char="•"/>
            </a:pPr>
            <a:r>
              <a:rPr lang="es-MX" sz="1400" dirty="0">
                <a:latin typeface="Verdana" panose="020B0604030504040204" pitchFamily="34" charset="0"/>
                <a:ea typeface="Verdana" panose="020B0604030504040204" pitchFamily="34" charset="0"/>
              </a:rPr>
              <a:t>El </a:t>
            </a:r>
            <a:r>
              <a:rPr lang="es-MX" sz="1400" b="1" dirty="0">
                <a:latin typeface="Verdana" panose="020B0604030504040204" pitchFamily="34" charset="0"/>
                <a:ea typeface="Verdana" panose="020B0604030504040204" pitchFamily="34" charset="0"/>
              </a:rPr>
              <a:t>Grupo de Servicio al Ciudadano </a:t>
            </a:r>
            <a:r>
              <a:rPr lang="es-MX" sz="1400" dirty="0">
                <a:latin typeface="Verdana" panose="020B0604030504040204" pitchFamily="34" charset="0"/>
                <a:ea typeface="Verdana" panose="020B0604030504040204" pitchFamily="34" charset="0"/>
              </a:rPr>
              <a:t>atendió 310 casos (17,4%).</a:t>
            </a:r>
          </a:p>
          <a:p>
            <a:pPr algn="ctr">
              <a:buFont typeface="Arial" panose="020B0604020202020204" pitchFamily="34" charset="0"/>
              <a:buChar char="•"/>
            </a:pPr>
            <a:r>
              <a:rPr lang="es-MX" sz="1400" dirty="0">
                <a:latin typeface="Verdana" panose="020B0604030504040204" pitchFamily="34" charset="0"/>
                <a:ea typeface="Verdana" panose="020B0604030504040204" pitchFamily="34" charset="0"/>
              </a:rPr>
              <a:t>La </a:t>
            </a:r>
            <a:r>
              <a:rPr lang="es-MX" sz="1400" b="1" dirty="0">
                <a:latin typeface="Verdana" panose="020B0604030504040204" pitchFamily="34" charset="0"/>
                <a:ea typeface="Verdana" panose="020B0604030504040204" pitchFamily="34" charset="0"/>
              </a:rPr>
              <a:t>Oficina Asesora Jurídica </a:t>
            </a:r>
            <a:r>
              <a:rPr lang="es-MX" sz="1400" dirty="0">
                <a:latin typeface="Verdana" panose="020B0604030504040204" pitchFamily="34" charset="0"/>
                <a:ea typeface="Verdana" panose="020B0604030504040204" pitchFamily="34" charset="0"/>
              </a:rPr>
              <a:t>gestionó 261 solicitudes (14,6%).</a:t>
            </a:r>
          </a:p>
          <a:p>
            <a:pPr algn="ctr">
              <a:buFont typeface="Arial" panose="020B0604020202020204" pitchFamily="34" charset="0"/>
              <a:buChar char="•"/>
            </a:pPr>
            <a:r>
              <a:rPr lang="es-MX" sz="1400" dirty="0">
                <a:latin typeface="Verdana" panose="020B0604030504040204" pitchFamily="34" charset="0"/>
                <a:ea typeface="Verdana" panose="020B0604030504040204" pitchFamily="34" charset="0"/>
              </a:rPr>
              <a:t>La </a:t>
            </a:r>
            <a:r>
              <a:rPr lang="es-MX" sz="1400" b="1" dirty="0">
                <a:latin typeface="Verdana" panose="020B0604030504040204" pitchFamily="34" charset="0"/>
                <a:ea typeface="Verdana" panose="020B0604030504040204" pitchFamily="34" charset="0"/>
              </a:rPr>
              <a:t>Subdirección de Meteorología </a:t>
            </a:r>
            <a:r>
              <a:rPr lang="es-MX" sz="1400" dirty="0">
                <a:latin typeface="Verdana" panose="020B0604030504040204" pitchFamily="34" charset="0"/>
                <a:ea typeface="Verdana" panose="020B0604030504040204" pitchFamily="34" charset="0"/>
              </a:rPr>
              <a:t>resolvió 229 casos (12,8%).</a:t>
            </a:r>
          </a:p>
        </p:txBody>
      </p:sp>
      <p:sp>
        <p:nvSpPr>
          <p:cNvPr id="11" name="Rectangle: Folded Corner 10">
            <a:extLst>
              <a:ext uri="{FF2B5EF4-FFF2-40B4-BE49-F238E27FC236}">
                <a16:creationId xmlns:a16="http://schemas.microsoft.com/office/drawing/2014/main" id="{F97A880C-3DD0-365C-474C-DAB0DDC1092A}"/>
              </a:ext>
            </a:extLst>
          </p:cNvPr>
          <p:cNvSpPr/>
          <p:nvPr/>
        </p:nvSpPr>
        <p:spPr>
          <a:xfrm>
            <a:off x="338119" y="5200073"/>
            <a:ext cx="4717458" cy="1235896"/>
          </a:xfrm>
          <a:prstGeom prst="foldedCorner">
            <a:avLst/>
          </a:prstGeom>
          <a:solidFill>
            <a:srgbClr val="45C2C4">
              <a:alpha val="61000"/>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endParaRPr lang="es-CO" sz="1200" dirty="0">
              <a:solidFill>
                <a:srgbClr val="000000"/>
              </a:solidFill>
              <a:latin typeface="Verdana"/>
              <a:ea typeface="Verdana"/>
            </a:endParaRPr>
          </a:p>
          <a:p>
            <a:pPr algn="ctr"/>
            <a:endParaRPr lang="es-CO" sz="1200" dirty="0">
              <a:solidFill>
                <a:srgbClr val="000000"/>
              </a:solidFill>
              <a:latin typeface="Verdana"/>
              <a:ea typeface="Verdana"/>
            </a:endParaRPr>
          </a:p>
          <a:p>
            <a:pPr algn="ctr"/>
            <a:r>
              <a:rPr lang="es-MX" sz="1400" dirty="0">
                <a:solidFill>
                  <a:srgbClr val="000000"/>
                </a:solidFill>
                <a:latin typeface="Verdana"/>
                <a:ea typeface="Verdana"/>
              </a:rPr>
              <a:t>La ciudadanía presentó principalmente solicitudes de información relacionada con registros ambientales, datos hidrometeorológicos, certificaciones contractuales y certificaciones de tiempo y clima.</a:t>
            </a:r>
            <a:endParaRPr lang="en-US" sz="2000" b="1" dirty="0">
              <a:ea typeface="Calibri"/>
              <a:cs typeface="Calibri"/>
            </a:endParaRPr>
          </a:p>
        </p:txBody>
      </p:sp>
      <p:sp>
        <p:nvSpPr>
          <p:cNvPr id="6" name="Double Bracket 5">
            <a:extLst>
              <a:ext uri="{FF2B5EF4-FFF2-40B4-BE49-F238E27FC236}">
                <a16:creationId xmlns:a16="http://schemas.microsoft.com/office/drawing/2014/main" id="{32B6530C-B11B-CBC8-9261-21C1E34D6D07}"/>
              </a:ext>
            </a:extLst>
          </p:cNvPr>
          <p:cNvSpPr/>
          <p:nvPr/>
        </p:nvSpPr>
        <p:spPr>
          <a:xfrm>
            <a:off x="264283" y="1888819"/>
            <a:ext cx="4662883" cy="2821725"/>
          </a:xfrm>
          <a:prstGeom prst="bracketPair">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chemeClr val="accent1">
                  <a:lumMod val="75000"/>
                </a:schemeClr>
              </a:solidFill>
            </a:endParaRPr>
          </a:p>
        </p:txBody>
      </p:sp>
      <p:graphicFrame>
        <p:nvGraphicFramePr>
          <p:cNvPr id="3" name="Gráfico 2">
            <a:extLst>
              <a:ext uri="{FF2B5EF4-FFF2-40B4-BE49-F238E27FC236}">
                <a16:creationId xmlns:a16="http://schemas.microsoft.com/office/drawing/2014/main" id="{8570171A-61B1-37FF-7DE2-80AB9772F6B0}"/>
              </a:ext>
            </a:extLst>
          </p:cNvPr>
          <p:cNvGraphicFramePr/>
          <p:nvPr>
            <p:extLst>
              <p:ext uri="{D42A27DB-BD31-4B8C-83A1-F6EECF244321}">
                <p14:modId xmlns:p14="http://schemas.microsoft.com/office/powerpoint/2010/main" val="1534886177"/>
              </p:ext>
            </p:extLst>
          </p:nvPr>
        </p:nvGraphicFramePr>
        <p:xfrm>
          <a:off x="5383161" y="1613822"/>
          <a:ext cx="6096000" cy="414655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05405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0908BE34-B8BC-7A8B-1D44-F64B7EFE12AF}"/>
              </a:ext>
            </a:extLst>
          </p:cNvPr>
          <p:cNvSpPr/>
          <p:nvPr/>
        </p:nvSpPr>
        <p:spPr>
          <a:xfrm rot="21480000">
            <a:off x="838155" y="922935"/>
            <a:ext cx="5252214" cy="293889"/>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200" y="839788"/>
            <a:ext cx="10515600" cy="471488"/>
          </a:xfrm>
        </p:spPr>
        <p:txBody>
          <a:bodyPr>
            <a:noAutofit/>
          </a:bodyPr>
          <a:lstStyle/>
          <a:p>
            <a:r>
              <a:rPr lang="es-ES" sz="2800" b="1">
                <a:latin typeface="Verdana"/>
                <a:ea typeface="Verdana"/>
              </a:rPr>
              <a:t>9.  Estado de las PQRSDF</a:t>
            </a:r>
            <a:endParaRPr lang="es-CO" sz="2800" b="1">
              <a:latin typeface="Verdana"/>
              <a:ea typeface="Verdana"/>
            </a:endParaRPr>
          </a:p>
        </p:txBody>
      </p:sp>
      <p:cxnSp>
        <p:nvCxnSpPr>
          <p:cNvPr id="8" name="Straight Arrow Connector 7">
            <a:extLst>
              <a:ext uri="{FF2B5EF4-FFF2-40B4-BE49-F238E27FC236}">
                <a16:creationId xmlns:a16="http://schemas.microsoft.com/office/drawing/2014/main" id="{4D0A5CA9-6E11-9FAD-2806-72BEC1BE02EA}"/>
              </a:ext>
            </a:extLst>
          </p:cNvPr>
          <p:cNvCxnSpPr/>
          <p:nvPr/>
        </p:nvCxnSpPr>
        <p:spPr>
          <a:xfrm flipV="1">
            <a:off x="5260930" y="1346548"/>
            <a:ext cx="6096000" cy="62631"/>
          </a:xfrm>
          <a:prstGeom prst="straightConnector1">
            <a:avLst/>
          </a:prstGeom>
          <a:ln w="57150"/>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8DD4462B-945B-FEF5-D7D6-756F2D09D27E}"/>
              </a:ext>
            </a:extLst>
          </p:cNvPr>
          <p:cNvCxnSpPr>
            <a:cxnSpLocks/>
          </p:cNvCxnSpPr>
          <p:nvPr/>
        </p:nvCxnSpPr>
        <p:spPr>
          <a:xfrm>
            <a:off x="5302682" y="5824603"/>
            <a:ext cx="6096000" cy="31314"/>
          </a:xfrm>
          <a:prstGeom prst="straightConnector1">
            <a:avLst/>
          </a:prstGeom>
          <a:ln w="57150">
            <a:solidFill>
              <a:srgbClr val="4472C4"/>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A5874F12-555D-8D16-0E78-7C23231EEEB4}"/>
              </a:ext>
            </a:extLst>
          </p:cNvPr>
          <p:cNvCxnSpPr>
            <a:cxnSpLocks/>
          </p:cNvCxnSpPr>
          <p:nvPr/>
        </p:nvCxnSpPr>
        <p:spPr>
          <a:xfrm flipV="1">
            <a:off x="5229615" y="1482247"/>
            <a:ext cx="20876" cy="4352793"/>
          </a:xfrm>
          <a:prstGeom prst="straightConnector1">
            <a:avLst/>
          </a:prstGeom>
          <a:ln w="57150"/>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E6D53C39-0B35-933B-75FA-4CE3C7BB3DCB}"/>
              </a:ext>
            </a:extLst>
          </p:cNvPr>
          <p:cNvCxnSpPr>
            <a:cxnSpLocks/>
          </p:cNvCxnSpPr>
          <p:nvPr/>
        </p:nvCxnSpPr>
        <p:spPr>
          <a:xfrm flipV="1">
            <a:off x="11409120" y="1419615"/>
            <a:ext cx="20876" cy="4352793"/>
          </a:xfrm>
          <a:prstGeom prst="straightConnector1">
            <a:avLst/>
          </a:prstGeom>
          <a:ln w="57150">
            <a:solidFill>
              <a:srgbClr val="4472C4"/>
            </a:solidFill>
          </a:ln>
        </p:spPr>
        <p:style>
          <a:lnRef idx="1">
            <a:schemeClr val="accent1"/>
          </a:lnRef>
          <a:fillRef idx="0">
            <a:schemeClr val="accent1"/>
          </a:fillRef>
          <a:effectRef idx="0">
            <a:schemeClr val="accent1"/>
          </a:effectRef>
          <a:fontRef idx="minor">
            <a:schemeClr val="tx1"/>
          </a:fontRef>
        </p:style>
      </p:cxnSp>
      <p:sp>
        <p:nvSpPr>
          <p:cNvPr id="12" name="Flowchart: Sequential Access Storage 11">
            <a:extLst>
              <a:ext uri="{FF2B5EF4-FFF2-40B4-BE49-F238E27FC236}">
                <a16:creationId xmlns:a16="http://schemas.microsoft.com/office/drawing/2014/main" id="{4109D4D1-7375-C2F8-D056-BF80C63F43E4}"/>
              </a:ext>
            </a:extLst>
          </p:cNvPr>
          <p:cNvSpPr/>
          <p:nvPr/>
        </p:nvSpPr>
        <p:spPr>
          <a:xfrm>
            <a:off x="227627" y="1346548"/>
            <a:ext cx="4791202" cy="4770327"/>
          </a:xfrm>
          <a:prstGeom prst="flowChartMagneticTape">
            <a:avLst/>
          </a:prstGeom>
          <a:solidFill>
            <a:schemeClr val="bg2"/>
          </a:solidFill>
          <a:ln w="57150">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MX" sz="1400" dirty="0">
                <a:solidFill>
                  <a:schemeClr val="tx1"/>
                </a:solidFill>
                <a:latin typeface="Verdana" panose="020B0604030504040204" pitchFamily="34" charset="0"/>
                <a:ea typeface="Verdana" panose="020B0604030504040204" pitchFamily="34" charset="0"/>
              </a:rPr>
              <a:t>Durante el </a:t>
            </a:r>
            <a:r>
              <a:rPr lang="es-MX" sz="1400" b="1" dirty="0">
                <a:solidFill>
                  <a:schemeClr val="tx1"/>
                </a:solidFill>
                <a:latin typeface="Verdana" panose="020B0604030504040204" pitchFamily="34" charset="0"/>
                <a:ea typeface="Verdana" panose="020B0604030504040204" pitchFamily="34" charset="0"/>
              </a:rPr>
              <a:t>IV Trimestre</a:t>
            </a:r>
            <a:r>
              <a:rPr lang="es-MX" sz="1400" dirty="0">
                <a:solidFill>
                  <a:schemeClr val="tx1"/>
                </a:solidFill>
                <a:latin typeface="Verdana" panose="020B0604030504040204" pitchFamily="34" charset="0"/>
                <a:ea typeface="Verdana" panose="020B0604030504040204" pitchFamily="34" charset="0"/>
              </a:rPr>
              <a:t>, la entidad recibió 1.785 solicitudes, de las cuales el 94,4 % fueron atendidas dentro de los tiempos establecidos, el 3,9 % se respondieron fuera del plazo, el 1,0 % no requirieron respuesta por tratarse de comunicaciones informativas, el 0,4 % se encuentran en trámite dentro del tiempo, el 0,1 % correspondieron a solicitudes de aclaración, el 0,1 % cuentan con prórroga y, actualmente, el 0,06 % se encuentra no atendido fuera de tiempo.</a:t>
            </a:r>
            <a:endParaRPr lang="en-US" sz="1400" dirty="0">
              <a:solidFill>
                <a:schemeClr val="tx1"/>
              </a:solidFill>
              <a:latin typeface="Verdana" panose="020B0604030504040204" pitchFamily="34" charset="0"/>
              <a:ea typeface="Verdana" panose="020B0604030504040204" pitchFamily="34" charset="0"/>
            </a:endParaRPr>
          </a:p>
        </p:txBody>
      </p:sp>
      <p:graphicFrame>
        <p:nvGraphicFramePr>
          <p:cNvPr id="6" name="Gráfico 5">
            <a:extLst>
              <a:ext uri="{FF2B5EF4-FFF2-40B4-BE49-F238E27FC236}">
                <a16:creationId xmlns:a16="http://schemas.microsoft.com/office/drawing/2014/main" id="{0B5B0E90-EC2D-E04E-A053-332CE1B55787}"/>
              </a:ext>
            </a:extLst>
          </p:cNvPr>
          <p:cNvGraphicFramePr/>
          <p:nvPr>
            <p:extLst>
              <p:ext uri="{D42A27DB-BD31-4B8C-83A1-F6EECF244321}">
                <p14:modId xmlns:p14="http://schemas.microsoft.com/office/powerpoint/2010/main" val="1953287888"/>
              </p:ext>
            </p:extLst>
          </p:nvPr>
        </p:nvGraphicFramePr>
        <p:xfrm>
          <a:off x="5628967" y="1662982"/>
          <a:ext cx="5358581" cy="3851583"/>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ángulo 2">
            <a:extLst>
              <a:ext uri="{FF2B5EF4-FFF2-40B4-BE49-F238E27FC236}">
                <a16:creationId xmlns:a16="http://schemas.microsoft.com/office/drawing/2014/main" id="{30EEA123-A751-0B39-BC3C-AE9E572CD063}"/>
              </a:ext>
            </a:extLst>
          </p:cNvPr>
          <p:cNvSpPr/>
          <p:nvPr/>
        </p:nvSpPr>
        <p:spPr>
          <a:xfrm>
            <a:off x="5302682" y="5934075"/>
            <a:ext cx="6096000" cy="454461"/>
          </a:xfrm>
          <a:prstGeom prst="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800" b="1" i="1" dirty="0">
                <a:solidFill>
                  <a:schemeClr val="tx1"/>
                </a:solidFill>
              </a:rPr>
              <a:t>*Nota: En el marco de la base de datos PQRSDF con corte a 31 de diciembre 2025,  se identificó que algunas solicitudes continúan en trámite con vigencia 2026.</a:t>
            </a:r>
            <a:endParaRPr lang="es-CO" sz="800" b="1" i="1" dirty="0">
              <a:solidFill>
                <a:schemeClr val="tx1"/>
              </a:solidFill>
            </a:endParaRPr>
          </a:p>
        </p:txBody>
      </p:sp>
    </p:spTree>
    <p:extLst>
      <p:ext uri="{BB962C8B-B14F-4D97-AF65-F5344CB8AC3E}">
        <p14:creationId xmlns:p14="http://schemas.microsoft.com/office/powerpoint/2010/main" val="21620571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E94B84EE-A868-402F-7857-C886AE1FD29E}"/>
              </a:ext>
            </a:extLst>
          </p:cNvPr>
          <p:cNvPicPr>
            <a:picLocks noChangeAspect="1"/>
          </p:cNvPicPr>
          <p:nvPr/>
        </p:nvPicPr>
        <p:blipFill>
          <a:blip r:embed="rId2"/>
          <a:stretch>
            <a:fillRect/>
          </a:stretch>
        </p:blipFill>
        <p:spPr>
          <a:xfrm rot="-2820000">
            <a:off x="9379555" y="4838157"/>
            <a:ext cx="2164107" cy="2052821"/>
          </a:xfrm>
          <a:prstGeom prst="ellipse">
            <a:avLst/>
          </a:prstGeom>
          <a:ln>
            <a:noFill/>
          </a:ln>
          <a:effectLst>
            <a:softEdge rad="112500"/>
          </a:effectLst>
        </p:spPr>
      </p:pic>
      <p:pic>
        <p:nvPicPr>
          <p:cNvPr id="3" name="Picture 2">
            <a:extLst>
              <a:ext uri="{FF2B5EF4-FFF2-40B4-BE49-F238E27FC236}">
                <a16:creationId xmlns:a16="http://schemas.microsoft.com/office/drawing/2014/main" id="{EB83B07A-9C9C-7808-5C47-6B959309A68A}"/>
              </a:ext>
            </a:extLst>
          </p:cNvPr>
          <p:cNvPicPr>
            <a:picLocks noChangeAspect="1"/>
          </p:cNvPicPr>
          <p:nvPr/>
        </p:nvPicPr>
        <p:blipFill>
          <a:blip r:embed="rId3"/>
          <a:srcRect l="24336" t="16768" r="8655" b="17949"/>
          <a:stretch>
            <a:fillRect/>
          </a:stretch>
        </p:blipFill>
        <p:spPr>
          <a:xfrm>
            <a:off x="438411" y="542794"/>
            <a:ext cx="7731387" cy="4713704"/>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00FD5677-C8F0-5860-E856-7EBB20892C7D}"/>
              </a:ext>
            </a:extLst>
          </p:cNvPr>
          <p:cNvSpPr txBox="1"/>
          <p:nvPr/>
        </p:nvSpPr>
        <p:spPr>
          <a:xfrm>
            <a:off x="1634648" y="5350702"/>
            <a:ext cx="8338157"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hlinkClick r:id="rId4"/>
              </a:rPr>
              <a:t>https://www.ideam.gov.co/sites/default/files/informacion-de-la-entidad/plazos_de_respuesta_pqrsdf_ideam.</a:t>
            </a:r>
            <a:r>
              <a:rPr lang="en-US" sz="2400" dirty="0">
                <a:ea typeface="+mn-lt"/>
                <a:cs typeface="+mn-lt"/>
                <a:hlinkClick r:id="rId4"/>
              </a:rPr>
              <a:t>pdf</a:t>
            </a:r>
            <a:endParaRPr lang="en-US" sz="2400" dirty="0">
              <a:ea typeface="+mn-lt"/>
              <a:cs typeface="+mn-lt"/>
            </a:endParaRPr>
          </a:p>
        </p:txBody>
      </p:sp>
      <p:sp>
        <p:nvSpPr>
          <p:cNvPr id="7" name="Thought Bubble: Cloud 6">
            <a:extLst>
              <a:ext uri="{FF2B5EF4-FFF2-40B4-BE49-F238E27FC236}">
                <a16:creationId xmlns:a16="http://schemas.microsoft.com/office/drawing/2014/main" id="{99DEDC6F-395C-098B-59CC-AF650B675FCE}"/>
              </a:ext>
            </a:extLst>
          </p:cNvPr>
          <p:cNvSpPr/>
          <p:nvPr/>
        </p:nvSpPr>
        <p:spPr>
          <a:xfrm rot="540000">
            <a:off x="8162793" y="782877"/>
            <a:ext cx="3423780" cy="3768246"/>
          </a:xfrm>
          <a:prstGeom prst="cloudCallout">
            <a:avLst/>
          </a:prstGeom>
          <a:solidFill>
            <a:schemeClr val="bg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b="1" i="1" dirty="0">
                <a:solidFill>
                  <a:srgbClr val="000000"/>
                </a:solidFill>
                <a:latin typeface="Verdana" panose="020B0604030504040204" pitchFamily="34" charset="0"/>
                <a:ea typeface="Verdana" panose="020B0604030504040204" pitchFamily="34" charset="0"/>
                <a:cs typeface="Calibri"/>
              </a:rPr>
              <a:t>….</a:t>
            </a:r>
            <a:r>
              <a:rPr lang="en-US" b="1" i="1" u="none" strike="noStrike" baseline="0" dirty="0">
                <a:solidFill>
                  <a:srgbClr val="000000"/>
                </a:solidFill>
                <a:latin typeface="Verdana" panose="020B0604030504040204" pitchFamily="34" charset="0"/>
                <a:ea typeface="Verdana" panose="020B0604030504040204" pitchFamily="34" charset="0"/>
                <a:cs typeface="Calibri"/>
              </a:rPr>
              <a:t>No </a:t>
            </a:r>
            <a:r>
              <a:rPr lang="en-US" b="1" i="1" dirty="0">
                <a:solidFill>
                  <a:srgbClr val="000000"/>
                </a:solidFill>
                <a:latin typeface="Verdana" panose="020B0604030504040204" pitchFamily="34" charset="0"/>
                <a:ea typeface="Verdana" panose="020B0604030504040204" pitchFamily="34" charset="0"/>
                <a:cs typeface="Calibri"/>
              </a:rPr>
              <a:t>pierdas</a:t>
            </a:r>
            <a:r>
              <a:rPr lang="en-US" b="1" i="1" u="none" strike="noStrike" baseline="0" dirty="0">
                <a:solidFill>
                  <a:srgbClr val="000000"/>
                </a:solidFill>
                <a:latin typeface="Verdana" panose="020B0604030504040204" pitchFamily="34" charset="0"/>
                <a:ea typeface="Verdana" panose="020B0604030504040204" pitchFamily="34" charset="0"/>
                <a:cs typeface="Calibri"/>
              </a:rPr>
              <a:t> de </a:t>
            </a:r>
            <a:r>
              <a:rPr lang="en-US" b="1" i="1" dirty="0">
                <a:solidFill>
                  <a:srgbClr val="000000"/>
                </a:solidFill>
                <a:latin typeface="Verdana" panose="020B0604030504040204" pitchFamily="34" charset="0"/>
                <a:ea typeface="Verdana" panose="020B0604030504040204" pitchFamily="34" charset="0"/>
                <a:cs typeface="Calibri"/>
              </a:rPr>
              <a:t>vista los</a:t>
            </a:r>
            <a:r>
              <a:rPr lang="en-US" b="1" i="1" u="none" strike="noStrike" baseline="0" dirty="0">
                <a:solidFill>
                  <a:srgbClr val="000000"/>
                </a:solidFill>
                <a:latin typeface="Verdana" panose="020B0604030504040204" pitchFamily="34" charset="0"/>
                <a:ea typeface="Verdana" panose="020B0604030504040204" pitchFamily="34" charset="0"/>
                <a:cs typeface="Calibri"/>
              </a:rPr>
              <a:t> tiempos </a:t>
            </a:r>
            <a:r>
              <a:rPr lang="en-US" b="1" i="1" dirty="0">
                <a:solidFill>
                  <a:srgbClr val="000000"/>
                </a:solidFill>
                <a:latin typeface="Verdana" panose="020B0604030504040204" pitchFamily="34" charset="0"/>
                <a:ea typeface="Verdana" panose="020B0604030504040204" pitchFamily="34" charset="0"/>
                <a:cs typeface="Calibri"/>
              </a:rPr>
              <a:t>de respuesta</a:t>
            </a:r>
            <a:r>
              <a:rPr lang="en-US" b="1" i="1" u="none" strike="noStrike" baseline="0" dirty="0">
                <a:solidFill>
                  <a:srgbClr val="000000"/>
                </a:solidFill>
                <a:latin typeface="Verdana" panose="020B0604030504040204" pitchFamily="34" charset="0"/>
                <a:ea typeface="Verdana" panose="020B0604030504040204" pitchFamily="34" charset="0"/>
                <a:cs typeface="Calibri"/>
              </a:rPr>
              <a:t> de </a:t>
            </a:r>
            <a:r>
              <a:rPr lang="en-US" b="1" i="1" dirty="0">
                <a:solidFill>
                  <a:srgbClr val="000000"/>
                </a:solidFill>
                <a:latin typeface="Verdana" panose="020B0604030504040204" pitchFamily="34" charset="0"/>
                <a:ea typeface="Verdana" panose="020B0604030504040204" pitchFamily="34" charset="0"/>
                <a:cs typeface="Calibri"/>
              </a:rPr>
              <a:t>las PQRSDF​...</a:t>
            </a:r>
            <a:r>
              <a:rPr lang="en-US" sz="1400" b="1" i="1" dirty="0">
                <a:solidFill>
                  <a:srgbClr val="000000"/>
                </a:solidFill>
                <a:latin typeface="Verdana" panose="020B0604030504040204" pitchFamily="34" charset="0"/>
                <a:ea typeface="Verdana" panose="020B0604030504040204" pitchFamily="34" charset="0"/>
                <a:cs typeface="Calibri"/>
              </a:rPr>
              <a:t>.</a:t>
            </a:r>
            <a:endParaRPr lang="en-US" sz="1400" b="1" i="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98185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peech Bubble: Rectangle with Corners Rounded 5">
            <a:extLst>
              <a:ext uri="{FF2B5EF4-FFF2-40B4-BE49-F238E27FC236}">
                <a16:creationId xmlns:a16="http://schemas.microsoft.com/office/drawing/2014/main" id="{AEFCA1BC-1A0A-A354-55C1-876E50E4F372}"/>
              </a:ext>
            </a:extLst>
          </p:cNvPr>
          <p:cNvSpPr/>
          <p:nvPr/>
        </p:nvSpPr>
        <p:spPr>
          <a:xfrm>
            <a:off x="6002376" y="1112581"/>
            <a:ext cx="5339050" cy="3547861"/>
          </a:xfrm>
          <a:prstGeom prst="wedgeRoundRect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peech Bubble: Rectangle 3">
            <a:extLst>
              <a:ext uri="{FF2B5EF4-FFF2-40B4-BE49-F238E27FC236}">
                <a16:creationId xmlns:a16="http://schemas.microsoft.com/office/drawing/2014/main" id="{EB65ADA9-505D-9C66-4436-B25DB006A899}"/>
              </a:ext>
            </a:extLst>
          </p:cNvPr>
          <p:cNvSpPr/>
          <p:nvPr/>
        </p:nvSpPr>
        <p:spPr>
          <a:xfrm>
            <a:off x="845553" y="1123038"/>
            <a:ext cx="4989534" cy="3649815"/>
          </a:xfrm>
          <a:prstGeom prst="wedgeRectCallout">
            <a:avLst/>
          </a:prstGeom>
          <a:solidFill>
            <a:schemeClr val="bg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500"/>
          </a:p>
        </p:txBody>
      </p:sp>
      <p:sp>
        <p:nvSpPr>
          <p:cNvPr id="5" name="Parallelogram 4">
            <a:extLst>
              <a:ext uri="{FF2B5EF4-FFF2-40B4-BE49-F238E27FC236}">
                <a16:creationId xmlns:a16="http://schemas.microsoft.com/office/drawing/2014/main" id="{6A6C868E-228A-7843-30E6-3D4970267E7A}"/>
              </a:ext>
            </a:extLst>
          </p:cNvPr>
          <p:cNvSpPr/>
          <p:nvPr/>
        </p:nvSpPr>
        <p:spPr>
          <a:xfrm rot="21480000">
            <a:off x="638079" y="561639"/>
            <a:ext cx="9789820" cy="360623"/>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638331" y="522252"/>
            <a:ext cx="10428157" cy="458995"/>
          </a:xfrm>
        </p:spPr>
        <p:txBody>
          <a:bodyPr>
            <a:normAutofit fontScale="90000"/>
          </a:bodyPr>
          <a:lstStyle/>
          <a:p>
            <a:r>
              <a:rPr lang="es-ES" sz="2400" b="1">
                <a:latin typeface="Verdana"/>
                <a:ea typeface="Verdana"/>
              </a:rPr>
              <a:t>10. Promedio de días de respuesta por tipo de requerimiento</a:t>
            </a:r>
            <a:endParaRPr lang="es-CO" sz="2400" b="1">
              <a:latin typeface="Verdana"/>
              <a:ea typeface="Verdana"/>
            </a:endParaRPr>
          </a:p>
        </p:txBody>
      </p:sp>
      <p:sp>
        <p:nvSpPr>
          <p:cNvPr id="18" name="TextBox 17">
            <a:extLst>
              <a:ext uri="{FF2B5EF4-FFF2-40B4-BE49-F238E27FC236}">
                <a16:creationId xmlns:a16="http://schemas.microsoft.com/office/drawing/2014/main" id="{680C6CCA-B71E-EF12-71B4-C682D1599DBC}"/>
              </a:ext>
            </a:extLst>
          </p:cNvPr>
          <p:cNvSpPr txBox="1"/>
          <p:nvPr/>
        </p:nvSpPr>
        <p:spPr>
          <a:xfrm>
            <a:off x="404448" y="5266753"/>
            <a:ext cx="10982568" cy="141577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MX" sz="1400" dirty="0">
                <a:latin typeface="Verdana" panose="020B0604030504040204" pitchFamily="34" charset="0"/>
                <a:ea typeface="Verdana" panose="020B0604030504040204" pitchFamily="34" charset="0"/>
              </a:rPr>
              <a:t>En el </a:t>
            </a:r>
            <a:r>
              <a:rPr lang="es-MX" sz="1400" b="1" dirty="0">
                <a:latin typeface="Verdana" panose="020B0604030504040204" pitchFamily="34" charset="0"/>
                <a:ea typeface="Verdana" panose="020B0604030504040204" pitchFamily="34" charset="0"/>
              </a:rPr>
              <a:t>IV Trimestre de 2025</a:t>
            </a:r>
            <a:r>
              <a:rPr lang="es-MX" sz="1400" dirty="0">
                <a:latin typeface="Verdana" panose="020B0604030504040204" pitchFamily="34" charset="0"/>
                <a:ea typeface="Verdana" panose="020B0604030504040204" pitchFamily="34" charset="0"/>
              </a:rPr>
              <a:t>, el promedio de días de respuesta muestra que las PQRSDF atendidas dentro del tiempo legal fueron más ágiles en certificaciones laborales o de pasantía y solicitudes judiciales (2 a 3 días), mientras que la certificación de tiempo, clima y eventos hidrológicos presentó el mayor promedio (22 días). En las atendidas fuera de tiempo, los mayores retrasos se registraron en peticiones entre autoridades y certificaciones de contrato (17 y 16 días), evidenciando mayor complejidad en estos trámites.</a:t>
            </a:r>
          </a:p>
          <a:p>
            <a:pPr algn="just"/>
            <a:endParaRPr lang="es-ES" sz="1600" dirty="0">
              <a:latin typeface="Verdana" panose="020B0604030504040204" pitchFamily="34" charset="0"/>
              <a:ea typeface="Verdana" panose="020B0604030504040204" pitchFamily="34" charset="0"/>
            </a:endParaRPr>
          </a:p>
        </p:txBody>
      </p:sp>
      <p:graphicFrame>
        <p:nvGraphicFramePr>
          <p:cNvPr id="8" name="Gráfico 7">
            <a:extLst>
              <a:ext uri="{FF2B5EF4-FFF2-40B4-BE49-F238E27FC236}">
                <a16:creationId xmlns:a16="http://schemas.microsoft.com/office/drawing/2014/main" id="{63AD9F5C-6A47-039F-482A-12EAD9D9554C}"/>
              </a:ext>
            </a:extLst>
          </p:cNvPr>
          <p:cNvGraphicFramePr/>
          <p:nvPr>
            <p:extLst>
              <p:ext uri="{D42A27DB-BD31-4B8C-83A1-F6EECF244321}">
                <p14:modId xmlns:p14="http://schemas.microsoft.com/office/powerpoint/2010/main" val="3041847971"/>
              </p:ext>
            </p:extLst>
          </p:nvPr>
        </p:nvGraphicFramePr>
        <p:xfrm>
          <a:off x="6094700" y="1224317"/>
          <a:ext cx="5243205" cy="347502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Gráfico 2">
            <a:extLst>
              <a:ext uri="{FF2B5EF4-FFF2-40B4-BE49-F238E27FC236}">
                <a16:creationId xmlns:a16="http://schemas.microsoft.com/office/drawing/2014/main" id="{73782AA9-935C-678E-AFA0-A8FCD5FB5563}"/>
              </a:ext>
            </a:extLst>
          </p:cNvPr>
          <p:cNvGraphicFramePr/>
          <p:nvPr>
            <p:extLst>
              <p:ext uri="{D42A27DB-BD31-4B8C-83A1-F6EECF244321}">
                <p14:modId xmlns:p14="http://schemas.microsoft.com/office/powerpoint/2010/main" val="804902636"/>
              </p:ext>
            </p:extLst>
          </p:nvPr>
        </p:nvGraphicFramePr>
        <p:xfrm>
          <a:off x="848031" y="1224317"/>
          <a:ext cx="4912689" cy="364981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251557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Bracket 8">
            <a:extLst>
              <a:ext uri="{FF2B5EF4-FFF2-40B4-BE49-F238E27FC236}">
                <a16:creationId xmlns:a16="http://schemas.microsoft.com/office/drawing/2014/main" id="{8FDC5F18-5FFE-F086-13B8-A3EC8B10885C}"/>
              </a:ext>
            </a:extLst>
          </p:cNvPr>
          <p:cNvSpPr/>
          <p:nvPr/>
        </p:nvSpPr>
        <p:spPr>
          <a:xfrm>
            <a:off x="6200384" y="1367425"/>
            <a:ext cx="5354876" cy="3455094"/>
          </a:xfrm>
          <a:prstGeom prst="bracketPair">
            <a:avLst/>
          </a:prstGeom>
          <a:solidFill>
            <a:schemeClr val="accent3">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Double Bracket 7">
            <a:extLst>
              <a:ext uri="{FF2B5EF4-FFF2-40B4-BE49-F238E27FC236}">
                <a16:creationId xmlns:a16="http://schemas.microsoft.com/office/drawing/2014/main" id="{55A9CC69-4132-BEC6-A899-23AA61FF9EA0}"/>
              </a:ext>
            </a:extLst>
          </p:cNvPr>
          <p:cNvSpPr/>
          <p:nvPr/>
        </p:nvSpPr>
        <p:spPr>
          <a:xfrm>
            <a:off x="636740" y="1367424"/>
            <a:ext cx="5333999" cy="3350712"/>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 name="Parallelogram 3">
            <a:extLst>
              <a:ext uri="{FF2B5EF4-FFF2-40B4-BE49-F238E27FC236}">
                <a16:creationId xmlns:a16="http://schemas.microsoft.com/office/drawing/2014/main" id="{F8D99315-2173-1D7F-7AEE-CF54FC81BEB5}"/>
              </a:ext>
            </a:extLst>
          </p:cNvPr>
          <p:cNvSpPr/>
          <p:nvPr/>
        </p:nvSpPr>
        <p:spPr>
          <a:xfrm>
            <a:off x="534739" y="771048"/>
            <a:ext cx="9711789" cy="268905"/>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200" y="782279"/>
            <a:ext cx="10515600" cy="471488"/>
          </a:xfrm>
        </p:spPr>
        <p:txBody>
          <a:bodyPr>
            <a:normAutofit/>
          </a:bodyPr>
          <a:lstStyle/>
          <a:p>
            <a:r>
              <a:rPr lang="es-ES" sz="2200" b="1">
                <a:latin typeface="Verdana"/>
                <a:ea typeface="Verdana"/>
              </a:rPr>
              <a:t>11. PQRSDF a tiempo vs. fuera de Tiempo/ Periodo anterior</a:t>
            </a:r>
            <a:endParaRPr lang="es-CO" sz="2200" b="1">
              <a:latin typeface="Verdana"/>
              <a:ea typeface="Verdana"/>
            </a:endParaRPr>
          </a:p>
        </p:txBody>
      </p:sp>
      <p:sp>
        <p:nvSpPr>
          <p:cNvPr id="7" name="CuadroTexto 6">
            <a:extLst>
              <a:ext uri="{FF2B5EF4-FFF2-40B4-BE49-F238E27FC236}">
                <a16:creationId xmlns:a16="http://schemas.microsoft.com/office/drawing/2014/main" id="{7A44F1D3-6D8A-034E-A6DA-3CD931BC62F3}"/>
              </a:ext>
            </a:extLst>
          </p:cNvPr>
          <p:cNvSpPr txBox="1"/>
          <p:nvPr/>
        </p:nvSpPr>
        <p:spPr>
          <a:xfrm>
            <a:off x="608771" y="4936177"/>
            <a:ext cx="10864614" cy="1569660"/>
          </a:xfrm>
          <a:prstGeom prst="rect">
            <a:avLst/>
          </a:prstGeom>
          <a:noFill/>
        </p:spPr>
        <p:txBody>
          <a:bodyPr wrap="square" lIns="91440" tIns="45720" rIns="91440" bIns="45720" anchor="t">
            <a:spAutoFit/>
          </a:bodyPr>
          <a:lstStyle/>
          <a:p>
            <a:pPr algn="just"/>
            <a:r>
              <a:rPr lang="es-MX" sz="1600" dirty="0">
                <a:latin typeface="Verdana" panose="020B0604030504040204" pitchFamily="34" charset="0"/>
                <a:ea typeface="Verdana" panose="020B0604030504040204" pitchFamily="34" charset="0"/>
              </a:rPr>
              <a:t>En el </a:t>
            </a:r>
            <a:r>
              <a:rPr lang="es-MX" sz="1600" b="1" dirty="0">
                <a:latin typeface="Verdana" panose="020B0604030504040204" pitchFamily="34" charset="0"/>
                <a:ea typeface="Verdana" panose="020B0604030504040204" pitchFamily="34" charset="0"/>
              </a:rPr>
              <a:t>IV trimestre de 2025</a:t>
            </a:r>
            <a:r>
              <a:rPr lang="es-MX" sz="1600" dirty="0">
                <a:latin typeface="Verdana" panose="020B0604030504040204" pitchFamily="34" charset="0"/>
                <a:ea typeface="Verdana" panose="020B0604030504040204" pitchFamily="34" charset="0"/>
              </a:rPr>
              <a:t>, el indicador de PQRSDF atendidas a tiempo evidenció un desempeño positivo al alcanzar un 95,41 %, lo que representa una mejora frente al mismo trimestre de 2024, cuando se registró un 89,51 %, reflejando un fortalecimiento en la oportunidad de las respuestas; de manera complementaria, el porcentaje de peticiones atendidas fuera de los términos se redujo de 9,40 % en 2024 a 3,87 % en 2025, lo cual evidencia un avance significativo en la gestión institucional y en el cumplimiento de los plazos establecidos.</a:t>
            </a:r>
            <a:endParaRPr lang="es-CO" sz="1600" dirty="0">
              <a:latin typeface="Verdana" panose="020B0604030504040204" pitchFamily="34" charset="0"/>
              <a:ea typeface="Verdana" panose="020B0604030504040204" pitchFamily="34" charset="0"/>
            </a:endParaRPr>
          </a:p>
        </p:txBody>
      </p:sp>
      <p:graphicFrame>
        <p:nvGraphicFramePr>
          <p:cNvPr id="11" name="Gráfico 10">
            <a:extLst>
              <a:ext uri="{FF2B5EF4-FFF2-40B4-BE49-F238E27FC236}">
                <a16:creationId xmlns:a16="http://schemas.microsoft.com/office/drawing/2014/main" id="{EFDB6F61-D388-B49D-4319-D16D73BAF1FA}"/>
              </a:ext>
            </a:extLst>
          </p:cNvPr>
          <p:cNvGraphicFramePr/>
          <p:nvPr>
            <p:extLst>
              <p:ext uri="{D42A27DB-BD31-4B8C-83A1-F6EECF244321}">
                <p14:modId xmlns:p14="http://schemas.microsoft.com/office/powerpoint/2010/main" val="2826888107"/>
              </p:ext>
            </p:extLst>
          </p:nvPr>
        </p:nvGraphicFramePr>
        <p:xfrm>
          <a:off x="641779" y="1425839"/>
          <a:ext cx="5328960" cy="329229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2" name="Gráfico 11">
            <a:extLst>
              <a:ext uri="{FF2B5EF4-FFF2-40B4-BE49-F238E27FC236}">
                <a16:creationId xmlns:a16="http://schemas.microsoft.com/office/drawing/2014/main" id="{B4F9D736-000E-9771-87C7-1A3DAC705987}"/>
              </a:ext>
            </a:extLst>
          </p:cNvPr>
          <p:cNvGraphicFramePr/>
          <p:nvPr>
            <p:extLst>
              <p:ext uri="{D42A27DB-BD31-4B8C-83A1-F6EECF244321}">
                <p14:modId xmlns:p14="http://schemas.microsoft.com/office/powerpoint/2010/main" val="1022829408"/>
              </p:ext>
            </p:extLst>
          </p:nvPr>
        </p:nvGraphicFramePr>
        <p:xfrm>
          <a:off x="6274200" y="1367423"/>
          <a:ext cx="5276021" cy="335071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6013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ABBE1AB4-F9ED-020F-06E8-722E7B04B110}"/>
              </a:ext>
            </a:extLst>
          </p:cNvPr>
          <p:cNvSpPr/>
          <p:nvPr/>
        </p:nvSpPr>
        <p:spPr>
          <a:xfrm>
            <a:off x="659999" y="1000692"/>
            <a:ext cx="8375681" cy="258467"/>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200" y="905199"/>
            <a:ext cx="8824587" cy="471488"/>
          </a:xfrm>
        </p:spPr>
        <p:txBody>
          <a:bodyPr>
            <a:normAutofit/>
          </a:bodyPr>
          <a:lstStyle/>
          <a:p>
            <a:r>
              <a:rPr lang="es-CO" sz="2400" b="1">
                <a:latin typeface="Verdana"/>
                <a:ea typeface="Verdana"/>
              </a:rPr>
              <a:t>12. Atenciones realizadas por GAIA – “CHATBOT”</a:t>
            </a:r>
          </a:p>
        </p:txBody>
      </p:sp>
      <p:sp>
        <p:nvSpPr>
          <p:cNvPr id="3" name="CuadroTexto 2">
            <a:extLst>
              <a:ext uri="{FF2B5EF4-FFF2-40B4-BE49-F238E27FC236}">
                <a16:creationId xmlns:a16="http://schemas.microsoft.com/office/drawing/2014/main" id="{889FE85D-2369-B3EE-472A-0CEDCA66E02D}"/>
              </a:ext>
            </a:extLst>
          </p:cNvPr>
          <p:cNvSpPr txBox="1"/>
          <p:nvPr/>
        </p:nvSpPr>
        <p:spPr>
          <a:xfrm>
            <a:off x="775823" y="4688895"/>
            <a:ext cx="10877550" cy="1569660"/>
          </a:xfrm>
          <a:prstGeom prst="rect">
            <a:avLst/>
          </a:prstGeom>
          <a:solidFill>
            <a:srgbClr val="D5E5E6"/>
          </a:solidFill>
        </p:spPr>
        <p:txBody>
          <a:bodyPr wrap="square" lIns="91440" tIns="45720" rIns="91440" bIns="45720" rtlCol="0" anchor="t">
            <a:spAutoFit/>
          </a:bodyPr>
          <a:lstStyle/>
          <a:p>
            <a:pPr algn="just"/>
            <a:r>
              <a:rPr lang="es-MX" sz="1600" dirty="0">
                <a:latin typeface="Verdana" panose="020B0604030504040204" pitchFamily="34" charset="0"/>
                <a:ea typeface="Verdana" panose="020B0604030504040204" pitchFamily="34" charset="0"/>
                <a:cs typeface="Utsaah" panose="020B0502040204020203" pitchFamily="34" charset="0"/>
              </a:rPr>
              <a:t>Durante los meses de </a:t>
            </a:r>
            <a:r>
              <a:rPr lang="es-MX" sz="1600" b="1" dirty="0">
                <a:latin typeface="Verdana" panose="020B0604030504040204" pitchFamily="34" charset="0"/>
                <a:ea typeface="Verdana" panose="020B0604030504040204" pitchFamily="34" charset="0"/>
                <a:cs typeface="Utsaah" panose="020B0502040204020203" pitchFamily="34" charset="0"/>
              </a:rPr>
              <a:t>octubre, noviembre y diciembre</a:t>
            </a:r>
            <a:r>
              <a:rPr lang="es-MX" sz="1600" dirty="0">
                <a:latin typeface="Verdana" panose="020B0604030504040204" pitchFamily="34" charset="0"/>
                <a:ea typeface="Verdana" panose="020B0604030504040204" pitchFamily="34" charset="0"/>
                <a:cs typeface="Utsaah" panose="020B0502040204020203" pitchFamily="34" charset="0"/>
              </a:rPr>
              <a:t>, a través del </a:t>
            </a:r>
            <a:r>
              <a:rPr lang="es-MX" sz="1600" b="1" dirty="0">
                <a:latin typeface="Verdana" panose="020B0604030504040204" pitchFamily="34" charset="0"/>
                <a:ea typeface="Verdana" panose="020B0604030504040204" pitchFamily="34" charset="0"/>
                <a:cs typeface="Utsaah" panose="020B0502040204020203" pitchFamily="34" charset="0"/>
              </a:rPr>
              <a:t>“CHATBOT” GAIA</a:t>
            </a:r>
            <a:r>
              <a:rPr lang="es-MX" sz="1600" dirty="0">
                <a:latin typeface="Verdana" panose="020B0604030504040204" pitchFamily="34" charset="0"/>
                <a:ea typeface="Verdana" panose="020B0604030504040204" pitchFamily="34" charset="0"/>
                <a:cs typeface="Utsaah" panose="020B0502040204020203" pitchFamily="34" charset="0"/>
              </a:rPr>
              <a:t>, la atención personalizada registró un total de </a:t>
            </a:r>
            <a:r>
              <a:rPr lang="es-MX" sz="1600" b="1" dirty="0">
                <a:latin typeface="Verdana" panose="020B0604030504040204" pitchFamily="34" charset="0"/>
                <a:ea typeface="Verdana" panose="020B0604030504040204" pitchFamily="34" charset="0"/>
                <a:cs typeface="Utsaah" panose="020B0502040204020203" pitchFamily="34" charset="0"/>
              </a:rPr>
              <a:t>127 casos atendidos</a:t>
            </a:r>
            <a:r>
              <a:rPr lang="es-MX" sz="1600" dirty="0">
                <a:latin typeface="Verdana" panose="020B0604030504040204" pitchFamily="34" charset="0"/>
                <a:ea typeface="Verdana" panose="020B0604030504040204" pitchFamily="34" charset="0"/>
                <a:cs typeface="Utsaah" panose="020B0502040204020203" pitchFamily="34" charset="0"/>
              </a:rPr>
              <a:t>, distribuidos en </a:t>
            </a:r>
            <a:r>
              <a:rPr lang="es-MX" sz="1600" b="1" dirty="0">
                <a:latin typeface="Verdana" panose="020B0604030504040204" pitchFamily="34" charset="0"/>
                <a:ea typeface="Verdana" panose="020B0604030504040204" pitchFamily="34" charset="0"/>
                <a:cs typeface="Utsaah" panose="020B0502040204020203" pitchFamily="34" charset="0"/>
              </a:rPr>
              <a:t>5 atenciones en octubre</a:t>
            </a:r>
            <a:r>
              <a:rPr lang="es-MX" sz="1600" dirty="0">
                <a:latin typeface="Verdana" panose="020B0604030504040204" pitchFamily="34" charset="0"/>
                <a:ea typeface="Verdana" panose="020B0604030504040204" pitchFamily="34" charset="0"/>
                <a:cs typeface="Utsaah" panose="020B0502040204020203" pitchFamily="34" charset="0"/>
              </a:rPr>
              <a:t>, </a:t>
            </a:r>
            <a:r>
              <a:rPr lang="es-MX" sz="1600" b="1" dirty="0">
                <a:latin typeface="Verdana" panose="020B0604030504040204" pitchFamily="34" charset="0"/>
                <a:ea typeface="Verdana" panose="020B0604030504040204" pitchFamily="34" charset="0"/>
                <a:cs typeface="Utsaah" panose="020B0502040204020203" pitchFamily="34" charset="0"/>
              </a:rPr>
              <a:t>63 en noviembre</a:t>
            </a:r>
            <a:r>
              <a:rPr lang="es-MX" sz="1600" dirty="0">
                <a:latin typeface="Verdana" panose="020B0604030504040204" pitchFamily="34" charset="0"/>
                <a:ea typeface="Verdana" panose="020B0604030504040204" pitchFamily="34" charset="0"/>
                <a:cs typeface="Utsaah" panose="020B0502040204020203" pitchFamily="34" charset="0"/>
              </a:rPr>
              <a:t> y </a:t>
            </a:r>
            <a:r>
              <a:rPr lang="es-MX" sz="1600" b="1" dirty="0">
                <a:latin typeface="Verdana" panose="020B0604030504040204" pitchFamily="34" charset="0"/>
                <a:ea typeface="Verdana" panose="020B0604030504040204" pitchFamily="34" charset="0"/>
                <a:cs typeface="Utsaah" panose="020B0502040204020203" pitchFamily="34" charset="0"/>
              </a:rPr>
              <a:t>59 en diciembre</a:t>
            </a:r>
            <a:r>
              <a:rPr lang="es-MX" sz="1600" dirty="0">
                <a:latin typeface="Verdana" panose="020B0604030504040204" pitchFamily="34" charset="0"/>
                <a:ea typeface="Verdana" panose="020B0604030504040204" pitchFamily="34" charset="0"/>
                <a:cs typeface="Utsaah" panose="020B0502040204020203" pitchFamily="34" charset="0"/>
              </a:rPr>
              <a:t>. Por su parte, la atención automática presentó un volumen considerablemente mayor, con </a:t>
            </a:r>
            <a:r>
              <a:rPr lang="es-MX" sz="1600" b="1" dirty="0">
                <a:latin typeface="Verdana" panose="020B0604030504040204" pitchFamily="34" charset="0"/>
                <a:ea typeface="Verdana" panose="020B0604030504040204" pitchFamily="34" charset="0"/>
                <a:cs typeface="Utsaah" panose="020B0502040204020203" pitchFamily="34" charset="0"/>
              </a:rPr>
              <a:t>517 casos atendidos</a:t>
            </a:r>
            <a:r>
              <a:rPr lang="es-MX" sz="1600" dirty="0">
                <a:latin typeface="Verdana" panose="020B0604030504040204" pitchFamily="34" charset="0"/>
                <a:ea typeface="Verdana" panose="020B0604030504040204" pitchFamily="34" charset="0"/>
                <a:cs typeface="Utsaah" panose="020B0502040204020203" pitchFamily="34" charset="0"/>
              </a:rPr>
              <a:t>, correspondientes a </a:t>
            </a:r>
            <a:r>
              <a:rPr lang="es-MX" sz="1600" b="1" dirty="0">
                <a:latin typeface="Verdana" panose="020B0604030504040204" pitchFamily="34" charset="0"/>
                <a:ea typeface="Verdana" panose="020B0604030504040204" pitchFamily="34" charset="0"/>
                <a:cs typeface="Utsaah" panose="020B0502040204020203" pitchFamily="34" charset="0"/>
              </a:rPr>
              <a:t>14 atenciones en </a:t>
            </a:r>
          </a:p>
          <a:p>
            <a:pPr algn="just"/>
            <a:r>
              <a:rPr lang="es-MX" sz="1600" b="1" dirty="0">
                <a:latin typeface="Verdana" panose="020B0604030504040204" pitchFamily="34" charset="0"/>
                <a:ea typeface="Verdana" panose="020B0604030504040204" pitchFamily="34" charset="0"/>
                <a:cs typeface="Utsaah" panose="020B0502040204020203" pitchFamily="34" charset="0"/>
              </a:rPr>
              <a:t>octubre</a:t>
            </a:r>
            <a:r>
              <a:rPr lang="es-MX" sz="1600" dirty="0">
                <a:latin typeface="Verdana" panose="020B0604030504040204" pitchFamily="34" charset="0"/>
                <a:ea typeface="Verdana" panose="020B0604030504040204" pitchFamily="34" charset="0"/>
                <a:cs typeface="Utsaah" panose="020B0502040204020203" pitchFamily="34" charset="0"/>
              </a:rPr>
              <a:t>, </a:t>
            </a:r>
            <a:r>
              <a:rPr lang="es-MX" sz="1600" b="1" dirty="0">
                <a:latin typeface="Verdana" panose="020B0604030504040204" pitchFamily="34" charset="0"/>
                <a:ea typeface="Verdana" panose="020B0604030504040204" pitchFamily="34" charset="0"/>
                <a:cs typeface="Utsaah" panose="020B0502040204020203" pitchFamily="34" charset="0"/>
              </a:rPr>
              <a:t>322 en noviembre</a:t>
            </a:r>
            <a:r>
              <a:rPr lang="es-MX" sz="1600" dirty="0">
                <a:latin typeface="Verdana" panose="020B0604030504040204" pitchFamily="34" charset="0"/>
                <a:ea typeface="Verdana" panose="020B0604030504040204" pitchFamily="34" charset="0"/>
                <a:cs typeface="Utsaah" panose="020B0502040204020203" pitchFamily="34" charset="0"/>
              </a:rPr>
              <a:t> y </a:t>
            </a:r>
            <a:r>
              <a:rPr lang="es-MX" sz="1600" b="1" dirty="0">
                <a:latin typeface="Verdana" panose="020B0604030504040204" pitchFamily="34" charset="0"/>
                <a:ea typeface="Verdana" panose="020B0604030504040204" pitchFamily="34" charset="0"/>
                <a:cs typeface="Utsaah" panose="020B0502040204020203" pitchFamily="34" charset="0"/>
              </a:rPr>
              <a:t>181 en diciembre</a:t>
            </a:r>
            <a:r>
              <a:rPr lang="es-MX" sz="1600" dirty="0">
                <a:latin typeface="Verdana" panose="020B0604030504040204" pitchFamily="34" charset="0"/>
                <a:ea typeface="Verdana" panose="020B0604030504040204" pitchFamily="34" charset="0"/>
                <a:cs typeface="Utsaah" panose="020B0502040204020203" pitchFamily="34" charset="0"/>
              </a:rPr>
              <a:t>.</a:t>
            </a:r>
          </a:p>
          <a:p>
            <a:pPr algn="just"/>
            <a:endParaRPr lang="es-CO" sz="1600" dirty="0">
              <a:highlight>
                <a:srgbClr val="FFFF00"/>
              </a:highlight>
              <a:latin typeface="Verdana" panose="020B0604030504040204" pitchFamily="34" charset="0"/>
              <a:ea typeface="Verdana" panose="020B0604030504040204" pitchFamily="34" charset="0"/>
            </a:endParaRPr>
          </a:p>
        </p:txBody>
      </p:sp>
      <p:graphicFrame>
        <p:nvGraphicFramePr>
          <p:cNvPr id="7" name="Gráfico 6">
            <a:extLst>
              <a:ext uri="{FF2B5EF4-FFF2-40B4-BE49-F238E27FC236}">
                <a16:creationId xmlns:a16="http://schemas.microsoft.com/office/drawing/2014/main" id="{5C56F94A-96F7-8005-61F1-2B940F74FE9E}"/>
              </a:ext>
            </a:extLst>
          </p:cNvPr>
          <p:cNvGraphicFramePr/>
          <p:nvPr>
            <p:extLst>
              <p:ext uri="{D42A27DB-BD31-4B8C-83A1-F6EECF244321}">
                <p14:modId xmlns:p14="http://schemas.microsoft.com/office/powerpoint/2010/main" val="2845697989"/>
              </p:ext>
            </p:extLst>
          </p:nvPr>
        </p:nvGraphicFramePr>
        <p:xfrm>
          <a:off x="1493983" y="1585764"/>
          <a:ext cx="4064000" cy="27733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a:extLst>
              <a:ext uri="{FF2B5EF4-FFF2-40B4-BE49-F238E27FC236}">
                <a16:creationId xmlns:a16="http://schemas.microsoft.com/office/drawing/2014/main" id="{AB580B48-6B41-11C3-4073-4160757AA93E}"/>
              </a:ext>
            </a:extLst>
          </p:cNvPr>
          <p:cNvGraphicFramePr/>
          <p:nvPr>
            <p:extLst>
              <p:ext uri="{D42A27DB-BD31-4B8C-83A1-F6EECF244321}">
                <p14:modId xmlns:p14="http://schemas.microsoft.com/office/powerpoint/2010/main" val="390902565"/>
              </p:ext>
            </p:extLst>
          </p:nvPr>
        </p:nvGraphicFramePr>
        <p:xfrm>
          <a:off x="6634017" y="1641546"/>
          <a:ext cx="4064000" cy="2773346"/>
        </p:xfrm>
        <a:graphic>
          <a:graphicData uri="http://schemas.openxmlformats.org/drawingml/2006/chart">
            <c:chart xmlns:c="http://schemas.openxmlformats.org/drawingml/2006/chart" xmlns:r="http://schemas.openxmlformats.org/officeDocument/2006/relationships" r:id="rId3"/>
          </a:graphicData>
        </a:graphic>
      </p:graphicFrame>
      <p:sp>
        <p:nvSpPr>
          <p:cNvPr id="4" name="Abrir llave 3">
            <a:extLst>
              <a:ext uri="{FF2B5EF4-FFF2-40B4-BE49-F238E27FC236}">
                <a16:creationId xmlns:a16="http://schemas.microsoft.com/office/drawing/2014/main" id="{73E66066-8D02-3D88-2068-32B571AA0C55}"/>
              </a:ext>
            </a:extLst>
          </p:cNvPr>
          <p:cNvSpPr/>
          <p:nvPr/>
        </p:nvSpPr>
        <p:spPr>
          <a:xfrm>
            <a:off x="5943135" y="1752600"/>
            <a:ext cx="542925" cy="281876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CO"/>
          </a:p>
        </p:txBody>
      </p:sp>
      <p:sp>
        <p:nvSpPr>
          <p:cNvPr id="6" name="CuadroTexto 5">
            <a:extLst>
              <a:ext uri="{FF2B5EF4-FFF2-40B4-BE49-F238E27FC236}">
                <a16:creationId xmlns:a16="http://schemas.microsoft.com/office/drawing/2014/main" id="{A87A87B1-9089-5898-9683-4F82FD94D19A}"/>
              </a:ext>
            </a:extLst>
          </p:cNvPr>
          <p:cNvSpPr txBox="1"/>
          <p:nvPr/>
        </p:nvSpPr>
        <p:spPr>
          <a:xfrm>
            <a:off x="6340876" y="2551996"/>
            <a:ext cx="290367" cy="1477328"/>
          </a:xfrm>
          <a:prstGeom prst="rect">
            <a:avLst/>
          </a:prstGeom>
          <a:noFill/>
        </p:spPr>
        <p:txBody>
          <a:bodyPr wrap="square" rtlCol="0">
            <a:spAutoFit/>
          </a:bodyPr>
          <a:lstStyle/>
          <a:p>
            <a:r>
              <a:rPr lang="es-CO" dirty="0"/>
              <a:t>T</a:t>
            </a:r>
          </a:p>
          <a:p>
            <a:r>
              <a:rPr lang="es-CO" dirty="0"/>
              <a:t>O</a:t>
            </a:r>
          </a:p>
          <a:p>
            <a:r>
              <a:rPr lang="es-CO" dirty="0"/>
              <a:t>T</a:t>
            </a:r>
          </a:p>
          <a:p>
            <a:r>
              <a:rPr lang="es-CO" dirty="0"/>
              <a:t>A</a:t>
            </a:r>
          </a:p>
          <a:p>
            <a:r>
              <a:rPr lang="es-CO" dirty="0"/>
              <a:t>L</a:t>
            </a:r>
          </a:p>
        </p:txBody>
      </p:sp>
      <p:pic>
        <p:nvPicPr>
          <p:cNvPr id="10" name="Imagen 9">
            <a:extLst>
              <a:ext uri="{FF2B5EF4-FFF2-40B4-BE49-F238E27FC236}">
                <a16:creationId xmlns:a16="http://schemas.microsoft.com/office/drawing/2014/main" id="{521BDF94-EED2-867E-4970-955673EAD1A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82543" flipH="1">
            <a:off x="210737" y="2523421"/>
            <a:ext cx="1254925" cy="125360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4076879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Double Bracket 9">
            <a:extLst>
              <a:ext uri="{FF2B5EF4-FFF2-40B4-BE49-F238E27FC236}">
                <a16:creationId xmlns:a16="http://schemas.microsoft.com/office/drawing/2014/main" id="{52377782-BFD0-71AC-AACE-821F6A2BA3C4}"/>
              </a:ext>
            </a:extLst>
          </p:cNvPr>
          <p:cNvSpPr/>
          <p:nvPr/>
        </p:nvSpPr>
        <p:spPr>
          <a:xfrm>
            <a:off x="563671" y="1419615"/>
            <a:ext cx="10908082" cy="2693095"/>
          </a:xfrm>
          <a:prstGeom prst="bracketPair">
            <a:avLst/>
          </a:prstGeom>
          <a:solidFill>
            <a:schemeClr val="accent6">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8" name="Parallelogram 7">
            <a:extLst>
              <a:ext uri="{FF2B5EF4-FFF2-40B4-BE49-F238E27FC236}">
                <a16:creationId xmlns:a16="http://schemas.microsoft.com/office/drawing/2014/main" id="{7D4AA4F5-5601-3FC0-6AE0-D57B61AA570B}"/>
              </a:ext>
            </a:extLst>
          </p:cNvPr>
          <p:cNvSpPr/>
          <p:nvPr/>
        </p:nvSpPr>
        <p:spPr>
          <a:xfrm>
            <a:off x="722629" y="796204"/>
            <a:ext cx="8476641" cy="471168"/>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199" y="796245"/>
            <a:ext cx="10515600" cy="471488"/>
          </a:xfrm>
        </p:spPr>
        <p:txBody>
          <a:bodyPr>
            <a:normAutofit/>
          </a:bodyPr>
          <a:lstStyle/>
          <a:p>
            <a:r>
              <a:rPr lang="es-ES" sz="2400" b="1">
                <a:latin typeface="Verdana"/>
                <a:ea typeface="Verdana"/>
              </a:rPr>
              <a:t>13. Atenciones realizadas por “ORIENTACIONES”</a:t>
            </a:r>
            <a:endParaRPr lang="es-CO" sz="2400" b="1">
              <a:latin typeface="Verdana"/>
              <a:ea typeface="Verdana"/>
            </a:endParaRPr>
          </a:p>
        </p:txBody>
      </p:sp>
      <p:sp>
        <p:nvSpPr>
          <p:cNvPr id="3" name="CuadroTexto 2">
            <a:extLst>
              <a:ext uri="{FF2B5EF4-FFF2-40B4-BE49-F238E27FC236}">
                <a16:creationId xmlns:a16="http://schemas.microsoft.com/office/drawing/2014/main" id="{C33F4A95-F1B0-8119-2C8E-536DA3F659E0}"/>
              </a:ext>
            </a:extLst>
          </p:cNvPr>
          <p:cNvSpPr txBox="1"/>
          <p:nvPr/>
        </p:nvSpPr>
        <p:spPr>
          <a:xfrm>
            <a:off x="582721" y="4530444"/>
            <a:ext cx="11171129" cy="1815882"/>
          </a:xfrm>
          <a:prstGeom prst="rect">
            <a:avLst/>
          </a:prstGeom>
          <a:noFill/>
        </p:spPr>
        <p:txBody>
          <a:bodyPr wrap="square" lIns="91440" tIns="45720" rIns="91440" bIns="45720" rtlCol="0" anchor="t">
            <a:spAutoFit/>
          </a:bodyPr>
          <a:lstStyle/>
          <a:p>
            <a:pPr algn="just"/>
            <a:r>
              <a:rPr lang="es-MX" sz="1400" dirty="0">
                <a:latin typeface="Verdana" panose="020B0604030504040204" pitchFamily="34" charset="0"/>
                <a:ea typeface="Verdana" panose="020B0604030504040204" pitchFamily="34" charset="0"/>
              </a:rPr>
              <a:t>Las </a:t>
            </a:r>
            <a:r>
              <a:rPr lang="es-MX" sz="1400" b="1" dirty="0">
                <a:latin typeface="Verdana" panose="020B0604030504040204" pitchFamily="34" charset="0"/>
                <a:ea typeface="Verdana" panose="020B0604030504040204" pitchFamily="34" charset="0"/>
              </a:rPr>
              <a:t>orientaciones</a:t>
            </a:r>
            <a:r>
              <a:rPr lang="es-MX" sz="1400" dirty="0">
                <a:latin typeface="Verdana" panose="020B0604030504040204" pitchFamily="34" charset="0"/>
                <a:ea typeface="Verdana" panose="020B0604030504040204" pitchFamily="34" charset="0"/>
              </a:rPr>
              <a:t> son consideradas por el IDEAM como las atenciones que se brindan a la ciudadanía por parte de las diferentes dependencias, a través de los canales de atención establecidos.</a:t>
            </a:r>
          </a:p>
          <a:p>
            <a:pPr algn="just"/>
            <a:endParaRPr lang="es-MX" sz="1400" dirty="0">
              <a:latin typeface="Verdana" panose="020B0604030504040204" pitchFamily="34" charset="0"/>
              <a:ea typeface="Verdana" panose="020B0604030504040204" pitchFamily="34" charset="0"/>
            </a:endParaRPr>
          </a:p>
          <a:p>
            <a:pPr algn="just"/>
            <a:r>
              <a:rPr lang="es-MX" sz="1400" dirty="0">
                <a:latin typeface="Verdana" panose="020B0604030504040204" pitchFamily="34" charset="0"/>
                <a:ea typeface="Verdana" panose="020B0604030504040204" pitchFamily="34" charset="0"/>
              </a:rPr>
              <a:t>Durante el </a:t>
            </a:r>
            <a:r>
              <a:rPr lang="es-MX" sz="1400" b="1" dirty="0">
                <a:latin typeface="Verdana" panose="020B0604030504040204" pitchFamily="34" charset="0"/>
                <a:ea typeface="Verdana" panose="020B0604030504040204" pitchFamily="34" charset="0"/>
              </a:rPr>
              <a:t>IV trimestre</a:t>
            </a:r>
            <a:r>
              <a:rPr lang="es-MX" sz="1400" dirty="0">
                <a:latin typeface="Verdana" panose="020B0604030504040204" pitchFamily="34" charset="0"/>
                <a:ea typeface="Verdana" panose="020B0604030504040204" pitchFamily="34" charset="0"/>
              </a:rPr>
              <a:t>, el Grupo de Servicio al Ciudadano concentró el mayor número de orientaciones, principalmente por canal telefónico (33) y presencial (2). Las Áreas Operativas No. 6 y 7 registraron atenciones mayormente presenciales, destacándose el Área No. 7 con 11 casos. En general, el canal telefónico fue el más utilizado por la ciudadanía.</a:t>
            </a:r>
          </a:p>
          <a:p>
            <a:pPr algn="just"/>
            <a:endParaRPr lang="es-MX" sz="1400" dirty="0">
              <a:latin typeface="Verdana" panose="020B0604030504040204" pitchFamily="34" charset="0"/>
              <a:ea typeface="Verdana" panose="020B0604030504040204" pitchFamily="34" charset="0"/>
            </a:endParaRPr>
          </a:p>
        </p:txBody>
      </p:sp>
      <p:graphicFrame>
        <p:nvGraphicFramePr>
          <p:cNvPr id="6" name="Gráfico 5">
            <a:extLst>
              <a:ext uri="{FF2B5EF4-FFF2-40B4-BE49-F238E27FC236}">
                <a16:creationId xmlns:a16="http://schemas.microsoft.com/office/drawing/2014/main" id="{715AD180-BF63-7378-FB2A-1368F3B6B09A}"/>
              </a:ext>
            </a:extLst>
          </p:cNvPr>
          <p:cNvGraphicFramePr/>
          <p:nvPr>
            <p:extLst>
              <p:ext uri="{D42A27DB-BD31-4B8C-83A1-F6EECF244321}">
                <p14:modId xmlns:p14="http://schemas.microsoft.com/office/powerpoint/2010/main" val="275130592"/>
              </p:ext>
            </p:extLst>
          </p:nvPr>
        </p:nvGraphicFramePr>
        <p:xfrm>
          <a:off x="720247" y="1664209"/>
          <a:ext cx="10633552" cy="23225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07970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5674C285-6D36-DA3A-D316-B804BB9524BA}"/>
              </a:ext>
            </a:extLst>
          </p:cNvPr>
          <p:cNvSpPr/>
          <p:nvPr/>
        </p:nvSpPr>
        <p:spPr>
          <a:xfrm rot="21480000">
            <a:off x="512822" y="935913"/>
            <a:ext cx="9346124" cy="360623"/>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510251" y="874512"/>
            <a:ext cx="10515600" cy="471488"/>
          </a:xfrm>
        </p:spPr>
        <p:txBody>
          <a:bodyPr>
            <a:noAutofit/>
          </a:bodyPr>
          <a:lstStyle/>
          <a:p>
            <a:r>
              <a:rPr lang="es-ES" sz="2800" b="1">
                <a:latin typeface="Verdana"/>
                <a:ea typeface="Verdana"/>
              </a:rPr>
              <a:t>14. Nivel de Satisfacción de los Usuarios - NSU</a:t>
            </a:r>
            <a:endParaRPr lang="es-CO" sz="2800" b="1">
              <a:latin typeface="Verdana"/>
              <a:ea typeface="Verdana"/>
            </a:endParaRPr>
          </a:p>
        </p:txBody>
      </p:sp>
      <p:sp>
        <p:nvSpPr>
          <p:cNvPr id="3" name="Marcador de contenido 2">
            <a:extLst>
              <a:ext uri="{FF2B5EF4-FFF2-40B4-BE49-F238E27FC236}">
                <a16:creationId xmlns:a16="http://schemas.microsoft.com/office/drawing/2014/main" id="{E36B670C-650F-18F7-B7D6-8D5D6E1E2FC4}"/>
              </a:ext>
            </a:extLst>
          </p:cNvPr>
          <p:cNvSpPr>
            <a:spLocks noGrp="1"/>
          </p:cNvSpPr>
          <p:nvPr>
            <p:ph idx="1"/>
          </p:nvPr>
        </p:nvSpPr>
        <p:spPr>
          <a:xfrm>
            <a:off x="513414" y="1628763"/>
            <a:ext cx="11202648" cy="1803956"/>
          </a:xfrm>
        </p:spPr>
        <p:txBody>
          <a:bodyPr vert="horz" lIns="91440" tIns="45720" rIns="91440" bIns="45720" rtlCol="0" anchor="t">
            <a:noAutofit/>
          </a:bodyPr>
          <a:lstStyle/>
          <a:p>
            <a:pPr marL="0" indent="0" algn="just">
              <a:buNone/>
            </a:pPr>
            <a:r>
              <a:rPr lang="es-MX" sz="1800" dirty="0">
                <a:solidFill>
                  <a:schemeClr val="tx1"/>
                </a:solidFill>
                <a:latin typeface="Verdana"/>
                <a:ea typeface="Verdana"/>
              </a:rPr>
              <a:t>Con el propósito de identificar el grado de satisfacción de los grupos de valor, el Ideam implementa de manera periódica la </a:t>
            </a:r>
            <a:r>
              <a:rPr lang="es-MX" sz="1800" b="1" dirty="0">
                <a:solidFill>
                  <a:schemeClr val="tx1"/>
                </a:solidFill>
                <a:latin typeface="Verdana"/>
                <a:ea typeface="Verdana"/>
              </a:rPr>
              <a:t>Encuesta de Nivel de Satisfacción</a:t>
            </a:r>
            <a:r>
              <a:rPr lang="es-MX" sz="1800" dirty="0">
                <a:solidFill>
                  <a:schemeClr val="tx1"/>
                </a:solidFill>
                <a:latin typeface="Verdana"/>
                <a:ea typeface="Verdana"/>
              </a:rPr>
              <a:t> de Usuarios, como instrumento para medir la percepción frente a la oportunidad y calidad de los trámites y servicios que ofrece la entidad.</a:t>
            </a:r>
            <a:endParaRPr lang="en-US" sz="1800" dirty="0">
              <a:solidFill>
                <a:schemeClr val="tx1"/>
              </a:solidFill>
            </a:endParaRPr>
          </a:p>
          <a:p>
            <a:pPr marL="0" indent="0" algn="just">
              <a:buNone/>
            </a:pPr>
            <a:r>
              <a:rPr lang="es-MX" sz="1800" dirty="0">
                <a:solidFill>
                  <a:schemeClr val="tx1"/>
                </a:solidFill>
                <a:latin typeface="Verdana"/>
                <a:ea typeface="Verdana"/>
              </a:rPr>
              <a:t>A continuación, se presentan algunos resultados relacionados con el acceso, la calidad y la oportunidad de los diferentes canales de atención.</a:t>
            </a:r>
            <a:endParaRPr lang="es-MX" sz="1800" dirty="0">
              <a:solidFill>
                <a:schemeClr val="tx1"/>
              </a:solidFill>
            </a:endParaRPr>
          </a:p>
          <a:p>
            <a:pPr marL="0" indent="0" algn="ctr">
              <a:buNone/>
            </a:pPr>
            <a:endParaRPr lang="es-MX" sz="2000" dirty="0">
              <a:solidFill>
                <a:schemeClr val="tx1"/>
              </a:solidFill>
              <a:latin typeface="Verdana"/>
              <a:ea typeface="Verdana"/>
            </a:endParaRPr>
          </a:p>
        </p:txBody>
      </p:sp>
      <p:sp>
        <p:nvSpPr>
          <p:cNvPr id="6" name="TextBox 5">
            <a:extLst>
              <a:ext uri="{FF2B5EF4-FFF2-40B4-BE49-F238E27FC236}">
                <a16:creationId xmlns:a16="http://schemas.microsoft.com/office/drawing/2014/main" id="{6AFC8C67-9E2C-DA6F-D9A2-383E8EA55E96}"/>
              </a:ext>
            </a:extLst>
          </p:cNvPr>
          <p:cNvSpPr txBox="1"/>
          <p:nvPr/>
        </p:nvSpPr>
        <p:spPr>
          <a:xfrm>
            <a:off x="510957" y="3431507"/>
            <a:ext cx="7266971" cy="2970044"/>
          </a:xfrm>
          <a:prstGeom prst="rect">
            <a:avLst/>
          </a:prstGeom>
          <a:solidFill>
            <a:schemeClr val="accent6">
              <a:lumMod val="20000"/>
              <a:lumOff val="80000"/>
            </a:schemeClr>
          </a:solidFill>
          <a:ln w="28575">
            <a:solidFill>
              <a:schemeClr val="tx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lnSpc>
                <a:spcPct val="90000"/>
              </a:lnSpc>
              <a:spcBef>
                <a:spcPts val="1000"/>
              </a:spcBef>
            </a:pPr>
            <a:r>
              <a:rPr lang="es-MX" b="1" i="1" dirty="0">
                <a:latin typeface="Verdana"/>
                <a:ea typeface="Verdana"/>
              </a:rPr>
              <a:t>Objetivo de la encuesta</a:t>
            </a:r>
            <a:r>
              <a:rPr lang="es-MX" dirty="0">
                <a:latin typeface="Verdana"/>
                <a:ea typeface="Verdana"/>
              </a:rPr>
              <a:t>: Evaluar el nivel de satisfacción de los usuarios respecto a los trámites y servicios prestados por el Ideam, con el fin de orientar acciones de mejora continua.</a:t>
            </a:r>
            <a:endParaRPr lang="en-US" dirty="0">
              <a:latin typeface="Verdana"/>
              <a:ea typeface="Verdana"/>
            </a:endParaRPr>
          </a:p>
          <a:p>
            <a:pPr algn="just">
              <a:lnSpc>
                <a:spcPct val="90000"/>
              </a:lnSpc>
              <a:spcBef>
                <a:spcPts val="1000"/>
              </a:spcBef>
            </a:pPr>
            <a:r>
              <a:rPr lang="es-MX" b="1" i="1" dirty="0">
                <a:latin typeface="Verdana"/>
                <a:ea typeface="Verdana"/>
              </a:rPr>
              <a:t>Periodo de aplicación</a:t>
            </a:r>
            <a:r>
              <a:rPr lang="es-MX" dirty="0">
                <a:latin typeface="Verdana"/>
                <a:ea typeface="Verdana"/>
              </a:rPr>
              <a:t>: Del </a:t>
            </a:r>
            <a:r>
              <a:rPr lang="es-MX" b="1" dirty="0">
                <a:latin typeface="Verdana"/>
                <a:ea typeface="Verdana"/>
              </a:rPr>
              <a:t>1 de Octubre al 31 de diciembre</a:t>
            </a:r>
            <a:r>
              <a:rPr lang="es-MX" dirty="0">
                <a:latin typeface="Verdana"/>
                <a:ea typeface="Verdana"/>
              </a:rPr>
              <a:t> de 2025.</a:t>
            </a:r>
            <a:endParaRPr lang="en-US" dirty="0">
              <a:latin typeface="Verdana"/>
              <a:ea typeface="Verdana"/>
            </a:endParaRPr>
          </a:p>
          <a:p>
            <a:pPr algn="just">
              <a:lnSpc>
                <a:spcPct val="90000"/>
              </a:lnSpc>
              <a:spcBef>
                <a:spcPts val="1000"/>
              </a:spcBef>
            </a:pPr>
            <a:r>
              <a:rPr lang="es-MX" b="1" i="1" dirty="0">
                <a:latin typeface="Verdana"/>
                <a:ea typeface="Verdana"/>
              </a:rPr>
              <a:t>Frecuencia:</a:t>
            </a:r>
            <a:r>
              <a:rPr lang="es-MX" dirty="0">
                <a:latin typeface="Verdana"/>
                <a:ea typeface="Verdana"/>
              </a:rPr>
              <a:t> Trimestral.</a:t>
            </a:r>
            <a:endParaRPr lang="en-US" dirty="0">
              <a:latin typeface="Verdana"/>
              <a:ea typeface="Verdana"/>
            </a:endParaRPr>
          </a:p>
          <a:p>
            <a:pPr algn="just">
              <a:lnSpc>
                <a:spcPct val="90000"/>
              </a:lnSpc>
              <a:spcBef>
                <a:spcPts val="1000"/>
              </a:spcBef>
            </a:pPr>
            <a:r>
              <a:rPr lang="es-MX" b="1" i="1" dirty="0">
                <a:latin typeface="Verdana"/>
                <a:ea typeface="Verdana"/>
              </a:rPr>
              <a:t>Muestra:</a:t>
            </a:r>
            <a:r>
              <a:rPr lang="es-MX" dirty="0">
                <a:latin typeface="Verdana"/>
                <a:ea typeface="Verdana"/>
              </a:rPr>
              <a:t> </a:t>
            </a:r>
            <a:r>
              <a:rPr lang="es-MX" b="1" dirty="0">
                <a:latin typeface="Verdana"/>
                <a:ea typeface="Verdana"/>
              </a:rPr>
              <a:t>54</a:t>
            </a:r>
            <a:r>
              <a:rPr lang="es-MX" dirty="0">
                <a:latin typeface="Verdana"/>
                <a:ea typeface="Verdana"/>
              </a:rPr>
              <a:t> personas pertenecientes a los grupos de valor que acceden a los servicios del Ideam y diligenciaron la encuesta.</a:t>
            </a:r>
            <a:endParaRPr lang="en-US" dirty="0">
              <a:latin typeface="Verdana"/>
              <a:ea typeface="Verdana"/>
            </a:endParaRPr>
          </a:p>
        </p:txBody>
      </p:sp>
      <p:sp>
        <p:nvSpPr>
          <p:cNvPr id="7" name="TextBox 6">
            <a:extLst>
              <a:ext uri="{FF2B5EF4-FFF2-40B4-BE49-F238E27FC236}">
                <a16:creationId xmlns:a16="http://schemas.microsoft.com/office/drawing/2014/main" id="{C9573563-A2D0-A3A4-C426-6A77DF9D2A2F}"/>
              </a:ext>
            </a:extLst>
          </p:cNvPr>
          <p:cNvSpPr txBox="1"/>
          <p:nvPr/>
        </p:nvSpPr>
        <p:spPr>
          <a:xfrm flipH="1">
            <a:off x="7959524" y="3605514"/>
            <a:ext cx="3950825"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 action="ppaction://noaction"/>
              </a:rPr>
              <a:t>*Encuesta satisfacción PQRSDF: https://forms.office.com/r/S95MhfttwR </a:t>
            </a:r>
            <a:endParaRPr lang="en-US" dirty="0"/>
          </a:p>
          <a:p>
            <a:endParaRPr lang="en-US" dirty="0"/>
          </a:p>
          <a:p>
            <a:r>
              <a:rPr lang="en-US" dirty="0"/>
              <a:t>*</a:t>
            </a:r>
            <a:r>
              <a:rPr lang="en-US" dirty="0">
                <a:hlinkClick r:id="" action="ppaction://noaction"/>
              </a:rPr>
              <a:t>Encuesta satisfacción Actividades Participación Ciudadana: https://forms.office.com/r/w5AZ2vuunK</a:t>
            </a:r>
            <a:endParaRPr lang="en-US" dirty="0">
              <a:ea typeface="Calibri"/>
              <a:cs typeface="Calibri"/>
            </a:endParaRPr>
          </a:p>
        </p:txBody>
      </p:sp>
      <p:pic>
        <p:nvPicPr>
          <p:cNvPr id="9" name="Picture 8">
            <a:extLst>
              <a:ext uri="{FF2B5EF4-FFF2-40B4-BE49-F238E27FC236}">
                <a16:creationId xmlns:a16="http://schemas.microsoft.com/office/drawing/2014/main" id="{5A8B76FB-F7C8-487C-897C-BB7B090C5BBD}"/>
              </a:ext>
            </a:extLst>
          </p:cNvPr>
          <p:cNvPicPr>
            <a:picLocks noChangeAspect="1"/>
          </p:cNvPicPr>
          <p:nvPr/>
        </p:nvPicPr>
        <p:blipFill>
          <a:blip r:embed="rId2"/>
          <a:stretch>
            <a:fillRect/>
          </a:stretch>
        </p:blipFill>
        <p:spPr>
          <a:xfrm rot="480000">
            <a:off x="8964462" y="5176780"/>
            <a:ext cx="1788187" cy="1656581"/>
          </a:xfrm>
          <a:prstGeom prst="ellipse">
            <a:avLst/>
          </a:prstGeom>
          <a:ln>
            <a:noFill/>
          </a:ln>
          <a:effectLst>
            <a:softEdge rad="112500"/>
          </a:effectLst>
        </p:spPr>
      </p:pic>
    </p:spTree>
    <p:extLst>
      <p:ext uri="{BB962C8B-B14F-4D97-AF65-F5344CB8AC3E}">
        <p14:creationId xmlns:p14="http://schemas.microsoft.com/office/powerpoint/2010/main" val="1802352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peech Bubble: Rectangle with Corners Rounded 11">
            <a:extLst>
              <a:ext uri="{FF2B5EF4-FFF2-40B4-BE49-F238E27FC236}">
                <a16:creationId xmlns:a16="http://schemas.microsoft.com/office/drawing/2014/main" id="{067EEADC-A722-AFCE-F50F-6EA9DA8D0FF1}"/>
              </a:ext>
            </a:extLst>
          </p:cNvPr>
          <p:cNvSpPr/>
          <p:nvPr/>
        </p:nvSpPr>
        <p:spPr>
          <a:xfrm>
            <a:off x="6482079" y="1026159"/>
            <a:ext cx="5313680" cy="3037840"/>
          </a:xfrm>
          <a:prstGeom prst="wedgeRoundRectCallou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10">
            <a:extLst>
              <a:ext uri="{FF2B5EF4-FFF2-40B4-BE49-F238E27FC236}">
                <a16:creationId xmlns:a16="http://schemas.microsoft.com/office/drawing/2014/main" id="{C3C85307-E8A6-C5DF-FECD-73C766AEF523}"/>
              </a:ext>
            </a:extLst>
          </p:cNvPr>
          <p:cNvSpPr/>
          <p:nvPr/>
        </p:nvSpPr>
        <p:spPr>
          <a:xfrm>
            <a:off x="473147" y="1106926"/>
            <a:ext cx="5080385" cy="2691240"/>
          </a:xfrm>
          <a:prstGeom prst="wedgeRectCallou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arallelogram 8">
            <a:extLst>
              <a:ext uri="{FF2B5EF4-FFF2-40B4-BE49-F238E27FC236}">
                <a16:creationId xmlns:a16="http://schemas.microsoft.com/office/drawing/2014/main" id="{E09C1974-7E58-9CF7-D105-F592464DFA9F}"/>
              </a:ext>
            </a:extLst>
          </p:cNvPr>
          <p:cNvSpPr/>
          <p:nvPr/>
        </p:nvSpPr>
        <p:spPr>
          <a:xfrm rot="21480000">
            <a:off x="368952" y="471299"/>
            <a:ext cx="8333340" cy="389559"/>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6" name="Marcador de contenido 4">
            <a:extLst>
              <a:ext uri="{FF2B5EF4-FFF2-40B4-BE49-F238E27FC236}">
                <a16:creationId xmlns:a16="http://schemas.microsoft.com/office/drawing/2014/main" id="{90AF3AF2-B46C-E55C-FC5C-5318B44A1D8F}"/>
              </a:ext>
            </a:extLst>
          </p:cNvPr>
          <p:cNvSpPr>
            <a:spLocks noGrp="1"/>
          </p:cNvSpPr>
          <p:nvPr>
            <p:ph sz="half" idx="1"/>
          </p:nvPr>
        </p:nvSpPr>
        <p:spPr>
          <a:xfrm>
            <a:off x="181572" y="4441999"/>
            <a:ext cx="5508930" cy="1805705"/>
          </a:xfrm>
          <a:solidFill>
            <a:schemeClr val="bg1"/>
          </a:solidFill>
        </p:spPr>
        <p:txBody>
          <a:bodyPr vert="horz" lIns="91440" tIns="45720" rIns="91440" bIns="45720" rtlCol="0" anchor="t">
            <a:noAutofit/>
          </a:bodyPr>
          <a:lstStyle/>
          <a:p>
            <a:pPr marL="227965" indent="635" algn="just">
              <a:buNone/>
            </a:pPr>
            <a:r>
              <a:rPr lang="es-CO" dirty="0">
                <a:solidFill>
                  <a:schemeClr val="tx1"/>
                </a:solidFill>
                <a:latin typeface="Verdana"/>
                <a:ea typeface="Verdana"/>
              </a:rPr>
              <a:t>Esto indica que la mayoría de las valoraciones se concentran en la categoría "</a:t>
            </a:r>
            <a:r>
              <a:rPr lang="es-CO" b="1" i="1" dirty="0">
                <a:solidFill>
                  <a:schemeClr val="tx1"/>
                </a:solidFill>
                <a:latin typeface="Verdana"/>
                <a:ea typeface="Verdana"/>
              </a:rPr>
              <a:t>Excelente</a:t>
            </a:r>
            <a:r>
              <a:rPr lang="es-CO" dirty="0">
                <a:solidFill>
                  <a:schemeClr val="tx1"/>
                </a:solidFill>
                <a:latin typeface="Verdana"/>
                <a:ea typeface="Verdana"/>
              </a:rPr>
              <a:t>", lo que sugiere que la claridad de la información es percibida mayormente como muy buena o excelente. Las categorías bajas tienen muy pocos valores, mostrando que pocas personas consideran la claridad como mala o muy mala</a:t>
            </a:r>
            <a:r>
              <a:rPr lang="es-CO" sz="1800" dirty="0">
                <a:solidFill>
                  <a:schemeClr val="tx1"/>
                </a:solidFill>
                <a:latin typeface="Verdana"/>
                <a:ea typeface="Verdana"/>
              </a:rPr>
              <a:t>.</a:t>
            </a:r>
            <a:endParaRPr lang="en-US" sz="1800" dirty="0">
              <a:solidFill>
                <a:schemeClr val="tx1"/>
              </a:solidFill>
              <a:latin typeface="Verdana"/>
              <a:ea typeface="Verdana"/>
            </a:endParaRPr>
          </a:p>
          <a:p>
            <a:pPr marL="228600" indent="-50800" algn="just">
              <a:lnSpc>
                <a:spcPct val="100000"/>
              </a:lnSpc>
              <a:spcBef>
                <a:spcPts val="0"/>
              </a:spcBef>
              <a:buSzPts val="2800"/>
              <a:buNone/>
            </a:pPr>
            <a:endParaRPr lang="es-MX" sz="1800" dirty="0">
              <a:solidFill>
                <a:schemeClr val="tx1"/>
              </a:solidFill>
              <a:latin typeface="Verdana"/>
              <a:ea typeface="Verdana"/>
            </a:endParaRPr>
          </a:p>
          <a:p>
            <a:pPr marL="0" indent="0">
              <a:buNone/>
            </a:pPr>
            <a:endParaRPr lang="es-MX" dirty="0"/>
          </a:p>
        </p:txBody>
      </p:sp>
      <p:sp>
        <p:nvSpPr>
          <p:cNvPr id="7" name="Título 3">
            <a:extLst>
              <a:ext uri="{FF2B5EF4-FFF2-40B4-BE49-F238E27FC236}">
                <a16:creationId xmlns:a16="http://schemas.microsoft.com/office/drawing/2014/main" id="{5036E5D0-B6D0-AF50-EB2A-67DEE0D8FAB7}"/>
              </a:ext>
            </a:extLst>
          </p:cNvPr>
          <p:cNvSpPr txBox="1">
            <a:spLocks/>
          </p:cNvSpPr>
          <p:nvPr/>
        </p:nvSpPr>
        <p:spPr>
          <a:xfrm>
            <a:off x="-1609571" y="543760"/>
            <a:ext cx="12290386" cy="471488"/>
          </a:xfrm>
          <a:prstGeom prst="rect">
            <a:avLst/>
          </a:prstGeom>
        </p:spPr>
        <p:txBody>
          <a:bodyPr vert="horz" lIns="91440" tIns="45720" rIns="91440" bIns="45720" rtlCol="0" anchor="ctr">
            <a:noAutofit/>
          </a:bodyPr>
          <a:lstStyle>
            <a:lvl1pPr algn="l" defTabSz="914377" rtl="0" eaLnBrk="1" latinLnBrk="0" hangingPunct="1">
              <a:lnSpc>
                <a:spcPct val="90000"/>
              </a:lnSpc>
              <a:spcBef>
                <a:spcPct val="0"/>
              </a:spcBef>
              <a:buNone/>
              <a:defRPr sz="2000" kern="1200">
                <a:solidFill>
                  <a:srgbClr val="96BE53"/>
                </a:solidFill>
                <a:latin typeface="Verdana" panose="020B0604030504040204" pitchFamily="34" charset="0"/>
                <a:ea typeface="Verdana" panose="020B0604030504040204" pitchFamily="34" charset="0"/>
                <a:cs typeface="+mj-cs"/>
              </a:defRPr>
            </a:lvl1pPr>
          </a:lstStyle>
          <a:p>
            <a:pPr algn="ctr"/>
            <a:r>
              <a:rPr lang="es-MX" sz="2800" b="1" dirty="0">
                <a:latin typeface="Verdana"/>
                <a:ea typeface="Verdana"/>
              </a:rPr>
              <a:t>14.1. Experiencia en el canal de atención</a:t>
            </a:r>
          </a:p>
        </p:txBody>
      </p:sp>
      <p:graphicFrame>
        <p:nvGraphicFramePr>
          <p:cNvPr id="8" name="Gráfico 7">
            <a:extLst>
              <a:ext uri="{FF2B5EF4-FFF2-40B4-BE49-F238E27FC236}">
                <a16:creationId xmlns:a16="http://schemas.microsoft.com/office/drawing/2014/main" id="{B4D54058-0458-B381-07DF-7591A6002C1E}"/>
              </a:ext>
            </a:extLst>
          </p:cNvPr>
          <p:cNvGraphicFramePr>
            <a:graphicFrameLocks/>
          </p:cNvGraphicFramePr>
          <p:nvPr>
            <p:extLst>
              <p:ext uri="{D42A27DB-BD31-4B8C-83A1-F6EECF244321}">
                <p14:modId xmlns:p14="http://schemas.microsoft.com/office/powerpoint/2010/main" val="3176870619"/>
              </p:ext>
            </p:extLst>
          </p:nvPr>
        </p:nvGraphicFramePr>
        <p:xfrm>
          <a:off x="805110" y="1041518"/>
          <a:ext cx="4815584" cy="2486686"/>
        </p:xfrm>
        <a:graphic>
          <a:graphicData uri="http://schemas.openxmlformats.org/drawingml/2006/chart">
            <c:chart xmlns:c="http://schemas.openxmlformats.org/drawingml/2006/chart" xmlns:r="http://schemas.openxmlformats.org/officeDocument/2006/relationships" r:id="rId2"/>
          </a:graphicData>
        </a:graphic>
      </p:graphicFrame>
      <p:sp>
        <p:nvSpPr>
          <p:cNvPr id="10" name="Google Shape;186;p11">
            <a:extLst>
              <a:ext uri="{FF2B5EF4-FFF2-40B4-BE49-F238E27FC236}">
                <a16:creationId xmlns:a16="http://schemas.microsoft.com/office/drawing/2014/main" id="{652020B0-D652-675A-939B-4BA995475971}"/>
              </a:ext>
            </a:extLst>
          </p:cNvPr>
          <p:cNvSpPr txBox="1"/>
          <p:nvPr/>
        </p:nvSpPr>
        <p:spPr>
          <a:xfrm>
            <a:off x="6197894" y="4441999"/>
            <a:ext cx="5882049" cy="1798465"/>
          </a:xfrm>
          <a:prstGeom prst="rect">
            <a:avLst/>
          </a:prstGeom>
          <a:noFill/>
          <a:ln>
            <a:noFill/>
          </a:ln>
        </p:spPr>
        <p:txBody>
          <a:bodyPr spcFirstLastPara="1" wrap="square" lIns="91425" tIns="45700" rIns="91425" bIns="45700" anchor="t" anchorCtr="0">
            <a:noAutofit/>
          </a:bodyPr>
          <a:lstStyle/>
          <a:p>
            <a:pPr algn="just"/>
            <a:r>
              <a:rPr lang="es-CO" sz="1600" dirty="0">
                <a:latin typeface="Verdana"/>
                <a:ea typeface="Verdana"/>
              </a:rPr>
              <a:t>Esta variable permitió conocer la percepción de los usuarios sobre la disposición y amabilidad de los grupos de valor. </a:t>
            </a:r>
          </a:p>
          <a:p>
            <a:pPr algn="just"/>
            <a:endParaRPr lang="es-CO" sz="1600" dirty="0">
              <a:latin typeface="Verdana"/>
              <a:ea typeface="Verdana"/>
            </a:endParaRPr>
          </a:p>
          <a:p>
            <a:pPr algn="just"/>
            <a:r>
              <a:rPr lang="es-CO" sz="1600" dirty="0">
                <a:latin typeface="Verdana"/>
                <a:ea typeface="Verdana"/>
              </a:rPr>
              <a:t>La mayoría evaluó la atención como “Excelente” (37 respuestas) “ y “Muy malo” (5) fueron poco frecuentes. </a:t>
            </a:r>
          </a:p>
          <a:p>
            <a:pPr algn="just"/>
            <a:r>
              <a:rPr lang="es-CO" sz="1600" dirty="0">
                <a:latin typeface="Verdana"/>
                <a:ea typeface="Verdana"/>
              </a:rPr>
              <a:t>En conjunto, los resultados reflejan una percepción ampliamente positiva sobre la calidad de la atención.</a:t>
            </a:r>
          </a:p>
          <a:p>
            <a:pPr marL="114300" algn="just">
              <a:buSzPts val="2800"/>
            </a:pPr>
            <a:endParaRPr sz="1400" dirty="0">
              <a:latin typeface="Verdana"/>
              <a:ea typeface="Verdana"/>
            </a:endParaRPr>
          </a:p>
        </p:txBody>
      </p:sp>
      <p:graphicFrame>
        <p:nvGraphicFramePr>
          <p:cNvPr id="4" name="Gráfico 3">
            <a:extLst>
              <a:ext uri="{FF2B5EF4-FFF2-40B4-BE49-F238E27FC236}">
                <a16:creationId xmlns:a16="http://schemas.microsoft.com/office/drawing/2014/main" id="{48D12605-2A8F-C72F-450C-2C4FBDEAC07C}"/>
              </a:ext>
            </a:extLst>
          </p:cNvPr>
          <p:cNvGraphicFramePr/>
          <p:nvPr>
            <p:extLst>
              <p:ext uri="{D42A27DB-BD31-4B8C-83A1-F6EECF244321}">
                <p14:modId xmlns:p14="http://schemas.microsoft.com/office/powerpoint/2010/main" val="1324437192"/>
              </p:ext>
            </p:extLst>
          </p:nvPr>
        </p:nvGraphicFramePr>
        <p:xfrm>
          <a:off x="6486045" y="1004983"/>
          <a:ext cx="5158596" cy="28968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253067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Double Bracket 8">
            <a:extLst>
              <a:ext uri="{FF2B5EF4-FFF2-40B4-BE49-F238E27FC236}">
                <a16:creationId xmlns:a16="http://schemas.microsoft.com/office/drawing/2014/main" id="{76943413-5B80-898C-1C96-50D318501E8B}"/>
              </a:ext>
            </a:extLst>
          </p:cNvPr>
          <p:cNvSpPr/>
          <p:nvPr/>
        </p:nvSpPr>
        <p:spPr>
          <a:xfrm>
            <a:off x="6236439" y="1179074"/>
            <a:ext cx="5242559" cy="2844799"/>
          </a:xfrm>
          <a:prstGeom prst="bracketPair">
            <a:avLst/>
          </a:prstGeom>
          <a:solidFill>
            <a:schemeClr val="accent5">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Double Bracket 5">
            <a:extLst>
              <a:ext uri="{FF2B5EF4-FFF2-40B4-BE49-F238E27FC236}">
                <a16:creationId xmlns:a16="http://schemas.microsoft.com/office/drawing/2014/main" id="{EAE7C7F9-B15B-5BE5-C347-366DF10D8794}"/>
              </a:ext>
            </a:extLst>
          </p:cNvPr>
          <p:cNvSpPr/>
          <p:nvPr/>
        </p:nvSpPr>
        <p:spPr>
          <a:xfrm>
            <a:off x="548640" y="975359"/>
            <a:ext cx="4825999" cy="3047999"/>
          </a:xfrm>
          <a:prstGeom prst="bracketPair">
            <a:avLst/>
          </a:prstGeom>
          <a:solidFill>
            <a:schemeClr val="accent4">
              <a:lumMod val="20000"/>
              <a:lumOff val="8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Parallelogram 4">
            <a:extLst>
              <a:ext uri="{FF2B5EF4-FFF2-40B4-BE49-F238E27FC236}">
                <a16:creationId xmlns:a16="http://schemas.microsoft.com/office/drawing/2014/main" id="{60789FDF-42D4-281A-FF30-82CEC2DDA6E2}"/>
              </a:ext>
            </a:extLst>
          </p:cNvPr>
          <p:cNvSpPr/>
          <p:nvPr/>
        </p:nvSpPr>
        <p:spPr>
          <a:xfrm rot="21480000">
            <a:off x="551644" y="327362"/>
            <a:ext cx="8692757" cy="373749"/>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8" name="Google Shape;217;p14">
            <a:extLst>
              <a:ext uri="{FF2B5EF4-FFF2-40B4-BE49-F238E27FC236}">
                <a16:creationId xmlns:a16="http://schemas.microsoft.com/office/drawing/2014/main" id="{83421D84-D6CB-6409-BB5D-5E18188411E2}"/>
              </a:ext>
            </a:extLst>
          </p:cNvPr>
          <p:cNvSpPr txBox="1"/>
          <p:nvPr/>
        </p:nvSpPr>
        <p:spPr>
          <a:xfrm>
            <a:off x="190725" y="4228215"/>
            <a:ext cx="5753819" cy="2197190"/>
          </a:xfrm>
          <a:prstGeom prst="rect">
            <a:avLst/>
          </a:prstGeom>
          <a:noFill/>
          <a:ln>
            <a:noFill/>
          </a:ln>
        </p:spPr>
        <p:txBody>
          <a:bodyPr spcFirstLastPara="1" wrap="square" lIns="91425" tIns="45700" rIns="91425" bIns="45700" anchor="t" anchorCtr="0">
            <a:noAutofit/>
          </a:bodyPr>
          <a:lstStyle/>
          <a:p>
            <a:pPr marL="57150" marR="0" lvl="0" algn="just" rtl="0">
              <a:lnSpc>
                <a:spcPct val="100000"/>
              </a:lnSpc>
              <a:spcBef>
                <a:spcPts val="0"/>
              </a:spcBef>
              <a:spcAft>
                <a:spcPts val="0"/>
              </a:spcAft>
              <a:buClr>
                <a:schemeClr val="dk1"/>
              </a:buClr>
              <a:buSzPts val="2800"/>
              <a:buFont typeface="Arial"/>
              <a:buNone/>
            </a:pPr>
            <a:r>
              <a:rPr lang="es-CO" sz="1600" dirty="0">
                <a:latin typeface="Verdana"/>
                <a:ea typeface="Verdana"/>
                <a:sym typeface="Verdana"/>
              </a:rPr>
              <a:t>Esta variable permitió conocer la percepción que tienen los ciudadanos sobre el acceso efectivo a la información, trámite o servicio que lo llevó a interactuar con la entidad.</a:t>
            </a:r>
            <a:endParaRPr lang="en-US" sz="1600" dirty="0">
              <a:latin typeface="Verdana"/>
              <a:ea typeface="Verdana"/>
            </a:endParaRPr>
          </a:p>
          <a:p>
            <a:pPr marL="57150" algn="just">
              <a:buClr>
                <a:schemeClr val="dk1"/>
              </a:buClr>
              <a:buSzPts val="2800"/>
            </a:pPr>
            <a:r>
              <a:rPr lang="es-CO" sz="1600" dirty="0">
                <a:latin typeface="Verdana"/>
                <a:ea typeface="Verdana"/>
                <a:sym typeface="Verdana"/>
              </a:rPr>
              <a:t>Para el </a:t>
            </a:r>
            <a:r>
              <a:rPr lang="es-CO" sz="1600" b="1" dirty="0">
                <a:latin typeface="Verdana"/>
                <a:ea typeface="Verdana"/>
                <a:sym typeface="Verdana"/>
              </a:rPr>
              <a:t>83.33% </a:t>
            </a:r>
            <a:r>
              <a:rPr lang="es-CO" sz="1600" dirty="0">
                <a:latin typeface="Verdana"/>
                <a:ea typeface="Verdana"/>
                <a:sym typeface="Verdana"/>
              </a:rPr>
              <a:t>de usuarios la solicitud fue resuelta, mientras el </a:t>
            </a:r>
            <a:r>
              <a:rPr lang="es-CO" sz="1600" b="1" dirty="0">
                <a:latin typeface="Verdana"/>
                <a:ea typeface="Verdana"/>
                <a:sym typeface="Verdana"/>
              </a:rPr>
              <a:t>16.67%</a:t>
            </a:r>
            <a:r>
              <a:rPr lang="es-CO" sz="1600" dirty="0">
                <a:latin typeface="Verdana"/>
                <a:ea typeface="Verdana"/>
                <a:sym typeface="Verdana"/>
              </a:rPr>
              <a:t> consideran que no, y algunos de los motivos fueron: información incompleta y problemas para el descargue y visualización de información en la página web.</a:t>
            </a:r>
            <a:endParaRPr lang="es-CO" sz="1600" dirty="0">
              <a:latin typeface="Verdana"/>
              <a:ea typeface="Verdana"/>
            </a:endParaRPr>
          </a:p>
        </p:txBody>
      </p:sp>
      <p:sp>
        <p:nvSpPr>
          <p:cNvPr id="11" name="Google Shape;195;p12">
            <a:extLst>
              <a:ext uri="{FF2B5EF4-FFF2-40B4-BE49-F238E27FC236}">
                <a16:creationId xmlns:a16="http://schemas.microsoft.com/office/drawing/2014/main" id="{3AC1A9E8-5550-E1A7-3211-49DE9015A1D8}"/>
              </a:ext>
            </a:extLst>
          </p:cNvPr>
          <p:cNvSpPr txBox="1"/>
          <p:nvPr/>
        </p:nvSpPr>
        <p:spPr>
          <a:xfrm>
            <a:off x="846233" y="309417"/>
            <a:ext cx="8713676" cy="544999"/>
          </a:xfrm>
          <a:prstGeom prst="rect">
            <a:avLst/>
          </a:prstGeom>
          <a:noFill/>
          <a:ln>
            <a:noFill/>
          </a:ln>
        </p:spPr>
        <p:txBody>
          <a:bodyPr spcFirstLastPara="1" wrap="square" lIns="91425" tIns="45700" rIns="91425" bIns="45700" anchor="t" anchorCtr="0">
            <a:noAutofit/>
          </a:bodyPr>
          <a:lstStyle/>
          <a:p>
            <a:pPr marL="228600" marR="0" lvl="0" indent="-50800" algn="ctr">
              <a:lnSpc>
                <a:spcPct val="100000"/>
              </a:lnSpc>
              <a:spcBef>
                <a:spcPts val="0"/>
              </a:spcBef>
              <a:spcAft>
                <a:spcPts val="0"/>
              </a:spcAft>
              <a:buClr>
                <a:srgbClr val="FFC000"/>
              </a:buClr>
              <a:buSzPts val="2800"/>
              <a:buFont typeface="Arial"/>
              <a:buNone/>
            </a:pPr>
            <a:r>
              <a:rPr lang="es-CO" sz="2400" b="1">
                <a:solidFill>
                  <a:srgbClr val="96BE53"/>
                </a:solidFill>
                <a:latin typeface="Verdana"/>
                <a:ea typeface="Verdana"/>
                <a:cs typeface="+mj-cs"/>
                <a:sym typeface="Verdana"/>
              </a:rPr>
              <a:t>14.2. Imagen de la ciudadanía sobre la entidad</a:t>
            </a:r>
            <a:endParaRPr lang="en-US" sz="2400" b="1">
              <a:solidFill>
                <a:srgbClr val="96BE53"/>
              </a:solidFill>
              <a:latin typeface="Verdana"/>
              <a:ea typeface="Verdana"/>
              <a:cs typeface="+mj-cs"/>
            </a:endParaRPr>
          </a:p>
          <a:p>
            <a:pPr marL="228600" marR="0" lvl="0" indent="-50800" algn="ctr" rtl="0">
              <a:lnSpc>
                <a:spcPct val="100000"/>
              </a:lnSpc>
              <a:spcBef>
                <a:spcPts val="0"/>
              </a:spcBef>
              <a:spcAft>
                <a:spcPts val="0"/>
              </a:spcAft>
              <a:buClr>
                <a:schemeClr val="dk1"/>
              </a:buClr>
              <a:buSzPts val="2800"/>
              <a:buFont typeface="Arial"/>
              <a:buNone/>
            </a:pPr>
            <a:endParaRPr sz="1600" b="0" i="0" u="none" strike="noStrike" cap="none">
              <a:solidFill>
                <a:schemeClr val="dk1"/>
              </a:solidFill>
              <a:latin typeface="Verdana" panose="020B0604030504040204" pitchFamily="34" charset="0"/>
              <a:ea typeface="Verdana" panose="020B0604030504040204" pitchFamily="34" charset="0"/>
              <a:cs typeface="Libre Franklin Light"/>
              <a:sym typeface="Libre Franklin Light"/>
            </a:endParaRPr>
          </a:p>
        </p:txBody>
      </p:sp>
      <p:graphicFrame>
        <p:nvGraphicFramePr>
          <p:cNvPr id="4" name="Gráfico 3">
            <a:extLst>
              <a:ext uri="{FF2B5EF4-FFF2-40B4-BE49-F238E27FC236}">
                <a16:creationId xmlns:a16="http://schemas.microsoft.com/office/drawing/2014/main" id="{22075FC1-C57F-4078-A62D-CF1123F48257}"/>
              </a:ext>
            </a:extLst>
          </p:cNvPr>
          <p:cNvGraphicFramePr/>
          <p:nvPr>
            <p:extLst>
              <p:ext uri="{D42A27DB-BD31-4B8C-83A1-F6EECF244321}">
                <p14:modId xmlns:p14="http://schemas.microsoft.com/office/powerpoint/2010/main" val="2421061826"/>
              </p:ext>
            </p:extLst>
          </p:nvPr>
        </p:nvGraphicFramePr>
        <p:xfrm>
          <a:off x="455179" y="980100"/>
          <a:ext cx="4974128" cy="31420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Gráfico 6">
            <a:extLst>
              <a:ext uri="{FF2B5EF4-FFF2-40B4-BE49-F238E27FC236}">
                <a16:creationId xmlns:a16="http://schemas.microsoft.com/office/drawing/2014/main" id="{CC2EFEC5-AC05-0425-B025-D443E8F71D33}"/>
              </a:ext>
            </a:extLst>
          </p:cNvPr>
          <p:cNvGraphicFramePr/>
          <p:nvPr>
            <p:extLst>
              <p:ext uri="{D42A27DB-BD31-4B8C-83A1-F6EECF244321}">
                <p14:modId xmlns:p14="http://schemas.microsoft.com/office/powerpoint/2010/main" val="2927252123"/>
              </p:ext>
            </p:extLst>
          </p:nvPr>
        </p:nvGraphicFramePr>
        <p:xfrm>
          <a:off x="6334389" y="855168"/>
          <a:ext cx="5142001" cy="31796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F5A1F90F-8930-711E-BA42-B8ECF3C6D9BF}"/>
              </a:ext>
            </a:extLst>
          </p:cNvPr>
          <p:cNvSpPr txBox="1"/>
          <p:nvPr/>
        </p:nvSpPr>
        <p:spPr>
          <a:xfrm>
            <a:off x="6465489" y="4305910"/>
            <a:ext cx="5356761"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a:latin typeface="Verdana"/>
                <a:ea typeface="Verdana"/>
              </a:rPr>
              <a:t>Esta variable midió la percepción del ciudadano frente a la experiencia en su interacción con la entidad, el acceso al canal de atención, la realización de la solicitud y la imagen que se lleva de la entidad.</a:t>
            </a:r>
          </a:p>
          <a:p>
            <a:pPr algn="just"/>
            <a:r>
              <a:rPr lang="en-US" sz="1600" dirty="0">
                <a:latin typeface="Verdana"/>
                <a:ea typeface="Verdana"/>
              </a:rPr>
              <a:t>En cuanto al servicio prestado por el Instituto,  </a:t>
            </a:r>
            <a:r>
              <a:rPr lang="en-US" sz="1600" b="1" dirty="0">
                <a:latin typeface="Verdana"/>
                <a:ea typeface="Verdana"/>
              </a:rPr>
              <a:t>35 </a:t>
            </a:r>
            <a:r>
              <a:rPr lang="en-US" sz="1600" dirty="0">
                <a:latin typeface="Verdana"/>
                <a:ea typeface="Verdana"/>
              </a:rPr>
              <a:t>usuarios se siente totalmente </a:t>
            </a:r>
            <a:r>
              <a:rPr lang="en-US" sz="1600" b="1" dirty="0">
                <a:latin typeface="Verdana"/>
                <a:ea typeface="Verdana"/>
              </a:rPr>
              <a:t>satisfecho </a:t>
            </a:r>
            <a:r>
              <a:rPr lang="en-US" sz="1600" dirty="0">
                <a:latin typeface="Verdana"/>
                <a:ea typeface="Verdana"/>
              </a:rPr>
              <a:t>y </a:t>
            </a:r>
            <a:r>
              <a:rPr lang="en-US" sz="1600" dirty="0" err="1">
                <a:latin typeface="Verdana"/>
                <a:ea typeface="Verdana"/>
              </a:rPr>
              <a:t>el</a:t>
            </a:r>
            <a:r>
              <a:rPr lang="en-US" sz="1600" dirty="0">
                <a:latin typeface="Verdana"/>
                <a:ea typeface="Verdana"/>
              </a:rPr>
              <a:t> </a:t>
            </a:r>
            <a:r>
              <a:rPr lang="en-US" sz="1600" b="1" dirty="0">
                <a:latin typeface="Verdana"/>
                <a:ea typeface="Verdana"/>
              </a:rPr>
              <a:t>5</a:t>
            </a:r>
            <a:r>
              <a:rPr lang="en-US" sz="1600" dirty="0">
                <a:latin typeface="Verdana"/>
                <a:ea typeface="Verdana"/>
              </a:rPr>
              <a:t> </a:t>
            </a:r>
            <a:r>
              <a:rPr lang="en-US" sz="1600" dirty="0" err="1">
                <a:latin typeface="Verdana"/>
                <a:ea typeface="Verdana"/>
              </a:rPr>
              <a:t>totalmente</a:t>
            </a:r>
            <a:r>
              <a:rPr lang="en-US" sz="1600" dirty="0">
                <a:latin typeface="Verdana"/>
                <a:ea typeface="Verdana"/>
              </a:rPr>
              <a:t> </a:t>
            </a:r>
            <a:r>
              <a:rPr lang="en-US" sz="1600" dirty="0" err="1">
                <a:latin typeface="Verdana"/>
                <a:ea typeface="Verdana"/>
              </a:rPr>
              <a:t>insatisfecho</a:t>
            </a:r>
            <a:r>
              <a:rPr lang="en-US" sz="1600" dirty="0">
                <a:latin typeface="Verdana"/>
                <a:ea typeface="Verdana"/>
              </a:rPr>
              <a:t>. </a:t>
            </a:r>
          </a:p>
          <a:p>
            <a:pPr algn="just"/>
            <a:r>
              <a:rPr lang="en-US" sz="1600" b="1" dirty="0">
                <a:latin typeface="Verdana"/>
                <a:ea typeface="Verdana"/>
              </a:rPr>
              <a:t> </a:t>
            </a:r>
          </a:p>
        </p:txBody>
      </p:sp>
    </p:spTree>
    <p:extLst>
      <p:ext uri="{BB962C8B-B14F-4D97-AF65-F5344CB8AC3E}">
        <p14:creationId xmlns:p14="http://schemas.microsoft.com/office/powerpoint/2010/main" val="1585262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1A2E011-3579-9967-79AA-B295463B5B8B}"/>
              </a:ext>
            </a:extLst>
          </p:cNvPr>
          <p:cNvSpPr>
            <a:spLocks noGrp="1"/>
          </p:cNvSpPr>
          <p:nvPr>
            <p:ph type="title"/>
          </p:nvPr>
        </p:nvSpPr>
        <p:spPr>
          <a:xfrm>
            <a:off x="1366923" y="1193533"/>
            <a:ext cx="9458153" cy="4041920"/>
          </a:xfrm>
        </p:spPr>
        <p:txBody>
          <a:bodyPr>
            <a:noAutofit/>
          </a:bodyPr>
          <a:lstStyle/>
          <a:p>
            <a:pPr>
              <a:lnSpc>
                <a:spcPct val="120000"/>
              </a:lnSpc>
            </a:pPr>
            <a:br>
              <a:rPr lang="es-CO" sz="2400" b="1" dirty="0"/>
            </a:br>
            <a:br>
              <a:rPr lang="es-CO" sz="2400" b="1" dirty="0"/>
            </a:br>
            <a:br>
              <a:rPr lang="es-CO" sz="2400" b="1" dirty="0"/>
            </a:br>
            <a:br>
              <a:rPr lang="es-CO" sz="2400" b="1" dirty="0"/>
            </a:br>
            <a:br>
              <a:rPr lang="es-CO" sz="2400" b="1" dirty="0"/>
            </a:br>
            <a:br>
              <a:rPr lang="es-CO" sz="2400" b="1" dirty="0"/>
            </a:br>
            <a:br>
              <a:rPr lang="es-CO" sz="2400" b="1" dirty="0"/>
            </a:br>
            <a:br>
              <a:rPr lang="es-CO" sz="2400" b="1" dirty="0"/>
            </a:br>
            <a:br>
              <a:rPr lang="es-CO" sz="2400" b="1" dirty="0">
                <a:latin typeface="Verdana"/>
                <a:ea typeface="Verdana"/>
              </a:rPr>
            </a:br>
            <a:r>
              <a:rPr lang="es-CO" sz="2400" b="1" dirty="0">
                <a:latin typeface="Verdana"/>
                <a:ea typeface="Verdana"/>
              </a:rPr>
              <a:t>INFORME PQRSDF, SOLICITUDES DE ACCESO A LA INFORMACIÓN Y </a:t>
            </a:r>
            <a:br>
              <a:rPr lang="es-CO" sz="2400" b="1" dirty="0"/>
            </a:br>
            <a:r>
              <a:rPr lang="es-CO" sz="2400" b="1" dirty="0">
                <a:latin typeface="Verdana"/>
                <a:ea typeface="Verdana"/>
              </a:rPr>
              <a:t>NIVEL DE SATISFACCIÓN DE USUARIOS</a:t>
            </a:r>
            <a:br>
              <a:rPr lang="es-CO" sz="2400" b="1" dirty="0"/>
            </a:br>
            <a:br>
              <a:rPr lang="es-CO" sz="2400" b="1" dirty="0"/>
            </a:br>
            <a:r>
              <a:rPr lang="es-CO" b="1" dirty="0">
                <a:latin typeface="Verdana"/>
                <a:ea typeface="Verdana"/>
              </a:rPr>
              <a:t>IV trimestre 2025</a:t>
            </a:r>
            <a:br>
              <a:rPr lang="es-CO" b="1" dirty="0"/>
            </a:br>
            <a:r>
              <a:rPr lang="es-CO" b="1" dirty="0">
                <a:latin typeface="Verdana"/>
                <a:ea typeface="Verdana"/>
              </a:rPr>
              <a:t>(octubre, noviembre y diciembre)</a:t>
            </a:r>
            <a:br>
              <a:rPr lang="es-CO" b="1" dirty="0"/>
            </a:br>
            <a:br>
              <a:rPr lang="es-CO" sz="2800" b="1" dirty="0"/>
            </a:br>
            <a:r>
              <a:rPr lang="es-CO" sz="2000" b="1" dirty="0">
                <a:latin typeface="Verdana"/>
                <a:ea typeface="Verdana"/>
              </a:rPr>
              <a:t>Grupo de Servicio al Ciudadano</a:t>
            </a:r>
            <a:br>
              <a:rPr lang="es-CO" sz="2000" b="1" dirty="0"/>
            </a:br>
            <a:r>
              <a:rPr lang="es-CO" sz="2000" b="1" dirty="0">
                <a:latin typeface="Verdana"/>
                <a:ea typeface="Verdana"/>
              </a:rPr>
              <a:t>Secretaría General</a:t>
            </a:r>
            <a:endParaRPr lang="es-CO" sz="2800" dirty="0">
              <a:latin typeface="Verdana"/>
              <a:ea typeface="Verdana"/>
            </a:endParaRPr>
          </a:p>
        </p:txBody>
      </p:sp>
    </p:spTree>
    <p:extLst>
      <p:ext uri="{BB962C8B-B14F-4D97-AF65-F5344CB8AC3E}">
        <p14:creationId xmlns:p14="http://schemas.microsoft.com/office/powerpoint/2010/main" val="559973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peech Bubble: Rectangle 8">
            <a:extLst>
              <a:ext uri="{FF2B5EF4-FFF2-40B4-BE49-F238E27FC236}">
                <a16:creationId xmlns:a16="http://schemas.microsoft.com/office/drawing/2014/main" id="{4E0BF04A-2BA4-9C3C-49FF-AB5DCA167D7B}"/>
              </a:ext>
            </a:extLst>
          </p:cNvPr>
          <p:cNvSpPr/>
          <p:nvPr/>
        </p:nvSpPr>
        <p:spPr>
          <a:xfrm>
            <a:off x="1645919" y="1259839"/>
            <a:ext cx="8971279" cy="3464559"/>
          </a:xfrm>
          <a:prstGeom prst="wedgeRectCallou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arallelogram 7">
            <a:extLst>
              <a:ext uri="{FF2B5EF4-FFF2-40B4-BE49-F238E27FC236}">
                <a16:creationId xmlns:a16="http://schemas.microsoft.com/office/drawing/2014/main" id="{F47B2831-A3E9-DFF0-20FC-5AF9EBB19BE6}"/>
              </a:ext>
            </a:extLst>
          </p:cNvPr>
          <p:cNvSpPr/>
          <p:nvPr/>
        </p:nvSpPr>
        <p:spPr>
          <a:xfrm>
            <a:off x="552807" y="765439"/>
            <a:ext cx="6973315" cy="379916"/>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199" y="791877"/>
            <a:ext cx="10515600" cy="471488"/>
          </a:xfrm>
        </p:spPr>
        <p:txBody>
          <a:bodyPr>
            <a:noAutofit/>
          </a:bodyPr>
          <a:lstStyle/>
          <a:p>
            <a:r>
              <a:rPr lang="es-CO" sz="2800" b="1" dirty="0">
                <a:latin typeface="Verdana"/>
                <a:ea typeface="Verdana"/>
              </a:rPr>
              <a:t>15. Acreditación de laboratorios</a:t>
            </a:r>
            <a:endParaRPr lang="en-US" sz="2800" b="1" dirty="0">
              <a:latin typeface="Verdana"/>
              <a:ea typeface="Verdana"/>
            </a:endParaRPr>
          </a:p>
        </p:txBody>
      </p:sp>
      <p:sp>
        <p:nvSpPr>
          <p:cNvPr id="4" name="CuadroTexto 3">
            <a:extLst>
              <a:ext uri="{FF2B5EF4-FFF2-40B4-BE49-F238E27FC236}">
                <a16:creationId xmlns:a16="http://schemas.microsoft.com/office/drawing/2014/main" id="{3EEF2F23-D316-2C62-F3D1-BEABE6363F27}"/>
              </a:ext>
            </a:extLst>
          </p:cNvPr>
          <p:cNvSpPr txBox="1"/>
          <p:nvPr/>
        </p:nvSpPr>
        <p:spPr>
          <a:xfrm>
            <a:off x="447494" y="5261564"/>
            <a:ext cx="10801709" cy="1077218"/>
          </a:xfrm>
          <a:prstGeom prst="rect">
            <a:avLst/>
          </a:prstGeom>
          <a:noFill/>
        </p:spPr>
        <p:txBody>
          <a:bodyPr wrap="square" lIns="91440" tIns="45720" rIns="91440" bIns="45720" anchor="t">
            <a:spAutoFit/>
          </a:bodyPr>
          <a:lstStyle/>
          <a:p>
            <a:pPr algn="just"/>
            <a:r>
              <a:rPr lang="es-MX" sz="1600" dirty="0">
                <a:latin typeface="Verdana"/>
                <a:ea typeface="Verdana"/>
              </a:rPr>
              <a:t>Durante el </a:t>
            </a:r>
            <a:r>
              <a:rPr lang="es-MX" sz="1600" b="1" dirty="0">
                <a:latin typeface="Verdana"/>
                <a:ea typeface="Verdana"/>
              </a:rPr>
              <a:t>IV trimestre </a:t>
            </a:r>
            <a:r>
              <a:rPr lang="es-MX" sz="1600" dirty="0">
                <a:latin typeface="Verdana"/>
                <a:ea typeface="Verdana"/>
              </a:rPr>
              <a:t>se evidenció un incremento progresivo en las acreditaciones de laboratorios, pasando de 17 en octubre y noviembre a 24 en diciembre, mientras que las autorizaciones se mantuvieron en niveles bajos (entre 1 y 2). Esto refleja una mayor dinámica en los procesos de acreditación hacia el cierre del año.</a:t>
            </a:r>
            <a:endParaRPr lang="es-CO" sz="1600" dirty="0">
              <a:latin typeface="Verdana"/>
              <a:ea typeface="Verdana"/>
            </a:endParaRPr>
          </a:p>
        </p:txBody>
      </p:sp>
      <p:graphicFrame>
        <p:nvGraphicFramePr>
          <p:cNvPr id="3" name="Gráfico 2">
            <a:extLst>
              <a:ext uri="{FF2B5EF4-FFF2-40B4-BE49-F238E27FC236}">
                <a16:creationId xmlns:a16="http://schemas.microsoft.com/office/drawing/2014/main" id="{D9C1DCC9-FE0B-723D-F57D-839073AD8233}"/>
              </a:ext>
            </a:extLst>
          </p:cNvPr>
          <p:cNvGraphicFramePr/>
          <p:nvPr>
            <p:extLst>
              <p:ext uri="{D42A27DB-BD31-4B8C-83A1-F6EECF244321}">
                <p14:modId xmlns:p14="http://schemas.microsoft.com/office/powerpoint/2010/main" val="396662643"/>
              </p:ext>
            </p:extLst>
          </p:nvPr>
        </p:nvGraphicFramePr>
        <p:xfrm>
          <a:off x="1865585" y="1434552"/>
          <a:ext cx="8579069" cy="32925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65933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arallelogram 7">
            <a:extLst>
              <a:ext uri="{FF2B5EF4-FFF2-40B4-BE49-F238E27FC236}">
                <a16:creationId xmlns:a16="http://schemas.microsoft.com/office/drawing/2014/main" id="{1C288E29-BB36-5F51-AA0A-B090B968B8EE}"/>
              </a:ext>
            </a:extLst>
          </p:cNvPr>
          <p:cNvSpPr/>
          <p:nvPr/>
        </p:nvSpPr>
        <p:spPr>
          <a:xfrm rot="21480000">
            <a:off x="307054" y="754903"/>
            <a:ext cx="5785347" cy="261068"/>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97077" y="650987"/>
            <a:ext cx="11047956" cy="471488"/>
          </a:xfrm>
        </p:spPr>
        <p:txBody>
          <a:bodyPr>
            <a:noAutofit/>
          </a:bodyPr>
          <a:lstStyle/>
          <a:p>
            <a:r>
              <a:rPr lang="es-CO" sz="2800" b="1" dirty="0">
                <a:latin typeface="Verdana"/>
                <a:ea typeface="Verdana"/>
              </a:rPr>
              <a:t>16. Denuncias anticorrupción</a:t>
            </a:r>
          </a:p>
        </p:txBody>
      </p:sp>
      <p:sp>
        <p:nvSpPr>
          <p:cNvPr id="3" name="Marcador de contenido 2">
            <a:extLst>
              <a:ext uri="{FF2B5EF4-FFF2-40B4-BE49-F238E27FC236}">
                <a16:creationId xmlns:a16="http://schemas.microsoft.com/office/drawing/2014/main" id="{E36B670C-650F-18F7-B7D6-8D5D6E1E2FC4}"/>
              </a:ext>
            </a:extLst>
          </p:cNvPr>
          <p:cNvSpPr>
            <a:spLocks noGrp="1"/>
          </p:cNvSpPr>
          <p:nvPr>
            <p:ph idx="1"/>
          </p:nvPr>
        </p:nvSpPr>
        <p:spPr>
          <a:xfrm>
            <a:off x="659423" y="1933461"/>
            <a:ext cx="5130110" cy="3313575"/>
          </a:xfrm>
        </p:spPr>
        <p:txBody>
          <a:bodyPr vert="horz" lIns="91440" tIns="45720" rIns="91440" bIns="45720" rtlCol="0" anchor="t">
            <a:noAutofit/>
          </a:bodyPr>
          <a:lstStyle/>
          <a:p>
            <a:pPr marL="0" indent="0" algn="just">
              <a:lnSpc>
                <a:spcPct val="100000"/>
              </a:lnSpc>
              <a:buNone/>
            </a:pPr>
            <a:r>
              <a:rPr lang="es-MX" sz="2000" dirty="0">
                <a:solidFill>
                  <a:schemeClr val="tx1"/>
                </a:solidFill>
              </a:rPr>
              <a:t>….El grupo de servicio al ciudadano informa que por el canal de </a:t>
            </a:r>
            <a:r>
              <a:rPr lang="es-MX" sz="2000" dirty="0">
                <a:solidFill>
                  <a:schemeClr val="tx1"/>
                </a:solidFill>
                <a:hlinkClick r:id="rId2">
                  <a:extLst>
                    <a:ext uri="{A12FA001-AC4F-418D-AE19-62706E023703}">
                      <ahyp:hlinkClr xmlns:ahyp="http://schemas.microsoft.com/office/drawing/2018/hyperlinkcolor" val="tx"/>
                    </a:ext>
                  </a:extLst>
                </a:hlinkClick>
              </a:rPr>
              <a:t>denunciacorrupcion@ideam.gov.co</a:t>
            </a:r>
            <a:r>
              <a:rPr lang="es-MX" sz="2000" dirty="0">
                <a:solidFill>
                  <a:schemeClr val="tx1"/>
                </a:solidFill>
              </a:rPr>
              <a:t>, para el periodo comprendido entre el </a:t>
            </a:r>
            <a:r>
              <a:rPr lang="es-MX" sz="2000" b="1" dirty="0">
                <a:solidFill>
                  <a:schemeClr val="tx1"/>
                </a:solidFill>
              </a:rPr>
              <a:t>1 de Octubre al 31 de Diciembre </a:t>
            </a:r>
            <a:r>
              <a:rPr lang="es-MX" sz="2000" dirty="0">
                <a:solidFill>
                  <a:schemeClr val="tx1"/>
                </a:solidFill>
              </a:rPr>
              <a:t>del presente, no se registrarón denuncias referentes a casos de corrupción ni ninguna otra índole.... </a:t>
            </a:r>
            <a:endParaRPr lang="es-CO" sz="2000" dirty="0">
              <a:solidFill>
                <a:schemeClr val="tx1"/>
              </a:solidFill>
            </a:endParaRPr>
          </a:p>
        </p:txBody>
      </p:sp>
      <p:pic>
        <p:nvPicPr>
          <p:cNvPr id="9" name="Picture 8">
            <a:extLst>
              <a:ext uri="{FF2B5EF4-FFF2-40B4-BE49-F238E27FC236}">
                <a16:creationId xmlns:a16="http://schemas.microsoft.com/office/drawing/2014/main" id="{62E62A96-5648-3B29-7088-C6AF9C48049B}"/>
              </a:ext>
            </a:extLst>
          </p:cNvPr>
          <p:cNvPicPr>
            <a:picLocks noChangeAspect="1"/>
          </p:cNvPicPr>
          <p:nvPr/>
        </p:nvPicPr>
        <p:blipFill>
          <a:blip r:embed="rId3"/>
          <a:stretch>
            <a:fillRect/>
          </a:stretch>
        </p:blipFill>
        <p:spPr>
          <a:xfrm rot="180000">
            <a:off x="6671775" y="653070"/>
            <a:ext cx="5075895" cy="5645883"/>
          </a:xfrm>
          <a:prstGeom prst="rect">
            <a:avLst/>
          </a:prstGeom>
          <a:ln w="228600" cap="sq" cmpd="thickThin">
            <a:solidFill>
              <a:schemeClr val="accent6">
                <a:lumMod val="20000"/>
                <a:lumOff val="80000"/>
              </a:schemeClr>
            </a:solidFill>
            <a:prstDash val="solid"/>
            <a:miter lim="800000"/>
          </a:ln>
          <a:effectLst>
            <a:innerShdw blurRad="76200">
              <a:srgbClr val="000000"/>
            </a:innerShdw>
          </a:effectLst>
        </p:spPr>
      </p:pic>
      <p:pic>
        <p:nvPicPr>
          <p:cNvPr id="11" name="Picture 10">
            <a:extLst>
              <a:ext uri="{FF2B5EF4-FFF2-40B4-BE49-F238E27FC236}">
                <a16:creationId xmlns:a16="http://schemas.microsoft.com/office/drawing/2014/main" id="{AEDDE5FC-3F7B-7B42-1F7E-2D0EBE4D662D}"/>
              </a:ext>
            </a:extLst>
          </p:cNvPr>
          <p:cNvPicPr>
            <a:picLocks noChangeAspect="1"/>
          </p:cNvPicPr>
          <p:nvPr/>
        </p:nvPicPr>
        <p:blipFill>
          <a:blip r:embed="rId4"/>
          <a:stretch>
            <a:fillRect/>
          </a:stretch>
        </p:blipFill>
        <p:spPr>
          <a:xfrm rot="3960000">
            <a:off x="1808115" y="4182591"/>
            <a:ext cx="2621663" cy="2691912"/>
          </a:xfrm>
          <a:prstGeom prst="ellipse">
            <a:avLst/>
          </a:prstGeom>
          <a:ln>
            <a:noFill/>
          </a:ln>
          <a:effectLst>
            <a:softEdge rad="112500"/>
          </a:effectLst>
        </p:spPr>
      </p:pic>
    </p:spTree>
    <p:extLst>
      <p:ext uri="{BB962C8B-B14F-4D97-AF65-F5344CB8AC3E}">
        <p14:creationId xmlns:p14="http://schemas.microsoft.com/office/powerpoint/2010/main" val="26831743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Parallelogram 8">
            <a:extLst>
              <a:ext uri="{FF2B5EF4-FFF2-40B4-BE49-F238E27FC236}">
                <a16:creationId xmlns:a16="http://schemas.microsoft.com/office/drawing/2014/main" id="{0557F380-4B37-7956-7009-819C21ABC5FF}"/>
              </a:ext>
            </a:extLst>
          </p:cNvPr>
          <p:cNvSpPr/>
          <p:nvPr/>
        </p:nvSpPr>
        <p:spPr>
          <a:xfrm rot="21480000">
            <a:off x="839434" y="938898"/>
            <a:ext cx="3413437" cy="350450"/>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200" y="883331"/>
            <a:ext cx="10515600" cy="471488"/>
          </a:xfrm>
        </p:spPr>
        <p:txBody>
          <a:bodyPr>
            <a:noAutofit/>
          </a:bodyPr>
          <a:lstStyle/>
          <a:p>
            <a:r>
              <a:rPr lang="es-CO" sz="2800" b="1" dirty="0">
                <a:latin typeface="Verdana"/>
                <a:ea typeface="Verdana"/>
              </a:rPr>
              <a:t>17. Conclusiones</a:t>
            </a:r>
          </a:p>
        </p:txBody>
      </p:sp>
      <p:sp>
        <p:nvSpPr>
          <p:cNvPr id="3" name="Marcador de contenido 2">
            <a:extLst>
              <a:ext uri="{FF2B5EF4-FFF2-40B4-BE49-F238E27FC236}">
                <a16:creationId xmlns:a16="http://schemas.microsoft.com/office/drawing/2014/main" id="{E36B670C-650F-18F7-B7D6-8D5D6E1E2FC4}"/>
              </a:ext>
            </a:extLst>
          </p:cNvPr>
          <p:cNvSpPr>
            <a:spLocks noGrp="1"/>
          </p:cNvSpPr>
          <p:nvPr>
            <p:ph idx="1"/>
          </p:nvPr>
        </p:nvSpPr>
        <p:spPr>
          <a:xfrm>
            <a:off x="838200" y="1606550"/>
            <a:ext cx="10515600" cy="4688932"/>
          </a:xfrm>
        </p:spPr>
        <p:txBody>
          <a:bodyPr vert="horz" lIns="91440" tIns="45720" rIns="91440" bIns="45720" rtlCol="0" anchor="t">
            <a:noAutofit/>
          </a:bodyPr>
          <a:lstStyle/>
          <a:p>
            <a:pPr marL="227965" indent="-227965" algn="just">
              <a:buFont typeface="Wingdings" panose="020B0604020202020204" pitchFamily="34" charset="0"/>
              <a:buChar char="Ø"/>
            </a:pPr>
            <a:r>
              <a:rPr lang="es-CO" sz="1800" dirty="0">
                <a:solidFill>
                  <a:schemeClr val="tx1"/>
                </a:solidFill>
              </a:rPr>
              <a:t>Entre el </a:t>
            </a:r>
            <a:r>
              <a:rPr lang="es-CO" sz="1800" b="1" dirty="0">
                <a:solidFill>
                  <a:schemeClr val="tx1"/>
                </a:solidFill>
              </a:rPr>
              <a:t>1 de octubre </a:t>
            </a:r>
            <a:r>
              <a:rPr lang="es-CO" sz="1800" dirty="0">
                <a:solidFill>
                  <a:schemeClr val="tx1"/>
                </a:solidFill>
              </a:rPr>
              <a:t>y el </a:t>
            </a:r>
            <a:r>
              <a:rPr lang="es-CO" sz="1800" b="1" dirty="0">
                <a:solidFill>
                  <a:schemeClr val="tx1"/>
                </a:solidFill>
              </a:rPr>
              <a:t>31 de diciembre </a:t>
            </a:r>
            <a:r>
              <a:rPr lang="es-CO" sz="1800" dirty="0">
                <a:solidFill>
                  <a:schemeClr val="tx1"/>
                </a:solidFill>
              </a:rPr>
              <a:t>de </a:t>
            </a:r>
            <a:r>
              <a:rPr lang="es-CO" sz="1800" b="1" dirty="0">
                <a:solidFill>
                  <a:schemeClr val="tx1"/>
                </a:solidFill>
              </a:rPr>
              <a:t>2025</a:t>
            </a:r>
            <a:r>
              <a:rPr lang="es-CO" sz="1800" dirty="0">
                <a:solidFill>
                  <a:schemeClr val="tx1"/>
                </a:solidFill>
              </a:rPr>
              <a:t>, el Instituto gestionó de forma oportuna las solicitudes ciudadanas recibidas por los distintos canales, asegurando el acceso a la información pública y el ejercicio de los derechos de los usuarios. </a:t>
            </a:r>
          </a:p>
          <a:p>
            <a:pPr marL="227965" indent="-227965" algn="just">
              <a:buFont typeface="Wingdings" panose="020B0604020202020204" pitchFamily="34" charset="0"/>
              <a:buChar char="Ø"/>
            </a:pPr>
            <a:r>
              <a:rPr lang="es-CO" sz="1800" dirty="0">
                <a:solidFill>
                  <a:schemeClr val="tx1"/>
                </a:solidFill>
              </a:rPr>
              <a:t>El análisis de las PQRSDF permitió reconocer tendencias en las necesidades y expectativas de la ciudadanía, lo que aporta insumos relevantes para la toma de decisiones y el ajuste de procesos internos. </a:t>
            </a:r>
          </a:p>
          <a:p>
            <a:pPr marL="227965" indent="-227965" algn="just">
              <a:buFont typeface="Wingdings" panose="020B0604020202020204" pitchFamily="34" charset="0"/>
              <a:buChar char="Ø"/>
            </a:pPr>
            <a:r>
              <a:rPr lang="es-CO" sz="1800" dirty="0">
                <a:solidFill>
                  <a:schemeClr val="tx1"/>
                </a:solidFill>
              </a:rPr>
              <a:t>Asimismo, los resultados de la Encuesta de Satisfacción reflejan una percepción favorable sobre la calidad de la atención, especialmente en los tiempos de respuesta y la pertinencia de la información brindada. No obstante, se identifican oportunidades de mejora en la optimización de los canales de atención y en el fortalecimiento de la comunicación con los usuarios, con el propósito de consolidar la confianza y la transparencia institucional. </a:t>
            </a:r>
          </a:p>
          <a:p>
            <a:pPr marL="227965" indent="-227965" algn="just">
              <a:buFont typeface="Wingdings" panose="020B0604020202020204" pitchFamily="34" charset="0"/>
              <a:buChar char="Ø"/>
            </a:pPr>
            <a:r>
              <a:rPr lang="es-CO" sz="1800" dirty="0">
                <a:solidFill>
                  <a:schemeClr val="tx1"/>
                </a:solidFill>
              </a:rPr>
              <a:t>En conjunto, este informe sirve como herramienta fundamental para el seguimiento, control y evaluación de la gestión, contribuyendo a acciones de mejora continua que promuevan una relación más cercana y efectiva con la ciudadanía.</a:t>
            </a:r>
            <a:r>
              <a:rPr lang="es-MX" sz="1800" dirty="0">
                <a:solidFill>
                  <a:schemeClr val="tx1"/>
                </a:solidFill>
              </a:rPr>
              <a:t>la gestión, y contribuye a la implementación de acciones de mejora continua que promueven una relación más cercana y efectiva con la ciudadanía.</a:t>
            </a:r>
          </a:p>
          <a:p>
            <a:pPr marL="227965" indent="-227965" algn="just">
              <a:lnSpc>
                <a:spcPct val="114999"/>
              </a:lnSpc>
              <a:spcAft>
                <a:spcPts val="800"/>
              </a:spcAft>
              <a:buFont typeface="Wingdings" panose="020B0604020202020204" pitchFamily="34" charset="0"/>
              <a:buChar char="Ø"/>
            </a:pPr>
            <a:endParaRPr lang="es-MX" sz="2000" dirty="0">
              <a:solidFill>
                <a:schemeClr val="tx1"/>
              </a:solidFill>
            </a:endParaRPr>
          </a:p>
          <a:p>
            <a:pPr marL="0" indent="0" algn="just">
              <a:buNone/>
            </a:pPr>
            <a:endParaRPr lang="es-CO" dirty="0"/>
          </a:p>
        </p:txBody>
      </p:sp>
    </p:spTree>
    <p:extLst>
      <p:ext uri="{BB962C8B-B14F-4D97-AF65-F5344CB8AC3E}">
        <p14:creationId xmlns:p14="http://schemas.microsoft.com/office/powerpoint/2010/main" val="9832625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Parallelogram 4">
            <a:extLst>
              <a:ext uri="{FF2B5EF4-FFF2-40B4-BE49-F238E27FC236}">
                <a16:creationId xmlns:a16="http://schemas.microsoft.com/office/drawing/2014/main" id="{30035142-696F-1B7A-6D04-812D3652819C}"/>
              </a:ext>
            </a:extLst>
          </p:cNvPr>
          <p:cNvSpPr/>
          <p:nvPr/>
        </p:nvSpPr>
        <p:spPr>
          <a:xfrm rot="21480000">
            <a:off x="493637" y="336736"/>
            <a:ext cx="4754170" cy="379387"/>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400" b="1">
              <a:solidFill>
                <a:srgbClr val="7F7F7F"/>
              </a:solidFill>
              <a:latin typeface="Verdana"/>
              <a:ea typeface="Verdana"/>
            </a:endParaRPr>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568125" y="368802"/>
            <a:ext cx="9367777" cy="220703"/>
          </a:xfrm>
        </p:spPr>
        <p:txBody>
          <a:bodyPr>
            <a:noAutofit/>
          </a:bodyPr>
          <a:lstStyle/>
          <a:p>
            <a:r>
              <a:rPr lang="es-CO" sz="2800" b="1">
                <a:latin typeface="Verdana"/>
                <a:ea typeface="Verdana"/>
              </a:rPr>
              <a:t>19. Recomendaciones</a:t>
            </a:r>
          </a:p>
        </p:txBody>
      </p:sp>
      <p:sp>
        <p:nvSpPr>
          <p:cNvPr id="3" name="Marcador de contenido 2">
            <a:extLst>
              <a:ext uri="{FF2B5EF4-FFF2-40B4-BE49-F238E27FC236}">
                <a16:creationId xmlns:a16="http://schemas.microsoft.com/office/drawing/2014/main" id="{E36B670C-650F-18F7-B7D6-8D5D6E1E2FC4}"/>
              </a:ext>
            </a:extLst>
          </p:cNvPr>
          <p:cNvSpPr>
            <a:spLocks noGrp="1"/>
          </p:cNvSpPr>
          <p:nvPr>
            <p:ph idx="1"/>
          </p:nvPr>
        </p:nvSpPr>
        <p:spPr>
          <a:xfrm>
            <a:off x="491657" y="970584"/>
            <a:ext cx="11133733" cy="3711728"/>
          </a:xfrm>
        </p:spPr>
        <p:txBody>
          <a:bodyPr vert="horz" lIns="91440" tIns="45720" rIns="91440" bIns="45720" rtlCol="0" anchor="t">
            <a:noAutofit/>
          </a:bodyPr>
          <a:lstStyle/>
          <a:p>
            <a:pPr marL="227965" indent="-227965" algn="just">
              <a:buFont typeface="Wingdings" panose="020B0604020202020204" pitchFamily="34" charset="0"/>
              <a:buChar char="Ø"/>
            </a:pPr>
            <a:endParaRPr lang="es-MX" dirty="0">
              <a:solidFill>
                <a:schemeClr val="tx1"/>
              </a:solidFill>
              <a:highlight>
                <a:srgbClr val="FFFF00"/>
              </a:highlight>
            </a:endParaRPr>
          </a:p>
          <a:p>
            <a:pPr marL="227965" indent="-227965" algn="just">
              <a:buFont typeface="Wingdings" panose="020B0604020202020204" pitchFamily="34" charset="0"/>
              <a:buChar char="Ø"/>
            </a:pPr>
            <a:r>
              <a:rPr lang="es-MX" sz="1800" dirty="0">
                <a:solidFill>
                  <a:schemeClr val="tx1"/>
                </a:solidFill>
              </a:rPr>
              <a:t>Se recuerda a todos los colaboradores responder las solicitudes ciudadanas dentro de los plazos de la Ley 1755 de 2015, garantizando oportunidad, transparencia y calidad.</a:t>
            </a:r>
          </a:p>
          <a:p>
            <a:pPr marL="227965" indent="-227965" algn="just">
              <a:buFont typeface="Wingdings" panose="020B0604020202020204" pitchFamily="34" charset="0"/>
              <a:buChar char="Ø"/>
            </a:pPr>
            <a:r>
              <a:rPr lang="es-MX" sz="1800" dirty="0">
                <a:solidFill>
                  <a:schemeClr val="tx1"/>
                </a:solidFill>
              </a:rPr>
              <a:t>Se recomienda a todos los colaboradores incluir en el 100% de correos y oficios el enlace de la Encuesta de Satisfacción y el Formulario PQRSDF disponible en la página web. </a:t>
            </a:r>
          </a:p>
          <a:p>
            <a:pPr marL="227965" indent="-227965" algn="just">
              <a:buFont typeface="Wingdings" panose="020B0604020202020204" pitchFamily="34" charset="0"/>
              <a:buChar char="Ø"/>
            </a:pPr>
            <a:r>
              <a:rPr lang="es-MX" sz="1800" dirty="0">
                <a:solidFill>
                  <a:schemeClr val="tx1"/>
                </a:solidFill>
              </a:rPr>
              <a:t>Reiterar a todos los colaboradores del Instituto y usuarios que los únicos canales dispuestos para la recepción de comunicaciones oficiales y/o solicitudes son el </a:t>
            </a:r>
            <a:r>
              <a:rPr lang="es-MX" sz="1800" dirty="0">
                <a:solidFill>
                  <a:schemeClr val="tx1"/>
                </a:solidFill>
                <a:hlinkClick r:id="rId3">
                  <a:extLst>
                    <a:ext uri="{A12FA001-AC4F-418D-AE19-62706E023703}">
                      <ahyp:hlinkClr xmlns:ahyp="http://schemas.microsoft.com/office/drawing/2018/hyperlinkcolor" val="tx"/>
                    </a:ext>
                  </a:extLst>
                </a:hlinkClick>
              </a:rPr>
              <a:t>Formulario PQRSDF</a:t>
            </a:r>
            <a:r>
              <a:rPr lang="es-MX" sz="1800" dirty="0">
                <a:solidFill>
                  <a:schemeClr val="tx1"/>
                </a:solidFill>
              </a:rPr>
              <a:t> dispuesto en nuestra página web y el correo </a:t>
            </a:r>
            <a:r>
              <a:rPr lang="es-MX" sz="1800" dirty="0">
                <a:solidFill>
                  <a:schemeClr val="tx1"/>
                </a:solidFill>
                <a:hlinkClick r:id="rId4">
                  <a:extLst>
                    <a:ext uri="{A12FA001-AC4F-418D-AE19-62706E023703}">
                      <ahyp:hlinkClr xmlns:ahyp="http://schemas.microsoft.com/office/drawing/2018/hyperlinkcolor" val="tx"/>
                    </a:ext>
                  </a:extLst>
                </a:hlinkClick>
              </a:rPr>
              <a:t>contacto@ideam.gov.co</a:t>
            </a:r>
            <a:r>
              <a:rPr lang="es-MX" sz="1800" dirty="0">
                <a:solidFill>
                  <a:schemeClr val="tx1"/>
                </a:solidFill>
              </a:rPr>
              <a:t>.</a:t>
            </a:r>
          </a:p>
          <a:p>
            <a:pPr marL="227965" indent="-227965" algn="just">
              <a:buFont typeface="Wingdings" panose="020B0604020202020204" pitchFamily="34" charset="0"/>
              <a:buChar char="Ø"/>
            </a:pPr>
            <a:r>
              <a:rPr lang="es-MX" sz="1800" dirty="0">
                <a:solidFill>
                  <a:schemeClr val="tx1"/>
                </a:solidFill>
              </a:rPr>
              <a:t>Usar obligatoriamente el formato M-SC-F010 para registrar atenciones presenciales y telefónicas de funcionarios y contratistas, el cual debe enviarse trimestralmente al Grupo de Servicio al Ciudadano para consolidar y visibilizar la gestión institucional en atención.</a:t>
            </a:r>
          </a:p>
          <a:p>
            <a:pPr marL="227965" indent="-227965" algn="just">
              <a:buFont typeface="Wingdings" panose="020B0604020202020204" pitchFamily="34" charset="0"/>
              <a:buChar char="Ø"/>
            </a:pPr>
            <a:r>
              <a:rPr lang="es-MX" sz="1800" dirty="0">
                <a:solidFill>
                  <a:schemeClr val="tx1"/>
                </a:solidFill>
              </a:rPr>
              <a:t>Fortalecer los procesos de capacitación a funcionarios y contratistas en el manejo de los canales de atención y en la normatividad vigente en materia de derecho de petición y acceso a la información, con el propósito de mejorar la calidad de las respuestas y aumentar la satisfacción de los usuarios.</a:t>
            </a:r>
          </a:p>
          <a:p>
            <a:pPr marL="227965" indent="-227965" algn="just">
              <a:buFont typeface="Wingdings" panose="020B0604020202020204" pitchFamily="34" charset="0"/>
              <a:buChar char="Ø"/>
            </a:pPr>
            <a:endParaRPr lang="es-MX" sz="1800" dirty="0">
              <a:solidFill>
                <a:schemeClr val="tx1"/>
              </a:solidFill>
            </a:endParaRPr>
          </a:p>
        </p:txBody>
      </p:sp>
    </p:spTree>
    <p:extLst>
      <p:ext uri="{BB962C8B-B14F-4D97-AF65-F5344CB8AC3E}">
        <p14:creationId xmlns:p14="http://schemas.microsoft.com/office/powerpoint/2010/main" val="2237766589"/>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129604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50270A91-6739-E899-4A83-B76BF8D94EB0}"/>
              </a:ext>
            </a:extLst>
          </p:cNvPr>
          <p:cNvSpPr/>
          <p:nvPr/>
        </p:nvSpPr>
        <p:spPr>
          <a:xfrm rot="21480000">
            <a:off x="466379" y="854403"/>
            <a:ext cx="3256773" cy="490601"/>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ítulo 3">
            <a:extLst>
              <a:ext uri="{FF2B5EF4-FFF2-40B4-BE49-F238E27FC236}">
                <a16:creationId xmlns:a16="http://schemas.microsoft.com/office/drawing/2014/main" id="{0DFBC9EF-D205-4AA9-AB62-0D47D885DDFE}"/>
              </a:ext>
            </a:extLst>
          </p:cNvPr>
          <p:cNvSpPr>
            <a:spLocks noGrp="1"/>
          </p:cNvSpPr>
          <p:nvPr>
            <p:ph type="title"/>
          </p:nvPr>
        </p:nvSpPr>
        <p:spPr>
          <a:xfrm>
            <a:off x="657917" y="868178"/>
            <a:ext cx="10515600" cy="471488"/>
          </a:xfrm>
        </p:spPr>
        <p:txBody>
          <a:bodyPr>
            <a:noAutofit/>
          </a:bodyPr>
          <a:lstStyle/>
          <a:p>
            <a:r>
              <a:rPr lang="es-CO" sz="2800" b="1">
                <a:latin typeface="Verdana"/>
                <a:ea typeface="Verdana"/>
              </a:rPr>
              <a:t>Contenido</a:t>
            </a:r>
            <a:endParaRPr lang="es-ES" sz="2800" b="1">
              <a:latin typeface="Verdana"/>
              <a:ea typeface="Verdana"/>
            </a:endParaRPr>
          </a:p>
        </p:txBody>
      </p:sp>
      <p:sp>
        <p:nvSpPr>
          <p:cNvPr id="2" name="CuadroTexto 1">
            <a:extLst>
              <a:ext uri="{FF2B5EF4-FFF2-40B4-BE49-F238E27FC236}">
                <a16:creationId xmlns:a16="http://schemas.microsoft.com/office/drawing/2014/main" id="{6F4BBDC4-734A-ABA4-8808-359DB016E311}"/>
              </a:ext>
            </a:extLst>
          </p:cNvPr>
          <p:cNvSpPr txBox="1"/>
          <p:nvPr/>
        </p:nvSpPr>
        <p:spPr>
          <a:xfrm>
            <a:off x="469176" y="1585609"/>
            <a:ext cx="5656153" cy="4573111"/>
          </a:xfrm>
          <a:prstGeom prst="rect">
            <a:avLst/>
          </a:prstGeom>
          <a:noFill/>
        </p:spPr>
        <p:txBody>
          <a:bodyPr wrap="square" lIns="91440" tIns="45720" rIns="91440" bIns="45720" rtlCol="0" anchor="t">
            <a:spAutoFit/>
          </a:bodyPr>
          <a:lstStyle/>
          <a:p>
            <a:pPr marL="359410" indent="-342900">
              <a:lnSpc>
                <a:spcPct val="150000"/>
              </a:lnSpc>
              <a:buClr>
                <a:srgbClr val="92D050"/>
              </a:buClr>
              <a:buAutoNum type="arabicPeriod"/>
            </a:pPr>
            <a:r>
              <a:rPr lang="es-CO" sz="1400" b="1" dirty="0">
                <a:solidFill>
                  <a:schemeClr val="tx1">
                    <a:lumMod val="50000"/>
                    <a:lumOff val="50000"/>
                  </a:schemeClr>
                </a:solidFill>
                <a:latin typeface="Verdana"/>
                <a:ea typeface="Verdana"/>
              </a:rPr>
              <a:t>      Introducción</a:t>
            </a:r>
            <a:endParaRPr lang="en-US" sz="1400" b="1" dirty="0">
              <a:solidFill>
                <a:schemeClr val="tx1">
                  <a:lumMod val="50000"/>
                  <a:lumOff val="50000"/>
                </a:schemeClr>
              </a:solidFill>
              <a:latin typeface="Verdana"/>
              <a:ea typeface="Verdana"/>
            </a:endParaRPr>
          </a:p>
          <a:p>
            <a:pPr marL="359410" indent="-342900">
              <a:lnSpc>
                <a:spcPct val="150000"/>
              </a:lnSpc>
              <a:buClr>
                <a:srgbClr val="92D050"/>
              </a:buClr>
              <a:buAutoNum type="arabicPeriod"/>
            </a:pPr>
            <a:r>
              <a:rPr lang="es-CO" sz="1400" b="1" dirty="0">
                <a:solidFill>
                  <a:schemeClr val="accent6">
                    <a:lumMod val="60000"/>
                    <a:lumOff val="40000"/>
                  </a:schemeClr>
                </a:solidFill>
                <a:latin typeface="Verdana"/>
                <a:ea typeface="Verdana"/>
              </a:rPr>
              <a:t>      </a:t>
            </a:r>
            <a:r>
              <a:rPr lang="es-CO" sz="1400" b="1" dirty="0">
                <a:solidFill>
                  <a:schemeClr val="tx1">
                    <a:lumMod val="50000"/>
                    <a:lumOff val="50000"/>
                  </a:schemeClr>
                </a:solidFill>
                <a:latin typeface="Verdana"/>
                <a:ea typeface="Verdana"/>
              </a:rPr>
              <a:t>Normatividad</a:t>
            </a:r>
          </a:p>
          <a:p>
            <a:pPr marL="359410" indent="-342900">
              <a:lnSpc>
                <a:spcPct val="150000"/>
              </a:lnSpc>
              <a:buClr>
                <a:srgbClr val="92D050"/>
              </a:buClr>
              <a:buAutoNum type="arabicPeriod"/>
            </a:pPr>
            <a:r>
              <a:rPr lang="es-ES" sz="1400" b="1" dirty="0">
                <a:solidFill>
                  <a:schemeClr val="tx1">
                    <a:lumMod val="50000"/>
                    <a:lumOff val="50000"/>
                  </a:schemeClr>
                </a:solidFill>
                <a:latin typeface="Verdana"/>
                <a:ea typeface="Verdana"/>
              </a:rPr>
              <a:t>      Cantidad PQRSDF recibidas</a:t>
            </a:r>
            <a:endParaRPr lang="es-CO" sz="1400" b="1" dirty="0">
              <a:solidFill>
                <a:schemeClr val="tx1">
                  <a:lumMod val="50000"/>
                  <a:lumOff val="50000"/>
                </a:schemeClr>
              </a:solidFill>
              <a:latin typeface="Verdana"/>
              <a:ea typeface="Verdana"/>
            </a:endParaRPr>
          </a:p>
          <a:p>
            <a:pPr marL="359410" indent="-342900">
              <a:lnSpc>
                <a:spcPct val="150000"/>
              </a:lnSpc>
              <a:buAutoNum type="arabicPeriod"/>
            </a:pPr>
            <a:r>
              <a:rPr lang="es-ES" sz="1400" b="1" dirty="0">
                <a:solidFill>
                  <a:schemeClr val="accent6">
                    <a:lumMod val="60000"/>
                    <a:lumOff val="40000"/>
                  </a:schemeClr>
                </a:solidFill>
                <a:latin typeface="Verdana"/>
                <a:ea typeface="Verdana"/>
              </a:rPr>
              <a:t>      </a:t>
            </a:r>
            <a:r>
              <a:rPr lang="es-ES" sz="1400" b="1" dirty="0">
                <a:solidFill>
                  <a:schemeClr val="tx1">
                    <a:lumMod val="50000"/>
                    <a:lumOff val="50000"/>
                  </a:schemeClr>
                </a:solidFill>
                <a:latin typeface="Verdana"/>
                <a:ea typeface="Verdana"/>
              </a:rPr>
              <a:t>Comparativo PQRSDF recibidas 2024/2025 </a:t>
            </a:r>
            <a:endParaRPr lang="es-CO" sz="1400" b="1" dirty="0">
              <a:solidFill>
                <a:schemeClr val="tx1">
                  <a:lumMod val="50000"/>
                  <a:lumOff val="50000"/>
                </a:schemeClr>
              </a:solidFill>
              <a:latin typeface="Verdana"/>
              <a:ea typeface="Verdana"/>
            </a:endParaRPr>
          </a:p>
          <a:p>
            <a:pPr marL="359410" indent="-342900">
              <a:lnSpc>
                <a:spcPct val="150000"/>
              </a:lnSpc>
              <a:buClr>
                <a:srgbClr val="92D050"/>
              </a:buClr>
              <a:buAutoNum type="arabicPeriod"/>
            </a:pPr>
            <a:r>
              <a:rPr lang="es-CO" sz="1400" b="1" dirty="0">
                <a:solidFill>
                  <a:schemeClr val="tx1">
                    <a:lumMod val="50000"/>
                    <a:lumOff val="50000"/>
                  </a:schemeClr>
                </a:solidFill>
                <a:latin typeface="Verdana"/>
                <a:ea typeface="Verdana"/>
              </a:rPr>
              <a:t>      Solicitudes Tipo de Requerimiento</a:t>
            </a:r>
          </a:p>
          <a:p>
            <a:pPr marL="359410" indent="-342900">
              <a:lnSpc>
                <a:spcPct val="150000"/>
              </a:lnSpc>
              <a:buClr>
                <a:srgbClr val="92D050"/>
              </a:buClr>
              <a:buAutoNum type="arabicPeriod"/>
            </a:pPr>
            <a:r>
              <a:rPr lang="es-CO" sz="1400" b="1" dirty="0">
                <a:solidFill>
                  <a:schemeClr val="accent6">
                    <a:lumMod val="60000"/>
                    <a:lumOff val="40000"/>
                  </a:schemeClr>
                </a:solidFill>
                <a:latin typeface="Verdana"/>
                <a:ea typeface="Verdana"/>
              </a:rPr>
              <a:t>      </a:t>
            </a:r>
            <a:r>
              <a:rPr lang="es-CO" sz="1400" b="1" dirty="0">
                <a:solidFill>
                  <a:schemeClr val="tx1">
                    <a:lumMod val="50000"/>
                    <a:lumOff val="50000"/>
                  </a:schemeClr>
                </a:solidFill>
                <a:latin typeface="Verdana"/>
                <a:ea typeface="Verdana"/>
              </a:rPr>
              <a:t>Gestión de las Solicitudes</a:t>
            </a:r>
          </a:p>
          <a:p>
            <a:pPr marL="359410" indent="-342900">
              <a:lnSpc>
                <a:spcPct val="150000"/>
              </a:lnSpc>
              <a:buClr>
                <a:srgbClr val="92D050"/>
              </a:buClr>
              <a:buAutoNum type="arabicPeriod"/>
            </a:pPr>
            <a:r>
              <a:rPr lang="es-CO" sz="1400" b="1" dirty="0">
                <a:solidFill>
                  <a:schemeClr val="accent6">
                    <a:lumMod val="60000"/>
                    <a:lumOff val="40000"/>
                  </a:schemeClr>
                </a:solidFill>
                <a:latin typeface="Verdana"/>
                <a:ea typeface="Verdana"/>
              </a:rPr>
              <a:t>      </a:t>
            </a:r>
            <a:r>
              <a:rPr lang="es-CO" sz="1400" b="1" dirty="0">
                <a:solidFill>
                  <a:schemeClr val="tx1">
                    <a:lumMod val="50000"/>
                    <a:lumOff val="50000"/>
                  </a:schemeClr>
                </a:solidFill>
                <a:latin typeface="Verdana"/>
                <a:ea typeface="Verdana"/>
              </a:rPr>
              <a:t>Canales de Ingreso PQRSDF </a:t>
            </a:r>
          </a:p>
          <a:p>
            <a:pPr marL="359410" indent="-342900">
              <a:lnSpc>
                <a:spcPct val="150000"/>
              </a:lnSpc>
              <a:buAutoNum type="arabicPeriod"/>
            </a:pPr>
            <a:r>
              <a:rPr lang="es-CO" sz="1400" b="1" dirty="0">
                <a:solidFill>
                  <a:schemeClr val="accent6">
                    <a:lumMod val="60000"/>
                    <a:lumOff val="40000"/>
                  </a:schemeClr>
                </a:solidFill>
                <a:latin typeface="Verdana"/>
                <a:ea typeface="Verdana"/>
              </a:rPr>
              <a:t>      </a:t>
            </a:r>
            <a:r>
              <a:rPr lang="es-CO" sz="1400" b="1" dirty="0">
                <a:solidFill>
                  <a:schemeClr val="tx1">
                    <a:lumMod val="50000"/>
                    <a:lumOff val="50000"/>
                  </a:schemeClr>
                </a:solidFill>
                <a:latin typeface="Verdana"/>
                <a:ea typeface="Verdana"/>
              </a:rPr>
              <a:t>PQRSDF asignadas por dependencia</a:t>
            </a:r>
          </a:p>
          <a:p>
            <a:pPr marL="359410" indent="-342900">
              <a:lnSpc>
                <a:spcPct val="150000"/>
              </a:lnSpc>
              <a:buAutoNum type="arabicPeriod"/>
            </a:pPr>
            <a:r>
              <a:rPr lang="es-CO" sz="1400" b="1" dirty="0">
                <a:solidFill>
                  <a:schemeClr val="accent6">
                    <a:lumMod val="60000"/>
                    <a:lumOff val="40000"/>
                  </a:schemeClr>
                </a:solidFill>
                <a:latin typeface="Verdana"/>
                <a:ea typeface="Verdana"/>
              </a:rPr>
              <a:t>      </a:t>
            </a:r>
            <a:r>
              <a:rPr lang="es-CO" sz="1400" b="1" dirty="0">
                <a:solidFill>
                  <a:schemeClr val="tx1">
                    <a:lumMod val="50000"/>
                    <a:lumOff val="50000"/>
                  </a:schemeClr>
                </a:solidFill>
                <a:latin typeface="Verdana"/>
                <a:ea typeface="Verdana"/>
              </a:rPr>
              <a:t>Estados de las PQRSDF</a:t>
            </a:r>
          </a:p>
          <a:p>
            <a:pPr marL="714375" indent="-696913" algn="just">
              <a:lnSpc>
                <a:spcPct val="150000"/>
              </a:lnSpc>
              <a:buAutoNum type="arabicPeriod"/>
            </a:pPr>
            <a:r>
              <a:rPr lang="es-ES" sz="1400" b="1" dirty="0">
                <a:solidFill>
                  <a:schemeClr val="tx1">
                    <a:lumMod val="50000"/>
                    <a:lumOff val="50000"/>
                  </a:schemeClr>
                </a:solidFill>
                <a:latin typeface="Verdana"/>
                <a:ea typeface="Verdana"/>
              </a:rPr>
              <a:t>Promedio días de respuesta por tipo de                                   requerimiento</a:t>
            </a:r>
            <a:endParaRPr lang="es-CO" sz="1400" b="1" dirty="0">
              <a:solidFill>
                <a:schemeClr val="tx1">
                  <a:lumMod val="50000"/>
                  <a:lumOff val="50000"/>
                </a:schemeClr>
              </a:solidFill>
              <a:latin typeface="Verdana"/>
              <a:ea typeface="Verdana"/>
            </a:endParaRPr>
          </a:p>
          <a:p>
            <a:pPr marL="628650" indent="-628650" algn="just">
              <a:lnSpc>
                <a:spcPct val="150000"/>
              </a:lnSpc>
              <a:buAutoNum type="arabicPeriod"/>
            </a:pPr>
            <a:r>
              <a:rPr lang="es-ES" sz="1400" b="1" dirty="0">
                <a:solidFill>
                  <a:schemeClr val="accent6">
                    <a:lumMod val="60000"/>
                    <a:lumOff val="40000"/>
                  </a:schemeClr>
                </a:solidFill>
                <a:latin typeface="Verdana"/>
                <a:ea typeface="Verdana"/>
              </a:rPr>
              <a:t> </a:t>
            </a:r>
            <a:r>
              <a:rPr lang="es-ES" sz="1400" b="1" dirty="0">
                <a:solidFill>
                  <a:schemeClr val="tx1">
                    <a:lumMod val="50000"/>
                    <a:lumOff val="50000"/>
                  </a:schemeClr>
                </a:solidFill>
                <a:latin typeface="Verdana"/>
                <a:ea typeface="Verdana"/>
              </a:rPr>
              <a:t>PQRSDF a tiempo vs. fuera de Tiempo Periodo     anterior</a:t>
            </a:r>
          </a:p>
          <a:p>
            <a:pPr marL="16510">
              <a:lnSpc>
                <a:spcPct val="150000"/>
              </a:lnSpc>
            </a:pPr>
            <a:endParaRPr lang="es-CO" sz="1400" b="1" dirty="0">
              <a:solidFill>
                <a:schemeClr val="tx1">
                  <a:lumMod val="50000"/>
                  <a:lumOff val="50000"/>
                </a:schemeClr>
              </a:solidFill>
              <a:latin typeface="Verdana"/>
              <a:ea typeface="Verdana"/>
            </a:endParaRPr>
          </a:p>
        </p:txBody>
      </p:sp>
      <p:sp>
        <p:nvSpPr>
          <p:cNvPr id="3" name="CuadroTexto 2">
            <a:extLst>
              <a:ext uri="{FF2B5EF4-FFF2-40B4-BE49-F238E27FC236}">
                <a16:creationId xmlns:a16="http://schemas.microsoft.com/office/drawing/2014/main" id="{25BC7841-D2CB-D5AE-9942-E18DBAFD74E3}"/>
              </a:ext>
            </a:extLst>
          </p:cNvPr>
          <p:cNvSpPr txBox="1"/>
          <p:nvPr/>
        </p:nvSpPr>
        <p:spPr>
          <a:xfrm>
            <a:off x="6120984" y="1581137"/>
            <a:ext cx="5853021" cy="2957284"/>
          </a:xfrm>
          <a:prstGeom prst="rect">
            <a:avLst/>
          </a:prstGeom>
          <a:noFill/>
        </p:spPr>
        <p:txBody>
          <a:bodyPr wrap="square" lIns="91440" tIns="45720" rIns="91440" bIns="45720" rtlCol="0" anchor="t">
            <a:spAutoFit/>
          </a:bodyPr>
          <a:lstStyle/>
          <a:p>
            <a:pPr marL="16510">
              <a:lnSpc>
                <a:spcPct val="150000"/>
              </a:lnSpc>
              <a:buClr>
                <a:srgbClr val="92D050"/>
              </a:buClr>
            </a:pPr>
            <a:r>
              <a:rPr lang="es-CO" sz="1400" b="1" dirty="0">
                <a:solidFill>
                  <a:srgbClr val="92D050"/>
                </a:solidFill>
                <a:latin typeface="Verdana"/>
                <a:ea typeface="Verdana"/>
              </a:rPr>
              <a:t>12</a:t>
            </a:r>
            <a:r>
              <a:rPr lang="es-CO" sz="1400" b="1" dirty="0">
                <a:solidFill>
                  <a:schemeClr val="tx1">
                    <a:lumMod val="50000"/>
                    <a:lumOff val="50000"/>
                  </a:schemeClr>
                </a:solidFill>
                <a:latin typeface="Verdana"/>
                <a:ea typeface="Verdana"/>
              </a:rPr>
              <a:t>.      Atenciones realizadas por GAIA – “CHATBOT”</a:t>
            </a:r>
            <a:endParaRPr lang="en-US" sz="1400" dirty="0">
              <a:solidFill>
                <a:schemeClr val="tx1">
                  <a:lumMod val="50000"/>
                  <a:lumOff val="50000"/>
                </a:schemeClr>
              </a:solidFill>
              <a:latin typeface="Verdana"/>
              <a:ea typeface="Calibri"/>
              <a:cs typeface="Calibri"/>
            </a:endParaRPr>
          </a:p>
          <a:p>
            <a:pPr marL="16510">
              <a:lnSpc>
                <a:spcPct val="150000"/>
              </a:lnSpc>
              <a:buClr>
                <a:srgbClr val="92D050"/>
              </a:buClr>
            </a:pPr>
            <a:r>
              <a:rPr lang="es-CO" sz="1400" b="1" dirty="0">
                <a:solidFill>
                  <a:srgbClr val="92D050"/>
                </a:solidFill>
                <a:latin typeface="Verdana"/>
                <a:ea typeface="Verdana"/>
              </a:rPr>
              <a:t>13.</a:t>
            </a:r>
            <a:r>
              <a:rPr lang="es-CO" sz="1400" b="1" dirty="0">
                <a:solidFill>
                  <a:schemeClr val="tx1">
                    <a:lumMod val="50000"/>
                    <a:lumOff val="50000"/>
                  </a:schemeClr>
                </a:solidFill>
                <a:latin typeface="Verdana"/>
                <a:ea typeface="Verdana"/>
              </a:rPr>
              <a:t>      Atenciones realizadas por “Orientaciones”</a:t>
            </a:r>
          </a:p>
          <a:p>
            <a:pPr marL="16510">
              <a:lnSpc>
                <a:spcPct val="150000"/>
              </a:lnSpc>
              <a:buClr>
                <a:srgbClr val="92D050"/>
              </a:buClr>
            </a:pPr>
            <a:r>
              <a:rPr lang="es-CO" sz="1400" b="1" dirty="0">
                <a:solidFill>
                  <a:srgbClr val="92D050"/>
                </a:solidFill>
                <a:latin typeface="Verdana"/>
                <a:ea typeface="Verdana"/>
              </a:rPr>
              <a:t>14</a:t>
            </a:r>
            <a:r>
              <a:rPr lang="es-CO" sz="1400" b="1" dirty="0">
                <a:solidFill>
                  <a:schemeClr val="tx1">
                    <a:lumMod val="50000"/>
                    <a:lumOff val="50000"/>
                  </a:schemeClr>
                </a:solidFill>
                <a:latin typeface="Verdana"/>
                <a:ea typeface="Verdana"/>
              </a:rPr>
              <a:t>.      Nivel de Satisfacción de los Usuarios – NSU</a:t>
            </a:r>
          </a:p>
          <a:p>
            <a:pPr marL="16510">
              <a:lnSpc>
                <a:spcPct val="150000"/>
              </a:lnSpc>
            </a:pPr>
            <a:r>
              <a:rPr lang="es-CO" sz="1400" b="1" dirty="0">
                <a:solidFill>
                  <a:srgbClr val="92D050"/>
                </a:solidFill>
                <a:latin typeface="Verdana"/>
                <a:ea typeface="Verdana"/>
              </a:rPr>
              <a:t>14.1.   </a:t>
            </a:r>
            <a:r>
              <a:rPr lang="es-CO" sz="1400" b="1" dirty="0">
                <a:solidFill>
                  <a:schemeClr val="tx1">
                    <a:lumMod val="50000"/>
                    <a:lumOff val="50000"/>
                  </a:schemeClr>
                </a:solidFill>
                <a:latin typeface="Verdana"/>
                <a:ea typeface="Verdana"/>
              </a:rPr>
              <a:t>Experiencia en el canal de atención</a:t>
            </a:r>
            <a:endParaRPr lang="es-CO" sz="1400" dirty="0">
              <a:solidFill>
                <a:schemeClr val="tx1">
                  <a:lumMod val="50000"/>
                  <a:lumOff val="50000"/>
                </a:schemeClr>
              </a:solidFill>
              <a:latin typeface="Verdana"/>
              <a:ea typeface="Calibri" panose="020F0502020204030204"/>
              <a:cs typeface="Calibri" panose="020F0502020204030204"/>
            </a:endParaRPr>
          </a:p>
          <a:p>
            <a:pPr marL="16510">
              <a:lnSpc>
                <a:spcPct val="150000"/>
              </a:lnSpc>
            </a:pPr>
            <a:r>
              <a:rPr lang="es-CO" sz="1400" b="1" dirty="0">
                <a:solidFill>
                  <a:srgbClr val="92D050"/>
                </a:solidFill>
                <a:latin typeface="Verdana"/>
                <a:ea typeface="Verdana"/>
              </a:rPr>
              <a:t>14.2.   </a:t>
            </a:r>
            <a:r>
              <a:rPr lang="es-CO" sz="1400" b="1" dirty="0">
                <a:solidFill>
                  <a:schemeClr val="tx1">
                    <a:lumMod val="50000"/>
                    <a:lumOff val="50000"/>
                  </a:schemeClr>
                </a:solidFill>
                <a:latin typeface="Verdana"/>
                <a:ea typeface="Verdana"/>
              </a:rPr>
              <a:t>Imagen de la ciudadanía sobre la entidad</a:t>
            </a:r>
            <a:endParaRPr lang="es-CO" sz="1400" dirty="0">
              <a:solidFill>
                <a:schemeClr val="tx1">
                  <a:lumMod val="50000"/>
                  <a:lumOff val="50000"/>
                </a:schemeClr>
              </a:solidFill>
              <a:latin typeface="Verdana"/>
              <a:ea typeface="Calibri" panose="020F0502020204030204"/>
              <a:cs typeface="Calibri" panose="020F0502020204030204"/>
            </a:endParaRPr>
          </a:p>
          <a:p>
            <a:pPr marL="742950" indent="-742950">
              <a:lnSpc>
                <a:spcPct val="150000"/>
              </a:lnSpc>
              <a:buClr>
                <a:srgbClr val="92D050"/>
              </a:buClr>
            </a:pPr>
            <a:r>
              <a:rPr lang="es-CO" sz="1400" b="1" dirty="0">
                <a:solidFill>
                  <a:srgbClr val="92D050"/>
                </a:solidFill>
                <a:latin typeface="Verdana"/>
                <a:ea typeface="Verdana"/>
              </a:rPr>
              <a:t>15.       </a:t>
            </a:r>
            <a:r>
              <a:rPr lang="es-CO" sz="1400" b="1" dirty="0">
                <a:solidFill>
                  <a:schemeClr val="tx1">
                    <a:lumMod val="50000"/>
                    <a:lumOff val="50000"/>
                  </a:schemeClr>
                </a:solidFill>
                <a:latin typeface="Verdana"/>
                <a:ea typeface="Verdana"/>
              </a:rPr>
              <a:t>Acreditación de laboratorios</a:t>
            </a:r>
          </a:p>
          <a:p>
            <a:pPr>
              <a:lnSpc>
                <a:spcPct val="150000"/>
              </a:lnSpc>
              <a:buClr>
                <a:srgbClr val="92D050"/>
              </a:buClr>
            </a:pPr>
            <a:r>
              <a:rPr lang="es-CO" sz="1400" b="1" dirty="0">
                <a:solidFill>
                  <a:srgbClr val="92D050"/>
                </a:solidFill>
                <a:latin typeface="Verdana"/>
                <a:ea typeface="Verdana"/>
              </a:rPr>
              <a:t>16.       </a:t>
            </a:r>
            <a:r>
              <a:rPr lang="es-CO" sz="1400" b="1" dirty="0">
                <a:solidFill>
                  <a:schemeClr val="tx1">
                    <a:lumMod val="50000"/>
                    <a:lumOff val="50000"/>
                  </a:schemeClr>
                </a:solidFill>
                <a:latin typeface="Verdana"/>
                <a:ea typeface="Verdana"/>
              </a:rPr>
              <a:t>Denuncias y quejas</a:t>
            </a:r>
          </a:p>
          <a:p>
            <a:pPr>
              <a:lnSpc>
                <a:spcPct val="150000"/>
              </a:lnSpc>
              <a:buClr>
                <a:srgbClr val="92D050"/>
              </a:buClr>
            </a:pPr>
            <a:r>
              <a:rPr lang="es-CO" sz="1400" b="1" dirty="0">
                <a:solidFill>
                  <a:srgbClr val="92D050"/>
                </a:solidFill>
                <a:latin typeface="Verdana"/>
                <a:ea typeface="Verdana"/>
              </a:rPr>
              <a:t>17.       </a:t>
            </a:r>
            <a:r>
              <a:rPr lang="es-CO" sz="1400" b="1" dirty="0">
                <a:solidFill>
                  <a:schemeClr val="tx1">
                    <a:lumMod val="50000"/>
                    <a:lumOff val="50000"/>
                  </a:schemeClr>
                </a:solidFill>
                <a:latin typeface="Verdana"/>
                <a:ea typeface="Verdana"/>
              </a:rPr>
              <a:t>Conclusiones</a:t>
            </a:r>
          </a:p>
          <a:p>
            <a:pPr>
              <a:lnSpc>
                <a:spcPct val="150000"/>
              </a:lnSpc>
              <a:buClr>
                <a:srgbClr val="92D050"/>
              </a:buClr>
            </a:pPr>
            <a:r>
              <a:rPr lang="es-CO" sz="1400" b="1" dirty="0">
                <a:solidFill>
                  <a:srgbClr val="92D050"/>
                </a:solidFill>
                <a:latin typeface="Verdana"/>
                <a:ea typeface="Verdana"/>
              </a:rPr>
              <a:t>18.       </a:t>
            </a:r>
            <a:r>
              <a:rPr lang="es-CO" sz="1400" b="1" dirty="0">
                <a:solidFill>
                  <a:schemeClr val="tx1">
                    <a:lumMod val="50000"/>
                    <a:lumOff val="50000"/>
                  </a:schemeClr>
                </a:solidFill>
                <a:latin typeface="Verdana"/>
                <a:ea typeface="Verdana"/>
              </a:rPr>
              <a:t>Recomendaciones</a:t>
            </a:r>
            <a:endParaRPr lang="es-ES" sz="1400" b="1" dirty="0">
              <a:solidFill>
                <a:schemeClr val="tx1">
                  <a:lumMod val="50000"/>
                  <a:lumOff val="50000"/>
                </a:schemeClr>
              </a:solidFill>
              <a:latin typeface="Verdana"/>
              <a:ea typeface="Verdana"/>
            </a:endParaRPr>
          </a:p>
        </p:txBody>
      </p:sp>
    </p:spTree>
    <p:extLst>
      <p:ext uri="{BB962C8B-B14F-4D97-AF65-F5344CB8AC3E}">
        <p14:creationId xmlns:p14="http://schemas.microsoft.com/office/powerpoint/2010/main" val="72309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96A7E00F-D746-D1D2-2354-0E1B9817765E}"/>
              </a:ext>
            </a:extLst>
          </p:cNvPr>
          <p:cNvSpPr/>
          <p:nvPr/>
        </p:nvSpPr>
        <p:spPr>
          <a:xfrm rot="21480000">
            <a:off x="618169" y="2904655"/>
            <a:ext cx="3652241" cy="423083"/>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a:extLst>
              <a:ext uri="{FF2B5EF4-FFF2-40B4-BE49-F238E27FC236}">
                <a16:creationId xmlns:a16="http://schemas.microsoft.com/office/drawing/2014/main" id="{CEF3D69B-31AA-10E9-A6E9-80D50E67B594}"/>
              </a:ext>
            </a:extLst>
          </p:cNvPr>
          <p:cNvSpPr/>
          <p:nvPr/>
        </p:nvSpPr>
        <p:spPr>
          <a:xfrm rot="21480000">
            <a:off x="562485" y="731776"/>
            <a:ext cx="3652241" cy="423083"/>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200" y="825410"/>
            <a:ext cx="10515600" cy="471488"/>
          </a:xfrm>
        </p:spPr>
        <p:txBody>
          <a:bodyPr>
            <a:noAutofit/>
          </a:bodyPr>
          <a:lstStyle/>
          <a:p>
            <a:r>
              <a:rPr lang="es-CO" sz="2800" b="1">
                <a:latin typeface="Verdana"/>
                <a:ea typeface="Verdana"/>
              </a:rPr>
              <a:t>1. Introducción</a:t>
            </a:r>
          </a:p>
        </p:txBody>
      </p:sp>
      <p:sp>
        <p:nvSpPr>
          <p:cNvPr id="8" name="Marcador de contenido 2">
            <a:extLst>
              <a:ext uri="{FF2B5EF4-FFF2-40B4-BE49-F238E27FC236}">
                <a16:creationId xmlns:a16="http://schemas.microsoft.com/office/drawing/2014/main" id="{CD8230CD-1305-6BBE-E316-DBBF834E8CDA}"/>
              </a:ext>
            </a:extLst>
          </p:cNvPr>
          <p:cNvSpPr>
            <a:spLocks noGrp="1"/>
          </p:cNvSpPr>
          <p:nvPr>
            <p:ph idx="1"/>
          </p:nvPr>
        </p:nvSpPr>
        <p:spPr>
          <a:xfrm>
            <a:off x="721742" y="1272021"/>
            <a:ext cx="10748513" cy="1733728"/>
          </a:xfrm>
        </p:spPr>
        <p:txBody>
          <a:bodyPr>
            <a:normAutofit fontScale="25000" lnSpcReduction="20000"/>
          </a:bodyPr>
          <a:lstStyle/>
          <a:p>
            <a:pPr marL="0" indent="0" algn="just">
              <a:lnSpc>
                <a:spcPct val="100000"/>
              </a:lnSpc>
              <a:spcBef>
                <a:spcPts val="0"/>
              </a:spcBef>
              <a:buNone/>
            </a:pPr>
            <a:endParaRPr lang="es-ES" dirty="0"/>
          </a:p>
          <a:p>
            <a:pPr marL="0" indent="0" algn="just">
              <a:lnSpc>
                <a:spcPts val="1920"/>
              </a:lnSpc>
              <a:spcBef>
                <a:spcPts val="0"/>
              </a:spcBef>
              <a:buNone/>
            </a:pPr>
            <a:r>
              <a:rPr lang="es-ES" sz="6400" dirty="0"/>
              <a:t>El presente </a:t>
            </a:r>
            <a:r>
              <a:rPr lang="es-ES" sz="6400" b="1" dirty="0"/>
              <a:t>Informe Trimestral de PQRSDF</a:t>
            </a:r>
            <a:r>
              <a:rPr lang="es-ES" sz="6400" dirty="0"/>
              <a:t>, solicitudes de acceso a la información y nivel de satisfacción de usuarios corresponde al periodo comprendido entre el </a:t>
            </a:r>
            <a:r>
              <a:rPr lang="es-ES" sz="6400" b="1" dirty="0"/>
              <a:t>1 de octubre al 31 de diciembre de 2025</a:t>
            </a:r>
            <a:r>
              <a:rPr lang="es-ES" sz="6400" dirty="0"/>
              <a:t>. En el se consolidan y analizan las solicitudes recibidas a través de los diferentes canales de atención dispuestos por la Entidad, así como los resultados de la encuesta de satisfacción de usuarios, con el propósito de fortalecer el seguimiento, control y evaluación de la gestión institucional.</a:t>
            </a:r>
          </a:p>
          <a:p>
            <a:pPr marL="0" indent="0" algn="just">
              <a:lnSpc>
                <a:spcPct val="100000"/>
              </a:lnSpc>
              <a:spcBef>
                <a:spcPts val="0"/>
              </a:spcBef>
              <a:buNone/>
            </a:pPr>
            <a:endParaRPr lang="es-ES" sz="6400" dirty="0"/>
          </a:p>
        </p:txBody>
      </p:sp>
      <p:sp>
        <p:nvSpPr>
          <p:cNvPr id="4" name="TextBox 3">
            <a:extLst>
              <a:ext uri="{FF2B5EF4-FFF2-40B4-BE49-F238E27FC236}">
                <a16:creationId xmlns:a16="http://schemas.microsoft.com/office/drawing/2014/main" id="{B188CB4F-7D34-B002-B4FC-E829E5ECD39D}"/>
              </a:ext>
            </a:extLst>
          </p:cNvPr>
          <p:cNvSpPr txBox="1"/>
          <p:nvPr/>
        </p:nvSpPr>
        <p:spPr>
          <a:xfrm>
            <a:off x="721742" y="2854586"/>
            <a:ext cx="8427538" cy="523220"/>
          </a:xfrm>
          <a:prstGeom prst="rect">
            <a:avLst/>
          </a:prstGeom>
          <a:noFill/>
        </p:spPr>
        <p:txBody>
          <a:bodyPr wrap="square" lIns="91440" tIns="45720" rIns="91440" bIns="45720" anchor="t">
            <a:spAutoFit/>
          </a:bodyPr>
          <a:lstStyle/>
          <a:p>
            <a:r>
              <a:rPr lang="es-CO" sz="2800" b="1" dirty="0">
                <a:solidFill>
                  <a:srgbClr val="96BE53"/>
                </a:solidFill>
                <a:latin typeface="Verdana"/>
                <a:ea typeface="Verdana"/>
                <a:cs typeface="+mj-cs"/>
              </a:rPr>
              <a:t>2. Normatividad</a:t>
            </a:r>
            <a:endParaRPr lang="es-ES" sz="2800" b="1" dirty="0">
              <a:solidFill>
                <a:srgbClr val="96BE53"/>
              </a:solidFill>
              <a:latin typeface="Verdana"/>
              <a:ea typeface="Verdana"/>
              <a:cs typeface="+mj-cs"/>
            </a:endParaRPr>
          </a:p>
        </p:txBody>
      </p:sp>
      <p:sp>
        <p:nvSpPr>
          <p:cNvPr id="5" name="Marcador de contenido 2">
            <a:extLst>
              <a:ext uri="{FF2B5EF4-FFF2-40B4-BE49-F238E27FC236}">
                <a16:creationId xmlns:a16="http://schemas.microsoft.com/office/drawing/2014/main" id="{9C50C763-5D45-9765-C72C-1344D1A6BB50}"/>
              </a:ext>
            </a:extLst>
          </p:cNvPr>
          <p:cNvSpPr txBox="1">
            <a:spLocks/>
          </p:cNvSpPr>
          <p:nvPr/>
        </p:nvSpPr>
        <p:spPr>
          <a:xfrm>
            <a:off x="721743" y="3287149"/>
            <a:ext cx="10748513" cy="2298829"/>
          </a:xfrm>
          <a:prstGeom prst="rect">
            <a:avLst/>
          </a:prstGeom>
        </p:spPr>
        <p:txBody>
          <a:bodyPr vert="horz" lIns="91440" tIns="45720" rIns="91440" bIns="45720" rtlCol="0">
            <a:normAutofit fontScale="25000" lnSpcReduction="20000"/>
          </a:bodyPr>
          <a:lstStyle>
            <a:lvl1pPr marL="228594" indent="-228594" algn="l" defTabSz="914377" rtl="0" eaLnBrk="1" latinLnBrk="0" hangingPunct="1">
              <a:lnSpc>
                <a:spcPct val="90000"/>
              </a:lnSpc>
              <a:spcBef>
                <a:spcPts val="1000"/>
              </a:spcBef>
              <a:buFont typeface="Arial" panose="020B0604020202020204" pitchFamily="34" charset="0"/>
              <a:buChar char="•"/>
              <a:defRPr sz="1600" kern="1200">
                <a:solidFill>
                  <a:schemeClr val="tx1">
                    <a:lumMod val="50000"/>
                    <a:lumOff val="50000"/>
                  </a:schemeClr>
                </a:solidFill>
                <a:latin typeface="Verdana" panose="020B0604030504040204" pitchFamily="34" charset="0"/>
                <a:ea typeface="Verdana" panose="020B0604030504040204" pitchFamily="34" charset="0"/>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Verdana" panose="020B0604030504040204" pitchFamily="34" charset="0"/>
                <a:ea typeface="Verdana" panose="020B0604030504040204" pitchFamily="34" charset="0"/>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Verdana" panose="020B0604030504040204" pitchFamily="34" charset="0"/>
                <a:ea typeface="Verdana" panose="020B0604030504040204" pitchFamily="34" charset="0"/>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Verdana" panose="020B0604030504040204" pitchFamily="34" charset="0"/>
                <a:ea typeface="Verdana" panose="020B0604030504040204" pitchFamily="34" charset="0"/>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lumMod val="50000"/>
                    <a:lumOff val="50000"/>
                  </a:schemeClr>
                </a:solidFill>
                <a:latin typeface="Verdana" panose="020B0604030504040204" pitchFamily="34" charset="0"/>
                <a:ea typeface="Verdana" panose="020B0604030504040204" pitchFamily="34" charset="0"/>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00000"/>
              </a:lnSpc>
              <a:spcBef>
                <a:spcPts val="0"/>
              </a:spcBef>
              <a:buFont typeface="Arial" panose="020B0604020202020204" pitchFamily="34" charset="0"/>
              <a:buNone/>
            </a:pPr>
            <a:endParaRPr lang="es-ES" dirty="0"/>
          </a:p>
          <a:p>
            <a:pPr marL="0" indent="0" algn="just">
              <a:lnSpc>
                <a:spcPts val="1900"/>
              </a:lnSpc>
              <a:spcBef>
                <a:spcPts val="0"/>
              </a:spcBef>
              <a:buNone/>
            </a:pPr>
            <a:endParaRPr lang="es-ES" sz="6400" dirty="0"/>
          </a:p>
          <a:p>
            <a:pPr marL="0" indent="0" algn="just">
              <a:lnSpc>
                <a:spcPts val="1900"/>
              </a:lnSpc>
              <a:spcBef>
                <a:spcPts val="0"/>
              </a:spcBef>
              <a:buNone/>
            </a:pPr>
            <a:r>
              <a:rPr lang="es-ES" sz="6400" dirty="0"/>
              <a:t>En cumplimiento de lo establecido en el </a:t>
            </a:r>
            <a:r>
              <a:rPr lang="es-ES" sz="6400" b="1" dirty="0"/>
              <a:t>artículo 11, literal h) de la Ley 1712 de 2014</a:t>
            </a:r>
            <a:r>
              <a:rPr lang="es-ES" sz="6400" dirty="0"/>
              <a:t>, sobre transparencia y acceso a la información pública, y del </a:t>
            </a:r>
            <a:r>
              <a:rPr lang="es-ES" sz="6400" b="1" dirty="0"/>
              <a:t>artículo 52 del Decreto 103 de 2015</a:t>
            </a:r>
            <a:r>
              <a:rPr lang="es-ES" sz="6400" dirty="0"/>
              <a:t>, que la reglamenta parcialmente, así como de la </a:t>
            </a:r>
            <a:r>
              <a:rPr lang="es-ES" sz="6400" b="1" dirty="0"/>
              <a:t>Circular Externa 100-006 de 2023</a:t>
            </a:r>
            <a:r>
              <a:rPr lang="es-ES" sz="6400" dirty="0"/>
              <a:t> de la Procuraduría, que fortalece la trazabilidad y los tiempos de respuesta en las entidades públicas, el IDEAM atiende también lo dispuesto en los </a:t>
            </a:r>
            <a:r>
              <a:rPr lang="es-ES" sz="6400" b="1" dirty="0"/>
              <a:t>artículos 28, 29 y 30 de la Resolución Interna 2628 de 2016</a:t>
            </a:r>
            <a:r>
              <a:rPr lang="es-ES" sz="6400" dirty="0"/>
              <a:t>, que regula el procedimiento interno para la gestión de Peticiones, Quejas, Reclamos y Sugerencias, garantizando transparencia, eficiencia y oportunidad en la atención al ciudadano</a:t>
            </a:r>
            <a:r>
              <a:rPr lang="es-ES" sz="6600" dirty="0"/>
              <a:t>.</a:t>
            </a:r>
          </a:p>
          <a:p>
            <a:pPr marL="0" indent="0" algn="just">
              <a:lnSpc>
                <a:spcPts val="1900"/>
              </a:lnSpc>
              <a:spcBef>
                <a:spcPts val="0"/>
              </a:spcBef>
              <a:buNone/>
            </a:pPr>
            <a:endParaRPr lang="es-ES" sz="6600" dirty="0"/>
          </a:p>
          <a:p>
            <a:pPr marL="0" indent="0" algn="just">
              <a:lnSpc>
                <a:spcPts val="1900"/>
              </a:lnSpc>
              <a:spcBef>
                <a:spcPts val="0"/>
              </a:spcBef>
              <a:buNone/>
            </a:pPr>
            <a:endParaRPr lang="es-ES" sz="6400" dirty="0"/>
          </a:p>
        </p:txBody>
      </p:sp>
    </p:spTree>
    <p:extLst>
      <p:ext uri="{BB962C8B-B14F-4D97-AF65-F5344CB8AC3E}">
        <p14:creationId xmlns:p14="http://schemas.microsoft.com/office/powerpoint/2010/main" val="399683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arallelogram 11">
            <a:extLst>
              <a:ext uri="{FF2B5EF4-FFF2-40B4-BE49-F238E27FC236}">
                <a16:creationId xmlns:a16="http://schemas.microsoft.com/office/drawing/2014/main" id="{07A27A4C-F3DF-637A-3B29-453C56A4AB9B}"/>
              </a:ext>
            </a:extLst>
          </p:cNvPr>
          <p:cNvSpPr/>
          <p:nvPr/>
        </p:nvSpPr>
        <p:spPr>
          <a:xfrm rot="21480000">
            <a:off x="414140" y="824384"/>
            <a:ext cx="6595856" cy="350015"/>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629433" y="816784"/>
            <a:ext cx="10515600" cy="471488"/>
          </a:xfrm>
        </p:spPr>
        <p:txBody>
          <a:bodyPr>
            <a:noAutofit/>
          </a:bodyPr>
          <a:lstStyle/>
          <a:p>
            <a:r>
              <a:rPr lang="es-ES" sz="2800" b="1">
                <a:latin typeface="Verdana"/>
                <a:ea typeface="Verdana"/>
              </a:rPr>
              <a:t>3. Cantidad PQRSDF recibidas</a:t>
            </a:r>
            <a:endParaRPr lang="es-CO" sz="2800" b="1">
              <a:latin typeface="Verdana"/>
              <a:ea typeface="Verdana"/>
            </a:endParaRPr>
          </a:p>
        </p:txBody>
      </p:sp>
      <p:sp>
        <p:nvSpPr>
          <p:cNvPr id="4" name="Callout: Left Arrow 3">
            <a:extLst>
              <a:ext uri="{FF2B5EF4-FFF2-40B4-BE49-F238E27FC236}">
                <a16:creationId xmlns:a16="http://schemas.microsoft.com/office/drawing/2014/main" id="{CDF26D00-DB01-0E5C-5C44-5167CD3E265A}"/>
              </a:ext>
            </a:extLst>
          </p:cNvPr>
          <p:cNvSpPr/>
          <p:nvPr/>
        </p:nvSpPr>
        <p:spPr>
          <a:xfrm>
            <a:off x="6444798" y="1236777"/>
            <a:ext cx="5691071" cy="5361273"/>
          </a:xfrm>
          <a:prstGeom prst="leftArrowCallout">
            <a:avLst/>
          </a:prstGeom>
          <a:gradFill flip="none" rotWithShape="1">
            <a:gsLst>
              <a:gs pos="0">
                <a:schemeClr val="accent5">
                  <a:tint val="66000"/>
                  <a:satMod val="160000"/>
                </a:schemeClr>
              </a:gs>
              <a:gs pos="50000">
                <a:schemeClr val="accent5">
                  <a:tint val="44500"/>
                  <a:satMod val="160000"/>
                </a:schemeClr>
              </a:gs>
              <a:gs pos="100000">
                <a:schemeClr val="accent5">
                  <a:tint val="23500"/>
                  <a:satMod val="160000"/>
                </a:schemeClr>
              </a:gs>
            </a:gsLst>
            <a:lin ang="10800000" scaled="1"/>
            <a:tileRect/>
          </a:gradFill>
          <a:ln>
            <a:solidFill>
              <a:schemeClr val="accent6">
                <a:lumMod val="50000"/>
              </a:schemeClr>
            </a:solidFill>
          </a:ln>
        </p:spPr>
        <p:style>
          <a:lnRef idx="3">
            <a:schemeClr val="lt1"/>
          </a:lnRef>
          <a:fillRef idx="1">
            <a:schemeClr val="accent5"/>
          </a:fillRef>
          <a:effectRef idx="1">
            <a:schemeClr val="accent5"/>
          </a:effectRef>
          <a:fontRef idx="minor">
            <a:schemeClr val="lt1"/>
          </a:fontRef>
        </p:style>
        <p:txBody>
          <a:bodyPr lIns="91440" tIns="45720" rIns="91440" bIns="45720" rtlCol="0" anchor="ctr"/>
          <a:lstStyle/>
          <a:p>
            <a:pPr algn="just"/>
            <a:endParaRPr lang="es-ES" sz="1600" dirty="0">
              <a:solidFill>
                <a:schemeClr val="tx1"/>
              </a:solidFill>
              <a:latin typeface="Verdana" panose="020B0604030504040204" pitchFamily="34" charset="0"/>
              <a:ea typeface="Verdana" panose="020B0604030504040204" pitchFamily="34" charset="0"/>
            </a:endParaRPr>
          </a:p>
          <a:p>
            <a:pPr algn="just"/>
            <a:r>
              <a:rPr lang="es-ES" sz="1400" dirty="0">
                <a:solidFill>
                  <a:schemeClr val="dk1"/>
                </a:solidFill>
                <a:latin typeface="Verdana"/>
                <a:ea typeface="Calibri"/>
                <a:cs typeface="Calibri"/>
              </a:rPr>
              <a:t>En los meses de </a:t>
            </a:r>
            <a:r>
              <a:rPr lang="es-ES" sz="1400" b="1" dirty="0">
                <a:solidFill>
                  <a:schemeClr val="dk1"/>
                </a:solidFill>
                <a:latin typeface="Verdana"/>
                <a:ea typeface="Calibri"/>
                <a:cs typeface="Calibri"/>
              </a:rPr>
              <a:t>octubre, noviembre y diciembre</a:t>
            </a:r>
            <a:r>
              <a:rPr lang="es-ES" sz="1400" dirty="0">
                <a:solidFill>
                  <a:schemeClr val="dk1"/>
                </a:solidFill>
                <a:latin typeface="Verdana"/>
                <a:ea typeface="Calibri"/>
                <a:cs typeface="Calibri"/>
              </a:rPr>
              <a:t>, la entidad gestionó un total de </a:t>
            </a:r>
            <a:r>
              <a:rPr lang="es-ES" sz="1400" b="1" dirty="0">
                <a:solidFill>
                  <a:schemeClr val="dk1"/>
                </a:solidFill>
                <a:latin typeface="Verdana"/>
                <a:ea typeface="Calibri"/>
                <a:cs typeface="Calibri"/>
              </a:rPr>
              <a:t>1.785 PQRSDF </a:t>
            </a:r>
            <a:r>
              <a:rPr lang="es-ES" sz="1400" dirty="0">
                <a:solidFill>
                  <a:schemeClr val="dk1"/>
                </a:solidFill>
                <a:latin typeface="Verdana"/>
                <a:ea typeface="Calibri"/>
                <a:cs typeface="Calibri"/>
              </a:rPr>
              <a:t>a través de sus diferentes canales de atención. </a:t>
            </a:r>
            <a:r>
              <a:rPr lang="es-ES" sz="1400" dirty="0">
                <a:solidFill>
                  <a:schemeClr val="tx1"/>
                </a:solidFill>
                <a:highlight>
                  <a:srgbClr val="FFFF00"/>
                </a:highlight>
                <a:latin typeface="Verdana"/>
                <a:ea typeface="Verdana"/>
              </a:rPr>
              <a:t> </a:t>
            </a:r>
          </a:p>
          <a:p>
            <a:pPr algn="just"/>
            <a:endParaRPr lang="es-ES" sz="1600" dirty="0">
              <a:solidFill>
                <a:schemeClr val="tx1"/>
              </a:solidFill>
              <a:highlight>
                <a:srgbClr val="FFFF00"/>
              </a:highlight>
              <a:latin typeface="Verdana" panose="020B0604030504040204" pitchFamily="34" charset="0"/>
              <a:ea typeface="Verdana" panose="020B0604030504040204" pitchFamily="34" charset="0"/>
            </a:endParaRPr>
          </a:p>
          <a:p>
            <a:pPr algn="just"/>
            <a:r>
              <a:rPr lang="es-MX" sz="1400" dirty="0">
                <a:solidFill>
                  <a:schemeClr val="tx1">
                    <a:lumMod val="95000"/>
                    <a:lumOff val="5000"/>
                  </a:schemeClr>
                </a:solidFill>
                <a:latin typeface="Verdana" panose="020B0604030504040204" pitchFamily="34" charset="0"/>
                <a:ea typeface="Verdana" panose="020B0604030504040204" pitchFamily="34" charset="0"/>
              </a:rPr>
              <a:t>El análisis de las solicitudes registradas durante el periodo muestra que </a:t>
            </a:r>
            <a:r>
              <a:rPr lang="es-MX" sz="1400" b="1" dirty="0">
                <a:solidFill>
                  <a:schemeClr val="tx1">
                    <a:lumMod val="95000"/>
                    <a:lumOff val="5000"/>
                  </a:schemeClr>
                </a:solidFill>
                <a:latin typeface="Verdana" panose="020B0604030504040204" pitchFamily="34" charset="0"/>
                <a:ea typeface="Verdana" panose="020B0604030504040204" pitchFamily="34" charset="0"/>
              </a:rPr>
              <a:t>octubre concentra la mayor proporción, con el 40.34% del total</a:t>
            </a:r>
            <a:r>
              <a:rPr lang="es-MX" sz="1400" dirty="0">
                <a:solidFill>
                  <a:schemeClr val="tx1">
                    <a:lumMod val="95000"/>
                    <a:lumOff val="5000"/>
                  </a:schemeClr>
                </a:solidFill>
                <a:latin typeface="Verdana" panose="020B0604030504040204" pitchFamily="34" charset="0"/>
                <a:ea typeface="Verdana" panose="020B0604030504040204" pitchFamily="34" charset="0"/>
              </a:rPr>
              <a:t>, lo que evidencia un pico significativo en la demanda de servicios. En </a:t>
            </a:r>
            <a:r>
              <a:rPr lang="es-MX" sz="1400" b="1" dirty="0">
                <a:solidFill>
                  <a:schemeClr val="tx1">
                    <a:lumMod val="95000"/>
                    <a:lumOff val="5000"/>
                  </a:schemeClr>
                </a:solidFill>
                <a:latin typeface="Verdana" panose="020B0604030504040204" pitchFamily="34" charset="0"/>
                <a:ea typeface="Verdana" panose="020B0604030504040204" pitchFamily="34" charset="0"/>
              </a:rPr>
              <a:t>noviembre</a:t>
            </a:r>
            <a:r>
              <a:rPr lang="es-MX" sz="1400" dirty="0">
                <a:solidFill>
                  <a:schemeClr val="tx1">
                    <a:lumMod val="95000"/>
                    <a:lumOff val="5000"/>
                  </a:schemeClr>
                </a:solidFill>
                <a:latin typeface="Verdana" panose="020B0604030504040204" pitchFamily="34" charset="0"/>
                <a:ea typeface="Verdana" panose="020B0604030504040204" pitchFamily="34" charset="0"/>
              </a:rPr>
              <a:t>, el porcentaje disminuye a </a:t>
            </a:r>
            <a:r>
              <a:rPr lang="es-MX" sz="1400" b="1" dirty="0">
                <a:solidFill>
                  <a:schemeClr val="tx1">
                    <a:lumMod val="95000"/>
                    <a:lumOff val="5000"/>
                  </a:schemeClr>
                </a:solidFill>
                <a:latin typeface="Verdana" panose="020B0604030504040204" pitchFamily="34" charset="0"/>
                <a:ea typeface="Verdana" panose="020B0604030504040204" pitchFamily="34" charset="0"/>
              </a:rPr>
              <a:t>30.14%</a:t>
            </a:r>
            <a:r>
              <a:rPr lang="es-MX" sz="1400" dirty="0">
                <a:solidFill>
                  <a:schemeClr val="tx1">
                    <a:lumMod val="95000"/>
                    <a:lumOff val="5000"/>
                  </a:schemeClr>
                </a:solidFill>
                <a:latin typeface="Verdana" panose="020B0604030504040204" pitchFamily="34" charset="0"/>
                <a:ea typeface="Verdana" panose="020B0604030504040204" pitchFamily="34" charset="0"/>
              </a:rPr>
              <a:t>, mientras que en </a:t>
            </a:r>
            <a:r>
              <a:rPr lang="es-MX" sz="1400" b="1" dirty="0">
                <a:solidFill>
                  <a:schemeClr val="tx1">
                    <a:lumMod val="95000"/>
                    <a:lumOff val="5000"/>
                  </a:schemeClr>
                </a:solidFill>
                <a:latin typeface="Verdana" panose="020B0604030504040204" pitchFamily="34" charset="0"/>
                <a:ea typeface="Verdana" panose="020B0604030504040204" pitchFamily="34" charset="0"/>
              </a:rPr>
              <a:t>diciembre</a:t>
            </a:r>
            <a:r>
              <a:rPr lang="es-MX" sz="1400" dirty="0">
                <a:solidFill>
                  <a:schemeClr val="tx1">
                    <a:lumMod val="95000"/>
                    <a:lumOff val="5000"/>
                  </a:schemeClr>
                </a:solidFill>
                <a:latin typeface="Verdana" panose="020B0604030504040204" pitchFamily="34" charset="0"/>
                <a:ea typeface="Verdana" panose="020B0604030504040204" pitchFamily="34" charset="0"/>
              </a:rPr>
              <a:t> se observa una ligera reducción adicional, alcanzando el </a:t>
            </a:r>
            <a:r>
              <a:rPr lang="es-MX" sz="1400" b="1" dirty="0">
                <a:solidFill>
                  <a:schemeClr val="tx1">
                    <a:lumMod val="95000"/>
                    <a:lumOff val="5000"/>
                  </a:schemeClr>
                </a:solidFill>
                <a:latin typeface="Verdana" panose="020B0604030504040204" pitchFamily="34" charset="0"/>
                <a:ea typeface="Verdana" panose="020B0604030504040204" pitchFamily="34" charset="0"/>
              </a:rPr>
              <a:t>29.52%</a:t>
            </a:r>
            <a:r>
              <a:rPr lang="es-MX" sz="1400" dirty="0">
                <a:solidFill>
                  <a:schemeClr val="tx1">
                    <a:lumMod val="95000"/>
                    <a:lumOff val="5000"/>
                  </a:schemeClr>
                </a:solidFill>
                <a:latin typeface="Verdana" panose="020B0604030504040204" pitchFamily="34" charset="0"/>
                <a:ea typeface="Verdana" panose="020B0604030504040204" pitchFamily="34" charset="0"/>
              </a:rPr>
              <a:t>.</a:t>
            </a:r>
          </a:p>
          <a:p>
            <a:pPr algn="just"/>
            <a:endParaRPr lang="es-ES" sz="1600" dirty="0"/>
          </a:p>
        </p:txBody>
      </p:sp>
      <p:sp>
        <p:nvSpPr>
          <p:cNvPr id="13" name="TextBox 12">
            <a:extLst>
              <a:ext uri="{FF2B5EF4-FFF2-40B4-BE49-F238E27FC236}">
                <a16:creationId xmlns:a16="http://schemas.microsoft.com/office/drawing/2014/main" id="{CB6DF9FE-9213-A026-7889-F2BEF36CA874}"/>
              </a:ext>
            </a:extLst>
          </p:cNvPr>
          <p:cNvSpPr txBox="1"/>
          <p:nvPr/>
        </p:nvSpPr>
        <p:spPr>
          <a:xfrm>
            <a:off x="1323024" y="5604205"/>
            <a:ext cx="5691071" cy="230832"/>
          </a:xfrm>
          <a:prstGeom prst="rect">
            <a:avLst/>
          </a:prstGeom>
          <a:noFill/>
        </p:spPr>
        <p:txBody>
          <a:bodyPr wrap="square">
            <a:spAutoFit/>
          </a:bodyPr>
          <a:lstStyle/>
          <a:p>
            <a:r>
              <a:rPr lang="es-ES" sz="900" b="1" i="1" dirty="0">
                <a:latin typeface="Verdana" panose="020B0604030504040204" pitchFamily="34" charset="0"/>
                <a:ea typeface="Verdana" panose="020B0604030504040204" pitchFamily="34" charset="0"/>
              </a:rPr>
              <a:t>*Fuente</a:t>
            </a:r>
            <a:r>
              <a:rPr lang="es-ES" sz="900" dirty="0">
                <a:latin typeface="Verdana" panose="020B0604030504040204" pitchFamily="34" charset="0"/>
                <a:ea typeface="Verdana" panose="020B0604030504040204" pitchFamily="34" charset="0"/>
              </a:rPr>
              <a:t>: Matriz control y seguimiento PQRSDF/ IDEAM</a:t>
            </a:r>
          </a:p>
        </p:txBody>
      </p:sp>
      <p:sp>
        <p:nvSpPr>
          <p:cNvPr id="15" name="TextBox 14">
            <a:extLst>
              <a:ext uri="{FF2B5EF4-FFF2-40B4-BE49-F238E27FC236}">
                <a16:creationId xmlns:a16="http://schemas.microsoft.com/office/drawing/2014/main" id="{D61757CE-5EB4-FCD6-E762-5265507EE718}"/>
              </a:ext>
            </a:extLst>
          </p:cNvPr>
          <p:cNvSpPr txBox="1"/>
          <p:nvPr/>
        </p:nvSpPr>
        <p:spPr>
          <a:xfrm>
            <a:off x="2004164" y="2223370"/>
            <a:ext cx="2536520" cy="3131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17" name="TextBox 16">
            <a:extLst>
              <a:ext uri="{FF2B5EF4-FFF2-40B4-BE49-F238E27FC236}">
                <a16:creationId xmlns:a16="http://schemas.microsoft.com/office/drawing/2014/main" id="{D38A6510-CAA7-5443-3AED-E778EF8379CE}"/>
              </a:ext>
            </a:extLst>
          </p:cNvPr>
          <p:cNvSpPr txBox="1"/>
          <p:nvPr/>
        </p:nvSpPr>
        <p:spPr>
          <a:xfrm>
            <a:off x="6875585" y="3525715"/>
            <a:ext cx="1583455" cy="738664"/>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400" b="1" dirty="0">
                <a:latin typeface="Verdana"/>
                <a:ea typeface="Calibri"/>
                <a:cs typeface="Calibri"/>
              </a:rPr>
              <a:t> IV   TRIMESTRE</a:t>
            </a:r>
          </a:p>
          <a:p>
            <a:r>
              <a:rPr lang="en-US" sz="1400" b="1" dirty="0">
                <a:latin typeface="Verdana"/>
                <a:ea typeface="Calibri"/>
                <a:cs typeface="Calibri"/>
              </a:rPr>
              <a:t>        2025</a:t>
            </a:r>
          </a:p>
        </p:txBody>
      </p:sp>
      <p:graphicFrame>
        <p:nvGraphicFramePr>
          <p:cNvPr id="9" name="Marcador de contenido 5">
            <a:extLst>
              <a:ext uri="{FF2B5EF4-FFF2-40B4-BE49-F238E27FC236}">
                <a16:creationId xmlns:a16="http://schemas.microsoft.com/office/drawing/2014/main" id="{8FCF8C27-79A6-131C-3425-92074163C23C}"/>
              </a:ext>
            </a:extLst>
          </p:cNvPr>
          <p:cNvGraphicFramePr>
            <a:graphicFrameLocks/>
          </p:cNvGraphicFramePr>
          <p:nvPr>
            <p:extLst>
              <p:ext uri="{D42A27DB-BD31-4B8C-83A1-F6EECF244321}">
                <p14:modId xmlns:p14="http://schemas.microsoft.com/office/powerpoint/2010/main" val="2169710515"/>
              </p:ext>
            </p:extLst>
          </p:nvPr>
        </p:nvGraphicFramePr>
        <p:xfrm>
          <a:off x="546100" y="1886220"/>
          <a:ext cx="5645313" cy="37168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13994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B7D59FF9-637D-599D-9850-412EB575F560}"/>
              </a:ext>
            </a:extLst>
          </p:cNvPr>
          <p:cNvSpPr/>
          <p:nvPr/>
        </p:nvSpPr>
        <p:spPr>
          <a:xfrm rot="21480000">
            <a:off x="403670" y="604274"/>
            <a:ext cx="9111498" cy="350014"/>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200" y="677568"/>
            <a:ext cx="10515600" cy="492364"/>
          </a:xfrm>
        </p:spPr>
        <p:txBody>
          <a:bodyPr>
            <a:noAutofit/>
          </a:bodyPr>
          <a:lstStyle/>
          <a:p>
            <a:r>
              <a:rPr lang="es-ES" sz="2400" b="1" dirty="0">
                <a:latin typeface="Verdana"/>
                <a:ea typeface="Verdana"/>
              </a:rPr>
              <a:t>4. Comparativo PQRSDF recibidas 2024 y 2025</a:t>
            </a:r>
            <a:endParaRPr lang="es-CO" sz="2400" b="1" dirty="0">
              <a:latin typeface="Verdana"/>
              <a:ea typeface="Verdana"/>
            </a:endParaRPr>
          </a:p>
        </p:txBody>
      </p:sp>
      <p:graphicFrame>
        <p:nvGraphicFramePr>
          <p:cNvPr id="10" name="Gráfico 9">
            <a:extLst>
              <a:ext uri="{FF2B5EF4-FFF2-40B4-BE49-F238E27FC236}">
                <a16:creationId xmlns:a16="http://schemas.microsoft.com/office/drawing/2014/main" id="{329A5C28-2E1B-1E96-AF03-E72AB7EB9436}"/>
              </a:ext>
            </a:extLst>
          </p:cNvPr>
          <p:cNvGraphicFramePr/>
          <p:nvPr>
            <p:extLst>
              <p:ext uri="{D42A27DB-BD31-4B8C-83A1-F6EECF244321}">
                <p14:modId xmlns:p14="http://schemas.microsoft.com/office/powerpoint/2010/main" val="3023393233"/>
              </p:ext>
            </p:extLst>
          </p:nvPr>
        </p:nvGraphicFramePr>
        <p:xfrm>
          <a:off x="5879592" y="1113175"/>
          <a:ext cx="6045466" cy="5245306"/>
        </p:xfrm>
        <a:graphic>
          <a:graphicData uri="http://schemas.openxmlformats.org/drawingml/2006/chart">
            <c:chart xmlns:c="http://schemas.openxmlformats.org/drawingml/2006/chart" xmlns:r="http://schemas.openxmlformats.org/officeDocument/2006/relationships" r:id="rId2"/>
          </a:graphicData>
        </a:graphic>
      </p:graphicFrame>
      <p:sp>
        <p:nvSpPr>
          <p:cNvPr id="6" name="Callout: Right Arrow 5">
            <a:extLst>
              <a:ext uri="{FF2B5EF4-FFF2-40B4-BE49-F238E27FC236}">
                <a16:creationId xmlns:a16="http://schemas.microsoft.com/office/drawing/2014/main" id="{ADB4929F-D9BF-E6AB-9491-C1565158778C}"/>
              </a:ext>
            </a:extLst>
          </p:cNvPr>
          <p:cNvSpPr/>
          <p:nvPr/>
        </p:nvSpPr>
        <p:spPr>
          <a:xfrm>
            <a:off x="266942" y="1169933"/>
            <a:ext cx="5694946" cy="5242682"/>
          </a:xfrm>
          <a:prstGeom prst="rightArrowCallout">
            <a:avLst/>
          </a:prstGeom>
          <a:solidFill>
            <a:schemeClr val="accent6">
              <a:lumMod val="20000"/>
              <a:lumOff val="80000"/>
            </a:schemeClr>
          </a:solid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s-ES" sz="1600" dirty="0">
              <a:solidFill>
                <a:schemeClr val="tx1"/>
              </a:solidFill>
              <a:latin typeface="Verdana" panose="020B0604030504040204" pitchFamily="34" charset="0"/>
              <a:ea typeface="Verdana" panose="020B0604030504040204" pitchFamily="34" charset="0"/>
            </a:endParaRPr>
          </a:p>
          <a:p>
            <a:pPr algn="ctr"/>
            <a:r>
              <a:rPr lang="es-MX" sz="1300" dirty="0">
                <a:solidFill>
                  <a:schemeClr val="tx1"/>
                </a:solidFill>
                <a:latin typeface="Verdana" panose="020B0604030504040204" pitchFamily="34" charset="0"/>
                <a:ea typeface="Verdana" panose="020B0604030504040204" pitchFamily="34" charset="0"/>
              </a:rPr>
              <a:t>En 2024, las PQRSDF se mantuvieron relativamente estables, con valores que oscilaron entre 2.001 y 2.382 casos por trimestre, lo que indica un comportamiento constante en la demanda durante el año. </a:t>
            </a:r>
          </a:p>
          <a:p>
            <a:pPr algn="ctr"/>
            <a:endParaRPr lang="es-MX" sz="1300" dirty="0">
              <a:solidFill>
                <a:schemeClr val="tx1"/>
              </a:solidFill>
              <a:latin typeface="Verdana" panose="020B0604030504040204" pitchFamily="34" charset="0"/>
              <a:ea typeface="Verdana" panose="020B0604030504040204" pitchFamily="34" charset="0"/>
            </a:endParaRPr>
          </a:p>
          <a:p>
            <a:pPr algn="ctr"/>
            <a:r>
              <a:rPr lang="es-MX" sz="1300" dirty="0">
                <a:solidFill>
                  <a:schemeClr val="tx1"/>
                </a:solidFill>
                <a:latin typeface="Verdana" panose="020B0604030504040204" pitchFamily="34" charset="0"/>
                <a:ea typeface="Verdana" panose="020B0604030504040204" pitchFamily="34" charset="0"/>
              </a:rPr>
              <a:t>Para </a:t>
            </a:r>
            <a:r>
              <a:rPr lang="es-MX" sz="1300" b="1" dirty="0">
                <a:solidFill>
                  <a:schemeClr val="tx1"/>
                </a:solidFill>
                <a:latin typeface="Verdana" panose="020B0604030504040204" pitchFamily="34" charset="0"/>
                <a:ea typeface="Verdana" panose="020B0604030504040204" pitchFamily="34" charset="0"/>
              </a:rPr>
              <a:t>2025</a:t>
            </a:r>
            <a:r>
              <a:rPr lang="es-MX" sz="1300" dirty="0">
                <a:solidFill>
                  <a:schemeClr val="tx1"/>
                </a:solidFill>
                <a:latin typeface="Verdana" panose="020B0604030504040204" pitchFamily="34" charset="0"/>
                <a:ea typeface="Verdana" panose="020B0604030504040204" pitchFamily="34" charset="0"/>
              </a:rPr>
              <a:t>, se observa un incremento significativo en el I trimestre, alcanzando 2.701 casos, seguido de una disminución en el II trimestre con 2.050 casos y una nueva reducción en el III trimestre, que registra 1.949 casos.</a:t>
            </a:r>
          </a:p>
          <a:p>
            <a:pPr algn="ctr"/>
            <a:r>
              <a:rPr lang="es-MX" sz="1300" dirty="0">
                <a:solidFill>
                  <a:schemeClr val="tx1"/>
                </a:solidFill>
                <a:latin typeface="Verdana" panose="020B0604030504040204" pitchFamily="34" charset="0"/>
                <a:ea typeface="Verdana" panose="020B0604030504040204" pitchFamily="34" charset="0"/>
              </a:rPr>
              <a:t>En el </a:t>
            </a:r>
            <a:r>
              <a:rPr lang="es-MX" sz="1300" b="1" dirty="0">
                <a:solidFill>
                  <a:schemeClr val="tx1"/>
                </a:solidFill>
                <a:latin typeface="Verdana" panose="020B0604030504040204" pitchFamily="34" charset="0"/>
                <a:ea typeface="Verdana" panose="020B0604030504040204" pitchFamily="34" charset="0"/>
              </a:rPr>
              <a:t>IV trimestre</a:t>
            </a:r>
            <a:r>
              <a:rPr lang="es-MX" sz="1300" dirty="0">
                <a:solidFill>
                  <a:schemeClr val="tx1"/>
                </a:solidFill>
                <a:latin typeface="Verdana" panose="020B0604030504040204" pitchFamily="34" charset="0"/>
                <a:ea typeface="Verdana" panose="020B0604030504040204" pitchFamily="34" charset="0"/>
              </a:rPr>
              <a:t> las PQRSDF disminuyen a 1.785 casos, manteniendo la tendencia descendente observada durante el año.</a:t>
            </a:r>
          </a:p>
          <a:p>
            <a:pPr algn="ctr"/>
            <a:endParaRPr lang="es-ES" sz="1300" dirty="0">
              <a:solidFill>
                <a:schemeClr val="tx1"/>
              </a:solidFill>
              <a:latin typeface="Verdana" panose="020B0604030504040204" pitchFamily="34" charset="0"/>
              <a:ea typeface="Verdana" panose="020B0604030504040204" pitchFamily="34" charset="0"/>
            </a:endParaRPr>
          </a:p>
          <a:p>
            <a:pPr algn="ctr"/>
            <a:r>
              <a:rPr lang="es-ES" sz="1300" b="1" dirty="0">
                <a:solidFill>
                  <a:srgbClr val="A10E07"/>
                </a:solidFill>
                <a:latin typeface="Verdana" panose="020B0604030504040204" pitchFamily="34" charset="0"/>
                <a:ea typeface="Verdana" panose="020B0604030504040204" pitchFamily="34" charset="0"/>
              </a:rPr>
              <a:t>Conclusión</a:t>
            </a:r>
            <a:r>
              <a:rPr lang="es-ES" sz="1300" dirty="0">
                <a:solidFill>
                  <a:schemeClr val="tx1"/>
                </a:solidFill>
                <a:latin typeface="Verdana" panose="020B0604030504040204" pitchFamily="34" charset="0"/>
                <a:ea typeface="Verdana" panose="020B0604030504040204" pitchFamily="34" charset="0"/>
              </a:rPr>
              <a:t>        </a:t>
            </a:r>
            <a:r>
              <a:rPr lang="es-MX" sz="1300" dirty="0">
                <a:solidFill>
                  <a:schemeClr val="tx1"/>
                </a:solidFill>
                <a:latin typeface="Verdana" panose="020B0604030504040204" pitchFamily="34" charset="0"/>
                <a:ea typeface="Verdana" panose="020B0604030504040204" pitchFamily="34" charset="0"/>
              </a:rPr>
              <a:t>Durante 2025, se evidencia un comportamiento decreciente de las PQRSDF a partir del primer trimestre, pasando de 2.701 casos en el I trimestre a 1.785 en el IV trimestre, lo que refleja una reducción sostenida hacia el cierre del año.</a:t>
            </a:r>
            <a:r>
              <a:rPr lang="es-CO" sz="1300" dirty="0"/>
              <a:t>.</a:t>
            </a:r>
            <a:endParaRPr lang="es-ES" sz="1300" dirty="0">
              <a:solidFill>
                <a:schemeClr val="tx1"/>
              </a:solidFill>
              <a:latin typeface="Verdana" panose="020B0604030504040204" pitchFamily="34" charset="0"/>
              <a:ea typeface="Verdana" panose="020B0604030504040204" pitchFamily="34" charset="0"/>
            </a:endParaRPr>
          </a:p>
        </p:txBody>
      </p:sp>
      <p:sp>
        <p:nvSpPr>
          <p:cNvPr id="8" name="TextBox 7">
            <a:extLst>
              <a:ext uri="{FF2B5EF4-FFF2-40B4-BE49-F238E27FC236}">
                <a16:creationId xmlns:a16="http://schemas.microsoft.com/office/drawing/2014/main" id="{78A6D531-D5F2-CDD0-A27E-924FDC4D7D91}"/>
              </a:ext>
            </a:extLst>
          </p:cNvPr>
          <p:cNvSpPr txBox="1"/>
          <p:nvPr/>
        </p:nvSpPr>
        <p:spPr>
          <a:xfrm>
            <a:off x="7385622" y="6415238"/>
            <a:ext cx="6082364" cy="215444"/>
          </a:xfrm>
          <a:prstGeom prst="rect">
            <a:avLst/>
          </a:prstGeom>
          <a:noFill/>
        </p:spPr>
        <p:txBody>
          <a:bodyPr wrap="square">
            <a:spAutoFit/>
          </a:bodyPr>
          <a:lstStyle/>
          <a:p>
            <a:r>
              <a:rPr lang="es-ES" sz="800" b="1" i="1">
                <a:latin typeface="Verdana" panose="020B0604030504040204" pitchFamily="34" charset="0"/>
                <a:ea typeface="Verdana" panose="020B0604030504040204" pitchFamily="34" charset="0"/>
              </a:rPr>
              <a:t>Fuente</a:t>
            </a:r>
            <a:r>
              <a:rPr lang="es-ES" sz="800">
                <a:latin typeface="Verdana" panose="020B0604030504040204" pitchFamily="34" charset="0"/>
                <a:ea typeface="Verdana" panose="020B0604030504040204" pitchFamily="34" charset="0"/>
              </a:rPr>
              <a:t>: Matriz control y seguimiento PQRSDF/ IDEAM</a:t>
            </a:r>
          </a:p>
        </p:txBody>
      </p:sp>
      <p:sp>
        <p:nvSpPr>
          <p:cNvPr id="3" name="Flecha: a la derecha 2">
            <a:extLst>
              <a:ext uri="{FF2B5EF4-FFF2-40B4-BE49-F238E27FC236}">
                <a16:creationId xmlns:a16="http://schemas.microsoft.com/office/drawing/2014/main" id="{D813A13A-194C-B20B-AE59-D6E98891263E}"/>
              </a:ext>
            </a:extLst>
          </p:cNvPr>
          <p:cNvSpPr/>
          <p:nvPr/>
        </p:nvSpPr>
        <p:spPr>
          <a:xfrm>
            <a:off x="1748409" y="5101972"/>
            <a:ext cx="329184" cy="4571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s-CO"/>
          </a:p>
        </p:txBody>
      </p:sp>
    </p:spTree>
    <p:extLst>
      <p:ext uri="{BB962C8B-B14F-4D97-AF65-F5344CB8AC3E}">
        <p14:creationId xmlns:p14="http://schemas.microsoft.com/office/powerpoint/2010/main" val="38826631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rallelogram 3">
            <a:extLst>
              <a:ext uri="{FF2B5EF4-FFF2-40B4-BE49-F238E27FC236}">
                <a16:creationId xmlns:a16="http://schemas.microsoft.com/office/drawing/2014/main" id="{479EFC0C-72EE-1162-11EA-E061A815912F}"/>
              </a:ext>
            </a:extLst>
          </p:cNvPr>
          <p:cNvSpPr/>
          <p:nvPr/>
        </p:nvSpPr>
        <p:spPr>
          <a:xfrm rot="21480000">
            <a:off x="453131" y="728696"/>
            <a:ext cx="9111498" cy="443959"/>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200" y="793696"/>
            <a:ext cx="10515600" cy="471488"/>
          </a:xfrm>
        </p:spPr>
        <p:txBody>
          <a:bodyPr>
            <a:noAutofit/>
          </a:bodyPr>
          <a:lstStyle/>
          <a:p>
            <a:r>
              <a:rPr lang="es-CO" sz="2800" b="1">
                <a:latin typeface="Verdana"/>
                <a:ea typeface="Verdana"/>
              </a:rPr>
              <a:t>5. Solicitudes Tipo de Requerimiento</a:t>
            </a:r>
          </a:p>
        </p:txBody>
      </p:sp>
      <p:sp>
        <p:nvSpPr>
          <p:cNvPr id="5" name="Callout: Line with Border and Accent Bar 4">
            <a:extLst>
              <a:ext uri="{FF2B5EF4-FFF2-40B4-BE49-F238E27FC236}">
                <a16:creationId xmlns:a16="http://schemas.microsoft.com/office/drawing/2014/main" id="{0A4B49ED-A24C-08B2-E2AE-7084894D647D}"/>
              </a:ext>
            </a:extLst>
          </p:cNvPr>
          <p:cNvSpPr/>
          <p:nvPr/>
        </p:nvSpPr>
        <p:spPr>
          <a:xfrm>
            <a:off x="8040517" y="1326325"/>
            <a:ext cx="3993935" cy="5252611"/>
          </a:xfrm>
          <a:prstGeom prst="accentBorderCallout1">
            <a:avLst>
              <a:gd name="adj1" fmla="val 20280"/>
              <a:gd name="adj2" fmla="val -3585"/>
              <a:gd name="adj3" fmla="val 84184"/>
              <a:gd name="adj4" fmla="val -15642"/>
            </a:avLst>
          </a:prstGeom>
          <a:solidFill>
            <a:schemeClr val="accent6">
              <a:lumMod val="20000"/>
              <a:lumOff val="80000"/>
            </a:schemeClr>
          </a:solidFill>
          <a:ln w="28575">
            <a:solidFill>
              <a:schemeClr val="accent6">
                <a:lumMod val="75000"/>
              </a:schemeClr>
            </a:solidFill>
          </a:ln>
        </p:spPr>
        <p:style>
          <a:lnRef idx="2">
            <a:schemeClr val="accent2"/>
          </a:lnRef>
          <a:fillRef idx="1">
            <a:schemeClr val="lt1"/>
          </a:fillRef>
          <a:effectRef idx="0">
            <a:schemeClr val="accent2"/>
          </a:effectRef>
          <a:fontRef idx="minor">
            <a:schemeClr val="dk1"/>
          </a:fontRef>
        </p:style>
        <p:txBody>
          <a:bodyPr lIns="91440" tIns="45720" rIns="91440" bIns="45720" rtlCol="0" anchor="ctr"/>
          <a:lstStyle/>
          <a:p>
            <a:pPr algn="ctr"/>
            <a:r>
              <a:rPr lang="es-MX" sz="1600" dirty="0">
                <a:latin typeface="Verdana" panose="020B0604030504040204" pitchFamily="34" charset="0"/>
                <a:ea typeface="Verdana" panose="020B0604030504040204" pitchFamily="34" charset="0"/>
              </a:rPr>
              <a:t>En el IV trimestre del año se gestionaron </a:t>
            </a:r>
            <a:r>
              <a:rPr lang="es-MX" sz="1600" b="1" dirty="0">
                <a:latin typeface="Verdana" panose="020B0604030504040204" pitchFamily="34" charset="0"/>
                <a:ea typeface="Verdana" panose="020B0604030504040204" pitchFamily="34" charset="0"/>
              </a:rPr>
              <a:t>1.785 PQRSDF</a:t>
            </a:r>
            <a:r>
              <a:rPr lang="es-MX" sz="1600" dirty="0">
                <a:latin typeface="Verdana" panose="020B0604030504040204" pitchFamily="34" charset="0"/>
                <a:ea typeface="Verdana" panose="020B0604030504040204" pitchFamily="34" charset="0"/>
              </a:rPr>
              <a:t>.</a:t>
            </a:r>
          </a:p>
          <a:p>
            <a:pPr algn="ctr"/>
            <a:r>
              <a:rPr lang="es-MX" sz="1600" dirty="0">
                <a:latin typeface="Verdana" panose="020B0604030504040204" pitchFamily="34" charset="0"/>
                <a:ea typeface="Verdana" panose="020B0604030504040204" pitchFamily="34" charset="0"/>
              </a:rPr>
              <a:t>La mayoría correspondió a </a:t>
            </a:r>
            <a:r>
              <a:rPr lang="es-MX" sz="1600" b="1" dirty="0">
                <a:latin typeface="Verdana" panose="020B0604030504040204" pitchFamily="34" charset="0"/>
                <a:ea typeface="Verdana" panose="020B0604030504040204" pitchFamily="34" charset="0"/>
              </a:rPr>
              <a:t>solicitudes de documentos o información</a:t>
            </a:r>
            <a:r>
              <a:rPr lang="es-MX" sz="1600" dirty="0">
                <a:latin typeface="Verdana" panose="020B0604030504040204" pitchFamily="34" charset="0"/>
                <a:ea typeface="Verdana" panose="020B0604030504040204" pitchFamily="34" charset="0"/>
              </a:rPr>
              <a:t>, con </a:t>
            </a:r>
            <a:r>
              <a:rPr lang="es-MX" sz="1600" b="1" dirty="0">
                <a:latin typeface="Verdana" panose="020B0604030504040204" pitchFamily="34" charset="0"/>
                <a:ea typeface="Verdana" panose="020B0604030504040204" pitchFamily="34" charset="0"/>
              </a:rPr>
              <a:t>873 casos (48,9%)</a:t>
            </a:r>
            <a:r>
              <a:rPr lang="es-MX" sz="1600" dirty="0">
                <a:latin typeface="Verdana" panose="020B0604030504040204" pitchFamily="34" charset="0"/>
                <a:ea typeface="Verdana" panose="020B0604030504040204" pitchFamily="34" charset="0"/>
              </a:rPr>
              <a:t>. Le siguieron las </a:t>
            </a:r>
            <a:r>
              <a:rPr lang="es-MX" sz="1600" b="1" dirty="0">
                <a:latin typeface="Verdana" panose="020B0604030504040204" pitchFamily="34" charset="0"/>
                <a:ea typeface="Verdana" panose="020B0604030504040204" pitchFamily="34" charset="0"/>
              </a:rPr>
              <a:t>certificaciones de contrato</a:t>
            </a:r>
            <a:r>
              <a:rPr lang="es-MX" sz="1600" dirty="0">
                <a:latin typeface="Verdana" panose="020B0604030504040204" pitchFamily="34" charset="0"/>
                <a:ea typeface="Verdana" panose="020B0604030504040204" pitchFamily="34" charset="0"/>
              </a:rPr>
              <a:t>, con </a:t>
            </a:r>
            <a:r>
              <a:rPr lang="es-MX" sz="1600" b="1" dirty="0">
                <a:latin typeface="Verdana" panose="020B0604030504040204" pitchFamily="34" charset="0"/>
                <a:ea typeface="Verdana" panose="020B0604030504040204" pitchFamily="34" charset="0"/>
              </a:rPr>
              <a:t>219 casos (12,3%)</a:t>
            </a:r>
            <a:r>
              <a:rPr lang="es-MX" sz="1600" dirty="0">
                <a:latin typeface="Verdana" panose="020B0604030504040204" pitchFamily="34" charset="0"/>
                <a:ea typeface="Verdana" panose="020B0604030504040204" pitchFamily="34" charset="0"/>
              </a:rPr>
              <a:t>; las </a:t>
            </a:r>
            <a:r>
              <a:rPr lang="es-MX" sz="1600" b="1" dirty="0">
                <a:latin typeface="Verdana" panose="020B0604030504040204" pitchFamily="34" charset="0"/>
                <a:ea typeface="Verdana" panose="020B0604030504040204" pitchFamily="34" charset="0"/>
              </a:rPr>
              <a:t>peticiones de interés general o particular</a:t>
            </a:r>
            <a:r>
              <a:rPr lang="es-MX" sz="1600" dirty="0">
                <a:latin typeface="Verdana" panose="020B0604030504040204" pitchFamily="34" charset="0"/>
                <a:ea typeface="Verdana" panose="020B0604030504040204" pitchFamily="34" charset="0"/>
              </a:rPr>
              <a:t>, con </a:t>
            </a:r>
            <a:r>
              <a:rPr lang="es-MX" sz="1600" b="1" dirty="0">
                <a:latin typeface="Verdana" panose="020B0604030504040204" pitchFamily="34" charset="0"/>
                <a:ea typeface="Verdana" panose="020B0604030504040204" pitchFamily="34" charset="0"/>
              </a:rPr>
              <a:t>189 casos (10,6%)</a:t>
            </a:r>
            <a:r>
              <a:rPr lang="es-MX" sz="1600" dirty="0">
                <a:latin typeface="Verdana" panose="020B0604030504040204" pitchFamily="34" charset="0"/>
                <a:ea typeface="Verdana" panose="020B0604030504040204" pitchFamily="34" charset="0"/>
              </a:rPr>
              <a:t>; y las </a:t>
            </a:r>
            <a:r>
              <a:rPr lang="es-MX" sz="1600" b="1" dirty="0">
                <a:latin typeface="Verdana" panose="020B0604030504040204" pitchFamily="34" charset="0"/>
                <a:ea typeface="Verdana" panose="020B0604030504040204" pitchFamily="34" charset="0"/>
              </a:rPr>
              <a:t>peticiones entre autoridades</a:t>
            </a:r>
            <a:r>
              <a:rPr lang="es-MX" sz="1600" dirty="0">
                <a:latin typeface="Verdana" panose="020B0604030504040204" pitchFamily="34" charset="0"/>
                <a:ea typeface="Verdana" panose="020B0604030504040204" pitchFamily="34" charset="0"/>
              </a:rPr>
              <a:t>, con </a:t>
            </a:r>
            <a:r>
              <a:rPr lang="es-MX" sz="1600" b="1" dirty="0">
                <a:latin typeface="Verdana" panose="020B0604030504040204" pitchFamily="34" charset="0"/>
                <a:ea typeface="Verdana" panose="020B0604030504040204" pitchFamily="34" charset="0"/>
              </a:rPr>
              <a:t>129 casos (7,2%)</a:t>
            </a:r>
            <a:r>
              <a:rPr lang="es-MX" sz="1600" dirty="0">
                <a:latin typeface="Verdana" panose="020B0604030504040204" pitchFamily="34" charset="0"/>
                <a:ea typeface="Verdana" panose="020B0604030504040204" pitchFamily="34" charset="0"/>
              </a:rPr>
              <a:t>.</a:t>
            </a:r>
          </a:p>
          <a:p>
            <a:pPr algn="ctr"/>
            <a:endParaRPr lang="es-CO" sz="1600" b="1" dirty="0">
              <a:highlight>
                <a:srgbClr val="FFFF00"/>
              </a:highlight>
              <a:latin typeface="Verdana"/>
              <a:ea typeface="Calibri"/>
              <a:cs typeface="Calibri"/>
            </a:endParaRPr>
          </a:p>
          <a:p>
            <a:pPr algn="ctr"/>
            <a:r>
              <a:rPr lang="es-CO" sz="1600" dirty="0">
                <a:latin typeface="Verdana"/>
                <a:ea typeface="Calibri"/>
                <a:cs typeface="Calibri"/>
              </a:rPr>
              <a:t>Otros tipos de requerimientos, como certificaciones, solicitudes judiciales, consultas técnicas, reclamos, quejas y denuncias, presentaron volúmenes significativamente menores</a:t>
            </a:r>
            <a:r>
              <a:rPr lang="es-CO" sz="1600" dirty="0"/>
              <a:t>.</a:t>
            </a:r>
            <a:endParaRPr lang="es-CO" sz="1600" dirty="0">
              <a:latin typeface="Verdana"/>
              <a:ea typeface="Calibri"/>
              <a:cs typeface="Calibri"/>
            </a:endParaRPr>
          </a:p>
        </p:txBody>
      </p:sp>
      <p:sp>
        <p:nvSpPr>
          <p:cNvPr id="8" name="TextBox 7">
            <a:extLst>
              <a:ext uri="{FF2B5EF4-FFF2-40B4-BE49-F238E27FC236}">
                <a16:creationId xmlns:a16="http://schemas.microsoft.com/office/drawing/2014/main" id="{AC1B2D71-4F91-F045-F58B-E9515FCA8D60}"/>
              </a:ext>
            </a:extLst>
          </p:cNvPr>
          <p:cNvSpPr txBox="1"/>
          <p:nvPr/>
        </p:nvSpPr>
        <p:spPr>
          <a:xfrm>
            <a:off x="1240222" y="6197403"/>
            <a:ext cx="6075293" cy="215444"/>
          </a:xfrm>
          <a:prstGeom prst="rect">
            <a:avLst/>
          </a:prstGeom>
          <a:noFill/>
        </p:spPr>
        <p:txBody>
          <a:bodyPr wrap="square">
            <a:spAutoFit/>
          </a:bodyPr>
          <a:lstStyle/>
          <a:p>
            <a:r>
              <a:rPr lang="es-ES" sz="800" b="1" i="1">
                <a:latin typeface="Verdana" panose="020B0604030504040204" pitchFamily="34" charset="0"/>
                <a:ea typeface="Verdana" panose="020B0604030504040204" pitchFamily="34" charset="0"/>
              </a:rPr>
              <a:t>Fuente</a:t>
            </a:r>
            <a:r>
              <a:rPr lang="es-ES" sz="800">
                <a:latin typeface="Verdana" panose="020B0604030504040204" pitchFamily="34" charset="0"/>
                <a:ea typeface="Verdana" panose="020B0604030504040204" pitchFamily="34" charset="0"/>
              </a:rPr>
              <a:t>: Matriz control y seguimiento PQRSDF/ IDEAM</a:t>
            </a:r>
          </a:p>
        </p:txBody>
      </p:sp>
      <p:graphicFrame>
        <p:nvGraphicFramePr>
          <p:cNvPr id="6" name="Gráfico 5">
            <a:extLst>
              <a:ext uri="{FF2B5EF4-FFF2-40B4-BE49-F238E27FC236}">
                <a16:creationId xmlns:a16="http://schemas.microsoft.com/office/drawing/2014/main" id="{F6DF0757-44FD-7927-6446-6BF448503774}"/>
              </a:ext>
            </a:extLst>
          </p:cNvPr>
          <p:cNvGraphicFramePr/>
          <p:nvPr>
            <p:extLst>
              <p:ext uri="{D42A27DB-BD31-4B8C-83A1-F6EECF244321}">
                <p14:modId xmlns:p14="http://schemas.microsoft.com/office/powerpoint/2010/main" val="1284296752"/>
              </p:ext>
            </p:extLst>
          </p:nvPr>
        </p:nvGraphicFramePr>
        <p:xfrm>
          <a:off x="639098" y="1441757"/>
          <a:ext cx="6673645" cy="473648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6826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arallelogram 6">
            <a:extLst>
              <a:ext uri="{FF2B5EF4-FFF2-40B4-BE49-F238E27FC236}">
                <a16:creationId xmlns:a16="http://schemas.microsoft.com/office/drawing/2014/main" id="{7148345F-3DF7-4F48-909E-5C7D0B259BFE}"/>
              </a:ext>
            </a:extLst>
          </p:cNvPr>
          <p:cNvSpPr/>
          <p:nvPr/>
        </p:nvSpPr>
        <p:spPr>
          <a:xfrm rot="21480000">
            <a:off x="446705" y="895921"/>
            <a:ext cx="6126128" cy="391767"/>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838200" y="787450"/>
            <a:ext cx="10515600" cy="471488"/>
          </a:xfrm>
        </p:spPr>
        <p:txBody>
          <a:bodyPr>
            <a:noAutofit/>
          </a:bodyPr>
          <a:lstStyle/>
          <a:p>
            <a:r>
              <a:rPr lang="es-ES" sz="2800" b="1">
                <a:latin typeface="Verdana"/>
                <a:ea typeface="Verdana"/>
              </a:rPr>
              <a:t>6. Gestión de las Solicitudes</a:t>
            </a:r>
            <a:endParaRPr lang="es-CO" sz="2800" b="1">
              <a:latin typeface="Verdana"/>
              <a:ea typeface="Verdana"/>
            </a:endParaRPr>
          </a:p>
        </p:txBody>
      </p:sp>
      <p:sp>
        <p:nvSpPr>
          <p:cNvPr id="4" name="Teardrop 3">
            <a:extLst>
              <a:ext uri="{FF2B5EF4-FFF2-40B4-BE49-F238E27FC236}">
                <a16:creationId xmlns:a16="http://schemas.microsoft.com/office/drawing/2014/main" id="{628E7656-3C9A-7A15-92BB-81E1DD15360F}"/>
              </a:ext>
            </a:extLst>
          </p:cNvPr>
          <p:cNvSpPr/>
          <p:nvPr/>
        </p:nvSpPr>
        <p:spPr>
          <a:xfrm>
            <a:off x="440249" y="1589410"/>
            <a:ext cx="4676421" cy="4478041"/>
          </a:xfrm>
          <a:prstGeom prst="teardrop">
            <a:avLst/>
          </a:prstGeom>
          <a:noFill/>
          <a:ln w="76200" cap="flat" cmpd="sng" algn="ctr">
            <a:solidFill>
              <a:schemeClr val="accent6"/>
            </a:solidFill>
            <a:prstDash val="solid"/>
            <a:round/>
            <a:headEnd type="none" w="med" len="med"/>
            <a:tailEnd type="none" w="med" len="med"/>
          </a:ln>
        </p:spPr>
        <p:style>
          <a:lnRef idx="0">
            <a:scrgbClr r="0" g="0" b="0"/>
          </a:lnRef>
          <a:fillRef idx="0">
            <a:scrgbClr r="0" g="0" b="0"/>
          </a:fillRef>
          <a:effectRef idx="0">
            <a:scrgbClr r="0" g="0" b="0"/>
          </a:effectRef>
          <a:fontRef idx="minor">
            <a:schemeClr val="accent6"/>
          </a:fontRef>
        </p:style>
        <p:txBody>
          <a:bodyPr rtlCol="0" anchor="ctr"/>
          <a:lstStyle/>
          <a:p>
            <a:pPr algn="ctr"/>
            <a:endParaRPr lang="es-ES"/>
          </a:p>
        </p:txBody>
      </p:sp>
      <p:sp>
        <p:nvSpPr>
          <p:cNvPr id="6" name="TextBox 5">
            <a:extLst>
              <a:ext uri="{FF2B5EF4-FFF2-40B4-BE49-F238E27FC236}">
                <a16:creationId xmlns:a16="http://schemas.microsoft.com/office/drawing/2014/main" id="{60A61578-C778-AE0F-4206-487056522C2F}"/>
              </a:ext>
            </a:extLst>
          </p:cNvPr>
          <p:cNvSpPr txBox="1"/>
          <p:nvPr/>
        </p:nvSpPr>
        <p:spPr>
          <a:xfrm>
            <a:off x="838200" y="2421474"/>
            <a:ext cx="4135138" cy="2893100"/>
          </a:xfrm>
          <a:prstGeom prst="rect">
            <a:avLst/>
          </a:prstGeom>
          <a:noFill/>
        </p:spPr>
        <p:txBody>
          <a:bodyPr wrap="square" lIns="91440" tIns="45720" rIns="91440" bIns="45720" anchor="t">
            <a:spAutoFit/>
          </a:bodyPr>
          <a:lstStyle/>
          <a:p>
            <a:pPr algn="ctr"/>
            <a:r>
              <a:rPr lang="es-MX" sz="1400" dirty="0">
                <a:latin typeface="Verdana" panose="020B0604030504040204" pitchFamily="34" charset="0"/>
                <a:ea typeface="Verdana" panose="020B0604030504040204" pitchFamily="34" charset="0"/>
              </a:rPr>
              <a:t>De las </a:t>
            </a:r>
            <a:r>
              <a:rPr lang="es-MX" sz="1400" b="1" dirty="0">
                <a:latin typeface="Verdana" panose="020B0604030504040204" pitchFamily="34" charset="0"/>
                <a:ea typeface="Verdana" panose="020B0604030504040204" pitchFamily="34" charset="0"/>
              </a:rPr>
              <a:t>1.785 </a:t>
            </a:r>
            <a:r>
              <a:rPr lang="es-MX" sz="1400" dirty="0">
                <a:latin typeface="Verdana" panose="020B0604030504040204" pitchFamily="34" charset="0"/>
                <a:ea typeface="Verdana" panose="020B0604030504040204" pitchFamily="34" charset="0"/>
              </a:rPr>
              <a:t>PQRSDF radicadas ante el IDEAM en el </a:t>
            </a:r>
            <a:r>
              <a:rPr lang="es-MX" sz="1400" b="1" dirty="0">
                <a:latin typeface="Verdana" panose="020B0604030504040204" pitchFamily="34" charset="0"/>
                <a:ea typeface="Verdana" panose="020B0604030504040204" pitchFamily="34" charset="0"/>
              </a:rPr>
              <a:t>IV trimestre </a:t>
            </a:r>
            <a:r>
              <a:rPr lang="es-MX" sz="1400" dirty="0">
                <a:latin typeface="Verdana" panose="020B0604030504040204" pitchFamily="34" charset="0"/>
                <a:ea typeface="Verdana" panose="020B0604030504040204" pitchFamily="34" charset="0"/>
              </a:rPr>
              <a:t>de 2025:</a:t>
            </a:r>
          </a:p>
          <a:p>
            <a:pPr algn="ctr"/>
            <a:endParaRPr lang="es-MX" sz="1400" dirty="0">
              <a:latin typeface="Verdana" panose="020B0604030504040204" pitchFamily="34" charset="0"/>
              <a:ea typeface="Verdana" panose="020B0604030504040204" pitchFamily="34" charset="0"/>
            </a:endParaRPr>
          </a:p>
          <a:p>
            <a:pPr algn="ctr"/>
            <a:r>
              <a:rPr lang="es-MX" sz="1400" dirty="0">
                <a:latin typeface="Verdana" panose="020B0604030504040204" pitchFamily="34" charset="0"/>
                <a:ea typeface="Verdana" panose="020B0604030504040204" pitchFamily="34" charset="0"/>
              </a:rPr>
              <a:t>Del total de PQRSDF gestionadas en el periodo, </a:t>
            </a:r>
            <a:r>
              <a:rPr lang="es-MX" sz="1400" b="1" dirty="0">
                <a:latin typeface="Verdana" panose="020B0604030504040204" pitchFamily="34" charset="0"/>
                <a:ea typeface="Verdana" panose="020B0604030504040204" pitchFamily="34" charset="0"/>
              </a:rPr>
              <a:t>1.731 requerimientos (97,0%)</a:t>
            </a:r>
            <a:r>
              <a:rPr lang="es-MX" sz="1400" dirty="0">
                <a:latin typeface="Verdana" panose="020B0604030504040204" pitchFamily="34" charset="0"/>
                <a:ea typeface="Verdana" panose="020B0604030504040204" pitchFamily="34" charset="0"/>
              </a:rPr>
              <a:t> correspondieron a solicitudes que requieren respuesta. Asimismo, </a:t>
            </a:r>
            <a:r>
              <a:rPr lang="es-MX" sz="1400" b="1" dirty="0">
                <a:latin typeface="Verdana" panose="020B0604030504040204" pitchFamily="34" charset="0"/>
                <a:ea typeface="Verdana" panose="020B0604030504040204" pitchFamily="34" charset="0"/>
              </a:rPr>
              <a:t>36 casos (2,0%)</a:t>
            </a:r>
            <a:r>
              <a:rPr lang="es-MX" sz="1400" dirty="0">
                <a:latin typeface="Verdana" panose="020B0604030504040204" pitchFamily="34" charset="0"/>
                <a:ea typeface="Verdana" panose="020B0604030504040204" pitchFamily="34" charset="0"/>
              </a:rPr>
              <a:t> fueron remitidos por competencia, mientras que </a:t>
            </a:r>
            <a:r>
              <a:rPr lang="es-MX" sz="1400" b="1" dirty="0">
                <a:latin typeface="Verdana" panose="020B0604030504040204" pitchFamily="34" charset="0"/>
                <a:ea typeface="Verdana" panose="020B0604030504040204" pitchFamily="34" charset="0"/>
              </a:rPr>
              <a:t>18 casos (1,0%)</a:t>
            </a:r>
            <a:r>
              <a:rPr lang="es-MX" sz="1400" dirty="0">
                <a:latin typeface="Verdana" panose="020B0604030504040204" pitchFamily="34" charset="0"/>
                <a:ea typeface="Verdana" panose="020B0604030504040204" pitchFamily="34" charset="0"/>
              </a:rPr>
              <a:t> fueron clasificados como no requieren respuesta. Estos resultados evidencian que casi la totalidad de los requerimientos demandaron gestión directa por parte de la entidad.</a:t>
            </a:r>
          </a:p>
        </p:txBody>
      </p:sp>
      <p:sp>
        <p:nvSpPr>
          <p:cNvPr id="9" name="TextBox 8">
            <a:extLst>
              <a:ext uri="{FF2B5EF4-FFF2-40B4-BE49-F238E27FC236}">
                <a16:creationId xmlns:a16="http://schemas.microsoft.com/office/drawing/2014/main" id="{B7CD1E0E-9A44-B031-A0D0-9E00EB1EF0BE}"/>
              </a:ext>
            </a:extLst>
          </p:cNvPr>
          <p:cNvSpPr txBox="1"/>
          <p:nvPr/>
        </p:nvSpPr>
        <p:spPr>
          <a:xfrm>
            <a:off x="6812408" y="5949398"/>
            <a:ext cx="3394081" cy="230832"/>
          </a:xfrm>
          <a:prstGeom prst="rect">
            <a:avLst/>
          </a:prstGeom>
          <a:solidFill>
            <a:schemeClr val="bg1"/>
          </a:solidFill>
          <a:ln>
            <a:solidFill>
              <a:schemeClr val="bg1"/>
            </a:solidFill>
          </a:ln>
        </p:spPr>
        <p:txBody>
          <a:bodyPr wrap="square">
            <a:spAutoFit/>
          </a:bodyPr>
          <a:lstStyle/>
          <a:p>
            <a:r>
              <a:rPr lang="es-ES" sz="900" b="1" i="1">
                <a:latin typeface="Verdana" panose="020B0604030504040204" pitchFamily="34" charset="0"/>
                <a:ea typeface="Verdana" panose="020B0604030504040204" pitchFamily="34" charset="0"/>
              </a:rPr>
              <a:t>Fuente</a:t>
            </a:r>
            <a:r>
              <a:rPr lang="es-ES" sz="900">
                <a:latin typeface="Verdana" panose="020B0604030504040204" pitchFamily="34" charset="0"/>
                <a:ea typeface="Verdana" panose="020B0604030504040204" pitchFamily="34" charset="0"/>
              </a:rPr>
              <a:t>: Matriz control y seguimiento PQRSDF/ IDEAM</a:t>
            </a:r>
          </a:p>
        </p:txBody>
      </p:sp>
      <p:graphicFrame>
        <p:nvGraphicFramePr>
          <p:cNvPr id="5" name="Gráfico 4">
            <a:extLst>
              <a:ext uri="{FF2B5EF4-FFF2-40B4-BE49-F238E27FC236}">
                <a16:creationId xmlns:a16="http://schemas.microsoft.com/office/drawing/2014/main" id="{2137FD7E-03DE-E528-02FA-FC171A57C8C3}"/>
              </a:ext>
            </a:extLst>
          </p:cNvPr>
          <p:cNvGraphicFramePr/>
          <p:nvPr>
            <p:extLst>
              <p:ext uri="{D42A27DB-BD31-4B8C-83A1-F6EECF244321}">
                <p14:modId xmlns:p14="http://schemas.microsoft.com/office/powerpoint/2010/main" val="3246016858"/>
              </p:ext>
            </p:extLst>
          </p:nvPr>
        </p:nvGraphicFramePr>
        <p:xfrm>
          <a:off x="5542543" y="1395138"/>
          <a:ext cx="5942322" cy="3826086"/>
        </p:xfrm>
        <a:graphic>
          <a:graphicData uri="http://schemas.openxmlformats.org/drawingml/2006/chart">
            <c:chart xmlns:c="http://schemas.openxmlformats.org/drawingml/2006/chart" xmlns:r="http://schemas.openxmlformats.org/officeDocument/2006/relationships" r:id="rId2"/>
          </a:graphicData>
        </a:graphic>
      </p:graphicFrame>
      <p:sp>
        <p:nvSpPr>
          <p:cNvPr id="10" name="Double Bracket 9">
            <a:extLst>
              <a:ext uri="{FF2B5EF4-FFF2-40B4-BE49-F238E27FC236}">
                <a16:creationId xmlns:a16="http://schemas.microsoft.com/office/drawing/2014/main" id="{DD830DE3-4553-D8C1-0823-46D05D632DB5}"/>
              </a:ext>
            </a:extLst>
          </p:cNvPr>
          <p:cNvSpPr/>
          <p:nvPr/>
        </p:nvSpPr>
        <p:spPr>
          <a:xfrm>
            <a:off x="5574082" y="1430055"/>
            <a:ext cx="6358838" cy="4123150"/>
          </a:xfrm>
          <a:prstGeom prst="bracketPair">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096035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Parallelogram 15">
            <a:extLst>
              <a:ext uri="{FF2B5EF4-FFF2-40B4-BE49-F238E27FC236}">
                <a16:creationId xmlns:a16="http://schemas.microsoft.com/office/drawing/2014/main" id="{6EF759B5-8EA8-4875-891F-B86E6D3F5B35}"/>
              </a:ext>
            </a:extLst>
          </p:cNvPr>
          <p:cNvSpPr/>
          <p:nvPr/>
        </p:nvSpPr>
        <p:spPr>
          <a:xfrm rot="21480000">
            <a:off x="486123" y="793401"/>
            <a:ext cx="6209635" cy="381330"/>
          </a:xfrm>
          <a:prstGeom prst="parallelogram">
            <a:avLst/>
          </a:prstGeom>
          <a:solidFill>
            <a:schemeClr val="accent5">
              <a:lumMod val="20000"/>
              <a:lumOff val="80000"/>
            </a:schemeClr>
          </a:solidFill>
          <a:ln>
            <a:solidFill>
              <a:schemeClr val="accent5">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0F7B9E8B-88F0-F50F-A9BF-C261334E36CD}"/>
              </a:ext>
            </a:extLst>
          </p:cNvPr>
          <p:cNvSpPr>
            <a:spLocks noGrp="1"/>
          </p:cNvSpPr>
          <p:nvPr>
            <p:ph type="title"/>
          </p:nvPr>
        </p:nvSpPr>
        <p:spPr>
          <a:xfrm>
            <a:off x="510041" y="813593"/>
            <a:ext cx="10515600" cy="471488"/>
          </a:xfrm>
        </p:spPr>
        <p:txBody>
          <a:bodyPr>
            <a:noAutofit/>
          </a:bodyPr>
          <a:lstStyle/>
          <a:p>
            <a:r>
              <a:rPr lang="es-ES" sz="2800" b="1">
                <a:latin typeface="Verdana"/>
                <a:ea typeface="Verdana"/>
              </a:rPr>
              <a:t>7. Canales de Ingreso PQRSDF</a:t>
            </a:r>
            <a:endParaRPr lang="es-CO" sz="2800" b="1">
              <a:latin typeface="Verdana"/>
              <a:ea typeface="Verdana"/>
            </a:endParaRPr>
          </a:p>
        </p:txBody>
      </p:sp>
      <p:sp>
        <p:nvSpPr>
          <p:cNvPr id="5" name="TextBox 4">
            <a:extLst>
              <a:ext uri="{FF2B5EF4-FFF2-40B4-BE49-F238E27FC236}">
                <a16:creationId xmlns:a16="http://schemas.microsoft.com/office/drawing/2014/main" id="{BCC0D1D8-2831-C35C-AB1F-FF248FE97C33}"/>
              </a:ext>
            </a:extLst>
          </p:cNvPr>
          <p:cNvSpPr txBox="1"/>
          <p:nvPr/>
        </p:nvSpPr>
        <p:spPr>
          <a:xfrm>
            <a:off x="7642601" y="814287"/>
            <a:ext cx="3845679" cy="5078313"/>
          </a:xfrm>
          <a:prstGeom prst="rect">
            <a:avLst/>
          </a:prstGeom>
          <a:noFill/>
        </p:spPr>
        <p:txBody>
          <a:bodyPr wrap="square" lIns="91440" tIns="45720" rIns="91440" bIns="45720" anchor="t">
            <a:spAutoFit/>
          </a:bodyPr>
          <a:lstStyle/>
          <a:p>
            <a:pPr algn="ctr"/>
            <a:r>
              <a:rPr lang="es-MX" dirty="0">
                <a:latin typeface="Verdana" panose="020B0604030504040204" pitchFamily="34" charset="0"/>
                <a:ea typeface="Verdana" panose="020B0604030504040204" pitchFamily="34" charset="0"/>
              </a:rPr>
              <a:t>Entre </a:t>
            </a:r>
            <a:r>
              <a:rPr lang="es-MX" b="1" dirty="0">
                <a:latin typeface="Verdana" panose="020B0604030504040204" pitchFamily="34" charset="0"/>
                <a:ea typeface="Verdana" panose="020B0604030504040204" pitchFamily="34" charset="0"/>
              </a:rPr>
              <a:t>octubre y diciembre </a:t>
            </a:r>
            <a:r>
              <a:rPr lang="es-MX" dirty="0">
                <a:latin typeface="Verdana" panose="020B0604030504040204" pitchFamily="34" charset="0"/>
                <a:ea typeface="Verdana" panose="020B0604030504040204" pitchFamily="34" charset="0"/>
              </a:rPr>
              <a:t>de</a:t>
            </a:r>
            <a:r>
              <a:rPr lang="es-MX" b="1" dirty="0">
                <a:latin typeface="Verdana" panose="020B0604030504040204" pitchFamily="34" charset="0"/>
                <a:ea typeface="Verdana" panose="020B0604030504040204" pitchFamily="34" charset="0"/>
              </a:rPr>
              <a:t> 2025</a:t>
            </a:r>
            <a:r>
              <a:rPr lang="es-MX" dirty="0">
                <a:latin typeface="Verdana" panose="020B0604030504040204" pitchFamily="34" charset="0"/>
                <a:ea typeface="Verdana" panose="020B0604030504040204" pitchFamily="34" charset="0"/>
              </a:rPr>
              <a:t>, la mayoría de los usuarios prefirió realizar sus solicitudes a través del correo electrónico </a:t>
            </a:r>
            <a:r>
              <a:rPr lang="es-MX" dirty="0">
                <a:solidFill>
                  <a:srgbClr val="0000FF"/>
                </a:solidFill>
                <a:latin typeface="Verdana" panose="020B0604030504040204" pitchFamily="34" charset="0"/>
                <a:ea typeface="Verdana" panose="020B0604030504040204" pitchFamily="34" charset="0"/>
                <a:hlinkClick r:id="rId2">
                  <a:extLst>
                    <a:ext uri="{A12FA001-AC4F-418D-AE19-62706E023703}">
                      <ahyp:hlinkClr xmlns:ahyp="http://schemas.microsoft.com/office/drawing/2018/hyperlinkcolor" val="tx"/>
                    </a:ext>
                  </a:extLst>
                </a:hlinkClick>
              </a:rPr>
              <a:t>contacto@ideam.gov.co</a:t>
            </a:r>
            <a:r>
              <a:rPr lang="es-MX" dirty="0">
                <a:latin typeface="Verdana" panose="020B0604030504040204" pitchFamily="34" charset="0"/>
                <a:ea typeface="Verdana" panose="020B0604030504040204" pitchFamily="34" charset="0"/>
              </a:rPr>
              <a:t>, canal por el cual se recibieron </a:t>
            </a:r>
            <a:r>
              <a:rPr lang="es-MX" b="1" dirty="0">
                <a:latin typeface="Verdana" panose="020B0604030504040204" pitchFamily="34" charset="0"/>
                <a:ea typeface="Verdana" panose="020B0604030504040204" pitchFamily="34" charset="0"/>
              </a:rPr>
              <a:t>1.336 solicitudes (74,9%)</a:t>
            </a:r>
            <a:r>
              <a:rPr lang="es-MX" dirty="0">
                <a:latin typeface="Verdana" panose="020B0604030504040204" pitchFamily="34" charset="0"/>
                <a:ea typeface="Verdana" panose="020B0604030504040204" pitchFamily="34" charset="0"/>
              </a:rPr>
              <a:t>. En segundo lugar, el </a:t>
            </a:r>
            <a:r>
              <a:rPr lang="es-MX" b="1" dirty="0">
                <a:latin typeface="Verdana" panose="020B0604030504040204" pitchFamily="34" charset="0"/>
                <a:ea typeface="Verdana" panose="020B0604030504040204" pitchFamily="34" charset="0"/>
              </a:rPr>
              <a:t>formulario de PQRSDF disponible en el portal institucional</a:t>
            </a:r>
            <a:r>
              <a:rPr lang="es-MX" dirty="0">
                <a:latin typeface="Verdana" panose="020B0604030504040204" pitchFamily="34" charset="0"/>
                <a:ea typeface="Verdana" panose="020B0604030504040204" pitchFamily="34" charset="0"/>
              </a:rPr>
              <a:t> concentró </a:t>
            </a:r>
            <a:r>
              <a:rPr lang="es-MX" b="1" dirty="0">
                <a:latin typeface="Verdana" panose="020B0604030504040204" pitchFamily="34" charset="0"/>
                <a:ea typeface="Verdana" panose="020B0604030504040204" pitchFamily="34" charset="0"/>
              </a:rPr>
              <a:t>445 solicitudes (24,9%)</a:t>
            </a:r>
            <a:r>
              <a:rPr lang="es-MX" dirty="0">
                <a:latin typeface="Verdana" panose="020B0604030504040204" pitchFamily="34" charset="0"/>
                <a:ea typeface="Verdana" panose="020B0604030504040204" pitchFamily="34" charset="0"/>
              </a:rPr>
              <a:t>. Por otra parte, </a:t>
            </a:r>
            <a:r>
              <a:rPr lang="es-MX" b="1" dirty="0">
                <a:latin typeface="Verdana" panose="020B0604030504040204" pitchFamily="34" charset="0"/>
                <a:ea typeface="Verdana" panose="020B0604030504040204" pitchFamily="34" charset="0"/>
              </a:rPr>
              <a:t>1 solicitud (0,06%)</a:t>
            </a:r>
            <a:r>
              <a:rPr lang="es-MX" dirty="0">
                <a:latin typeface="Verdana" panose="020B0604030504040204" pitchFamily="34" charset="0"/>
                <a:ea typeface="Verdana" panose="020B0604030504040204" pitchFamily="34" charset="0"/>
              </a:rPr>
              <a:t> fue enviada por correo certificado, mientras que apenas </a:t>
            </a:r>
            <a:r>
              <a:rPr lang="es-MX" b="1" dirty="0">
                <a:latin typeface="Verdana" panose="020B0604030504040204" pitchFamily="34" charset="0"/>
                <a:ea typeface="Verdana" panose="020B0604030504040204" pitchFamily="34" charset="0"/>
              </a:rPr>
              <a:t>3 solicitudes (0,17%)</a:t>
            </a:r>
            <a:r>
              <a:rPr lang="es-MX" dirty="0">
                <a:latin typeface="Verdana" panose="020B0604030504040204" pitchFamily="34" charset="0"/>
                <a:ea typeface="Verdana" panose="020B0604030504040204" pitchFamily="34" charset="0"/>
              </a:rPr>
              <a:t> fueron radicadas de manera presencial.</a:t>
            </a:r>
            <a:endParaRPr lang="es-ES" dirty="0">
              <a:highlight>
                <a:srgbClr val="FFFF00"/>
              </a:highlight>
              <a:latin typeface="Verdana" panose="020B0604030504040204" pitchFamily="34" charset="0"/>
              <a:ea typeface="Verdana" panose="020B0604030504040204" pitchFamily="34" charset="0"/>
            </a:endParaRPr>
          </a:p>
        </p:txBody>
      </p:sp>
      <p:sp>
        <p:nvSpPr>
          <p:cNvPr id="9" name="TextBox 8">
            <a:extLst>
              <a:ext uri="{FF2B5EF4-FFF2-40B4-BE49-F238E27FC236}">
                <a16:creationId xmlns:a16="http://schemas.microsoft.com/office/drawing/2014/main" id="{F65EA5C2-FC9F-0FBE-405B-D41B2E5D8F24}"/>
              </a:ext>
            </a:extLst>
          </p:cNvPr>
          <p:cNvSpPr txBox="1"/>
          <p:nvPr/>
        </p:nvSpPr>
        <p:spPr>
          <a:xfrm>
            <a:off x="1442647" y="5503687"/>
            <a:ext cx="6094708" cy="215444"/>
          </a:xfrm>
          <a:prstGeom prst="rect">
            <a:avLst/>
          </a:prstGeom>
          <a:noFill/>
        </p:spPr>
        <p:txBody>
          <a:bodyPr wrap="square">
            <a:spAutoFit/>
          </a:bodyPr>
          <a:lstStyle/>
          <a:p>
            <a:r>
              <a:rPr lang="es-ES" sz="800" b="1" i="1" dirty="0">
                <a:latin typeface="Verdana" panose="020B0604030504040204" pitchFamily="34" charset="0"/>
                <a:ea typeface="Verdana" panose="020B0604030504040204" pitchFamily="34" charset="0"/>
              </a:rPr>
              <a:t>Fuente</a:t>
            </a:r>
            <a:r>
              <a:rPr lang="es-ES" sz="800" dirty="0">
                <a:latin typeface="Verdana" panose="020B0604030504040204" pitchFamily="34" charset="0"/>
                <a:ea typeface="Verdana" panose="020B0604030504040204" pitchFamily="34" charset="0"/>
              </a:rPr>
              <a:t>: Matriz control y seguimiento PQRSDF/ IDEAM</a:t>
            </a:r>
          </a:p>
        </p:txBody>
      </p:sp>
      <p:sp>
        <p:nvSpPr>
          <p:cNvPr id="14" name="Double Bracket 13">
            <a:extLst>
              <a:ext uri="{FF2B5EF4-FFF2-40B4-BE49-F238E27FC236}">
                <a16:creationId xmlns:a16="http://schemas.microsoft.com/office/drawing/2014/main" id="{E1584FC9-FCB2-F056-8867-5E73291EA081}"/>
              </a:ext>
            </a:extLst>
          </p:cNvPr>
          <p:cNvSpPr/>
          <p:nvPr/>
        </p:nvSpPr>
        <p:spPr>
          <a:xfrm>
            <a:off x="7432109" y="688932"/>
            <a:ext cx="4279726" cy="5563643"/>
          </a:xfrm>
          <a:prstGeom prst="bracketPair">
            <a:avLst/>
          </a:prstGeom>
          <a:ln w="2857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aphicFrame>
        <p:nvGraphicFramePr>
          <p:cNvPr id="6" name="Marcador de contenido 5">
            <a:extLst>
              <a:ext uri="{FF2B5EF4-FFF2-40B4-BE49-F238E27FC236}">
                <a16:creationId xmlns:a16="http://schemas.microsoft.com/office/drawing/2014/main" id="{5544C5CF-D251-79A4-13C6-F0296EBEAA03}"/>
              </a:ext>
            </a:extLst>
          </p:cNvPr>
          <p:cNvGraphicFramePr>
            <a:graphicFrameLocks noGrp="1"/>
          </p:cNvGraphicFramePr>
          <p:nvPr>
            <p:ph idx="1"/>
            <p:extLst>
              <p:ext uri="{D42A27DB-BD31-4B8C-83A1-F6EECF244321}">
                <p14:modId xmlns:p14="http://schemas.microsoft.com/office/powerpoint/2010/main" val="4233338816"/>
              </p:ext>
            </p:extLst>
          </p:nvPr>
        </p:nvGraphicFramePr>
        <p:xfrm>
          <a:off x="657226" y="1466491"/>
          <a:ext cx="6043295" cy="385578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5634510"/>
      </p:ext>
    </p:extLst>
  </p:cSld>
  <p:clrMapOvr>
    <a:masterClrMapping/>
  </p:clrMapOvr>
</p:sld>
</file>

<file path=ppt/theme/theme1.xml><?xml version="1.0" encoding="utf-8"?>
<a:theme xmlns:a="http://schemas.openxmlformats.org/drawingml/2006/main" name="Plantilla IDEA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iseño OSP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Diseño Cerrejo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Verde amarillo">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6e4f839-7cba-4a18-9a5e-4c4acf887f1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9EF63C7ACAF14983ABB1C64629FC14" ma:contentTypeVersion="14" ma:contentTypeDescription="Create a new document." ma:contentTypeScope="" ma:versionID="ba97b42c48acbf97fa768bb13c009791">
  <xsd:schema xmlns:xsd="http://www.w3.org/2001/XMLSchema" xmlns:xs="http://www.w3.org/2001/XMLSchema" xmlns:p="http://schemas.microsoft.com/office/2006/metadata/properties" xmlns:ns3="e6e4f839-7cba-4a18-9a5e-4c4acf887f10" xmlns:ns4="3b0a51fa-8738-4c0a-899b-b341aa1e20f5" targetNamespace="http://schemas.microsoft.com/office/2006/metadata/properties" ma:root="true" ma:fieldsID="cb5348076496ff7e9d45136ebfc6accf" ns3:_="" ns4:_="">
    <xsd:import namespace="e6e4f839-7cba-4a18-9a5e-4c4acf887f10"/>
    <xsd:import namespace="3b0a51fa-8738-4c0a-899b-b341aa1e20f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ObjectDetectorVersions" minOccurs="0"/>
                <xsd:element ref="ns3:MediaServiceSystemTags" minOccurs="0"/>
                <xsd:element ref="ns3:MediaServiceGenerationTime" minOccurs="0"/>
                <xsd:element ref="ns3:MediaServiceEventHashCode" minOccurs="0"/>
                <xsd:element ref="ns3:MediaLengthInSeconds" minOccurs="0"/>
                <xsd:element ref="ns3:MediaServiceSearchProperties" minOccurs="0"/>
                <xsd:element ref="ns3:_activity" minOccurs="0"/>
                <xsd:element ref="ns4:SharedWithUsers" minOccurs="0"/>
                <xsd:element ref="ns4:SharedWithDetails" minOccurs="0"/>
                <xsd:element ref="ns4:SharingHintHash"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e4f839-7cba-4a18-9a5e-4c4acf887f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_activity" ma:index="17" nillable="true" ma:displayName="_activity" ma:hidden="true" ma:internalName="_activity">
      <xsd:simpleType>
        <xsd:restriction base="dms:Note"/>
      </xsd:simple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0a51fa-8738-4c0a-899b-b341aa1e20f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270889-6B91-42AA-A21B-F9C2265B8F26}">
  <ds:schemaRefs>
    <ds:schemaRef ds:uri="http://schemas.microsoft.com/sharepoint/v3/contenttype/forms"/>
  </ds:schemaRefs>
</ds:datastoreItem>
</file>

<file path=customXml/itemProps2.xml><?xml version="1.0" encoding="utf-8"?>
<ds:datastoreItem xmlns:ds="http://schemas.openxmlformats.org/officeDocument/2006/customXml" ds:itemID="{F0D5B62E-751B-43FB-8D2C-90E89B6DCDAD}">
  <ds:schemaRefs>
    <ds:schemaRef ds:uri="http://purl.org/dc/terms/"/>
    <ds:schemaRef ds:uri="http://schemas.microsoft.com/office/2006/documentManagement/types"/>
    <ds:schemaRef ds:uri="http://www.w3.org/XML/1998/namespace"/>
    <ds:schemaRef ds:uri="http://schemas.openxmlformats.org/package/2006/metadata/core-properties"/>
    <ds:schemaRef ds:uri="http://purl.org/dc/elements/1.1/"/>
    <ds:schemaRef ds:uri="http://purl.org/dc/dcmitype/"/>
    <ds:schemaRef ds:uri="http://schemas.microsoft.com/office/infopath/2007/PartnerControls"/>
    <ds:schemaRef ds:uri="3b0a51fa-8738-4c0a-899b-b341aa1e20f5"/>
    <ds:schemaRef ds:uri="e6e4f839-7cba-4a18-9a5e-4c4acf887f10"/>
    <ds:schemaRef ds:uri="http://schemas.microsoft.com/office/2006/metadata/properties"/>
  </ds:schemaRefs>
</ds:datastoreItem>
</file>

<file path=customXml/itemProps3.xml><?xml version="1.0" encoding="utf-8"?>
<ds:datastoreItem xmlns:ds="http://schemas.openxmlformats.org/officeDocument/2006/customXml" ds:itemID="{DC5FD727-4865-4C6B-913A-7123E0CB2A8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e4f839-7cba-4a18-9a5e-4c4acf887f10"/>
    <ds:schemaRef ds:uri="3b0a51fa-8738-4c0a-899b-b341aa1e20f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1529</TotalTime>
  <Words>2664</Words>
  <Application>Microsoft Office PowerPoint</Application>
  <PresentationFormat>Panorámica</PresentationFormat>
  <Paragraphs>142</Paragraphs>
  <Slides>24</Slides>
  <Notes>0</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24</vt:i4>
      </vt:variant>
    </vt:vector>
  </HeadingPairs>
  <TitlesOfParts>
    <vt:vector size="34" baseType="lpstr">
      <vt:lpstr>Arial</vt:lpstr>
      <vt:lpstr>Arial Narrow</vt:lpstr>
      <vt:lpstr>Calibri</vt:lpstr>
      <vt:lpstr>Calibri Light</vt:lpstr>
      <vt:lpstr>Helvetica</vt:lpstr>
      <vt:lpstr>Verdana</vt:lpstr>
      <vt:lpstr>Wingdings</vt:lpstr>
      <vt:lpstr>Plantilla IDEAM</vt:lpstr>
      <vt:lpstr>Diseño OSPA</vt:lpstr>
      <vt:lpstr>Diseño Cerrejon</vt:lpstr>
      <vt:lpstr>Presentación de PowerPoint</vt:lpstr>
      <vt:lpstr>         INFORME PQRSDF, SOLICITUDES DE ACCESO A LA INFORMACIÓN Y  NIVEL DE SATISFACCIÓN DE USUARIOS  IV trimestre 2025 (octubre, noviembre y diciembre)  Grupo de Servicio al Ciudadano Secretaría General</vt:lpstr>
      <vt:lpstr>Contenido</vt:lpstr>
      <vt:lpstr>1. Introducción</vt:lpstr>
      <vt:lpstr>3. Cantidad PQRSDF recibidas</vt:lpstr>
      <vt:lpstr>4. Comparativo PQRSDF recibidas 2024 y 2025</vt:lpstr>
      <vt:lpstr>5. Solicitudes Tipo de Requerimiento</vt:lpstr>
      <vt:lpstr>6. Gestión de las Solicitudes</vt:lpstr>
      <vt:lpstr>7. Canales de Ingreso PQRSDF</vt:lpstr>
      <vt:lpstr>8. PQRSDF asignadas por dependencia</vt:lpstr>
      <vt:lpstr>9.  Estado de las PQRSDF</vt:lpstr>
      <vt:lpstr>Presentación de PowerPoint</vt:lpstr>
      <vt:lpstr>10. Promedio de días de respuesta por tipo de requerimiento</vt:lpstr>
      <vt:lpstr>11. PQRSDF a tiempo vs. fuera de Tiempo/ Periodo anterior</vt:lpstr>
      <vt:lpstr>12. Atenciones realizadas por GAIA – “CHATBOT”</vt:lpstr>
      <vt:lpstr>13. Atenciones realizadas por “ORIENTACIONES”</vt:lpstr>
      <vt:lpstr>14. Nivel de Satisfacción de los Usuarios - NSU</vt:lpstr>
      <vt:lpstr>Presentación de PowerPoint</vt:lpstr>
      <vt:lpstr>Presentación de PowerPoint</vt:lpstr>
      <vt:lpstr>15. Acreditación de laboratorios</vt:lpstr>
      <vt:lpstr>16. Denuncias anticorrupción</vt:lpstr>
      <vt:lpstr>17. Conclusiones</vt:lpstr>
      <vt:lpstr>19. Recomendaciones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Luisa Rodrìguez Arias</dc:creator>
  <cp:lastModifiedBy>Juan Diego Alfonso</cp:lastModifiedBy>
  <cp:revision>157</cp:revision>
  <dcterms:created xsi:type="dcterms:W3CDTF">2023-05-19T19:31:54Z</dcterms:created>
  <dcterms:modified xsi:type="dcterms:W3CDTF">2026-03-25T01:19:33Z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2024-03-12T19:16:51Z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de2fffed-60b8-42b2-a465-00fee1de04ba</vt:lpwstr>
  </property>
  <property fmtid="{D5CDD505-2E9C-101B-9397-08002B2CF9AE}" pid="7" name="MSIP_Label_defa4170-0d19-0005-0004-bc88714345d2_ActionId">
    <vt:lpwstr>e8b8858c-758f-4ffb-bfe4-b827629c0bb4</vt:lpwstr>
  </property>
  <property fmtid="{D5CDD505-2E9C-101B-9397-08002B2CF9AE}" pid="8" name="MSIP_Label_defa4170-0d19-0005-0004-bc88714345d2_ContentBits">
    <vt:lpwstr>0</vt:lpwstr>
  </property>
  <property fmtid="{D5CDD505-2E9C-101B-9397-08002B2CF9AE}" pid="9" name="ContentTypeId">
    <vt:lpwstr>0x010100079EF63C7ACAF14983ABB1C64629FC14</vt:lpwstr>
  </property>
</Properties>
</file>