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649" r:id="rId5"/>
    <p:sldId id="626" r:id="rId6"/>
    <p:sldId id="610" r:id="rId7"/>
    <p:sldId id="666" r:id="rId8"/>
    <p:sldId id="645" r:id="rId9"/>
    <p:sldId id="648" r:id="rId10"/>
    <p:sldId id="653" r:id="rId11"/>
    <p:sldId id="655" r:id="rId12"/>
    <p:sldId id="647" r:id="rId13"/>
    <p:sldId id="665" r:id="rId14"/>
    <p:sldId id="654" r:id="rId15"/>
    <p:sldId id="652" r:id="rId16"/>
    <p:sldId id="667" r:id="rId17"/>
    <p:sldId id="668" r:id="rId18"/>
    <p:sldId id="663" r:id="rId19"/>
    <p:sldId id="661" r:id="rId20"/>
    <p:sldId id="638" r:id="rId21"/>
    <p:sldId id="641" r:id="rId22"/>
    <p:sldId id="644" r:id="rId23"/>
    <p:sldId id="650" r:id="rId2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20EED1D2-634F-40AE-BC31-629BC7824E8B}">
          <p14:sldIdLst>
            <p14:sldId id="649"/>
            <p14:sldId id="626"/>
            <p14:sldId id="610"/>
            <p14:sldId id="666"/>
            <p14:sldId id="645"/>
            <p14:sldId id="648"/>
            <p14:sldId id="653"/>
            <p14:sldId id="655"/>
            <p14:sldId id="647"/>
            <p14:sldId id="665"/>
            <p14:sldId id="654"/>
            <p14:sldId id="652"/>
            <p14:sldId id="667"/>
            <p14:sldId id="668"/>
            <p14:sldId id="663"/>
            <p14:sldId id="661"/>
          </p14:sldIdLst>
        </p14:section>
        <p14:section name="Sección sin título" id="{92C6D5CA-E901-4CBC-9D09-8D0173DC576D}">
          <p14:sldIdLst>
            <p14:sldId id="638"/>
            <p14:sldId id="641"/>
            <p14:sldId id="644"/>
            <p14:sldId id="65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75CA9D-0261-AF5B-FF9F-BE7D1A691F5D}" name="Ana Maria Hernandez Hernandez" initials="AH" userId="S::amhernandez@ideam.gov.co::e830a226-d9cd-4f5e-ae6d-214b0754b7d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a Maria Hernandez Hernandez" initials="AMHH" lastIdx="5" clrIdx="0">
    <p:extLst>
      <p:ext uri="{19B8F6BF-5375-455C-9EA6-DF929625EA0E}">
        <p15:presenceInfo xmlns:p15="http://schemas.microsoft.com/office/powerpoint/2012/main" userId="Ana Maria Hernandez Hernandez" providerId="None"/>
      </p:ext>
    </p:extLst>
  </p:cmAuthor>
  <p:cmAuthor id="2" name="Ana Maria Hernandez Hernandez" initials="AH" lastIdx="3" clrIdx="1">
    <p:extLst>
      <p:ext uri="{19B8F6BF-5375-455C-9EA6-DF929625EA0E}">
        <p15:presenceInfo xmlns:p15="http://schemas.microsoft.com/office/powerpoint/2012/main" userId="f2b117e2bb2ec3d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ED00"/>
    <a:srgbClr val="52AE32"/>
    <a:srgbClr val="992923"/>
    <a:srgbClr val="CB372F"/>
    <a:srgbClr val="2091C9"/>
    <a:srgbClr val="96BE53"/>
    <a:srgbClr val="F4F5F7"/>
    <a:srgbClr val="4F4E4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3" autoAdjust="0"/>
    <p:restoredTop sz="94364" autoAdjust="0"/>
  </p:normalViewPr>
  <p:slideViewPr>
    <p:cSldViewPr snapToGrid="0">
      <p:cViewPr varScale="1">
        <p:scale>
          <a:sx n="73" d="100"/>
          <a:sy n="73" d="100"/>
        </p:scale>
        <p:origin x="58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B987C0-C526-44E3-B5BD-C5EBF6643260}" type="datetimeFigureOut">
              <a:rPr lang="es-CO" smtClean="0"/>
              <a:t>23/06/2024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F82123-5DD1-4E59-A141-24F3F5C44164}" type="slidenum">
              <a:rPr lang="es-CO" smtClean="0"/>
              <a:t>‹Nº›</a:t>
            </a:fld>
            <a:endParaRPr lang="es-CO"/>
          </a:p>
        </p:txBody>
      </p:sp>
    </p:spTree>
    <p:extLst>
      <p:ext uri="{BB962C8B-B14F-4D97-AF65-F5344CB8AC3E}">
        <p14:creationId xmlns:p14="http://schemas.microsoft.com/office/powerpoint/2010/main" val="715896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FCF82123-5DD1-4E59-A141-24F3F5C44164}" type="slidenum">
              <a:rPr lang="es-CO" smtClean="0"/>
              <a:t>1</a:t>
            </a:fld>
            <a:endParaRPr lang="es-CO"/>
          </a:p>
        </p:txBody>
      </p:sp>
    </p:spTree>
    <p:extLst>
      <p:ext uri="{BB962C8B-B14F-4D97-AF65-F5344CB8AC3E}">
        <p14:creationId xmlns:p14="http://schemas.microsoft.com/office/powerpoint/2010/main" val="1644785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0: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333" name="Google Shape;333;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78228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0: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333" name="Google Shape;333;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21273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0: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333" name="Google Shape;333;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4394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2C2018-EF4A-4750-1700-545B6E9D138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89F3EAD1-41D8-644D-1C06-99563D877CF1}"/>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A1B80E31-20AF-E5DC-CCBA-B47F051C6BF8}"/>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23/06/2024</a:t>
            </a:fld>
            <a:endParaRPr lang="es-CO"/>
          </a:p>
        </p:txBody>
      </p:sp>
      <p:sp>
        <p:nvSpPr>
          <p:cNvPr id="5" name="Marcador de pie de página 4">
            <a:extLst>
              <a:ext uri="{FF2B5EF4-FFF2-40B4-BE49-F238E27FC236}">
                <a16:creationId xmlns:a16="http://schemas.microsoft.com/office/drawing/2014/main" id="{FC906532-0185-0B67-3EB2-784AFA526EB0}"/>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49E200E7-C6DC-1A56-7D29-94322E7DE30B}"/>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pic>
        <p:nvPicPr>
          <p:cNvPr id="7" name="Imagen 6" descr="Icono&#10;&#10;Descripción generada automáticamente">
            <a:extLst>
              <a:ext uri="{FF2B5EF4-FFF2-40B4-BE49-F238E27FC236}">
                <a16:creationId xmlns:a16="http://schemas.microsoft.com/office/drawing/2014/main" id="{2D096783-2CEF-821C-6931-068BE7F72C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Tree>
    <p:extLst>
      <p:ext uri="{BB962C8B-B14F-4D97-AF65-F5344CB8AC3E}">
        <p14:creationId xmlns:p14="http://schemas.microsoft.com/office/powerpoint/2010/main" val="3395427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ítulo y texto vertical">
    <p:spTree>
      <p:nvGrpSpPr>
        <p:cNvPr id="1" name=""/>
        <p:cNvGrpSpPr/>
        <p:nvPr/>
      </p:nvGrpSpPr>
      <p:grpSpPr>
        <a:xfrm>
          <a:off x="0" y="0"/>
          <a:ext cx="0" cy="0"/>
          <a:chOff x="0" y="0"/>
          <a:chExt cx="0" cy="0"/>
        </a:xfrm>
      </p:grpSpPr>
      <p:pic>
        <p:nvPicPr>
          <p:cNvPr id="9" name="Imagen 8"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0" name="CuadroTexto 9">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7" name="Imagen 6"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3" name="Marcador de texto vertical 2">
            <a:extLst>
              <a:ext uri="{FF2B5EF4-FFF2-40B4-BE49-F238E27FC236}">
                <a16:creationId xmlns:a16="http://schemas.microsoft.com/office/drawing/2014/main" id="{B48743B4-32EC-4FB8-39DA-43FAD87E5862}"/>
              </a:ext>
            </a:extLst>
          </p:cNvPr>
          <p:cNvSpPr>
            <a:spLocks noGrp="1"/>
          </p:cNvSpPr>
          <p:nvPr>
            <p:ph type="body" orient="vert" idx="1"/>
          </p:nvPr>
        </p:nvSpPr>
        <p:spPr/>
        <p:txBody>
          <a:bodyPr vert="eaVert">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1B4ADD26-250E-D59C-44D4-29E9114C640C}"/>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23/06/2024</a:t>
            </a:fld>
            <a:endParaRPr lang="es-CO"/>
          </a:p>
        </p:txBody>
      </p:sp>
      <p:sp>
        <p:nvSpPr>
          <p:cNvPr id="5" name="Marcador de pie de página 4">
            <a:extLst>
              <a:ext uri="{FF2B5EF4-FFF2-40B4-BE49-F238E27FC236}">
                <a16:creationId xmlns:a16="http://schemas.microsoft.com/office/drawing/2014/main" id="{4714E331-D95D-C3B1-08DE-44AFB93C897E}"/>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CC34E802-05AD-0EDE-DF6F-5A7678636F24}"/>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8"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1724524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3" name="Imagen 2"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82497" b="85115"/>
          <a:stretch/>
        </p:blipFill>
        <p:spPr>
          <a:xfrm>
            <a:off x="2426680" y="2425587"/>
            <a:ext cx="3480986" cy="1665766"/>
          </a:xfrm>
          <a:prstGeom prst="rect">
            <a:avLst/>
          </a:prstGeom>
        </p:spPr>
      </p:pic>
      <p:pic>
        <p:nvPicPr>
          <p:cNvPr id="4" name="Imagen 3"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0976" b="85286"/>
          <a:stretch/>
        </p:blipFill>
        <p:spPr>
          <a:xfrm>
            <a:off x="6752495" y="2209776"/>
            <a:ext cx="2239106" cy="2054363"/>
          </a:xfrm>
          <a:prstGeom prst="rect">
            <a:avLst/>
          </a:prstGeom>
        </p:spPr>
      </p:pic>
    </p:spTree>
    <p:extLst>
      <p:ext uri="{BB962C8B-B14F-4D97-AF65-F5344CB8AC3E}">
        <p14:creationId xmlns:p14="http://schemas.microsoft.com/office/powerpoint/2010/main" val="2866356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8" name="Imagen 7"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9" name="Redondear rectángulo de esquina del mismo lado 1"/>
          <p:cNvSpPr/>
          <p:nvPr userDrawn="1"/>
        </p:nvSpPr>
        <p:spPr>
          <a:xfrm rot="10800000">
            <a:off x="2954405" y="-9676"/>
            <a:ext cx="6222675" cy="665995"/>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9" name="CuadroTexto 28"/>
          <p:cNvSpPr txBox="1"/>
          <p:nvPr userDrawn="1"/>
        </p:nvSpPr>
        <p:spPr>
          <a:xfrm>
            <a:off x="4091795" y="29724"/>
            <a:ext cx="4551246" cy="584775"/>
          </a:xfrm>
          <a:prstGeom prst="rect">
            <a:avLst/>
          </a:prstGeom>
          <a:noFill/>
        </p:spPr>
        <p:txBody>
          <a:bodyPr wrap="none" rtlCol="0">
            <a:spAutoFit/>
          </a:bodyPr>
          <a:lstStyle/>
          <a:p>
            <a:pPr algn="ctr"/>
            <a:r>
              <a:rPr lang="es-ES" sz="1600" b="1" dirty="0">
                <a:solidFill>
                  <a:schemeClr val="bg1"/>
                </a:solidFill>
                <a:latin typeface="Verdana" panose="020B0604030504040204" pitchFamily="34" charset="0"/>
                <a:ea typeface="Verdana" panose="020B0604030504040204" pitchFamily="34" charset="0"/>
              </a:rPr>
              <a:t>Alerta por descensos significativos de</a:t>
            </a:r>
          </a:p>
          <a:p>
            <a:pPr algn="ctr"/>
            <a:r>
              <a:rPr lang="es-ES" sz="1600" b="1" dirty="0">
                <a:solidFill>
                  <a:schemeClr val="bg1"/>
                </a:solidFill>
                <a:latin typeface="Verdana" panose="020B0604030504040204" pitchFamily="34" charset="0"/>
                <a:ea typeface="Verdana" panose="020B0604030504040204" pitchFamily="34" charset="0"/>
              </a:rPr>
              <a:t>Las Temperaturas mínimas del aire</a:t>
            </a:r>
            <a:endParaRPr lang="es-MX" sz="1600" b="1" dirty="0">
              <a:solidFill>
                <a:schemeClr val="bg1"/>
              </a:solidFill>
              <a:latin typeface="Verdana" panose="020B0604030504040204" pitchFamily="34" charset="0"/>
              <a:ea typeface="Verdana" panose="020B0604030504040204" pitchFamily="34" charset="0"/>
            </a:endParaRPr>
          </a:p>
        </p:txBody>
      </p:sp>
      <p:pic>
        <p:nvPicPr>
          <p:cNvPr id="3" name="Imagen 2"/>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514161" y="117376"/>
            <a:ext cx="472662" cy="465039"/>
          </a:xfrm>
          <a:prstGeom prst="rect">
            <a:avLst/>
          </a:prstGeom>
        </p:spPr>
      </p:pic>
    </p:spTree>
    <p:extLst>
      <p:ext uri="{BB962C8B-B14F-4D97-AF65-F5344CB8AC3E}">
        <p14:creationId xmlns:p14="http://schemas.microsoft.com/office/powerpoint/2010/main" val="2005691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En blan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2" name="Marcador de fecha 1">
            <a:extLst>
              <a:ext uri="{FF2B5EF4-FFF2-40B4-BE49-F238E27FC236}">
                <a16:creationId xmlns:a16="http://schemas.microsoft.com/office/drawing/2014/main" id="{BF1F4613-C800-1EC5-A7C5-FE92ECC236A7}"/>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23/06/2024</a:t>
            </a:fld>
            <a:endParaRPr lang="es-CO"/>
          </a:p>
        </p:txBody>
      </p:sp>
      <p:sp>
        <p:nvSpPr>
          <p:cNvPr id="3" name="Marcador de pie de página 2">
            <a:extLst>
              <a:ext uri="{FF2B5EF4-FFF2-40B4-BE49-F238E27FC236}">
                <a16:creationId xmlns:a16="http://schemas.microsoft.com/office/drawing/2014/main" id="{00895C46-1ABA-20C6-7486-D68A9052E846}"/>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4" name="Marcador de número de diapositiva 3">
            <a:extLst>
              <a:ext uri="{FF2B5EF4-FFF2-40B4-BE49-F238E27FC236}">
                <a16:creationId xmlns:a16="http://schemas.microsoft.com/office/drawing/2014/main" id="{A1D6331B-B93F-B576-175B-4692BECFF64E}"/>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8" name="Redondear rectángulo de esquina del mismo lado 1"/>
          <p:cNvSpPr/>
          <p:nvPr userDrawn="1"/>
        </p:nvSpPr>
        <p:spPr>
          <a:xfrm rot="10800000">
            <a:off x="2954405" y="-7408"/>
            <a:ext cx="6222675" cy="665995"/>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0">
                <a:srgbClr val="FFFF00"/>
              </a:gs>
              <a:gs pos="36000">
                <a:srgbClr val="FF0000"/>
              </a:gs>
              <a:gs pos="99000">
                <a:srgbClr val="99292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9" name="CuadroTexto 8"/>
          <p:cNvSpPr txBox="1"/>
          <p:nvPr userDrawn="1"/>
        </p:nvSpPr>
        <p:spPr>
          <a:xfrm>
            <a:off x="4307155" y="39438"/>
            <a:ext cx="4121641" cy="584775"/>
          </a:xfrm>
          <a:prstGeom prst="rect">
            <a:avLst/>
          </a:prstGeom>
          <a:noFill/>
        </p:spPr>
        <p:txBody>
          <a:bodyPr wrap="none" rtlCol="0">
            <a:spAutoFit/>
          </a:bodyPr>
          <a:lstStyle/>
          <a:p>
            <a:pPr algn="ctr"/>
            <a:r>
              <a:rPr lang="es-ES" sz="1600" b="1" dirty="0">
                <a:solidFill>
                  <a:schemeClr val="bg1"/>
                </a:solidFill>
                <a:latin typeface="Verdana" panose="020B0604030504040204" pitchFamily="34" charset="0"/>
                <a:ea typeface="Verdana" panose="020B0604030504040204" pitchFamily="34" charset="0"/>
              </a:rPr>
              <a:t>Pronóstico de la Amenaza por</a:t>
            </a:r>
          </a:p>
          <a:p>
            <a:pPr algn="ctr"/>
            <a:r>
              <a:rPr lang="es-ES" sz="1600" b="1" dirty="0">
                <a:solidFill>
                  <a:schemeClr val="bg1"/>
                </a:solidFill>
                <a:latin typeface="Verdana" panose="020B0604030504040204" pitchFamily="34" charset="0"/>
                <a:ea typeface="Verdana" panose="020B0604030504040204" pitchFamily="34" charset="0"/>
              </a:rPr>
              <a:t>Incendios de la Cobertura Vegetal</a:t>
            </a:r>
            <a:endParaRPr lang="es-MX" sz="1600" b="1" dirty="0">
              <a:solidFill>
                <a:schemeClr val="bg1"/>
              </a:solidFill>
              <a:latin typeface="Verdana" panose="020B0604030504040204" pitchFamily="34" charset="0"/>
              <a:ea typeface="Verdana" panose="020B0604030504040204" pitchFamily="34" charset="0"/>
            </a:endParaRPr>
          </a:p>
        </p:txBody>
      </p:sp>
      <p:pic>
        <p:nvPicPr>
          <p:cNvPr id="10" name="Imagen 9"/>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617487" y="73683"/>
            <a:ext cx="369931" cy="503811"/>
          </a:xfrm>
          <a:prstGeom prst="rect">
            <a:avLst/>
          </a:prstGeom>
        </p:spPr>
      </p:pic>
    </p:spTree>
    <p:extLst>
      <p:ext uri="{BB962C8B-B14F-4D97-AF65-F5344CB8AC3E}">
        <p14:creationId xmlns:p14="http://schemas.microsoft.com/office/powerpoint/2010/main" val="3553275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pic>
        <p:nvPicPr>
          <p:cNvPr id="12" name="Imagen 11"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5" y="6331"/>
            <a:ext cx="12190065" cy="6859089"/>
          </a:xfrm>
          <a:prstGeom prst="rect">
            <a:avLst/>
          </a:prstGeom>
        </p:spPr>
      </p:pic>
      <p:sp>
        <p:nvSpPr>
          <p:cNvPr id="11" name="Redondear rectángulo de esquina del mismo lado 1"/>
          <p:cNvSpPr/>
          <p:nvPr userDrawn="1"/>
        </p:nvSpPr>
        <p:spPr>
          <a:xfrm rot="10800000">
            <a:off x="2954405" y="-7408"/>
            <a:ext cx="6222675" cy="665995"/>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0">
                <a:srgbClr val="FFFF00"/>
              </a:gs>
              <a:gs pos="36000">
                <a:srgbClr val="FF0000"/>
              </a:gs>
              <a:gs pos="99000">
                <a:srgbClr val="99292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9" name="CuadroTexto 8"/>
          <p:cNvSpPr txBox="1"/>
          <p:nvPr userDrawn="1"/>
        </p:nvSpPr>
        <p:spPr>
          <a:xfrm>
            <a:off x="4307155" y="39438"/>
            <a:ext cx="4121641" cy="584775"/>
          </a:xfrm>
          <a:prstGeom prst="rect">
            <a:avLst/>
          </a:prstGeom>
          <a:noFill/>
        </p:spPr>
        <p:txBody>
          <a:bodyPr wrap="none" rtlCol="0">
            <a:spAutoFit/>
          </a:bodyPr>
          <a:lstStyle/>
          <a:p>
            <a:pPr algn="ctr"/>
            <a:r>
              <a:rPr lang="es-ES" sz="1600" b="1" dirty="0">
                <a:solidFill>
                  <a:schemeClr val="bg1"/>
                </a:solidFill>
                <a:latin typeface="Verdana" panose="020B0604030504040204" pitchFamily="34" charset="0"/>
                <a:ea typeface="Verdana" panose="020B0604030504040204" pitchFamily="34" charset="0"/>
              </a:rPr>
              <a:t>Pronóstico de la Amenaza por</a:t>
            </a:r>
          </a:p>
          <a:p>
            <a:pPr algn="ctr"/>
            <a:r>
              <a:rPr lang="es-ES" sz="1600" b="1" dirty="0">
                <a:solidFill>
                  <a:schemeClr val="bg1"/>
                </a:solidFill>
                <a:latin typeface="Verdana" panose="020B0604030504040204" pitchFamily="34" charset="0"/>
                <a:ea typeface="Verdana" panose="020B0604030504040204" pitchFamily="34" charset="0"/>
              </a:rPr>
              <a:t>Incendios de la Cobertura Vegetal</a:t>
            </a:r>
            <a:endParaRPr lang="es-MX" sz="1600" b="1" dirty="0">
              <a:solidFill>
                <a:schemeClr val="bg1"/>
              </a:solidFill>
              <a:latin typeface="Verdana" panose="020B0604030504040204" pitchFamily="34" charset="0"/>
              <a:ea typeface="Verdana" panose="020B0604030504040204" pitchFamily="34" charset="0"/>
            </a:endParaRPr>
          </a:p>
        </p:txBody>
      </p:sp>
      <p:pic>
        <p:nvPicPr>
          <p:cNvPr id="2" name="Imagen 1"/>
          <p:cNvPicPr>
            <a:picLocks noChangeAspect="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a:xfrm>
            <a:off x="3617487" y="73683"/>
            <a:ext cx="369931" cy="503811"/>
          </a:xfrm>
          <a:prstGeom prst="rect">
            <a:avLst/>
          </a:prstGeom>
        </p:spPr>
      </p:pic>
    </p:spTree>
    <p:extLst>
      <p:ext uri="{BB962C8B-B14F-4D97-AF65-F5344CB8AC3E}">
        <p14:creationId xmlns:p14="http://schemas.microsoft.com/office/powerpoint/2010/main" val="3894009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2C2018-EF4A-4750-1700-545B6E9D138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89F3EAD1-41D8-644D-1C06-99563D877C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A1B80E31-20AF-E5DC-CCBA-B47F051C6BF8}"/>
              </a:ext>
            </a:extLst>
          </p:cNvPr>
          <p:cNvSpPr>
            <a:spLocks noGrp="1"/>
          </p:cNvSpPr>
          <p:nvPr>
            <p:ph type="dt" sz="half" idx="10"/>
          </p:nvPr>
        </p:nvSpPr>
        <p:spPr/>
        <p:txBody>
          <a:bodyPr/>
          <a:lstStyle/>
          <a:p>
            <a:fld id="{3002E13E-6C34-4F23-BD5D-8481901CFB85}" type="datetimeFigureOut">
              <a:rPr lang="es-CO" smtClean="0"/>
              <a:t>23/06/2024</a:t>
            </a:fld>
            <a:endParaRPr lang="es-CO"/>
          </a:p>
        </p:txBody>
      </p:sp>
      <p:sp>
        <p:nvSpPr>
          <p:cNvPr id="5" name="Marcador de pie de página 4">
            <a:extLst>
              <a:ext uri="{FF2B5EF4-FFF2-40B4-BE49-F238E27FC236}">
                <a16:creationId xmlns:a16="http://schemas.microsoft.com/office/drawing/2014/main" id="{FC906532-0185-0B67-3EB2-784AFA526EB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9E200E7-C6DC-1A56-7D29-94322E7DE30B}"/>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1770355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C6663B-7CE7-BCAA-7248-1402B6F9DED2}"/>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8E5926E-30E4-EBC2-97A5-22B7D3BBE4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4235E2D5-AC69-DF0E-9281-285FB18D09CC}"/>
              </a:ext>
            </a:extLst>
          </p:cNvPr>
          <p:cNvSpPr>
            <a:spLocks noGrp="1"/>
          </p:cNvSpPr>
          <p:nvPr>
            <p:ph type="dt" sz="half" idx="10"/>
          </p:nvPr>
        </p:nvSpPr>
        <p:spPr/>
        <p:txBody>
          <a:bodyPr/>
          <a:lstStyle/>
          <a:p>
            <a:fld id="{3002E13E-6C34-4F23-BD5D-8481901CFB85}" type="datetimeFigureOut">
              <a:rPr lang="es-CO" smtClean="0"/>
              <a:t>23/06/2024</a:t>
            </a:fld>
            <a:endParaRPr lang="es-CO"/>
          </a:p>
        </p:txBody>
      </p:sp>
      <p:sp>
        <p:nvSpPr>
          <p:cNvPr id="5" name="Marcador de pie de página 4">
            <a:extLst>
              <a:ext uri="{FF2B5EF4-FFF2-40B4-BE49-F238E27FC236}">
                <a16:creationId xmlns:a16="http://schemas.microsoft.com/office/drawing/2014/main" id="{300CE787-DACE-C79C-761D-3A5A19FA6C2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1013298-6923-3085-7A31-DA1FD65E28DE}"/>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1108940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14FD9B-F460-87A8-F5D0-E06C6971546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DA83BF15-485A-1AAC-671E-6D3C293FE6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B4B1E36-6A47-FD12-D1DF-AED81EA7F111}"/>
              </a:ext>
            </a:extLst>
          </p:cNvPr>
          <p:cNvSpPr>
            <a:spLocks noGrp="1"/>
          </p:cNvSpPr>
          <p:nvPr>
            <p:ph type="dt" sz="half" idx="10"/>
          </p:nvPr>
        </p:nvSpPr>
        <p:spPr/>
        <p:txBody>
          <a:bodyPr/>
          <a:lstStyle/>
          <a:p>
            <a:fld id="{3002E13E-6C34-4F23-BD5D-8481901CFB85}" type="datetimeFigureOut">
              <a:rPr lang="es-CO" smtClean="0"/>
              <a:t>23/06/2024</a:t>
            </a:fld>
            <a:endParaRPr lang="es-CO"/>
          </a:p>
        </p:txBody>
      </p:sp>
      <p:sp>
        <p:nvSpPr>
          <p:cNvPr id="5" name="Marcador de pie de página 4">
            <a:extLst>
              <a:ext uri="{FF2B5EF4-FFF2-40B4-BE49-F238E27FC236}">
                <a16:creationId xmlns:a16="http://schemas.microsoft.com/office/drawing/2014/main" id="{508822AC-7B0A-C4AC-A022-09B1CEA1FBF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D4349F0-C7C0-3225-828B-2E8084FDB0DE}"/>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2600876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239C0-CED8-6420-0F8A-D316E882FE8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17927BC-795C-7059-C65D-3ADE221A9CE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06423C72-35C2-C627-EAB3-11B183CEAE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0B730999-A66F-D476-B3C7-E75BF6C751B0}"/>
              </a:ext>
            </a:extLst>
          </p:cNvPr>
          <p:cNvSpPr>
            <a:spLocks noGrp="1"/>
          </p:cNvSpPr>
          <p:nvPr>
            <p:ph type="dt" sz="half" idx="10"/>
          </p:nvPr>
        </p:nvSpPr>
        <p:spPr/>
        <p:txBody>
          <a:bodyPr/>
          <a:lstStyle/>
          <a:p>
            <a:fld id="{3002E13E-6C34-4F23-BD5D-8481901CFB85}" type="datetimeFigureOut">
              <a:rPr lang="es-CO" smtClean="0"/>
              <a:t>23/06/2024</a:t>
            </a:fld>
            <a:endParaRPr lang="es-CO"/>
          </a:p>
        </p:txBody>
      </p:sp>
      <p:sp>
        <p:nvSpPr>
          <p:cNvPr id="6" name="Marcador de pie de página 5">
            <a:extLst>
              <a:ext uri="{FF2B5EF4-FFF2-40B4-BE49-F238E27FC236}">
                <a16:creationId xmlns:a16="http://schemas.microsoft.com/office/drawing/2014/main" id="{D4D91968-CD8A-3BD0-88EB-5E3934EB631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71089FC1-C77E-F6AF-950A-398BE65C1EB8}"/>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1701418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CAE0C3-96D6-E4B5-C7CF-D376CBF5B194}"/>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9782756F-3320-1BDD-9F26-F33C25C5D7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950E239-8FC8-FADD-7CB8-977111D00AE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D623AC6C-0E6C-8D3A-441F-5314AB46E2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7A937D4-2802-D166-2A0C-ED77747DF21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0A69B877-A357-7B6E-4932-C5C55949C775}"/>
              </a:ext>
            </a:extLst>
          </p:cNvPr>
          <p:cNvSpPr>
            <a:spLocks noGrp="1"/>
          </p:cNvSpPr>
          <p:nvPr>
            <p:ph type="dt" sz="half" idx="10"/>
          </p:nvPr>
        </p:nvSpPr>
        <p:spPr/>
        <p:txBody>
          <a:bodyPr/>
          <a:lstStyle/>
          <a:p>
            <a:fld id="{3002E13E-6C34-4F23-BD5D-8481901CFB85}" type="datetimeFigureOut">
              <a:rPr lang="es-CO" smtClean="0"/>
              <a:t>23/06/2024</a:t>
            </a:fld>
            <a:endParaRPr lang="es-CO"/>
          </a:p>
        </p:txBody>
      </p:sp>
      <p:sp>
        <p:nvSpPr>
          <p:cNvPr id="8" name="Marcador de pie de página 7">
            <a:extLst>
              <a:ext uri="{FF2B5EF4-FFF2-40B4-BE49-F238E27FC236}">
                <a16:creationId xmlns:a16="http://schemas.microsoft.com/office/drawing/2014/main" id="{BABBA54D-8050-21BB-1E38-CE6564716233}"/>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33F69977-F20E-1B9B-CE7C-6E921821E8A3}"/>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4285858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pic>
        <p:nvPicPr>
          <p:cNvPr id="7" name="Imagen 6" descr="Icono&#10;&#10;Descripción generada automáticamente con confianza baja">
            <a:extLst>
              <a:ext uri="{FF2B5EF4-FFF2-40B4-BE49-F238E27FC236}">
                <a16:creationId xmlns:a16="http://schemas.microsoft.com/office/drawing/2014/main" id="{B65432B3-EC26-BCF6-00B5-E55899507B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2" name="Título 1">
            <a:extLst>
              <a:ext uri="{FF2B5EF4-FFF2-40B4-BE49-F238E27FC236}">
                <a16:creationId xmlns:a16="http://schemas.microsoft.com/office/drawing/2014/main" id="{3D14FD9B-F460-87A8-F5D0-E06C6971546D}"/>
              </a:ext>
            </a:extLst>
          </p:cNvPr>
          <p:cNvSpPr>
            <a:spLocks noGrp="1"/>
          </p:cNvSpPr>
          <p:nvPr>
            <p:ph type="title"/>
          </p:nvPr>
        </p:nvSpPr>
        <p:spPr>
          <a:xfrm>
            <a:off x="840090" y="2852452"/>
            <a:ext cx="7027047" cy="1300291"/>
          </a:xfrm>
        </p:spPr>
        <p:txBody>
          <a:bodyPr anchor="b">
            <a:normAutofit/>
          </a:bodyPr>
          <a:lstStyle>
            <a:lvl1pPr defTabSz="0">
              <a:lnSpc>
                <a:spcPct val="100000"/>
              </a:lnSpc>
              <a:defRPr sz="4000" b="0">
                <a:solidFill>
                  <a:schemeClr val="bg1"/>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800447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803C2C-61DC-960D-DCA3-4817D1FB84C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CF9BB0D1-C4EE-E089-39A2-A948BC08F6ED}"/>
              </a:ext>
            </a:extLst>
          </p:cNvPr>
          <p:cNvSpPr>
            <a:spLocks noGrp="1"/>
          </p:cNvSpPr>
          <p:nvPr>
            <p:ph type="dt" sz="half" idx="10"/>
          </p:nvPr>
        </p:nvSpPr>
        <p:spPr/>
        <p:txBody>
          <a:bodyPr/>
          <a:lstStyle/>
          <a:p>
            <a:fld id="{3002E13E-6C34-4F23-BD5D-8481901CFB85}" type="datetimeFigureOut">
              <a:rPr lang="es-CO" smtClean="0"/>
              <a:t>23/06/2024</a:t>
            </a:fld>
            <a:endParaRPr lang="es-CO"/>
          </a:p>
        </p:txBody>
      </p:sp>
      <p:sp>
        <p:nvSpPr>
          <p:cNvPr id="4" name="Marcador de pie de página 3">
            <a:extLst>
              <a:ext uri="{FF2B5EF4-FFF2-40B4-BE49-F238E27FC236}">
                <a16:creationId xmlns:a16="http://schemas.microsoft.com/office/drawing/2014/main" id="{4E106650-5C2E-3A0B-75B1-25EFC0246988}"/>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E474889F-BE9C-50E0-5577-85885E5A01FB}"/>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1012182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F1F4613-C800-1EC5-A7C5-FE92ECC236A7}"/>
              </a:ext>
            </a:extLst>
          </p:cNvPr>
          <p:cNvSpPr>
            <a:spLocks noGrp="1"/>
          </p:cNvSpPr>
          <p:nvPr>
            <p:ph type="dt" sz="half" idx="10"/>
          </p:nvPr>
        </p:nvSpPr>
        <p:spPr/>
        <p:txBody>
          <a:bodyPr/>
          <a:lstStyle/>
          <a:p>
            <a:fld id="{3002E13E-6C34-4F23-BD5D-8481901CFB85}" type="datetimeFigureOut">
              <a:rPr lang="es-CO" smtClean="0"/>
              <a:t>23/06/2024</a:t>
            </a:fld>
            <a:endParaRPr lang="es-CO"/>
          </a:p>
        </p:txBody>
      </p:sp>
      <p:sp>
        <p:nvSpPr>
          <p:cNvPr id="3" name="Marcador de pie de página 2">
            <a:extLst>
              <a:ext uri="{FF2B5EF4-FFF2-40B4-BE49-F238E27FC236}">
                <a16:creationId xmlns:a16="http://schemas.microsoft.com/office/drawing/2014/main" id="{00895C46-1ABA-20C6-7486-D68A9052E846}"/>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A1D6331B-B93F-B576-175B-4692BECFF64E}"/>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2680595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F6A733-99A2-F5EB-047B-BDEAAB1D74C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D9CE069-7D79-5D0B-EDCB-42D1CED081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B8BD84B5-1DE6-A22D-CAF9-611745A691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FFD08BF-32A7-8F6D-ABA4-A41338582E82}"/>
              </a:ext>
            </a:extLst>
          </p:cNvPr>
          <p:cNvSpPr>
            <a:spLocks noGrp="1"/>
          </p:cNvSpPr>
          <p:nvPr>
            <p:ph type="dt" sz="half" idx="10"/>
          </p:nvPr>
        </p:nvSpPr>
        <p:spPr/>
        <p:txBody>
          <a:bodyPr/>
          <a:lstStyle/>
          <a:p>
            <a:fld id="{3002E13E-6C34-4F23-BD5D-8481901CFB85}" type="datetimeFigureOut">
              <a:rPr lang="es-CO" smtClean="0"/>
              <a:t>23/06/2024</a:t>
            </a:fld>
            <a:endParaRPr lang="es-CO"/>
          </a:p>
        </p:txBody>
      </p:sp>
      <p:sp>
        <p:nvSpPr>
          <p:cNvPr id="6" name="Marcador de pie de página 5">
            <a:extLst>
              <a:ext uri="{FF2B5EF4-FFF2-40B4-BE49-F238E27FC236}">
                <a16:creationId xmlns:a16="http://schemas.microsoft.com/office/drawing/2014/main" id="{A2029AC4-A08D-E631-174E-58A27C7D5753}"/>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D11830B9-637A-CFAD-9AAF-B5CA6A1A2B71}"/>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3598863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76D421-AC86-1B7D-01CF-7CD3AE12187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A770AA19-4CE4-D16F-1325-A1E65BC992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131A1DCB-CE0D-E2BA-5DD1-215DE1ACA9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8CB4689-EA09-EF4A-843B-2A7A0F720BFC}"/>
              </a:ext>
            </a:extLst>
          </p:cNvPr>
          <p:cNvSpPr>
            <a:spLocks noGrp="1"/>
          </p:cNvSpPr>
          <p:nvPr>
            <p:ph type="dt" sz="half" idx="10"/>
          </p:nvPr>
        </p:nvSpPr>
        <p:spPr/>
        <p:txBody>
          <a:bodyPr/>
          <a:lstStyle/>
          <a:p>
            <a:fld id="{3002E13E-6C34-4F23-BD5D-8481901CFB85}" type="datetimeFigureOut">
              <a:rPr lang="es-CO" smtClean="0"/>
              <a:t>23/06/2024</a:t>
            </a:fld>
            <a:endParaRPr lang="es-CO"/>
          </a:p>
        </p:txBody>
      </p:sp>
      <p:sp>
        <p:nvSpPr>
          <p:cNvPr id="6" name="Marcador de pie de página 5">
            <a:extLst>
              <a:ext uri="{FF2B5EF4-FFF2-40B4-BE49-F238E27FC236}">
                <a16:creationId xmlns:a16="http://schemas.microsoft.com/office/drawing/2014/main" id="{7BB86C21-8B50-A1A6-6518-83192006C70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C3F1394A-0743-FA96-0EE3-43B1FE98BBE2}"/>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3135281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B3B5DB-F9E8-A116-7F5A-8441165556B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B48743B4-32EC-4FB8-39DA-43FAD87E586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B4ADD26-250E-D59C-44D4-29E9114C640C}"/>
              </a:ext>
            </a:extLst>
          </p:cNvPr>
          <p:cNvSpPr>
            <a:spLocks noGrp="1"/>
          </p:cNvSpPr>
          <p:nvPr>
            <p:ph type="dt" sz="half" idx="10"/>
          </p:nvPr>
        </p:nvSpPr>
        <p:spPr/>
        <p:txBody>
          <a:bodyPr/>
          <a:lstStyle/>
          <a:p>
            <a:fld id="{3002E13E-6C34-4F23-BD5D-8481901CFB85}" type="datetimeFigureOut">
              <a:rPr lang="es-CO" smtClean="0"/>
              <a:t>23/06/2024</a:t>
            </a:fld>
            <a:endParaRPr lang="es-CO"/>
          </a:p>
        </p:txBody>
      </p:sp>
      <p:sp>
        <p:nvSpPr>
          <p:cNvPr id="5" name="Marcador de pie de página 4">
            <a:extLst>
              <a:ext uri="{FF2B5EF4-FFF2-40B4-BE49-F238E27FC236}">
                <a16:creationId xmlns:a16="http://schemas.microsoft.com/office/drawing/2014/main" id="{4714E331-D95D-C3B1-08DE-44AFB93C897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C34E802-05AD-0EDE-DF6F-5A7678636F24}"/>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21593775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D5ABE84-C149-68FD-0851-5EBDB6C736B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8842F8D6-8318-7ADA-FCA7-551A9D54A35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59B6A06F-6BEA-A581-B2A3-85894A3E2BA0}"/>
              </a:ext>
            </a:extLst>
          </p:cNvPr>
          <p:cNvSpPr>
            <a:spLocks noGrp="1"/>
          </p:cNvSpPr>
          <p:nvPr>
            <p:ph type="dt" sz="half" idx="10"/>
          </p:nvPr>
        </p:nvSpPr>
        <p:spPr/>
        <p:txBody>
          <a:bodyPr/>
          <a:lstStyle/>
          <a:p>
            <a:fld id="{3002E13E-6C34-4F23-BD5D-8481901CFB85}" type="datetimeFigureOut">
              <a:rPr lang="es-CO" smtClean="0"/>
              <a:t>23/06/2024</a:t>
            </a:fld>
            <a:endParaRPr lang="es-CO"/>
          </a:p>
        </p:txBody>
      </p:sp>
      <p:sp>
        <p:nvSpPr>
          <p:cNvPr id="5" name="Marcador de pie de página 4">
            <a:extLst>
              <a:ext uri="{FF2B5EF4-FFF2-40B4-BE49-F238E27FC236}">
                <a16:creationId xmlns:a16="http://schemas.microsoft.com/office/drawing/2014/main" id="{642B290F-B52F-104A-37D4-8E37F4FF6D4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C882696-10FA-87EF-567C-C19D38F27B13}"/>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1117638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441025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bg1"/>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4220130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ítulo y objetos">
    <p:spTree>
      <p:nvGrpSpPr>
        <p:cNvPr id="1" name=""/>
        <p:cNvGrpSpPr/>
        <p:nvPr/>
      </p:nvGrpSpPr>
      <p:grpSpPr>
        <a:xfrm>
          <a:off x="0" y="0"/>
          <a:ext cx="0" cy="0"/>
          <a:chOff x="0" y="0"/>
          <a:chExt cx="0" cy="0"/>
        </a:xfrm>
      </p:grpSpPr>
      <p:pic>
        <p:nvPicPr>
          <p:cNvPr id="10" name="Imagen 9"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1" name="CuadroTexto 10">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7" name="Imagen 6"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2"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18E5926E-30E4-EBC2-97A5-22B7D3BBE4C6}"/>
              </a:ext>
            </a:extLst>
          </p:cNvPr>
          <p:cNvSpPr>
            <a:spLocks noGrp="1"/>
          </p:cNvSpPr>
          <p:nvPr>
            <p:ph idx="1"/>
          </p:nvPr>
        </p:nvSpPr>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4235E2D5-AC69-DF0E-9281-285FB18D09CC}"/>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23/06/2024</a:t>
            </a:fld>
            <a:endParaRPr lang="es-CO"/>
          </a:p>
        </p:txBody>
      </p:sp>
      <p:sp>
        <p:nvSpPr>
          <p:cNvPr id="5" name="Marcador de pie de página 4">
            <a:extLst>
              <a:ext uri="{FF2B5EF4-FFF2-40B4-BE49-F238E27FC236}">
                <a16:creationId xmlns:a16="http://schemas.microsoft.com/office/drawing/2014/main" id="{300CE787-DACE-C79C-761D-3A5A19FA6C24}"/>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21013298-6923-3085-7A31-DA1FD65E28DE}"/>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1327255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os objeto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8" name="Imagen 7"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3" name="Marcador de contenido 2">
            <a:extLst>
              <a:ext uri="{FF2B5EF4-FFF2-40B4-BE49-F238E27FC236}">
                <a16:creationId xmlns:a16="http://schemas.microsoft.com/office/drawing/2014/main" id="{F17927BC-795C-7059-C65D-3ADE221A9CE0}"/>
              </a:ext>
            </a:extLst>
          </p:cNvPr>
          <p:cNvSpPr>
            <a:spLocks noGrp="1"/>
          </p:cNvSpPr>
          <p:nvPr>
            <p:ph sz="half" idx="1"/>
          </p:nvPr>
        </p:nvSpPr>
        <p:spPr>
          <a:xfrm>
            <a:off x="838200" y="1825625"/>
            <a:ext cx="5181600" cy="435133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06423C72-35C2-C627-EAB3-11B183CEAE80}"/>
              </a:ext>
            </a:extLst>
          </p:cNvPr>
          <p:cNvSpPr>
            <a:spLocks noGrp="1"/>
          </p:cNvSpPr>
          <p:nvPr>
            <p:ph sz="half" idx="2"/>
          </p:nvPr>
        </p:nvSpPr>
        <p:spPr>
          <a:xfrm>
            <a:off x="6172200" y="1825625"/>
            <a:ext cx="5181600" cy="435133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0B730999-A66F-D476-B3C7-E75BF6C751B0}"/>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23/06/2024</a:t>
            </a:fld>
            <a:endParaRPr lang="es-CO"/>
          </a:p>
        </p:txBody>
      </p:sp>
      <p:sp>
        <p:nvSpPr>
          <p:cNvPr id="6" name="Marcador de pie de página 5">
            <a:extLst>
              <a:ext uri="{FF2B5EF4-FFF2-40B4-BE49-F238E27FC236}">
                <a16:creationId xmlns:a16="http://schemas.microsoft.com/office/drawing/2014/main" id="{D4D91968-CD8A-3BD0-88EB-5E3934EB631A}"/>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7" name="Marcador de número de diapositiva 6">
            <a:extLst>
              <a:ext uri="{FF2B5EF4-FFF2-40B4-BE49-F238E27FC236}">
                <a16:creationId xmlns:a16="http://schemas.microsoft.com/office/drawing/2014/main" id="{71089FC1-C77E-F6AF-950A-398BE65C1EB8}"/>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9"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3809057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ación">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10" name="Imagen 9"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3" name="Marcador de texto 2">
            <a:extLst>
              <a:ext uri="{FF2B5EF4-FFF2-40B4-BE49-F238E27FC236}">
                <a16:creationId xmlns:a16="http://schemas.microsoft.com/office/drawing/2014/main" id="{9782756F-3320-1BDD-9F26-F33C25C5D76B}"/>
              </a:ext>
            </a:extLst>
          </p:cNvPr>
          <p:cNvSpPr>
            <a:spLocks noGrp="1"/>
          </p:cNvSpPr>
          <p:nvPr>
            <p:ph type="body" idx="1"/>
          </p:nvPr>
        </p:nvSpPr>
        <p:spPr>
          <a:xfrm>
            <a:off x="839789" y="1730591"/>
            <a:ext cx="5157787" cy="687387"/>
          </a:xfrm>
        </p:spPr>
        <p:txBody>
          <a:bodyPr anchor="b">
            <a:normAutofit/>
          </a:bodyPr>
          <a:lstStyle>
            <a:lvl1pPr marL="0" indent="0">
              <a:buNone/>
              <a:defRPr sz="1800" b="1">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B950E239-8FC8-FADD-7CB8-977111D00AE0}"/>
              </a:ext>
            </a:extLst>
          </p:cNvPr>
          <p:cNvSpPr>
            <a:spLocks noGrp="1"/>
          </p:cNvSpPr>
          <p:nvPr>
            <p:ph sz="half" idx="2"/>
          </p:nvPr>
        </p:nvSpPr>
        <p:spPr>
          <a:xfrm>
            <a:off x="839789" y="2505075"/>
            <a:ext cx="5157787" cy="368458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5" name="Marcador de texto 4">
            <a:extLst>
              <a:ext uri="{FF2B5EF4-FFF2-40B4-BE49-F238E27FC236}">
                <a16:creationId xmlns:a16="http://schemas.microsoft.com/office/drawing/2014/main" id="{D623AC6C-0E6C-8D3A-441F-5314AB46E22F}"/>
              </a:ext>
            </a:extLst>
          </p:cNvPr>
          <p:cNvSpPr>
            <a:spLocks noGrp="1"/>
          </p:cNvSpPr>
          <p:nvPr>
            <p:ph type="body" sz="quarter" idx="3"/>
          </p:nvPr>
        </p:nvSpPr>
        <p:spPr>
          <a:xfrm>
            <a:off x="6172201" y="1730591"/>
            <a:ext cx="5183188" cy="687387"/>
          </a:xfrm>
        </p:spPr>
        <p:txBody>
          <a:bodyPr anchor="b">
            <a:normAutofit/>
          </a:bodyPr>
          <a:lstStyle>
            <a:lvl1pPr marL="0" indent="0">
              <a:buNone/>
              <a:defRPr sz="1800" b="1">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7A937D4-2802-D166-2A0C-ED77747DF219}"/>
              </a:ext>
            </a:extLst>
          </p:cNvPr>
          <p:cNvSpPr>
            <a:spLocks noGrp="1"/>
          </p:cNvSpPr>
          <p:nvPr>
            <p:ph sz="quarter" idx="4"/>
          </p:nvPr>
        </p:nvSpPr>
        <p:spPr>
          <a:xfrm>
            <a:off x="6172201" y="2505075"/>
            <a:ext cx="5183188" cy="368458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7" name="Marcador de fecha 6">
            <a:extLst>
              <a:ext uri="{FF2B5EF4-FFF2-40B4-BE49-F238E27FC236}">
                <a16:creationId xmlns:a16="http://schemas.microsoft.com/office/drawing/2014/main" id="{0A69B877-A357-7B6E-4932-C5C55949C775}"/>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23/06/2024</a:t>
            </a:fld>
            <a:endParaRPr lang="es-CO"/>
          </a:p>
        </p:txBody>
      </p:sp>
      <p:sp>
        <p:nvSpPr>
          <p:cNvPr id="8" name="Marcador de pie de página 7">
            <a:extLst>
              <a:ext uri="{FF2B5EF4-FFF2-40B4-BE49-F238E27FC236}">
                <a16:creationId xmlns:a16="http://schemas.microsoft.com/office/drawing/2014/main" id="{BABBA54D-8050-21BB-1E38-CE6564716233}"/>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9" name="Marcador de número de diapositiva 8">
            <a:extLst>
              <a:ext uri="{FF2B5EF4-FFF2-40B4-BE49-F238E27FC236}">
                <a16:creationId xmlns:a16="http://schemas.microsoft.com/office/drawing/2014/main" id="{33F69977-F20E-1B9B-CE7C-6E921821E8A3}"/>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11"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3558908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olo el título">
    <p:spTree>
      <p:nvGrpSpPr>
        <p:cNvPr id="1" name=""/>
        <p:cNvGrpSpPr/>
        <p:nvPr/>
      </p:nvGrpSpPr>
      <p:grpSpPr>
        <a:xfrm>
          <a:off x="0" y="0"/>
          <a:ext cx="0" cy="0"/>
          <a:chOff x="0" y="0"/>
          <a:chExt cx="0" cy="0"/>
        </a:xfrm>
      </p:grpSpPr>
      <p:pic>
        <p:nvPicPr>
          <p:cNvPr id="8" name="Imagen 7"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9" name="CuadroTexto 8">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3" name="Marcador de fecha 2">
            <a:extLst>
              <a:ext uri="{FF2B5EF4-FFF2-40B4-BE49-F238E27FC236}">
                <a16:creationId xmlns:a16="http://schemas.microsoft.com/office/drawing/2014/main" id="{CF9BB0D1-C4EE-E089-39A2-A948BC08F6ED}"/>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23/06/2024</a:t>
            </a:fld>
            <a:endParaRPr lang="es-CO"/>
          </a:p>
        </p:txBody>
      </p:sp>
      <p:sp>
        <p:nvSpPr>
          <p:cNvPr id="4" name="Marcador de pie de página 3">
            <a:extLst>
              <a:ext uri="{FF2B5EF4-FFF2-40B4-BE49-F238E27FC236}">
                <a16:creationId xmlns:a16="http://schemas.microsoft.com/office/drawing/2014/main" id="{4E106650-5C2E-3A0B-75B1-25EFC0246988}"/>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5" name="Marcador de número de diapositiva 4">
            <a:extLst>
              <a:ext uri="{FF2B5EF4-FFF2-40B4-BE49-F238E27FC236}">
                <a16:creationId xmlns:a16="http://schemas.microsoft.com/office/drawing/2014/main" id="{E474889F-BE9C-50E0-5577-85885E5A01FB}"/>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7"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2299666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2" name="Marcador de fecha 1">
            <a:extLst>
              <a:ext uri="{FF2B5EF4-FFF2-40B4-BE49-F238E27FC236}">
                <a16:creationId xmlns:a16="http://schemas.microsoft.com/office/drawing/2014/main" id="{BF1F4613-C800-1EC5-A7C5-FE92ECC236A7}"/>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23/06/2024</a:t>
            </a:fld>
            <a:endParaRPr lang="es-CO"/>
          </a:p>
        </p:txBody>
      </p:sp>
      <p:sp>
        <p:nvSpPr>
          <p:cNvPr id="3" name="Marcador de pie de página 2">
            <a:extLst>
              <a:ext uri="{FF2B5EF4-FFF2-40B4-BE49-F238E27FC236}">
                <a16:creationId xmlns:a16="http://schemas.microsoft.com/office/drawing/2014/main" id="{00895C46-1ABA-20C6-7486-D68A9052E846}"/>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4" name="Marcador de número de diapositiva 3">
            <a:extLst>
              <a:ext uri="{FF2B5EF4-FFF2-40B4-BE49-F238E27FC236}">
                <a16:creationId xmlns:a16="http://schemas.microsoft.com/office/drawing/2014/main" id="{A1D6331B-B93F-B576-175B-4692BECFF64E}"/>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549026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Contenido con título">
    <p:spTree>
      <p:nvGrpSpPr>
        <p:cNvPr id="1" name=""/>
        <p:cNvGrpSpPr/>
        <p:nvPr/>
      </p:nvGrpSpPr>
      <p:grpSpPr>
        <a:xfrm>
          <a:off x="0" y="0"/>
          <a:ext cx="0" cy="0"/>
          <a:chOff x="0" y="0"/>
          <a:chExt cx="0" cy="0"/>
        </a:xfrm>
      </p:grpSpPr>
      <p:pic>
        <p:nvPicPr>
          <p:cNvPr id="9" name="Imagen 8"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0" name="CuadroTexto 9">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8" name="Imagen 7"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2" name="Título 1">
            <a:extLst>
              <a:ext uri="{FF2B5EF4-FFF2-40B4-BE49-F238E27FC236}">
                <a16:creationId xmlns:a16="http://schemas.microsoft.com/office/drawing/2014/main" id="{E4F6A733-99A2-F5EB-047B-BDEAAB1D74C1}"/>
              </a:ext>
            </a:extLst>
          </p:cNvPr>
          <p:cNvSpPr>
            <a:spLocks noGrp="1"/>
          </p:cNvSpPr>
          <p:nvPr>
            <p:ph type="title"/>
          </p:nvPr>
        </p:nvSpPr>
        <p:spPr>
          <a:xfrm>
            <a:off x="839788" y="1140339"/>
            <a:ext cx="3932237" cy="689918"/>
          </a:xfrm>
        </p:spPr>
        <p:txBody>
          <a:bodyPr anchor="b">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1D9CE069-7D79-5D0B-EDCB-42D1CED081C8}"/>
              </a:ext>
            </a:extLst>
          </p:cNvPr>
          <p:cNvSpPr>
            <a:spLocks noGrp="1"/>
          </p:cNvSpPr>
          <p:nvPr>
            <p:ph idx="1"/>
          </p:nvPr>
        </p:nvSpPr>
        <p:spPr>
          <a:xfrm>
            <a:off x="5183188" y="1140341"/>
            <a:ext cx="6172200" cy="4720711"/>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texto 3">
            <a:extLst>
              <a:ext uri="{FF2B5EF4-FFF2-40B4-BE49-F238E27FC236}">
                <a16:creationId xmlns:a16="http://schemas.microsoft.com/office/drawing/2014/main" id="{B8BD84B5-1DE6-A22D-CAF9-611745A69195}"/>
              </a:ext>
            </a:extLst>
          </p:cNvPr>
          <p:cNvSpPr>
            <a:spLocks noGrp="1"/>
          </p:cNvSpPr>
          <p:nvPr>
            <p:ph type="body" sz="half" idx="2"/>
          </p:nvPr>
        </p:nvSpPr>
        <p:spPr>
          <a:xfrm>
            <a:off x="839788" y="2057400"/>
            <a:ext cx="3932237" cy="3811588"/>
          </a:xfrm>
        </p:spPr>
        <p:txBody>
          <a:bodyPr>
            <a:normAutofit/>
          </a:bodyPr>
          <a:lstStyle>
            <a:lvl1pPr marL="0" indent="0">
              <a:buNone/>
              <a:defRPr sz="1600">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FFD08BF-32A7-8F6D-ABA4-A41338582E82}"/>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23/06/2024</a:t>
            </a:fld>
            <a:endParaRPr lang="es-CO"/>
          </a:p>
        </p:txBody>
      </p:sp>
      <p:sp>
        <p:nvSpPr>
          <p:cNvPr id="6" name="Marcador de pie de página 5">
            <a:extLst>
              <a:ext uri="{FF2B5EF4-FFF2-40B4-BE49-F238E27FC236}">
                <a16:creationId xmlns:a16="http://schemas.microsoft.com/office/drawing/2014/main" id="{A2029AC4-A08D-E631-174E-58A27C7D5753}"/>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7" name="Marcador de número de diapositiva 6">
            <a:extLst>
              <a:ext uri="{FF2B5EF4-FFF2-40B4-BE49-F238E27FC236}">
                <a16:creationId xmlns:a16="http://schemas.microsoft.com/office/drawing/2014/main" id="{D11830B9-637A-CFAD-9AAF-B5CA6A1A2B71}"/>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3932238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magen con título">
    <p:spTree>
      <p:nvGrpSpPr>
        <p:cNvPr id="1" name=""/>
        <p:cNvGrpSpPr/>
        <p:nvPr/>
      </p:nvGrpSpPr>
      <p:grpSpPr>
        <a:xfrm>
          <a:off x="0" y="0"/>
          <a:ext cx="0" cy="0"/>
          <a:chOff x="0" y="0"/>
          <a:chExt cx="0" cy="0"/>
        </a:xfrm>
      </p:grpSpPr>
      <p:pic>
        <p:nvPicPr>
          <p:cNvPr id="11" name="Imagen 10"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CuadroTexto 11">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8" name="Imagen 7"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3" name="Marcador de posición de imagen 2">
            <a:extLst>
              <a:ext uri="{FF2B5EF4-FFF2-40B4-BE49-F238E27FC236}">
                <a16:creationId xmlns:a16="http://schemas.microsoft.com/office/drawing/2014/main" id="{A770AA19-4CE4-D16F-1325-A1E65BC992AD}"/>
              </a:ext>
            </a:extLst>
          </p:cNvPr>
          <p:cNvSpPr>
            <a:spLocks noGrp="1"/>
          </p:cNvSpPr>
          <p:nvPr>
            <p:ph type="pic" idx="1"/>
          </p:nvPr>
        </p:nvSpPr>
        <p:spPr>
          <a:xfrm>
            <a:off x="5183188" y="1140341"/>
            <a:ext cx="6172200" cy="4720711"/>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s-CO"/>
          </a:p>
        </p:txBody>
      </p:sp>
      <p:sp>
        <p:nvSpPr>
          <p:cNvPr id="5" name="Marcador de fecha 4">
            <a:extLst>
              <a:ext uri="{FF2B5EF4-FFF2-40B4-BE49-F238E27FC236}">
                <a16:creationId xmlns:a16="http://schemas.microsoft.com/office/drawing/2014/main" id="{28CB4689-EA09-EF4A-843B-2A7A0F720BFC}"/>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23/06/2024</a:t>
            </a:fld>
            <a:endParaRPr lang="es-CO"/>
          </a:p>
        </p:txBody>
      </p:sp>
      <p:sp>
        <p:nvSpPr>
          <p:cNvPr id="6" name="Marcador de pie de página 5">
            <a:extLst>
              <a:ext uri="{FF2B5EF4-FFF2-40B4-BE49-F238E27FC236}">
                <a16:creationId xmlns:a16="http://schemas.microsoft.com/office/drawing/2014/main" id="{7BB86C21-8B50-A1A6-6518-83192006C70B}"/>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7" name="Marcador de número de diapositiva 6">
            <a:extLst>
              <a:ext uri="{FF2B5EF4-FFF2-40B4-BE49-F238E27FC236}">
                <a16:creationId xmlns:a16="http://schemas.microsoft.com/office/drawing/2014/main" id="{C3F1394A-0743-FA96-0EE3-43B1FE98BBE2}"/>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9" name="Título 1">
            <a:extLst>
              <a:ext uri="{FF2B5EF4-FFF2-40B4-BE49-F238E27FC236}">
                <a16:creationId xmlns:a16="http://schemas.microsoft.com/office/drawing/2014/main" id="{E4F6A733-99A2-F5EB-047B-BDEAAB1D74C1}"/>
              </a:ext>
            </a:extLst>
          </p:cNvPr>
          <p:cNvSpPr>
            <a:spLocks noGrp="1"/>
          </p:cNvSpPr>
          <p:nvPr>
            <p:ph type="title"/>
          </p:nvPr>
        </p:nvSpPr>
        <p:spPr>
          <a:xfrm>
            <a:off x="839788" y="1140339"/>
            <a:ext cx="3932237" cy="689918"/>
          </a:xfrm>
        </p:spPr>
        <p:txBody>
          <a:bodyPr anchor="b">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10" name="Marcador de texto 3">
            <a:extLst>
              <a:ext uri="{FF2B5EF4-FFF2-40B4-BE49-F238E27FC236}">
                <a16:creationId xmlns:a16="http://schemas.microsoft.com/office/drawing/2014/main" id="{B8BD84B5-1DE6-A22D-CAF9-611745A69195}"/>
              </a:ext>
            </a:extLst>
          </p:cNvPr>
          <p:cNvSpPr>
            <a:spLocks noGrp="1"/>
          </p:cNvSpPr>
          <p:nvPr>
            <p:ph type="body" sz="half" idx="2"/>
          </p:nvPr>
        </p:nvSpPr>
        <p:spPr>
          <a:xfrm>
            <a:off x="839788" y="2057400"/>
            <a:ext cx="3932237" cy="3811588"/>
          </a:xfrm>
        </p:spPr>
        <p:txBody>
          <a:bodyPr>
            <a:normAutofit/>
          </a:bodyPr>
          <a:lstStyle>
            <a:lvl1pPr marL="0" indent="0">
              <a:buNone/>
              <a:defRPr sz="1600">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463197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ED93ECB-BCF0-1E1C-A43A-8219DE2C73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6D8A185-B39C-0D25-4551-25708FF4F6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7608A145-C7FE-8AD9-0345-C52CA8BFC4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02E13E-6C34-4F23-BD5D-8481901CFB85}" type="datetimeFigureOut">
              <a:rPr lang="es-CO" smtClean="0"/>
              <a:t>23/06/2024</a:t>
            </a:fld>
            <a:endParaRPr lang="es-CO"/>
          </a:p>
        </p:txBody>
      </p:sp>
      <p:sp>
        <p:nvSpPr>
          <p:cNvPr id="5" name="Marcador de pie de página 4">
            <a:extLst>
              <a:ext uri="{FF2B5EF4-FFF2-40B4-BE49-F238E27FC236}">
                <a16:creationId xmlns:a16="http://schemas.microsoft.com/office/drawing/2014/main" id="{96B273AC-6F3D-0085-AAD0-F5A4D8FC18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37C1F5EF-64F7-0CCC-50C1-819A39061F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7A03DA-489C-4B74-94A6-318826632521}" type="slidenum">
              <a:rPr lang="es-CO" smtClean="0"/>
              <a:t>‹Nº›</a:t>
            </a:fld>
            <a:endParaRPr lang="es-CO"/>
          </a:p>
        </p:txBody>
      </p:sp>
    </p:spTree>
    <p:extLst>
      <p:ext uri="{BB962C8B-B14F-4D97-AF65-F5344CB8AC3E}">
        <p14:creationId xmlns:p14="http://schemas.microsoft.com/office/powerpoint/2010/main" val="38935990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49" r:id="rId15"/>
    <p:sldLayoutId id="2147483650" r:id="rId16"/>
    <p:sldLayoutId id="2147483651" r:id="rId17"/>
    <p:sldLayoutId id="2147483652" r:id="rId18"/>
    <p:sldLayoutId id="2147483653" r:id="rId19"/>
    <p:sldLayoutId id="2147483654" r:id="rId20"/>
    <p:sldLayoutId id="2147483655" r:id="rId21"/>
    <p:sldLayoutId id="2147483656" r:id="rId22"/>
    <p:sldLayoutId id="2147483657" r:id="rId23"/>
    <p:sldLayoutId id="2147483658" r:id="rId24"/>
    <p:sldLayoutId id="2147483659" r:id="rId25"/>
    <p:sldLayoutId id="2147483665" r:id="rId26"/>
    <p:sldLayoutId id="2147483666"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4.wdp"/><Relationship Id="rId10" Type="http://schemas.openxmlformats.org/officeDocument/2006/relationships/image" Target="../media/image32.emf"/><Relationship Id="rId4" Type="http://schemas.openxmlformats.org/officeDocument/2006/relationships/image" Target="../media/image14.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6.emf"/><Relationship Id="rId5" Type="http://schemas.microsoft.com/office/2007/relationships/hdphoto" Target="../media/hdphoto4.wdp"/><Relationship Id="rId10" Type="http://schemas.openxmlformats.org/officeDocument/2006/relationships/image" Target="../media/image35.png"/><Relationship Id="rId4" Type="http://schemas.openxmlformats.org/officeDocument/2006/relationships/image" Target="../media/image14.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0.png"/><Relationship Id="rId7" Type="http://schemas.openxmlformats.org/officeDocument/2006/relationships/image" Target="../media/image37.jpeg"/><Relationship Id="rId2" Type="http://schemas.openxmlformats.org/officeDocument/2006/relationships/hyperlink" Target="https://www2.sgc.gov.co/Noticias/boletinesDocumentos/Forms/AllItems.aspx" TargetMode="Externa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8.png"/><Relationship Id="rId4" Type="http://schemas.microsoft.com/office/2007/relationships/hdphoto" Target="../media/hdphoto3.wdp"/><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4.wdp"/><Relationship Id="rId10" Type="http://schemas.openxmlformats.org/officeDocument/2006/relationships/image" Target="../media/image41.emf"/><Relationship Id="rId4" Type="http://schemas.openxmlformats.org/officeDocument/2006/relationships/image" Target="../media/image14.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5.jpeg"/><Relationship Id="rId5" Type="http://schemas.microsoft.com/office/2007/relationships/hdphoto" Target="../media/hdphoto4.wdp"/><Relationship Id="rId10" Type="http://schemas.openxmlformats.org/officeDocument/2006/relationships/image" Target="../media/image44.jpeg"/><Relationship Id="rId4" Type="http://schemas.openxmlformats.org/officeDocument/2006/relationships/image" Target="../media/image14.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6.jpe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hyperlink" Target="https://suite.ambiensq.com/#!/mapaMonitoreo/cpc" TargetMode="External"/><Relationship Id="rId13" Type="http://schemas.openxmlformats.org/officeDocument/2006/relationships/image" Target="../media/image48.png"/><Relationship Id="rId3" Type="http://schemas.openxmlformats.org/officeDocument/2006/relationships/image" Target="../media/image47.png"/><Relationship Id="rId7" Type="http://schemas.openxmlformats.org/officeDocument/2006/relationships/hyperlink" Target="https://suite.ambiensq.com/#!/mapaMonitoreo/cpg" TargetMode="External"/><Relationship Id="rId12" Type="http://schemas.openxmlformats.org/officeDocument/2006/relationships/hyperlink" Target="https://drive.google.com/drive/folders/1pMltye2lJIMxDBJHvPsD573Va6_FoyNP" TargetMode="Externa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hyperlink" Target="https://siata.gov.co/siata_nuevo/" TargetMode="External"/><Relationship Id="rId11" Type="http://schemas.openxmlformats.org/officeDocument/2006/relationships/hyperlink" Target="https://cdiac.manizales.unal.edu.co/geoportal-simac/" TargetMode="External"/><Relationship Id="rId5" Type="http://schemas.openxmlformats.org/officeDocument/2006/relationships/hyperlink" Target="http://190.255.43.62/" TargetMode="External"/><Relationship Id="rId15" Type="http://schemas.microsoft.com/office/2007/relationships/hdphoto" Target="../media/hdphoto3.wdp"/><Relationship Id="rId10" Type="http://schemas.openxmlformats.org/officeDocument/2006/relationships/hyperlink" Target="https://suite.ambiensq.com/#!/mapaMonitoreo/cdmb" TargetMode="External"/><Relationship Id="rId4" Type="http://schemas.openxmlformats.org/officeDocument/2006/relationships/hyperlink" Target="http://iboca.ambientebogota.gov.co/mapa/" TargetMode="External"/><Relationship Id="rId9" Type="http://schemas.openxmlformats.org/officeDocument/2006/relationships/hyperlink" Target="https://geopiragua.corantioquia.gov.co/red-automatica" TargetMode="External"/><Relationship Id="rId1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hyperlink" Target="http://www.ideam.gov.co/web/tiempo-y-clima/boletin-clima-y-salud" TargetMode="External"/><Relationship Id="rId5" Type="http://schemas.openxmlformats.org/officeDocument/2006/relationships/hyperlink" Target="https://www.minsalud.gov.co/" TargetMode="External"/><Relationship Id="rId4" Type="http://schemas.openxmlformats.org/officeDocument/2006/relationships/hyperlink" Target="http://www.ideam.gov.co/web/tiempo-y-clima/recomendaciones-para-la-proteccion-contra-la-radiacion-ultravioleta" TargetMode="External"/><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www.pronosticosyalertas.gov.co/boletines-e-informes-tecnicos" TargetMode="External"/><Relationship Id="rId7"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www.ideam.gov.co/web/tiempo-y-clima/boletin-agroclimatico" TargetMode="External"/><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hyperlink" Target="http://www.pronosticosyalertas.gov.co/boletines-e-informes-tecnico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5.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6.emf"/><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4.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pronosticosyalertas.gov.co/web/pronosticos-y-alertas/informe-diario-de-incendios"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850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6">
            <a:extLst>
              <a:ext uri="{FF2B5EF4-FFF2-40B4-BE49-F238E27FC236}">
                <a16:creationId xmlns:a16="http://schemas.microsoft.com/office/drawing/2014/main" id="{D368E7C7-9EC0-4023-D15B-FB8C888A40FB}"/>
              </a:ext>
            </a:extLst>
          </p:cNvPr>
          <p:cNvSpPr txBox="1">
            <a:spLocks/>
          </p:cNvSpPr>
          <p:nvPr/>
        </p:nvSpPr>
        <p:spPr>
          <a:xfrm>
            <a:off x="4347556" y="52997"/>
            <a:ext cx="4322618"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Panorama nacional de posibles afectaciones a la calidad del aire</a:t>
            </a:r>
            <a:endParaRPr lang="es-ES" sz="1600" dirty="0">
              <a:solidFill>
                <a:schemeClr val="bg1"/>
              </a:solidFill>
              <a:latin typeface="Verdana" panose="020B0604030504040204" pitchFamily="34" charset="0"/>
              <a:ea typeface="Verdana" panose="020B0604030504040204" pitchFamily="34" charset="0"/>
            </a:endParaRPr>
          </a:p>
        </p:txBody>
      </p:sp>
      <p:pic>
        <p:nvPicPr>
          <p:cNvPr id="15"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303350" y="1721297"/>
            <a:ext cx="408819" cy="556772"/>
          </a:xfrm>
          <a:prstGeom prst="rect">
            <a:avLst/>
          </a:prstGeom>
        </p:spPr>
      </p:pic>
      <p:sp>
        <p:nvSpPr>
          <p:cNvPr id="2" name="CuadroTexto 1"/>
          <p:cNvSpPr txBox="1"/>
          <p:nvPr/>
        </p:nvSpPr>
        <p:spPr>
          <a:xfrm>
            <a:off x="7873049" y="1646046"/>
            <a:ext cx="2908938" cy="646331"/>
          </a:xfrm>
          <a:prstGeom prst="rect">
            <a:avLst/>
          </a:prstGeom>
          <a:noFill/>
        </p:spPr>
        <p:txBody>
          <a:bodyPr wrap="square" rtlCol="0">
            <a:spAutoFit/>
          </a:bodyPr>
          <a:lstStyle/>
          <a:p>
            <a:r>
              <a:rPr lang="es-MX" b="1" dirty="0">
                <a:solidFill>
                  <a:schemeClr val="bg1"/>
                </a:solidFill>
                <a:latin typeface="Verdana" panose="020B0604030504040204" pitchFamily="34" charset="0"/>
                <a:ea typeface="Verdana" panose="020B0604030504040204" pitchFamily="34" charset="0"/>
              </a:rPr>
              <a:t>Incendios de la cobertura vegetal:</a:t>
            </a:r>
          </a:p>
        </p:txBody>
      </p:sp>
      <p:sp>
        <p:nvSpPr>
          <p:cNvPr id="19" name="Diagrama de flujo: operación manual 29">
            <a:extLst>
              <a:ext uri="{FF2B5EF4-FFF2-40B4-BE49-F238E27FC236}">
                <a16:creationId xmlns:a16="http://schemas.microsoft.com/office/drawing/2014/main" id="{0DFDFAD7-895D-9B09-C5A6-E6B54CEA326B}"/>
              </a:ext>
            </a:extLst>
          </p:cNvPr>
          <p:cNvSpPr/>
          <p:nvPr/>
        </p:nvSpPr>
        <p:spPr>
          <a:xfrm>
            <a:off x="3000530"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flip="none" rotWithShape="1">
            <a:gsLst>
              <a:gs pos="0">
                <a:srgbClr val="2091C9"/>
              </a:gs>
              <a:gs pos="33000">
                <a:schemeClr val="accent2"/>
              </a:gs>
              <a:gs pos="67000">
                <a:schemeClr val="accent1">
                  <a:lumMod val="60000"/>
                  <a:lumOff val="40000"/>
                </a:schemeClr>
              </a:gs>
              <a:gs pos="97000">
                <a:schemeClr val="accent3">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0" name="Título 6">
            <a:extLst>
              <a:ext uri="{FF2B5EF4-FFF2-40B4-BE49-F238E27FC236}">
                <a16:creationId xmlns:a16="http://schemas.microsoft.com/office/drawing/2014/main" id="{D368E7C7-9EC0-4023-D15B-FB8C888A40FB}"/>
              </a:ext>
            </a:extLst>
          </p:cNvPr>
          <p:cNvSpPr txBox="1">
            <a:spLocks/>
          </p:cNvSpPr>
          <p:nvPr/>
        </p:nvSpPr>
        <p:spPr>
          <a:xfrm>
            <a:off x="3055801" y="102525"/>
            <a:ext cx="5370647" cy="4801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1400" b="1" dirty="0">
                <a:solidFill>
                  <a:schemeClr val="bg1"/>
                </a:solidFill>
                <a:latin typeface="Verdana" panose="020B0604030504040204" pitchFamily="34" charset="0"/>
                <a:ea typeface="Verdana" panose="020B0604030504040204" pitchFamily="34" charset="0"/>
              </a:rPr>
              <a:t>Promedio de la amenaza por incendios de la cobertura vegetal </a:t>
            </a:r>
          </a:p>
        </p:txBody>
      </p:sp>
      <p:pic>
        <p:nvPicPr>
          <p:cNvPr id="11" name="Imagen 10">
            <a:extLst>
              <a:ext uri="{FF2B5EF4-FFF2-40B4-BE49-F238E27FC236}">
                <a16:creationId xmlns:a16="http://schemas.microsoft.com/office/drawing/2014/main" id="{B7E51C38-1D36-1F58-778D-22E76AE12CDE}"/>
              </a:ext>
            </a:extLst>
          </p:cNvPr>
          <p:cNvPicPr>
            <a:picLocks noChangeAspect="1"/>
          </p:cNvPicPr>
          <p:nvPr/>
        </p:nvPicPr>
        <p:blipFill rotWithShape="1">
          <a:blip r:embed="rId6">
            <a:lum bright="70000" contrast="-70000"/>
            <a:extLst>
              <a:ext uri="{BEBA8EAE-BF5A-486C-A8C5-ECC9F3942E4B}">
                <a14:imgProps xmlns:a14="http://schemas.microsoft.com/office/drawing/2010/main">
                  <a14:imgLayer r:embed="rId7">
                    <a14:imgEffect>
                      <a14:backgroundRemoval t="2100" b="98688" l="1393" r="98329">
                        <a14:foregroundMark x1="82451" y1="42782" x2="82451" y2="42782"/>
                        <a14:foregroundMark x1="90251" y1="36483" x2="90251" y2="36483"/>
                        <a14:foregroundMark x1="90529" y1="48294" x2="90529" y2="48294"/>
                        <a14:foregroundMark x1="68524" y1="46194" x2="68524" y2="46194"/>
                        <a14:foregroundMark x1="60167" y1="51969" x2="60167" y2="51969"/>
                        <a14:foregroundMark x1="58774" y1="55118" x2="58774" y2="55118"/>
                        <a14:foregroundMark x1="57939" y1="59318" x2="57939" y2="59318"/>
                        <a14:foregroundMark x1="45125" y1="36483" x2="45125" y2="36483"/>
                        <a14:foregroundMark x1="67409" y1="27822" x2="67409" y2="27822"/>
                        <a14:foregroundMark x1="59053" y1="17060" x2="59053" y2="17060"/>
                        <a14:foregroundMark x1="54318" y1="50656" x2="54318" y2="50656"/>
                        <a14:foregroundMark x1="49861" y1="52493" x2="49861" y2="52493"/>
                        <a14:foregroundMark x1="28969" y1="28609" x2="28969" y2="28609"/>
                        <a14:backgroundMark x1="79387" y1="81102" x2="79387" y2="81102"/>
                      </a14:backgroundRemoval>
                    </a14:imgEffect>
                  </a14:imgLayer>
                </a14:imgProps>
              </a:ext>
            </a:extLst>
          </a:blip>
          <a:srcRect l="23370" t="11500" b="26612"/>
          <a:stretch/>
        </p:blipFill>
        <p:spPr>
          <a:xfrm>
            <a:off x="8258888" y="31299"/>
            <a:ext cx="709195" cy="607868"/>
          </a:xfrm>
          <a:prstGeom prst="rect">
            <a:avLst/>
          </a:prstGeom>
        </p:spPr>
      </p:pic>
      <p:sp>
        <p:nvSpPr>
          <p:cNvPr id="22" name="Rectángulo 21">
            <a:extLst>
              <a:ext uri="{FF2B5EF4-FFF2-40B4-BE49-F238E27FC236}">
                <a16:creationId xmlns:a16="http://schemas.microsoft.com/office/drawing/2014/main" id="{3B48E692-5AA2-C1C1-48A8-23481A9D1B55}"/>
              </a:ext>
            </a:extLst>
          </p:cNvPr>
          <p:cNvSpPr/>
          <p:nvPr/>
        </p:nvSpPr>
        <p:spPr>
          <a:xfrm>
            <a:off x="6324635" y="1098935"/>
            <a:ext cx="5286895" cy="5154328"/>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3" name="CuadroTexto 22">
            <a:extLst>
              <a:ext uri="{FF2B5EF4-FFF2-40B4-BE49-F238E27FC236}">
                <a16:creationId xmlns:a16="http://schemas.microsoft.com/office/drawing/2014/main" id="{85D45DC2-A90F-E87A-A848-90C3200E777C}"/>
              </a:ext>
            </a:extLst>
          </p:cNvPr>
          <p:cNvSpPr txBox="1"/>
          <p:nvPr/>
        </p:nvSpPr>
        <p:spPr>
          <a:xfrm>
            <a:off x="6624155" y="1620046"/>
            <a:ext cx="4885507" cy="4262705"/>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r>
              <a:rPr lang="es-MX" sz="14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Promedio mensual de la amenaza por incendios de la cobertura vegetal mayo 2024</a:t>
            </a:r>
            <a:endParaRPr lang="es-MX" sz="1400" b="1"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ctr" rtl="0">
              <a:lnSpc>
                <a:spcPct val="100000"/>
              </a:lnSpc>
              <a:spcBef>
                <a:spcPts val="0"/>
              </a:spcBef>
              <a:spcAft>
                <a:spcPts val="0"/>
              </a:spcAft>
              <a:buClr>
                <a:srgbClr val="000000"/>
              </a:buClr>
              <a:buSzPts val="1000"/>
              <a:buFont typeface="Arial"/>
              <a:buNone/>
            </a:pPr>
            <a:endParaRPr lang="es-MX" sz="14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ctr" rtl="0">
              <a:lnSpc>
                <a:spcPct val="100000"/>
              </a:lnSpc>
              <a:spcBef>
                <a:spcPts val="0"/>
              </a:spcBef>
              <a:spcAft>
                <a:spcPts val="0"/>
              </a:spcAft>
              <a:buClr>
                <a:srgbClr val="000000"/>
              </a:buClr>
              <a:buSzPts val="1000"/>
              <a:buFont typeface="Arial"/>
              <a:buNone/>
            </a:pPr>
            <a:endParaRPr lang="es-MX" sz="14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lvl="0" algn="just">
              <a:buClr>
                <a:srgbClr val="000000"/>
              </a:buClr>
              <a:buSzPts val="1000"/>
            </a:pPr>
            <a:r>
              <a:rPr lang="es-ES"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En el mapa se presenta el promedio de la amenaza, entendida como la estimación promedio de la probabilidad para la ocurrencia de incendios de la cobertura vegetal, en relación con las condiciones de humedad en las coberturas vegetales durante el mes de mayo de 2024, de acuerdo con el Sistema de Información  Geográfica para Prevención de Incendios (SIGPI).</a:t>
            </a:r>
          </a:p>
          <a:p>
            <a:pPr lvl="0" algn="just">
              <a:buClr>
                <a:srgbClr val="000000"/>
              </a:buClr>
              <a:buSzPts val="1000"/>
            </a:pPr>
            <a:endParaRPr lang="es-ES"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lvl="0" algn="just">
              <a:buClr>
                <a:srgbClr val="000000"/>
              </a:buClr>
              <a:buSzPts val="1000"/>
            </a:pPr>
            <a:endParaRPr lang="es-ES"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lvl="0" algn="just">
              <a:buClr>
                <a:srgbClr val="000000"/>
              </a:buClr>
              <a:buSzPts val="1000"/>
            </a:pPr>
            <a:r>
              <a:rPr lang="es-ES"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Debido a las precipitaciones y temperaturas que se presentaron durante el mes de mayo, las condiciones de amenaza para la ocurrencia de incendios estuvieron muy bajas, las cuales se concentraron en sectores puntuales de la región Andina, en el centro y norte de la región </a:t>
            </a:r>
            <a:r>
              <a:rPr lang="es-ES" sz="1200" dirty="0" smtClean="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Caribe </a:t>
            </a:r>
            <a:r>
              <a:rPr lang="es-ES"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y en el suroriente de la región Pacifica, así como sin amenaza para la ocurrencia de incendios en gran parte del territorio del país.</a:t>
            </a:r>
          </a:p>
          <a:p>
            <a:pPr marL="0" marR="0" lvl="0" indent="0" algn="just" rtl="0">
              <a:lnSpc>
                <a:spcPct val="100000"/>
              </a:lnSpc>
              <a:spcBef>
                <a:spcPts val="0"/>
              </a:spcBef>
              <a:spcAft>
                <a:spcPts val="0"/>
              </a:spcAft>
              <a:buClr>
                <a:srgbClr val="000000"/>
              </a:buClr>
              <a:buSzPts val="1000"/>
              <a:buFont typeface="Arial"/>
              <a:buNone/>
            </a:pPr>
            <a:endParaRPr lang="es-MX" sz="11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sp>
        <p:nvSpPr>
          <p:cNvPr id="3" name="CuadroTexto 2"/>
          <p:cNvSpPr txBox="1"/>
          <p:nvPr/>
        </p:nvSpPr>
        <p:spPr>
          <a:xfrm>
            <a:off x="933183" y="6198724"/>
            <a:ext cx="5350489" cy="707886"/>
          </a:xfrm>
          <a:prstGeom prst="rect">
            <a:avLst/>
          </a:prstGeom>
          <a:noFill/>
        </p:spPr>
        <p:txBody>
          <a:bodyPr wrap="square" rtlCol="0">
            <a:spAutoFit/>
          </a:bodyPr>
          <a:lstStyle/>
          <a:p>
            <a:pPr lvl="0" algn="ctr"/>
            <a:r>
              <a:rPr lang="es-ES" sz="1000" i="1"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Modelo SIGPI de la OSPA. Este modelo se corre a diario y se extrae el promedio para el mes de mayo. </a:t>
            </a:r>
          </a:p>
          <a:p>
            <a:pPr lvl="0" algn="ctr"/>
            <a:r>
              <a:rPr lang="es-ES" sz="1000" i="1"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Fuente: IDEAM, 2024.</a:t>
            </a:r>
          </a:p>
          <a:p>
            <a:endParaRPr lang="en-US" sz="1000" dirty="0">
              <a:solidFill>
                <a:schemeClr val="tx1">
                  <a:lumMod val="50000"/>
                  <a:lumOff val="50000"/>
                </a:schemeClr>
              </a:solidFill>
            </a:endParaRPr>
          </a:p>
        </p:txBody>
      </p:sp>
      <p:pic>
        <p:nvPicPr>
          <p:cNvPr id="4" name="Imagen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76878" y="993795"/>
            <a:ext cx="4063097" cy="5204929"/>
          </a:xfrm>
          <a:prstGeom prst="rect">
            <a:avLst/>
          </a:prstGeom>
        </p:spPr>
      </p:pic>
    </p:spTree>
    <p:extLst>
      <p:ext uri="{BB962C8B-B14F-4D97-AF65-F5344CB8AC3E}">
        <p14:creationId xmlns:p14="http://schemas.microsoft.com/office/powerpoint/2010/main" val="3140321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0FB73CB-D1F6-FDB4-51D7-A933C11B017B}"/>
              </a:ext>
            </a:extLst>
          </p:cNvPr>
          <p:cNvSpPr txBox="1"/>
          <p:nvPr/>
        </p:nvSpPr>
        <p:spPr>
          <a:xfrm>
            <a:off x="425821" y="4421603"/>
            <a:ext cx="5996416" cy="369332"/>
          </a:xfrm>
          <a:prstGeom prst="rect">
            <a:avLst/>
          </a:prstGeom>
          <a:noFill/>
        </p:spPr>
        <p:txBody>
          <a:bodyPr wrap="square">
            <a:spAutoFit/>
          </a:bodyPr>
          <a:lstStyle>
            <a:defPPr>
              <a:defRPr lang="es-CO"/>
            </a:defPPr>
            <a:lvl1pPr>
              <a:defRPr sz="1400">
                <a:solidFill>
                  <a:srgbClr val="96BE53"/>
                </a:solidFill>
                <a:latin typeface="Verdana" panose="020B0604030504040204" pitchFamily="34" charset="0"/>
                <a:ea typeface="Verdana" panose="020B0604030504040204" pitchFamily="34" charset="0"/>
              </a:defRPr>
            </a:lvl1pPr>
          </a:lstStyle>
          <a:p>
            <a:r>
              <a:rPr lang="es-CO" sz="900" i="1" dirty="0">
                <a:solidFill>
                  <a:schemeClr val="tx1">
                    <a:lumMod val="50000"/>
                    <a:lumOff val="50000"/>
                  </a:schemeClr>
                </a:solidFill>
              </a:rPr>
              <a:t>Profundidad óptica del aerosol de combustión de biomasa a 550 nm. </a:t>
            </a:r>
          </a:p>
          <a:p>
            <a:r>
              <a:rPr lang="es-CO" sz="900" i="1" dirty="0">
                <a:solidFill>
                  <a:schemeClr val="tx1">
                    <a:lumMod val="50000"/>
                    <a:lumOff val="50000"/>
                  </a:schemeClr>
                </a:solidFill>
              </a:rPr>
              <a:t>Fuente: proporcionada por CAMS (Servicio de Monitoreo de la Atmósfera de Copernicus), 2024.</a:t>
            </a:r>
            <a:endParaRPr lang="es-MX" sz="900" i="1" dirty="0">
              <a:solidFill>
                <a:schemeClr val="tx1">
                  <a:lumMod val="50000"/>
                  <a:lumOff val="50000"/>
                </a:schemeClr>
              </a:solidFill>
            </a:endParaRPr>
          </a:p>
        </p:txBody>
      </p:sp>
      <p:sp>
        <p:nvSpPr>
          <p:cNvPr id="8" name="CuadroTexto 7">
            <a:extLst>
              <a:ext uri="{FF2B5EF4-FFF2-40B4-BE49-F238E27FC236}">
                <a16:creationId xmlns:a16="http://schemas.microsoft.com/office/drawing/2014/main" id="{69F40104-A6FE-E0A9-C7AF-24DA48E6FA8C}"/>
              </a:ext>
            </a:extLst>
          </p:cNvPr>
          <p:cNvSpPr txBox="1"/>
          <p:nvPr/>
        </p:nvSpPr>
        <p:spPr>
          <a:xfrm>
            <a:off x="425821" y="4746593"/>
            <a:ext cx="11657322" cy="1954381"/>
          </a:xfrm>
          <a:prstGeom prst="rect">
            <a:avLst/>
          </a:prstGeom>
          <a:noFill/>
        </p:spPr>
        <p:txBody>
          <a:bodyPr wrap="square" rtlCol="0">
            <a:spAutoFit/>
          </a:bodyPr>
          <a:lstStyle/>
          <a:p>
            <a:pPr algn="just"/>
            <a:r>
              <a:rPr lang="es-MX" sz="1100" dirty="0">
                <a:solidFill>
                  <a:schemeClr val="tx1">
                    <a:lumMod val="50000"/>
                    <a:lumOff val="50000"/>
                  </a:schemeClr>
                </a:solidFill>
                <a:latin typeface="Verdana" panose="020B0604030504040204" pitchFamily="34" charset="0"/>
                <a:ea typeface="Verdana" panose="020B0604030504040204" pitchFamily="34" charset="0"/>
              </a:rPr>
              <a:t>De acuerdo con el modelo global de pronóstico de aerosoles de combustión de biomasa (efectuado a partir del </a:t>
            </a:r>
            <a:r>
              <a:rPr lang="es-CO" sz="1100" dirty="0">
                <a:solidFill>
                  <a:schemeClr val="tx1">
                    <a:lumMod val="50000"/>
                    <a:lumOff val="50000"/>
                  </a:schemeClr>
                </a:solidFill>
                <a:latin typeface="Verdana" panose="020B0604030504040204" pitchFamily="34" charset="0"/>
                <a:ea typeface="Verdana" panose="020B0604030504040204" pitchFamily="34" charset="0"/>
              </a:rPr>
              <a:t>conjunto de satélites </a:t>
            </a:r>
            <a:r>
              <a:rPr lang="es-CO" sz="1100" dirty="0" err="1">
                <a:solidFill>
                  <a:schemeClr val="tx1">
                    <a:lumMod val="50000"/>
                    <a:lumOff val="50000"/>
                  </a:schemeClr>
                </a:solidFill>
                <a:latin typeface="Verdana" panose="020B0604030504040204" pitchFamily="34" charset="0"/>
                <a:ea typeface="Verdana" panose="020B0604030504040204" pitchFamily="34" charset="0"/>
              </a:rPr>
              <a:t>Sentinel</a:t>
            </a:r>
            <a:r>
              <a:rPr lang="es-CO" sz="1100" dirty="0">
                <a:solidFill>
                  <a:schemeClr val="tx1">
                    <a:lumMod val="50000"/>
                    <a:lumOff val="50000"/>
                  </a:schemeClr>
                </a:solidFill>
                <a:latin typeface="Verdana" panose="020B0604030504040204" pitchFamily="34" charset="0"/>
                <a:ea typeface="Verdana" panose="020B0604030504040204" pitchFamily="34" charset="0"/>
              </a:rPr>
              <a:t> del Programa de Observación de la Tierra</a:t>
            </a:r>
            <a:r>
              <a:rPr lang="es-MX" sz="1100" dirty="0">
                <a:solidFill>
                  <a:schemeClr val="tx1">
                    <a:lumMod val="50000"/>
                    <a:lumOff val="50000"/>
                  </a:schemeClr>
                </a:solidFill>
                <a:latin typeface="Verdana" panose="020B0604030504040204" pitchFamily="34" charset="0"/>
                <a:ea typeface="Verdana" panose="020B0604030504040204" pitchFamily="34" charset="0"/>
              </a:rPr>
              <a:t>), proporcionado por </a:t>
            </a:r>
            <a:r>
              <a:rPr lang="es-CO" sz="1100" dirty="0">
                <a:solidFill>
                  <a:schemeClr val="tx1">
                    <a:lumMod val="50000"/>
                    <a:lumOff val="50000"/>
                  </a:schemeClr>
                </a:solidFill>
                <a:latin typeface="Verdana" panose="020B0604030504040204" pitchFamily="34" charset="0"/>
                <a:ea typeface="Verdana" panose="020B0604030504040204" pitchFamily="34" charset="0"/>
              </a:rPr>
              <a:t>CAMS, el Servicio de Monitoreo de la Atmósfera de Copernicus,</a:t>
            </a:r>
            <a:r>
              <a:rPr lang="es-MX" sz="1100" dirty="0">
                <a:solidFill>
                  <a:schemeClr val="tx1">
                    <a:lumMod val="50000"/>
                    <a:lumOff val="50000"/>
                  </a:schemeClr>
                </a:solidFill>
                <a:latin typeface="Verdana" panose="020B0604030504040204" pitchFamily="34" charset="0"/>
                <a:ea typeface="Verdana" panose="020B0604030504040204" pitchFamily="34" charset="0"/>
              </a:rPr>
              <a:t> se observan concentraciones levemente aumentadas de este contaminante los días 1/05/2024 y 17/05/2024, principalmente en el norte de la región Caribe, esto en conformidad con las zonas donde se concentra la mayor cantidad de puntos de calor.</a:t>
            </a:r>
          </a:p>
          <a:p>
            <a:pPr algn="just"/>
            <a:endParaRPr lang="es-ES" sz="1100" dirty="0">
              <a:solidFill>
                <a:schemeClr val="tx1">
                  <a:lumMod val="50000"/>
                  <a:lumOff val="50000"/>
                </a:schemeClr>
              </a:solidFill>
              <a:latin typeface="Verdana" panose="020B0604030504040204" pitchFamily="34" charset="0"/>
              <a:ea typeface="Verdana" panose="020B0604030504040204" pitchFamily="34" charset="0"/>
            </a:endParaRPr>
          </a:p>
          <a:p>
            <a:pPr algn="just"/>
            <a:r>
              <a:rPr lang="es-ES" sz="1100" dirty="0">
                <a:solidFill>
                  <a:schemeClr val="tx1">
                    <a:lumMod val="50000"/>
                    <a:lumOff val="50000"/>
                  </a:schemeClr>
                </a:solidFill>
                <a:latin typeface="Verdana" panose="020B0604030504040204" pitchFamily="34" charset="0"/>
                <a:ea typeface="Verdana" panose="020B0604030504040204" pitchFamily="34" charset="0"/>
              </a:rPr>
              <a:t>Es de precisar que los modelos globales de pronóstico proporcionan información indicativa, adecuadas para orientar acerca de las tendencias en la distribución global de los contaminantes atmosféricos, por lo cual es muy importante el seguimiento a la calidad del aire a partir del monitoreo mediante estaciones en tierra; así las cosas, se recomienda que las autoridades ambientales en jurisdicción de áreas de amenaza por incendios de la cobertura vegetal, refuercen y/o continúen con el monitoreo y seguimiento, con el fin de detectar variaciones anómalas en superficie que puedan representar algún tipo de afectación sobre la salud de la población expuesta, y en dado caso, declaren oportunamente los estados excepcionales de prevención, alerta o emergencia ante eventuales episodios de contaminación atmosférica.</a:t>
            </a:r>
            <a:endParaRPr lang="es-MX" sz="11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Título 6">
            <a:extLst>
              <a:ext uri="{FF2B5EF4-FFF2-40B4-BE49-F238E27FC236}">
                <a16:creationId xmlns:a16="http://schemas.microsoft.com/office/drawing/2014/main" id="{D368E7C7-9EC0-4023-D15B-FB8C888A40FB}"/>
              </a:ext>
            </a:extLst>
          </p:cNvPr>
          <p:cNvSpPr txBox="1">
            <a:spLocks/>
          </p:cNvSpPr>
          <p:nvPr/>
        </p:nvSpPr>
        <p:spPr>
          <a:xfrm>
            <a:off x="4347556" y="52997"/>
            <a:ext cx="4322618"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Panorama nacional de posibles afectaciones a la calidad del aire</a:t>
            </a:r>
            <a:endParaRPr lang="es-ES" sz="1600" dirty="0">
              <a:solidFill>
                <a:schemeClr val="bg1"/>
              </a:solidFill>
              <a:latin typeface="Verdana" panose="020B0604030504040204" pitchFamily="34" charset="0"/>
              <a:ea typeface="Verdana" panose="020B0604030504040204" pitchFamily="34" charset="0"/>
            </a:endParaRPr>
          </a:p>
        </p:txBody>
      </p:sp>
      <p:pic>
        <p:nvPicPr>
          <p:cNvPr id="15"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303350" y="1721297"/>
            <a:ext cx="408819" cy="556772"/>
          </a:xfrm>
          <a:prstGeom prst="rect">
            <a:avLst/>
          </a:prstGeom>
        </p:spPr>
      </p:pic>
      <p:sp>
        <p:nvSpPr>
          <p:cNvPr id="2" name="CuadroTexto 1"/>
          <p:cNvSpPr txBox="1"/>
          <p:nvPr/>
        </p:nvSpPr>
        <p:spPr>
          <a:xfrm>
            <a:off x="7873049" y="1646046"/>
            <a:ext cx="2908938" cy="646331"/>
          </a:xfrm>
          <a:prstGeom prst="rect">
            <a:avLst/>
          </a:prstGeom>
          <a:noFill/>
        </p:spPr>
        <p:txBody>
          <a:bodyPr wrap="square" rtlCol="0">
            <a:spAutoFit/>
          </a:bodyPr>
          <a:lstStyle/>
          <a:p>
            <a:r>
              <a:rPr lang="es-MX" b="1" dirty="0">
                <a:solidFill>
                  <a:schemeClr val="bg1"/>
                </a:solidFill>
                <a:latin typeface="Verdana" panose="020B0604030504040204" pitchFamily="34" charset="0"/>
                <a:ea typeface="Verdana" panose="020B0604030504040204" pitchFamily="34" charset="0"/>
              </a:rPr>
              <a:t>Incendios de la cobertura vegetal:</a:t>
            </a:r>
          </a:p>
        </p:txBody>
      </p:sp>
      <p:sp>
        <p:nvSpPr>
          <p:cNvPr id="19" name="Diagrama de flujo: operación manual 29">
            <a:extLst>
              <a:ext uri="{FF2B5EF4-FFF2-40B4-BE49-F238E27FC236}">
                <a16:creationId xmlns:a16="http://schemas.microsoft.com/office/drawing/2014/main" id="{0DFDFAD7-895D-9B09-C5A6-E6B54CEA326B}"/>
              </a:ext>
            </a:extLst>
          </p:cNvPr>
          <p:cNvSpPr/>
          <p:nvPr/>
        </p:nvSpPr>
        <p:spPr>
          <a:xfrm>
            <a:off x="3000530"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flip="none" rotWithShape="1">
            <a:gsLst>
              <a:gs pos="0">
                <a:srgbClr val="2091C9"/>
              </a:gs>
              <a:gs pos="33000">
                <a:schemeClr val="accent2"/>
              </a:gs>
              <a:gs pos="67000">
                <a:schemeClr val="accent1">
                  <a:lumMod val="60000"/>
                  <a:lumOff val="40000"/>
                </a:schemeClr>
              </a:gs>
              <a:gs pos="97000">
                <a:schemeClr val="accent3">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0" name="Título 6">
            <a:extLst>
              <a:ext uri="{FF2B5EF4-FFF2-40B4-BE49-F238E27FC236}">
                <a16:creationId xmlns:a16="http://schemas.microsoft.com/office/drawing/2014/main" id="{D368E7C7-9EC0-4023-D15B-FB8C888A40FB}"/>
              </a:ext>
            </a:extLst>
          </p:cNvPr>
          <p:cNvSpPr txBox="1">
            <a:spLocks/>
          </p:cNvSpPr>
          <p:nvPr/>
        </p:nvSpPr>
        <p:spPr>
          <a:xfrm>
            <a:off x="3160450" y="60720"/>
            <a:ext cx="5019927"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Pronóstico de material contaminante:</a:t>
            </a:r>
          </a:p>
          <a:p>
            <a:pPr algn="ctr"/>
            <a:r>
              <a:rPr lang="es-MX" sz="1600" b="1" dirty="0">
                <a:solidFill>
                  <a:schemeClr val="bg1"/>
                </a:solidFill>
                <a:latin typeface="Verdana" panose="020B0604030504040204" pitchFamily="34" charset="0"/>
                <a:ea typeface="Verdana" panose="020B0604030504040204" pitchFamily="34" charset="0"/>
              </a:rPr>
              <a:t>Aerosoles de combustión de biomasa</a:t>
            </a:r>
          </a:p>
        </p:txBody>
      </p:sp>
      <p:sp>
        <p:nvSpPr>
          <p:cNvPr id="6" name="Rectángulo 5">
            <a:extLst>
              <a:ext uri="{FF2B5EF4-FFF2-40B4-BE49-F238E27FC236}">
                <a16:creationId xmlns:a16="http://schemas.microsoft.com/office/drawing/2014/main" id="{E20B25FC-B52A-4080-4CD8-F97465E00A85}"/>
              </a:ext>
            </a:extLst>
          </p:cNvPr>
          <p:cNvSpPr/>
          <p:nvPr/>
        </p:nvSpPr>
        <p:spPr>
          <a:xfrm>
            <a:off x="425821" y="879619"/>
            <a:ext cx="6413565" cy="307777"/>
          </a:xfrm>
          <a:prstGeom prst="rect">
            <a:avLst/>
          </a:prstGeom>
        </p:spPr>
        <p:txBody>
          <a:bodyPr wrap="square">
            <a:spAutoFit/>
          </a:bodyPr>
          <a:lstStyle/>
          <a:p>
            <a:r>
              <a:rPr lang="es-CO" sz="1400" b="1" dirty="0">
                <a:solidFill>
                  <a:srgbClr val="2091C9"/>
                </a:solidFill>
                <a:latin typeface="Verdana" panose="020B0604030504040204" pitchFamily="34" charset="0"/>
                <a:ea typeface="Verdana" panose="020B0604030504040204" pitchFamily="34" charset="0"/>
                <a:cs typeface="Calibri"/>
                <a:sym typeface="Calibri"/>
              </a:rPr>
              <a:t>Pronóstico de aerosoles de combustión de biomasa:</a:t>
            </a:r>
          </a:p>
        </p:txBody>
      </p:sp>
      <p:pic>
        <p:nvPicPr>
          <p:cNvPr id="11" name="Imagen 10">
            <a:extLst>
              <a:ext uri="{FF2B5EF4-FFF2-40B4-BE49-F238E27FC236}">
                <a16:creationId xmlns:a16="http://schemas.microsoft.com/office/drawing/2014/main" id="{B7E51C38-1D36-1F58-778D-22E76AE12CDE}"/>
              </a:ext>
            </a:extLst>
          </p:cNvPr>
          <p:cNvPicPr>
            <a:picLocks noChangeAspect="1"/>
          </p:cNvPicPr>
          <p:nvPr/>
        </p:nvPicPr>
        <p:blipFill rotWithShape="1">
          <a:blip r:embed="rId6">
            <a:lum bright="70000" contrast="-70000"/>
            <a:extLst>
              <a:ext uri="{BEBA8EAE-BF5A-486C-A8C5-ECC9F3942E4B}">
                <a14:imgProps xmlns:a14="http://schemas.microsoft.com/office/drawing/2010/main">
                  <a14:imgLayer r:embed="rId7">
                    <a14:imgEffect>
                      <a14:backgroundRemoval t="2100" b="98688" l="1393" r="98329">
                        <a14:foregroundMark x1="82451" y1="42782" x2="82451" y2="42782"/>
                        <a14:foregroundMark x1="90251" y1="36483" x2="90251" y2="36483"/>
                        <a14:foregroundMark x1="90529" y1="48294" x2="90529" y2="48294"/>
                        <a14:foregroundMark x1="68524" y1="46194" x2="68524" y2="46194"/>
                        <a14:foregroundMark x1="60167" y1="51969" x2="60167" y2="51969"/>
                        <a14:foregroundMark x1="58774" y1="55118" x2="58774" y2="55118"/>
                        <a14:foregroundMark x1="57939" y1="59318" x2="57939" y2="59318"/>
                        <a14:foregroundMark x1="45125" y1="36483" x2="45125" y2="36483"/>
                        <a14:foregroundMark x1="67409" y1="27822" x2="67409" y2="27822"/>
                        <a14:foregroundMark x1="59053" y1="17060" x2="59053" y2="17060"/>
                        <a14:foregroundMark x1="54318" y1="50656" x2="54318" y2="50656"/>
                        <a14:foregroundMark x1="49861" y1="52493" x2="49861" y2="52493"/>
                        <a14:foregroundMark x1="28969" y1="28609" x2="28969" y2="28609"/>
                        <a14:backgroundMark x1="79387" y1="81102" x2="79387" y2="81102"/>
                      </a14:backgroundRemoval>
                    </a14:imgEffect>
                  </a14:imgLayer>
                </a14:imgProps>
              </a:ext>
            </a:extLst>
          </a:blip>
          <a:srcRect l="23370" t="11500" b="26612"/>
          <a:stretch/>
        </p:blipFill>
        <p:spPr>
          <a:xfrm>
            <a:off x="8258888" y="31299"/>
            <a:ext cx="709195" cy="607868"/>
          </a:xfrm>
          <a:prstGeom prst="rect">
            <a:avLst/>
          </a:prstGeom>
        </p:spPr>
      </p:pic>
      <p:sp>
        <p:nvSpPr>
          <p:cNvPr id="22" name="Rectángulo 21">
            <a:extLst>
              <a:ext uri="{FF2B5EF4-FFF2-40B4-BE49-F238E27FC236}">
                <a16:creationId xmlns:a16="http://schemas.microsoft.com/office/drawing/2014/main" id="{3B48E692-5AA2-C1C1-48A8-23481A9D1B55}"/>
              </a:ext>
            </a:extLst>
          </p:cNvPr>
          <p:cNvSpPr/>
          <p:nvPr/>
        </p:nvSpPr>
        <p:spPr>
          <a:xfrm>
            <a:off x="6981645" y="1068163"/>
            <a:ext cx="5210355" cy="3134549"/>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3" name="CuadroTexto 22">
            <a:extLst>
              <a:ext uri="{FF2B5EF4-FFF2-40B4-BE49-F238E27FC236}">
                <a16:creationId xmlns:a16="http://schemas.microsoft.com/office/drawing/2014/main" id="{85D45DC2-A90F-E87A-A848-90C3200E777C}"/>
              </a:ext>
            </a:extLst>
          </p:cNvPr>
          <p:cNvSpPr txBox="1"/>
          <p:nvPr/>
        </p:nvSpPr>
        <p:spPr>
          <a:xfrm>
            <a:off x="7266162" y="1177416"/>
            <a:ext cx="4433752" cy="2908489"/>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r>
              <a:rPr lang="es-MX" sz="1400" b="1"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Aerosoles totales y de combustión de biomasa:</a:t>
            </a:r>
            <a:endParaRPr lang="es-MX" sz="14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endParaRPr lang="es-MX" sz="11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r>
              <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Los aerosoles atmosféricos son pequeñas partículas o gotitas de líquido que se encuentran suspendidas en la atmósfera. Pueden originarse a partir del polvo del desierto, erupciones volcánicas e incendios forestales, también la actividad humana.</a:t>
            </a:r>
          </a:p>
          <a:p>
            <a:pPr marL="0" marR="0" lvl="0" indent="0" algn="just" rtl="0">
              <a:lnSpc>
                <a:spcPct val="100000"/>
              </a:lnSpc>
              <a:spcBef>
                <a:spcPts val="0"/>
              </a:spcBef>
              <a:spcAft>
                <a:spcPts val="0"/>
              </a:spcAft>
              <a:buClr>
                <a:srgbClr val="000000"/>
              </a:buClr>
              <a:buSzPts val="1000"/>
              <a:buFont typeface="Arial"/>
              <a:buNone/>
            </a:pPr>
            <a:endParaRPr lang="es-MX"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lvl="0" algn="just">
              <a:buClr>
                <a:srgbClr val="000000"/>
              </a:buClr>
              <a:buSzPts val="1000"/>
            </a:pPr>
            <a:r>
              <a:rPr lang="es-CO"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La profundidad óptica del aerosol es una medida de la cantidad total de aerosol en una columna vertical de la atmósfera. Los pronósticos de CAMS proporcionan valores para la profundidad óptica del aerosol total, así como individualmente para aerosoles de combustión de biomasa.</a:t>
            </a:r>
            <a:endParaRPr lang="es-CO" sz="11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pic>
        <p:nvPicPr>
          <p:cNvPr id="12" name="Imagen 11"/>
          <p:cNvPicPr>
            <a:picLocks noChangeAspect="1"/>
          </p:cNvPicPr>
          <p:nvPr/>
        </p:nvPicPr>
        <p:blipFill>
          <a:blip r:embed="rId8"/>
          <a:stretch>
            <a:fillRect/>
          </a:stretch>
        </p:blipFill>
        <p:spPr>
          <a:xfrm rot="16200000">
            <a:off x="3253815" y="2711730"/>
            <a:ext cx="3193816" cy="183877"/>
          </a:xfrm>
          <a:prstGeom prst="rect">
            <a:avLst/>
          </a:prstGeom>
        </p:spPr>
      </p:pic>
      <p:grpSp>
        <p:nvGrpSpPr>
          <p:cNvPr id="21" name="Grupo 20"/>
          <p:cNvGrpSpPr/>
          <p:nvPr/>
        </p:nvGrpSpPr>
        <p:grpSpPr>
          <a:xfrm>
            <a:off x="5382202" y="1721297"/>
            <a:ext cx="864000" cy="1730372"/>
            <a:chOff x="5657035" y="1333675"/>
            <a:chExt cx="864000" cy="1730372"/>
          </a:xfrm>
        </p:grpSpPr>
        <p:pic>
          <p:nvPicPr>
            <p:cNvPr id="17" name="Imagen 16"/>
            <p:cNvPicPr>
              <a:picLocks noChangeAspect="1"/>
            </p:cNvPicPr>
            <p:nvPr/>
          </p:nvPicPr>
          <p:blipFill rotWithShape="1">
            <a:blip r:embed="rId9"/>
            <a:srcRect r="87789"/>
            <a:stretch/>
          </p:blipFill>
          <p:spPr>
            <a:xfrm>
              <a:off x="5660357" y="1333675"/>
              <a:ext cx="858979" cy="648000"/>
            </a:xfrm>
            <a:prstGeom prst="rect">
              <a:avLst/>
            </a:prstGeom>
          </p:spPr>
        </p:pic>
        <p:pic>
          <p:nvPicPr>
            <p:cNvPr id="28" name="Imagen 27"/>
            <p:cNvPicPr>
              <a:picLocks noChangeAspect="1"/>
            </p:cNvPicPr>
            <p:nvPr/>
          </p:nvPicPr>
          <p:blipFill rotWithShape="1">
            <a:blip r:embed="rId9"/>
            <a:srcRect l="11955" r="65492"/>
            <a:stretch/>
          </p:blipFill>
          <p:spPr>
            <a:xfrm>
              <a:off x="5657035" y="2032934"/>
              <a:ext cx="864000" cy="352914"/>
            </a:xfrm>
            <a:prstGeom prst="rect">
              <a:avLst/>
            </a:prstGeom>
          </p:spPr>
        </p:pic>
        <p:pic>
          <p:nvPicPr>
            <p:cNvPr id="29" name="Imagen 28"/>
            <p:cNvPicPr>
              <a:picLocks noChangeAspect="1"/>
            </p:cNvPicPr>
            <p:nvPr/>
          </p:nvPicPr>
          <p:blipFill rotWithShape="1">
            <a:blip r:embed="rId9"/>
            <a:srcRect l="36017" r="55682" b="2587"/>
            <a:stretch/>
          </p:blipFill>
          <p:spPr>
            <a:xfrm>
              <a:off x="5777981" y="2416047"/>
              <a:ext cx="599404" cy="648000"/>
            </a:xfrm>
            <a:prstGeom prst="rect">
              <a:avLst/>
            </a:prstGeom>
          </p:spPr>
        </p:pic>
      </p:grpSp>
      <p:pic>
        <p:nvPicPr>
          <p:cNvPr id="3" name="Imagen 2"/>
          <p:cNvPicPr>
            <a:picLocks noChangeAspect="1"/>
          </p:cNvPicPr>
          <p:nvPr/>
        </p:nvPicPr>
        <p:blipFill>
          <a:blip r:embed="rId10"/>
          <a:stretch>
            <a:fillRect/>
          </a:stretch>
        </p:blipFill>
        <p:spPr>
          <a:xfrm>
            <a:off x="877629" y="1227786"/>
            <a:ext cx="3843352" cy="3160949"/>
          </a:xfrm>
          <a:prstGeom prst="rect">
            <a:avLst/>
          </a:prstGeom>
        </p:spPr>
      </p:pic>
    </p:spTree>
    <p:extLst>
      <p:ext uri="{BB962C8B-B14F-4D97-AF65-F5344CB8AC3E}">
        <p14:creationId xmlns:p14="http://schemas.microsoft.com/office/powerpoint/2010/main" val="647932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0FB73CB-D1F6-FDB4-51D7-A933C11B017B}"/>
              </a:ext>
            </a:extLst>
          </p:cNvPr>
          <p:cNvSpPr txBox="1"/>
          <p:nvPr/>
        </p:nvSpPr>
        <p:spPr>
          <a:xfrm>
            <a:off x="663325" y="4290745"/>
            <a:ext cx="6067608" cy="369332"/>
          </a:xfrm>
          <a:prstGeom prst="rect">
            <a:avLst/>
          </a:prstGeom>
          <a:noFill/>
        </p:spPr>
        <p:txBody>
          <a:bodyPr wrap="square">
            <a:spAutoFit/>
          </a:bodyPr>
          <a:lstStyle>
            <a:defPPr>
              <a:defRPr lang="es-CO"/>
            </a:defPPr>
            <a:lvl1pPr>
              <a:defRPr sz="1400">
                <a:solidFill>
                  <a:srgbClr val="96BE53"/>
                </a:solidFill>
                <a:latin typeface="Verdana" panose="020B0604030504040204" pitchFamily="34" charset="0"/>
                <a:ea typeface="Verdana" panose="020B0604030504040204" pitchFamily="34" charset="0"/>
              </a:defRPr>
            </a:lvl1pPr>
          </a:lstStyle>
          <a:p>
            <a:r>
              <a:rPr lang="es-MX" sz="900" i="1" dirty="0">
                <a:solidFill>
                  <a:schemeClr val="tx1">
                    <a:lumMod val="50000"/>
                    <a:lumOff val="50000"/>
                  </a:schemeClr>
                </a:solidFill>
              </a:rPr>
              <a:t>Pronóstico de Carbono negro – Profundidad óptica del aerosol.</a:t>
            </a:r>
          </a:p>
          <a:p>
            <a:r>
              <a:rPr lang="es-MX" sz="900" i="1" dirty="0">
                <a:solidFill>
                  <a:schemeClr val="tx1">
                    <a:lumMod val="50000"/>
                    <a:lumOff val="50000"/>
                  </a:schemeClr>
                </a:solidFill>
              </a:rPr>
              <a:t>Fuente: </a:t>
            </a:r>
            <a:r>
              <a:rPr lang="en-US" sz="900" i="1" dirty="0">
                <a:solidFill>
                  <a:schemeClr val="tx1">
                    <a:lumMod val="50000"/>
                    <a:lumOff val="50000"/>
                  </a:schemeClr>
                </a:solidFill>
              </a:rPr>
              <a:t>Global Modeling and Assimilation Office - GMAO</a:t>
            </a:r>
            <a:r>
              <a:rPr lang="es-MX" sz="900" i="1" dirty="0">
                <a:solidFill>
                  <a:schemeClr val="tx1">
                    <a:lumMod val="50000"/>
                    <a:lumOff val="50000"/>
                  </a:schemeClr>
                </a:solidFill>
              </a:rPr>
              <a:t> de la NASA, 2024. </a:t>
            </a:r>
          </a:p>
        </p:txBody>
      </p:sp>
      <p:sp>
        <p:nvSpPr>
          <p:cNvPr id="8" name="CuadroTexto 7">
            <a:extLst>
              <a:ext uri="{FF2B5EF4-FFF2-40B4-BE49-F238E27FC236}">
                <a16:creationId xmlns:a16="http://schemas.microsoft.com/office/drawing/2014/main" id="{69F40104-A6FE-E0A9-C7AF-24DA48E6FA8C}"/>
              </a:ext>
            </a:extLst>
          </p:cNvPr>
          <p:cNvSpPr txBox="1"/>
          <p:nvPr/>
        </p:nvSpPr>
        <p:spPr>
          <a:xfrm>
            <a:off x="390575" y="4729682"/>
            <a:ext cx="11192704" cy="1869743"/>
          </a:xfrm>
          <a:prstGeom prst="rect">
            <a:avLst/>
          </a:prstGeom>
          <a:noFill/>
        </p:spPr>
        <p:txBody>
          <a:bodyPr wrap="square" rtlCol="0">
            <a:spAutoFit/>
          </a:bodyPr>
          <a:lstStyle/>
          <a:p>
            <a:pPr algn="just"/>
            <a:r>
              <a:rPr lang="es-MX" sz="1050" dirty="0">
                <a:solidFill>
                  <a:schemeClr val="tx1">
                    <a:lumMod val="50000"/>
                    <a:lumOff val="50000"/>
                  </a:schemeClr>
                </a:solidFill>
                <a:latin typeface="Verdana" panose="020B0604030504040204" pitchFamily="34" charset="0"/>
                <a:ea typeface="Verdana" panose="020B0604030504040204" pitchFamily="34" charset="0"/>
              </a:rPr>
              <a:t>De acuerdo con el modelo global de pronóstico de Carbono negro (efectuado a partir del Sistema de Observación de la Tierra Goddard - GEOS-5), proporcionado por GMAO, la Oficina Global de Modelado y Asimilación de la NASA,</a:t>
            </a:r>
            <a:r>
              <a:rPr lang="es-ES" sz="1050" dirty="0">
                <a:solidFill>
                  <a:schemeClr val="tx1">
                    <a:lumMod val="50000"/>
                    <a:lumOff val="50000"/>
                  </a:schemeClr>
                </a:solidFill>
                <a:latin typeface="Verdana" panose="020B0604030504040204" pitchFamily="34" charset="0"/>
                <a:ea typeface="Verdana" panose="020B0604030504040204" pitchFamily="34" charset="0"/>
              </a:rPr>
              <a:t> se observan concentraciones levemente aumentadas de este contaminante, entre los días 1/05/2024 y 14/05/2024, así como de forma puntual el 20/05/2024, principalmente en la región Caribe, región Orinoquía, Noroeste de la Amazonía, y sectores puntuales de la región Andina, denotándose mayor impacto en el sector de la región Caribe, en algunos sectores de los departamentos de Meta y Casanare, y en algunos sectores del este del Tolima y en el suroeste de Santander.​</a:t>
            </a:r>
          </a:p>
          <a:p>
            <a:pPr algn="just"/>
            <a:endParaRPr lang="es-MX" sz="1050" dirty="0">
              <a:solidFill>
                <a:schemeClr val="tx1">
                  <a:lumMod val="50000"/>
                  <a:lumOff val="50000"/>
                </a:schemeClr>
              </a:solidFill>
              <a:latin typeface="Verdana" panose="020B0604030504040204" pitchFamily="34" charset="0"/>
              <a:ea typeface="Verdana" panose="020B0604030504040204" pitchFamily="34" charset="0"/>
            </a:endParaRPr>
          </a:p>
          <a:p>
            <a:pPr algn="just"/>
            <a:r>
              <a:rPr lang="es-MX" sz="1050" dirty="0">
                <a:solidFill>
                  <a:schemeClr val="tx1">
                    <a:lumMod val="50000"/>
                    <a:lumOff val="50000"/>
                  </a:schemeClr>
                </a:solidFill>
                <a:latin typeface="Verdana" panose="020B0604030504040204" pitchFamily="34" charset="0"/>
                <a:ea typeface="Verdana" panose="020B0604030504040204" pitchFamily="34" charset="0"/>
              </a:rPr>
              <a:t>Es de precisar que los modelos globales de pronóstico proporcionan </a:t>
            </a:r>
            <a:r>
              <a:rPr lang="es-MX" sz="1050" b="1" u="sng" dirty="0">
                <a:solidFill>
                  <a:schemeClr val="tx1">
                    <a:lumMod val="50000"/>
                    <a:lumOff val="50000"/>
                  </a:schemeClr>
                </a:solidFill>
                <a:latin typeface="Verdana" panose="020B0604030504040204" pitchFamily="34" charset="0"/>
                <a:ea typeface="Verdana" panose="020B0604030504040204" pitchFamily="34" charset="0"/>
              </a:rPr>
              <a:t>información indicativa</a:t>
            </a:r>
            <a:r>
              <a:rPr lang="es-MX" sz="1050" dirty="0">
                <a:solidFill>
                  <a:schemeClr val="tx1">
                    <a:lumMod val="50000"/>
                    <a:lumOff val="50000"/>
                  </a:schemeClr>
                </a:solidFill>
                <a:latin typeface="Verdana" panose="020B0604030504040204" pitchFamily="34" charset="0"/>
                <a:ea typeface="Verdana" panose="020B0604030504040204" pitchFamily="34" charset="0"/>
              </a:rPr>
              <a:t>, por lo cual es muy importante el seguimiento a la calidad del aire a partir del monitoreo mediante estaciones en tierra; así las cosas, se recomienda que las autoridades ambientales en jurisdicción de áreas de amenaza por incendios de la cobertura vegetal, refuercen y/o continúen con el monitoreo y seguimiento, con el fin de detectar variaciones anómalas en superficie que puedan representar algún tipo de afectación sobre la salud de la población expuesta, y en dado caso, declaren oportunamente los estados excepcionales de prevención, alerta o emergencia ante eventuales episodios de contaminación atmosférica.</a:t>
            </a:r>
          </a:p>
        </p:txBody>
      </p:sp>
      <p:sp>
        <p:nvSpPr>
          <p:cNvPr id="14" name="Título 6">
            <a:extLst>
              <a:ext uri="{FF2B5EF4-FFF2-40B4-BE49-F238E27FC236}">
                <a16:creationId xmlns:a16="http://schemas.microsoft.com/office/drawing/2014/main" id="{D368E7C7-9EC0-4023-D15B-FB8C888A40FB}"/>
              </a:ext>
            </a:extLst>
          </p:cNvPr>
          <p:cNvSpPr txBox="1">
            <a:spLocks/>
          </p:cNvSpPr>
          <p:nvPr/>
        </p:nvSpPr>
        <p:spPr>
          <a:xfrm>
            <a:off x="4347556" y="52997"/>
            <a:ext cx="4322618"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Panorama nacional de posibles afectaciones a la calidad del aire</a:t>
            </a:r>
            <a:endParaRPr lang="es-ES" sz="1600" dirty="0">
              <a:solidFill>
                <a:schemeClr val="bg1"/>
              </a:solidFill>
              <a:latin typeface="Verdana" panose="020B0604030504040204" pitchFamily="34" charset="0"/>
              <a:ea typeface="Verdana" panose="020B0604030504040204" pitchFamily="34" charset="0"/>
            </a:endParaRPr>
          </a:p>
        </p:txBody>
      </p:sp>
      <p:pic>
        <p:nvPicPr>
          <p:cNvPr id="15"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303350" y="1721297"/>
            <a:ext cx="408819" cy="556772"/>
          </a:xfrm>
          <a:prstGeom prst="rect">
            <a:avLst/>
          </a:prstGeom>
        </p:spPr>
      </p:pic>
      <p:sp>
        <p:nvSpPr>
          <p:cNvPr id="2" name="CuadroTexto 1"/>
          <p:cNvSpPr txBox="1"/>
          <p:nvPr/>
        </p:nvSpPr>
        <p:spPr>
          <a:xfrm>
            <a:off x="7873049" y="1646046"/>
            <a:ext cx="2908938" cy="646331"/>
          </a:xfrm>
          <a:prstGeom prst="rect">
            <a:avLst/>
          </a:prstGeom>
          <a:noFill/>
        </p:spPr>
        <p:txBody>
          <a:bodyPr wrap="square" rtlCol="0">
            <a:spAutoFit/>
          </a:bodyPr>
          <a:lstStyle/>
          <a:p>
            <a:r>
              <a:rPr lang="es-MX" b="1" dirty="0">
                <a:solidFill>
                  <a:schemeClr val="bg1"/>
                </a:solidFill>
                <a:latin typeface="Verdana" panose="020B0604030504040204" pitchFamily="34" charset="0"/>
                <a:ea typeface="Verdana" panose="020B0604030504040204" pitchFamily="34" charset="0"/>
              </a:rPr>
              <a:t>Incendios de la cobertura vegetal:</a:t>
            </a:r>
          </a:p>
        </p:txBody>
      </p:sp>
      <p:sp>
        <p:nvSpPr>
          <p:cNvPr id="19" name="Diagrama de flujo: operación manual 29">
            <a:extLst>
              <a:ext uri="{FF2B5EF4-FFF2-40B4-BE49-F238E27FC236}">
                <a16:creationId xmlns:a16="http://schemas.microsoft.com/office/drawing/2014/main" id="{0DFDFAD7-895D-9B09-C5A6-E6B54CEA326B}"/>
              </a:ext>
            </a:extLst>
          </p:cNvPr>
          <p:cNvSpPr/>
          <p:nvPr/>
        </p:nvSpPr>
        <p:spPr>
          <a:xfrm>
            <a:off x="3000530"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flip="none" rotWithShape="1">
            <a:gsLst>
              <a:gs pos="0">
                <a:srgbClr val="2091C9"/>
              </a:gs>
              <a:gs pos="33000">
                <a:schemeClr val="accent2"/>
              </a:gs>
              <a:gs pos="67000">
                <a:schemeClr val="accent1">
                  <a:lumMod val="60000"/>
                  <a:lumOff val="40000"/>
                </a:schemeClr>
              </a:gs>
              <a:gs pos="97000">
                <a:schemeClr val="accent3">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0" name="Título 6">
            <a:extLst>
              <a:ext uri="{FF2B5EF4-FFF2-40B4-BE49-F238E27FC236}">
                <a16:creationId xmlns:a16="http://schemas.microsoft.com/office/drawing/2014/main" id="{D368E7C7-9EC0-4023-D15B-FB8C888A40FB}"/>
              </a:ext>
            </a:extLst>
          </p:cNvPr>
          <p:cNvSpPr txBox="1">
            <a:spLocks/>
          </p:cNvSpPr>
          <p:nvPr/>
        </p:nvSpPr>
        <p:spPr>
          <a:xfrm>
            <a:off x="3574618" y="68948"/>
            <a:ext cx="4824618"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Pronóstico de material contaminante:</a:t>
            </a:r>
          </a:p>
          <a:p>
            <a:pPr algn="ctr"/>
            <a:r>
              <a:rPr lang="es-MX" sz="1600" b="1" dirty="0">
                <a:solidFill>
                  <a:schemeClr val="bg1"/>
                </a:solidFill>
                <a:latin typeface="Verdana" panose="020B0604030504040204" pitchFamily="34" charset="0"/>
                <a:ea typeface="Verdana" panose="020B0604030504040204" pitchFamily="34" charset="0"/>
              </a:rPr>
              <a:t>Carbono Negro</a:t>
            </a:r>
          </a:p>
        </p:txBody>
      </p:sp>
      <p:sp>
        <p:nvSpPr>
          <p:cNvPr id="6" name="Rectángulo 5">
            <a:extLst>
              <a:ext uri="{FF2B5EF4-FFF2-40B4-BE49-F238E27FC236}">
                <a16:creationId xmlns:a16="http://schemas.microsoft.com/office/drawing/2014/main" id="{E20B25FC-B52A-4080-4CD8-F97465E00A85}"/>
              </a:ext>
            </a:extLst>
          </p:cNvPr>
          <p:cNvSpPr/>
          <p:nvPr/>
        </p:nvSpPr>
        <p:spPr>
          <a:xfrm>
            <a:off x="390575" y="764450"/>
            <a:ext cx="4919636" cy="338554"/>
          </a:xfrm>
          <a:prstGeom prst="rect">
            <a:avLst/>
          </a:prstGeom>
        </p:spPr>
        <p:txBody>
          <a:bodyPr wrap="square">
            <a:spAutoFit/>
          </a:bodyPr>
          <a:lstStyle/>
          <a:p>
            <a:pPr algn="ctr"/>
            <a:r>
              <a:rPr lang="es-CO" sz="1600" b="1" dirty="0">
                <a:solidFill>
                  <a:srgbClr val="2091C9"/>
                </a:solidFill>
                <a:latin typeface="Verdana" panose="020B0604030504040204" pitchFamily="34" charset="0"/>
                <a:ea typeface="Verdana" panose="020B0604030504040204" pitchFamily="34" charset="0"/>
                <a:cs typeface="Calibri"/>
                <a:sym typeface="Calibri"/>
              </a:rPr>
              <a:t>Pronóstico de Carbono negro:</a:t>
            </a:r>
          </a:p>
        </p:txBody>
      </p:sp>
      <p:pic>
        <p:nvPicPr>
          <p:cNvPr id="11" name="Imagen 10">
            <a:extLst>
              <a:ext uri="{FF2B5EF4-FFF2-40B4-BE49-F238E27FC236}">
                <a16:creationId xmlns:a16="http://schemas.microsoft.com/office/drawing/2014/main" id="{B7E51C38-1D36-1F58-778D-22E76AE12CDE}"/>
              </a:ext>
            </a:extLst>
          </p:cNvPr>
          <p:cNvPicPr>
            <a:picLocks noChangeAspect="1"/>
          </p:cNvPicPr>
          <p:nvPr/>
        </p:nvPicPr>
        <p:blipFill rotWithShape="1">
          <a:blip r:embed="rId6">
            <a:lum bright="70000" contrast="-70000"/>
            <a:extLst>
              <a:ext uri="{BEBA8EAE-BF5A-486C-A8C5-ECC9F3942E4B}">
                <a14:imgProps xmlns:a14="http://schemas.microsoft.com/office/drawing/2010/main">
                  <a14:imgLayer r:embed="rId7">
                    <a14:imgEffect>
                      <a14:backgroundRemoval t="2100" b="98688" l="1393" r="98329">
                        <a14:foregroundMark x1="82451" y1="42782" x2="82451" y2="42782"/>
                        <a14:foregroundMark x1="90251" y1="36483" x2="90251" y2="36483"/>
                        <a14:foregroundMark x1="90529" y1="48294" x2="90529" y2="48294"/>
                        <a14:foregroundMark x1="68524" y1="46194" x2="68524" y2="46194"/>
                        <a14:foregroundMark x1="60167" y1="51969" x2="60167" y2="51969"/>
                        <a14:foregroundMark x1="58774" y1="55118" x2="58774" y2="55118"/>
                        <a14:foregroundMark x1="57939" y1="59318" x2="57939" y2="59318"/>
                        <a14:foregroundMark x1="45125" y1="36483" x2="45125" y2="36483"/>
                        <a14:foregroundMark x1="67409" y1="27822" x2="67409" y2="27822"/>
                        <a14:foregroundMark x1="59053" y1="17060" x2="59053" y2="17060"/>
                        <a14:foregroundMark x1="54318" y1="50656" x2="54318" y2="50656"/>
                        <a14:foregroundMark x1="49861" y1="52493" x2="49861" y2="52493"/>
                        <a14:foregroundMark x1="28969" y1="28609" x2="28969" y2="28609"/>
                        <a14:backgroundMark x1="79387" y1="81102" x2="79387" y2="81102"/>
                      </a14:backgroundRemoval>
                    </a14:imgEffect>
                  </a14:imgLayer>
                </a14:imgProps>
              </a:ext>
            </a:extLst>
          </a:blip>
          <a:srcRect l="23370" t="11500" b="26612"/>
          <a:stretch/>
        </p:blipFill>
        <p:spPr>
          <a:xfrm>
            <a:off x="8258888" y="31299"/>
            <a:ext cx="709195" cy="607868"/>
          </a:xfrm>
          <a:prstGeom prst="rect">
            <a:avLst/>
          </a:prstGeom>
        </p:spPr>
      </p:pic>
      <p:sp>
        <p:nvSpPr>
          <p:cNvPr id="22" name="Rectángulo 21">
            <a:extLst>
              <a:ext uri="{FF2B5EF4-FFF2-40B4-BE49-F238E27FC236}">
                <a16:creationId xmlns:a16="http://schemas.microsoft.com/office/drawing/2014/main" id="{3B48E692-5AA2-C1C1-48A8-23481A9D1B55}"/>
              </a:ext>
            </a:extLst>
          </p:cNvPr>
          <p:cNvSpPr/>
          <p:nvPr/>
        </p:nvSpPr>
        <p:spPr>
          <a:xfrm>
            <a:off x="6981645" y="1068163"/>
            <a:ext cx="5210355" cy="319536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3" name="CuadroTexto 22">
            <a:extLst>
              <a:ext uri="{FF2B5EF4-FFF2-40B4-BE49-F238E27FC236}">
                <a16:creationId xmlns:a16="http://schemas.microsoft.com/office/drawing/2014/main" id="{85D45DC2-A90F-E87A-A848-90C3200E777C}"/>
              </a:ext>
            </a:extLst>
          </p:cNvPr>
          <p:cNvSpPr txBox="1"/>
          <p:nvPr/>
        </p:nvSpPr>
        <p:spPr>
          <a:xfrm>
            <a:off x="7266162" y="1199450"/>
            <a:ext cx="4334167" cy="2877711"/>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r>
              <a:rPr lang="es-MX" sz="1400" b="1"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Carbono negro:</a:t>
            </a:r>
            <a:endParaRPr lang="es-MX" sz="14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endParaRPr lang="es-MX" sz="11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r>
              <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El </a:t>
            </a:r>
            <a:r>
              <a:rPr lang="es-MX" sz="1200" b="1"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Carbono negro </a:t>
            </a:r>
            <a:r>
              <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es un aerosol que se encuentra contenido en el material particulado fino (PM2,5) y se compone esencialmente por carbón. Su principal fuente de emisión es la combustión incompleta de combustibles fósiles y de biomasa.</a:t>
            </a:r>
          </a:p>
          <a:p>
            <a:pPr marL="0" marR="0" lvl="0" indent="0" algn="just" rtl="0">
              <a:lnSpc>
                <a:spcPct val="100000"/>
              </a:lnSpc>
              <a:spcBef>
                <a:spcPts val="0"/>
              </a:spcBef>
              <a:spcAft>
                <a:spcPts val="0"/>
              </a:spcAft>
              <a:buClr>
                <a:srgbClr val="000000"/>
              </a:buClr>
              <a:buSzPts val="1000"/>
              <a:buFont typeface="Arial"/>
              <a:buNone/>
            </a:pPr>
            <a:endPar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r>
              <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El Carbono negro se produce al quemar celulosa, por lo que usualmente se emplea como marcador o trazador de la combustión de biomasa generada a partir de los incendios de la cobertura vegetal. La profundidad óptica del aerosol es una medida de la cantidad total del aerosol en una columna vertical de la atmósfera. </a:t>
            </a:r>
            <a:endParaRPr lang="es-CO"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grpSp>
        <p:nvGrpSpPr>
          <p:cNvPr id="10" name="Grupo 9"/>
          <p:cNvGrpSpPr/>
          <p:nvPr/>
        </p:nvGrpSpPr>
        <p:grpSpPr>
          <a:xfrm>
            <a:off x="4990582" y="2142048"/>
            <a:ext cx="1074439" cy="1106588"/>
            <a:chOff x="5820449" y="3002451"/>
            <a:chExt cx="874908" cy="955094"/>
          </a:xfrm>
        </p:grpSpPr>
        <p:pic>
          <p:nvPicPr>
            <p:cNvPr id="3" name="Imagen 2">
              <a:extLst>
                <a:ext uri="{FF2B5EF4-FFF2-40B4-BE49-F238E27FC236}">
                  <a16:creationId xmlns:a16="http://schemas.microsoft.com/office/drawing/2014/main" id="{62C011C9-8FC5-0D54-7F4C-434B2ECE5EB9}"/>
                </a:ext>
              </a:extLst>
            </p:cNvPr>
            <p:cNvPicPr>
              <a:picLocks noChangeAspect="1"/>
            </p:cNvPicPr>
            <p:nvPr/>
          </p:nvPicPr>
          <p:blipFill>
            <a:blip r:embed="rId8"/>
            <a:stretch>
              <a:fillRect/>
            </a:stretch>
          </p:blipFill>
          <p:spPr>
            <a:xfrm>
              <a:off x="5841862" y="3275001"/>
              <a:ext cx="817417" cy="682544"/>
            </a:xfrm>
            <a:prstGeom prst="rect">
              <a:avLst/>
            </a:prstGeom>
          </p:spPr>
        </p:pic>
        <p:pic>
          <p:nvPicPr>
            <p:cNvPr id="13" name="Imagen 12">
              <a:extLst>
                <a:ext uri="{FF2B5EF4-FFF2-40B4-BE49-F238E27FC236}">
                  <a16:creationId xmlns:a16="http://schemas.microsoft.com/office/drawing/2014/main" id="{5B343280-605B-E81B-243C-D0B95685B0E0}"/>
                </a:ext>
              </a:extLst>
            </p:cNvPr>
            <p:cNvPicPr>
              <a:picLocks noChangeAspect="1"/>
            </p:cNvPicPr>
            <p:nvPr/>
          </p:nvPicPr>
          <p:blipFill>
            <a:blip r:embed="rId9"/>
            <a:stretch>
              <a:fillRect/>
            </a:stretch>
          </p:blipFill>
          <p:spPr>
            <a:xfrm>
              <a:off x="5820449" y="3002451"/>
              <a:ext cx="874908" cy="269202"/>
            </a:xfrm>
            <a:prstGeom prst="rect">
              <a:avLst/>
            </a:prstGeom>
          </p:spPr>
        </p:pic>
      </p:grpSp>
      <p:pic>
        <p:nvPicPr>
          <p:cNvPr id="7" name="Imagen 6">
            <a:extLst>
              <a:ext uri="{FF2B5EF4-FFF2-40B4-BE49-F238E27FC236}">
                <a16:creationId xmlns:a16="http://schemas.microsoft.com/office/drawing/2014/main" id="{0BE20095-5F94-52A4-2C6F-59A17D738B43}"/>
              </a:ext>
            </a:extLst>
          </p:cNvPr>
          <p:cNvPicPr>
            <a:picLocks noChangeAspect="1"/>
          </p:cNvPicPr>
          <p:nvPr/>
        </p:nvPicPr>
        <p:blipFill>
          <a:blip r:embed="rId10"/>
          <a:stretch>
            <a:fillRect/>
          </a:stretch>
        </p:blipFill>
        <p:spPr>
          <a:xfrm>
            <a:off x="4261796" y="1089041"/>
            <a:ext cx="336807" cy="3237945"/>
          </a:xfrm>
          <a:prstGeom prst="rect">
            <a:avLst/>
          </a:prstGeom>
        </p:spPr>
      </p:pic>
      <p:pic>
        <p:nvPicPr>
          <p:cNvPr id="9" name="Imagen 8"/>
          <p:cNvPicPr>
            <a:picLocks noChangeAspect="1"/>
          </p:cNvPicPr>
          <p:nvPr/>
        </p:nvPicPr>
        <p:blipFill>
          <a:blip r:embed="rId11"/>
          <a:stretch>
            <a:fillRect/>
          </a:stretch>
        </p:blipFill>
        <p:spPr>
          <a:xfrm>
            <a:off x="857132" y="1127623"/>
            <a:ext cx="3315107" cy="3146567"/>
          </a:xfrm>
          <a:prstGeom prst="rect">
            <a:avLst/>
          </a:prstGeom>
        </p:spPr>
      </p:pic>
    </p:spTree>
    <p:extLst>
      <p:ext uri="{BB962C8B-B14F-4D97-AF65-F5344CB8AC3E}">
        <p14:creationId xmlns:p14="http://schemas.microsoft.com/office/powerpoint/2010/main" val="2112630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0FB73CB-D1F6-FDB4-51D7-A933C11B017B}"/>
              </a:ext>
            </a:extLst>
          </p:cNvPr>
          <p:cNvSpPr txBox="1"/>
          <p:nvPr/>
        </p:nvSpPr>
        <p:spPr>
          <a:xfrm>
            <a:off x="716637" y="3582910"/>
            <a:ext cx="1971604" cy="646331"/>
          </a:xfrm>
          <a:prstGeom prst="rect">
            <a:avLst/>
          </a:prstGeom>
          <a:noFill/>
        </p:spPr>
        <p:txBody>
          <a:bodyPr wrap="square">
            <a:spAutoFit/>
          </a:bodyPr>
          <a:lstStyle>
            <a:defPPr>
              <a:defRPr lang="es-CO"/>
            </a:defPPr>
            <a:lvl1pPr>
              <a:defRPr sz="1400">
                <a:solidFill>
                  <a:srgbClr val="96BE53"/>
                </a:solidFill>
                <a:latin typeface="Verdana" panose="020B0604030504040204" pitchFamily="34" charset="0"/>
                <a:ea typeface="Verdana" panose="020B0604030504040204" pitchFamily="34" charset="0"/>
              </a:defRPr>
            </a:lvl1pPr>
          </a:lstStyle>
          <a:p>
            <a:r>
              <a:rPr lang="es-MX" sz="900" i="1" dirty="0">
                <a:solidFill>
                  <a:schemeClr val="bg1"/>
                </a:solidFill>
              </a:rPr>
              <a:t>V</a:t>
            </a:r>
            <a:r>
              <a:rPr lang="es-ES" sz="900" i="1" dirty="0" err="1">
                <a:solidFill>
                  <a:schemeClr val="bg1"/>
                </a:solidFill>
              </a:rPr>
              <a:t>olcán</a:t>
            </a:r>
            <a:r>
              <a:rPr lang="es-ES" sz="900" i="1" dirty="0">
                <a:solidFill>
                  <a:schemeClr val="bg1"/>
                </a:solidFill>
              </a:rPr>
              <a:t> Puracé – cadena volcánica de Los Coconucos | Foto: Cortesía: Servicio Geológico Colombiano.</a:t>
            </a:r>
            <a:r>
              <a:rPr lang="es-MX" sz="900" i="1" dirty="0">
                <a:solidFill>
                  <a:schemeClr val="bg1"/>
                </a:solidFill>
              </a:rPr>
              <a:t>. </a:t>
            </a:r>
          </a:p>
        </p:txBody>
      </p:sp>
      <p:sp>
        <p:nvSpPr>
          <p:cNvPr id="8" name="CuadroTexto 7">
            <a:extLst>
              <a:ext uri="{FF2B5EF4-FFF2-40B4-BE49-F238E27FC236}">
                <a16:creationId xmlns:a16="http://schemas.microsoft.com/office/drawing/2014/main" id="{69F40104-A6FE-E0A9-C7AF-24DA48E6FA8C}"/>
              </a:ext>
            </a:extLst>
          </p:cNvPr>
          <p:cNvSpPr txBox="1"/>
          <p:nvPr/>
        </p:nvSpPr>
        <p:spPr>
          <a:xfrm>
            <a:off x="7320169" y="933727"/>
            <a:ext cx="4746458" cy="6186309"/>
          </a:xfrm>
          <a:prstGeom prst="rect">
            <a:avLst/>
          </a:prstGeom>
          <a:noFill/>
        </p:spPr>
        <p:txBody>
          <a:bodyPr wrap="square" rtlCol="0">
            <a:spAutoFit/>
          </a:bodyPr>
          <a:lstStyle/>
          <a:p>
            <a:pPr algn="ctr"/>
            <a:r>
              <a:rPr lang="es-CO" sz="1200" b="1" dirty="0">
                <a:solidFill>
                  <a:schemeClr val="accent1"/>
                </a:solidFill>
                <a:latin typeface="Verdana" panose="020B0604030504040204" pitchFamily="34" charset="0"/>
                <a:ea typeface="Verdana" panose="020B0604030504040204" pitchFamily="34" charset="0"/>
                <a:sym typeface="Calibri"/>
              </a:rPr>
              <a:t>Emisiones de contaminantes atmosféricos</a:t>
            </a:r>
          </a:p>
          <a:p>
            <a:endParaRPr lang="es-CO" sz="1200" b="1" dirty="0">
              <a:solidFill>
                <a:schemeClr val="accent1"/>
              </a:solidFill>
              <a:latin typeface="Verdana" panose="020B0604030504040204" pitchFamily="34" charset="0"/>
              <a:ea typeface="Verdana" panose="020B0604030504040204" pitchFamily="34" charset="0"/>
              <a:sym typeface="Calibri"/>
            </a:endParaRPr>
          </a:p>
          <a:p>
            <a:pPr algn="just"/>
            <a:r>
              <a:rPr lang="es-ES" sz="1200" dirty="0">
                <a:solidFill>
                  <a:schemeClr val="tx1">
                    <a:lumMod val="50000"/>
                    <a:lumOff val="50000"/>
                  </a:schemeClr>
                </a:solidFill>
                <a:latin typeface="Verdana" panose="020B0604030504040204" pitchFamily="34" charset="0"/>
                <a:ea typeface="Verdana" panose="020B0604030504040204" pitchFamily="34" charset="0"/>
                <a:sym typeface="Calibri"/>
              </a:rPr>
              <a:t>Debido a la acción de los vientos en la parte alta del volcán Puracé, se pudieron observar procesos de desgasificación al interior del cráter, así como en la fumarola lateral, con emisiones de color blanco que se dispersaron según el régimen de viento en la zona. Por otro lado, el proceso de deformación del suelo y las concentraciones de los gases dióxido de carbono (CO</a:t>
            </a:r>
            <a:r>
              <a:rPr lang="es-ES" sz="700" dirty="0">
                <a:solidFill>
                  <a:schemeClr val="tx1">
                    <a:lumMod val="50000"/>
                    <a:lumOff val="50000"/>
                  </a:schemeClr>
                </a:solidFill>
                <a:latin typeface="Verdana" panose="020B0604030504040204" pitchFamily="34" charset="0"/>
                <a:ea typeface="Verdana" panose="020B0604030504040204" pitchFamily="34" charset="0"/>
                <a:sym typeface="Calibri"/>
              </a:rPr>
              <a:t>2</a:t>
            </a:r>
            <a:r>
              <a:rPr lang="es-ES" sz="1200" dirty="0">
                <a:solidFill>
                  <a:schemeClr val="tx1">
                    <a:lumMod val="50000"/>
                    <a:lumOff val="50000"/>
                  </a:schemeClr>
                </a:solidFill>
                <a:latin typeface="Verdana" panose="020B0604030504040204" pitchFamily="34" charset="0"/>
                <a:ea typeface="Verdana" panose="020B0604030504040204" pitchFamily="34" charset="0"/>
                <a:sym typeface="Calibri"/>
              </a:rPr>
              <a:t>) y dióxido de azufre (SO</a:t>
            </a:r>
            <a:r>
              <a:rPr lang="es-ES" sz="700" dirty="0">
                <a:solidFill>
                  <a:schemeClr val="tx1">
                    <a:lumMod val="50000"/>
                    <a:lumOff val="50000"/>
                  </a:schemeClr>
                </a:solidFill>
                <a:latin typeface="Verdana" panose="020B0604030504040204" pitchFamily="34" charset="0"/>
                <a:ea typeface="Verdana" panose="020B0604030504040204" pitchFamily="34" charset="0"/>
                <a:sym typeface="Calibri"/>
              </a:rPr>
              <a:t>2</a:t>
            </a:r>
            <a:r>
              <a:rPr lang="es-ES" sz="1200" dirty="0">
                <a:solidFill>
                  <a:schemeClr val="tx1">
                    <a:lumMod val="50000"/>
                    <a:lumOff val="50000"/>
                  </a:schemeClr>
                </a:solidFill>
                <a:latin typeface="Verdana" panose="020B0604030504040204" pitchFamily="34" charset="0"/>
                <a:ea typeface="Verdana" panose="020B0604030504040204" pitchFamily="34" charset="0"/>
                <a:sym typeface="Calibri"/>
              </a:rPr>
              <a:t>) mantienen la tendencia observada, con valores que permanecen por encima de las líneas base conocidas para este volcán (Boletín Extraordinario 31/05/2024, SGC). </a:t>
            </a:r>
          </a:p>
          <a:p>
            <a:pPr algn="just"/>
            <a:endParaRPr lang="es-ES" sz="1200" dirty="0">
              <a:solidFill>
                <a:schemeClr val="tx1">
                  <a:lumMod val="50000"/>
                  <a:lumOff val="50000"/>
                </a:schemeClr>
              </a:solidFill>
              <a:latin typeface="Verdana" panose="020B0604030504040204" pitchFamily="34" charset="0"/>
              <a:ea typeface="Verdana" panose="020B0604030504040204" pitchFamily="34" charset="0"/>
              <a:sym typeface="Calibri"/>
            </a:endParaRPr>
          </a:p>
          <a:p>
            <a:pPr algn="just"/>
            <a:r>
              <a:rPr lang="es-ES" sz="1200" dirty="0">
                <a:solidFill>
                  <a:schemeClr val="tx1">
                    <a:lumMod val="50000"/>
                    <a:lumOff val="50000"/>
                  </a:schemeClr>
                </a:solidFill>
                <a:latin typeface="Verdana" panose="020B0604030504040204" pitchFamily="34" charset="0"/>
                <a:ea typeface="Verdana" panose="020B0604030504040204" pitchFamily="34" charset="0"/>
                <a:sym typeface="Calibri"/>
              </a:rPr>
              <a:t>Entre los contaminantes presentes en las emisiones volcánicas, y que representan los mayores riesgos se encuentran: el dióxido de azufre (SO</a:t>
            </a:r>
            <a:r>
              <a:rPr lang="es-ES" sz="800" dirty="0">
                <a:solidFill>
                  <a:schemeClr val="tx1">
                    <a:lumMod val="50000"/>
                    <a:lumOff val="50000"/>
                  </a:schemeClr>
                </a:solidFill>
                <a:latin typeface="Verdana" panose="020B0604030504040204" pitchFamily="34" charset="0"/>
                <a:ea typeface="Verdana" panose="020B0604030504040204" pitchFamily="34" charset="0"/>
                <a:sym typeface="Calibri"/>
              </a:rPr>
              <a:t>2</a:t>
            </a:r>
            <a:r>
              <a:rPr lang="es-ES" sz="1200" dirty="0">
                <a:solidFill>
                  <a:schemeClr val="tx1">
                    <a:lumMod val="50000"/>
                    <a:lumOff val="50000"/>
                  </a:schemeClr>
                </a:solidFill>
                <a:latin typeface="Verdana" panose="020B0604030504040204" pitchFamily="34" charset="0"/>
                <a:ea typeface="Verdana" panose="020B0604030504040204" pitchFamily="34" charset="0"/>
                <a:sym typeface="Calibri"/>
              </a:rPr>
              <a:t>), el monóxido de Carbono (CO), el ácido sulfhídrico (H</a:t>
            </a:r>
            <a:r>
              <a:rPr lang="es-ES" sz="800" dirty="0">
                <a:solidFill>
                  <a:schemeClr val="tx1">
                    <a:lumMod val="50000"/>
                    <a:lumOff val="50000"/>
                  </a:schemeClr>
                </a:solidFill>
                <a:latin typeface="Verdana" panose="020B0604030504040204" pitchFamily="34" charset="0"/>
                <a:ea typeface="Verdana" panose="020B0604030504040204" pitchFamily="34" charset="0"/>
                <a:sym typeface="Calibri"/>
              </a:rPr>
              <a:t>2</a:t>
            </a:r>
            <a:r>
              <a:rPr lang="es-ES" sz="1200" dirty="0">
                <a:solidFill>
                  <a:schemeClr val="tx1">
                    <a:lumMod val="50000"/>
                    <a:lumOff val="50000"/>
                  </a:schemeClr>
                </a:solidFill>
                <a:latin typeface="Verdana" panose="020B0604030504040204" pitchFamily="34" charset="0"/>
                <a:ea typeface="Verdana" panose="020B0604030504040204" pitchFamily="34" charset="0"/>
                <a:sym typeface="Calibri"/>
              </a:rPr>
              <a:t>S), el dióxido de carbono (CO</a:t>
            </a:r>
            <a:r>
              <a:rPr lang="es-ES" sz="800" dirty="0">
                <a:solidFill>
                  <a:schemeClr val="tx1">
                    <a:lumMod val="50000"/>
                    <a:lumOff val="50000"/>
                  </a:schemeClr>
                </a:solidFill>
                <a:latin typeface="Verdana" panose="020B0604030504040204" pitchFamily="34" charset="0"/>
                <a:ea typeface="Verdana" panose="020B0604030504040204" pitchFamily="34" charset="0"/>
                <a:sym typeface="Calibri"/>
              </a:rPr>
              <a:t>2</a:t>
            </a:r>
            <a:r>
              <a:rPr lang="es-ES" sz="1200" dirty="0">
                <a:solidFill>
                  <a:schemeClr val="tx1">
                    <a:lumMod val="50000"/>
                    <a:lumOff val="50000"/>
                  </a:schemeClr>
                </a:solidFill>
                <a:latin typeface="Verdana" panose="020B0604030504040204" pitchFamily="34" charset="0"/>
                <a:ea typeface="Verdana" panose="020B0604030504040204" pitchFamily="34" charset="0"/>
                <a:sym typeface="Calibri"/>
              </a:rPr>
              <a:t>), el ácido fluorhídrico (HF) y el ácido clorhídrico (</a:t>
            </a:r>
            <a:r>
              <a:rPr lang="es-ES" sz="1200" dirty="0" err="1">
                <a:solidFill>
                  <a:schemeClr val="tx1">
                    <a:lumMod val="50000"/>
                    <a:lumOff val="50000"/>
                  </a:schemeClr>
                </a:solidFill>
                <a:latin typeface="Verdana" panose="020B0604030504040204" pitchFamily="34" charset="0"/>
                <a:ea typeface="Verdana" panose="020B0604030504040204" pitchFamily="34" charset="0"/>
                <a:sym typeface="Calibri"/>
              </a:rPr>
              <a:t>HCl</a:t>
            </a:r>
            <a:r>
              <a:rPr lang="es-ES" sz="1200" dirty="0">
                <a:solidFill>
                  <a:schemeClr val="tx1">
                    <a:lumMod val="50000"/>
                    <a:lumOff val="50000"/>
                  </a:schemeClr>
                </a:solidFill>
                <a:latin typeface="Verdana" panose="020B0604030504040204" pitchFamily="34" charset="0"/>
                <a:ea typeface="Verdana" panose="020B0604030504040204" pitchFamily="34" charset="0"/>
                <a:sym typeface="Calibri"/>
              </a:rPr>
              <a:t>), entro otros.</a:t>
            </a:r>
          </a:p>
          <a:p>
            <a:pPr algn="just"/>
            <a:endParaRPr lang="es-ES" sz="1200" dirty="0">
              <a:solidFill>
                <a:schemeClr val="tx1">
                  <a:lumMod val="50000"/>
                  <a:lumOff val="50000"/>
                </a:schemeClr>
              </a:solidFill>
              <a:latin typeface="Verdana" panose="020B0604030504040204" pitchFamily="34" charset="0"/>
              <a:ea typeface="Verdana" panose="020B0604030504040204" pitchFamily="34" charset="0"/>
              <a:sym typeface="Calibri"/>
            </a:endParaRPr>
          </a:p>
          <a:p>
            <a:pPr algn="just"/>
            <a:r>
              <a:rPr lang="es-ES" sz="1200" dirty="0">
                <a:solidFill>
                  <a:schemeClr val="tx1">
                    <a:lumMod val="50000"/>
                    <a:lumOff val="50000"/>
                  </a:schemeClr>
                </a:solidFill>
                <a:latin typeface="Verdana" panose="020B0604030504040204" pitchFamily="34" charset="0"/>
                <a:ea typeface="Verdana" panose="020B0604030504040204" pitchFamily="34" charset="0"/>
                <a:sym typeface="Calibri"/>
              </a:rPr>
              <a:t>El SO</a:t>
            </a:r>
            <a:r>
              <a:rPr lang="es-ES" sz="900" dirty="0">
                <a:solidFill>
                  <a:schemeClr val="tx1">
                    <a:lumMod val="50000"/>
                    <a:lumOff val="50000"/>
                  </a:schemeClr>
                </a:solidFill>
                <a:latin typeface="Verdana" panose="020B0604030504040204" pitchFamily="34" charset="0"/>
                <a:ea typeface="Verdana" panose="020B0604030504040204" pitchFamily="34" charset="0"/>
                <a:sym typeface="Calibri"/>
              </a:rPr>
              <a:t>2</a:t>
            </a:r>
            <a:r>
              <a:rPr lang="es-ES" sz="1200" dirty="0">
                <a:solidFill>
                  <a:schemeClr val="tx1">
                    <a:lumMod val="50000"/>
                    <a:lumOff val="50000"/>
                  </a:schemeClr>
                </a:solidFill>
                <a:latin typeface="Verdana" panose="020B0604030504040204" pitchFamily="34" charset="0"/>
                <a:ea typeface="Verdana" panose="020B0604030504040204" pitchFamily="34" charset="0"/>
                <a:sym typeface="Calibri"/>
              </a:rPr>
              <a:t> puede ser perjudicial para la salud de los humanos en su forma gaseosa y también porque se oxida formando aerosoles sulfatados. Por su parte, la ceniza puede generar reducción en la visibilidad por la presencia de partículas en suspensión, y afectar a grupos sensibles y personas con problemas respiratorios. </a:t>
            </a:r>
          </a:p>
          <a:p>
            <a:pPr algn="just"/>
            <a:endParaRPr lang="es-ES" sz="1200" dirty="0">
              <a:solidFill>
                <a:schemeClr val="tx1">
                  <a:lumMod val="50000"/>
                  <a:lumOff val="50000"/>
                </a:schemeClr>
              </a:solidFill>
              <a:latin typeface="Verdana" panose="020B0604030504040204" pitchFamily="34" charset="0"/>
              <a:ea typeface="Verdana" panose="020B0604030504040204" pitchFamily="34" charset="0"/>
              <a:sym typeface="Calibri"/>
            </a:endParaRPr>
          </a:p>
          <a:p>
            <a:pPr algn="just"/>
            <a:r>
              <a:rPr lang="es-ES" sz="1200" dirty="0">
                <a:solidFill>
                  <a:schemeClr val="tx1">
                    <a:lumMod val="50000"/>
                    <a:lumOff val="50000"/>
                  </a:schemeClr>
                </a:solidFill>
                <a:latin typeface="Verdana" panose="020B0604030504040204" pitchFamily="34" charset="0"/>
                <a:ea typeface="Verdana" panose="020B0604030504040204" pitchFamily="34" charset="0"/>
                <a:sym typeface="Calibri"/>
              </a:rPr>
              <a:t>Consulte con mayor detalle en:</a:t>
            </a:r>
          </a:p>
          <a:p>
            <a:pPr algn="just"/>
            <a:r>
              <a:rPr lang="es-ES" sz="1200" dirty="0">
                <a:solidFill>
                  <a:schemeClr val="tx1">
                    <a:lumMod val="50000"/>
                    <a:lumOff val="50000"/>
                  </a:schemeClr>
                </a:solidFill>
                <a:latin typeface="Verdana" panose="020B0604030504040204" pitchFamily="34" charset="0"/>
                <a:ea typeface="Verdana" panose="020B0604030504040204" pitchFamily="34" charset="0"/>
                <a:sym typeface="Calibri"/>
                <a:hlinkClick r:id="rId2"/>
              </a:rPr>
              <a:t>https://www2.sgc.gov.co/Noticias/boletinesDocumentos/Forms/AllItems.aspx</a:t>
            </a:r>
            <a:endParaRPr lang="es-ES" sz="1200" dirty="0">
              <a:solidFill>
                <a:schemeClr val="tx1">
                  <a:lumMod val="50000"/>
                  <a:lumOff val="50000"/>
                </a:schemeClr>
              </a:solidFill>
              <a:latin typeface="Verdana" panose="020B0604030504040204" pitchFamily="34" charset="0"/>
              <a:ea typeface="Verdana" panose="020B0604030504040204" pitchFamily="34" charset="0"/>
              <a:sym typeface="Calibri"/>
            </a:endParaRPr>
          </a:p>
          <a:p>
            <a:pPr algn="just"/>
            <a:endParaRPr lang="es-CO" sz="1200" dirty="0">
              <a:solidFill>
                <a:schemeClr val="tx1">
                  <a:lumMod val="50000"/>
                  <a:lumOff val="50000"/>
                </a:schemeClr>
              </a:solidFill>
              <a:latin typeface="Verdana" panose="020B0604030504040204" pitchFamily="34" charset="0"/>
              <a:ea typeface="Verdana" panose="020B0604030504040204" pitchFamily="34" charset="0"/>
              <a:sym typeface="Calibri"/>
            </a:endParaRPr>
          </a:p>
        </p:txBody>
      </p:sp>
      <p:sp>
        <p:nvSpPr>
          <p:cNvPr id="14" name="Título 6">
            <a:extLst>
              <a:ext uri="{FF2B5EF4-FFF2-40B4-BE49-F238E27FC236}">
                <a16:creationId xmlns:a16="http://schemas.microsoft.com/office/drawing/2014/main" id="{D368E7C7-9EC0-4023-D15B-FB8C888A40FB}"/>
              </a:ext>
            </a:extLst>
          </p:cNvPr>
          <p:cNvSpPr txBox="1">
            <a:spLocks/>
          </p:cNvSpPr>
          <p:nvPr/>
        </p:nvSpPr>
        <p:spPr>
          <a:xfrm>
            <a:off x="4347556" y="52997"/>
            <a:ext cx="4322618"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Panorama nacional de posibles afectaciones a la calidad del aire</a:t>
            </a:r>
            <a:endParaRPr lang="es-ES" sz="1600" dirty="0">
              <a:solidFill>
                <a:schemeClr val="bg1"/>
              </a:solidFill>
              <a:latin typeface="Verdana" panose="020B0604030504040204" pitchFamily="34" charset="0"/>
              <a:ea typeface="Verdana" panose="020B0604030504040204" pitchFamily="34" charset="0"/>
            </a:endParaRPr>
          </a:p>
        </p:txBody>
      </p:sp>
      <p:pic>
        <p:nvPicPr>
          <p:cNvPr id="15"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sp>
        <p:nvSpPr>
          <p:cNvPr id="19" name="Diagrama de flujo: operación manual 29">
            <a:extLst>
              <a:ext uri="{FF2B5EF4-FFF2-40B4-BE49-F238E27FC236}">
                <a16:creationId xmlns:a16="http://schemas.microsoft.com/office/drawing/2014/main" id="{0DFDFAD7-895D-9B09-C5A6-E6B54CEA326B}"/>
              </a:ext>
            </a:extLst>
          </p:cNvPr>
          <p:cNvSpPr/>
          <p:nvPr/>
        </p:nvSpPr>
        <p:spPr>
          <a:xfrm>
            <a:off x="3000530"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flip="none" rotWithShape="1">
            <a:gsLst>
              <a:gs pos="0">
                <a:srgbClr val="2091C9"/>
              </a:gs>
              <a:gs pos="33000">
                <a:schemeClr val="accent2"/>
              </a:gs>
              <a:gs pos="67000">
                <a:schemeClr val="accent1">
                  <a:lumMod val="60000"/>
                  <a:lumOff val="40000"/>
                </a:schemeClr>
              </a:gs>
              <a:gs pos="97000">
                <a:schemeClr val="accent3">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0" name="Título 6">
            <a:extLst>
              <a:ext uri="{FF2B5EF4-FFF2-40B4-BE49-F238E27FC236}">
                <a16:creationId xmlns:a16="http://schemas.microsoft.com/office/drawing/2014/main" id="{D368E7C7-9EC0-4023-D15B-FB8C888A40FB}"/>
              </a:ext>
            </a:extLst>
          </p:cNvPr>
          <p:cNvSpPr txBox="1">
            <a:spLocks/>
          </p:cNvSpPr>
          <p:nvPr/>
        </p:nvSpPr>
        <p:spPr>
          <a:xfrm>
            <a:off x="2941642" y="38382"/>
            <a:ext cx="5661763" cy="6740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1400" b="1" dirty="0">
                <a:solidFill>
                  <a:schemeClr val="bg1"/>
                </a:solidFill>
                <a:latin typeface="Verdana" panose="020B0604030504040204" pitchFamily="34" charset="0"/>
                <a:ea typeface="Verdana" panose="020B0604030504040204" pitchFamily="34" charset="0"/>
              </a:rPr>
              <a:t>Panorama nacional de posibles afectaciones a la calidad del aire, asociadas al nivel de actividad del Volcán Puracé, mayo 2024</a:t>
            </a:r>
          </a:p>
        </p:txBody>
      </p:sp>
      <p:sp>
        <p:nvSpPr>
          <p:cNvPr id="6" name="Rectángulo 5">
            <a:extLst>
              <a:ext uri="{FF2B5EF4-FFF2-40B4-BE49-F238E27FC236}">
                <a16:creationId xmlns:a16="http://schemas.microsoft.com/office/drawing/2014/main" id="{E20B25FC-B52A-4080-4CD8-F97465E00A85}"/>
              </a:ext>
            </a:extLst>
          </p:cNvPr>
          <p:cNvSpPr/>
          <p:nvPr/>
        </p:nvSpPr>
        <p:spPr>
          <a:xfrm>
            <a:off x="390575" y="764450"/>
            <a:ext cx="4919636" cy="338554"/>
          </a:xfrm>
          <a:prstGeom prst="rect">
            <a:avLst/>
          </a:prstGeom>
        </p:spPr>
        <p:txBody>
          <a:bodyPr wrap="square">
            <a:spAutoFit/>
          </a:bodyPr>
          <a:lstStyle/>
          <a:p>
            <a:pPr algn="ctr"/>
            <a:endParaRPr lang="es-CO" sz="1600" b="1" dirty="0">
              <a:solidFill>
                <a:srgbClr val="2091C9"/>
              </a:solidFill>
              <a:latin typeface="Verdana" panose="020B0604030504040204" pitchFamily="34" charset="0"/>
              <a:ea typeface="Verdana" panose="020B0604030504040204" pitchFamily="34" charset="0"/>
              <a:cs typeface="Calibri"/>
              <a:sym typeface="Calibri"/>
            </a:endParaRPr>
          </a:p>
        </p:txBody>
      </p:sp>
      <p:pic>
        <p:nvPicPr>
          <p:cNvPr id="11" name="Imagen 10">
            <a:extLst>
              <a:ext uri="{FF2B5EF4-FFF2-40B4-BE49-F238E27FC236}">
                <a16:creationId xmlns:a16="http://schemas.microsoft.com/office/drawing/2014/main" id="{B7E51C38-1D36-1F58-778D-22E76AE12CDE}"/>
              </a:ext>
            </a:extLst>
          </p:cNvPr>
          <p:cNvPicPr>
            <a:picLocks noChangeAspect="1"/>
          </p:cNvPicPr>
          <p:nvPr/>
        </p:nvPicPr>
        <p:blipFill rotWithShape="1">
          <a:blip r:embed="rId5">
            <a:lum bright="70000" contrast="-70000"/>
            <a:extLst>
              <a:ext uri="{BEBA8EAE-BF5A-486C-A8C5-ECC9F3942E4B}">
                <a14:imgProps xmlns:a14="http://schemas.microsoft.com/office/drawing/2010/main">
                  <a14:imgLayer r:embed="rId6">
                    <a14:imgEffect>
                      <a14:backgroundRemoval t="2100" b="98688" l="1393" r="98329">
                        <a14:foregroundMark x1="82451" y1="42782" x2="82451" y2="42782"/>
                        <a14:foregroundMark x1="90251" y1="36483" x2="90251" y2="36483"/>
                        <a14:foregroundMark x1="90529" y1="48294" x2="90529" y2="48294"/>
                        <a14:foregroundMark x1="68524" y1="46194" x2="68524" y2="46194"/>
                        <a14:foregroundMark x1="60167" y1="51969" x2="60167" y2="51969"/>
                        <a14:foregroundMark x1="58774" y1="55118" x2="58774" y2="55118"/>
                        <a14:foregroundMark x1="57939" y1="59318" x2="57939" y2="59318"/>
                        <a14:foregroundMark x1="45125" y1="36483" x2="45125" y2="36483"/>
                        <a14:foregroundMark x1="67409" y1="27822" x2="67409" y2="27822"/>
                        <a14:foregroundMark x1="59053" y1="17060" x2="59053" y2="17060"/>
                        <a14:foregroundMark x1="54318" y1="50656" x2="54318" y2="50656"/>
                        <a14:foregroundMark x1="49861" y1="52493" x2="49861" y2="52493"/>
                        <a14:foregroundMark x1="28969" y1="28609" x2="28969" y2="28609"/>
                        <a14:backgroundMark x1="79387" y1="81102" x2="79387" y2="81102"/>
                      </a14:backgroundRemoval>
                    </a14:imgEffect>
                  </a14:imgLayer>
                </a14:imgProps>
              </a:ext>
            </a:extLst>
          </a:blip>
          <a:srcRect l="23370" t="11500" b="26612"/>
          <a:stretch/>
        </p:blipFill>
        <p:spPr>
          <a:xfrm>
            <a:off x="8258888" y="31299"/>
            <a:ext cx="709195" cy="607868"/>
          </a:xfrm>
          <a:prstGeom prst="rect">
            <a:avLst/>
          </a:prstGeom>
        </p:spPr>
      </p:pic>
      <p:sp>
        <p:nvSpPr>
          <p:cNvPr id="22" name="Rectángulo 21">
            <a:extLst>
              <a:ext uri="{FF2B5EF4-FFF2-40B4-BE49-F238E27FC236}">
                <a16:creationId xmlns:a16="http://schemas.microsoft.com/office/drawing/2014/main" id="{3B48E692-5AA2-C1C1-48A8-23481A9D1B55}"/>
              </a:ext>
            </a:extLst>
          </p:cNvPr>
          <p:cNvSpPr/>
          <p:nvPr/>
        </p:nvSpPr>
        <p:spPr>
          <a:xfrm>
            <a:off x="243275" y="980531"/>
            <a:ext cx="7003553" cy="544192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a:p>
            <a:pPr algn="ctr"/>
            <a:endParaRPr lang="es-CO" dirty="0"/>
          </a:p>
          <a:p>
            <a:pPr algn="ctr"/>
            <a:endParaRPr lang="es-CO" dirty="0"/>
          </a:p>
          <a:p>
            <a:pPr algn="ctr"/>
            <a:endParaRPr lang="es-CO" dirty="0"/>
          </a:p>
        </p:txBody>
      </p:sp>
      <p:pic>
        <p:nvPicPr>
          <p:cNvPr id="4100" name="Picture 4" descr="Volcán Puracé – cadena volcánica de Los Coconucos"/>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24053" y="1229392"/>
            <a:ext cx="2729784" cy="1695608"/>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85D45DC2-A90F-E87A-A848-90C3200E777C}"/>
              </a:ext>
            </a:extLst>
          </p:cNvPr>
          <p:cNvSpPr txBox="1"/>
          <p:nvPr/>
        </p:nvSpPr>
        <p:spPr>
          <a:xfrm>
            <a:off x="333132" y="2834242"/>
            <a:ext cx="2940067" cy="861774"/>
          </a:xfrm>
          <a:prstGeom prst="rect">
            <a:avLst/>
          </a:prstGeom>
          <a:noFill/>
        </p:spPr>
        <p:txBody>
          <a:bodyPr wrap="square">
            <a:spAutoFit/>
          </a:bodyPr>
          <a:lstStyle/>
          <a:p>
            <a:pPr marL="0" marR="0" lvl="0" indent="0" algn="just" rtl="0">
              <a:lnSpc>
                <a:spcPct val="100000"/>
              </a:lnSpc>
              <a:spcBef>
                <a:spcPts val="0"/>
              </a:spcBef>
              <a:spcAft>
                <a:spcPts val="0"/>
              </a:spcAft>
              <a:buClr>
                <a:srgbClr val="000000"/>
              </a:buClr>
              <a:buSzPts val="1000"/>
              <a:buFont typeface="Arial"/>
              <a:buNone/>
            </a:pPr>
            <a:endParaRPr lang="es-MX" sz="10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lvl="0" algn="just">
              <a:buClr>
                <a:srgbClr val="000000"/>
              </a:buClr>
              <a:buSzPts val="1000"/>
            </a:pPr>
            <a:r>
              <a:rPr lang="es-ES" sz="10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Volcán Puracé – cadena volcánica de Los Coconucos, se encuentra localizado en el departamento del Cauca.</a:t>
            </a:r>
          </a:p>
          <a:p>
            <a:pPr lvl="0" algn="just">
              <a:buClr>
                <a:srgbClr val="000000"/>
              </a:buClr>
              <a:buSzPts val="1000"/>
            </a:pPr>
            <a:r>
              <a:rPr lang="es-ES" sz="10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Foto: Servicio Geológico Colombiano.</a:t>
            </a:r>
            <a:endParaRPr lang="es-MX" sz="10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sp>
        <p:nvSpPr>
          <p:cNvPr id="25" name="CuadroTexto 24">
            <a:extLst>
              <a:ext uri="{FF2B5EF4-FFF2-40B4-BE49-F238E27FC236}">
                <a16:creationId xmlns:a16="http://schemas.microsoft.com/office/drawing/2014/main" id="{85D45DC2-A90F-E87A-A848-90C3200E777C}"/>
              </a:ext>
            </a:extLst>
          </p:cNvPr>
          <p:cNvSpPr txBox="1"/>
          <p:nvPr/>
        </p:nvSpPr>
        <p:spPr>
          <a:xfrm>
            <a:off x="289170" y="3809122"/>
            <a:ext cx="3103926" cy="1785104"/>
          </a:xfrm>
          <a:prstGeom prst="rect">
            <a:avLst/>
          </a:prstGeom>
          <a:noFill/>
        </p:spPr>
        <p:txBody>
          <a:bodyPr wrap="square">
            <a:spAutoFit/>
          </a:bodyPr>
          <a:lstStyle/>
          <a:p>
            <a:pPr algn="just">
              <a:buClr>
                <a:srgbClr val="000000"/>
              </a:buClr>
              <a:buSzPts val="1000"/>
            </a:pPr>
            <a:r>
              <a:rPr lang="es-ES" sz="10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El volcán Puracé Actual (VPA) se encuentra ubicado al NE del departamento del Cauca en Colombia, geográficamente se localiza 02°18'50'' N y 76°23'50'' W, con una elevación de 4640 msnm; es un estrato volcán activo cuya actividad reciente ha sido principalmente de tipo explosivo, generando una variedad de flujos </a:t>
            </a:r>
            <a:r>
              <a:rPr lang="es-ES" sz="1000" dirty="0" err="1">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piroclásticos</a:t>
            </a:r>
            <a:r>
              <a:rPr lang="es-ES" sz="10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 oleadas y caídas de </a:t>
            </a:r>
            <a:r>
              <a:rPr lang="es-ES" sz="1000" dirty="0" err="1">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piroclastos</a:t>
            </a:r>
            <a:r>
              <a:rPr lang="es-ES" sz="10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 a los cuales se han asociado ondas de choque y flujos de lodo. (Servicio Geológico Colombiano).</a:t>
            </a:r>
            <a:endParaRPr lang="es-MX" sz="10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pic>
        <p:nvPicPr>
          <p:cNvPr id="4" name="Imagen 3"/>
          <p:cNvPicPr>
            <a:picLocks noChangeAspect="1"/>
          </p:cNvPicPr>
          <p:nvPr/>
        </p:nvPicPr>
        <p:blipFill>
          <a:blip r:embed="rId8"/>
          <a:stretch>
            <a:fillRect/>
          </a:stretch>
        </p:blipFill>
        <p:spPr>
          <a:xfrm>
            <a:off x="4044913" y="1374517"/>
            <a:ext cx="2601884" cy="1697235"/>
          </a:xfrm>
          <a:prstGeom prst="rect">
            <a:avLst/>
          </a:prstGeom>
        </p:spPr>
      </p:pic>
      <p:sp>
        <p:nvSpPr>
          <p:cNvPr id="26" name="CuadroTexto 25">
            <a:extLst>
              <a:ext uri="{FF2B5EF4-FFF2-40B4-BE49-F238E27FC236}">
                <a16:creationId xmlns:a16="http://schemas.microsoft.com/office/drawing/2014/main" id="{85D45DC2-A90F-E87A-A848-90C3200E777C}"/>
              </a:ext>
            </a:extLst>
          </p:cNvPr>
          <p:cNvSpPr txBox="1"/>
          <p:nvPr/>
        </p:nvSpPr>
        <p:spPr>
          <a:xfrm>
            <a:off x="3623612" y="3867911"/>
            <a:ext cx="3635817" cy="2400657"/>
          </a:xfrm>
          <a:prstGeom prst="rect">
            <a:avLst/>
          </a:prstGeom>
          <a:noFill/>
        </p:spPr>
        <p:txBody>
          <a:bodyPr wrap="square">
            <a:spAutoFit/>
          </a:bodyPr>
          <a:lstStyle/>
          <a:p>
            <a:pPr algn="just">
              <a:buClr>
                <a:srgbClr val="000000"/>
              </a:buClr>
              <a:buSzPts val="1000"/>
            </a:pPr>
            <a:r>
              <a:rPr lang="es-ES" sz="10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De acuerdo con lo informado por el Servicio Geológico Colombiano, a través del Boletín Extraordinario (3 de mayo de 2024), desde el 29 de abril 2024 se ha registrado un incremento súbito en la actividad sísmica de este volcán. El VOLCÁN PURACÉ durante todo el mes de mayo se encontró en alerta NARANJA: volcán con cambios importantes en los parámetros monitoreados. </a:t>
            </a:r>
          </a:p>
          <a:p>
            <a:pPr algn="just">
              <a:buClr>
                <a:srgbClr val="000000"/>
              </a:buClr>
              <a:buSzPts val="1000"/>
            </a:pPr>
            <a:r>
              <a:rPr lang="es-ES" sz="10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Si bien es posible que los niveles de actividad sísmica, así como los de desgasificación disminuyan o sean oscilatorios, en el sentido de aumentar unos días y disminuir otros, esto no implica que el volcán haya retornado a sus niveles normales de actividad. (Boletín Extraordinario 31/05/2024, SGC).</a:t>
            </a:r>
            <a:endParaRPr lang="es-MX" sz="10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algn="just">
              <a:buClr>
                <a:srgbClr val="000000"/>
              </a:buClr>
              <a:buSzPts val="1000"/>
            </a:pPr>
            <a:endParaRPr lang="es-MX" sz="10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sp>
        <p:nvSpPr>
          <p:cNvPr id="27" name="CuadroTexto 26">
            <a:extLst>
              <a:ext uri="{FF2B5EF4-FFF2-40B4-BE49-F238E27FC236}">
                <a16:creationId xmlns:a16="http://schemas.microsoft.com/office/drawing/2014/main" id="{85D45DC2-A90F-E87A-A848-90C3200E777C}"/>
              </a:ext>
            </a:extLst>
          </p:cNvPr>
          <p:cNvSpPr txBox="1"/>
          <p:nvPr/>
        </p:nvSpPr>
        <p:spPr>
          <a:xfrm>
            <a:off x="3607146" y="1055254"/>
            <a:ext cx="3525493" cy="307777"/>
          </a:xfrm>
          <a:prstGeom prst="rect">
            <a:avLst/>
          </a:prstGeom>
          <a:noFill/>
        </p:spPr>
        <p:txBody>
          <a:bodyPr wrap="square">
            <a:spAutoFit/>
          </a:bodyPr>
          <a:lstStyle/>
          <a:p>
            <a:pPr algn="just">
              <a:buClr>
                <a:srgbClr val="000000"/>
              </a:buClr>
              <a:buSzPts val="1000"/>
            </a:pPr>
            <a:r>
              <a:rPr lang="es-ES" sz="14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Mapa de amenaza Volcán Puracé </a:t>
            </a:r>
            <a:endParaRPr lang="es-MX" sz="14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sp>
        <p:nvSpPr>
          <p:cNvPr id="28" name="CuadroTexto 27">
            <a:extLst>
              <a:ext uri="{FF2B5EF4-FFF2-40B4-BE49-F238E27FC236}">
                <a16:creationId xmlns:a16="http://schemas.microsoft.com/office/drawing/2014/main" id="{85D45DC2-A90F-E87A-A848-90C3200E777C}"/>
              </a:ext>
            </a:extLst>
          </p:cNvPr>
          <p:cNvSpPr txBox="1"/>
          <p:nvPr/>
        </p:nvSpPr>
        <p:spPr>
          <a:xfrm>
            <a:off x="3639025" y="3124300"/>
            <a:ext cx="3512247" cy="1015663"/>
          </a:xfrm>
          <a:prstGeom prst="rect">
            <a:avLst/>
          </a:prstGeom>
          <a:noFill/>
        </p:spPr>
        <p:txBody>
          <a:bodyPr wrap="square">
            <a:spAutoFit/>
          </a:bodyPr>
          <a:lstStyle/>
          <a:p>
            <a:pPr algn="just">
              <a:buClr>
                <a:srgbClr val="000000"/>
              </a:buClr>
              <a:buSzPts val="1000"/>
            </a:pPr>
            <a:r>
              <a:rPr lang="es-ES" sz="10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El mapa de amenaza del volcán Puracé Actual (VPA) se fundamenta en la evaluación de la amenaza volcánica; producto del análisis de la información geológica de detalle. (SGC).</a:t>
            </a:r>
            <a:endParaRPr lang="es-MX" sz="10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algn="just">
              <a:buClr>
                <a:srgbClr val="000000"/>
              </a:buClr>
              <a:buSzPts val="1000"/>
            </a:pPr>
            <a:endParaRPr lang="es-MX" sz="10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algn="just">
              <a:buClr>
                <a:srgbClr val="000000"/>
              </a:buClr>
              <a:buSzPts val="1000"/>
            </a:pPr>
            <a:endParaRPr lang="es-MX" sz="10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pic>
        <p:nvPicPr>
          <p:cNvPr id="29" name="Imagen 28">
            <a:extLst>
              <a:ext uri="{FF2B5EF4-FFF2-40B4-BE49-F238E27FC236}">
                <a16:creationId xmlns:a16="http://schemas.microsoft.com/office/drawing/2014/main" id="{8C9D86B1-3A7A-4564-90D3-A59D24DE513A}"/>
              </a:ext>
            </a:extLst>
          </p:cNvPr>
          <p:cNvPicPr>
            <a:picLocks noChangeAspect="1"/>
          </p:cNvPicPr>
          <p:nvPr/>
        </p:nvPicPr>
        <p:blipFill rotWithShape="1">
          <a:blip r:embed="rId9"/>
          <a:srcRect t="12854"/>
          <a:stretch/>
        </p:blipFill>
        <p:spPr>
          <a:xfrm>
            <a:off x="243275" y="5946460"/>
            <a:ext cx="1297623" cy="540000"/>
          </a:xfrm>
          <a:prstGeom prst="rect">
            <a:avLst/>
          </a:prstGeom>
        </p:spPr>
      </p:pic>
    </p:spTree>
    <p:extLst>
      <p:ext uri="{BB962C8B-B14F-4D97-AF65-F5344CB8AC3E}">
        <p14:creationId xmlns:p14="http://schemas.microsoft.com/office/powerpoint/2010/main" val="2849063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9F40104-A6FE-E0A9-C7AF-24DA48E6FA8C}"/>
              </a:ext>
            </a:extLst>
          </p:cNvPr>
          <p:cNvSpPr txBox="1"/>
          <p:nvPr/>
        </p:nvSpPr>
        <p:spPr>
          <a:xfrm>
            <a:off x="8308973" y="945090"/>
            <a:ext cx="3654129" cy="4939814"/>
          </a:xfrm>
          <a:prstGeom prst="rect">
            <a:avLst/>
          </a:prstGeom>
          <a:noFill/>
        </p:spPr>
        <p:txBody>
          <a:bodyPr wrap="square" rtlCol="0">
            <a:spAutoFit/>
          </a:bodyPr>
          <a:lstStyle/>
          <a:p>
            <a:pPr algn="just"/>
            <a:r>
              <a:rPr lang="es-ES" sz="1050" dirty="0">
                <a:solidFill>
                  <a:schemeClr val="tx1">
                    <a:lumMod val="50000"/>
                    <a:lumOff val="50000"/>
                  </a:schemeClr>
                </a:solidFill>
                <a:latin typeface="Verdana" panose="020B0604030504040204" pitchFamily="34" charset="0"/>
                <a:ea typeface="Verdana" panose="020B0604030504040204" pitchFamily="34" charset="0"/>
              </a:rPr>
              <a:t>Uno de los contaminantes que se emite común y mayoritariamente a partir de las emisiones volcánicas es el Dióxido de azufre; el transporte de la pluma volcánica es captado por el conjunto de satélites Sentinel del Programa de Observación de la Tierra de la Unión Europea (Copernicus), de acuerdo con el modelo global de pronóstico de Dióxido de azufre (efectuado a partir de dichas mediciones satelitales), proporcionado por CAMS, el Servicio de Monitoreo de la Atmósfera de Copernicus, en las capas altas de la atmósfera, las emisiones ocasionadas por el volcán Puracé debido a la acción de los vientos en la parte alta del volcán, no ha permitido medir la altura de la columna de gases. No obstante, en las imágenes obtenidas mediante las cámaras web se observaron procesos de desgasificación al interior del cráter, así como en la fumarola lateral, con emisiones de color blanco que se dispersaron según el régimen de viento en la zona. Esta dispersión podría presentarse en mayor medida hacia el norte y occidente, principalmente hacia el norte del departamento de Cauca y norte del departamento del Huila. Sin embargo, es muy importante aclarar que, los mayores impactos se producirían a alturas entre 850 </a:t>
            </a:r>
            <a:r>
              <a:rPr lang="es-ES" sz="1050" dirty="0" err="1">
                <a:solidFill>
                  <a:schemeClr val="tx1">
                    <a:lumMod val="50000"/>
                    <a:lumOff val="50000"/>
                  </a:schemeClr>
                </a:solidFill>
                <a:latin typeface="Verdana" panose="020B0604030504040204" pitchFamily="34" charset="0"/>
                <a:ea typeface="Verdana" panose="020B0604030504040204" pitchFamily="34" charset="0"/>
              </a:rPr>
              <a:t>hPa</a:t>
            </a:r>
            <a:r>
              <a:rPr lang="es-ES" sz="1050" dirty="0">
                <a:solidFill>
                  <a:schemeClr val="tx1">
                    <a:lumMod val="50000"/>
                    <a:lumOff val="50000"/>
                  </a:schemeClr>
                </a:solidFill>
                <a:latin typeface="Verdana" panose="020B0604030504040204" pitchFamily="34" charset="0"/>
                <a:ea typeface="Verdana" panose="020B0604030504040204" pitchFamily="34" charset="0"/>
              </a:rPr>
              <a:t> (1500 metros) y 500 </a:t>
            </a:r>
            <a:r>
              <a:rPr lang="es-ES" sz="1050" dirty="0" err="1">
                <a:solidFill>
                  <a:schemeClr val="tx1">
                    <a:lumMod val="50000"/>
                    <a:lumOff val="50000"/>
                  </a:schemeClr>
                </a:solidFill>
                <a:latin typeface="Verdana" panose="020B0604030504040204" pitchFamily="34" charset="0"/>
                <a:ea typeface="Verdana" panose="020B0604030504040204" pitchFamily="34" charset="0"/>
              </a:rPr>
              <a:t>hPa</a:t>
            </a:r>
            <a:r>
              <a:rPr lang="es-ES" sz="1050" dirty="0">
                <a:solidFill>
                  <a:schemeClr val="tx1">
                    <a:lumMod val="50000"/>
                    <a:lumOff val="50000"/>
                  </a:schemeClr>
                </a:solidFill>
                <a:latin typeface="Verdana" panose="020B0604030504040204" pitchFamily="34" charset="0"/>
                <a:ea typeface="Verdana" panose="020B0604030504040204" pitchFamily="34" charset="0"/>
              </a:rPr>
              <a:t> (5500 metros). En superficie su impacto podría ser considerablemente menor y su dispersión podría darse principalmente hacia los departamentos de Cauca, Huila y Nariño. </a:t>
            </a:r>
          </a:p>
        </p:txBody>
      </p:sp>
      <p:sp>
        <p:nvSpPr>
          <p:cNvPr id="14" name="Título 6">
            <a:extLst>
              <a:ext uri="{FF2B5EF4-FFF2-40B4-BE49-F238E27FC236}">
                <a16:creationId xmlns:a16="http://schemas.microsoft.com/office/drawing/2014/main" id="{D368E7C7-9EC0-4023-D15B-FB8C888A40FB}"/>
              </a:ext>
            </a:extLst>
          </p:cNvPr>
          <p:cNvSpPr txBox="1">
            <a:spLocks/>
          </p:cNvSpPr>
          <p:nvPr/>
        </p:nvSpPr>
        <p:spPr>
          <a:xfrm>
            <a:off x="4347556" y="52997"/>
            <a:ext cx="4322618"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Panorama nacional de posibles afectaciones a la calidad del aire</a:t>
            </a:r>
            <a:endParaRPr lang="es-ES" sz="1600" dirty="0">
              <a:solidFill>
                <a:schemeClr val="bg1"/>
              </a:solidFill>
              <a:latin typeface="Verdana" panose="020B0604030504040204" pitchFamily="34" charset="0"/>
              <a:ea typeface="Verdana" panose="020B0604030504040204" pitchFamily="34" charset="0"/>
            </a:endParaRPr>
          </a:p>
        </p:txBody>
      </p:sp>
      <p:pic>
        <p:nvPicPr>
          <p:cNvPr id="15"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303350" y="1721297"/>
            <a:ext cx="408819" cy="556772"/>
          </a:xfrm>
          <a:prstGeom prst="rect">
            <a:avLst/>
          </a:prstGeom>
        </p:spPr>
      </p:pic>
      <p:sp>
        <p:nvSpPr>
          <p:cNvPr id="19" name="Diagrama de flujo: operación manual 29">
            <a:extLst>
              <a:ext uri="{FF2B5EF4-FFF2-40B4-BE49-F238E27FC236}">
                <a16:creationId xmlns:a16="http://schemas.microsoft.com/office/drawing/2014/main" id="{0DFDFAD7-895D-9B09-C5A6-E6B54CEA326B}"/>
              </a:ext>
            </a:extLst>
          </p:cNvPr>
          <p:cNvSpPr/>
          <p:nvPr/>
        </p:nvSpPr>
        <p:spPr>
          <a:xfrm>
            <a:off x="3000530"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flip="none" rotWithShape="1">
            <a:gsLst>
              <a:gs pos="0">
                <a:srgbClr val="2091C9"/>
              </a:gs>
              <a:gs pos="33000">
                <a:schemeClr val="accent2"/>
              </a:gs>
              <a:gs pos="67000">
                <a:schemeClr val="accent1">
                  <a:lumMod val="60000"/>
                  <a:lumOff val="40000"/>
                </a:schemeClr>
              </a:gs>
              <a:gs pos="97000">
                <a:schemeClr val="accent3">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0" name="Título 6">
            <a:extLst>
              <a:ext uri="{FF2B5EF4-FFF2-40B4-BE49-F238E27FC236}">
                <a16:creationId xmlns:a16="http://schemas.microsoft.com/office/drawing/2014/main" id="{D368E7C7-9EC0-4023-D15B-FB8C888A40FB}"/>
              </a:ext>
            </a:extLst>
          </p:cNvPr>
          <p:cNvSpPr txBox="1">
            <a:spLocks/>
          </p:cNvSpPr>
          <p:nvPr/>
        </p:nvSpPr>
        <p:spPr>
          <a:xfrm>
            <a:off x="2941642" y="38382"/>
            <a:ext cx="5661763" cy="6740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1400" b="1" dirty="0">
                <a:solidFill>
                  <a:schemeClr val="bg1"/>
                </a:solidFill>
                <a:latin typeface="Verdana" panose="020B0604030504040204" pitchFamily="34" charset="0"/>
                <a:ea typeface="Verdana" panose="020B0604030504040204" pitchFamily="34" charset="0"/>
              </a:rPr>
              <a:t>Panorama nacional de posibles afectaciones a la calidad del aire, asociadas al nivel de actividad del Volcán Puracé, mayo 2024</a:t>
            </a:r>
          </a:p>
        </p:txBody>
      </p:sp>
      <p:sp>
        <p:nvSpPr>
          <p:cNvPr id="6" name="Rectángulo 5">
            <a:extLst>
              <a:ext uri="{FF2B5EF4-FFF2-40B4-BE49-F238E27FC236}">
                <a16:creationId xmlns:a16="http://schemas.microsoft.com/office/drawing/2014/main" id="{E20B25FC-B52A-4080-4CD8-F97465E00A85}"/>
              </a:ext>
            </a:extLst>
          </p:cNvPr>
          <p:cNvSpPr/>
          <p:nvPr/>
        </p:nvSpPr>
        <p:spPr>
          <a:xfrm>
            <a:off x="1447800" y="689700"/>
            <a:ext cx="4919636" cy="584775"/>
          </a:xfrm>
          <a:prstGeom prst="rect">
            <a:avLst/>
          </a:prstGeom>
        </p:spPr>
        <p:txBody>
          <a:bodyPr wrap="square">
            <a:spAutoFit/>
          </a:bodyPr>
          <a:lstStyle/>
          <a:p>
            <a:pPr algn="ctr"/>
            <a:r>
              <a:rPr lang="es-CO" sz="1600" b="1" dirty="0">
                <a:solidFill>
                  <a:srgbClr val="2091C9"/>
                </a:solidFill>
                <a:latin typeface="Verdana" panose="020B0604030504040204" pitchFamily="34" charset="0"/>
                <a:ea typeface="Verdana" panose="020B0604030504040204" pitchFamily="34" charset="0"/>
                <a:cs typeface="Calibri"/>
                <a:sym typeface="Calibri"/>
              </a:rPr>
              <a:t>Dióxido de Azufre (SO</a:t>
            </a:r>
            <a:r>
              <a:rPr lang="es-CO" sz="1100" b="1" dirty="0">
                <a:solidFill>
                  <a:srgbClr val="2091C9"/>
                </a:solidFill>
                <a:latin typeface="Verdana" panose="020B0604030504040204" pitchFamily="34" charset="0"/>
                <a:ea typeface="Verdana" panose="020B0604030504040204" pitchFamily="34" charset="0"/>
                <a:cs typeface="Calibri"/>
                <a:sym typeface="Calibri"/>
              </a:rPr>
              <a:t>2</a:t>
            </a:r>
            <a:r>
              <a:rPr lang="es-CO" sz="1600" b="1" dirty="0">
                <a:solidFill>
                  <a:srgbClr val="2091C9"/>
                </a:solidFill>
                <a:latin typeface="Verdana" panose="020B0604030504040204" pitchFamily="34" charset="0"/>
                <a:ea typeface="Verdana" panose="020B0604030504040204" pitchFamily="34" charset="0"/>
                <a:cs typeface="Calibri"/>
                <a:sym typeface="Calibri"/>
              </a:rPr>
              <a:t>)</a:t>
            </a:r>
          </a:p>
          <a:p>
            <a:pPr algn="ctr"/>
            <a:r>
              <a:rPr lang="es-CO" sz="1600" b="1" dirty="0">
                <a:solidFill>
                  <a:srgbClr val="2091C9"/>
                </a:solidFill>
                <a:latin typeface="Verdana" panose="020B0604030504040204" pitchFamily="34" charset="0"/>
                <a:ea typeface="Verdana" panose="020B0604030504040204" pitchFamily="34" charset="0"/>
                <a:cs typeface="Calibri"/>
                <a:sym typeface="Calibri"/>
              </a:rPr>
              <a:t> </a:t>
            </a:r>
          </a:p>
        </p:txBody>
      </p:sp>
      <p:pic>
        <p:nvPicPr>
          <p:cNvPr id="11" name="Imagen 10">
            <a:extLst>
              <a:ext uri="{FF2B5EF4-FFF2-40B4-BE49-F238E27FC236}">
                <a16:creationId xmlns:a16="http://schemas.microsoft.com/office/drawing/2014/main" id="{B7E51C38-1D36-1F58-778D-22E76AE12CDE}"/>
              </a:ext>
            </a:extLst>
          </p:cNvPr>
          <p:cNvPicPr>
            <a:picLocks noChangeAspect="1"/>
          </p:cNvPicPr>
          <p:nvPr/>
        </p:nvPicPr>
        <p:blipFill rotWithShape="1">
          <a:blip r:embed="rId6">
            <a:lum bright="70000" contrast="-70000"/>
            <a:extLst>
              <a:ext uri="{BEBA8EAE-BF5A-486C-A8C5-ECC9F3942E4B}">
                <a14:imgProps xmlns:a14="http://schemas.microsoft.com/office/drawing/2010/main">
                  <a14:imgLayer r:embed="rId7">
                    <a14:imgEffect>
                      <a14:backgroundRemoval t="2100" b="98688" l="1393" r="98329">
                        <a14:foregroundMark x1="82451" y1="42782" x2="82451" y2="42782"/>
                        <a14:foregroundMark x1="90251" y1="36483" x2="90251" y2="36483"/>
                        <a14:foregroundMark x1="90529" y1="48294" x2="90529" y2="48294"/>
                        <a14:foregroundMark x1="68524" y1="46194" x2="68524" y2="46194"/>
                        <a14:foregroundMark x1="60167" y1="51969" x2="60167" y2="51969"/>
                        <a14:foregroundMark x1="58774" y1="55118" x2="58774" y2="55118"/>
                        <a14:foregroundMark x1="57939" y1="59318" x2="57939" y2="59318"/>
                        <a14:foregroundMark x1="45125" y1="36483" x2="45125" y2="36483"/>
                        <a14:foregroundMark x1="67409" y1="27822" x2="67409" y2="27822"/>
                        <a14:foregroundMark x1="59053" y1="17060" x2="59053" y2="17060"/>
                        <a14:foregroundMark x1="54318" y1="50656" x2="54318" y2="50656"/>
                        <a14:foregroundMark x1="49861" y1="52493" x2="49861" y2="52493"/>
                        <a14:foregroundMark x1="28969" y1="28609" x2="28969" y2="28609"/>
                        <a14:backgroundMark x1="79387" y1="81102" x2="79387" y2="81102"/>
                      </a14:backgroundRemoval>
                    </a14:imgEffect>
                  </a14:imgLayer>
                </a14:imgProps>
              </a:ext>
            </a:extLst>
          </a:blip>
          <a:srcRect l="23370" t="11500" b="26612"/>
          <a:stretch/>
        </p:blipFill>
        <p:spPr>
          <a:xfrm>
            <a:off x="8258888" y="31299"/>
            <a:ext cx="709195" cy="607868"/>
          </a:xfrm>
          <a:prstGeom prst="rect">
            <a:avLst/>
          </a:prstGeom>
        </p:spPr>
      </p:pic>
      <p:sp>
        <p:nvSpPr>
          <p:cNvPr id="25" name="CuadroTexto 24">
            <a:extLst>
              <a:ext uri="{FF2B5EF4-FFF2-40B4-BE49-F238E27FC236}">
                <a16:creationId xmlns:a16="http://schemas.microsoft.com/office/drawing/2014/main" id="{A0FB73CB-D1F6-FDB4-51D7-A933C11B017B}"/>
              </a:ext>
            </a:extLst>
          </p:cNvPr>
          <p:cNvSpPr txBox="1"/>
          <p:nvPr/>
        </p:nvSpPr>
        <p:spPr>
          <a:xfrm>
            <a:off x="330466" y="5144545"/>
            <a:ext cx="8270820" cy="230832"/>
          </a:xfrm>
          <a:prstGeom prst="rect">
            <a:avLst/>
          </a:prstGeom>
          <a:noFill/>
        </p:spPr>
        <p:txBody>
          <a:bodyPr wrap="square">
            <a:spAutoFit/>
          </a:bodyPr>
          <a:lstStyle>
            <a:defPPr>
              <a:defRPr lang="es-CO"/>
            </a:defPPr>
            <a:lvl1pPr>
              <a:defRPr sz="1400">
                <a:solidFill>
                  <a:srgbClr val="96BE53"/>
                </a:solidFill>
                <a:latin typeface="Verdana" panose="020B0604030504040204" pitchFamily="34" charset="0"/>
                <a:ea typeface="Verdana" panose="020B0604030504040204" pitchFamily="34" charset="0"/>
              </a:defRPr>
            </a:lvl1pPr>
          </a:lstStyle>
          <a:p>
            <a:r>
              <a:rPr lang="es-CO" sz="900" i="1" dirty="0">
                <a:solidFill>
                  <a:schemeClr val="tx1">
                    <a:lumMod val="50000"/>
                    <a:lumOff val="50000"/>
                  </a:schemeClr>
                </a:solidFill>
              </a:rPr>
              <a:t>Pronostico dióxido de azufre (SO2). Fuente: proporcionada por CAMS, el Servicio de Monitoreo de la Atmósfera de Copernicus, 2024.</a:t>
            </a:r>
            <a:endParaRPr lang="es-MX" sz="900" i="1" dirty="0">
              <a:solidFill>
                <a:schemeClr val="tx1">
                  <a:lumMod val="50000"/>
                  <a:lumOff val="50000"/>
                </a:schemeClr>
              </a:solidFill>
            </a:endParaRPr>
          </a:p>
        </p:txBody>
      </p:sp>
      <p:pic>
        <p:nvPicPr>
          <p:cNvPr id="28" name="Imagen 8"/>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16200000">
            <a:off x="12247952" y="5271184"/>
            <a:ext cx="2160000" cy="123701"/>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n 8"/>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16200000">
            <a:off x="11942063" y="1286132"/>
            <a:ext cx="2160000" cy="123701"/>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n 8"/>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16200000">
            <a:off x="11942063" y="3353147"/>
            <a:ext cx="2160000" cy="123701"/>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upo 32"/>
          <p:cNvGrpSpPr/>
          <p:nvPr/>
        </p:nvGrpSpPr>
        <p:grpSpPr>
          <a:xfrm>
            <a:off x="6859599" y="1887203"/>
            <a:ext cx="1311405" cy="2223776"/>
            <a:chOff x="5657035" y="1333675"/>
            <a:chExt cx="864000" cy="1730372"/>
          </a:xfrm>
        </p:grpSpPr>
        <p:pic>
          <p:nvPicPr>
            <p:cNvPr id="34" name="Imagen 33"/>
            <p:cNvPicPr>
              <a:picLocks noChangeAspect="1"/>
            </p:cNvPicPr>
            <p:nvPr/>
          </p:nvPicPr>
          <p:blipFill rotWithShape="1">
            <a:blip r:embed="rId9"/>
            <a:srcRect r="87789"/>
            <a:stretch/>
          </p:blipFill>
          <p:spPr>
            <a:xfrm>
              <a:off x="5660357" y="1333675"/>
              <a:ext cx="858979" cy="648000"/>
            </a:xfrm>
            <a:prstGeom prst="rect">
              <a:avLst/>
            </a:prstGeom>
          </p:spPr>
        </p:pic>
        <p:pic>
          <p:nvPicPr>
            <p:cNvPr id="35" name="Imagen 34"/>
            <p:cNvPicPr>
              <a:picLocks noChangeAspect="1"/>
            </p:cNvPicPr>
            <p:nvPr/>
          </p:nvPicPr>
          <p:blipFill rotWithShape="1">
            <a:blip r:embed="rId9"/>
            <a:srcRect l="11955" r="65492"/>
            <a:stretch/>
          </p:blipFill>
          <p:spPr>
            <a:xfrm>
              <a:off x="5657035" y="2032934"/>
              <a:ext cx="864000" cy="352914"/>
            </a:xfrm>
            <a:prstGeom prst="rect">
              <a:avLst/>
            </a:prstGeom>
          </p:spPr>
        </p:pic>
        <p:pic>
          <p:nvPicPr>
            <p:cNvPr id="36" name="Imagen 35"/>
            <p:cNvPicPr>
              <a:picLocks noChangeAspect="1"/>
            </p:cNvPicPr>
            <p:nvPr/>
          </p:nvPicPr>
          <p:blipFill rotWithShape="1">
            <a:blip r:embed="rId9"/>
            <a:srcRect l="36017" r="55682" b="2587"/>
            <a:stretch/>
          </p:blipFill>
          <p:spPr>
            <a:xfrm>
              <a:off x="5777981" y="2416047"/>
              <a:ext cx="599404" cy="648000"/>
            </a:xfrm>
            <a:prstGeom prst="rect">
              <a:avLst/>
            </a:prstGeom>
          </p:spPr>
        </p:pic>
      </p:grpSp>
      <p:sp>
        <p:nvSpPr>
          <p:cNvPr id="50" name="CuadroTexto 49">
            <a:extLst>
              <a:ext uri="{FF2B5EF4-FFF2-40B4-BE49-F238E27FC236}">
                <a16:creationId xmlns:a16="http://schemas.microsoft.com/office/drawing/2014/main" id="{69F40104-A6FE-E0A9-C7AF-24DA48E6FA8C}"/>
              </a:ext>
            </a:extLst>
          </p:cNvPr>
          <p:cNvSpPr txBox="1"/>
          <p:nvPr/>
        </p:nvSpPr>
        <p:spPr>
          <a:xfrm>
            <a:off x="133350" y="5222408"/>
            <a:ext cx="8035075" cy="1438855"/>
          </a:xfrm>
          <a:prstGeom prst="rect">
            <a:avLst/>
          </a:prstGeom>
          <a:noFill/>
        </p:spPr>
        <p:txBody>
          <a:bodyPr wrap="square" rtlCol="0">
            <a:spAutoFit/>
          </a:bodyPr>
          <a:lstStyle/>
          <a:p>
            <a:pPr algn="just"/>
            <a:endParaRPr lang="es-ES" sz="1050" dirty="0">
              <a:solidFill>
                <a:schemeClr val="tx1">
                  <a:lumMod val="50000"/>
                  <a:lumOff val="50000"/>
                </a:schemeClr>
              </a:solidFill>
              <a:latin typeface="Verdana" panose="020B0604030504040204" pitchFamily="34" charset="0"/>
              <a:ea typeface="Verdana" panose="020B0604030504040204" pitchFamily="34" charset="0"/>
            </a:endParaRPr>
          </a:p>
          <a:p>
            <a:pPr algn="just"/>
            <a:r>
              <a:rPr lang="es-ES" sz="1100" dirty="0">
                <a:solidFill>
                  <a:schemeClr val="tx1">
                    <a:lumMod val="50000"/>
                    <a:lumOff val="50000"/>
                  </a:schemeClr>
                </a:solidFill>
                <a:latin typeface="Verdana" panose="020B0604030504040204" pitchFamily="34" charset="0"/>
                <a:ea typeface="Verdana" panose="020B0604030504040204" pitchFamily="34" charset="0"/>
              </a:rPr>
              <a:t>Es de precisar que los modelos globales de pronóstico proporcionan información indicativa, por lo cual es muy importante hacer seguimiento al comportamiento de este contaminante, a partir del monitoreo mediante estaciones en tierra; así las cosas, se recomienda que las autoridades ambientales en jurisdicción del área de amenaza volcánica (CRC y CAM), refuercen y/o continúen con el monitoreo y seguimiento, con el fin de detectar variaciones anómalas en superficie que puedan representar algún tipo de afectación sobre la salud de la población expuesta, y en dado caso, declaren oportunamente los estados excepcionales de prevención, alerta o emergencia ante eventuales episodios de contaminación atmosférica. </a:t>
            </a:r>
          </a:p>
        </p:txBody>
      </p:sp>
      <p:pic>
        <p:nvPicPr>
          <p:cNvPr id="7" name="Imagen 6"/>
          <p:cNvPicPr>
            <a:picLocks noChangeAspect="1"/>
          </p:cNvPicPr>
          <p:nvPr/>
        </p:nvPicPr>
        <p:blipFill>
          <a:blip r:embed="rId10"/>
          <a:stretch>
            <a:fillRect/>
          </a:stretch>
        </p:blipFill>
        <p:spPr>
          <a:xfrm>
            <a:off x="606548" y="996950"/>
            <a:ext cx="6080620" cy="4159583"/>
          </a:xfrm>
          <a:prstGeom prst="rect">
            <a:avLst/>
          </a:prstGeom>
        </p:spPr>
      </p:pic>
    </p:spTree>
    <p:extLst>
      <p:ext uri="{BB962C8B-B14F-4D97-AF65-F5344CB8AC3E}">
        <p14:creationId xmlns:p14="http://schemas.microsoft.com/office/powerpoint/2010/main" val="1135165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6">
            <a:extLst>
              <a:ext uri="{FF2B5EF4-FFF2-40B4-BE49-F238E27FC236}">
                <a16:creationId xmlns:a16="http://schemas.microsoft.com/office/drawing/2014/main" id="{D368E7C7-9EC0-4023-D15B-FB8C888A40FB}"/>
              </a:ext>
            </a:extLst>
          </p:cNvPr>
          <p:cNvSpPr txBox="1">
            <a:spLocks/>
          </p:cNvSpPr>
          <p:nvPr/>
        </p:nvSpPr>
        <p:spPr>
          <a:xfrm>
            <a:off x="4347556" y="52997"/>
            <a:ext cx="4322618"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Panorama nacional de posibles afectaciones a la calidad del aire</a:t>
            </a:r>
            <a:endParaRPr lang="es-ES" sz="1600" dirty="0">
              <a:solidFill>
                <a:schemeClr val="bg1"/>
              </a:solidFill>
              <a:latin typeface="Verdana" panose="020B0604030504040204" pitchFamily="34" charset="0"/>
              <a:ea typeface="Verdana" panose="020B0604030504040204" pitchFamily="34" charset="0"/>
            </a:endParaRPr>
          </a:p>
        </p:txBody>
      </p:sp>
      <p:pic>
        <p:nvPicPr>
          <p:cNvPr id="15"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303350" y="1721297"/>
            <a:ext cx="408819" cy="556772"/>
          </a:xfrm>
          <a:prstGeom prst="rect">
            <a:avLst/>
          </a:prstGeom>
        </p:spPr>
      </p:pic>
      <p:sp>
        <p:nvSpPr>
          <p:cNvPr id="2" name="CuadroTexto 1"/>
          <p:cNvSpPr txBox="1"/>
          <p:nvPr/>
        </p:nvSpPr>
        <p:spPr>
          <a:xfrm>
            <a:off x="541538" y="6261126"/>
            <a:ext cx="11052699" cy="415498"/>
          </a:xfrm>
          <a:prstGeom prst="rect">
            <a:avLst/>
          </a:prstGeom>
          <a:noFill/>
        </p:spPr>
        <p:txBody>
          <a:bodyPr wrap="square" rtlCol="0">
            <a:spAutoFit/>
          </a:bodyPr>
          <a:lstStyle/>
          <a:p>
            <a:pPr algn="ctr"/>
            <a:r>
              <a:rPr lang="es-MX" sz="1050" b="1" i="1" dirty="0">
                <a:solidFill>
                  <a:schemeClr val="tx1">
                    <a:lumMod val="50000"/>
                    <a:lumOff val="50000"/>
                  </a:schemeClr>
                </a:solidFill>
                <a:latin typeface="Verdana" panose="020B0604030504040204" pitchFamily="34" charset="0"/>
                <a:ea typeface="Verdana" panose="020B0604030504040204" pitchFamily="34" charset="0"/>
              </a:rPr>
              <a:t>Predicción de la precipitación y la temperatura máxima mensual emitida por la subdirección de Meteorología. </a:t>
            </a:r>
          </a:p>
          <a:p>
            <a:pPr algn="ctr"/>
            <a:r>
              <a:rPr lang="es-MX" sz="1050" b="1" i="1" dirty="0">
                <a:solidFill>
                  <a:schemeClr val="tx1">
                    <a:lumMod val="50000"/>
                    <a:lumOff val="50000"/>
                  </a:schemeClr>
                </a:solidFill>
                <a:latin typeface="Verdana" panose="020B0604030504040204" pitchFamily="34" charset="0"/>
                <a:ea typeface="Verdana" panose="020B0604030504040204" pitchFamily="34" charset="0"/>
              </a:rPr>
              <a:t>Fuente: IDEAM, 2024.</a:t>
            </a:r>
          </a:p>
        </p:txBody>
      </p:sp>
      <p:sp>
        <p:nvSpPr>
          <p:cNvPr id="19" name="Diagrama de flujo: operación manual 29">
            <a:extLst>
              <a:ext uri="{FF2B5EF4-FFF2-40B4-BE49-F238E27FC236}">
                <a16:creationId xmlns:a16="http://schemas.microsoft.com/office/drawing/2014/main" id="{0DFDFAD7-895D-9B09-C5A6-E6B54CEA326B}"/>
              </a:ext>
            </a:extLst>
          </p:cNvPr>
          <p:cNvSpPr/>
          <p:nvPr/>
        </p:nvSpPr>
        <p:spPr>
          <a:xfrm>
            <a:off x="3000530"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flip="none" rotWithShape="1">
            <a:gsLst>
              <a:gs pos="0">
                <a:srgbClr val="2091C9"/>
              </a:gs>
              <a:gs pos="33000">
                <a:schemeClr val="accent2"/>
              </a:gs>
              <a:gs pos="67000">
                <a:schemeClr val="accent1">
                  <a:lumMod val="60000"/>
                  <a:lumOff val="40000"/>
                </a:schemeClr>
              </a:gs>
              <a:gs pos="97000">
                <a:schemeClr val="accent3">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0" name="Título 6">
            <a:extLst>
              <a:ext uri="{FF2B5EF4-FFF2-40B4-BE49-F238E27FC236}">
                <a16:creationId xmlns:a16="http://schemas.microsoft.com/office/drawing/2014/main" id="{D368E7C7-9EC0-4023-D15B-FB8C888A40FB}"/>
              </a:ext>
            </a:extLst>
          </p:cNvPr>
          <p:cNvSpPr txBox="1">
            <a:spLocks/>
          </p:cNvSpPr>
          <p:nvPr/>
        </p:nvSpPr>
        <p:spPr>
          <a:xfrm>
            <a:off x="3055801" y="-35974"/>
            <a:ext cx="5370647" cy="757130"/>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1600" b="1" dirty="0">
                <a:solidFill>
                  <a:schemeClr val="bg1"/>
                </a:solidFill>
                <a:latin typeface="Verdana" panose="020B0604030504040204" pitchFamily="34" charset="0"/>
                <a:ea typeface="Verdana" panose="020B0604030504040204" pitchFamily="34" charset="0"/>
              </a:rPr>
              <a:t>Predicción climática </a:t>
            </a:r>
          </a:p>
          <a:p>
            <a:pPr algn="ctr"/>
            <a:r>
              <a:rPr lang="es-ES" sz="1600" b="1" dirty="0">
                <a:solidFill>
                  <a:schemeClr val="bg1"/>
                </a:solidFill>
                <a:latin typeface="Verdana" panose="020B0604030504040204" pitchFamily="34" charset="0"/>
                <a:ea typeface="Verdana" panose="020B0604030504040204" pitchFamily="34" charset="0"/>
              </a:rPr>
              <a:t>Precipitación-Temperatura</a:t>
            </a:r>
          </a:p>
          <a:p>
            <a:pPr algn="ctr"/>
            <a:r>
              <a:rPr lang="es-ES" sz="1600" b="1" dirty="0">
                <a:solidFill>
                  <a:schemeClr val="bg1"/>
                </a:solidFill>
                <a:latin typeface="Verdana" panose="020B0604030504040204" pitchFamily="34" charset="0"/>
                <a:ea typeface="Verdana" panose="020B0604030504040204" pitchFamily="34" charset="0"/>
              </a:rPr>
              <a:t>Junio 2024</a:t>
            </a:r>
          </a:p>
        </p:txBody>
      </p:sp>
      <p:pic>
        <p:nvPicPr>
          <p:cNvPr id="11" name="Imagen 10">
            <a:extLst>
              <a:ext uri="{FF2B5EF4-FFF2-40B4-BE49-F238E27FC236}">
                <a16:creationId xmlns:a16="http://schemas.microsoft.com/office/drawing/2014/main" id="{B7E51C38-1D36-1F58-778D-22E76AE12CDE}"/>
              </a:ext>
            </a:extLst>
          </p:cNvPr>
          <p:cNvPicPr>
            <a:picLocks noChangeAspect="1"/>
          </p:cNvPicPr>
          <p:nvPr/>
        </p:nvPicPr>
        <p:blipFill rotWithShape="1">
          <a:blip r:embed="rId6">
            <a:lum bright="70000" contrast="-70000"/>
            <a:extLst>
              <a:ext uri="{BEBA8EAE-BF5A-486C-A8C5-ECC9F3942E4B}">
                <a14:imgProps xmlns:a14="http://schemas.microsoft.com/office/drawing/2010/main">
                  <a14:imgLayer r:embed="rId7">
                    <a14:imgEffect>
                      <a14:backgroundRemoval t="2100" b="98688" l="1393" r="98329">
                        <a14:foregroundMark x1="82451" y1="42782" x2="82451" y2="42782"/>
                        <a14:foregroundMark x1="90251" y1="36483" x2="90251" y2="36483"/>
                        <a14:foregroundMark x1="90529" y1="48294" x2="90529" y2="48294"/>
                        <a14:foregroundMark x1="68524" y1="46194" x2="68524" y2="46194"/>
                        <a14:foregroundMark x1="60167" y1="51969" x2="60167" y2="51969"/>
                        <a14:foregroundMark x1="58774" y1="55118" x2="58774" y2="55118"/>
                        <a14:foregroundMark x1="57939" y1="59318" x2="57939" y2="59318"/>
                        <a14:foregroundMark x1="45125" y1="36483" x2="45125" y2="36483"/>
                        <a14:foregroundMark x1="67409" y1="27822" x2="67409" y2="27822"/>
                        <a14:foregroundMark x1="59053" y1="17060" x2="59053" y2="17060"/>
                        <a14:foregroundMark x1="54318" y1="50656" x2="54318" y2="50656"/>
                        <a14:foregroundMark x1="49861" y1="52493" x2="49861" y2="52493"/>
                        <a14:foregroundMark x1="28969" y1="28609" x2="28969" y2="28609"/>
                        <a14:backgroundMark x1="79387" y1="81102" x2="79387" y2="81102"/>
                      </a14:backgroundRemoval>
                    </a14:imgEffect>
                  </a14:imgLayer>
                </a14:imgProps>
              </a:ext>
            </a:extLst>
          </a:blip>
          <a:srcRect l="23370" t="11500" b="26612"/>
          <a:stretch/>
        </p:blipFill>
        <p:spPr>
          <a:xfrm>
            <a:off x="8258888" y="31299"/>
            <a:ext cx="709195" cy="607868"/>
          </a:xfrm>
          <a:prstGeom prst="rect">
            <a:avLst/>
          </a:prstGeom>
        </p:spPr>
      </p:pic>
      <p:sp>
        <p:nvSpPr>
          <p:cNvPr id="22" name="Rectángulo 21">
            <a:extLst>
              <a:ext uri="{FF2B5EF4-FFF2-40B4-BE49-F238E27FC236}">
                <a16:creationId xmlns:a16="http://schemas.microsoft.com/office/drawing/2014/main" id="{3B48E692-5AA2-C1C1-48A8-23481A9D1B55}"/>
              </a:ext>
            </a:extLst>
          </p:cNvPr>
          <p:cNvSpPr/>
          <p:nvPr/>
        </p:nvSpPr>
        <p:spPr>
          <a:xfrm>
            <a:off x="4039340" y="1828093"/>
            <a:ext cx="1904260" cy="4115507"/>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3" name="CuadroTexto 22">
            <a:extLst>
              <a:ext uri="{FF2B5EF4-FFF2-40B4-BE49-F238E27FC236}">
                <a16:creationId xmlns:a16="http://schemas.microsoft.com/office/drawing/2014/main" id="{85D45DC2-A90F-E87A-A848-90C3200E777C}"/>
              </a:ext>
            </a:extLst>
          </p:cNvPr>
          <p:cNvSpPr txBox="1"/>
          <p:nvPr/>
        </p:nvSpPr>
        <p:spPr>
          <a:xfrm>
            <a:off x="4039340" y="2094871"/>
            <a:ext cx="1904260" cy="3293209"/>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endParaRPr lang="es-MX" sz="10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ctr" rtl="0">
              <a:lnSpc>
                <a:spcPct val="100000"/>
              </a:lnSpc>
              <a:spcBef>
                <a:spcPts val="0"/>
              </a:spcBef>
              <a:spcAft>
                <a:spcPts val="0"/>
              </a:spcAft>
              <a:buClr>
                <a:srgbClr val="000000"/>
              </a:buClr>
              <a:buSzPts val="1000"/>
              <a:buFont typeface="Arial"/>
              <a:buNone/>
            </a:pPr>
            <a:r>
              <a:rPr lang="es-MX"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Precipitación:</a:t>
            </a:r>
          </a:p>
          <a:p>
            <a:pPr marL="0" marR="0" lvl="0" indent="0" algn="ctr" rtl="0">
              <a:lnSpc>
                <a:spcPct val="100000"/>
              </a:lnSpc>
              <a:spcBef>
                <a:spcPts val="0"/>
              </a:spcBef>
              <a:spcAft>
                <a:spcPts val="0"/>
              </a:spcAft>
              <a:buClr>
                <a:srgbClr val="000000"/>
              </a:buClr>
              <a:buSzPts val="1000"/>
              <a:buFont typeface="Arial"/>
              <a:buNone/>
            </a:pPr>
            <a:endParaRPr lang="es-MX"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endParaRPr lang="es-MX"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lvl="0" algn="just">
              <a:buClr>
                <a:srgbClr val="000000"/>
              </a:buClr>
              <a:buSzPts val="1000"/>
            </a:pPr>
            <a:r>
              <a:rPr lang="es-MX"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La predicción del Ideam estima para junio de 2024 precipitaciones por encima de los promedios </a:t>
            </a:r>
            <a:r>
              <a:rPr lang="es-ES"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en la región Caribe y el departamento del Chocó</a:t>
            </a:r>
            <a:r>
              <a:rPr lang="es-MX"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a:t>
            </a:r>
            <a:r>
              <a:rPr lang="es-ES"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 Para las regiones de la Orinoquía y la Amazonía se esperan lluvias dentro de los promedios históricos. En la región Andina se estiman disminuciones de las precipitaciones, excepto en sectores de Norte de Santander, Boyacá y Santander,, donde se prevén aumento en las lluvias.</a:t>
            </a:r>
            <a:endParaRPr lang="es-MX"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pic>
        <p:nvPicPr>
          <p:cNvPr id="5" name="Imagen 4"/>
          <p:cNvPicPr>
            <a:picLocks noChangeAspect="1"/>
          </p:cNvPicPr>
          <p:nvPr/>
        </p:nvPicPr>
        <p:blipFill rotWithShape="1">
          <a:blip r:embed="rId8"/>
          <a:srcRect l="7688" t="81875" r="62215" b="8661"/>
          <a:stretch/>
        </p:blipFill>
        <p:spPr>
          <a:xfrm>
            <a:off x="1762771" y="1155281"/>
            <a:ext cx="2518696" cy="445312"/>
          </a:xfrm>
          <a:prstGeom prst="rect">
            <a:avLst/>
          </a:prstGeom>
        </p:spPr>
      </p:pic>
      <p:sp>
        <p:nvSpPr>
          <p:cNvPr id="4" name="AutoShape 2" descr="Vista previa de imagen">
            <a:extLst>
              <a:ext uri="{FF2B5EF4-FFF2-40B4-BE49-F238E27FC236}">
                <a16:creationId xmlns:a16="http://schemas.microsoft.com/office/drawing/2014/main" id="{0824D6AD-1B3F-7FFC-015E-7CDB2811D58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7" name="Imagen 16">
            <a:extLst>
              <a:ext uri="{FF2B5EF4-FFF2-40B4-BE49-F238E27FC236}">
                <a16:creationId xmlns:a16="http://schemas.microsoft.com/office/drawing/2014/main" id="{9AE5F554-87D7-491C-ACCA-397DA78F5B54}"/>
              </a:ext>
            </a:extLst>
          </p:cNvPr>
          <p:cNvPicPr>
            <a:picLocks noChangeAspect="1"/>
          </p:cNvPicPr>
          <p:nvPr/>
        </p:nvPicPr>
        <p:blipFill rotWithShape="1">
          <a:blip r:embed="rId9"/>
          <a:srcRect l="6862" t="82638" r="62281" b="7630"/>
          <a:stretch/>
        </p:blipFill>
        <p:spPr>
          <a:xfrm>
            <a:off x="7942376" y="1164213"/>
            <a:ext cx="2518695" cy="446602"/>
          </a:xfrm>
          <a:prstGeom prst="rect">
            <a:avLst/>
          </a:prstGeom>
        </p:spPr>
      </p:pic>
      <p:sp>
        <p:nvSpPr>
          <p:cNvPr id="18" name="Rectángulo 17">
            <a:extLst>
              <a:ext uri="{FF2B5EF4-FFF2-40B4-BE49-F238E27FC236}">
                <a16:creationId xmlns:a16="http://schemas.microsoft.com/office/drawing/2014/main" id="{3E13F268-98C5-4895-A7D8-EEF981BE022F}"/>
              </a:ext>
            </a:extLst>
          </p:cNvPr>
          <p:cNvSpPr/>
          <p:nvPr/>
        </p:nvSpPr>
        <p:spPr>
          <a:xfrm>
            <a:off x="9621469" y="1828093"/>
            <a:ext cx="1972768" cy="4115507"/>
          </a:xfrm>
          <a:prstGeom prst="rect">
            <a:avLst/>
          </a:prstGeom>
          <a:solidFill>
            <a:srgbClr val="CB372F"/>
          </a:solidFill>
          <a:ln>
            <a:solidFill>
              <a:srgbClr val="9929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1" name="CuadroTexto 20">
            <a:extLst>
              <a:ext uri="{FF2B5EF4-FFF2-40B4-BE49-F238E27FC236}">
                <a16:creationId xmlns:a16="http://schemas.microsoft.com/office/drawing/2014/main" id="{8A6A98C0-0033-4811-8456-B8E5F875AE2B}"/>
              </a:ext>
            </a:extLst>
          </p:cNvPr>
          <p:cNvSpPr txBox="1"/>
          <p:nvPr/>
        </p:nvSpPr>
        <p:spPr>
          <a:xfrm>
            <a:off x="9720086" y="2350722"/>
            <a:ext cx="1775534" cy="2523768"/>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endParaRPr lang="es-MX" sz="14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ctr" rtl="0">
              <a:lnSpc>
                <a:spcPct val="100000"/>
              </a:lnSpc>
              <a:spcBef>
                <a:spcPts val="0"/>
              </a:spcBef>
              <a:spcAft>
                <a:spcPts val="0"/>
              </a:spcAft>
              <a:buClr>
                <a:srgbClr val="000000"/>
              </a:buClr>
              <a:buSzPts val="1000"/>
              <a:buFont typeface="Arial"/>
              <a:buNone/>
            </a:pPr>
            <a:r>
              <a:rPr lang="es-MX"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Temperatura máxima:</a:t>
            </a:r>
          </a:p>
          <a:p>
            <a:pPr marL="0" marR="0" lvl="0" indent="0" algn="ctr" rtl="0">
              <a:lnSpc>
                <a:spcPct val="100000"/>
              </a:lnSpc>
              <a:spcBef>
                <a:spcPts val="0"/>
              </a:spcBef>
              <a:spcAft>
                <a:spcPts val="0"/>
              </a:spcAft>
              <a:buClr>
                <a:srgbClr val="000000"/>
              </a:buClr>
              <a:buSzPts val="1000"/>
              <a:buFont typeface="Arial"/>
              <a:buNone/>
            </a:pPr>
            <a:endParaRPr lang="es-MX"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endParaRPr lang="es-MX"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lvl="0" algn="just">
              <a:buClr>
                <a:srgbClr val="000000"/>
              </a:buClr>
              <a:buSzPts val="1000"/>
            </a:pPr>
            <a:r>
              <a:rPr lang="es-MX"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Para el mes de junio 2024 se prevén algunos valores por encima de la referencia media mensual, especialmente en el centro y sur de la región Caribe, sur de la región Pacifica, en sectores puntuales de la región Andina,  en sectores del oriente de la Orinoquia y oriente de la Amazonia.</a:t>
            </a:r>
          </a:p>
        </p:txBody>
      </p:sp>
      <p:pic>
        <p:nvPicPr>
          <p:cNvPr id="3" name="Imagen 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248400" y="1793074"/>
            <a:ext cx="3301256" cy="4272213"/>
          </a:xfrm>
          <a:prstGeom prst="rect">
            <a:avLst/>
          </a:prstGeom>
        </p:spPr>
      </p:pic>
      <p:pic>
        <p:nvPicPr>
          <p:cNvPr id="7" name="Imagen 6"/>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66526" y="1828092"/>
            <a:ext cx="3274197" cy="4237195"/>
          </a:xfrm>
          <a:prstGeom prst="rect">
            <a:avLst/>
          </a:prstGeom>
        </p:spPr>
      </p:pic>
    </p:spTree>
    <p:extLst>
      <p:ext uri="{BB962C8B-B14F-4D97-AF65-F5344CB8AC3E}">
        <p14:creationId xmlns:p14="http://schemas.microsoft.com/office/powerpoint/2010/main" val="2826805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6">
            <a:extLst>
              <a:ext uri="{FF2B5EF4-FFF2-40B4-BE49-F238E27FC236}">
                <a16:creationId xmlns:a16="http://schemas.microsoft.com/office/drawing/2014/main" id="{D368E7C7-9EC0-4023-D15B-FB8C888A40FB}"/>
              </a:ext>
            </a:extLst>
          </p:cNvPr>
          <p:cNvSpPr txBox="1">
            <a:spLocks/>
          </p:cNvSpPr>
          <p:nvPr/>
        </p:nvSpPr>
        <p:spPr>
          <a:xfrm>
            <a:off x="4347556" y="52997"/>
            <a:ext cx="4322618"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Panorama nacional de posibles afectaciones a la calidad del aire</a:t>
            </a:r>
            <a:endParaRPr lang="es-ES" sz="1600" dirty="0">
              <a:solidFill>
                <a:schemeClr val="bg1"/>
              </a:solidFill>
              <a:latin typeface="Verdana" panose="020B0604030504040204" pitchFamily="34" charset="0"/>
              <a:ea typeface="Verdana" panose="020B0604030504040204" pitchFamily="34" charset="0"/>
            </a:endParaRPr>
          </a:p>
        </p:txBody>
      </p:sp>
      <p:pic>
        <p:nvPicPr>
          <p:cNvPr id="15"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303350" y="1721297"/>
            <a:ext cx="408819" cy="556772"/>
          </a:xfrm>
          <a:prstGeom prst="rect">
            <a:avLst/>
          </a:prstGeom>
        </p:spPr>
      </p:pic>
      <p:sp>
        <p:nvSpPr>
          <p:cNvPr id="2" name="CuadroTexto 1"/>
          <p:cNvSpPr txBox="1"/>
          <p:nvPr/>
        </p:nvSpPr>
        <p:spPr>
          <a:xfrm>
            <a:off x="7873049" y="1646046"/>
            <a:ext cx="2908938" cy="646331"/>
          </a:xfrm>
          <a:prstGeom prst="rect">
            <a:avLst/>
          </a:prstGeom>
          <a:noFill/>
        </p:spPr>
        <p:txBody>
          <a:bodyPr wrap="square" rtlCol="0">
            <a:spAutoFit/>
          </a:bodyPr>
          <a:lstStyle/>
          <a:p>
            <a:r>
              <a:rPr lang="es-MX" b="1" dirty="0">
                <a:solidFill>
                  <a:schemeClr val="bg1"/>
                </a:solidFill>
                <a:latin typeface="Verdana" panose="020B0604030504040204" pitchFamily="34" charset="0"/>
                <a:ea typeface="Verdana" panose="020B0604030504040204" pitchFamily="34" charset="0"/>
              </a:rPr>
              <a:t>Incendios de la cobertura vegetal:</a:t>
            </a:r>
          </a:p>
        </p:txBody>
      </p:sp>
      <p:sp>
        <p:nvSpPr>
          <p:cNvPr id="19" name="Diagrama de flujo: operación manual 29">
            <a:extLst>
              <a:ext uri="{FF2B5EF4-FFF2-40B4-BE49-F238E27FC236}">
                <a16:creationId xmlns:a16="http://schemas.microsoft.com/office/drawing/2014/main" id="{0DFDFAD7-895D-9B09-C5A6-E6B54CEA326B}"/>
              </a:ext>
            </a:extLst>
          </p:cNvPr>
          <p:cNvSpPr/>
          <p:nvPr/>
        </p:nvSpPr>
        <p:spPr>
          <a:xfrm>
            <a:off x="3000530"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flip="none" rotWithShape="1">
            <a:gsLst>
              <a:gs pos="0">
                <a:srgbClr val="2091C9"/>
              </a:gs>
              <a:gs pos="33000">
                <a:schemeClr val="accent2"/>
              </a:gs>
              <a:gs pos="67000">
                <a:schemeClr val="accent1">
                  <a:lumMod val="60000"/>
                  <a:lumOff val="40000"/>
                </a:schemeClr>
              </a:gs>
              <a:gs pos="97000">
                <a:schemeClr val="accent3">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0" name="Título 6">
            <a:extLst>
              <a:ext uri="{FF2B5EF4-FFF2-40B4-BE49-F238E27FC236}">
                <a16:creationId xmlns:a16="http://schemas.microsoft.com/office/drawing/2014/main" id="{D368E7C7-9EC0-4023-D15B-FB8C888A40FB}"/>
              </a:ext>
            </a:extLst>
          </p:cNvPr>
          <p:cNvSpPr txBox="1">
            <a:spLocks/>
          </p:cNvSpPr>
          <p:nvPr/>
        </p:nvSpPr>
        <p:spPr>
          <a:xfrm>
            <a:off x="3618411" y="-8531"/>
            <a:ext cx="4561966" cy="6740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1400" b="1" dirty="0">
                <a:solidFill>
                  <a:schemeClr val="bg1"/>
                </a:solidFill>
                <a:latin typeface="Verdana" panose="020B0604030504040204" pitchFamily="34" charset="0"/>
                <a:ea typeface="Verdana" panose="020B0604030504040204" pitchFamily="34" charset="0"/>
              </a:rPr>
              <a:t>Proyección de las condiciones para el riesgo de incendios de la cobertura vegetal</a:t>
            </a:r>
            <a:r>
              <a:rPr lang="es-MX" sz="1400" b="1" dirty="0">
                <a:solidFill>
                  <a:schemeClr val="bg1"/>
                </a:solidFill>
                <a:latin typeface="Verdana" panose="020B0604030504040204" pitchFamily="34" charset="0"/>
                <a:ea typeface="Verdana" panose="020B0604030504040204" pitchFamily="34" charset="0"/>
              </a:rPr>
              <a:t> Junio 2024</a:t>
            </a:r>
          </a:p>
        </p:txBody>
      </p:sp>
      <p:pic>
        <p:nvPicPr>
          <p:cNvPr id="11" name="Imagen 10">
            <a:extLst>
              <a:ext uri="{FF2B5EF4-FFF2-40B4-BE49-F238E27FC236}">
                <a16:creationId xmlns:a16="http://schemas.microsoft.com/office/drawing/2014/main" id="{B7E51C38-1D36-1F58-778D-22E76AE12CDE}"/>
              </a:ext>
            </a:extLst>
          </p:cNvPr>
          <p:cNvPicPr>
            <a:picLocks noChangeAspect="1"/>
          </p:cNvPicPr>
          <p:nvPr/>
        </p:nvPicPr>
        <p:blipFill rotWithShape="1">
          <a:blip r:embed="rId6">
            <a:lum bright="70000" contrast="-70000"/>
            <a:extLst>
              <a:ext uri="{BEBA8EAE-BF5A-486C-A8C5-ECC9F3942E4B}">
                <a14:imgProps xmlns:a14="http://schemas.microsoft.com/office/drawing/2010/main">
                  <a14:imgLayer r:embed="rId7">
                    <a14:imgEffect>
                      <a14:backgroundRemoval t="2100" b="98688" l="1393" r="98329">
                        <a14:foregroundMark x1="82451" y1="42782" x2="82451" y2="42782"/>
                        <a14:foregroundMark x1="90251" y1="36483" x2="90251" y2="36483"/>
                        <a14:foregroundMark x1="90529" y1="48294" x2="90529" y2="48294"/>
                        <a14:foregroundMark x1="68524" y1="46194" x2="68524" y2="46194"/>
                        <a14:foregroundMark x1="60167" y1="51969" x2="60167" y2="51969"/>
                        <a14:foregroundMark x1="58774" y1="55118" x2="58774" y2="55118"/>
                        <a14:foregroundMark x1="57939" y1="59318" x2="57939" y2="59318"/>
                        <a14:foregroundMark x1="45125" y1="36483" x2="45125" y2="36483"/>
                        <a14:foregroundMark x1="67409" y1="27822" x2="67409" y2="27822"/>
                        <a14:foregroundMark x1="59053" y1="17060" x2="59053" y2="17060"/>
                        <a14:foregroundMark x1="54318" y1="50656" x2="54318" y2="50656"/>
                        <a14:foregroundMark x1="49861" y1="52493" x2="49861" y2="52493"/>
                        <a14:foregroundMark x1="28969" y1="28609" x2="28969" y2="28609"/>
                        <a14:backgroundMark x1="79387" y1="81102" x2="79387" y2="81102"/>
                      </a14:backgroundRemoval>
                    </a14:imgEffect>
                  </a14:imgLayer>
                </a14:imgProps>
              </a:ext>
            </a:extLst>
          </a:blip>
          <a:srcRect l="23370" t="11500" b="26612"/>
          <a:stretch/>
        </p:blipFill>
        <p:spPr>
          <a:xfrm>
            <a:off x="8258888" y="31299"/>
            <a:ext cx="709195" cy="607868"/>
          </a:xfrm>
          <a:prstGeom prst="rect">
            <a:avLst/>
          </a:prstGeom>
        </p:spPr>
      </p:pic>
      <p:sp>
        <p:nvSpPr>
          <p:cNvPr id="24" name="Google Shape;320;p9"/>
          <p:cNvSpPr txBox="1"/>
          <p:nvPr/>
        </p:nvSpPr>
        <p:spPr>
          <a:xfrm>
            <a:off x="149733" y="899362"/>
            <a:ext cx="4816587" cy="5786159"/>
          </a:xfrm>
          <a:prstGeom prst="rect">
            <a:avLst/>
          </a:prstGeom>
          <a:noFill/>
          <a:ln>
            <a:noFill/>
          </a:ln>
        </p:spPr>
        <p:txBody>
          <a:bodyPr spcFirstLastPara="1" wrap="square" lIns="91425" tIns="45700" rIns="90000" bIns="45700" anchor="t" anchorCtr="0">
            <a:spAutoFit/>
          </a:bodyPr>
          <a:lstStyle/>
          <a:p>
            <a:pPr algn="just">
              <a:spcAft>
                <a:spcPts val="1200"/>
              </a:spcAft>
            </a:pPr>
            <a:r>
              <a:rPr lang="es-CO" sz="1000" b="1" i="0" u="none" strike="noStrike" cap="none" dirty="0">
                <a:solidFill>
                  <a:srgbClr val="5C77DF"/>
                </a:solidFill>
                <a:latin typeface="Verdana"/>
                <a:ea typeface="Verdana"/>
                <a:cs typeface="Calibri"/>
                <a:sym typeface="Calibri"/>
              </a:rPr>
              <a:t>Región Caribe: </a:t>
            </a:r>
            <a:r>
              <a:rPr lang="es-CO" sz="1000" dirty="0">
                <a:solidFill>
                  <a:schemeClr val="tx1">
                    <a:lumMod val="50000"/>
                    <a:lumOff val="50000"/>
                  </a:schemeClr>
                </a:solidFill>
                <a:latin typeface="Verdana"/>
                <a:ea typeface="Verdana"/>
                <a:cs typeface="Calibri"/>
              </a:rPr>
              <a:t>se prevé una condición </a:t>
            </a:r>
            <a:r>
              <a:rPr lang="es-CO" sz="1000" b="1" dirty="0">
                <a:solidFill>
                  <a:srgbClr val="FF0000"/>
                </a:solidFill>
                <a:latin typeface="Verdana"/>
                <a:ea typeface="Verdana"/>
                <a:cs typeface="Calibri"/>
              </a:rPr>
              <a:t>muy alta </a:t>
            </a:r>
            <a:r>
              <a:rPr lang="es-ES" sz="1000" dirty="0">
                <a:solidFill>
                  <a:schemeClr val="tx1">
                    <a:lumMod val="50000"/>
                    <a:lumOff val="50000"/>
                  </a:schemeClr>
                </a:solidFill>
                <a:latin typeface="Verdana"/>
                <a:ea typeface="Verdana"/>
                <a:cs typeface="Calibri"/>
              </a:rPr>
              <a:t>en algunos segmentos puntuales en el norte del departamento de la Guajira; para las demás áreas que componen gran parte de la región se espera una condición </a:t>
            </a:r>
            <a:r>
              <a:rPr lang="es-CO" sz="1000" b="1" dirty="0">
                <a:solidFill>
                  <a:srgbClr val="FFC000"/>
                </a:solidFill>
                <a:latin typeface="Verdana"/>
                <a:ea typeface="Verdana"/>
                <a:cs typeface="Calibri"/>
              </a:rPr>
              <a:t>alta</a:t>
            </a:r>
            <a:r>
              <a:rPr lang="es-CO" sz="1000" dirty="0">
                <a:solidFill>
                  <a:schemeClr val="tx1">
                    <a:lumMod val="50000"/>
                    <a:lumOff val="50000"/>
                  </a:schemeClr>
                </a:solidFill>
                <a:latin typeface="Verdana"/>
                <a:ea typeface="Verdana"/>
                <a:cs typeface="Calibri"/>
              </a:rPr>
              <a:t>; exceptuando algunas zonas ubicadas en el suroccidente de la región y la zona más alta de la sierra nevada de santa marta donde se espera una condición entre </a:t>
            </a:r>
            <a:r>
              <a:rPr lang="es-CO" sz="1000" b="1" dirty="0">
                <a:solidFill>
                  <a:srgbClr val="FFED00"/>
                </a:solidFill>
                <a:latin typeface="Verdana"/>
                <a:ea typeface="Verdana"/>
                <a:cs typeface="Calibri"/>
              </a:rPr>
              <a:t>moderada </a:t>
            </a:r>
            <a:r>
              <a:rPr lang="es-CO" sz="1000" dirty="0">
                <a:solidFill>
                  <a:schemeClr val="tx1">
                    <a:lumMod val="50000"/>
                    <a:lumOff val="50000"/>
                  </a:schemeClr>
                </a:solidFill>
                <a:latin typeface="Verdana"/>
                <a:ea typeface="Verdana"/>
                <a:cs typeface="Calibri"/>
              </a:rPr>
              <a:t>y </a:t>
            </a:r>
            <a:r>
              <a:rPr lang="es-CO" sz="1000" b="1" dirty="0">
                <a:solidFill>
                  <a:srgbClr val="52AE32"/>
                </a:solidFill>
                <a:latin typeface="Verdana"/>
                <a:ea typeface="Verdana"/>
                <a:cs typeface="Calibri"/>
              </a:rPr>
              <a:t>muy baja</a:t>
            </a:r>
            <a:r>
              <a:rPr lang="es-CO" sz="1000" dirty="0">
                <a:solidFill>
                  <a:schemeClr val="tx1">
                    <a:lumMod val="50000"/>
                    <a:lumOff val="50000"/>
                  </a:schemeClr>
                </a:solidFill>
                <a:latin typeface="Verdana"/>
                <a:ea typeface="Verdana"/>
                <a:cs typeface="Calibri"/>
              </a:rPr>
              <a:t>. </a:t>
            </a:r>
            <a:endParaRPr lang="es-CO" sz="10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algn="just">
              <a:spcAft>
                <a:spcPts val="1200"/>
              </a:spcAft>
            </a:pPr>
            <a:r>
              <a:rPr lang="es-CO" sz="1000" b="1" i="0" u="none" strike="noStrike" cap="none" dirty="0">
                <a:solidFill>
                  <a:srgbClr val="5C77DF"/>
                </a:solidFill>
                <a:latin typeface="Verdana" panose="020B0604030504040204" pitchFamily="34" charset="0"/>
                <a:ea typeface="Verdana" panose="020B0604030504040204" pitchFamily="34" charset="0"/>
                <a:cs typeface="Calibri"/>
                <a:sym typeface="Calibri"/>
              </a:rPr>
              <a:t>Región Andina: </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Se prevé una condición </a:t>
            </a:r>
            <a:r>
              <a:rPr lang="es-ES" sz="1000" b="1" dirty="0">
                <a:solidFill>
                  <a:srgbClr val="FF0000"/>
                </a:solidFill>
                <a:latin typeface="Verdana" panose="020B0604030504040204" pitchFamily="34" charset="0"/>
                <a:ea typeface="Verdana" panose="020B0604030504040204" pitchFamily="34" charset="0"/>
                <a:cs typeface="Calibri"/>
                <a:sym typeface="Calibri"/>
              </a:rPr>
              <a:t>muy alta </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en las áreas localizadas en los departamentos de Cundinamarca, Tolima y Huila;  una condición </a:t>
            </a:r>
            <a:r>
              <a:rPr lang="es-ES" sz="1000" b="1" dirty="0">
                <a:solidFill>
                  <a:srgbClr val="FFC000"/>
                </a:solidFill>
                <a:latin typeface="Verdana" panose="020B0604030504040204" pitchFamily="34" charset="0"/>
                <a:ea typeface="Verdana" panose="020B0604030504040204" pitchFamily="34" charset="0"/>
                <a:cs typeface="Calibri"/>
                <a:sym typeface="Calibri"/>
              </a:rPr>
              <a:t>alta</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y en áreas puntuales ubicadas desde el norte hasta el sur de los valles del río Cauca; una condición </a:t>
            </a:r>
            <a:r>
              <a:rPr lang="es-ES" sz="1000" b="1" dirty="0">
                <a:solidFill>
                  <a:srgbClr val="FFED00"/>
                </a:solidFill>
                <a:latin typeface="Verdana" panose="020B0604030504040204" pitchFamily="34" charset="0"/>
                <a:ea typeface="Verdana" panose="020B0604030504040204" pitchFamily="34" charset="0"/>
                <a:cs typeface="Calibri"/>
                <a:sym typeface="Calibri"/>
              </a:rPr>
              <a:t>moderada</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las demás áreas que componen la región a excepción de las zonas que limitan con las regiones pacifica, Orinoquía y Amazonía y las áreas más altas de la cordillera occidental  donde se espera una condición entre </a:t>
            </a:r>
            <a:r>
              <a:rPr lang="es-ES" sz="1000" b="1" dirty="0">
                <a:solidFill>
                  <a:srgbClr val="00FF00"/>
                </a:solidFill>
                <a:latin typeface="Verdana" panose="020B0604030504040204" pitchFamily="34" charset="0"/>
                <a:ea typeface="Verdana" panose="020B0604030504040204" pitchFamily="34" charset="0"/>
                <a:cs typeface="Calibri"/>
                <a:sym typeface="Calibri"/>
              </a:rPr>
              <a:t>baja</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a </a:t>
            </a:r>
            <a:r>
              <a:rPr lang="es-ES" sz="1000" b="1" dirty="0">
                <a:solidFill>
                  <a:srgbClr val="52AE32"/>
                </a:solidFill>
                <a:latin typeface="Verdana" panose="020B0604030504040204" pitchFamily="34" charset="0"/>
                <a:ea typeface="Verdana" panose="020B0604030504040204" pitchFamily="34" charset="0"/>
                <a:cs typeface="Calibri"/>
                <a:sym typeface="Calibri"/>
              </a:rPr>
              <a:t>muy baja</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a:t>
            </a:r>
            <a:endParaRPr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lvl="0" algn="just">
              <a:buClr>
                <a:srgbClr val="000000"/>
              </a:buClr>
              <a:buSzPts val="1150"/>
            </a:pPr>
            <a:r>
              <a:rPr lang="es-CO" sz="1000" b="1" i="0" u="none" strike="noStrike" cap="none" dirty="0">
                <a:solidFill>
                  <a:srgbClr val="5C77DF"/>
                </a:solidFill>
                <a:latin typeface="Verdana" panose="020B0604030504040204" pitchFamily="34" charset="0"/>
                <a:ea typeface="Verdana" panose="020B0604030504040204" pitchFamily="34" charset="0"/>
                <a:cs typeface="Calibri"/>
                <a:sym typeface="Calibri"/>
              </a:rPr>
              <a:t>Región Pacífica: </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Se prevé una condición </a:t>
            </a:r>
            <a:r>
              <a:rPr lang="es-ES" sz="1000" b="1" dirty="0">
                <a:solidFill>
                  <a:srgbClr val="FFC000"/>
                </a:solidFill>
                <a:latin typeface="Verdana" panose="020B0604030504040204" pitchFamily="34" charset="0"/>
                <a:ea typeface="Verdana" panose="020B0604030504040204" pitchFamily="34" charset="0"/>
                <a:cs typeface="Calibri"/>
                <a:sym typeface="Calibri"/>
              </a:rPr>
              <a:t>alta</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un área puntual ubicada en el golfo de Urabá; una condición </a:t>
            </a:r>
            <a:r>
              <a:rPr lang="es-ES" sz="1000" b="1" dirty="0">
                <a:solidFill>
                  <a:srgbClr val="FFED00"/>
                </a:solidFill>
                <a:latin typeface="Verdana" panose="020B0604030504040204" pitchFamily="34" charset="0"/>
                <a:ea typeface="Verdana" panose="020B0604030504040204" pitchFamily="34" charset="0"/>
                <a:cs typeface="Calibri"/>
                <a:sym typeface="Calibri"/>
              </a:rPr>
              <a:t>moderada</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para las áreas localizadas en el norte y suroccidente de la región; y una condición entre </a:t>
            </a:r>
            <a:r>
              <a:rPr lang="es-ES" sz="1000" b="1" dirty="0">
                <a:solidFill>
                  <a:srgbClr val="52AE32"/>
                </a:solidFill>
                <a:latin typeface="Verdana" panose="020B0604030504040204" pitchFamily="34" charset="0"/>
                <a:ea typeface="Verdana" panose="020B0604030504040204" pitchFamily="34" charset="0"/>
                <a:cs typeface="Calibri"/>
                <a:sym typeface="Calibri"/>
              </a:rPr>
              <a:t>muy baja </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a </a:t>
            </a:r>
            <a:r>
              <a:rPr lang="es-ES" sz="1000" b="1" dirty="0">
                <a:solidFill>
                  <a:schemeClr val="accent2">
                    <a:lumMod val="40000"/>
                    <a:lumOff val="60000"/>
                  </a:schemeClr>
                </a:solidFill>
                <a:latin typeface="Verdana" panose="020B0604030504040204" pitchFamily="34" charset="0"/>
                <a:ea typeface="Verdana" panose="020B0604030504040204" pitchFamily="34" charset="0"/>
                <a:cs typeface="Calibri"/>
                <a:sym typeface="Calibri"/>
              </a:rPr>
              <a:t>sin condición </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para las demás áreas ubicadas en el centro de la región, concentradas en el departamento del Chocó, Valle del Cauca y Cauca. </a:t>
            </a:r>
          </a:p>
          <a:p>
            <a:pPr lvl="0" algn="just">
              <a:buClr>
                <a:srgbClr val="000000"/>
              </a:buClr>
              <a:buSzPts val="1150"/>
            </a:pP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a:t>
            </a:r>
            <a:endParaRPr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lvl="0" algn="just">
              <a:buClr>
                <a:srgbClr val="000000"/>
              </a:buClr>
              <a:buSzPts val="1150"/>
            </a:pPr>
            <a:r>
              <a:rPr lang="es-CO" sz="1000" b="1" i="0" u="none" strike="noStrike" cap="none" dirty="0">
                <a:solidFill>
                  <a:srgbClr val="5C77DF"/>
                </a:solidFill>
                <a:latin typeface="Verdana" panose="020B0604030504040204" pitchFamily="34" charset="0"/>
                <a:ea typeface="Verdana" panose="020B0604030504040204" pitchFamily="34" charset="0"/>
                <a:cs typeface="Calibri"/>
                <a:sym typeface="Calibri"/>
              </a:rPr>
              <a:t>Región Orinoquía</a:t>
            </a:r>
            <a:r>
              <a:rPr lang="es-CO" sz="1000" i="0" u="none" strike="noStrike" cap="none" dirty="0">
                <a:solidFill>
                  <a:srgbClr val="5C77DF"/>
                </a:solidFill>
                <a:latin typeface="Verdana" panose="020B0604030504040204" pitchFamily="34" charset="0"/>
                <a:ea typeface="Verdana" panose="020B0604030504040204" pitchFamily="34" charset="0"/>
                <a:cs typeface="Calibri"/>
                <a:sym typeface="Calibri"/>
              </a:rPr>
              <a:t>:</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Se prevé una condición </a:t>
            </a:r>
            <a:r>
              <a:rPr lang="es-ES" sz="1000" b="1" dirty="0">
                <a:solidFill>
                  <a:srgbClr val="FFED00"/>
                </a:solidFill>
                <a:latin typeface="Verdana" panose="020B0604030504040204" pitchFamily="34" charset="0"/>
                <a:ea typeface="Verdana" panose="020B0604030504040204" pitchFamily="34" charset="0"/>
                <a:cs typeface="Calibri"/>
                <a:sym typeface="Calibri"/>
              </a:rPr>
              <a:t>moderada</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para algunas áreas ubicadas en los departamentos de Arauca, Casanare, Meta, Vichada y áreas puntuales en el norte de los departamentos de Guaviare y Guainía; en las demás áreas que conforman la mayor parte de la región se espera una condición </a:t>
            </a:r>
            <a:r>
              <a:rPr lang="es-ES" sz="1000" b="1" dirty="0">
                <a:solidFill>
                  <a:srgbClr val="00FF00"/>
                </a:solidFill>
                <a:latin typeface="Verdana" panose="020B0604030504040204" pitchFamily="34" charset="0"/>
                <a:ea typeface="Verdana" panose="020B0604030504040204" pitchFamily="34" charset="0"/>
                <a:cs typeface="Calibri"/>
                <a:sym typeface="Calibri"/>
              </a:rPr>
              <a:t>baja</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a:t>
            </a:r>
          </a:p>
          <a:p>
            <a:pPr lvl="0" algn="just">
              <a:buClr>
                <a:srgbClr val="000000"/>
              </a:buClr>
              <a:buSzPts val="1150"/>
            </a:pPr>
            <a:endParaRPr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marL="12700" lvl="0" algn="just">
              <a:buClr>
                <a:srgbClr val="000000"/>
              </a:buClr>
              <a:buSzPts val="1150"/>
            </a:pPr>
            <a:r>
              <a:rPr lang="es-CO" sz="1000" b="1" i="0" u="none" strike="noStrike" cap="none" dirty="0">
                <a:solidFill>
                  <a:srgbClr val="5C77DF"/>
                </a:solidFill>
                <a:latin typeface="Verdana" panose="020B0604030504040204" pitchFamily="34" charset="0"/>
                <a:ea typeface="Verdana" panose="020B0604030504040204" pitchFamily="34" charset="0"/>
                <a:cs typeface="Calibri"/>
                <a:sym typeface="Calibri"/>
              </a:rPr>
              <a:t>Región Amazonía: </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Se prevé una condición </a:t>
            </a:r>
            <a:r>
              <a:rPr lang="es-ES" sz="1000" b="1" dirty="0">
                <a:solidFill>
                  <a:srgbClr val="FFED00"/>
                </a:solidFill>
                <a:latin typeface="Verdana" panose="020B0604030504040204" pitchFamily="34" charset="0"/>
                <a:ea typeface="Verdana" panose="020B0604030504040204" pitchFamily="34" charset="0"/>
                <a:cs typeface="Calibri"/>
                <a:sym typeface="Calibri"/>
              </a:rPr>
              <a:t>moderada</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algunas áreas puntuales del norte, oriente, sur oriente y occidente de la región; y una condición </a:t>
            </a:r>
            <a:r>
              <a:rPr lang="es-ES" sz="1000" b="1" dirty="0">
                <a:solidFill>
                  <a:srgbClr val="00FF00"/>
                </a:solidFill>
                <a:latin typeface="Verdana" panose="020B0604030504040204" pitchFamily="34" charset="0"/>
                <a:ea typeface="Verdana" panose="020B0604030504040204" pitchFamily="34" charset="0"/>
                <a:cs typeface="Calibri"/>
                <a:sym typeface="Calibri"/>
              </a:rPr>
              <a:t>baja </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en la mayor parte del área que conforma la región.</a:t>
            </a:r>
          </a:p>
          <a:p>
            <a:pPr marL="12700" lvl="0" algn="just">
              <a:buClr>
                <a:srgbClr val="000000"/>
              </a:buClr>
              <a:buSzPts val="1150"/>
            </a:pPr>
            <a:endParaRPr lang="es-ES" sz="1000" b="1" dirty="0">
              <a:solidFill>
                <a:srgbClr val="00FF00"/>
              </a:solidFill>
              <a:latin typeface="Verdana" panose="020B0604030504040204" pitchFamily="34" charset="0"/>
              <a:ea typeface="Verdana" panose="020B0604030504040204" pitchFamily="34" charset="0"/>
              <a:cs typeface="Calibri"/>
              <a:sym typeface="Calibri"/>
            </a:endParaRPr>
          </a:p>
          <a:p>
            <a:pPr marL="12700" lvl="0" algn="just">
              <a:buClr>
                <a:srgbClr val="000000"/>
              </a:buClr>
              <a:buSzPts val="1150"/>
            </a:pPr>
            <a:endPar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marL="12700" lvl="0" algn="just">
              <a:buClr>
                <a:srgbClr val="000000"/>
              </a:buClr>
              <a:buSzPts val="1150"/>
            </a:pPr>
            <a:endParaRPr lang="es-ES" sz="1000" b="1" dirty="0">
              <a:solidFill>
                <a:srgbClr val="5C77DF"/>
              </a:solidFill>
              <a:latin typeface="Verdana" panose="020B0604030504040204" pitchFamily="34" charset="0"/>
              <a:ea typeface="Verdana" panose="020B0604030504040204" pitchFamily="34" charset="0"/>
              <a:cs typeface="Calibri"/>
              <a:sym typeface="Calibri"/>
            </a:endParaRPr>
          </a:p>
          <a:p>
            <a:pPr marL="12700" lvl="0" algn="just">
              <a:buClr>
                <a:srgbClr val="000000"/>
              </a:buClr>
              <a:buSzPts val="1150"/>
            </a:pPr>
            <a:endParaRPr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30" name="Google Shape;310;p9"/>
          <p:cNvSpPr txBox="1"/>
          <p:nvPr/>
        </p:nvSpPr>
        <p:spPr>
          <a:xfrm>
            <a:off x="9816353" y="833557"/>
            <a:ext cx="2152746" cy="1031332"/>
          </a:xfrm>
          <a:prstGeom prst="rect">
            <a:avLst/>
          </a:prstGeom>
          <a:solidFill>
            <a:srgbClr val="FF0000"/>
          </a:solidFill>
          <a:ln>
            <a:noFill/>
          </a:ln>
        </p:spPr>
        <p:txBody>
          <a:bodyPr spcFirstLastPara="1" wrap="square" lIns="91425" tIns="45700" rIns="91425" bIns="45700" anchor="t" anchorCtr="0">
            <a:spAutoFit/>
          </a:bodyPr>
          <a:lstStyle/>
          <a:p>
            <a:pPr algn="ctr">
              <a:lnSpc>
                <a:spcPct val="78000"/>
              </a:lnSpc>
              <a:buClr>
                <a:srgbClr val="000000"/>
              </a:buClr>
              <a:buSzPts val="1000"/>
              <a:buFont typeface="Arial"/>
              <a:buNone/>
            </a:pPr>
            <a:r>
              <a:rPr lang="es-CO" sz="900" b="1" kern="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PROBABILIDAD MUY ALTA</a:t>
            </a:r>
            <a:endParaRPr sz="900" kern="0"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algn="ctr">
              <a:lnSpc>
                <a:spcPct val="75000"/>
              </a:lnSpc>
              <a:buClr>
                <a:srgbClr val="000000"/>
              </a:buClr>
              <a:buSzPts val="1000"/>
              <a:buFont typeface="Arial"/>
              <a:buNone/>
            </a:pPr>
            <a:r>
              <a:rPr lang="es-CO" sz="900" kern="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La humedad disponible en la vegetación presente es muy escasa, así como las precipitaciones esperadas para el mes; la temperatura, la radiación solar y el viento son muy altos, lo cual favorece la propagación del fuego.</a:t>
            </a:r>
            <a:endParaRPr sz="900" kern="0"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31" name="Google Shape;311;p9"/>
          <p:cNvSpPr txBox="1"/>
          <p:nvPr/>
        </p:nvSpPr>
        <p:spPr>
          <a:xfrm>
            <a:off x="9816353" y="1832273"/>
            <a:ext cx="2152746" cy="1031332"/>
          </a:xfrm>
          <a:prstGeom prst="rect">
            <a:avLst/>
          </a:prstGeom>
          <a:solidFill>
            <a:srgbClr val="FFC000"/>
          </a:solidFill>
          <a:ln>
            <a:noFill/>
          </a:ln>
        </p:spPr>
        <p:txBody>
          <a:bodyPr spcFirstLastPara="1" wrap="square" lIns="91425" tIns="45700" rIns="91425" bIns="45700" anchor="t" anchorCtr="0">
            <a:spAutoFit/>
          </a:bodyPr>
          <a:lstStyle/>
          <a:p>
            <a:pPr marL="0" marR="0" lvl="0" indent="0" algn="ctr" rtl="0">
              <a:lnSpc>
                <a:spcPct val="78000"/>
              </a:lnSpc>
              <a:spcBef>
                <a:spcPts val="0"/>
              </a:spcBef>
              <a:spcAft>
                <a:spcPts val="0"/>
              </a:spcAft>
              <a:buClr>
                <a:srgbClr val="000000"/>
              </a:buClr>
              <a:buSzPts val="1000"/>
              <a:buFont typeface="Arial"/>
              <a:buNone/>
            </a:pPr>
            <a:r>
              <a:rPr lang="es-CO" sz="9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PROBABILIDAD ALTA</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marL="0" marR="0" lvl="0" indent="0" algn="ctr" rtl="0">
              <a:lnSpc>
                <a:spcPct val="75000"/>
              </a:lnSpc>
              <a:spcBef>
                <a:spcPts val="0"/>
              </a:spcBef>
              <a:spcAft>
                <a:spcPts val="0"/>
              </a:spcAft>
              <a:buClr>
                <a:srgbClr val="000000"/>
              </a:buClr>
              <a:buSzPts val="1000"/>
              <a:buFont typeface="Arial"/>
              <a:buNone/>
            </a:pPr>
            <a:r>
              <a:rPr lang="es-CO"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La humedad disponible en la vegetación presente es escasa, así como las precipitaciones esperadas para el mes; la temperatura, la radiación solar y el viento son altos, lo cual favorece la propagación del fuego.</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32" name="Google Shape;312;p9"/>
          <p:cNvSpPr txBox="1"/>
          <p:nvPr/>
        </p:nvSpPr>
        <p:spPr>
          <a:xfrm>
            <a:off x="9816353" y="2838839"/>
            <a:ext cx="2152746" cy="1031332"/>
          </a:xfrm>
          <a:prstGeom prst="rect">
            <a:avLst/>
          </a:prstGeom>
          <a:solidFill>
            <a:srgbClr val="FFED00"/>
          </a:solidFill>
          <a:ln>
            <a:noFill/>
          </a:ln>
        </p:spPr>
        <p:txBody>
          <a:bodyPr spcFirstLastPara="1" wrap="square" lIns="91425" tIns="45700" rIns="91425" bIns="45700" anchor="t" anchorCtr="0">
            <a:spAutoFit/>
          </a:bodyPr>
          <a:lstStyle/>
          <a:p>
            <a:pPr marL="0" marR="0" lvl="0" indent="0" algn="ctr" rtl="0">
              <a:lnSpc>
                <a:spcPct val="78000"/>
              </a:lnSpc>
              <a:spcBef>
                <a:spcPts val="0"/>
              </a:spcBef>
              <a:spcAft>
                <a:spcPts val="0"/>
              </a:spcAft>
              <a:buClr>
                <a:srgbClr val="000000"/>
              </a:buClr>
              <a:buSzPts val="1000"/>
              <a:buFont typeface="Arial"/>
              <a:buNone/>
            </a:pPr>
            <a:r>
              <a:rPr lang="es-CO" sz="9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PROBABILIDAD MODERADA</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marL="0" marR="0" lvl="0" indent="0" algn="ctr" rtl="0">
              <a:lnSpc>
                <a:spcPct val="75000"/>
              </a:lnSpc>
              <a:spcBef>
                <a:spcPts val="0"/>
              </a:spcBef>
              <a:spcAft>
                <a:spcPts val="0"/>
              </a:spcAft>
              <a:buClr>
                <a:srgbClr val="000000"/>
              </a:buClr>
              <a:buSzPts val="1000"/>
              <a:buFont typeface="Arial"/>
              <a:buNone/>
            </a:pPr>
            <a:r>
              <a:rPr lang="es-CO"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Hay disponibilidad de humedad en la vegetación presente, pero, las precipitaciones esperadas para el mes son escasas; la temperatura, la radiación solar y el viento son altos, lo cual favorece la propagación del fuego.</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33" name="Google Shape;314;p9"/>
          <p:cNvSpPr txBox="1"/>
          <p:nvPr/>
        </p:nvSpPr>
        <p:spPr>
          <a:xfrm>
            <a:off x="9816353" y="3859078"/>
            <a:ext cx="2177725" cy="1031332"/>
          </a:xfrm>
          <a:prstGeom prst="rect">
            <a:avLst/>
          </a:prstGeom>
          <a:solidFill>
            <a:srgbClr val="00FF00"/>
          </a:solidFill>
          <a:ln>
            <a:noFill/>
          </a:ln>
        </p:spPr>
        <p:txBody>
          <a:bodyPr spcFirstLastPara="1" wrap="square" lIns="91425" tIns="45700" rIns="91425" bIns="45700" anchor="t" anchorCtr="0">
            <a:spAutoFit/>
          </a:bodyPr>
          <a:lstStyle/>
          <a:p>
            <a:pPr marL="0" marR="0" lvl="0" indent="0" algn="ctr" rtl="0">
              <a:lnSpc>
                <a:spcPct val="78000"/>
              </a:lnSpc>
              <a:spcBef>
                <a:spcPts val="0"/>
              </a:spcBef>
              <a:spcAft>
                <a:spcPts val="0"/>
              </a:spcAft>
              <a:buClr>
                <a:srgbClr val="000000"/>
              </a:buClr>
              <a:buSzPts val="1000"/>
              <a:buFont typeface="Arial"/>
              <a:buNone/>
            </a:pPr>
            <a:r>
              <a:rPr lang="es-CO" sz="9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PROBABILIDAD BAJA</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marL="0" marR="0" lvl="0" indent="0" algn="ctr" rtl="0">
              <a:lnSpc>
                <a:spcPct val="75000"/>
              </a:lnSpc>
              <a:spcBef>
                <a:spcPts val="0"/>
              </a:spcBef>
              <a:spcAft>
                <a:spcPts val="0"/>
              </a:spcAft>
              <a:buClr>
                <a:srgbClr val="000000"/>
              </a:buClr>
              <a:buSzPts val="1000"/>
              <a:buFont typeface="Arial"/>
              <a:buNone/>
            </a:pPr>
            <a:r>
              <a:rPr lang="es-CO"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Hay disponibilidad de humedad en la vegetación presente y se esperan precipitaciones moderadas para el mes; la temperatura, la radiación solar y el vientos son bajos, lo cual inhibe en alguna medida la propagación del fuego.</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34" name="Google Shape;313;p9"/>
          <p:cNvSpPr txBox="1"/>
          <p:nvPr/>
        </p:nvSpPr>
        <p:spPr>
          <a:xfrm>
            <a:off x="9816353" y="4879317"/>
            <a:ext cx="2177725" cy="927458"/>
          </a:xfrm>
          <a:prstGeom prst="rect">
            <a:avLst/>
          </a:prstGeom>
          <a:solidFill>
            <a:srgbClr val="52AE32"/>
          </a:solidFill>
          <a:ln>
            <a:noFill/>
          </a:ln>
        </p:spPr>
        <p:txBody>
          <a:bodyPr spcFirstLastPara="1" wrap="square" lIns="91425" tIns="45700" rIns="91425" bIns="45700" anchor="t" anchorCtr="0">
            <a:spAutoFit/>
          </a:bodyPr>
          <a:lstStyle/>
          <a:p>
            <a:pPr marL="0" marR="0" lvl="0" indent="0" algn="ctr" rtl="0">
              <a:lnSpc>
                <a:spcPct val="78000"/>
              </a:lnSpc>
              <a:spcBef>
                <a:spcPts val="0"/>
              </a:spcBef>
              <a:spcAft>
                <a:spcPts val="0"/>
              </a:spcAft>
              <a:buClr>
                <a:srgbClr val="000000"/>
              </a:buClr>
              <a:buSzPts val="1000"/>
              <a:buFont typeface="Arial"/>
              <a:buNone/>
            </a:pPr>
            <a:r>
              <a:rPr lang="es-CO" sz="9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PROBABILIDAD MUY BAJA</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marL="0" marR="0" lvl="0" indent="0" algn="ctr" rtl="0">
              <a:lnSpc>
                <a:spcPct val="75000"/>
              </a:lnSpc>
              <a:spcBef>
                <a:spcPts val="0"/>
              </a:spcBef>
              <a:spcAft>
                <a:spcPts val="0"/>
              </a:spcAft>
              <a:buClr>
                <a:srgbClr val="000000"/>
              </a:buClr>
              <a:buSzPts val="1000"/>
              <a:buFont typeface="Arial"/>
              <a:buNone/>
            </a:pPr>
            <a:r>
              <a:rPr lang="es-CO"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Hay disponibilidad de humedad en la vegetación presente; las precipitaciones esperadas para el mes son altas; la temperatura, la radiación solar y el viento son muy bajos, lo cual no favorece la propagación del fuego.</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35" name="Google Shape;315;p9"/>
          <p:cNvSpPr txBox="1"/>
          <p:nvPr/>
        </p:nvSpPr>
        <p:spPr>
          <a:xfrm>
            <a:off x="9816353" y="5807854"/>
            <a:ext cx="2152746" cy="719708"/>
          </a:xfrm>
          <a:prstGeom prst="rect">
            <a:avLst/>
          </a:prstGeom>
          <a:solidFill>
            <a:srgbClr val="DAEEF3"/>
          </a:solidFill>
          <a:ln>
            <a:noFill/>
          </a:ln>
        </p:spPr>
        <p:txBody>
          <a:bodyPr spcFirstLastPara="1" wrap="square" lIns="91425" tIns="45700" rIns="91425" bIns="45700" anchor="ctr" anchorCtr="0">
            <a:spAutoFit/>
          </a:bodyPr>
          <a:lstStyle/>
          <a:p>
            <a:pPr marL="0" marR="0" lvl="0" indent="0" algn="ctr" rtl="0">
              <a:lnSpc>
                <a:spcPct val="78000"/>
              </a:lnSpc>
              <a:spcBef>
                <a:spcPts val="0"/>
              </a:spcBef>
              <a:spcAft>
                <a:spcPts val="0"/>
              </a:spcAft>
              <a:buClr>
                <a:srgbClr val="000000"/>
              </a:buClr>
              <a:buSzPts val="1000"/>
              <a:buFont typeface="Arial"/>
              <a:buNone/>
            </a:pPr>
            <a:r>
              <a:rPr lang="es-CO" sz="9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SIN CONDICIÓN</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marL="0" marR="0" lvl="0" indent="0" algn="ctr" rtl="0">
              <a:lnSpc>
                <a:spcPct val="75000"/>
              </a:lnSpc>
              <a:spcBef>
                <a:spcPts val="0"/>
              </a:spcBef>
              <a:spcAft>
                <a:spcPts val="0"/>
              </a:spcAft>
              <a:buClr>
                <a:srgbClr val="000000"/>
              </a:buClr>
              <a:buSzPts val="1000"/>
              <a:buFont typeface="Arial"/>
              <a:buNone/>
            </a:pPr>
            <a:r>
              <a:rPr lang="es-CO"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Se esperan niveles con valores en el rango de los mínimos para que se desarrollen incendios en la vegetación  respecto a los valores históricos del mes.</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9" name="CuadroTexto 8"/>
          <p:cNvSpPr txBox="1"/>
          <p:nvPr/>
        </p:nvSpPr>
        <p:spPr>
          <a:xfrm>
            <a:off x="98949" y="6277718"/>
            <a:ext cx="3749744" cy="230832"/>
          </a:xfrm>
          <a:prstGeom prst="rect">
            <a:avLst/>
          </a:prstGeom>
          <a:noFill/>
        </p:spPr>
        <p:txBody>
          <a:bodyPr wrap="none" rtlCol="0">
            <a:spAutoFit/>
          </a:bodyPr>
          <a:lstStyle/>
          <a:p>
            <a:r>
              <a:rPr lang="es-ES" sz="900" b="1" dirty="0">
                <a:solidFill>
                  <a:schemeClr val="tx1">
                    <a:lumMod val="50000"/>
                    <a:lumOff val="50000"/>
                  </a:schemeClr>
                </a:solidFill>
                <a:latin typeface="Verdana" panose="020B0604030504040204" pitchFamily="34" charset="0"/>
                <a:ea typeface="Verdana" panose="020B0604030504040204" pitchFamily="34" charset="0"/>
              </a:rPr>
              <a:t>Subdirección de Ecosistemas e Información Ambiental.</a:t>
            </a:r>
            <a:endParaRPr lang="en-US" sz="900" b="1"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2" name="CuadroTexto 11"/>
          <p:cNvSpPr txBox="1"/>
          <p:nvPr/>
        </p:nvSpPr>
        <p:spPr>
          <a:xfrm>
            <a:off x="103205" y="6439300"/>
            <a:ext cx="2661306" cy="246221"/>
          </a:xfrm>
          <a:prstGeom prst="rect">
            <a:avLst/>
          </a:prstGeom>
          <a:noFill/>
        </p:spPr>
        <p:txBody>
          <a:bodyPr wrap="none" rtlCol="0">
            <a:spAutoFit/>
          </a:bodyPr>
          <a:lstStyle/>
          <a:p>
            <a:r>
              <a:rPr lang="es-ES" sz="900" i="1" dirty="0">
                <a:solidFill>
                  <a:schemeClr val="tx1">
                    <a:lumMod val="50000"/>
                    <a:lumOff val="50000"/>
                  </a:schemeClr>
                </a:solidFill>
                <a:latin typeface="Verdana" panose="020B0604030504040204" pitchFamily="34" charset="0"/>
                <a:ea typeface="Verdana" panose="020B0604030504040204" pitchFamily="34" charset="0"/>
              </a:rPr>
              <a:t>Fuente: Informe 352 mayo; IDEAM, 2024</a:t>
            </a:r>
            <a:r>
              <a:rPr lang="es-ES" sz="1000" i="1" dirty="0">
                <a:solidFill>
                  <a:schemeClr val="tx1">
                    <a:lumMod val="50000"/>
                    <a:lumOff val="50000"/>
                  </a:schemeClr>
                </a:solidFill>
                <a:latin typeface="Verdana" panose="020B0604030504040204" pitchFamily="34" charset="0"/>
                <a:ea typeface="Verdana" panose="020B0604030504040204" pitchFamily="34" charset="0"/>
              </a:rPr>
              <a:t>.</a:t>
            </a:r>
            <a:endParaRPr lang="en-US" sz="1000" i="1" dirty="0">
              <a:solidFill>
                <a:schemeClr val="tx1">
                  <a:lumMod val="50000"/>
                  <a:lumOff val="50000"/>
                </a:schemeClr>
              </a:solidFill>
              <a:latin typeface="Verdana" panose="020B0604030504040204" pitchFamily="34" charset="0"/>
              <a:ea typeface="Verdana" panose="020B0604030504040204" pitchFamily="34" charset="0"/>
            </a:endParaRPr>
          </a:p>
        </p:txBody>
      </p:sp>
      <p:pic>
        <p:nvPicPr>
          <p:cNvPr id="4" name="Imagen 3"/>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998485" y="930140"/>
            <a:ext cx="4764153" cy="5410616"/>
          </a:xfrm>
          <a:prstGeom prst="rect">
            <a:avLst/>
          </a:prstGeom>
        </p:spPr>
      </p:pic>
    </p:spTree>
    <p:extLst>
      <p:ext uri="{BB962C8B-B14F-4D97-AF65-F5344CB8AC3E}">
        <p14:creationId xmlns:p14="http://schemas.microsoft.com/office/powerpoint/2010/main" val="2278724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8" name="Imagen 7">
            <a:extLst>
              <a:ext uri="{FF2B5EF4-FFF2-40B4-BE49-F238E27FC236}">
                <a16:creationId xmlns:a16="http://schemas.microsoft.com/office/drawing/2014/main" id="{65ADE5BC-A062-4257-FBF4-6C3B55C8E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129" cy="6858000"/>
          </a:xfrm>
          <a:prstGeom prst="rect">
            <a:avLst/>
          </a:prstGeom>
        </p:spPr>
      </p:pic>
      <p:sp>
        <p:nvSpPr>
          <p:cNvPr id="350" name="Google Shape;350;p10"/>
          <p:cNvSpPr txBox="1"/>
          <p:nvPr/>
        </p:nvSpPr>
        <p:spPr>
          <a:xfrm>
            <a:off x="375791" y="4797980"/>
            <a:ext cx="1329722" cy="573698"/>
          </a:xfrm>
          <a:prstGeom prst="rect">
            <a:avLst/>
          </a:prstGeom>
          <a:noFill/>
          <a:ln>
            <a:noFill/>
          </a:ln>
        </p:spPr>
        <p:txBody>
          <a:bodyPr spcFirstLastPara="1" wrap="square" lIns="80516" tIns="40235" rIns="80516" bIns="40235" anchor="t" anchorCtr="0">
            <a:spAutoFit/>
          </a:bodyPr>
          <a:lstStyle/>
          <a:p>
            <a:pPr algn="ctr">
              <a:buSzPts val="1166"/>
            </a:pPr>
            <a:r>
              <a:rPr lang="es-CO"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Sector Ambiente</a:t>
            </a:r>
            <a:endParaRPr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352" name="Google Shape;352;p10"/>
          <p:cNvSpPr txBox="1"/>
          <p:nvPr/>
        </p:nvSpPr>
        <p:spPr>
          <a:xfrm>
            <a:off x="2127024" y="2332062"/>
            <a:ext cx="9407316" cy="4328572"/>
          </a:xfrm>
          <a:prstGeom prst="rect">
            <a:avLst/>
          </a:prstGeom>
          <a:noFill/>
          <a:ln>
            <a:noFill/>
          </a:ln>
        </p:spPr>
        <p:txBody>
          <a:bodyPr spcFirstLastPara="1" wrap="square" lIns="80516" tIns="40235" rIns="80516" bIns="40235" anchor="t" anchorCtr="0">
            <a:spAutoFit/>
          </a:bodyPr>
          <a:lstStyle/>
          <a:p>
            <a:pPr marL="251831" indent="-251831" algn="just">
              <a:buSzPts val="950"/>
              <a:buFont typeface="Courier New" panose="02070309020205020404" pitchFamily="49" charset="0"/>
              <a:buChar char="o"/>
            </a:pP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 las autoridades ambientales locales y regionales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en jurisdicción de áreas de amenaza por incendios de la cobertura vegetal, de acuerdo con sus competencias, realizar el respectivo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monitoreo y hacer seguimiento continuo  a la calidad del aire y declarar oportunamente los estados excepcionales de prevención, alerta o emergencia,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ante eventuales episodios de contaminación atmosférica,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basados en el análisis de información procedente de las estaciones de monitoreo de los Sistemas de Vigilancia de la Calidad del Aire de su jurisdicción, de acuerdo con los lineamientos definidos en la Resolución 2254 del 2017. En consecuencia, adoptar las medidas necesarias para mitigar la posible afectación sobre la calidad del aire y, por ende, sobre la población.</a:t>
            </a:r>
          </a:p>
          <a:p>
            <a:pPr marL="251831" indent="-251831" algn="just">
              <a:buSzPts val="500"/>
              <a:buFont typeface="Courier New" panose="02070309020205020404" pitchFamily="49" charset="0"/>
              <a:buChar char="o"/>
            </a:pPr>
            <a:endParaRPr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51831" indent="-251831" algn="just">
              <a:buSzPts val="950"/>
              <a:buFont typeface="Courier New" panose="02070309020205020404" pitchFamily="49" charset="0"/>
              <a:buChar char="o"/>
            </a:pP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Se recomienda consultar la información de calidad del aire en tipo real que disponen algunas autoridades ambientales en línea:</a:t>
            </a:r>
          </a:p>
          <a:p>
            <a:pPr marL="266700" algn="just">
              <a:buSzPts val="950"/>
            </a:pPr>
            <a:r>
              <a:rPr lang="es-CO"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Secretaría Distrital de Ambiente de Bogotá - SDA: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4"/>
              </a:rPr>
              <a:t>http://iboca.ambientebogota.gov.co/mapa/</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CO" sz="1200" dirty="0">
                <a:solidFill>
                  <a:srgbClr val="2091C9"/>
                </a:solidFill>
                <a:latin typeface="Verdana" panose="020B0604030504040204" pitchFamily="34" charset="0"/>
                <a:ea typeface="Verdana" panose="020B0604030504040204" pitchFamily="34" charset="0"/>
                <a:sym typeface="Calibri"/>
              </a:rPr>
              <a:t>Corporación Autónoma Regional de Cundinamarca - CAR: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5"/>
              </a:rPr>
              <a:t>http://190.255.43.62/</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CO" sz="1200" dirty="0">
                <a:solidFill>
                  <a:srgbClr val="2091C9"/>
                </a:solidFill>
                <a:latin typeface="Verdana" panose="020B0604030504040204" pitchFamily="34" charset="0"/>
                <a:ea typeface="Verdana" panose="020B0604030504040204" pitchFamily="34" charset="0"/>
                <a:sym typeface="Calibri"/>
              </a:rPr>
              <a:t>Área Metropolitana del Valle de Aburrá - AMVA: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6"/>
              </a:rPr>
              <a:t>https://siata.gov.co/siata_nuevo/</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CO"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Corporación Autónoma Regional de la Guajira - Corpoguajira:</a:t>
            </a:r>
          </a:p>
          <a:p>
            <a:pPr marL="266700" algn="just">
              <a:buSzPts val="950"/>
            </a:pP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7"/>
              </a:rPr>
              <a:t>https://suite.ambiensq.com/#!/mapaMonitoreo/cpg</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CO"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Corporación Autónoma Regional del Cesar - </a:t>
            </a:r>
            <a:r>
              <a:rPr lang="es-CO" sz="1200" dirty="0" err="1">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Corpocesar</a:t>
            </a:r>
            <a:r>
              <a:rPr lang="es-CO"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8"/>
              </a:rPr>
              <a:t>https://suite.ambiensq.com/#!/mapaMonitoreo/cpc</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CO"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Corporación Autónoma Regional de Antioquia: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9"/>
              </a:rPr>
              <a:t>https://geopiragua.corantioquia.gov.co/red-automatica</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MX"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Corporación Autónoma Regional Para la Defensa de Bucaramanga - CDMB: </a:t>
            </a:r>
          </a:p>
          <a:p>
            <a:pPr marL="266700" algn="just">
              <a:buSzPts val="950"/>
            </a:pP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10"/>
              </a:rPr>
              <a:t>https://suite.ambiensq.com/#!/mapaMonitoreo/cdmb</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MX"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Corporación Autónoma Regional de Caldas - </a:t>
            </a:r>
            <a:r>
              <a:rPr lang="es-CO" sz="1200" dirty="0" err="1">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Corpocaldas</a:t>
            </a:r>
            <a:r>
              <a:rPr lang="es-CO"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11"/>
              </a:rPr>
              <a:t>https://cdiac.manizales.unal.edu.co/geoportal-simac/</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51831" indent="-251831" algn="just">
              <a:buSzPts val="950"/>
              <a:buFont typeface="Courier New" panose="02070309020205020404" pitchFamily="49" charset="0"/>
              <a:buChar char="o"/>
            </a:pP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Para más información sobre el estado de la calidad en Colombia, consulte aquí el último informe anual (2022) que elabora el Ideam: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12"/>
              </a:rPr>
              <a:t>https://drive.google.com/drive/folders/1pMltye2lJIMxDBJHvPsD573Va6_FoyNP</a:t>
            </a:r>
            <a:endParaRPr lang="es-CO" sz="1200" b="1" u="sng"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p:txBody>
      </p:sp>
      <p:pic>
        <p:nvPicPr>
          <p:cNvPr id="1028" name="Picture 4" descr="Ambiental - Iconos gratis de naturalez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5791" y="3361184"/>
            <a:ext cx="1269033" cy="1269033"/>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30;p5"/>
          <p:cNvSpPr/>
          <p:nvPr/>
        </p:nvSpPr>
        <p:spPr>
          <a:xfrm rot="10800000" flipH="1">
            <a:off x="1925999" y="2463799"/>
            <a:ext cx="94616" cy="4025900"/>
          </a:xfrm>
          <a:custGeom>
            <a:avLst/>
            <a:gdLst/>
            <a:ahLst/>
            <a:cxnLst/>
            <a:rect l="l" t="t" r="r" b="b"/>
            <a:pathLst>
              <a:path w="120000" h="6759790" extrusionOk="0">
                <a:moveTo>
                  <a:pt x="0" y="0"/>
                </a:moveTo>
                <a:lnTo>
                  <a:pt x="0" y="6759790"/>
                </a:lnTo>
              </a:path>
            </a:pathLst>
          </a:custGeom>
          <a:noFill/>
          <a:ln w="19050" cap="flat" cmpd="sng">
            <a:solidFill>
              <a:srgbClr val="2091C9"/>
            </a:solidFill>
            <a:prstDash val="sysDash"/>
            <a:round/>
            <a:headEnd type="none" w="sm" len="sm"/>
            <a:tailEnd type="none" w="sm" len="sm"/>
          </a:ln>
        </p:spPr>
        <p:txBody>
          <a:bodyPr spcFirstLastPara="1" wrap="square" lIns="0" tIns="0" rIns="0" bIns="0" anchor="t" anchorCtr="0">
            <a:noAutofit/>
          </a:bodyPr>
          <a:lstStyle/>
          <a:p>
            <a:pPr>
              <a:buSzPts val="1800"/>
            </a:pPr>
            <a:endParaRPr sz="1585" dirty="0">
              <a:latin typeface="Calibri"/>
              <a:ea typeface="Calibri"/>
              <a:cs typeface="Calibri"/>
              <a:sym typeface="Calibri"/>
            </a:endParaRPr>
          </a:p>
        </p:txBody>
      </p:sp>
      <p:sp>
        <p:nvSpPr>
          <p:cNvPr id="3" name="Título 6">
            <a:extLst>
              <a:ext uri="{FF2B5EF4-FFF2-40B4-BE49-F238E27FC236}">
                <a16:creationId xmlns:a16="http://schemas.microsoft.com/office/drawing/2014/main" id="{66882FC1-5220-3825-CFC4-7739B8181C87}"/>
              </a:ext>
            </a:extLst>
          </p:cNvPr>
          <p:cNvSpPr txBox="1">
            <a:spLocks/>
          </p:cNvSpPr>
          <p:nvPr/>
        </p:nvSpPr>
        <p:spPr>
          <a:xfrm>
            <a:off x="4201886" y="123626"/>
            <a:ext cx="4791389" cy="3416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800" b="1" dirty="0">
                <a:solidFill>
                  <a:schemeClr val="bg1"/>
                </a:solidFill>
                <a:latin typeface="Verdana" panose="020B0604030504040204" pitchFamily="34" charset="0"/>
                <a:ea typeface="Verdana" panose="020B0604030504040204" pitchFamily="34" charset="0"/>
              </a:rPr>
              <a:t>Recomendaciones</a:t>
            </a:r>
            <a:endParaRPr lang="es-ES" sz="1800" dirty="0">
              <a:solidFill>
                <a:schemeClr val="bg1"/>
              </a:solidFill>
              <a:latin typeface="Verdana" panose="020B0604030504040204" pitchFamily="34" charset="0"/>
              <a:ea typeface="Verdana" panose="020B0604030504040204" pitchFamily="34" charset="0"/>
            </a:endParaRPr>
          </a:p>
        </p:txBody>
      </p:sp>
      <p:pic>
        <p:nvPicPr>
          <p:cNvPr id="4" name="Picture 4" descr="Your Utah, Your Future - Air Quality">
            <a:extLst>
              <a:ext uri="{FF2B5EF4-FFF2-40B4-BE49-F238E27FC236}">
                <a16:creationId xmlns:a16="http://schemas.microsoft.com/office/drawing/2014/main" id="{7530D666-747E-1E72-9B70-4B8E84CDD401}"/>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4575622" y="39788"/>
            <a:ext cx="624026" cy="530626"/>
          </a:xfrm>
          <a:prstGeom prst="rect">
            <a:avLst/>
          </a:prstGeom>
          <a:noFill/>
          <a:extLst>
            <a:ext uri="{909E8E84-426E-40DD-AFC4-6F175D3DCCD1}">
              <a14:hiddenFill xmlns:a14="http://schemas.microsoft.com/office/drawing/2010/main">
                <a:solidFill>
                  <a:srgbClr val="FFFFFF"/>
                </a:solidFill>
              </a14:hiddenFill>
            </a:ext>
          </a:extLst>
        </p:spPr>
      </p:pic>
      <p:sp>
        <p:nvSpPr>
          <p:cNvPr id="10" name="Diagrama de flujo: operación manual 29">
            <a:extLst>
              <a:ext uri="{FF2B5EF4-FFF2-40B4-BE49-F238E27FC236}">
                <a16:creationId xmlns:a16="http://schemas.microsoft.com/office/drawing/2014/main" id="{0DFDFAD7-895D-9B09-C5A6-E6B54CEA326B}"/>
              </a:ext>
            </a:extLst>
          </p:cNvPr>
          <p:cNvSpPr/>
          <p:nvPr/>
        </p:nvSpPr>
        <p:spPr>
          <a:xfrm>
            <a:off x="2867962"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flip="none" rotWithShape="1">
            <a:gsLst>
              <a:gs pos="0">
                <a:srgbClr val="2091C9"/>
              </a:gs>
              <a:gs pos="33000">
                <a:schemeClr val="accent2"/>
              </a:gs>
              <a:gs pos="67000">
                <a:schemeClr val="accent1">
                  <a:lumMod val="60000"/>
                  <a:lumOff val="40000"/>
                </a:schemeClr>
              </a:gs>
              <a:gs pos="97000">
                <a:schemeClr val="accent3">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Título 6">
            <a:extLst>
              <a:ext uri="{FF2B5EF4-FFF2-40B4-BE49-F238E27FC236}">
                <a16:creationId xmlns:a16="http://schemas.microsoft.com/office/drawing/2014/main" id="{D368E7C7-9EC0-4023-D15B-FB8C888A40FB}"/>
              </a:ext>
            </a:extLst>
          </p:cNvPr>
          <p:cNvSpPr txBox="1">
            <a:spLocks/>
          </p:cNvSpPr>
          <p:nvPr/>
        </p:nvSpPr>
        <p:spPr>
          <a:xfrm>
            <a:off x="4347556" y="163796"/>
            <a:ext cx="4322618" cy="3139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Recomendaciones</a:t>
            </a:r>
            <a:endParaRPr lang="es-ES" sz="1600" dirty="0">
              <a:solidFill>
                <a:schemeClr val="bg1"/>
              </a:solidFill>
              <a:latin typeface="Verdana" panose="020B0604030504040204" pitchFamily="34" charset="0"/>
              <a:ea typeface="Verdana" panose="020B0604030504040204" pitchFamily="34" charset="0"/>
            </a:endParaRPr>
          </a:p>
        </p:txBody>
      </p:sp>
      <p:pic>
        <p:nvPicPr>
          <p:cNvPr id="12"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70A065E2-2B74-A351-A319-C83D9096CFED}"/>
              </a:ext>
            </a:extLst>
          </p:cNvPr>
          <p:cNvSpPr/>
          <p:nvPr/>
        </p:nvSpPr>
        <p:spPr>
          <a:xfrm>
            <a:off x="0" y="1000082"/>
            <a:ext cx="12192000" cy="1269033"/>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29BA5917-D289-B884-FFE8-4B24FC869EB3}"/>
              </a:ext>
            </a:extLst>
          </p:cNvPr>
          <p:cNvSpPr txBox="1"/>
          <p:nvPr/>
        </p:nvSpPr>
        <p:spPr>
          <a:xfrm>
            <a:off x="375791" y="1119796"/>
            <a:ext cx="11158549" cy="1015663"/>
          </a:xfrm>
          <a:prstGeom prst="rect">
            <a:avLst/>
          </a:prstGeom>
          <a:noFill/>
        </p:spPr>
        <p:txBody>
          <a:bodyPr wrap="square">
            <a:spAutoFit/>
          </a:bodyPr>
          <a:lstStyle/>
          <a:p>
            <a:pPr marL="0" marR="0" lvl="0" indent="0" algn="just" rtl="0">
              <a:lnSpc>
                <a:spcPct val="100000"/>
              </a:lnSpc>
              <a:spcBef>
                <a:spcPts val="0"/>
              </a:spcBef>
              <a:spcAft>
                <a:spcPts val="0"/>
              </a:spcAft>
              <a:buClr>
                <a:srgbClr val="000000"/>
              </a:buClr>
              <a:buSzPts val="1000"/>
              <a:buFont typeface="Arial"/>
              <a:buNone/>
            </a:pPr>
            <a:r>
              <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El IDEAM, en la temática de calidad del aire tiene la competencia de evaluar e informar sobre los fenómenos meteorológicos que ocasionen el transporte de contaminantes a nivel nacional o global que impacten la calidad del aire del país, por su parte, </a:t>
            </a:r>
            <a:r>
              <a:rPr lang="es-MX" sz="1200" b="0" i="1"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“la declaratoria de los niveles de prevención, alerta o emergencia corresponde a las autoridades ambientales competentes con el fin de tomar medidas integrales de control de la contaminación y reducción de la exposición de los receptores de interés, deberá hacerse de manera coordinada con los organismos responsables de la gestión del riesgo a nivel departamental, municipal y distrital” (Resolución 2254 de 2017). </a:t>
            </a:r>
            <a:endPar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spTree>
    <p:extLst>
      <p:ext uri="{BB962C8B-B14F-4D97-AF65-F5344CB8AC3E}">
        <p14:creationId xmlns:p14="http://schemas.microsoft.com/office/powerpoint/2010/main" val="77815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8" name="Imagen 7">
            <a:extLst>
              <a:ext uri="{FF2B5EF4-FFF2-40B4-BE49-F238E27FC236}">
                <a16:creationId xmlns:a16="http://schemas.microsoft.com/office/drawing/2014/main" id="{65ADE5BC-A062-4257-FBF4-6C3B55C8E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129" cy="6858000"/>
          </a:xfrm>
          <a:prstGeom prst="rect">
            <a:avLst/>
          </a:prstGeom>
        </p:spPr>
      </p:pic>
      <p:sp>
        <p:nvSpPr>
          <p:cNvPr id="350" name="Google Shape;350;p10"/>
          <p:cNvSpPr txBox="1"/>
          <p:nvPr/>
        </p:nvSpPr>
        <p:spPr>
          <a:xfrm>
            <a:off x="713264" y="4084904"/>
            <a:ext cx="1251119" cy="573698"/>
          </a:xfrm>
          <a:prstGeom prst="rect">
            <a:avLst/>
          </a:prstGeom>
          <a:noFill/>
          <a:ln>
            <a:noFill/>
          </a:ln>
        </p:spPr>
        <p:txBody>
          <a:bodyPr spcFirstLastPara="1" wrap="square" lIns="80516" tIns="40235" rIns="80516" bIns="40235" anchor="t" anchorCtr="0">
            <a:spAutoFit/>
          </a:bodyPr>
          <a:lstStyle/>
          <a:p>
            <a:pPr algn="ctr">
              <a:buSzPts val="1166"/>
            </a:pPr>
            <a:r>
              <a:rPr lang="es-CO"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Sector Salud</a:t>
            </a:r>
            <a:endParaRPr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352" name="Google Shape;352;p10"/>
          <p:cNvSpPr txBox="1"/>
          <p:nvPr/>
        </p:nvSpPr>
        <p:spPr>
          <a:xfrm>
            <a:off x="2465998" y="1335456"/>
            <a:ext cx="9101936" cy="4734837"/>
          </a:xfrm>
          <a:prstGeom prst="rect">
            <a:avLst/>
          </a:prstGeom>
          <a:noFill/>
          <a:ln>
            <a:noFill/>
          </a:ln>
        </p:spPr>
        <p:txBody>
          <a:bodyPr spcFirstLastPara="1" wrap="square" lIns="80516" tIns="40235" rIns="80516" bIns="40235" anchor="t" anchorCtr="0">
            <a:spAutoFit/>
          </a:bodyPr>
          <a:lstStyle/>
          <a:p>
            <a:pPr algn="just">
              <a:lnSpc>
                <a:spcPct val="80000"/>
              </a:lnSpc>
              <a:buSzPts val="950"/>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En caso de que la autoridad ambiental de la jurisdicción declare un nivel de prevención, alerta o emergencia:</a:t>
            </a:r>
          </a:p>
          <a:p>
            <a:pPr algn="just">
              <a:lnSpc>
                <a:spcPct val="80000"/>
              </a:lnSpc>
              <a:buSzPts val="950"/>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Mantener el esquema de recomendaciones impartidas por el sector salud, ambiente y organismos de gestión de riesgo a nivel departamental, municipal y distrital.</a:t>
            </a:r>
          </a:p>
          <a:p>
            <a:pPr marL="285750" indent="-285750"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Estar alerta frente a la presencia de signos y síntomas respiratorios, como: aumento de la dificultad para respirar, tos, expectoración o silbidos en el pecho para consultar oportunamente al servicio de salud.</a:t>
            </a:r>
          </a:p>
          <a:p>
            <a:pPr marL="285750" indent="-285750"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 las  personas extremadamente sensibles con asma y adultos con enfermedad </a:t>
            </a:r>
            <a:r>
              <a:rPr lang="es-CO" sz="1400" dirty="0" err="1">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cardio</a:t>
            </a: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-cerebrovascular como hipertensión arterial, enfermedad isquémica del miocardio o pulmonar como asma, enfisema y bronquitis crónica, se recomienda reducir la actividad física fuerte o prolongada. Así mismo, en dado caso, se recomienda, utilizar continuamente los medios de protección personal como gafas o tapabocas.</a:t>
            </a:r>
          </a:p>
          <a:p>
            <a:pPr marL="285750" indent="-285750"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Dada la baja nubosidad, es posible mayores intensidades de radiación global en superficie, consecuentemente altos niveles de radiación ultravioleta, por lo que se sugieren las siguientes recomendaciones de exposición saludable al sol: </a:t>
            </a: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4"/>
              </a:rPr>
              <a:t>http://www.ideam.gov.co/web/tiempo-y-clima/recomendaciones-para-la-proteccion-contra-la-radiacion-ultravioleta</a:t>
            </a: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algn="just">
              <a:lnSpc>
                <a:spcPct val="80000"/>
              </a:lnSpc>
              <a:buSzPts val="950"/>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51831" indent="-251831"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Se recomienda consultar la información generada por el Ministerio de Salud y protección social en el siguiente enlace:</a:t>
            </a:r>
          </a:p>
          <a:p>
            <a:pPr marL="265113" algn="just">
              <a:lnSpc>
                <a:spcPct val="80000"/>
              </a:lnSpc>
              <a:buSzPts val="950"/>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5"/>
              </a:rPr>
              <a:t>https://www.minsalud.gov.co/</a:t>
            </a: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51831" indent="-251831"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Las recomendaciones en relación con el clima y la salud las podrá encontrar en:</a:t>
            </a:r>
          </a:p>
          <a:p>
            <a:pPr marL="265113" algn="just">
              <a:lnSpc>
                <a:spcPct val="80000"/>
              </a:lnSpc>
              <a:buSzPts val="950"/>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6"/>
              </a:rPr>
              <a:t>http://www.ideam.gov.co/web/tiempo-y-clima/boletin-clima-y-salud</a:t>
            </a: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11" name="Google Shape;130;p5"/>
          <p:cNvSpPr/>
          <p:nvPr/>
        </p:nvSpPr>
        <p:spPr>
          <a:xfrm rot="10800000" flipH="1">
            <a:off x="2158345" y="1145753"/>
            <a:ext cx="307653" cy="4924540"/>
          </a:xfrm>
          <a:custGeom>
            <a:avLst/>
            <a:gdLst/>
            <a:ahLst/>
            <a:cxnLst/>
            <a:rect l="l" t="t" r="r" b="b"/>
            <a:pathLst>
              <a:path w="120000" h="6759790" extrusionOk="0">
                <a:moveTo>
                  <a:pt x="0" y="0"/>
                </a:moveTo>
                <a:lnTo>
                  <a:pt x="0" y="6759790"/>
                </a:lnTo>
              </a:path>
            </a:pathLst>
          </a:custGeom>
          <a:noFill/>
          <a:ln w="19050" cap="flat" cmpd="sng">
            <a:solidFill>
              <a:srgbClr val="2091C9"/>
            </a:solidFill>
            <a:prstDash val="sysDash"/>
            <a:round/>
            <a:headEnd type="none" w="sm" len="sm"/>
            <a:tailEnd type="none" w="sm" len="sm"/>
          </a:ln>
        </p:spPr>
        <p:txBody>
          <a:bodyPr spcFirstLastPara="1" wrap="square" lIns="0" tIns="0" rIns="0" bIns="0" anchor="t" anchorCtr="0">
            <a:noAutofit/>
          </a:bodyPr>
          <a:lstStyle/>
          <a:p>
            <a:pPr>
              <a:buSzPts val="1800"/>
            </a:pPr>
            <a:endParaRPr sz="1585" dirty="0">
              <a:latin typeface="Calibri"/>
              <a:ea typeface="Calibri"/>
              <a:cs typeface="Calibri"/>
              <a:sym typeface="Calibri"/>
            </a:endParaRPr>
          </a:p>
        </p:txBody>
      </p:sp>
      <p:pic>
        <p:nvPicPr>
          <p:cNvPr id="9" name="Picture 4" descr="https://cdn-icons-png.flaticon.com/512/5759/5759472.png">
            <a:extLst>
              <a:ext uri="{FF2B5EF4-FFF2-40B4-BE49-F238E27FC236}">
                <a16:creationId xmlns:a16="http://schemas.microsoft.com/office/drawing/2014/main" id="{E81D9C6D-F414-4E66-AAE6-DBE6C7E5D66D}"/>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13264" y="2611790"/>
            <a:ext cx="1269033" cy="1269033"/>
          </a:xfrm>
          <a:prstGeom prst="rect">
            <a:avLst/>
          </a:prstGeom>
          <a:noFill/>
          <a:extLst>
            <a:ext uri="{909E8E84-426E-40DD-AFC4-6F175D3DCCD1}">
              <a14:hiddenFill xmlns:a14="http://schemas.microsoft.com/office/drawing/2010/main">
                <a:solidFill>
                  <a:srgbClr val="FFFFFF"/>
                </a:solidFill>
              </a14:hiddenFill>
            </a:ext>
          </a:extLst>
        </p:spPr>
      </p:pic>
      <p:sp>
        <p:nvSpPr>
          <p:cNvPr id="14" name="Diagrama de flujo: operación manual 29">
            <a:extLst>
              <a:ext uri="{FF2B5EF4-FFF2-40B4-BE49-F238E27FC236}">
                <a16:creationId xmlns:a16="http://schemas.microsoft.com/office/drawing/2014/main" id="{0DFDFAD7-895D-9B09-C5A6-E6B54CEA326B}"/>
              </a:ext>
            </a:extLst>
          </p:cNvPr>
          <p:cNvSpPr/>
          <p:nvPr/>
        </p:nvSpPr>
        <p:spPr>
          <a:xfrm>
            <a:off x="2867962"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flip="none" rotWithShape="1">
            <a:gsLst>
              <a:gs pos="0">
                <a:srgbClr val="2091C9"/>
              </a:gs>
              <a:gs pos="33000">
                <a:schemeClr val="accent2"/>
              </a:gs>
              <a:gs pos="67000">
                <a:schemeClr val="accent1">
                  <a:lumMod val="60000"/>
                  <a:lumOff val="40000"/>
                </a:schemeClr>
              </a:gs>
              <a:gs pos="97000">
                <a:schemeClr val="accent3">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Título 6">
            <a:extLst>
              <a:ext uri="{FF2B5EF4-FFF2-40B4-BE49-F238E27FC236}">
                <a16:creationId xmlns:a16="http://schemas.microsoft.com/office/drawing/2014/main" id="{D368E7C7-9EC0-4023-D15B-FB8C888A40FB}"/>
              </a:ext>
            </a:extLst>
          </p:cNvPr>
          <p:cNvSpPr txBox="1">
            <a:spLocks/>
          </p:cNvSpPr>
          <p:nvPr/>
        </p:nvSpPr>
        <p:spPr>
          <a:xfrm>
            <a:off x="4347556" y="163796"/>
            <a:ext cx="4322618" cy="3139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Recomendaciones</a:t>
            </a:r>
            <a:endParaRPr lang="es-ES" sz="1600" dirty="0">
              <a:solidFill>
                <a:schemeClr val="bg1"/>
              </a:solidFill>
              <a:latin typeface="Verdana" panose="020B0604030504040204" pitchFamily="34" charset="0"/>
              <a:ea typeface="Verdana" panose="020B0604030504040204" pitchFamily="34" charset="0"/>
            </a:endParaRPr>
          </a:p>
        </p:txBody>
      </p:sp>
      <p:pic>
        <p:nvPicPr>
          <p:cNvPr id="16"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501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50" name="Google Shape;350;p10"/>
          <p:cNvSpPr txBox="1"/>
          <p:nvPr/>
        </p:nvSpPr>
        <p:spPr>
          <a:xfrm>
            <a:off x="684735" y="2592203"/>
            <a:ext cx="2225409" cy="1066141"/>
          </a:xfrm>
          <a:prstGeom prst="rect">
            <a:avLst/>
          </a:prstGeom>
          <a:noFill/>
          <a:ln>
            <a:noFill/>
          </a:ln>
        </p:spPr>
        <p:txBody>
          <a:bodyPr spcFirstLastPara="1" wrap="square" lIns="80516" tIns="40235" rIns="80516" bIns="40235" anchor="t" anchorCtr="0">
            <a:spAutoFit/>
          </a:bodyPr>
          <a:lstStyle/>
          <a:p>
            <a:pPr algn="ctr">
              <a:buSzPts val="1166"/>
            </a:pPr>
            <a:r>
              <a:rPr lang="es-CO"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Sistema Nacional de Gestión del Riesgo de Desastres</a:t>
            </a:r>
          </a:p>
        </p:txBody>
      </p:sp>
      <p:sp>
        <p:nvSpPr>
          <p:cNvPr id="352" name="Google Shape;352;p10"/>
          <p:cNvSpPr txBox="1"/>
          <p:nvPr/>
        </p:nvSpPr>
        <p:spPr>
          <a:xfrm>
            <a:off x="3040655" y="1366113"/>
            <a:ext cx="8266997" cy="2451135"/>
          </a:xfrm>
          <a:prstGeom prst="rect">
            <a:avLst/>
          </a:prstGeom>
          <a:noFill/>
          <a:ln>
            <a:noFill/>
          </a:ln>
        </p:spPr>
        <p:txBody>
          <a:bodyPr spcFirstLastPara="1" wrap="square" lIns="80516" tIns="40235" rIns="80516" bIns="40235" anchor="t" anchorCtr="0">
            <a:spAutoFit/>
          </a:bodyPr>
          <a:lstStyle/>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 los Consejos de Gestión de Riesgo de Desastres Departamentales Distritales y Municipales (Art. 15 de la Ley 1523), y a las autoridades ambientales regionales y locales, mantener activos los planes de prevención y atención de incendios con el fin de evitar la ocurrencia y propagación de los mismos, especialmente en áreas de reserva forestal y de Parques Nacionales Naturales.</a:t>
            </a:r>
          </a:p>
          <a:p>
            <a:pPr marL="285750" indent="-285750"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 los sistemas regionales y locales de bomberos, disponer de los elementos y la logística necesaria para la atención oportuna de eventos de incendio de la cobertura vegetal.</a:t>
            </a:r>
          </a:p>
          <a:p>
            <a:pPr marL="285750" indent="-285750"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51831" indent="-251831" algn="just">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Se recomienda consultar los distintos boletines técnicos que emite el Ideam en el siguiente enlace: </a:t>
            </a:r>
          </a:p>
          <a:p>
            <a:pPr marL="265113" algn="just">
              <a:buSzPts val="950"/>
            </a:pPr>
            <a:r>
              <a:rPr lang="es-CO" sz="1400" u="sng"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3"/>
              </a:rPr>
              <a:t>http://www.pronosticosyalertas.gov.co/boletines-e-informes-tecnicos</a:t>
            </a:r>
            <a:endParaRPr lang="es-CO" sz="1400" u="sng"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11" name="Google Shape;130;p5"/>
          <p:cNvSpPr/>
          <p:nvPr/>
        </p:nvSpPr>
        <p:spPr>
          <a:xfrm rot="5400000" flipH="1">
            <a:off x="5872402" y="-1133209"/>
            <a:ext cx="307653" cy="10311791"/>
          </a:xfrm>
          <a:custGeom>
            <a:avLst/>
            <a:gdLst/>
            <a:ahLst/>
            <a:cxnLst/>
            <a:rect l="l" t="t" r="r" b="b"/>
            <a:pathLst>
              <a:path w="120000" h="6759790" extrusionOk="0">
                <a:moveTo>
                  <a:pt x="0" y="0"/>
                </a:moveTo>
                <a:lnTo>
                  <a:pt x="0" y="6759790"/>
                </a:lnTo>
              </a:path>
            </a:pathLst>
          </a:custGeom>
          <a:noFill/>
          <a:ln w="19050" cap="flat" cmpd="sng">
            <a:solidFill>
              <a:srgbClr val="2091C9"/>
            </a:solidFill>
            <a:prstDash val="sysDash"/>
            <a:round/>
            <a:headEnd type="none" w="sm" len="sm"/>
            <a:tailEnd type="none" w="sm" len="sm"/>
          </a:ln>
        </p:spPr>
        <p:txBody>
          <a:bodyPr spcFirstLastPara="1" wrap="square" lIns="0" tIns="0" rIns="0" bIns="0" anchor="t" anchorCtr="0">
            <a:noAutofit/>
          </a:bodyPr>
          <a:lstStyle/>
          <a:p>
            <a:pPr>
              <a:buSzPts val="1800"/>
            </a:pPr>
            <a:endParaRPr sz="1585" dirty="0">
              <a:latin typeface="Calibri"/>
              <a:ea typeface="Calibri"/>
              <a:cs typeface="Calibri"/>
              <a:sym typeface="Calibri"/>
            </a:endParaRPr>
          </a:p>
        </p:txBody>
      </p:sp>
      <p:sp>
        <p:nvSpPr>
          <p:cNvPr id="10" name="Google Shape;350;p10"/>
          <p:cNvSpPr txBox="1"/>
          <p:nvPr/>
        </p:nvSpPr>
        <p:spPr>
          <a:xfrm>
            <a:off x="947234" y="5731535"/>
            <a:ext cx="1699983" cy="573698"/>
          </a:xfrm>
          <a:prstGeom prst="rect">
            <a:avLst/>
          </a:prstGeom>
          <a:noFill/>
          <a:ln>
            <a:noFill/>
          </a:ln>
        </p:spPr>
        <p:txBody>
          <a:bodyPr spcFirstLastPara="1" wrap="square" lIns="80516" tIns="40235" rIns="80516" bIns="40235" anchor="t" anchorCtr="0">
            <a:spAutoFit/>
          </a:bodyPr>
          <a:lstStyle/>
          <a:p>
            <a:pPr algn="ctr">
              <a:buSzPts val="1166"/>
            </a:pPr>
            <a:r>
              <a:rPr lang="es-CO"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Sector</a:t>
            </a:r>
          </a:p>
          <a:p>
            <a:pPr algn="ctr">
              <a:buSzPts val="1166"/>
            </a:pPr>
            <a:r>
              <a:rPr lang="es-CO"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Agropecuario</a:t>
            </a:r>
          </a:p>
        </p:txBody>
      </p:sp>
      <p:sp>
        <p:nvSpPr>
          <p:cNvPr id="3" name="Rectángulo 2"/>
          <p:cNvSpPr/>
          <p:nvPr/>
        </p:nvSpPr>
        <p:spPr>
          <a:xfrm>
            <a:off x="3040656" y="4500428"/>
            <a:ext cx="8266996" cy="1804805"/>
          </a:xfrm>
          <a:prstGeom prst="rect">
            <a:avLst/>
          </a:prstGeom>
          <a:noFill/>
          <a:ln>
            <a:noFill/>
          </a:ln>
        </p:spPr>
        <p:txBody>
          <a:bodyPr spcFirstLastPara="1" wrap="square" lIns="80516" tIns="40235" rIns="80516" bIns="40235" anchor="t" anchorCtr="0">
            <a:spAutoFit/>
          </a:bodyPr>
          <a:lstStyle/>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 las personas que realizan quemas abiertas controladas para actividades agrícolas y mineras, se les recuerda que, para permitir su realización, deben cumplir con los requisitos, términos y condiciones establecidos en la Resolución No. 532 de 2005 del Ministerio de Ambiente, Vivienda y Desarrollo Territorial hoy Ministerio de Ambiente y Desarrollo Sostenible. </a:t>
            </a:r>
          </a:p>
          <a:p>
            <a:pPr marL="285750" indent="-285750"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Todas las recomendaciones necesarias con respecto a efectos y recomendaciones para el sector agropecuario por regiones y departamentos, las podrá encontrar en el enlace:</a:t>
            </a:r>
          </a:p>
          <a:p>
            <a:pPr marL="265113" algn="just">
              <a:lnSpc>
                <a:spcPct val="80000"/>
              </a:lnSpc>
              <a:buSzPts val="950"/>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4"/>
              </a:rPr>
              <a:t>http://www.ideam.gov.co/web/tiempo-y-clima/boletin-agroclimatico</a:t>
            </a: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4">
                <a:extLst>
                  <a:ext uri="{A12FA001-AC4F-418D-AE19-62706E023703}">
                    <ahyp:hlinkClr xmlns:ahyp="http://schemas.microsoft.com/office/drawing/2018/hyperlinkcolor" xmlns="" val="tx"/>
                  </a:ext>
                </a:extLst>
              </a:hlinkClick>
            </a:endParaRPr>
          </a:p>
        </p:txBody>
      </p:sp>
      <p:pic>
        <p:nvPicPr>
          <p:cNvPr id="5" name="Imagen 4"/>
          <p:cNvPicPr>
            <a:picLocks noChangeAspect="1"/>
          </p:cNvPicPr>
          <p:nvPr/>
        </p:nvPicPr>
        <p:blipFill rotWithShape="1">
          <a:blip r:embed="rId5"/>
          <a:srcRect l="27990" t="10131" r="30116" b="28532"/>
          <a:stretch/>
        </p:blipFill>
        <p:spPr>
          <a:xfrm>
            <a:off x="1290664" y="1336943"/>
            <a:ext cx="1013553" cy="1156771"/>
          </a:xfrm>
          <a:prstGeom prst="rect">
            <a:avLst/>
          </a:prstGeom>
        </p:spPr>
      </p:pic>
      <p:pic>
        <p:nvPicPr>
          <p:cNvPr id="7" name="Imagen 6"/>
          <p:cNvPicPr>
            <a:picLocks noChangeAspect="1"/>
          </p:cNvPicPr>
          <p:nvPr/>
        </p:nvPicPr>
        <p:blipFill>
          <a:blip r:embed="rId6">
            <a:extLst>
              <a:ext uri="{BEBA8EAE-BF5A-486C-A8C5-ECC9F3942E4B}">
                <a14:imgProps xmlns:a14="http://schemas.microsoft.com/office/drawing/2010/main">
                  <a14:imgLayer r:embed="rId7">
                    <a14:imgEffect>
                      <a14:backgroundRemoval t="0" b="100000" l="1681" r="97479">
                        <a14:foregroundMark x1="67647" y1="49057" x2="67647" y2="49057"/>
                      </a14:backgroundRemoval>
                    </a14:imgEffect>
                  </a14:imgLayer>
                </a14:imgProps>
              </a:ext>
              <a:ext uri="{28A0092B-C50C-407E-A947-70E740481C1C}">
                <a14:useLocalDpi xmlns:a14="http://schemas.microsoft.com/office/drawing/2010/main" val="0"/>
              </a:ext>
            </a:extLst>
          </a:blip>
          <a:stretch>
            <a:fillRect/>
          </a:stretch>
        </p:blipFill>
        <p:spPr>
          <a:xfrm>
            <a:off x="1075325" y="4357392"/>
            <a:ext cx="1443803" cy="1286077"/>
          </a:xfrm>
          <a:prstGeom prst="rect">
            <a:avLst/>
          </a:prstGeom>
        </p:spPr>
      </p:pic>
      <p:sp>
        <p:nvSpPr>
          <p:cNvPr id="14" name="Título 6">
            <a:extLst>
              <a:ext uri="{FF2B5EF4-FFF2-40B4-BE49-F238E27FC236}">
                <a16:creationId xmlns:a16="http://schemas.microsoft.com/office/drawing/2014/main" id="{66882FC1-5220-3825-CFC4-7739B8181C87}"/>
              </a:ext>
            </a:extLst>
          </p:cNvPr>
          <p:cNvSpPr txBox="1">
            <a:spLocks/>
          </p:cNvSpPr>
          <p:nvPr/>
        </p:nvSpPr>
        <p:spPr>
          <a:xfrm>
            <a:off x="4201886" y="123626"/>
            <a:ext cx="4791389" cy="3416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800" b="1" dirty="0">
                <a:solidFill>
                  <a:schemeClr val="bg1"/>
                </a:solidFill>
                <a:latin typeface="Verdana" panose="020B0604030504040204" pitchFamily="34" charset="0"/>
                <a:ea typeface="Verdana" panose="020B0604030504040204" pitchFamily="34" charset="0"/>
              </a:rPr>
              <a:t>Recomendaciones</a:t>
            </a:r>
            <a:endParaRPr lang="es-ES" sz="1800" dirty="0">
              <a:solidFill>
                <a:schemeClr val="bg1"/>
              </a:solidFill>
              <a:latin typeface="Verdana" panose="020B0604030504040204" pitchFamily="34" charset="0"/>
              <a:ea typeface="Verdana" panose="020B0604030504040204" pitchFamily="34" charset="0"/>
            </a:endParaRPr>
          </a:p>
        </p:txBody>
      </p:sp>
      <p:pic>
        <p:nvPicPr>
          <p:cNvPr id="15" name="Picture 4" descr="Your Utah, Your Future - Air Quality">
            <a:extLst>
              <a:ext uri="{FF2B5EF4-FFF2-40B4-BE49-F238E27FC236}">
                <a16:creationId xmlns:a16="http://schemas.microsoft.com/office/drawing/2014/main" id="{7530D666-747E-1E72-9B70-4B8E84CDD401}"/>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4575622" y="39788"/>
            <a:ext cx="624026" cy="530626"/>
          </a:xfrm>
          <a:prstGeom prst="rect">
            <a:avLst/>
          </a:prstGeom>
          <a:noFill/>
          <a:extLst>
            <a:ext uri="{909E8E84-426E-40DD-AFC4-6F175D3DCCD1}">
              <a14:hiddenFill xmlns:a14="http://schemas.microsoft.com/office/drawing/2010/main">
                <a:solidFill>
                  <a:srgbClr val="FFFFFF"/>
                </a:solidFill>
              </a14:hiddenFill>
            </a:ext>
          </a:extLst>
        </p:spPr>
      </p:pic>
      <p:sp>
        <p:nvSpPr>
          <p:cNvPr id="12" name="Diagrama de flujo: operación manual 29">
            <a:extLst>
              <a:ext uri="{FF2B5EF4-FFF2-40B4-BE49-F238E27FC236}">
                <a16:creationId xmlns:a16="http://schemas.microsoft.com/office/drawing/2014/main" id="{0DFDFAD7-895D-9B09-C5A6-E6B54CEA326B}"/>
              </a:ext>
            </a:extLst>
          </p:cNvPr>
          <p:cNvSpPr/>
          <p:nvPr/>
        </p:nvSpPr>
        <p:spPr>
          <a:xfrm>
            <a:off x="2867962"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flip="none" rotWithShape="1">
            <a:gsLst>
              <a:gs pos="0">
                <a:srgbClr val="2091C9"/>
              </a:gs>
              <a:gs pos="33000">
                <a:schemeClr val="accent2"/>
              </a:gs>
              <a:gs pos="67000">
                <a:schemeClr val="accent1">
                  <a:lumMod val="60000"/>
                  <a:lumOff val="40000"/>
                </a:schemeClr>
              </a:gs>
              <a:gs pos="97000">
                <a:schemeClr val="accent3">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Título 6">
            <a:extLst>
              <a:ext uri="{FF2B5EF4-FFF2-40B4-BE49-F238E27FC236}">
                <a16:creationId xmlns:a16="http://schemas.microsoft.com/office/drawing/2014/main" id="{D368E7C7-9EC0-4023-D15B-FB8C888A40FB}"/>
              </a:ext>
            </a:extLst>
          </p:cNvPr>
          <p:cNvSpPr txBox="1">
            <a:spLocks/>
          </p:cNvSpPr>
          <p:nvPr/>
        </p:nvSpPr>
        <p:spPr>
          <a:xfrm>
            <a:off x="4347556" y="163796"/>
            <a:ext cx="4322618" cy="3139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Recomendaciones</a:t>
            </a:r>
            <a:endParaRPr lang="es-ES" sz="1600" dirty="0">
              <a:solidFill>
                <a:schemeClr val="bg1"/>
              </a:solidFill>
              <a:latin typeface="Verdana" panose="020B0604030504040204" pitchFamily="34" charset="0"/>
              <a:ea typeface="Verdana" panose="020B0604030504040204" pitchFamily="34" charset="0"/>
            </a:endParaRPr>
          </a:p>
        </p:txBody>
      </p:sp>
      <p:pic>
        <p:nvPicPr>
          <p:cNvPr id="17"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373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72F28468-98C2-7ABA-E156-D92F9AC30F24}"/>
              </a:ext>
            </a:extLst>
          </p:cNvPr>
          <p:cNvSpPr txBox="1">
            <a:spLocks/>
          </p:cNvSpPr>
          <p:nvPr/>
        </p:nvSpPr>
        <p:spPr>
          <a:xfrm>
            <a:off x="851200" y="1149532"/>
            <a:ext cx="5473013" cy="12497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4000" b="1" dirty="0">
                <a:solidFill>
                  <a:schemeClr val="tx1">
                    <a:lumMod val="50000"/>
                    <a:lumOff val="50000"/>
                  </a:schemeClr>
                </a:solidFill>
                <a:latin typeface="Verdana" panose="020B0604030504040204" pitchFamily="34" charset="0"/>
                <a:ea typeface="Verdana" panose="020B0604030504040204" pitchFamily="34" charset="0"/>
              </a:rPr>
              <a:t>Boletín de Calidad del Aire del Ideam</a:t>
            </a:r>
            <a:endParaRPr lang="es-CO" sz="4000" b="1" dirty="0">
              <a:solidFill>
                <a:schemeClr val="tx1">
                  <a:lumMod val="50000"/>
                  <a:lumOff val="50000"/>
                </a:schemeClr>
              </a:solidFill>
              <a:latin typeface="Verdana" panose="020B0604030504040204" pitchFamily="34" charset="0"/>
              <a:ea typeface="Verdana" panose="020B0604030504040204" pitchFamily="34" charset="0"/>
            </a:endParaRPr>
          </a:p>
        </p:txBody>
      </p:sp>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20208" r="36169" b="2593"/>
          <a:stretch/>
        </p:blipFill>
        <p:spPr>
          <a:xfrm>
            <a:off x="7047244" y="0"/>
            <a:ext cx="5144756" cy="6680200"/>
          </a:xfrm>
          <a:prstGeom prst="rect">
            <a:avLst/>
          </a:prstGeom>
        </p:spPr>
      </p:pic>
      <p:sp>
        <p:nvSpPr>
          <p:cNvPr id="10" name="Rectángulo 9"/>
          <p:cNvSpPr/>
          <p:nvPr/>
        </p:nvSpPr>
        <p:spPr>
          <a:xfrm>
            <a:off x="7047244" y="0"/>
            <a:ext cx="5144756" cy="6680199"/>
          </a:xfrm>
          <a:prstGeom prst="rect">
            <a:avLst/>
          </a:prstGeom>
          <a:solidFill>
            <a:srgbClr val="2091C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2" name="Imagen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93341" y="248389"/>
            <a:ext cx="803999" cy="736349"/>
          </a:xfrm>
          <a:prstGeom prst="rect">
            <a:avLst/>
          </a:prstGeom>
        </p:spPr>
      </p:pic>
      <p:sp>
        <p:nvSpPr>
          <p:cNvPr id="8" name="Google Shape;96;p1"/>
          <p:cNvSpPr txBox="1"/>
          <p:nvPr/>
        </p:nvSpPr>
        <p:spPr>
          <a:xfrm>
            <a:off x="776556" y="2889933"/>
            <a:ext cx="5547657" cy="2979394"/>
          </a:xfrm>
          <a:prstGeom prst="rect">
            <a:avLst/>
          </a:prstGeom>
          <a:noFill/>
          <a:ln>
            <a:noFill/>
          </a:ln>
        </p:spPr>
        <p:txBody>
          <a:bodyPr spcFirstLastPara="1" wrap="square" lIns="0" tIns="0" rIns="0" bIns="0" anchor="t" anchorCtr="0">
            <a:noAutofit/>
          </a:bodyPr>
          <a:lstStyle/>
          <a:p>
            <a:pPr marL="12700" marR="0" lvl="0" indent="0" rtl="0">
              <a:lnSpc>
                <a:spcPct val="100000"/>
              </a:lnSpc>
              <a:spcBef>
                <a:spcPts val="0"/>
              </a:spcBef>
              <a:spcAft>
                <a:spcPts val="0"/>
              </a:spcAft>
              <a:buClr>
                <a:srgbClr val="000000"/>
              </a:buClr>
              <a:buSzPts val="2400"/>
              <a:buFont typeface="Arial"/>
              <a:buNone/>
            </a:pPr>
            <a:r>
              <a:rPr lang="es-CO" sz="1600" dirty="0">
                <a:solidFill>
                  <a:schemeClr val="tx1">
                    <a:lumMod val="50000"/>
                    <a:lumOff val="50000"/>
                  </a:schemeClr>
                </a:solidFill>
                <a:latin typeface="Verdana" panose="020B0604030504040204" pitchFamily="34" charset="0"/>
                <a:ea typeface="Verdana" panose="020B0604030504040204" pitchFamily="34" charset="0"/>
                <a:sym typeface="Calibri"/>
              </a:rPr>
              <a:t>Publicación No. </a:t>
            </a:r>
            <a:r>
              <a:rPr lang="es-CO" sz="1600" dirty="0" smtClean="0">
                <a:solidFill>
                  <a:schemeClr val="tx1">
                    <a:lumMod val="50000"/>
                    <a:lumOff val="50000"/>
                  </a:schemeClr>
                </a:solidFill>
                <a:latin typeface="Verdana" panose="020B0604030504040204" pitchFamily="34" charset="0"/>
                <a:ea typeface="Verdana" panose="020B0604030504040204" pitchFamily="34" charset="0"/>
                <a:sym typeface="Calibri"/>
              </a:rPr>
              <a:t>08</a:t>
            </a:r>
            <a:endParaRPr sz="1600" dirty="0">
              <a:solidFill>
                <a:schemeClr val="tx1">
                  <a:lumMod val="50000"/>
                  <a:lumOff val="50000"/>
                </a:schemeClr>
              </a:solidFill>
              <a:latin typeface="Verdana" panose="020B0604030504040204" pitchFamily="34" charset="0"/>
              <a:ea typeface="Verdana" panose="020B0604030504040204" pitchFamily="34" charset="0"/>
              <a:sym typeface="Calibri"/>
            </a:endParaRPr>
          </a:p>
          <a:p>
            <a:pPr marL="12700">
              <a:buClr>
                <a:srgbClr val="000000"/>
              </a:buClr>
              <a:buSzPts val="2400"/>
            </a:pPr>
            <a:r>
              <a:rPr lang="es-ES" sz="1600" dirty="0">
                <a:solidFill>
                  <a:schemeClr val="tx1">
                    <a:lumMod val="50000"/>
                    <a:lumOff val="50000"/>
                  </a:schemeClr>
                </a:solidFill>
                <a:latin typeface="Verdana" panose="020B0604030504040204" pitchFamily="34" charset="0"/>
                <a:ea typeface="Verdana" panose="020B0604030504040204" pitchFamily="34" charset="0"/>
              </a:rPr>
              <a:t>Edición</a:t>
            </a:r>
            <a:r>
              <a:rPr lang="es-CO" sz="1600" dirty="0">
                <a:solidFill>
                  <a:schemeClr val="tx1">
                    <a:lumMod val="50000"/>
                    <a:lumOff val="50000"/>
                  </a:schemeClr>
                </a:solidFill>
                <a:latin typeface="Verdana" panose="020B0604030504040204" pitchFamily="34" charset="0"/>
                <a:ea typeface="Verdana" panose="020B0604030504040204" pitchFamily="34" charset="0"/>
                <a:sym typeface="Calibri"/>
              </a:rPr>
              <a:t> Mayo-Junio 2024</a:t>
            </a:r>
            <a:endParaRPr lang="es-ES" sz="1600" dirty="0">
              <a:solidFill>
                <a:schemeClr val="tx1">
                  <a:lumMod val="50000"/>
                  <a:lumOff val="50000"/>
                </a:schemeClr>
              </a:solidFill>
              <a:latin typeface="Verdana" panose="020B0604030504040204" pitchFamily="34" charset="0"/>
              <a:ea typeface="Verdana" panose="020B0604030504040204" pitchFamily="34" charset="0"/>
            </a:endParaRPr>
          </a:p>
          <a:p>
            <a:pPr marL="0" marR="0" lvl="0" indent="0" algn="l" rtl="0">
              <a:lnSpc>
                <a:spcPct val="108333"/>
              </a:lnSpc>
              <a:spcBef>
                <a:spcPts val="3"/>
              </a:spcBef>
              <a:spcAft>
                <a:spcPts val="0"/>
              </a:spcAft>
              <a:buClr>
                <a:srgbClr val="000000"/>
              </a:buClr>
              <a:buSzPts val="1300"/>
              <a:buFont typeface="Arial"/>
              <a:buNone/>
            </a:pPr>
            <a:endParaRPr sz="1600" dirty="0">
              <a:solidFill>
                <a:schemeClr val="tx1">
                  <a:lumMod val="50000"/>
                  <a:lumOff val="50000"/>
                </a:schemeClr>
              </a:solidFill>
              <a:latin typeface="Verdana" panose="020B0604030504040204" pitchFamily="34" charset="0"/>
              <a:ea typeface="Verdana" panose="020B0604030504040204" pitchFamily="34" charset="0"/>
              <a:sym typeface="Calibri"/>
            </a:endParaRPr>
          </a:p>
          <a:p>
            <a:pPr lvl="0" algn="just">
              <a:lnSpc>
                <a:spcPct val="115000"/>
              </a:lnSpc>
              <a:buClr>
                <a:schemeClr val="dk1"/>
              </a:buClr>
              <a:buSzPts val="1100"/>
            </a:pP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Este boletín presenta la descripción del comportamiento de algunas variables atmosféricas y su incidencia en los fenómenos más relevantes en la dinámica de la calidad del aire, aportando insumos importantes para la construcción de nuevo conocimiento de la atmósfera y su relación con posibles episodios de contaminación, con impacto regional o local</a:t>
            </a:r>
            <a:r>
              <a:rPr lang="es-CO" sz="1100" dirty="0">
                <a:solidFill>
                  <a:schemeClr val="tx1">
                    <a:lumMod val="50000"/>
                    <a:lumOff val="50000"/>
                  </a:schemeClr>
                </a:solidFill>
                <a:latin typeface="Verdana" panose="020B0604030504040204" pitchFamily="34" charset="0"/>
                <a:ea typeface="Verdana" panose="020B0604030504040204" pitchFamily="34" charset="0"/>
                <a:sym typeface="Calibri"/>
              </a:rPr>
              <a:t>.</a:t>
            </a:r>
            <a:endParaRPr sz="1100" dirty="0">
              <a:solidFill>
                <a:schemeClr val="tx1">
                  <a:lumMod val="50000"/>
                  <a:lumOff val="50000"/>
                </a:schemeClr>
              </a:solidFill>
              <a:latin typeface="Verdana" panose="020B0604030504040204" pitchFamily="34" charset="0"/>
              <a:ea typeface="Verdana" panose="020B0604030504040204" pitchFamily="34" charset="0"/>
              <a:sym typeface="Calibri"/>
            </a:endParaRPr>
          </a:p>
        </p:txBody>
      </p:sp>
      <p:sp>
        <p:nvSpPr>
          <p:cNvPr id="9" name="Google Shape;103;p1"/>
          <p:cNvSpPr txBox="1"/>
          <p:nvPr/>
        </p:nvSpPr>
        <p:spPr>
          <a:xfrm>
            <a:off x="776556" y="5284673"/>
            <a:ext cx="5547656" cy="1697982"/>
          </a:xfrm>
          <a:prstGeom prst="rect">
            <a:avLst/>
          </a:prstGeom>
          <a:noFill/>
          <a:ln>
            <a:noFill/>
          </a:ln>
        </p:spPr>
        <p:txBody>
          <a:bodyPr spcFirstLastPara="1" wrap="square" lIns="0" tIns="0" rIns="0" bIns="0" anchor="t" anchorCtr="0">
            <a:noAutofit/>
          </a:bodyPr>
          <a:lstStyle/>
          <a:p>
            <a:pPr marL="0" marR="0" lvl="0" indent="0" algn="just" rtl="0">
              <a:lnSpc>
                <a:spcPct val="115000"/>
              </a:lnSpc>
              <a:spcBef>
                <a:spcPts val="0"/>
              </a:spcBef>
              <a:spcAft>
                <a:spcPts val="0"/>
              </a:spcAft>
              <a:buClr>
                <a:schemeClr val="dk1"/>
              </a:buClr>
              <a:buSzPts val="1100"/>
              <a:buFont typeface="Arial"/>
              <a:buNone/>
            </a:pPr>
            <a:r>
              <a:rPr lang="es-CO" sz="1100" dirty="0">
                <a:solidFill>
                  <a:schemeClr val="tx1">
                    <a:lumMod val="50000"/>
                    <a:lumOff val="50000"/>
                  </a:schemeClr>
                </a:solidFill>
                <a:latin typeface="Verdana"/>
                <a:ea typeface="Verdana"/>
                <a:sym typeface="Calibri"/>
              </a:rPr>
              <a:t>Se recomienda el seguimiento diario de los diferentes boletines de pronóstico y de alertas emitidos por el Ideam:</a:t>
            </a:r>
          </a:p>
          <a:p>
            <a:pPr marL="0" marR="0" lvl="0" indent="0" algn="just" rtl="0">
              <a:lnSpc>
                <a:spcPct val="115000"/>
              </a:lnSpc>
              <a:spcBef>
                <a:spcPts val="0"/>
              </a:spcBef>
              <a:spcAft>
                <a:spcPts val="0"/>
              </a:spcAft>
              <a:buClr>
                <a:schemeClr val="dk1"/>
              </a:buClr>
              <a:buSzPts val="1100"/>
              <a:buFont typeface="Arial"/>
              <a:buNone/>
            </a:pPr>
            <a:endParaRPr lang="es-CO" sz="1100" dirty="0">
              <a:solidFill>
                <a:schemeClr val="tx1">
                  <a:lumMod val="50000"/>
                  <a:lumOff val="50000"/>
                </a:schemeClr>
              </a:solidFill>
              <a:latin typeface="Verdana"/>
              <a:ea typeface="Verdana"/>
              <a:sym typeface="Calibri"/>
            </a:endParaRPr>
          </a:p>
          <a:p>
            <a:pPr marL="0" marR="0" lvl="0" indent="0" algn="just" rtl="0">
              <a:lnSpc>
                <a:spcPct val="115000"/>
              </a:lnSpc>
              <a:spcBef>
                <a:spcPts val="0"/>
              </a:spcBef>
              <a:spcAft>
                <a:spcPts val="0"/>
              </a:spcAft>
              <a:buClr>
                <a:schemeClr val="dk1"/>
              </a:buClr>
              <a:buSzPts val="1100"/>
              <a:buFont typeface="Arial"/>
              <a:buNone/>
            </a:pPr>
            <a:r>
              <a:rPr lang="es-CO" sz="1100" dirty="0">
                <a:solidFill>
                  <a:schemeClr val="tx2">
                    <a:lumMod val="60000"/>
                    <a:lumOff val="40000"/>
                  </a:schemeClr>
                </a:solidFill>
                <a:latin typeface="Verdana" panose="020B0604030504040204" pitchFamily="34" charset="0"/>
                <a:ea typeface="Verdana" panose="020B0604030504040204" pitchFamily="34" charset="0"/>
                <a:hlinkClick r:id="rId4"/>
              </a:rPr>
              <a:t>http://www.pronosticosyalertas.gov.co/boletines-e-informes-tecnicos</a:t>
            </a:r>
            <a:r>
              <a:rPr lang="es-CO" sz="1100" dirty="0">
                <a:solidFill>
                  <a:schemeClr val="tx2">
                    <a:lumMod val="60000"/>
                    <a:lumOff val="40000"/>
                  </a:schemeClr>
                </a:solidFill>
                <a:latin typeface="Verdana" panose="020B0604030504040204" pitchFamily="34" charset="0"/>
                <a:ea typeface="Verdana" panose="020B0604030504040204" pitchFamily="34" charset="0"/>
              </a:rPr>
              <a:t> </a:t>
            </a:r>
          </a:p>
          <a:p>
            <a:pPr marL="0" marR="0" lvl="0" indent="0" algn="just" rtl="0">
              <a:lnSpc>
                <a:spcPct val="115000"/>
              </a:lnSpc>
              <a:spcBef>
                <a:spcPts val="0"/>
              </a:spcBef>
              <a:spcAft>
                <a:spcPts val="0"/>
              </a:spcAft>
              <a:buClr>
                <a:schemeClr val="dk1"/>
              </a:buClr>
              <a:buSzPts val="1100"/>
              <a:buFont typeface="Arial"/>
              <a:buNone/>
            </a:pPr>
            <a:endParaRPr sz="1100" dirty="0">
              <a:solidFill>
                <a:schemeClr val="tx1">
                  <a:lumMod val="50000"/>
                  <a:lumOff val="50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44439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20208" r="36169" b="2593"/>
          <a:stretch/>
        </p:blipFill>
        <p:spPr>
          <a:xfrm>
            <a:off x="7047244" y="0"/>
            <a:ext cx="5144756" cy="6680200"/>
          </a:xfrm>
          <a:prstGeom prst="rect">
            <a:avLst/>
          </a:prstGeom>
        </p:spPr>
      </p:pic>
      <p:sp>
        <p:nvSpPr>
          <p:cNvPr id="23" name="Rectángulo 22"/>
          <p:cNvSpPr/>
          <p:nvPr/>
        </p:nvSpPr>
        <p:spPr>
          <a:xfrm>
            <a:off x="7047244" y="0"/>
            <a:ext cx="5144756" cy="6680199"/>
          </a:xfrm>
          <a:prstGeom prst="rect">
            <a:avLst/>
          </a:prstGeom>
          <a:solidFill>
            <a:srgbClr val="2091C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Título 1">
            <a:extLst>
              <a:ext uri="{FF2B5EF4-FFF2-40B4-BE49-F238E27FC236}">
                <a16:creationId xmlns:a16="http://schemas.microsoft.com/office/drawing/2014/main" id="{72F28468-98C2-7ABA-E156-D92F9AC30F24}"/>
              </a:ext>
            </a:extLst>
          </p:cNvPr>
          <p:cNvSpPr txBox="1">
            <a:spLocks/>
          </p:cNvSpPr>
          <p:nvPr/>
        </p:nvSpPr>
        <p:spPr>
          <a:xfrm>
            <a:off x="767318" y="1272038"/>
            <a:ext cx="3664006" cy="8440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2400" b="1" dirty="0">
                <a:solidFill>
                  <a:schemeClr val="tx1">
                    <a:lumMod val="50000"/>
                    <a:lumOff val="50000"/>
                  </a:schemeClr>
                </a:solidFill>
                <a:latin typeface="Verdana" panose="020B0604030504040204" pitchFamily="34" charset="0"/>
                <a:ea typeface="Verdana" panose="020B0604030504040204" pitchFamily="34" charset="0"/>
              </a:rPr>
              <a:t>Boletín de Calidad del Aire del Ideam</a:t>
            </a:r>
            <a:endParaRPr lang="es-CO" sz="2400" b="1" dirty="0">
              <a:solidFill>
                <a:schemeClr val="tx1">
                  <a:lumMod val="50000"/>
                  <a:lumOff val="50000"/>
                </a:schemeClr>
              </a:solidFill>
              <a:latin typeface="Verdana" panose="020B0604030504040204" pitchFamily="34" charset="0"/>
              <a:ea typeface="Verdana" panose="020B0604030504040204" pitchFamily="34" charset="0"/>
            </a:endParaRPr>
          </a:p>
        </p:txBody>
      </p:sp>
      <p:pic>
        <p:nvPicPr>
          <p:cNvPr id="12" name="Imagen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93341" y="248389"/>
            <a:ext cx="803999" cy="736349"/>
          </a:xfrm>
          <a:prstGeom prst="rect">
            <a:avLst/>
          </a:prstGeom>
        </p:spPr>
      </p:pic>
      <p:sp>
        <p:nvSpPr>
          <p:cNvPr id="8" name="Rectángulo 7"/>
          <p:cNvSpPr/>
          <p:nvPr/>
        </p:nvSpPr>
        <p:spPr>
          <a:xfrm>
            <a:off x="767318" y="2261745"/>
            <a:ext cx="5658263" cy="3893374"/>
          </a:xfrm>
          <a:prstGeom prst="rect">
            <a:avLst/>
          </a:prstGeom>
        </p:spPr>
        <p:txBody>
          <a:bodyPr wrap="square">
            <a:spAutoFit/>
          </a:bodyPr>
          <a:lstStyle/>
          <a:p>
            <a:pPr>
              <a:buSzPts val="900"/>
            </a:pP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INSTITUTO DE HIDROLOGÍA, METEOROLOGÍA Y ESTUDIOS AMBIENTALES │ 2024</a:t>
            </a:r>
          </a:p>
          <a:p>
            <a:pPr>
              <a:buSzPts val="900"/>
            </a:pPr>
            <a:endPar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a:buSzPts val="900"/>
            </a:pP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Ghisliane Echeverry Prieto │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Directora General</a:t>
            </a:r>
          </a:p>
          <a:p>
            <a:pPr>
              <a:buSzPts val="900"/>
            </a:pPr>
            <a:endParaRPr lang="es-MX" sz="7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a:buSzPts val="1050"/>
            </a:pP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Elizabeth Patiño Correa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Subdirectora de Estudios Ambientales</a:t>
            </a:r>
          </a:p>
          <a:p>
            <a:pPr>
              <a:buSzPts val="900"/>
            </a:pPr>
            <a:endPar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a:buSzPts val="900"/>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Elaboró</a:t>
            </a:r>
          </a:p>
          <a:p>
            <a:pPr>
              <a:buSzPts val="900"/>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Martha Cortina Gómez </a:t>
            </a: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Grupo de Seguimiento a la Sostenibilidad del Desarrollo – Subdirección de Estudios Ambientales</a:t>
            </a:r>
          </a:p>
          <a:p>
            <a:pPr>
              <a:buSzPts val="900"/>
            </a:pPr>
            <a:endPar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a:buSzPts val="900"/>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Apoyo técnico</a:t>
            </a:r>
          </a:p>
          <a:p>
            <a:pPr>
              <a:buSzPts val="900"/>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Luis Alfonso López </a:t>
            </a:r>
            <a:r>
              <a:rPr lang="es-CO" sz="1200" b="1" dirty="0" smtClean="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Álvarez – Carolina Valencia</a:t>
            </a:r>
            <a:r>
              <a:rPr lang="es-MX" sz="1200" b="1" dirty="0" smtClean="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Oficina de Pronostico y Alertas</a:t>
            </a:r>
          </a:p>
          <a:p>
            <a:pPr>
              <a:buSzPts val="900"/>
            </a:pP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Adriana Tamayo Quintana - Luis Mario Moreno Amado│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Grupo de Bosques - Subdirección de Ecosistemas e Información Ambiental </a:t>
            </a:r>
            <a:endPar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a:buSzPts val="900"/>
            </a:pP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José Franklin Ruiz Murcia │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Grupo Modelamiento del Tiempo y Clima - Subdirección de Meteorología</a:t>
            </a:r>
          </a:p>
          <a:p>
            <a:pPr>
              <a:buSzPts val="900"/>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Wendi Yurani Garzón Herrera - </a:t>
            </a: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Ana María Hernández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Grupo de Seguimiento a la Sostenibilidad del Desarrollo – Subdirección de Estudios Ambientales</a:t>
            </a:r>
          </a:p>
        </p:txBody>
      </p:sp>
      <p:grpSp>
        <p:nvGrpSpPr>
          <p:cNvPr id="9" name="Grupo 8"/>
          <p:cNvGrpSpPr/>
          <p:nvPr/>
        </p:nvGrpSpPr>
        <p:grpSpPr>
          <a:xfrm>
            <a:off x="8531430" y="1713574"/>
            <a:ext cx="2594113" cy="3487381"/>
            <a:chOff x="8418444" y="1243645"/>
            <a:chExt cx="2594113" cy="3487381"/>
          </a:xfrm>
        </p:grpSpPr>
        <p:sp>
          <p:nvSpPr>
            <p:cNvPr id="11" name="Google Shape;484;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 name="Google Shape;487;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es-MX" sz="1400" b="1" i="0" u="none" strike="noStrike" cap="none" dirty="0">
                  <a:solidFill>
                    <a:srgbClr val="2091C9"/>
                  </a:solidFill>
                  <a:latin typeface="Verdana"/>
                  <a:ea typeface="Verdana"/>
                  <a:cs typeface="Verdana"/>
                  <a:sym typeface="Verdana"/>
                </a:rPr>
                <a:t>VISITA NUESTRAS REDES SOCIALES</a:t>
              </a:r>
              <a:endParaRPr sz="1100" b="1" i="0" u="none" strike="noStrike" cap="none" dirty="0">
                <a:solidFill>
                  <a:srgbClr val="2091C9"/>
                </a:solidFill>
                <a:latin typeface="Verdana"/>
                <a:ea typeface="Verdana"/>
                <a:cs typeface="Verdana"/>
                <a:sym typeface="Verdana"/>
              </a:endParaRPr>
            </a:p>
          </p:txBody>
        </p:sp>
        <p:grpSp>
          <p:nvGrpSpPr>
            <p:cNvPr id="14" name="Google Shape;488;p25"/>
            <p:cNvGrpSpPr/>
            <p:nvPr/>
          </p:nvGrpSpPr>
          <p:grpSpPr>
            <a:xfrm>
              <a:off x="8760760" y="2132261"/>
              <a:ext cx="2092771" cy="2404039"/>
              <a:chOff x="8855817" y="2561633"/>
              <a:chExt cx="1843914" cy="2118168"/>
            </a:xfrm>
          </p:grpSpPr>
          <p:pic>
            <p:nvPicPr>
              <p:cNvPr id="15" name="Google Shape;489;p25"/>
              <p:cNvPicPr preferRelativeResize="0"/>
              <p:nvPr/>
            </p:nvPicPr>
            <p:blipFill rotWithShape="1">
              <a:blip r:embed="rId4">
                <a:alphaModFix/>
              </a:blip>
              <a:srcRect/>
              <a:stretch/>
            </p:blipFill>
            <p:spPr>
              <a:xfrm>
                <a:off x="8855817" y="4349526"/>
                <a:ext cx="330275" cy="330275"/>
              </a:xfrm>
              <a:prstGeom prst="rect">
                <a:avLst/>
              </a:prstGeom>
              <a:noFill/>
              <a:ln>
                <a:noFill/>
              </a:ln>
            </p:spPr>
          </p:pic>
          <p:pic>
            <p:nvPicPr>
              <p:cNvPr id="16" name="Google Shape;490;p25"/>
              <p:cNvPicPr preferRelativeResize="0"/>
              <p:nvPr/>
            </p:nvPicPr>
            <p:blipFill rotWithShape="1">
              <a:blip r:embed="rId5">
                <a:alphaModFix/>
              </a:blip>
              <a:srcRect/>
              <a:stretch/>
            </p:blipFill>
            <p:spPr>
              <a:xfrm>
                <a:off x="8855817" y="3746544"/>
                <a:ext cx="330275" cy="330275"/>
              </a:xfrm>
              <a:prstGeom prst="rect">
                <a:avLst/>
              </a:prstGeom>
              <a:noFill/>
              <a:ln>
                <a:noFill/>
              </a:ln>
            </p:spPr>
          </p:pic>
          <p:pic>
            <p:nvPicPr>
              <p:cNvPr id="17" name="Google Shape;491;p25"/>
              <p:cNvPicPr preferRelativeResize="0"/>
              <p:nvPr/>
            </p:nvPicPr>
            <p:blipFill rotWithShape="1">
              <a:blip r:embed="rId6">
                <a:alphaModFix/>
              </a:blip>
              <a:srcRect/>
              <a:stretch/>
            </p:blipFill>
            <p:spPr>
              <a:xfrm>
                <a:off x="8855817" y="3177616"/>
                <a:ext cx="330275" cy="317572"/>
              </a:xfrm>
              <a:prstGeom prst="rect">
                <a:avLst/>
              </a:prstGeom>
              <a:noFill/>
              <a:ln>
                <a:noFill/>
              </a:ln>
            </p:spPr>
          </p:pic>
          <p:pic>
            <p:nvPicPr>
              <p:cNvPr id="18" name="Google Shape;492;p25"/>
              <p:cNvPicPr preferRelativeResize="0"/>
              <p:nvPr/>
            </p:nvPicPr>
            <p:blipFill rotWithShape="1">
              <a:blip r:embed="rId7">
                <a:alphaModFix/>
              </a:blip>
              <a:srcRect/>
              <a:stretch/>
            </p:blipFill>
            <p:spPr>
              <a:xfrm>
                <a:off x="8855817" y="2561633"/>
                <a:ext cx="330275" cy="330275"/>
              </a:xfrm>
              <a:prstGeom prst="rect">
                <a:avLst/>
              </a:prstGeom>
              <a:noFill/>
              <a:ln>
                <a:noFill/>
              </a:ln>
            </p:spPr>
          </p:pic>
          <p:sp>
            <p:nvSpPr>
              <p:cNvPr id="19" name="Google Shape;493;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0" name="Google Shape;494;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1" name="Google Shape;495;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2" name="Google Shape;496;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err="1">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grpSp>
    </p:spTree>
    <p:extLst>
      <p:ext uri="{BB962C8B-B14F-4D97-AF65-F5344CB8AC3E}">
        <p14:creationId xmlns:p14="http://schemas.microsoft.com/office/powerpoint/2010/main" val="2369601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Diagrama de flujo: operación manual 29">
            <a:extLst>
              <a:ext uri="{FF2B5EF4-FFF2-40B4-BE49-F238E27FC236}">
                <a16:creationId xmlns:a16="http://schemas.microsoft.com/office/drawing/2014/main" id="{0DFDFAD7-895D-9B09-C5A6-E6B54CEA326B}"/>
              </a:ext>
            </a:extLst>
          </p:cNvPr>
          <p:cNvSpPr/>
          <p:nvPr/>
        </p:nvSpPr>
        <p:spPr>
          <a:xfrm>
            <a:off x="2867962"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flip="none" rotWithShape="1">
            <a:gsLst>
              <a:gs pos="0">
                <a:srgbClr val="2091C9"/>
              </a:gs>
              <a:gs pos="33000">
                <a:schemeClr val="accent2"/>
              </a:gs>
              <a:gs pos="67000">
                <a:schemeClr val="accent1">
                  <a:lumMod val="60000"/>
                  <a:lumOff val="40000"/>
                </a:schemeClr>
              </a:gs>
              <a:gs pos="97000">
                <a:schemeClr val="accent3">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7AA45DA6-22BA-FB48-0814-A3BAFCF822D4}"/>
              </a:ext>
            </a:extLst>
          </p:cNvPr>
          <p:cNvSpPr txBox="1"/>
          <p:nvPr/>
        </p:nvSpPr>
        <p:spPr>
          <a:xfrm>
            <a:off x="881445" y="1054117"/>
            <a:ext cx="4625544" cy="400110"/>
          </a:xfrm>
          <a:prstGeom prst="rect">
            <a:avLst/>
          </a:prstGeom>
          <a:noFill/>
        </p:spPr>
        <p:txBody>
          <a:bodyPr wrap="square">
            <a:spAutoFit/>
          </a:bodyPr>
          <a:lstStyle/>
          <a:p>
            <a:pPr algn="ctr"/>
            <a:r>
              <a:rPr lang="es-MX" sz="2000" b="1" dirty="0">
                <a:solidFill>
                  <a:srgbClr val="2091C9"/>
                </a:solidFill>
                <a:latin typeface="Verdana" panose="020B0604030504040204" pitchFamily="34" charset="0"/>
                <a:ea typeface="Verdana" panose="020B0604030504040204" pitchFamily="34" charset="0"/>
              </a:rPr>
              <a:t>CONTENIDO</a:t>
            </a:r>
          </a:p>
        </p:txBody>
      </p:sp>
      <p:sp>
        <p:nvSpPr>
          <p:cNvPr id="11" name="Rectángulo 10">
            <a:extLst>
              <a:ext uri="{FF2B5EF4-FFF2-40B4-BE49-F238E27FC236}">
                <a16:creationId xmlns:a16="http://schemas.microsoft.com/office/drawing/2014/main" id="{50F38C36-45FD-126A-7726-6B63EA97EDE5}"/>
              </a:ext>
            </a:extLst>
          </p:cNvPr>
          <p:cNvSpPr/>
          <p:nvPr/>
        </p:nvSpPr>
        <p:spPr>
          <a:xfrm>
            <a:off x="6420453" y="1454227"/>
            <a:ext cx="5767676" cy="476764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2" name="Título 6">
            <a:extLst>
              <a:ext uri="{FF2B5EF4-FFF2-40B4-BE49-F238E27FC236}">
                <a16:creationId xmlns:a16="http://schemas.microsoft.com/office/drawing/2014/main" id="{D368E7C7-9EC0-4023-D15B-FB8C888A40FB}"/>
              </a:ext>
            </a:extLst>
          </p:cNvPr>
          <p:cNvSpPr txBox="1">
            <a:spLocks/>
          </p:cNvSpPr>
          <p:nvPr/>
        </p:nvSpPr>
        <p:spPr>
          <a:xfrm>
            <a:off x="4347556" y="163796"/>
            <a:ext cx="4322618" cy="3139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Boletín Calidad del Aire</a:t>
            </a:r>
          </a:p>
        </p:txBody>
      </p:sp>
      <p:pic>
        <p:nvPicPr>
          <p:cNvPr id="1028"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blob:https://web.whatsapp.com/8a5d8a5a-5db7-4161-b4bc-0514f3bae95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 name="Picture 2" descr="Incendios, contaminación y calidad del aire - Razón Pública"/>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694802" y="2092800"/>
            <a:ext cx="5259214" cy="3506142"/>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98;p1"/>
          <p:cNvSpPr txBox="1"/>
          <p:nvPr/>
        </p:nvSpPr>
        <p:spPr>
          <a:xfrm>
            <a:off x="379800" y="1560573"/>
            <a:ext cx="5583921" cy="1382170"/>
          </a:xfrm>
          <a:prstGeom prst="rect">
            <a:avLst/>
          </a:prstGeom>
          <a:noFill/>
          <a:ln>
            <a:noFill/>
          </a:ln>
        </p:spPr>
        <p:txBody>
          <a:bodyPr spcFirstLastPara="1" wrap="square" lIns="0" tIns="0" rIns="0" bIns="0" anchor="t" anchorCtr="0">
            <a:noAutofit/>
          </a:bodyPr>
          <a:lstStyle/>
          <a:p>
            <a:pPr marL="184150" marR="12700" lvl="0" indent="-171450" algn="just" rtl="0">
              <a:lnSpc>
                <a:spcPct val="100000"/>
              </a:lnSpc>
              <a:spcBef>
                <a:spcPts val="0"/>
              </a:spcBef>
              <a:spcAft>
                <a:spcPts val="0"/>
              </a:spcAft>
              <a:buClr>
                <a:schemeClr val="bg1">
                  <a:lumMod val="50000"/>
                </a:schemeClr>
              </a:buClr>
              <a:buSzPts val="1536"/>
              <a:buFont typeface="Arial" panose="020B0604020202020204" pitchFamily="34" charset="0"/>
              <a:buChar char="•"/>
            </a:pP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Panorama nacional del comportamiento de la precipitación e incendios durante el mes de mayo 2024.</a:t>
            </a:r>
            <a:endParaRPr sz="1200" dirty="0">
              <a:solidFill>
                <a:schemeClr val="tx1">
                  <a:lumMod val="50000"/>
                  <a:lumOff val="50000"/>
                </a:schemeClr>
              </a:solidFill>
              <a:latin typeface="Verdana" panose="020B0604030504040204" pitchFamily="34" charset="0"/>
              <a:ea typeface="Verdana" panose="020B0604030504040204" pitchFamily="34" charset="0"/>
            </a:endParaRPr>
          </a:p>
          <a:p>
            <a:pPr marL="184150" marR="12700" lvl="0" indent="-171450" algn="just">
              <a:spcBef>
                <a:spcPts val="1000"/>
              </a:spcBef>
              <a:buClr>
                <a:schemeClr val="bg1">
                  <a:lumMod val="50000"/>
                </a:schemeClr>
              </a:buClr>
              <a:buSzPts val="1536"/>
              <a:buFont typeface="Arial" panose="020B0604020202020204" pitchFamily="34" charset="0"/>
              <a:buChar char="•"/>
            </a:pP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Monitoreo de focos de calor (</a:t>
            </a:r>
            <a:r>
              <a:rPr lang="es-CO" sz="1200" dirty="0" err="1">
                <a:solidFill>
                  <a:schemeClr val="tx1">
                    <a:lumMod val="50000"/>
                    <a:lumOff val="50000"/>
                  </a:schemeClr>
                </a:solidFill>
                <a:latin typeface="Verdana" panose="020B0604030504040204" pitchFamily="34" charset="0"/>
                <a:ea typeface="Verdana" panose="020B0604030504040204" pitchFamily="34" charset="0"/>
                <a:sym typeface="Calibri"/>
              </a:rPr>
              <a:t>Firms</a:t>
            </a: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 pronóstico de aerosoles de combustión de biomasa (CAMS) y pronóstico de carbono negro (GMAO; NASA) para el mes de mayo 2024.</a:t>
            </a:r>
          </a:p>
          <a:p>
            <a:pPr marL="184150" marR="12700" lvl="0" indent="-171450" algn="just">
              <a:spcBef>
                <a:spcPts val="1000"/>
              </a:spcBef>
              <a:buClr>
                <a:schemeClr val="bg1">
                  <a:lumMod val="50000"/>
                </a:schemeClr>
              </a:buClr>
              <a:buSzPts val="1536"/>
              <a:buFont typeface="Arial" panose="020B0604020202020204" pitchFamily="34" charset="0"/>
              <a:buChar char="•"/>
            </a:pP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Seguimiento de las condiciones climatológicas para</a:t>
            </a:r>
            <a:r>
              <a:rPr lang="es-CO" dirty="0">
                <a:solidFill>
                  <a:schemeClr val="bg1"/>
                </a:solidFill>
                <a:latin typeface="Calibri" panose="020F0502020204030204" pitchFamily="34" charset="0"/>
                <a:sym typeface="Calibri"/>
              </a:rPr>
              <a:t> </a:t>
            </a: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el mes de mayo 2024.</a:t>
            </a:r>
            <a:endParaRPr sz="1200" dirty="0">
              <a:solidFill>
                <a:schemeClr val="tx1">
                  <a:lumMod val="50000"/>
                  <a:lumOff val="50000"/>
                </a:schemeClr>
              </a:solidFill>
              <a:latin typeface="Verdana" panose="020B0604030504040204" pitchFamily="34" charset="0"/>
              <a:ea typeface="Verdana" panose="020B0604030504040204" pitchFamily="34" charset="0"/>
            </a:endParaRPr>
          </a:p>
          <a:p>
            <a:pPr marL="342900" marR="12700" lvl="0" indent="-330200" algn="l" rtl="0">
              <a:lnSpc>
                <a:spcPct val="100000"/>
              </a:lnSpc>
              <a:spcBef>
                <a:spcPts val="1000"/>
              </a:spcBef>
              <a:spcAft>
                <a:spcPts val="1000"/>
              </a:spcAft>
              <a:buClr>
                <a:srgbClr val="FFFFFF"/>
              </a:buClr>
              <a:buSzPts val="1536"/>
              <a:buFont typeface="Arial"/>
              <a:buChar char="●"/>
            </a:pPr>
            <a:r>
              <a:rPr lang="es-CO" dirty="0">
                <a:solidFill>
                  <a:schemeClr val="bg1"/>
                </a:solidFill>
                <a:latin typeface="Calibri" panose="020F0502020204030204" pitchFamily="34" charset="0"/>
                <a:sym typeface="Calibri"/>
              </a:rPr>
              <a:t>Recomendaciones</a:t>
            </a:r>
            <a:endParaRPr dirty="0">
              <a:solidFill>
                <a:schemeClr val="bg1"/>
              </a:solidFill>
              <a:latin typeface="Calibri" panose="020F0502020204030204" pitchFamily="34" charset="0"/>
              <a:sym typeface="Calibri"/>
            </a:endParaRPr>
          </a:p>
        </p:txBody>
      </p:sp>
      <p:sp>
        <p:nvSpPr>
          <p:cNvPr id="21" name="Google Shape;97;p1"/>
          <p:cNvSpPr txBox="1"/>
          <p:nvPr/>
        </p:nvSpPr>
        <p:spPr>
          <a:xfrm>
            <a:off x="379800" y="3485420"/>
            <a:ext cx="5525802" cy="1397051"/>
          </a:xfrm>
          <a:prstGeom prst="rect">
            <a:avLst/>
          </a:prstGeom>
          <a:noFill/>
          <a:ln>
            <a:noFill/>
          </a:ln>
        </p:spPr>
        <p:txBody>
          <a:bodyPr spcFirstLastPara="1" wrap="square" lIns="0" tIns="0" rIns="0" bIns="0" anchor="t" anchorCtr="0">
            <a:noAutofit/>
          </a:bodyPr>
          <a:lstStyle/>
          <a:p>
            <a:pPr marL="12700" marR="12700" lvl="0" algn="just">
              <a:buSzPts val="1300"/>
            </a:pPr>
            <a:r>
              <a:rPr lang="es-CO" sz="1200" b="1" dirty="0">
                <a:solidFill>
                  <a:schemeClr val="tx1">
                    <a:lumMod val="50000"/>
                    <a:lumOff val="50000"/>
                  </a:schemeClr>
                </a:solidFill>
                <a:latin typeface="Verdana" panose="020B0604030504040204" pitchFamily="34" charset="0"/>
                <a:ea typeface="Verdana" panose="020B0604030504040204" pitchFamily="34" charset="0"/>
                <a:sym typeface="Calibri"/>
              </a:rPr>
              <a:t>Seguimiento: </a:t>
            </a: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Durante el mes de mayo se destaca el siguiente evento / fenómeno que podría representar incidencia sobre la calidad del aire, con posibles impactos regionales o locales: </a:t>
            </a:r>
          </a:p>
          <a:p>
            <a:pPr marL="12700" marR="12700" lvl="0" algn="just">
              <a:buSzPts val="1300"/>
            </a:pPr>
            <a:endParaRPr lang="es-CO" sz="1200" dirty="0">
              <a:solidFill>
                <a:schemeClr val="tx1">
                  <a:lumMod val="50000"/>
                  <a:lumOff val="50000"/>
                </a:schemeClr>
              </a:solidFill>
              <a:latin typeface="Verdana" panose="020B0604030504040204" pitchFamily="34" charset="0"/>
              <a:ea typeface="Verdana" panose="020B0604030504040204" pitchFamily="34" charset="0"/>
              <a:sym typeface="Calibri"/>
            </a:endParaRPr>
          </a:p>
          <a:p>
            <a:pPr marL="184150" marR="12700" indent="-171450">
              <a:buClr>
                <a:schemeClr val="bg1">
                  <a:lumMod val="50000"/>
                </a:schemeClr>
              </a:buClr>
              <a:buSzPts val="1536"/>
              <a:buFont typeface="Arial" panose="020B0604020202020204" pitchFamily="34" charset="0"/>
              <a:buChar char="•"/>
            </a:pP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Incendios de la cobertura vegetal </a:t>
            </a:r>
          </a:p>
          <a:p>
            <a:pPr marL="184150" marR="12700" indent="-171450">
              <a:buClr>
                <a:schemeClr val="bg1">
                  <a:lumMod val="50000"/>
                </a:schemeClr>
              </a:buClr>
              <a:buSzPts val="1536"/>
              <a:buFont typeface="Arial" panose="020B0604020202020204" pitchFamily="34" charset="0"/>
              <a:buChar char="•"/>
            </a:pP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Aumento de precipitaciones</a:t>
            </a:r>
            <a:endParaRPr lang="es-CO" sz="1200" dirty="0">
              <a:solidFill>
                <a:schemeClr val="bg1">
                  <a:lumMod val="75000"/>
                </a:schemeClr>
              </a:solidFill>
              <a:latin typeface="Verdana" panose="020B0604030504040204" pitchFamily="34" charset="0"/>
              <a:ea typeface="Verdana" panose="020B0604030504040204" pitchFamily="34" charset="0"/>
              <a:sym typeface="Calibri"/>
            </a:endParaRPr>
          </a:p>
          <a:p>
            <a:pPr marL="184150" marR="12700" indent="-171450">
              <a:buClr>
                <a:schemeClr val="bg1">
                  <a:lumMod val="50000"/>
                </a:schemeClr>
              </a:buClr>
              <a:buSzPts val="1536"/>
              <a:buFont typeface="Arial" panose="020B0604020202020204" pitchFamily="34" charset="0"/>
              <a:buChar char="•"/>
            </a:pP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Actividad Volcán Puracé</a:t>
            </a:r>
          </a:p>
        </p:txBody>
      </p:sp>
      <p:sp>
        <p:nvSpPr>
          <p:cNvPr id="23" name="Google Shape;100;p1"/>
          <p:cNvSpPr txBox="1"/>
          <p:nvPr/>
        </p:nvSpPr>
        <p:spPr>
          <a:xfrm>
            <a:off x="402256" y="5209438"/>
            <a:ext cx="5583921" cy="1454255"/>
          </a:xfrm>
          <a:prstGeom prst="rect">
            <a:avLst/>
          </a:prstGeom>
          <a:noFill/>
          <a:ln>
            <a:noFill/>
          </a:ln>
        </p:spPr>
        <p:txBody>
          <a:bodyPr spcFirstLastPara="1" wrap="square" lIns="0" tIns="0" rIns="0" bIns="0" anchor="t" anchorCtr="0">
            <a:noAutofit/>
          </a:bodyPr>
          <a:lstStyle/>
          <a:p>
            <a:pPr marL="12700" marR="12700" lvl="0" indent="0" algn="just" rtl="0">
              <a:lnSpc>
                <a:spcPct val="100000"/>
              </a:lnSpc>
              <a:spcBef>
                <a:spcPts val="0"/>
              </a:spcBef>
              <a:spcAft>
                <a:spcPts val="0"/>
              </a:spcAft>
              <a:buClr>
                <a:srgbClr val="000000"/>
              </a:buClr>
              <a:buSzPts val="1300"/>
              <a:buFont typeface="Arial"/>
              <a:buNone/>
            </a:pPr>
            <a:r>
              <a:rPr lang="es-CO" sz="1200" b="1" dirty="0">
                <a:solidFill>
                  <a:schemeClr val="tx1">
                    <a:lumMod val="50000"/>
                    <a:lumOff val="50000"/>
                  </a:schemeClr>
                </a:solidFill>
                <a:latin typeface="Verdana" panose="020B0604030504040204" pitchFamily="34" charset="0"/>
                <a:ea typeface="Verdana" panose="020B0604030504040204" pitchFamily="34" charset="0"/>
                <a:sym typeface="Calibri"/>
              </a:rPr>
              <a:t>Predicción: </a:t>
            </a: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Para  el  mes  de  junio se presenta la proyección de las variables climatológicas de mayor relevancia y posible repercusión en la calidad del aire, tales como la precipitación y la temperatura.  Así mismo, se presentan otros factores determinantes como la proyección de la amenaza por incendios.</a:t>
            </a:r>
            <a:endParaRPr sz="1200" dirty="0">
              <a:solidFill>
                <a:schemeClr val="tx1">
                  <a:lumMod val="50000"/>
                  <a:lumOff val="50000"/>
                </a:schemeClr>
              </a:solidFill>
              <a:latin typeface="Verdana" panose="020B0604030504040204" pitchFamily="34" charset="0"/>
              <a:ea typeface="Verdana" panose="020B0604030504040204" pitchFamily="34" charset="0"/>
              <a:sym typeface="Calibri"/>
            </a:endParaRPr>
          </a:p>
          <a:p>
            <a:pPr marL="12700" marR="12700" lvl="0" indent="0" algn="just" rtl="0">
              <a:lnSpc>
                <a:spcPct val="100000"/>
              </a:lnSpc>
              <a:spcBef>
                <a:spcPts val="0"/>
              </a:spcBef>
              <a:spcAft>
                <a:spcPts val="0"/>
              </a:spcAft>
              <a:buClr>
                <a:srgbClr val="000000"/>
              </a:buClr>
              <a:buSzPts val="1300"/>
              <a:buFont typeface="Arial"/>
              <a:buNone/>
            </a:pPr>
            <a:endParaRPr sz="1200" dirty="0">
              <a:solidFill>
                <a:schemeClr val="bg1">
                  <a:lumMod val="75000"/>
                </a:schemeClr>
              </a:solidFill>
              <a:latin typeface="Verdana" panose="020B0604030504040204" pitchFamily="34" charset="0"/>
              <a:ea typeface="Verdana" panose="020B0604030504040204" pitchFamily="34" charset="0"/>
              <a:sym typeface="Calibri"/>
            </a:endParaRPr>
          </a:p>
          <a:p>
            <a:pPr marL="12700" marR="12700" lvl="0" indent="0" algn="just" rtl="0">
              <a:lnSpc>
                <a:spcPct val="100000"/>
              </a:lnSpc>
              <a:spcBef>
                <a:spcPts val="0"/>
              </a:spcBef>
              <a:spcAft>
                <a:spcPts val="0"/>
              </a:spcAft>
              <a:buClr>
                <a:srgbClr val="000000"/>
              </a:buClr>
              <a:buSzPts val="1300"/>
              <a:buFont typeface="Arial"/>
              <a:buNone/>
            </a:pPr>
            <a:endParaRPr sz="1200" dirty="0">
              <a:solidFill>
                <a:schemeClr val="bg1">
                  <a:lumMod val="75000"/>
                </a:schemeClr>
              </a:solidFill>
              <a:latin typeface="Verdana" panose="020B0604030504040204" pitchFamily="34" charset="0"/>
              <a:ea typeface="Verdana" panose="020B0604030504040204" pitchFamily="34" charset="0"/>
              <a:sym typeface="Calibri"/>
            </a:endParaRPr>
          </a:p>
        </p:txBody>
      </p:sp>
      <p:cxnSp>
        <p:nvCxnSpPr>
          <p:cNvPr id="7" name="Conector recto 6"/>
          <p:cNvCxnSpPr/>
          <p:nvPr/>
        </p:nvCxnSpPr>
        <p:spPr>
          <a:xfrm>
            <a:off x="179519" y="3315620"/>
            <a:ext cx="603076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a:off x="179519" y="4925323"/>
            <a:ext cx="603076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2622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50F38C36-45FD-126A-7726-6B63EA97EDE5}"/>
              </a:ext>
            </a:extLst>
          </p:cNvPr>
          <p:cNvSpPr/>
          <p:nvPr/>
        </p:nvSpPr>
        <p:spPr>
          <a:xfrm>
            <a:off x="4300435" y="1684117"/>
            <a:ext cx="3022237" cy="3590374"/>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0" name="Diagrama de flujo: operación manual 29">
            <a:extLst>
              <a:ext uri="{FF2B5EF4-FFF2-40B4-BE49-F238E27FC236}">
                <a16:creationId xmlns:a16="http://schemas.microsoft.com/office/drawing/2014/main" id="{0DFDFAD7-895D-9B09-C5A6-E6B54CEA326B}"/>
              </a:ext>
            </a:extLst>
          </p:cNvPr>
          <p:cNvSpPr/>
          <p:nvPr/>
        </p:nvSpPr>
        <p:spPr>
          <a:xfrm>
            <a:off x="2867962"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flip="none" rotWithShape="1">
            <a:gsLst>
              <a:gs pos="0">
                <a:srgbClr val="2091C9"/>
              </a:gs>
              <a:gs pos="33000">
                <a:schemeClr val="accent2"/>
              </a:gs>
              <a:gs pos="67000">
                <a:schemeClr val="accent1">
                  <a:lumMod val="60000"/>
                  <a:lumOff val="40000"/>
                </a:schemeClr>
              </a:gs>
              <a:gs pos="97000">
                <a:schemeClr val="accent3">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7AA45DA6-22BA-FB48-0814-A3BAFCF822D4}"/>
              </a:ext>
            </a:extLst>
          </p:cNvPr>
          <p:cNvSpPr txBox="1"/>
          <p:nvPr/>
        </p:nvSpPr>
        <p:spPr>
          <a:xfrm>
            <a:off x="1113000" y="806055"/>
            <a:ext cx="9833674" cy="523220"/>
          </a:xfrm>
          <a:prstGeom prst="rect">
            <a:avLst/>
          </a:prstGeom>
          <a:noFill/>
        </p:spPr>
        <p:txBody>
          <a:bodyPr wrap="square">
            <a:spAutoFit/>
          </a:bodyPr>
          <a:lstStyle/>
          <a:p>
            <a:pPr algn="ctr"/>
            <a:r>
              <a:rPr lang="es-MX" sz="1400" b="1" dirty="0">
                <a:solidFill>
                  <a:srgbClr val="2091C9"/>
                </a:solidFill>
                <a:latin typeface="Verdana" panose="020B0604030504040204" pitchFamily="34" charset="0"/>
                <a:ea typeface="Verdana" panose="020B0604030504040204" pitchFamily="34" charset="0"/>
              </a:rPr>
              <a:t>Precipitación </a:t>
            </a:r>
            <a:r>
              <a:rPr lang="es-MX" sz="1400" b="1" dirty="0" smtClean="0">
                <a:solidFill>
                  <a:srgbClr val="2091C9"/>
                </a:solidFill>
                <a:latin typeface="Verdana" panose="020B0604030504040204" pitchFamily="34" charset="0"/>
                <a:ea typeface="Verdana" panose="020B0604030504040204" pitchFamily="34" charset="0"/>
              </a:rPr>
              <a:t>acumulada y anomalía de lluvia </a:t>
            </a:r>
            <a:r>
              <a:rPr lang="es-MX" sz="1400" b="1" dirty="0">
                <a:solidFill>
                  <a:srgbClr val="2091C9"/>
                </a:solidFill>
                <a:latin typeface="Verdana" panose="020B0604030504040204" pitchFamily="34" charset="0"/>
                <a:ea typeface="Verdana" panose="020B0604030504040204" pitchFamily="34" charset="0"/>
              </a:rPr>
              <a:t>a partir de 2024-05-01 07:00 HCL hasta las 07:00 HCL 2024-06-01  para Colombia</a:t>
            </a:r>
          </a:p>
        </p:txBody>
      </p:sp>
      <p:sp>
        <p:nvSpPr>
          <p:cNvPr id="10" name="CuadroTexto 9">
            <a:extLst>
              <a:ext uri="{FF2B5EF4-FFF2-40B4-BE49-F238E27FC236}">
                <a16:creationId xmlns:a16="http://schemas.microsoft.com/office/drawing/2014/main" id="{0A393A79-391D-5C13-BC73-C2D9B308F588}"/>
              </a:ext>
            </a:extLst>
          </p:cNvPr>
          <p:cNvSpPr txBox="1"/>
          <p:nvPr/>
        </p:nvSpPr>
        <p:spPr>
          <a:xfrm>
            <a:off x="43706" y="6445919"/>
            <a:ext cx="3434678" cy="230832"/>
          </a:xfrm>
          <a:prstGeom prst="rect">
            <a:avLst/>
          </a:prstGeom>
          <a:noFill/>
        </p:spPr>
        <p:txBody>
          <a:bodyPr wrap="square">
            <a:spAutoFit/>
          </a:bodyPr>
          <a:lstStyle/>
          <a:p>
            <a:r>
              <a:rPr lang="es-MX" sz="900" i="1" dirty="0">
                <a:solidFill>
                  <a:schemeClr val="tx1">
                    <a:lumMod val="50000"/>
                    <a:lumOff val="50000"/>
                  </a:schemeClr>
                </a:solidFill>
                <a:latin typeface="Verdana" panose="020B0604030504040204" pitchFamily="34" charset="0"/>
                <a:ea typeface="Verdana" panose="020B0604030504040204" pitchFamily="34" charset="0"/>
              </a:rPr>
              <a:t>31 de mayo de 2024. Fuente: IDEAM, 2024.</a:t>
            </a:r>
          </a:p>
        </p:txBody>
      </p:sp>
      <p:sp>
        <p:nvSpPr>
          <p:cNvPr id="22" name="Título 6">
            <a:extLst>
              <a:ext uri="{FF2B5EF4-FFF2-40B4-BE49-F238E27FC236}">
                <a16:creationId xmlns:a16="http://schemas.microsoft.com/office/drawing/2014/main" id="{D368E7C7-9EC0-4023-D15B-FB8C888A40FB}"/>
              </a:ext>
            </a:extLst>
          </p:cNvPr>
          <p:cNvSpPr txBox="1">
            <a:spLocks/>
          </p:cNvSpPr>
          <p:nvPr/>
        </p:nvSpPr>
        <p:spPr>
          <a:xfrm>
            <a:off x="4347556" y="-57802"/>
            <a:ext cx="4322618" cy="757130"/>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Panorama nacional precipitación acumulada y anomalía de lluvia mes de mayo</a:t>
            </a:r>
            <a:endParaRPr lang="es-ES" sz="1600" dirty="0">
              <a:solidFill>
                <a:schemeClr val="bg1"/>
              </a:solidFill>
              <a:latin typeface="Verdana" panose="020B0604030504040204" pitchFamily="34" charset="0"/>
              <a:ea typeface="Verdana" panose="020B0604030504040204" pitchFamily="34" charset="0"/>
            </a:endParaRPr>
          </a:p>
        </p:txBody>
      </p:sp>
      <p:pic>
        <p:nvPicPr>
          <p:cNvPr id="1028"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blob:https://web.whatsapp.com/8a5d8a5a-5db7-4161-b4bc-0514f3bae95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ángulo 1"/>
          <p:cNvSpPr/>
          <p:nvPr/>
        </p:nvSpPr>
        <p:spPr>
          <a:xfrm>
            <a:off x="4582768" y="2355165"/>
            <a:ext cx="2390504" cy="2308324"/>
          </a:xfrm>
          <a:prstGeom prst="rect">
            <a:avLst/>
          </a:prstGeom>
        </p:spPr>
        <p:txBody>
          <a:bodyPr wrap="square">
            <a:spAutoFit/>
          </a:bodyPr>
          <a:lstStyle/>
          <a:p>
            <a:pPr algn="just"/>
            <a:r>
              <a:rPr lang="es-ES" sz="1200" dirty="0" smtClean="0">
                <a:solidFill>
                  <a:schemeClr val="bg1"/>
                </a:solidFill>
                <a:latin typeface="Verdana" panose="020B0604030504040204" pitchFamily="34" charset="0"/>
                <a:ea typeface="Verdana" panose="020B0604030504040204" pitchFamily="34" charset="0"/>
              </a:rPr>
              <a:t>El </a:t>
            </a:r>
            <a:r>
              <a:rPr lang="es-ES" sz="1200" dirty="0">
                <a:solidFill>
                  <a:schemeClr val="bg1"/>
                </a:solidFill>
                <a:latin typeface="Verdana" panose="020B0604030504040204" pitchFamily="34" charset="0"/>
                <a:ea typeface="Verdana" panose="020B0604030504040204" pitchFamily="34" charset="0"/>
              </a:rPr>
              <a:t>día más lluvioso, a nivel nacional, fue el 4 de mayo con una precipitación total de 13717,4 mm; a nivel de estación y/o municipio, se presentó un registro máximo del mes, con 234 mm en 24 horas, en la estación Andagoya en el municipio de Medio San Juan, departamento de Choco, el día 06 de mayo. </a:t>
            </a:r>
            <a:endParaRPr lang="en-US" sz="1200" dirty="0">
              <a:solidFill>
                <a:schemeClr val="bg1"/>
              </a:solidFill>
              <a:latin typeface="Verdana" panose="020B0604030504040204" pitchFamily="34" charset="0"/>
              <a:ea typeface="Verdana" panose="020B0604030504040204" pitchFamily="34" charset="0"/>
            </a:endParaRPr>
          </a:p>
        </p:txBody>
      </p:sp>
      <p:pic>
        <p:nvPicPr>
          <p:cNvPr id="3" name="Imagen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40286" y="1546623"/>
            <a:ext cx="3458014" cy="3961191"/>
          </a:xfrm>
          <a:prstGeom prst="rect">
            <a:avLst/>
          </a:prstGeom>
        </p:spPr>
      </p:pic>
      <p:pic>
        <p:nvPicPr>
          <p:cNvPr id="7" name="Imagen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2655" y="1515328"/>
            <a:ext cx="3423100" cy="3921199"/>
          </a:xfrm>
          <a:prstGeom prst="rect">
            <a:avLst/>
          </a:prstGeom>
        </p:spPr>
      </p:pic>
      <p:sp>
        <p:nvSpPr>
          <p:cNvPr id="16" name="CustomShape 6"/>
          <p:cNvSpPr/>
          <p:nvPr/>
        </p:nvSpPr>
        <p:spPr>
          <a:xfrm>
            <a:off x="7166824" y="1329275"/>
            <a:ext cx="4037411" cy="260156"/>
          </a:xfrm>
          <a:prstGeom prst="rect">
            <a:avLst/>
          </a:prstGeom>
          <a:solidFill>
            <a:schemeClr val="bg1"/>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1" i="1" u="none" strike="noStrike" kern="1200" cap="none" spc="-1" normalizeH="0" baseline="0" noProof="0" dirty="0">
                <a:ln>
                  <a:noFill/>
                </a:ln>
                <a:solidFill>
                  <a:srgbClr val="203864"/>
                </a:solidFill>
                <a:effectLst/>
                <a:uLnTx/>
                <a:uFillTx/>
                <a:latin typeface="Arial Narrow"/>
              </a:rPr>
              <a:t> </a:t>
            </a:r>
            <a:r>
              <a:rPr kumimoji="0" lang="es-CO" sz="1100" b="1" i="1" u="none" strike="noStrike" kern="1200" cap="none" spc="-1" normalizeH="0" baseline="0" noProof="0" dirty="0">
                <a:ln>
                  <a:noFill/>
                </a:ln>
                <a:solidFill>
                  <a:prstClr val="black"/>
                </a:solidFill>
                <a:effectLst/>
                <a:uLnTx/>
                <a:uFillTx/>
                <a:latin typeface="Arial Narrow"/>
              </a:rPr>
              <a:t>Anomalía ponderada de la lluvia del 01 </a:t>
            </a:r>
            <a:r>
              <a:rPr lang="es-CO" sz="1100" b="1" i="1" spc="-1" dirty="0">
                <a:solidFill>
                  <a:prstClr val="black"/>
                </a:solidFill>
                <a:latin typeface="Arial Narrow"/>
              </a:rPr>
              <a:t>de mayo al 01 de junio de </a:t>
            </a:r>
            <a:r>
              <a:rPr kumimoji="0" lang="es-CO" sz="1100" b="1" i="1" u="none" strike="noStrike" kern="1200" cap="none" spc="-1" normalizeH="0" baseline="0" noProof="0" dirty="0">
                <a:ln>
                  <a:noFill/>
                </a:ln>
                <a:solidFill>
                  <a:prstClr val="black"/>
                </a:solidFill>
                <a:effectLst/>
                <a:uLnTx/>
                <a:uFillTx/>
                <a:latin typeface="Arial Narrow"/>
              </a:rPr>
              <a:t>2024</a:t>
            </a:r>
            <a:endParaRPr kumimoji="0" lang="es-CO" sz="1100" b="0" i="0" u="none" strike="noStrike" kern="1200" cap="none" spc="-1" normalizeH="0" baseline="0" noProof="0" dirty="0">
              <a:ln>
                <a:noFill/>
              </a:ln>
              <a:solidFill>
                <a:prstClr val="black"/>
              </a:solidFill>
              <a:effectLst/>
              <a:uLnTx/>
              <a:uFillTx/>
              <a:latin typeface="Arial"/>
            </a:endParaRPr>
          </a:p>
        </p:txBody>
      </p:sp>
      <p:sp>
        <p:nvSpPr>
          <p:cNvPr id="19" name="CustomShape 5">
            <a:extLst>
              <a:ext uri="{FF2B5EF4-FFF2-40B4-BE49-F238E27FC236}">
                <a16:creationId xmlns:a16="http://schemas.microsoft.com/office/drawing/2014/main" id="{C217C3F8-8A63-1D0F-49CB-41E0BB30CDEB}"/>
              </a:ext>
            </a:extLst>
          </p:cNvPr>
          <p:cNvSpPr/>
          <p:nvPr/>
        </p:nvSpPr>
        <p:spPr>
          <a:xfrm>
            <a:off x="307975" y="1283497"/>
            <a:ext cx="4013219" cy="260156"/>
          </a:xfrm>
          <a:prstGeom prst="rect">
            <a:avLst/>
          </a:prstGeom>
          <a:solidFill>
            <a:schemeClr val="bg1"/>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1" i="1" u="none" strike="noStrike" kern="1200" cap="none" spc="-1" normalizeH="0" baseline="0" noProof="0" dirty="0">
                <a:ln>
                  <a:noFill/>
                </a:ln>
                <a:solidFill>
                  <a:prstClr val="black"/>
                </a:solidFill>
                <a:effectLst/>
                <a:uLnTx/>
                <a:uFillTx/>
                <a:latin typeface="Arial Narrow"/>
              </a:rPr>
              <a:t>Lluvia acumulada del 01 de mayo al </a:t>
            </a:r>
            <a:r>
              <a:rPr lang="es-CO" sz="1100" b="1" i="1" spc="-1" dirty="0">
                <a:solidFill>
                  <a:prstClr val="black"/>
                </a:solidFill>
                <a:latin typeface="Arial Narrow"/>
              </a:rPr>
              <a:t>01</a:t>
            </a:r>
            <a:r>
              <a:rPr kumimoji="0" lang="es-CO" sz="1100" b="1" i="1" u="none" strike="noStrike" kern="1200" cap="none" spc="-1" normalizeH="0" baseline="0" noProof="0" dirty="0">
                <a:ln>
                  <a:noFill/>
                </a:ln>
                <a:solidFill>
                  <a:prstClr val="black"/>
                </a:solidFill>
                <a:effectLst/>
                <a:uLnTx/>
                <a:uFillTx/>
                <a:latin typeface="Arial Narrow"/>
              </a:rPr>
              <a:t> de junio de 2024</a:t>
            </a:r>
            <a:endParaRPr kumimoji="0" lang="es-CO" sz="1100" b="0" i="0" u="none" strike="noStrike" kern="1200" cap="none" spc="-1" normalizeH="0" baseline="0" noProof="0" dirty="0">
              <a:ln>
                <a:noFill/>
              </a:ln>
              <a:solidFill>
                <a:prstClr val="black"/>
              </a:solidFill>
              <a:effectLst/>
              <a:uLnTx/>
              <a:uFillTx/>
              <a:latin typeface="Arial"/>
            </a:endParaRPr>
          </a:p>
        </p:txBody>
      </p:sp>
      <p:sp>
        <p:nvSpPr>
          <p:cNvPr id="20" name="Rectángulo 19"/>
          <p:cNvSpPr/>
          <p:nvPr/>
        </p:nvSpPr>
        <p:spPr>
          <a:xfrm>
            <a:off x="83067" y="5507814"/>
            <a:ext cx="4518828" cy="1015663"/>
          </a:xfrm>
          <a:prstGeom prst="rect">
            <a:avLst/>
          </a:prstGeom>
        </p:spPr>
        <p:txBody>
          <a:bodyPr wrap="square">
            <a:spAutoFit/>
          </a:bodyPr>
          <a:lstStyle/>
          <a:p>
            <a:pPr algn="just"/>
            <a:r>
              <a:rPr lang="es-ES" sz="1000" dirty="0" smtClean="0">
                <a:solidFill>
                  <a:schemeClr val="tx1">
                    <a:lumMod val="50000"/>
                    <a:lumOff val="50000"/>
                  </a:schemeClr>
                </a:solidFill>
                <a:latin typeface="Verdana" panose="020B0604030504040204" pitchFamily="34" charset="0"/>
                <a:ea typeface="Verdana" panose="020B0604030504040204" pitchFamily="34" charset="0"/>
              </a:rPr>
              <a:t>Durante </a:t>
            </a:r>
            <a:r>
              <a:rPr lang="es-ES" sz="1000" dirty="0">
                <a:solidFill>
                  <a:schemeClr val="tx1">
                    <a:lumMod val="50000"/>
                    <a:lumOff val="50000"/>
                  </a:schemeClr>
                </a:solidFill>
                <a:latin typeface="Verdana" panose="020B0604030504040204" pitchFamily="34" charset="0"/>
                <a:ea typeface="Verdana" panose="020B0604030504040204" pitchFamily="34" charset="0"/>
              </a:rPr>
              <a:t>el mes de mayo del presente año se identificó ausencia de las lluvias (tonos blancos), en sectores del departamento de La Guajira. Y por el contrario precipitaciones abundantes, identificadas con tonos azules y lilas, se observaron en áreas de las regiones Pacífica y Andina.</a:t>
            </a:r>
          </a:p>
          <a:p>
            <a:pPr algn="just"/>
            <a:endParaRPr lang="en-US" sz="10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21" name="Rectángulo 20"/>
          <p:cNvSpPr/>
          <p:nvPr/>
        </p:nvSpPr>
        <p:spPr>
          <a:xfrm>
            <a:off x="7009879" y="5465470"/>
            <a:ext cx="4518828" cy="1015663"/>
          </a:xfrm>
          <a:prstGeom prst="rect">
            <a:avLst/>
          </a:prstGeom>
        </p:spPr>
        <p:txBody>
          <a:bodyPr wrap="square">
            <a:spAutoFit/>
          </a:bodyPr>
          <a:lstStyle/>
          <a:p>
            <a:pPr algn="just"/>
            <a:r>
              <a:rPr lang="es-ES" sz="1000" dirty="0" smtClean="0">
                <a:solidFill>
                  <a:schemeClr val="tx1">
                    <a:lumMod val="50000"/>
                    <a:lumOff val="50000"/>
                  </a:schemeClr>
                </a:solidFill>
                <a:latin typeface="Verdana" panose="020B0604030504040204" pitchFamily="34" charset="0"/>
                <a:ea typeface="Verdana" panose="020B0604030504040204" pitchFamily="34" charset="0"/>
              </a:rPr>
              <a:t>La </a:t>
            </a:r>
            <a:r>
              <a:rPr lang="es-ES" sz="1000" dirty="0">
                <a:solidFill>
                  <a:schemeClr val="tx1">
                    <a:lumMod val="50000"/>
                    <a:lumOff val="50000"/>
                  </a:schemeClr>
                </a:solidFill>
                <a:latin typeface="Verdana" panose="020B0604030504040204" pitchFamily="34" charset="0"/>
                <a:ea typeface="Verdana" panose="020B0604030504040204" pitchFamily="34" charset="0"/>
              </a:rPr>
              <a:t>anomalía real de la lluvia durante el mes de mayo mostró excesos (tonos azules) en áreas puntuales de Magdalena, Atlántico, Bolívar, Sucre, Córdoba, Antioquia, Santander, Boyacá, Cundinamarca, Caldas, Risaralda, Quindío, Chocó, Tolima, Huila, Valle del Cauca, Cauca, Nariño, Arauca, Meta y Vichada. Y déficits (tonos rojos) se identificaron en la península de la Guajira</a:t>
            </a:r>
            <a:endParaRPr lang="en-US" sz="1000" dirty="0">
              <a:solidFill>
                <a:schemeClr val="tx1">
                  <a:lumMod val="50000"/>
                  <a:lumOff val="50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368963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40EF23C2-8FE4-DA81-4CD9-BA255D3AD97A}"/>
              </a:ext>
            </a:extLst>
          </p:cNvPr>
          <p:cNvSpPr/>
          <p:nvPr/>
        </p:nvSpPr>
        <p:spPr>
          <a:xfrm>
            <a:off x="7154679" y="933565"/>
            <a:ext cx="4765700" cy="5603628"/>
          </a:xfrm>
          <a:prstGeom prst="rect">
            <a:avLst/>
          </a:prstGeom>
          <a:solidFill>
            <a:srgbClr val="CB3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69F40104-A6FE-E0A9-C7AF-24DA48E6FA8C}"/>
              </a:ext>
            </a:extLst>
          </p:cNvPr>
          <p:cNvSpPr txBox="1"/>
          <p:nvPr/>
        </p:nvSpPr>
        <p:spPr>
          <a:xfrm>
            <a:off x="3689254" y="1126820"/>
            <a:ext cx="3465423" cy="5016758"/>
          </a:xfrm>
          <a:prstGeom prst="rect">
            <a:avLst/>
          </a:prstGeom>
          <a:noFill/>
        </p:spPr>
        <p:txBody>
          <a:bodyPr wrap="square" rtlCol="0">
            <a:spAutoFit/>
          </a:bodyPr>
          <a:lstStyle/>
          <a:p>
            <a:pPr algn="just"/>
            <a:r>
              <a:rPr lang="es-ES" sz="1000" dirty="0">
                <a:solidFill>
                  <a:schemeClr val="tx1">
                    <a:lumMod val="50000"/>
                    <a:lumOff val="50000"/>
                  </a:schemeClr>
                </a:solidFill>
                <a:latin typeface="Verdana" panose="020B0604030504040204" pitchFamily="34" charset="0"/>
                <a:ea typeface="Verdana" panose="020B0604030504040204" pitchFamily="34" charset="0"/>
              </a:rPr>
              <a:t>Las condiciones propias de esta temporada del año (exceptuando la temporada seca para algunos sectores puntuales de las  regiones Caribe y Orinoquía), dadas por el aumento de la nubosidad y precipitaciones en algunas regiones del país, y aumento en los contenidos de humedad tanto en la atmósfera como en superficie, </a:t>
            </a:r>
            <a:r>
              <a:rPr lang="es-ES" sz="1000" dirty="0" smtClean="0">
                <a:solidFill>
                  <a:schemeClr val="tx1">
                    <a:lumMod val="50000"/>
                    <a:lumOff val="50000"/>
                  </a:schemeClr>
                </a:solidFill>
                <a:latin typeface="Verdana" panose="020B0604030504040204" pitchFamily="34" charset="0"/>
                <a:ea typeface="Verdana" panose="020B0604030504040204" pitchFamily="34" charset="0"/>
              </a:rPr>
              <a:t>atenúa la </a:t>
            </a:r>
            <a:r>
              <a:rPr lang="es-ES" sz="1000" dirty="0">
                <a:solidFill>
                  <a:schemeClr val="tx1">
                    <a:lumMod val="50000"/>
                    <a:lumOff val="50000"/>
                  </a:schemeClr>
                </a:solidFill>
                <a:latin typeface="Verdana" panose="020B0604030504040204" pitchFamily="34" charset="0"/>
                <a:ea typeface="Verdana" panose="020B0604030504040204" pitchFamily="34" charset="0"/>
              </a:rPr>
              <a:t>incidencia de radiación solar en superficie, </a:t>
            </a:r>
            <a:r>
              <a:rPr lang="es-ES" sz="1000" dirty="0" smtClean="0">
                <a:solidFill>
                  <a:schemeClr val="tx1">
                    <a:lumMod val="50000"/>
                    <a:lumOff val="50000"/>
                  </a:schemeClr>
                </a:solidFill>
                <a:latin typeface="Verdana" panose="020B0604030504040204" pitchFamily="34" charset="0"/>
                <a:ea typeface="Verdana" panose="020B0604030504040204" pitchFamily="34" charset="0"/>
              </a:rPr>
              <a:t>disminuyendo la </a:t>
            </a:r>
            <a:r>
              <a:rPr lang="es-ES" sz="1000" dirty="0">
                <a:solidFill>
                  <a:schemeClr val="tx1">
                    <a:lumMod val="50000"/>
                    <a:lumOff val="50000"/>
                  </a:schemeClr>
                </a:solidFill>
                <a:latin typeface="Verdana" panose="020B0604030504040204" pitchFamily="34" charset="0"/>
                <a:ea typeface="Verdana" panose="020B0604030504040204" pitchFamily="34" charset="0"/>
              </a:rPr>
              <a:t>ocurrencia de incendios de la cobertura vegetal.</a:t>
            </a:r>
          </a:p>
          <a:p>
            <a:pPr algn="just"/>
            <a:endParaRPr lang="es-ES" sz="1000" dirty="0">
              <a:solidFill>
                <a:schemeClr val="tx1">
                  <a:lumMod val="50000"/>
                  <a:lumOff val="50000"/>
                </a:schemeClr>
              </a:solidFill>
              <a:latin typeface="Verdana" panose="020B0604030504040204" pitchFamily="34" charset="0"/>
              <a:ea typeface="Verdana" panose="020B0604030504040204" pitchFamily="34" charset="0"/>
            </a:endParaRPr>
          </a:p>
          <a:p>
            <a:pPr algn="just"/>
            <a:r>
              <a:rPr lang="es-ES" sz="1000" dirty="0">
                <a:solidFill>
                  <a:schemeClr val="tx1">
                    <a:lumMod val="50000"/>
                    <a:lumOff val="50000"/>
                  </a:schemeClr>
                </a:solidFill>
                <a:latin typeface="Verdana" panose="020B0604030504040204" pitchFamily="34" charset="0"/>
                <a:ea typeface="Verdana" panose="020B0604030504040204" pitchFamily="34" charset="0"/>
              </a:rPr>
              <a:t>De acuerdo con la información de incendios del sistema FIRMS de la NASA, se identifican puntos de calor (que, en la mayoría de los casos pueden estar relacionados con incendios de la cobertura vegetal), principalmente en sectores puntuales de la región Caribe, sur de la región Andina, norte en la región Orinoquía y principalmente al noroeste de la Amazonia, lo cual podría representar presuntamente en dichas regiones un deterioro a la calidad del aire por aerosoles procedentes de la quema de biomasa; sin embargo, se evidencia una disminución de estos puntos de calor en el transcurso del mes debido al aumento de las precipitaciones. No obstante,  los cuatro primeros días del mes de mayo se presentó un aumento en los puntos de calor en algunos sectores de la región Caribe, siendo consecuente con la emergencia de incendios en el Parque Nacional Isla de salamanca, el cual con la presencia de las lluvias a partir del 4 de mayo logró ser liquidado.</a:t>
            </a:r>
          </a:p>
          <a:p>
            <a:pPr algn="just"/>
            <a:r>
              <a:rPr lang="es-ES" sz="1000" dirty="0">
                <a:solidFill>
                  <a:schemeClr val="tx1">
                    <a:lumMod val="50000"/>
                    <a:lumOff val="50000"/>
                  </a:schemeClr>
                </a:solidFill>
                <a:latin typeface="Verdana" panose="020B0604030504040204" pitchFamily="34" charset="0"/>
                <a:ea typeface="Verdana" panose="020B0604030504040204" pitchFamily="34" charset="0"/>
              </a:rPr>
              <a:t> </a:t>
            </a:r>
            <a:endParaRPr lang="es-MX" sz="10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9" name="Rectángulo 8"/>
          <p:cNvSpPr/>
          <p:nvPr/>
        </p:nvSpPr>
        <p:spPr>
          <a:xfrm>
            <a:off x="7502249" y="1567048"/>
            <a:ext cx="4281154" cy="1920526"/>
          </a:xfrm>
          <a:prstGeom prst="rect">
            <a:avLst/>
          </a:prstGeom>
          <a:noFill/>
        </p:spPr>
        <p:txBody>
          <a:bodyPr wrap="square">
            <a:spAutoFit/>
          </a:bodyPr>
          <a:lstStyle/>
          <a:p>
            <a:pPr algn="just">
              <a:lnSpc>
                <a:spcPct val="120000"/>
              </a:lnSpc>
            </a:pPr>
            <a:r>
              <a:rPr lang="es-MX" sz="1100" dirty="0">
                <a:solidFill>
                  <a:schemeClr val="bg1"/>
                </a:solidFill>
                <a:latin typeface="Verdana" panose="020B0604030504040204" pitchFamily="34" charset="0"/>
                <a:ea typeface="Verdana" panose="020B0604030504040204" pitchFamily="34" charset="0"/>
                <a:cs typeface="Calibri" panose="020F0502020204030204" pitchFamily="34" charset="0"/>
              </a:rPr>
              <a:t>A</a:t>
            </a:r>
            <a:r>
              <a:rPr lang="es-ES" sz="1100" dirty="0">
                <a:solidFill>
                  <a:schemeClr val="bg1"/>
                </a:solidFill>
                <a:latin typeface="Verdana" panose="020B0604030504040204" pitchFamily="34" charset="0"/>
                <a:ea typeface="Verdana" panose="020B0604030504040204" pitchFamily="34" charset="0"/>
                <a:cs typeface="Calibri" panose="020F0502020204030204" pitchFamily="34" charset="0"/>
              </a:rPr>
              <a:t> partir del monitoreo satelital (teledetección) de los puntos de calor, efectuado mediante el sistema FIRMS de la NASA, se identifica desde principios del mes de mayo una disminución en el número de puntos de calor (con respecto a enero, febrero y marzo), en el territorio nacional, los cuales actualmente se encuentran concentrados principalmente en las regiones Caribe, sectores puntuales del norte y sur de la región Andina y occidente de la región Orinoquía.​</a:t>
            </a:r>
            <a:endParaRPr lang="es-CO" sz="1100" dirty="0">
              <a:solidFill>
                <a:schemeClr val="bg1"/>
              </a:solidFill>
              <a:latin typeface="Verdana" panose="020B0604030504040204" pitchFamily="34" charset="0"/>
              <a:ea typeface="Verdana" panose="020B0604030504040204" pitchFamily="34" charset="0"/>
              <a:cs typeface="Calibri" panose="020F0502020204030204" pitchFamily="34" charset="0"/>
            </a:endParaRPr>
          </a:p>
        </p:txBody>
      </p:sp>
      <p:sp>
        <p:nvSpPr>
          <p:cNvPr id="14" name="Título 6">
            <a:extLst>
              <a:ext uri="{FF2B5EF4-FFF2-40B4-BE49-F238E27FC236}">
                <a16:creationId xmlns:a16="http://schemas.microsoft.com/office/drawing/2014/main" id="{D368E7C7-9EC0-4023-D15B-FB8C888A40FB}"/>
              </a:ext>
            </a:extLst>
          </p:cNvPr>
          <p:cNvSpPr txBox="1">
            <a:spLocks/>
          </p:cNvSpPr>
          <p:nvPr/>
        </p:nvSpPr>
        <p:spPr>
          <a:xfrm>
            <a:off x="4347556" y="52997"/>
            <a:ext cx="4322618"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Panorama nacional de posibles afectaciones a la calidad del aire</a:t>
            </a:r>
            <a:endParaRPr lang="es-ES" sz="1600" dirty="0">
              <a:solidFill>
                <a:schemeClr val="bg1"/>
              </a:solidFill>
              <a:latin typeface="Verdana" panose="020B0604030504040204" pitchFamily="34" charset="0"/>
              <a:ea typeface="Verdana" panose="020B0604030504040204" pitchFamily="34" charset="0"/>
            </a:endParaRPr>
          </a:p>
        </p:txBody>
      </p:sp>
      <p:pic>
        <p:nvPicPr>
          <p:cNvPr id="15"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819985" y="965496"/>
            <a:ext cx="408819" cy="556772"/>
          </a:xfrm>
          <a:prstGeom prst="rect">
            <a:avLst/>
          </a:prstGeom>
        </p:spPr>
      </p:pic>
      <p:sp>
        <p:nvSpPr>
          <p:cNvPr id="2" name="CuadroTexto 1"/>
          <p:cNvSpPr txBox="1"/>
          <p:nvPr/>
        </p:nvSpPr>
        <p:spPr>
          <a:xfrm>
            <a:off x="8415713" y="920717"/>
            <a:ext cx="2908938" cy="646331"/>
          </a:xfrm>
          <a:prstGeom prst="rect">
            <a:avLst/>
          </a:prstGeom>
          <a:noFill/>
        </p:spPr>
        <p:txBody>
          <a:bodyPr wrap="square" rtlCol="0">
            <a:spAutoFit/>
          </a:bodyPr>
          <a:lstStyle/>
          <a:p>
            <a:r>
              <a:rPr lang="es-MX" b="1" dirty="0">
                <a:solidFill>
                  <a:schemeClr val="bg1"/>
                </a:solidFill>
                <a:latin typeface="Verdana" panose="020B0604030504040204" pitchFamily="34" charset="0"/>
                <a:ea typeface="Verdana" panose="020B0604030504040204" pitchFamily="34" charset="0"/>
              </a:rPr>
              <a:t>Incendios de la cobertura vegetal:</a:t>
            </a:r>
          </a:p>
        </p:txBody>
      </p:sp>
      <p:sp>
        <p:nvSpPr>
          <p:cNvPr id="19" name="Diagrama de flujo: operación manual 29">
            <a:extLst>
              <a:ext uri="{FF2B5EF4-FFF2-40B4-BE49-F238E27FC236}">
                <a16:creationId xmlns:a16="http://schemas.microsoft.com/office/drawing/2014/main" id="{0DFDFAD7-895D-9B09-C5A6-E6B54CEA326B}"/>
              </a:ext>
            </a:extLst>
          </p:cNvPr>
          <p:cNvSpPr/>
          <p:nvPr/>
        </p:nvSpPr>
        <p:spPr>
          <a:xfrm>
            <a:off x="3000530"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0" name="Título 6">
            <a:extLst>
              <a:ext uri="{FF2B5EF4-FFF2-40B4-BE49-F238E27FC236}">
                <a16:creationId xmlns:a16="http://schemas.microsoft.com/office/drawing/2014/main" id="{D368E7C7-9EC0-4023-D15B-FB8C888A40FB}"/>
              </a:ext>
            </a:extLst>
          </p:cNvPr>
          <p:cNvSpPr txBox="1">
            <a:spLocks/>
          </p:cNvSpPr>
          <p:nvPr/>
        </p:nvSpPr>
        <p:spPr>
          <a:xfrm>
            <a:off x="4480124" y="-57802"/>
            <a:ext cx="4322618" cy="757130"/>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Panorama nacional</a:t>
            </a:r>
          </a:p>
          <a:p>
            <a:pPr algn="ctr"/>
            <a:r>
              <a:rPr lang="es-MX" sz="1600" b="1" dirty="0">
                <a:solidFill>
                  <a:schemeClr val="bg1"/>
                </a:solidFill>
                <a:latin typeface="Verdana" panose="020B0604030504040204" pitchFamily="34" charset="0"/>
                <a:ea typeface="Verdana" panose="020B0604030504040204" pitchFamily="34" charset="0"/>
              </a:rPr>
              <a:t>Puntos de calor – </a:t>
            </a:r>
            <a:r>
              <a:rPr lang="es-MX" sz="1600" b="1" dirty="0" err="1">
                <a:solidFill>
                  <a:schemeClr val="bg1"/>
                </a:solidFill>
                <a:latin typeface="Verdana" panose="020B0604030504040204" pitchFamily="34" charset="0"/>
                <a:ea typeface="Verdana" panose="020B0604030504040204" pitchFamily="34" charset="0"/>
              </a:rPr>
              <a:t>Firms</a:t>
            </a:r>
            <a:endParaRPr lang="es-MX" sz="1600" b="1" dirty="0">
              <a:solidFill>
                <a:schemeClr val="bg1"/>
              </a:solidFill>
              <a:latin typeface="Verdana" panose="020B0604030504040204" pitchFamily="34" charset="0"/>
              <a:ea typeface="Verdana" panose="020B0604030504040204" pitchFamily="34" charset="0"/>
            </a:endParaRPr>
          </a:p>
          <a:p>
            <a:pPr algn="ctr"/>
            <a:r>
              <a:rPr lang="es-MX" sz="1600" b="1" dirty="0">
                <a:solidFill>
                  <a:schemeClr val="bg1"/>
                </a:solidFill>
                <a:latin typeface="Verdana" panose="020B0604030504040204" pitchFamily="34" charset="0"/>
                <a:ea typeface="Verdana" panose="020B0604030504040204" pitchFamily="34" charset="0"/>
              </a:rPr>
              <a:t>Mayo</a:t>
            </a:r>
            <a:endParaRPr lang="es-ES" sz="1600" dirty="0">
              <a:solidFill>
                <a:schemeClr val="bg1"/>
              </a:solidFill>
              <a:latin typeface="Verdana" panose="020B0604030504040204" pitchFamily="34" charset="0"/>
              <a:ea typeface="Verdana" panose="020B0604030504040204" pitchFamily="34" charset="0"/>
            </a:endParaRPr>
          </a:p>
        </p:txBody>
      </p:sp>
      <p:pic>
        <p:nvPicPr>
          <p:cNvPr id="21"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933005" y="30332"/>
            <a:ext cx="624026" cy="530626"/>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p:cNvPicPr>
            <a:picLocks noChangeAspect="1"/>
          </p:cNvPicPr>
          <p:nvPr/>
        </p:nvPicPr>
        <p:blipFill>
          <a:blip r:embed="rId6"/>
          <a:stretch>
            <a:fillRect/>
          </a:stretch>
        </p:blipFill>
        <p:spPr>
          <a:xfrm>
            <a:off x="81209" y="4651091"/>
            <a:ext cx="3552046" cy="469382"/>
          </a:xfrm>
          <a:prstGeom prst="rect">
            <a:avLst/>
          </a:prstGeom>
        </p:spPr>
      </p:pic>
      <p:sp>
        <p:nvSpPr>
          <p:cNvPr id="23" name="CuadroTexto 4">
            <a:extLst>
              <a:ext uri="{FF2B5EF4-FFF2-40B4-BE49-F238E27FC236}">
                <a16:creationId xmlns:a16="http://schemas.microsoft.com/office/drawing/2014/main" id="{A0FB73CB-D1F6-FDB4-51D7-A933C11B017B}"/>
              </a:ext>
            </a:extLst>
          </p:cNvPr>
          <p:cNvSpPr txBox="1"/>
          <p:nvPr/>
        </p:nvSpPr>
        <p:spPr>
          <a:xfrm>
            <a:off x="-1" y="5131519"/>
            <a:ext cx="2795451" cy="707886"/>
          </a:xfrm>
          <a:prstGeom prst="rect">
            <a:avLst/>
          </a:prstGeom>
          <a:noFill/>
        </p:spPr>
        <p:txBody>
          <a:bodyPr wrap="square">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MX" sz="1000" i="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Incendios – Puntos de calor. </a:t>
            </a:r>
          </a:p>
          <a:p>
            <a:pPr algn="just"/>
            <a:r>
              <a:rPr lang="es-MX" sz="1000" i="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Fuente: FIRMS Información de incendios para el sistema de gestión de recursos, NASA, 2024. </a:t>
            </a:r>
          </a:p>
        </p:txBody>
      </p:sp>
      <p:sp>
        <p:nvSpPr>
          <p:cNvPr id="43" name="Rectángulo 42"/>
          <p:cNvSpPr/>
          <p:nvPr/>
        </p:nvSpPr>
        <p:spPr>
          <a:xfrm>
            <a:off x="7516278" y="3554907"/>
            <a:ext cx="4267125" cy="2800767"/>
          </a:xfrm>
          <a:prstGeom prst="rect">
            <a:avLst/>
          </a:prstGeom>
        </p:spPr>
        <p:txBody>
          <a:bodyPr wrap="square">
            <a:spAutoFit/>
          </a:bodyPr>
          <a:lstStyle/>
          <a:p>
            <a:pPr algn="just"/>
            <a:r>
              <a:rPr lang="es-ES" sz="1100" dirty="0">
                <a:solidFill>
                  <a:schemeClr val="bg1"/>
                </a:solidFill>
                <a:latin typeface="Verdana" panose="020B0604030504040204" pitchFamily="34" charset="0"/>
                <a:ea typeface="Verdana" panose="020B0604030504040204" pitchFamily="34" charset="0"/>
                <a:cs typeface="Verdana" panose="020B0604030504040204" pitchFamily="34" charset="0"/>
              </a:rPr>
              <a:t>Es importante considerar que los registros de incendios obtenidos en campo no son comparables con los registros de incendios presentados en FIRMS de la NASA, los cuales se obtienen mediante detección satelital; ya que:</a:t>
            </a:r>
          </a:p>
          <a:p>
            <a:pPr marL="228600" indent="-228600" algn="just">
              <a:buAutoNum type="arabicParenR"/>
            </a:pPr>
            <a:r>
              <a:rPr lang="es-ES" sz="1100" dirty="0">
                <a:solidFill>
                  <a:schemeClr val="bg1"/>
                </a:solidFill>
                <a:latin typeface="Verdana" panose="020B0604030504040204" pitchFamily="34" charset="0"/>
                <a:ea typeface="Verdana" panose="020B0604030504040204" pitchFamily="34" charset="0"/>
                <a:cs typeface="Verdana" panose="020B0604030504040204" pitchFamily="34" charset="0"/>
              </a:rPr>
              <a:t>La cantidad de focos no implica el número de incendios (varios focos pueden ser puntos calientes de un solo incendio). </a:t>
            </a:r>
          </a:p>
          <a:p>
            <a:pPr marL="228600" indent="-228600" algn="just">
              <a:buAutoNum type="arabicParenR"/>
            </a:pPr>
            <a:r>
              <a:rPr lang="es-ES" sz="1100" dirty="0">
                <a:solidFill>
                  <a:schemeClr val="bg1"/>
                </a:solidFill>
                <a:latin typeface="Verdana" panose="020B0604030504040204" pitchFamily="34" charset="0"/>
                <a:ea typeface="Verdana" panose="020B0604030504040204" pitchFamily="34" charset="0"/>
                <a:cs typeface="Verdana" panose="020B0604030504040204" pitchFamily="34" charset="0"/>
              </a:rPr>
              <a:t>La cantidad de focos no es igual a la totalidad de incendios que se presentan en un momento, pueden ser simplemente registros de temperaturas similares a la emanada por incendios, pero procedentes de otras fuentes. </a:t>
            </a:r>
          </a:p>
          <a:p>
            <a:pPr marL="228600" indent="-228600" algn="just">
              <a:buAutoNum type="arabicParenR"/>
            </a:pPr>
            <a:r>
              <a:rPr lang="es-ES" sz="1100" dirty="0">
                <a:solidFill>
                  <a:schemeClr val="bg1"/>
                </a:solidFill>
                <a:latin typeface="Verdana" panose="020B0604030504040204" pitchFamily="34" charset="0"/>
                <a:ea typeface="Verdana" panose="020B0604030504040204" pitchFamily="34" charset="0"/>
                <a:cs typeface="Verdana" panose="020B0604030504040204" pitchFamily="34" charset="0"/>
              </a:rPr>
              <a:t>No todos los incendios que se presentan en un momento dado son registrados por los satélites (en ocasiones la presencia de nubes y la topografía podrían ocultar los incendios).</a:t>
            </a:r>
            <a:endPar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3"/>
          <p:cNvPicPr>
            <a:picLocks noChangeAspect="1"/>
          </p:cNvPicPr>
          <p:nvPr/>
        </p:nvPicPr>
        <p:blipFill>
          <a:blip r:embed="rId7"/>
          <a:stretch>
            <a:fillRect/>
          </a:stretch>
        </p:blipFill>
        <p:spPr>
          <a:xfrm>
            <a:off x="81208" y="1157770"/>
            <a:ext cx="3552046" cy="3493321"/>
          </a:xfrm>
          <a:prstGeom prst="rect">
            <a:avLst/>
          </a:prstGeom>
        </p:spPr>
      </p:pic>
    </p:spTree>
    <p:extLst>
      <p:ext uri="{BB962C8B-B14F-4D97-AF65-F5344CB8AC3E}">
        <p14:creationId xmlns:p14="http://schemas.microsoft.com/office/powerpoint/2010/main" val="2451110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2;p1"/>
          <p:cNvSpPr/>
          <p:nvPr/>
        </p:nvSpPr>
        <p:spPr>
          <a:xfrm>
            <a:off x="4556962" y="1416848"/>
            <a:ext cx="1216025" cy="523875"/>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a:buClr>
                <a:srgbClr val="000000"/>
              </a:buClr>
              <a:buSzPts val="1800"/>
            </a:pPr>
            <a:endParaRPr>
              <a:solidFill>
                <a:srgbClr val="000000"/>
              </a:solidFill>
              <a:latin typeface="Calibri"/>
              <a:ea typeface="Calibri"/>
              <a:cs typeface="Calibri"/>
              <a:sym typeface="Calibri"/>
            </a:endParaRPr>
          </a:p>
        </p:txBody>
      </p:sp>
      <p:sp>
        <p:nvSpPr>
          <p:cNvPr id="6" name="Google Shape;485;p1"/>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 name="CuadroTexto 6"/>
          <p:cNvSpPr txBox="1"/>
          <p:nvPr/>
        </p:nvSpPr>
        <p:spPr>
          <a:xfrm>
            <a:off x="6171700" y="1140987"/>
            <a:ext cx="5491913" cy="1061829"/>
          </a:xfrm>
          <a:prstGeom prst="rect">
            <a:avLst/>
          </a:prstGeom>
          <a:noFill/>
        </p:spPr>
        <p:txBody>
          <a:bodyPr wrap="square" rtlCol="0">
            <a:spAutoFit/>
          </a:bodyPr>
          <a:lstStyle/>
          <a:p>
            <a:pPr lvl="0" algn="just"/>
            <a:r>
              <a:rPr lang="es-MX" sz="900" b="1" dirty="0">
                <a:solidFill>
                  <a:srgbClr val="E1233F"/>
                </a:solidFill>
                <a:latin typeface="Verdana" panose="020B0604030504040204" pitchFamily="34" charset="0"/>
                <a:ea typeface="Verdana" panose="020B0604030504040204" pitchFamily="34" charset="0"/>
                <a:cs typeface="Arial Narrow"/>
                <a:sym typeface="Arial Narrow"/>
              </a:rPr>
              <a:t>PARA TOMAR ACCIÓN </a:t>
            </a:r>
            <a:r>
              <a:rPr lang="es-MX" sz="90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lang="es-MX" sz="9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8" name="Google Shape;483;p1"/>
          <p:cNvSpPr/>
          <p:nvPr/>
        </p:nvSpPr>
        <p:spPr>
          <a:xfrm>
            <a:off x="4556962" y="2279016"/>
            <a:ext cx="1216025" cy="509587"/>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a:buClr>
                <a:srgbClr val="000000"/>
              </a:buClr>
              <a:buSzPts val="1800"/>
            </a:pPr>
            <a:endParaRPr>
              <a:solidFill>
                <a:srgbClr val="000000"/>
              </a:solidFill>
              <a:latin typeface="Calibri"/>
              <a:ea typeface="Calibri"/>
              <a:cs typeface="Calibri"/>
              <a:sym typeface="Calibri"/>
            </a:endParaRPr>
          </a:p>
        </p:txBody>
      </p:sp>
      <p:sp>
        <p:nvSpPr>
          <p:cNvPr id="9" name="Google Shape;486;p1"/>
          <p:cNvSpPr/>
          <p:nvPr/>
        </p:nvSpPr>
        <p:spPr>
          <a:xfrm flipH="1">
            <a:off x="5949518" y="23074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0" name="CuadroTexto 9"/>
          <p:cNvSpPr txBox="1"/>
          <p:nvPr/>
        </p:nvSpPr>
        <p:spPr>
          <a:xfrm>
            <a:off x="6171701" y="2240541"/>
            <a:ext cx="5491913" cy="646331"/>
          </a:xfrm>
          <a:prstGeom prst="rect">
            <a:avLst/>
          </a:prstGeom>
          <a:noFill/>
        </p:spPr>
        <p:txBody>
          <a:bodyPr wrap="square" rtlCol="0">
            <a:spAutoFit/>
          </a:bodyPr>
          <a:lstStyle/>
          <a:p>
            <a:pPr marL="12700" algn="just">
              <a:buClr>
                <a:srgbClr val="000000"/>
              </a:buClr>
              <a:buSzPts val="900"/>
            </a:pPr>
            <a:r>
              <a:rPr lang="es-MX" sz="900" b="1" dirty="0">
                <a:solidFill>
                  <a:srgbClr val="FE793F"/>
                </a:solidFill>
                <a:latin typeface="Verdana" panose="020B0604030504040204" pitchFamily="34" charset="0"/>
                <a:ea typeface="Verdana" panose="020B0604030504040204" pitchFamily="34" charset="0"/>
                <a:cs typeface="Arial Narrow"/>
                <a:sym typeface="Arial Narrow"/>
              </a:rPr>
              <a:t>PARA PREPARARSE </a:t>
            </a:r>
            <a:r>
              <a:rPr lang="es-MX" sz="90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p>
        </p:txBody>
      </p:sp>
      <p:sp>
        <p:nvSpPr>
          <p:cNvPr id="11" name="Google Shape;484;p1"/>
          <p:cNvSpPr/>
          <p:nvPr/>
        </p:nvSpPr>
        <p:spPr>
          <a:xfrm>
            <a:off x="4541801" y="3043948"/>
            <a:ext cx="1216025" cy="504825"/>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a:buClr>
                <a:srgbClr val="000000"/>
              </a:buClr>
              <a:buSzPts val="1800"/>
            </a:pPr>
            <a:endParaRPr>
              <a:solidFill>
                <a:srgbClr val="000000"/>
              </a:solidFill>
              <a:latin typeface="Calibri"/>
              <a:ea typeface="Calibri"/>
              <a:cs typeface="Calibri"/>
              <a:sym typeface="Calibri"/>
            </a:endParaRPr>
          </a:p>
        </p:txBody>
      </p:sp>
      <p:sp>
        <p:nvSpPr>
          <p:cNvPr id="12" name="Google Shape;487;p1"/>
          <p:cNvSpPr/>
          <p:nvPr/>
        </p:nvSpPr>
        <p:spPr>
          <a:xfrm>
            <a:off x="5980075" y="3055061"/>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3" name="CuadroTexto 12"/>
          <p:cNvSpPr txBox="1"/>
          <p:nvPr/>
        </p:nvSpPr>
        <p:spPr>
          <a:xfrm>
            <a:off x="6171701" y="2880408"/>
            <a:ext cx="5491913" cy="784830"/>
          </a:xfrm>
          <a:prstGeom prst="rect">
            <a:avLst/>
          </a:prstGeom>
          <a:noFill/>
        </p:spPr>
        <p:txBody>
          <a:bodyPr wrap="square" rtlCol="0">
            <a:spAutoFit/>
          </a:bodyPr>
          <a:lstStyle/>
          <a:p>
            <a:pPr marL="12700" algn="just">
              <a:buClr>
                <a:srgbClr val="000000"/>
              </a:buClr>
              <a:buSzPts val="900"/>
            </a:pPr>
            <a:r>
              <a:rPr lang="es-CO" sz="900" b="1" dirty="0">
                <a:solidFill>
                  <a:srgbClr val="FEBB3F"/>
                </a:solidFill>
                <a:latin typeface="Verdana" panose="020B0604030504040204" pitchFamily="34" charset="0"/>
                <a:ea typeface="Verdana" panose="020B0604030504040204" pitchFamily="34" charset="0"/>
                <a:cs typeface="Arial Narrow"/>
                <a:sym typeface="Arial Narrow"/>
              </a:rPr>
              <a:t>PARA  INFORMARSE  </a:t>
            </a:r>
            <a:r>
              <a:rPr lang="es-CO" sz="90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lang="es-MX" sz="90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endParaRPr>
          </a:p>
        </p:txBody>
      </p:sp>
      <p:sp>
        <p:nvSpPr>
          <p:cNvPr id="14" name="Google Shape;488;p1"/>
          <p:cNvSpPr/>
          <p:nvPr/>
        </p:nvSpPr>
        <p:spPr>
          <a:xfrm>
            <a:off x="5980075" y="3744558"/>
            <a:ext cx="0" cy="279400"/>
          </a:xfrm>
          <a:custGeom>
            <a:avLst/>
            <a:gdLst/>
            <a:ahLst/>
            <a:cxnLst/>
            <a:rect l="l" t="t" r="r" b="b"/>
            <a:pathLst>
              <a:path w="120000" h="280035" extrusionOk="0">
                <a:moveTo>
                  <a:pt x="0" y="0"/>
                </a:moveTo>
                <a:lnTo>
                  <a:pt x="0" y="279797"/>
                </a:lnTo>
              </a:path>
            </a:pathLst>
          </a:custGeom>
          <a:noFill/>
          <a:ln w="28950" cap="flat" cmpd="sng">
            <a:solidFill>
              <a:srgbClr val="92D050"/>
            </a:solidFill>
            <a:prstDash val="solid"/>
            <a:round/>
            <a:headEnd type="none" w="sm" len="sm"/>
            <a:tailEnd type="none" w="sm" len="sm"/>
          </a:ln>
        </p:spPr>
        <p:txBody>
          <a:bodyPr spcFirstLastPara="1" wrap="square" lIns="0" tIns="0" rIns="0" bIns="0" anchor="t"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 name="CuadroTexto 14"/>
          <p:cNvSpPr txBox="1"/>
          <p:nvPr/>
        </p:nvSpPr>
        <p:spPr>
          <a:xfrm>
            <a:off x="6171701" y="3701103"/>
            <a:ext cx="5491913" cy="369332"/>
          </a:xfrm>
          <a:prstGeom prst="rect">
            <a:avLst/>
          </a:prstGeom>
          <a:noFill/>
        </p:spPr>
        <p:txBody>
          <a:bodyPr wrap="square" rtlCol="0">
            <a:spAutoFit/>
          </a:bodyPr>
          <a:lstStyle/>
          <a:p>
            <a:pPr marL="12700" algn="just">
              <a:buClr>
                <a:srgbClr val="000000"/>
              </a:buClr>
              <a:buSzPts val="900"/>
            </a:pPr>
            <a:r>
              <a:rPr lang="es-MX" sz="900" b="1" dirty="0">
                <a:solidFill>
                  <a:srgbClr val="92D050"/>
                </a:solidFill>
                <a:latin typeface="Verdana" panose="020B0604030504040204" pitchFamily="34" charset="0"/>
                <a:ea typeface="Verdana" panose="020B0604030504040204" pitchFamily="34" charset="0"/>
                <a:cs typeface="Arial Narrow"/>
                <a:sym typeface="Arial Narrow"/>
              </a:rPr>
              <a:t>CONDICIONES NORMALES </a:t>
            </a:r>
            <a:r>
              <a:rPr lang="es-MX" sz="90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La información que se suministra se encuentra dentro de los rangos normales.</a:t>
            </a:r>
          </a:p>
        </p:txBody>
      </p:sp>
      <p:cxnSp>
        <p:nvCxnSpPr>
          <p:cNvPr id="16" name="Conector recto 15"/>
          <p:cNvCxnSpPr/>
          <p:nvPr/>
        </p:nvCxnSpPr>
        <p:spPr>
          <a:xfrm>
            <a:off x="4283815" y="1132114"/>
            <a:ext cx="0" cy="285453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18" name="Google Shape;194;p2" descr="Recurso 39.png"/>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5861" y="3748813"/>
            <a:ext cx="1237126" cy="347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bject 7"/>
          <p:cNvSpPr txBox="1"/>
          <p:nvPr/>
        </p:nvSpPr>
        <p:spPr>
          <a:xfrm>
            <a:off x="356617" y="1599477"/>
            <a:ext cx="3513323" cy="1768140"/>
          </a:xfrm>
          <a:prstGeom prst="rect">
            <a:avLst/>
          </a:prstGeom>
          <a:noFill/>
          <a:ln>
            <a:noFill/>
          </a:ln>
        </p:spPr>
        <p:txBody>
          <a:bodyPr vert="horz" wrap="square" lIns="144000" tIns="144000" rIns="144000" bIns="144000" rtlCol="0">
            <a:spAutoFit/>
          </a:bodyPr>
          <a:lstStyle/>
          <a:p>
            <a:pPr marL="12700" marR="5080" algn="ctr">
              <a:lnSpc>
                <a:spcPct val="100000"/>
              </a:lnSpc>
            </a:pPr>
            <a:r>
              <a:rPr lang="es-CO" sz="1200" spc="-5" dirty="0">
                <a:solidFill>
                  <a:srgbClr val="992923"/>
                </a:solidFill>
                <a:latin typeface="Verdana"/>
                <a:cs typeface="Verdana"/>
              </a:rPr>
              <a:t>Durante el </a:t>
            </a:r>
            <a:r>
              <a:rPr lang="es-CO" sz="1200" spc="5" dirty="0">
                <a:solidFill>
                  <a:srgbClr val="992923"/>
                </a:solidFill>
                <a:latin typeface="Verdana"/>
                <a:cs typeface="Verdana"/>
              </a:rPr>
              <a:t>mes de mayo se presentó un aumento en las</a:t>
            </a:r>
            <a:r>
              <a:rPr sz="1200" spc="10" dirty="0">
                <a:solidFill>
                  <a:srgbClr val="992923"/>
                </a:solidFill>
                <a:latin typeface="Verdana"/>
                <a:cs typeface="Verdana"/>
              </a:rPr>
              <a:t> </a:t>
            </a:r>
            <a:r>
              <a:rPr lang="es-CO" sz="1200" spc="-5" dirty="0">
                <a:solidFill>
                  <a:srgbClr val="992923"/>
                </a:solidFill>
                <a:latin typeface="Verdana"/>
                <a:cs typeface="Verdana"/>
              </a:rPr>
              <a:t>precipitaciones </a:t>
            </a:r>
            <a:r>
              <a:rPr sz="1200" dirty="0">
                <a:solidFill>
                  <a:srgbClr val="992923"/>
                </a:solidFill>
                <a:latin typeface="Verdana"/>
                <a:cs typeface="Verdana"/>
              </a:rPr>
              <a:t>y</a:t>
            </a:r>
            <a:r>
              <a:rPr sz="1200" spc="5" dirty="0">
                <a:solidFill>
                  <a:srgbClr val="992923"/>
                </a:solidFill>
                <a:latin typeface="Verdana"/>
                <a:cs typeface="Verdana"/>
              </a:rPr>
              <a:t> </a:t>
            </a:r>
            <a:r>
              <a:rPr lang="es-CO" sz="1200" spc="5" dirty="0">
                <a:solidFill>
                  <a:srgbClr val="992923"/>
                </a:solidFill>
                <a:latin typeface="Verdana"/>
                <a:cs typeface="Verdana"/>
              </a:rPr>
              <a:t>disminución en las </a:t>
            </a:r>
            <a:r>
              <a:rPr lang="es-CO" sz="1200" spc="-5" dirty="0">
                <a:solidFill>
                  <a:srgbClr val="992923"/>
                </a:solidFill>
                <a:latin typeface="Verdana"/>
                <a:cs typeface="Verdana"/>
              </a:rPr>
              <a:t>temperaturas; sin embargo, persistieron las </a:t>
            </a:r>
            <a:r>
              <a:rPr sz="1200" spc="-5" dirty="0">
                <a:solidFill>
                  <a:srgbClr val="992923"/>
                </a:solidFill>
                <a:latin typeface="Verdana"/>
                <a:cs typeface="Verdana"/>
              </a:rPr>
              <a:t>condiciones</a:t>
            </a:r>
            <a:r>
              <a:rPr sz="1200" spc="600" dirty="0">
                <a:solidFill>
                  <a:srgbClr val="992923"/>
                </a:solidFill>
                <a:latin typeface="Verdana"/>
                <a:cs typeface="Verdana"/>
              </a:rPr>
              <a:t> </a:t>
            </a:r>
            <a:r>
              <a:rPr sz="1200" spc="-5" dirty="0">
                <a:solidFill>
                  <a:srgbClr val="992923"/>
                </a:solidFill>
                <a:latin typeface="Verdana"/>
                <a:cs typeface="Verdana"/>
              </a:rPr>
              <a:t>de</a:t>
            </a:r>
            <a:r>
              <a:rPr sz="1200" spc="595" dirty="0">
                <a:solidFill>
                  <a:srgbClr val="992923"/>
                </a:solidFill>
                <a:latin typeface="Verdana"/>
                <a:cs typeface="Verdana"/>
              </a:rPr>
              <a:t> </a:t>
            </a:r>
            <a:r>
              <a:rPr sz="1200" dirty="0">
                <a:solidFill>
                  <a:srgbClr val="992923"/>
                </a:solidFill>
                <a:latin typeface="Verdana"/>
                <a:cs typeface="Verdana"/>
              </a:rPr>
              <a:t>algún</a:t>
            </a:r>
            <a:r>
              <a:rPr sz="1200" spc="615" dirty="0">
                <a:solidFill>
                  <a:srgbClr val="992923"/>
                </a:solidFill>
                <a:latin typeface="Verdana"/>
                <a:cs typeface="Verdana"/>
              </a:rPr>
              <a:t> </a:t>
            </a:r>
            <a:r>
              <a:rPr sz="1200" spc="-5" dirty="0">
                <a:solidFill>
                  <a:srgbClr val="992923"/>
                </a:solidFill>
                <a:latin typeface="Verdana"/>
                <a:cs typeface="Verdana"/>
              </a:rPr>
              <a:t>tipo</a:t>
            </a:r>
            <a:r>
              <a:rPr sz="1200" spc="600" dirty="0">
                <a:solidFill>
                  <a:srgbClr val="992923"/>
                </a:solidFill>
                <a:latin typeface="Verdana"/>
                <a:cs typeface="Verdana"/>
              </a:rPr>
              <a:t> </a:t>
            </a:r>
            <a:r>
              <a:rPr sz="1200" spc="5" dirty="0">
                <a:solidFill>
                  <a:srgbClr val="992923"/>
                </a:solidFill>
                <a:latin typeface="Verdana"/>
                <a:cs typeface="Verdana"/>
              </a:rPr>
              <a:t>de </a:t>
            </a:r>
            <a:r>
              <a:rPr sz="1200" spc="-620" dirty="0">
                <a:solidFill>
                  <a:srgbClr val="992923"/>
                </a:solidFill>
                <a:latin typeface="Verdana"/>
                <a:cs typeface="Verdana"/>
              </a:rPr>
              <a:t> </a:t>
            </a:r>
            <a:r>
              <a:rPr sz="1200" spc="-5" dirty="0">
                <a:solidFill>
                  <a:srgbClr val="992923"/>
                </a:solidFill>
                <a:latin typeface="Verdana"/>
                <a:cs typeface="Verdana"/>
              </a:rPr>
              <a:t>amenaza por probabilidad </a:t>
            </a:r>
            <a:r>
              <a:rPr sz="1200" dirty="0">
                <a:solidFill>
                  <a:srgbClr val="992923"/>
                </a:solidFill>
                <a:latin typeface="Verdana"/>
                <a:cs typeface="Verdana"/>
              </a:rPr>
              <a:t>de </a:t>
            </a:r>
            <a:r>
              <a:rPr sz="1200" spc="-5" dirty="0">
                <a:solidFill>
                  <a:srgbClr val="992923"/>
                </a:solidFill>
                <a:latin typeface="Verdana"/>
                <a:cs typeface="Verdana"/>
              </a:rPr>
              <a:t>ocurrencia </a:t>
            </a:r>
            <a:r>
              <a:rPr sz="1200" spc="-10" dirty="0">
                <a:solidFill>
                  <a:srgbClr val="992923"/>
                </a:solidFill>
                <a:latin typeface="Verdana"/>
                <a:cs typeface="Verdana"/>
              </a:rPr>
              <a:t>de </a:t>
            </a:r>
            <a:r>
              <a:rPr sz="1200" spc="-5" dirty="0">
                <a:solidFill>
                  <a:srgbClr val="992923"/>
                </a:solidFill>
                <a:latin typeface="Verdana"/>
                <a:cs typeface="Verdana"/>
              </a:rPr>
              <a:t> </a:t>
            </a:r>
            <a:r>
              <a:rPr sz="1200" dirty="0">
                <a:solidFill>
                  <a:srgbClr val="992923"/>
                </a:solidFill>
                <a:latin typeface="Verdana"/>
                <a:cs typeface="Verdana"/>
              </a:rPr>
              <a:t>incendios de </a:t>
            </a:r>
            <a:r>
              <a:rPr sz="1200" spc="5" dirty="0">
                <a:solidFill>
                  <a:srgbClr val="992923"/>
                </a:solidFill>
                <a:latin typeface="Verdana"/>
                <a:cs typeface="Verdana"/>
              </a:rPr>
              <a:t>la </a:t>
            </a:r>
            <a:r>
              <a:rPr lang="es-CO" sz="1200" spc="-5" dirty="0">
                <a:solidFill>
                  <a:srgbClr val="992923"/>
                </a:solidFill>
                <a:latin typeface="Verdana"/>
                <a:cs typeface="Verdana"/>
              </a:rPr>
              <a:t>cobertura</a:t>
            </a:r>
            <a:r>
              <a:rPr sz="1200" spc="-5" dirty="0">
                <a:solidFill>
                  <a:srgbClr val="992923"/>
                </a:solidFill>
                <a:latin typeface="Verdana"/>
                <a:cs typeface="Verdana"/>
              </a:rPr>
              <a:t> </a:t>
            </a:r>
            <a:r>
              <a:rPr sz="1200" dirty="0">
                <a:solidFill>
                  <a:srgbClr val="992923"/>
                </a:solidFill>
                <a:latin typeface="Verdana"/>
                <a:cs typeface="Verdana"/>
              </a:rPr>
              <a:t>vegetal</a:t>
            </a:r>
            <a:r>
              <a:rPr lang="es-CO" sz="1200" dirty="0">
                <a:solidFill>
                  <a:srgbClr val="992923"/>
                </a:solidFill>
                <a:latin typeface="Verdana"/>
                <a:cs typeface="Verdana"/>
              </a:rPr>
              <a:t>, </a:t>
            </a:r>
            <a:r>
              <a:rPr lang="es-CO" sz="1200" spc="-5" dirty="0">
                <a:solidFill>
                  <a:srgbClr val="992923"/>
                </a:solidFill>
                <a:latin typeface="Verdana"/>
                <a:cs typeface="Verdana"/>
              </a:rPr>
              <a:t>principalmente </a:t>
            </a:r>
            <a:r>
              <a:rPr lang="es-CO" sz="1200" dirty="0">
                <a:solidFill>
                  <a:srgbClr val="992923"/>
                </a:solidFill>
                <a:latin typeface="Verdana"/>
                <a:cs typeface="Verdana"/>
              </a:rPr>
              <a:t>en </a:t>
            </a:r>
            <a:r>
              <a:rPr sz="1200" dirty="0">
                <a:solidFill>
                  <a:srgbClr val="992923"/>
                </a:solidFill>
                <a:latin typeface="Verdana"/>
                <a:cs typeface="Verdana"/>
              </a:rPr>
              <a:t>las</a:t>
            </a:r>
            <a:r>
              <a:rPr sz="1200" spc="5" dirty="0">
                <a:solidFill>
                  <a:srgbClr val="992923"/>
                </a:solidFill>
                <a:latin typeface="Verdana"/>
                <a:cs typeface="Verdana"/>
              </a:rPr>
              <a:t> </a:t>
            </a:r>
            <a:r>
              <a:rPr lang="es-CO" sz="1200" spc="-5" dirty="0">
                <a:solidFill>
                  <a:srgbClr val="992923"/>
                </a:solidFill>
                <a:latin typeface="Verdana"/>
                <a:cs typeface="Verdana"/>
              </a:rPr>
              <a:t>regiones</a:t>
            </a:r>
            <a:r>
              <a:rPr sz="1200" dirty="0">
                <a:solidFill>
                  <a:srgbClr val="992923"/>
                </a:solidFill>
                <a:latin typeface="Verdana"/>
                <a:cs typeface="Verdana"/>
              </a:rPr>
              <a:t> </a:t>
            </a:r>
            <a:r>
              <a:rPr lang="es-CO" sz="1200" spc="-5" dirty="0">
                <a:solidFill>
                  <a:srgbClr val="992923"/>
                </a:solidFill>
                <a:latin typeface="Verdana"/>
                <a:cs typeface="Verdana"/>
              </a:rPr>
              <a:t>Caribe, Andina y Orinoquía.</a:t>
            </a:r>
            <a:endParaRPr sz="1200" dirty="0">
              <a:solidFill>
                <a:srgbClr val="992923"/>
              </a:solidFill>
              <a:latin typeface="Verdana"/>
              <a:cs typeface="Verdana"/>
            </a:endParaRPr>
          </a:p>
        </p:txBody>
      </p:sp>
    </p:spTree>
    <p:extLst>
      <p:ext uri="{BB962C8B-B14F-4D97-AF65-F5344CB8AC3E}">
        <p14:creationId xmlns:p14="http://schemas.microsoft.com/office/powerpoint/2010/main" val="1450983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3617976" y="73152"/>
            <a:ext cx="368808" cy="504444"/>
          </a:xfrm>
          <a:prstGeom prst="rect">
            <a:avLst/>
          </a:prstGeom>
        </p:spPr>
      </p:pic>
      <p:sp>
        <p:nvSpPr>
          <p:cNvPr id="9" name="CuadroTexto 8"/>
          <p:cNvSpPr txBox="1"/>
          <p:nvPr/>
        </p:nvSpPr>
        <p:spPr>
          <a:xfrm>
            <a:off x="1188854" y="5872682"/>
            <a:ext cx="9420685" cy="807913"/>
          </a:xfrm>
          <a:prstGeom prst="rect">
            <a:avLst/>
          </a:prstGeom>
          <a:noFill/>
        </p:spPr>
        <p:txBody>
          <a:bodyPr wrap="square" rtlCol="0">
            <a:spAutoFit/>
          </a:bodyPr>
          <a:lstStyle/>
          <a:p>
            <a:r>
              <a:rPr lang="en-US" sz="1200" dirty="0">
                <a:solidFill>
                  <a:schemeClr val="tx1">
                    <a:lumMod val="50000"/>
                    <a:lumOff val="50000"/>
                  </a:schemeClr>
                </a:solidFill>
                <a:latin typeface="Verdana" panose="020B0604030504040204" pitchFamily="34" charset="0"/>
                <a:ea typeface="Verdana" panose="020B0604030504040204" pitchFamily="34" charset="0"/>
              </a:rPr>
              <a:t>El eje horizontal presenta la fecha de evaluación de las alertas, el eje vertical izquierdo el porcentaje de municipios * en alerta y el eje vertical derecho el número total de éstos; categorizando las alertas en una barra apilada según su nivel de amenaza: alta (rojo), moderada (naranja) y baja (amarillo).</a:t>
            </a:r>
          </a:p>
          <a:p>
            <a:r>
              <a:rPr lang="en-US" sz="1050" i="1" dirty="0">
                <a:solidFill>
                  <a:schemeClr val="tx1">
                    <a:lumMod val="50000"/>
                    <a:lumOff val="50000"/>
                  </a:schemeClr>
                </a:solidFill>
                <a:latin typeface="Verdana" panose="020B0604030504040204" pitchFamily="34" charset="0"/>
                <a:ea typeface="Verdana" panose="020B0604030504040204" pitchFamily="34" charset="0"/>
              </a:rPr>
              <a:t>*Municipios oficiales registrados por el DANE representado el 100% (1121municipios) a la fecha.</a:t>
            </a:r>
          </a:p>
        </p:txBody>
      </p:sp>
      <p:sp>
        <p:nvSpPr>
          <p:cNvPr id="2" name="CuadroTexto 1">
            <a:extLst>
              <a:ext uri="{FF2B5EF4-FFF2-40B4-BE49-F238E27FC236}">
                <a16:creationId xmlns:a16="http://schemas.microsoft.com/office/drawing/2014/main" id="{70233CF6-1597-47E4-BB94-A959D8C75ACB}"/>
              </a:ext>
            </a:extLst>
          </p:cNvPr>
          <p:cNvSpPr txBox="1"/>
          <p:nvPr/>
        </p:nvSpPr>
        <p:spPr>
          <a:xfrm>
            <a:off x="5041359" y="5626461"/>
            <a:ext cx="2308194" cy="246221"/>
          </a:xfrm>
          <a:prstGeom prst="rect">
            <a:avLst/>
          </a:prstGeom>
          <a:noFill/>
        </p:spPr>
        <p:txBody>
          <a:bodyPr wrap="square" rtlCol="0">
            <a:spAutoFit/>
          </a:bodyPr>
          <a:lstStyle/>
          <a:p>
            <a:r>
              <a:rPr lang="es-CO" sz="1000" i="1" dirty="0">
                <a:solidFill>
                  <a:schemeClr val="tx1">
                    <a:lumMod val="50000"/>
                    <a:lumOff val="50000"/>
                  </a:schemeClr>
                </a:solidFill>
                <a:latin typeface="Verdana" panose="020B0604030504040204" pitchFamily="34" charset="0"/>
                <a:ea typeface="Verdana" panose="020B0604030504040204" pitchFamily="34" charset="0"/>
              </a:rPr>
              <a:t>Fuente: IDEAM, 2024.</a:t>
            </a:r>
          </a:p>
        </p:txBody>
      </p:sp>
      <p:pic>
        <p:nvPicPr>
          <p:cNvPr id="5" name="Imagen 4"/>
          <p:cNvPicPr>
            <a:picLocks noChangeAspect="1"/>
          </p:cNvPicPr>
          <p:nvPr/>
        </p:nvPicPr>
        <p:blipFill>
          <a:blip r:embed="rId3"/>
          <a:stretch>
            <a:fillRect/>
          </a:stretch>
        </p:blipFill>
        <p:spPr>
          <a:xfrm>
            <a:off x="998900" y="939688"/>
            <a:ext cx="9244013" cy="4686773"/>
          </a:xfrm>
          <a:prstGeom prst="rect">
            <a:avLst/>
          </a:prstGeom>
        </p:spPr>
      </p:pic>
    </p:spTree>
    <p:extLst>
      <p:ext uri="{BB962C8B-B14F-4D97-AF65-F5344CB8AC3E}">
        <p14:creationId xmlns:p14="http://schemas.microsoft.com/office/powerpoint/2010/main" val="4188369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3617976" y="73152"/>
            <a:ext cx="368808" cy="504444"/>
          </a:xfrm>
          <a:prstGeom prst="rect">
            <a:avLst/>
          </a:prstGeom>
        </p:spPr>
      </p:pic>
      <p:sp>
        <p:nvSpPr>
          <p:cNvPr id="10" name="CuadroTexto 9"/>
          <p:cNvSpPr txBox="1"/>
          <p:nvPr/>
        </p:nvSpPr>
        <p:spPr>
          <a:xfrm>
            <a:off x="80654" y="4949042"/>
            <a:ext cx="11781692" cy="1954381"/>
          </a:xfrm>
          <a:prstGeom prst="rect">
            <a:avLst/>
          </a:prstGeom>
          <a:noFill/>
        </p:spPr>
        <p:txBody>
          <a:bodyPr wrap="square" rtlCol="0">
            <a:spAutoFit/>
          </a:bodyPr>
          <a:lstStyle/>
          <a:p>
            <a:pPr algn="just"/>
            <a:r>
              <a:rPr lang="es-ES" sz="1000" dirty="0">
                <a:solidFill>
                  <a:schemeClr val="tx1">
                    <a:lumMod val="50000"/>
                    <a:lumOff val="50000"/>
                  </a:schemeClr>
                </a:solidFill>
                <a:latin typeface="Verdana" panose="020B0604030504040204" pitchFamily="34" charset="0"/>
                <a:ea typeface="Verdana" panose="020B0604030504040204" pitchFamily="34" charset="0"/>
              </a:rPr>
              <a:t>De acuerdo con el pronóstico de la amenaza por incendios de la cobertura vegetal en el mes de mayo se tiene que el día que presentó mayores alertas rojas fue el día 18/05/2024 con un total de 7 municipios, destacándose los departamentos de Magdalena, La Guajira y Atlántico, seguidos por las alertas naranja con un total de 23 municipios y por último, las alertas amarillas con un total de 23 municipios, para un total de 53 municipios en algún grado de alerta. Por otro lado, se destaca el día 26/05/2024 el cual se evidenció una disminución del número de alertas rojas con un total de 0 municipios en alerta, las alertas </a:t>
            </a:r>
            <a:r>
              <a:rPr lang="es-ES" sz="1000" dirty="0" smtClean="0">
                <a:solidFill>
                  <a:schemeClr val="tx1">
                    <a:lumMod val="50000"/>
                    <a:lumOff val="50000"/>
                  </a:schemeClr>
                </a:solidFill>
                <a:latin typeface="Verdana" panose="020B0604030504040204" pitchFamily="34" charset="0"/>
                <a:ea typeface="Verdana" panose="020B0604030504040204" pitchFamily="34" charset="0"/>
              </a:rPr>
              <a:t>naranjas </a:t>
            </a:r>
            <a:r>
              <a:rPr lang="es-ES" sz="1000" dirty="0">
                <a:solidFill>
                  <a:schemeClr val="tx1">
                    <a:lumMod val="50000"/>
                    <a:lumOff val="50000"/>
                  </a:schemeClr>
                </a:solidFill>
                <a:latin typeface="Verdana" panose="020B0604030504040204" pitchFamily="34" charset="0"/>
                <a:ea typeface="Verdana" panose="020B0604030504040204" pitchFamily="34" charset="0"/>
              </a:rPr>
              <a:t>con un total de 0 municipios, y por último, las alertas amarillas con un total de 2 municipios, para un total de 2 municipios en algún grado de alerta, esto debido al aumento de las precipitaciones en varios sectores del país. El día 4/05/2024 fue el más lluvioso del mes de mayo, consecuente con la disminución de las alertas por incendios de la cobertura vegetal, comportamiento que se mantuvo hasta el final del mes, exceptuando los días 17,18 y 19 de mayo que fueron los días que evidenciaron mayores alertas por incendios de la cobertura vegetal. Se destaca en este mes, el incendio en el Parque Nacional Isla Salamanca reportado el 29 de abril, el cual a partir del 4 de mayo logro ser controlado y liquidado el 7 de mayo 2024.</a:t>
            </a:r>
          </a:p>
          <a:p>
            <a:pPr algn="just"/>
            <a:endParaRPr lang="es-ES" sz="1000" dirty="0">
              <a:solidFill>
                <a:schemeClr val="tx1">
                  <a:lumMod val="50000"/>
                  <a:lumOff val="50000"/>
                </a:schemeClr>
              </a:solidFill>
              <a:latin typeface="Verdana" panose="020B0604030504040204" pitchFamily="34" charset="0"/>
              <a:ea typeface="Verdana" panose="020B0604030504040204" pitchFamily="34" charset="0"/>
            </a:endParaRPr>
          </a:p>
          <a:p>
            <a:pPr algn="just"/>
            <a:r>
              <a:rPr lang="es-ES" sz="1000" i="1" dirty="0">
                <a:solidFill>
                  <a:schemeClr val="tx1">
                    <a:lumMod val="50000"/>
                    <a:lumOff val="50000"/>
                  </a:schemeClr>
                </a:solidFill>
                <a:latin typeface="Verdana" panose="020B0604030504040204" pitchFamily="34" charset="0"/>
                <a:ea typeface="Verdana" panose="020B0604030504040204" pitchFamily="34" charset="0"/>
              </a:rPr>
              <a:t>Boletines incendios de la cobertura vegetal.</a:t>
            </a:r>
          </a:p>
          <a:p>
            <a:pPr algn="just"/>
            <a:r>
              <a:rPr lang="es-ES" sz="1000" i="1" dirty="0">
                <a:solidFill>
                  <a:schemeClr val="tx1">
                    <a:lumMod val="50000"/>
                    <a:lumOff val="50000"/>
                  </a:schemeClr>
                </a:solidFill>
                <a:latin typeface="Verdana" panose="020B0604030504040204" pitchFamily="34" charset="0"/>
                <a:ea typeface="Verdana" panose="020B0604030504040204" pitchFamily="34" charset="0"/>
              </a:rPr>
              <a:t>Fuente: IDEAM, 2024.</a:t>
            </a:r>
            <a:endParaRPr lang="es-ES" sz="1000" dirty="0">
              <a:solidFill>
                <a:schemeClr val="tx1">
                  <a:lumMod val="50000"/>
                  <a:lumOff val="50000"/>
                </a:schemeClr>
              </a:solidFill>
              <a:latin typeface="Verdana" panose="020B0604030504040204" pitchFamily="34" charset="0"/>
              <a:ea typeface="Verdana" panose="020B0604030504040204" pitchFamily="34" charset="0"/>
            </a:endParaRPr>
          </a:p>
          <a:p>
            <a:endParaRPr lang="en-US" sz="1100" i="1" dirty="0">
              <a:solidFill>
                <a:schemeClr val="tx1">
                  <a:lumMod val="50000"/>
                  <a:lumOff val="50000"/>
                </a:schemeClr>
              </a:solidFill>
            </a:endParaRPr>
          </a:p>
        </p:txBody>
      </p:sp>
      <p:pic>
        <p:nvPicPr>
          <p:cNvPr id="4" name="Imagen 3"/>
          <p:cNvPicPr>
            <a:picLocks noChangeAspect="1"/>
          </p:cNvPicPr>
          <p:nvPr/>
        </p:nvPicPr>
        <p:blipFill rotWithShape="1">
          <a:blip r:embed="rId3"/>
          <a:srcRect l="504" r="2449"/>
          <a:stretch/>
        </p:blipFill>
        <p:spPr>
          <a:xfrm>
            <a:off x="59286" y="1689469"/>
            <a:ext cx="5912214" cy="3124891"/>
          </a:xfrm>
          <a:prstGeom prst="rect">
            <a:avLst/>
          </a:prstGeom>
        </p:spPr>
      </p:pic>
      <p:pic>
        <p:nvPicPr>
          <p:cNvPr id="6" name="Imagen 5"/>
          <p:cNvPicPr>
            <a:picLocks noChangeAspect="1"/>
          </p:cNvPicPr>
          <p:nvPr/>
        </p:nvPicPr>
        <p:blipFill>
          <a:blip r:embed="rId4"/>
          <a:stretch>
            <a:fillRect/>
          </a:stretch>
        </p:blipFill>
        <p:spPr>
          <a:xfrm>
            <a:off x="2183538" y="954654"/>
            <a:ext cx="1709194" cy="639972"/>
          </a:xfrm>
          <a:prstGeom prst="rect">
            <a:avLst/>
          </a:prstGeom>
        </p:spPr>
      </p:pic>
      <p:pic>
        <p:nvPicPr>
          <p:cNvPr id="7" name="Imagen 6"/>
          <p:cNvPicPr>
            <a:picLocks noChangeAspect="1"/>
          </p:cNvPicPr>
          <p:nvPr/>
        </p:nvPicPr>
        <p:blipFill rotWithShape="1">
          <a:blip r:embed="rId5"/>
          <a:srcRect r="1068"/>
          <a:stretch/>
        </p:blipFill>
        <p:spPr>
          <a:xfrm>
            <a:off x="5950132" y="1636717"/>
            <a:ext cx="6054299" cy="3177643"/>
          </a:xfrm>
          <a:prstGeom prst="rect">
            <a:avLst/>
          </a:prstGeom>
        </p:spPr>
      </p:pic>
      <p:pic>
        <p:nvPicPr>
          <p:cNvPr id="8" name="Imagen 7"/>
          <p:cNvPicPr>
            <a:picLocks noChangeAspect="1"/>
          </p:cNvPicPr>
          <p:nvPr/>
        </p:nvPicPr>
        <p:blipFill>
          <a:blip r:embed="rId6"/>
          <a:stretch>
            <a:fillRect/>
          </a:stretch>
        </p:blipFill>
        <p:spPr>
          <a:xfrm>
            <a:off x="7891408" y="919006"/>
            <a:ext cx="1696729" cy="675620"/>
          </a:xfrm>
          <a:prstGeom prst="rect">
            <a:avLst/>
          </a:prstGeom>
        </p:spPr>
      </p:pic>
    </p:spTree>
    <p:extLst>
      <p:ext uri="{BB962C8B-B14F-4D97-AF65-F5344CB8AC3E}">
        <p14:creationId xmlns:p14="http://schemas.microsoft.com/office/powerpoint/2010/main" val="3410546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13097268-1E2C-DA1F-278B-0A69656332A0}"/>
              </a:ext>
            </a:extLst>
          </p:cNvPr>
          <p:cNvSpPr/>
          <p:nvPr/>
        </p:nvSpPr>
        <p:spPr>
          <a:xfrm>
            <a:off x="4872289" y="1346289"/>
            <a:ext cx="7103513" cy="4582159"/>
          </a:xfrm>
          <a:prstGeom prst="rect">
            <a:avLst/>
          </a:prstGeom>
          <a:solidFill>
            <a:srgbClr val="CB3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Rectángulo 15">
            <a:extLst>
              <a:ext uri="{FF2B5EF4-FFF2-40B4-BE49-F238E27FC236}">
                <a16:creationId xmlns:a16="http://schemas.microsoft.com/office/drawing/2014/main" id="{6C87A003-9EDC-3586-7D05-79A014E55612}"/>
              </a:ext>
            </a:extLst>
          </p:cNvPr>
          <p:cNvSpPr/>
          <p:nvPr/>
        </p:nvSpPr>
        <p:spPr>
          <a:xfrm>
            <a:off x="5433164" y="1490626"/>
            <a:ext cx="5981761" cy="4293483"/>
          </a:xfrm>
          <a:prstGeom prst="rect">
            <a:avLst/>
          </a:prstGeom>
          <a:noFill/>
        </p:spPr>
        <p:txBody>
          <a:bodyPr wrap="square">
            <a:spAutoFit/>
          </a:bodyPr>
          <a:lstStyle/>
          <a:p>
            <a:pPr algn="just"/>
            <a:r>
              <a:rPr lang="es-MX" sz="1300" dirty="0">
                <a:solidFill>
                  <a:schemeClr val="bg1"/>
                </a:solidFill>
                <a:latin typeface="Verdana" panose="020B0604030504040204" pitchFamily="34" charset="0"/>
                <a:ea typeface="Verdana" panose="020B0604030504040204" pitchFamily="34" charset="0"/>
              </a:rPr>
              <a:t>Dada la persistencia de las condiciones mayormente de lluvias en el país del mes de mayo, se disminuye ostensiblemente tanto el número de puntos de calor, como la probabilidad de ocurrencia de incendios de la cobertura vegetal, el cual se presentaron alertas entre </a:t>
            </a:r>
            <a:r>
              <a:rPr lang="es-MX" sz="1300" b="1" dirty="0">
                <a:solidFill>
                  <a:schemeClr val="bg1"/>
                </a:solidFill>
                <a:latin typeface="Verdana" panose="020B0604030504040204" pitchFamily="34" charset="0"/>
                <a:ea typeface="Verdana" panose="020B0604030504040204" pitchFamily="34" charset="0"/>
              </a:rPr>
              <a:t>rojas y amarillas </a:t>
            </a:r>
            <a:r>
              <a:rPr lang="es-MX" sz="1300" dirty="0">
                <a:solidFill>
                  <a:schemeClr val="bg1"/>
                </a:solidFill>
                <a:latin typeface="Verdana" panose="020B0604030504040204" pitchFamily="34" charset="0"/>
                <a:ea typeface="Verdana" panose="020B0604030504040204" pitchFamily="34" charset="0"/>
              </a:rPr>
              <a:t>de la amenaza por incendios de la cobertura vegetal, con mayores alertas entre los días 17/05/2024 y 19/05/2024, principalmente en la </a:t>
            </a:r>
            <a:r>
              <a:rPr lang="es-MX" sz="1300" b="1" dirty="0">
                <a:solidFill>
                  <a:schemeClr val="bg1"/>
                </a:solidFill>
                <a:latin typeface="Verdana" panose="020B0604030504040204" pitchFamily="34" charset="0"/>
                <a:ea typeface="Verdana" panose="020B0604030504040204" pitchFamily="34" charset="0"/>
              </a:rPr>
              <a:t>región Caribe</a:t>
            </a:r>
            <a:r>
              <a:rPr lang="es-MX" sz="1300" dirty="0">
                <a:solidFill>
                  <a:schemeClr val="bg1"/>
                </a:solidFill>
                <a:latin typeface="Verdana" panose="020B0604030504040204" pitchFamily="34" charset="0"/>
                <a:ea typeface="Verdana" panose="020B0604030504040204" pitchFamily="34" charset="0"/>
              </a:rPr>
              <a:t>, </a:t>
            </a:r>
            <a:r>
              <a:rPr lang="es-MX" sz="1300" b="1" dirty="0">
                <a:solidFill>
                  <a:schemeClr val="bg1"/>
                </a:solidFill>
                <a:latin typeface="Verdana" panose="020B0604030504040204" pitchFamily="34" charset="0"/>
                <a:ea typeface="Verdana" panose="020B0604030504040204" pitchFamily="34" charset="0"/>
              </a:rPr>
              <a:t>nororiente y sur de la región Andina.</a:t>
            </a:r>
          </a:p>
          <a:p>
            <a:pPr algn="just"/>
            <a:endParaRPr lang="es-MX" sz="1300" dirty="0">
              <a:solidFill>
                <a:schemeClr val="bg1"/>
              </a:solidFill>
              <a:latin typeface="Verdana" panose="020B0604030504040204" pitchFamily="34" charset="0"/>
              <a:ea typeface="Verdana" panose="020B0604030504040204" pitchFamily="34" charset="0"/>
            </a:endParaRPr>
          </a:p>
          <a:p>
            <a:pPr algn="just"/>
            <a:r>
              <a:rPr lang="es-MX" sz="1300" dirty="0">
                <a:solidFill>
                  <a:schemeClr val="bg1"/>
                </a:solidFill>
                <a:latin typeface="Verdana" panose="020B0604030504040204" pitchFamily="34" charset="0"/>
                <a:ea typeface="Verdana" panose="020B0604030504040204" pitchFamily="34" charset="0"/>
              </a:rPr>
              <a:t>Sumado a ello, estas condiciones meteorológicas favorecen las heladas en zona de montaña, entre los 1800 y 3000 metros, lo que a su vez favorece la disponibilidad de biomasa seca con bajos contenidos de humedad del suelo, que propician el aumento de la probabilidad de la propagación de los incendios de la cobertura vegetal.</a:t>
            </a:r>
          </a:p>
          <a:p>
            <a:pPr algn="just"/>
            <a:endParaRPr lang="es-MX" sz="1300" dirty="0">
              <a:solidFill>
                <a:schemeClr val="bg1"/>
              </a:solidFill>
              <a:latin typeface="Verdana" panose="020B0604030504040204" pitchFamily="34" charset="0"/>
              <a:ea typeface="Verdana" panose="020B0604030504040204" pitchFamily="34" charset="0"/>
            </a:endParaRPr>
          </a:p>
          <a:p>
            <a:pPr algn="just"/>
            <a:r>
              <a:rPr lang="es-MX" sz="1300" dirty="0">
                <a:solidFill>
                  <a:schemeClr val="bg1"/>
                </a:solidFill>
                <a:latin typeface="Verdana" panose="020B0604030504040204" pitchFamily="34" charset="0"/>
                <a:ea typeface="Verdana" panose="020B0604030504040204" pitchFamily="34" charset="0"/>
              </a:rPr>
              <a:t>La ocurrencia de estos incendios incide significativamente en el detrimento de la calidad del aire en la zona afectada, sumado a la ausencia o bajas precipitaciones y vientos moderados en intensidad, que favorecen la dispersión de los contaminantes y desfavorecen los procesos de lavado de la atmósfera.</a:t>
            </a:r>
          </a:p>
        </p:txBody>
      </p:sp>
      <p:sp>
        <p:nvSpPr>
          <p:cNvPr id="24" name="Rectángulo 23">
            <a:extLst>
              <a:ext uri="{FF2B5EF4-FFF2-40B4-BE49-F238E27FC236}">
                <a16:creationId xmlns:a16="http://schemas.microsoft.com/office/drawing/2014/main" id="{E52E450B-9364-513D-8273-E94B2D4AD60D}"/>
              </a:ext>
            </a:extLst>
          </p:cNvPr>
          <p:cNvSpPr/>
          <p:nvPr/>
        </p:nvSpPr>
        <p:spPr>
          <a:xfrm>
            <a:off x="907336" y="1738143"/>
            <a:ext cx="3123277" cy="1902059"/>
          </a:xfrm>
          <a:prstGeom prst="rect">
            <a:avLst/>
          </a:prstGeom>
          <a:noFill/>
        </p:spPr>
        <p:txBody>
          <a:bodyPr wrap="square">
            <a:spAutoFit/>
          </a:bodyPr>
          <a:lstStyle/>
          <a:p>
            <a:pPr algn="ctr">
              <a:lnSpc>
                <a:spcPct val="120000"/>
              </a:lnSpc>
            </a:pPr>
            <a:r>
              <a:rPr lang="es-CO" sz="1400" b="1" dirty="0">
                <a:solidFill>
                  <a:srgbClr val="992923"/>
                </a:solidFill>
                <a:latin typeface="Verdana" panose="020B0604030504040204" pitchFamily="34" charset="0"/>
                <a:ea typeface="Verdana" panose="020B0604030504040204" pitchFamily="34" charset="0"/>
              </a:rPr>
              <a:t>¡Consulta aquí los Informes Diarios de Incendios!</a:t>
            </a:r>
          </a:p>
          <a:p>
            <a:pPr algn="ctr">
              <a:lnSpc>
                <a:spcPct val="120000"/>
              </a:lnSpc>
            </a:pPr>
            <a:endParaRPr lang="es-CO" sz="1400" b="1" dirty="0">
              <a:solidFill>
                <a:srgbClr val="992923"/>
              </a:solidFill>
              <a:latin typeface="Verdana" panose="020B0604030504040204" pitchFamily="34" charset="0"/>
              <a:ea typeface="Verdana" panose="020B0604030504040204" pitchFamily="34" charset="0"/>
            </a:endParaRPr>
          </a:p>
          <a:p>
            <a:pPr algn="ctr">
              <a:lnSpc>
                <a:spcPct val="120000"/>
              </a:lnSpc>
            </a:pPr>
            <a:r>
              <a:rPr lang="es-CO" sz="1400" dirty="0">
                <a:solidFill>
                  <a:srgbClr val="96BE53"/>
                </a:solidFill>
                <a:latin typeface="Verdana" panose="020B0604030504040204" pitchFamily="34" charset="0"/>
                <a:ea typeface="Verdana" panose="020B0604030504040204" pitchFamily="34" charset="0"/>
                <a:hlinkClick r:id="rId2"/>
              </a:rPr>
              <a:t>http://www.pronosticosyalertas.gov.co/web/pronosticos-y-alertas/informe-diario-de-incendios</a:t>
            </a:r>
            <a:endParaRPr lang="es-CO" sz="1400" dirty="0">
              <a:solidFill>
                <a:srgbClr val="96BE53"/>
              </a:solidFill>
              <a:latin typeface="Verdana" panose="020B0604030504040204" pitchFamily="34" charset="0"/>
              <a:ea typeface="Verdana" panose="020B0604030504040204" pitchFamily="34" charset="0"/>
            </a:endParaRPr>
          </a:p>
        </p:txBody>
      </p:sp>
      <p:pic>
        <p:nvPicPr>
          <p:cNvPr id="4098" name="Picture 2" descr="Generador de Códigos QR Codes">
            <a:extLst>
              <a:ext uri="{FF2B5EF4-FFF2-40B4-BE49-F238E27FC236}">
                <a16:creationId xmlns:a16="http://schemas.microsoft.com/office/drawing/2014/main" id="{B6154E55-FD36-8642-92BE-E9BF90988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873" y="3811177"/>
            <a:ext cx="2196205" cy="219620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422806"/>
      </p:ext>
    </p:extLst>
  </p:cSld>
  <p:clrMapOvr>
    <a:masterClrMapping/>
  </p:clrMapOvr>
</p:sld>
</file>

<file path=ppt/theme/theme1.xml><?xml version="1.0" encoding="utf-8"?>
<a:theme xmlns:a="http://schemas.openxmlformats.org/drawingml/2006/main" name="Tema de Office">
  <a:themeElements>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8b5275e-ae01-42c5-988e-af94d28a4e7f">
      <Terms xmlns="http://schemas.microsoft.com/office/infopath/2007/PartnerControls"/>
    </lcf76f155ced4ddcb4097134ff3c332f>
    <TaxCatchAll xmlns="37130ef0-5c66-454e-8046-70ae2f71bbe0" xsi:nil="true"/>
    <SharedWithUsers xmlns="37130ef0-5c66-454e-8046-70ae2f71bbe0">
      <UserInfo>
        <DisplayName>Adriana Marcela Tamayo Quintana</DisplayName>
        <AccountId>280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8B412D4C349E3D4EA30C84D24047197F" ma:contentTypeVersion="14" ma:contentTypeDescription="Crear nuevo documento." ma:contentTypeScope="" ma:versionID="229f32925c15054cd96d1815965661df">
  <xsd:schema xmlns:xsd="http://www.w3.org/2001/XMLSchema" xmlns:xs="http://www.w3.org/2001/XMLSchema" xmlns:p="http://schemas.microsoft.com/office/2006/metadata/properties" xmlns:ns2="18b5275e-ae01-42c5-988e-af94d28a4e7f" xmlns:ns3="37130ef0-5c66-454e-8046-70ae2f71bbe0" targetNamespace="http://schemas.microsoft.com/office/2006/metadata/properties" ma:root="true" ma:fieldsID="12cae1e70bda897699bac35f4cb19cb8" ns2:_="" ns3:_="">
    <xsd:import namespace="18b5275e-ae01-42c5-988e-af94d28a4e7f"/>
    <xsd:import namespace="37130ef0-5c66-454e-8046-70ae2f71bbe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b5275e-ae01-42c5-988e-af94d28a4e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cfa4c69d-b1f6-4e6d-9b00-6144774bce4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7130ef0-5c66-454e-8046-70ae2f71bbe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0320a29-b779-4cd5-a3e2-8f91c1a9323c}" ma:internalName="TaxCatchAll" ma:showField="CatchAllData" ma:web="37130ef0-5c66-454e-8046-70ae2f71bbe0">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4850C2-41DA-46F4-AF0C-12B4ADE620FC}">
  <ds:schemaRefs>
    <ds:schemaRef ds:uri="37130ef0-5c66-454e-8046-70ae2f71bbe0"/>
    <ds:schemaRef ds:uri="http://purl.org/dc/elements/1.1/"/>
    <ds:schemaRef ds:uri="http://schemas.microsoft.com/office/2006/metadata/properties"/>
    <ds:schemaRef ds:uri="http://purl.org/dc/terms/"/>
    <ds:schemaRef ds:uri="http://www.w3.org/XML/1998/namespace"/>
    <ds:schemaRef ds:uri="http://purl.org/dc/dcmitype/"/>
    <ds:schemaRef ds:uri="18b5275e-ae01-42c5-988e-af94d28a4e7f"/>
    <ds:schemaRef ds:uri="http://schemas.microsoft.com/office/2006/documentManagement/type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16391411-9743-430E-A2B9-F247574EBF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b5275e-ae01-42c5-988e-af94d28a4e7f"/>
    <ds:schemaRef ds:uri="37130ef0-5c66-454e-8046-70ae2f71bb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3429BE8-F408-4FB0-ACAB-026CBC3D43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14553</TotalTime>
  <Words>5240</Words>
  <Application>Microsoft Office PowerPoint</Application>
  <PresentationFormat>Panorámica</PresentationFormat>
  <Paragraphs>251</Paragraphs>
  <Slides>20</Slides>
  <Notes>4</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20</vt:i4>
      </vt:variant>
    </vt:vector>
  </HeadingPairs>
  <TitlesOfParts>
    <vt:vector size="28" baseType="lpstr">
      <vt:lpstr>Arial</vt:lpstr>
      <vt:lpstr>Arial Narrow</vt:lpstr>
      <vt:lpstr>Calibri</vt:lpstr>
      <vt:lpstr>Calibri Light</vt:lpstr>
      <vt:lpstr>Courier New</vt:lpstr>
      <vt:lpstr>Helvetica</vt:lpstr>
      <vt:lpstr>Verdana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Luisa Rodrìguez Arias</dc:creator>
  <cp:lastModifiedBy>DELL</cp:lastModifiedBy>
  <cp:revision>739</cp:revision>
  <dcterms:created xsi:type="dcterms:W3CDTF">2023-05-19T19:31:54Z</dcterms:created>
  <dcterms:modified xsi:type="dcterms:W3CDTF">2024-06-23T18:50:51Z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2024-04-08T16:35:28Z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de2fffed-60b8-42b2-a465-00fee1de04ba</vt:lpwstr>
  </property>
  <property fmtid="{D5CDD505-2E9C-101B-9397-08002B2CF9AE}" pid="7" name="MSIP_Label_defa4170-0d19-0005-0004-bc88714345d2_ActionId">
    <vt:lpwstr>cbdf0a38-70df-43cd-afc3-3f681791a5bb</vt:lpwstr>
  </property>
  <property fmtid="{D5CDD505-2E9C-101B-9397-08002B2CF9AE}" pid="8" name="MSIP_Label_defa4170-0d19-0005-0004-bc88714345d2_ContentBits">
    <vt:lpwstr>0</vt:lpwstr>
  </property>
  <property fmtid="{D5CDD505-2E9C-101B-9397-08002B2CF9AE}" pid="9" name="ContentTypeId">
    <vt:lpwstr>0x0101008B412D4C349E3D4EA30C84D24047197F</vt:lpwstr>
  </property>
  <property fmtid="{D5CDD505-2E9C-101B-9397-08002B2CF9AE}" pid="10" name="MediaServiceImageTags">
    <vt:lpwstr/>
  </property>
</Properties>
</file>