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649" r:id="rId5"/>
    <p:sldId id="626" r:id="rId6"/>
    <p:sldId id="610" r:id="rId7"/>
    <p:sldId id="666" r:id="rId8"/>
    <p:sldId id="645" r:id="rId9"/>
    <p:sldId id="648" r:id="rId10"/>
    <p:sldId id="653" r:id="rId11"/>
    <p:sldId id="655" r:id="rId12"/>
    <p:sldId id="647" r:id="rId13"/>
    <p:sldId id="665" r:id="rId14"/>
    <p:sldId id="654" r:id="rId15"/>
    <p:sldId id="652" r:id="rId16"/>
    <p:sldId id="663" r:id="rId17"/>
    <p:sldId id="661" r:id="rId18"/>
    <p:sldId id="667" r:id="rId19"/>
    <p:sldId id="668" r:id="rId20"/>
    <p:sldId id="638" r:id="rId21"/>
    <p:sldId id="641" r:id="rId22"/>
    <p:sldId id="644" r:id="rId23"/>
    <p:sldId id="650"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0EED1D2-634F-40AE-BC31-629BC7824E8B}">
          <p14:sldIdLst>
            <p14:sldId id="649"/>
            <p14:sldId id="626"/>
            <p14:sldId id="610"/>
            <p14:sldId id="666"/>
            <p14:sldId id="645"/>
            <p14:sldId id="648"/>
            <p14:sldId id="653"/>
            <p14:sldId id="655"/>
            <p14:sldId id="647"/>
            <p14:sldId id="665"/>
            <p14:sldId id="654"/>
            <p14:sldId id="652"/>
            <p14:sldId id="663"/>
            <p14:sldId id="661"/>
            <p14:sldId id="667"/>
            <p14:sldId id="668"/>
          </p14:sldIdLst>
        </p14:section>
        <p14:section name="Sección sin título" id="{92C6D5CA-E901-4CBC-9D09-8D0173DC576D}">
          <p14:sldIdLst>
            <p14:sldId id="638"/>
            <p14:sldId id="641"/>
            <p14:sldId id="644"/>
            <p14:sldId id="65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5CA9D-0261-AF5B-FF9F-BE7D1A691F5D}" name="Ana Maria Hernandez Hernandez" initials="AH" userId="S::amhernandez@ideam.gov.co::e830a226-d9cd-4f5e-ae6d-214b0754b7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a Maria Hernandez Hernandez" initials="AMHH" lastIdx="5" clrIdx="0">
    <p:extLst>
      <p:ext uri="{19B8F6BF-5375-455C-9EA6-DF929625EA0E}">
        <p15:presenceInfo xmlns:p15="http://schemas.microsoft.com/office/powerpoint/2012/main" userId="Ana Maria Hernandez Hernandez" providerId="None"/>
      </p:ext>
    </p:extLst>
  </p:cmAuthor>
  <p:cmAuthor id="2" name="Ana Maria Hernandez Hernandez" initials="AH" lastIdx="3" clrIdx="1">
    <p:extLst>
      <p:ext uri="{19B8F6BF-5375-455C-9EA6-DF929625EA0E}">
        <p15:presenceInfo xmlns:p15="http://schemas.microsoft.com/office/powerpoint/2012/main" userId="f2b117e2bb2ec3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ED00"/>
    <a:srgbClr val="52AE32"/>
    <a:srgbClr val="992923"/>
    <a:srgbClr val="CB372F"/>
    <a:srgbClr val="2091C9"/>
    <a:srgbClr val="96BE53"/>
    <a:srgbClr val="F4F5F7"/>
    <a:srgbClr val="4F4E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231C8-D439-67F5-0EFC-3AFEA96B2265}" v="1" dt="2024-05-27T22:10:31.860"/>
  </p1510:revLst>
</p1510:revInfo>
</file>

<file path=ppt/tableStyles.xml><?xml version="1.0" encoding="utf-8"?>
<a:tblStyleLst xmlns:a="http://schemas.openxmlformats.org/drawingml/2006/main" def="{5C22544A-7EE6-4342-B048-85BDC9FD1C3A}">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364" autoAdjust="0"/>
  </p:normalViewPr>
  <p:slideViewPr>
    <p:cSldViewPr snapToGrid="0">
      <p:cViewPr varScale="1">
        <p:scale>
          <a:sx n="73" d="100"/>
          <a:sy n="73"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Patricia Cortina Gómez" userId="S::mcortina@ideam.gov.co::69490ae8-bb35-4aee-9106-693f7da3bf7b" providerId="AD" clId="Web-{6A9231C8-D439-67F5-0EFC-3AFEA96B2265}"/>
    <pc:docChg chg="modSld">
      <pc:chgData name="Martha Patricia Cortina Gómez" userId="S::mcortina@ideam.gov.co::69490ae8-bb35-4aee-9106-693f7da3bf7b" providerId="AD" clId="Web-{6A9231C8-D439-67F5-0EFC-3AFEA96B2265}" dt="2024-05-27T22:10:31.860" v="0" actId="20577"/>
      <pc:docMkLst>
        <pc:docMk/>
      </pc:docMkLst>
      <pc:sldChg chg="modSp">
        <pc:chgData name="Martha Patricia Cortina Gómez" userId="S::mcortina@ideam.gov.co::69490ae8-bb35-4aee-9106-693f7da3bf7b" providerId="AD" clId="Web-{6A9231C8-D439-67F5-0EFC-3AFEA96B2265}" dt="2024-05-27T22:10:31.860" v="0" actId="20577"/>
        <pc:sldMkLst>
          <pc:docMk/>
          <pc:sldMk cId="1144439901" sldId="626"/>
        </pc:sldMkLst>
        <pc:spChg chg="mod">
          <ac:chgData name="Martha Patricia Cortina Gómez" userId="S::mcortina@ideam.gov.co::69490ae8-bb35-4aee-9106-693f7da3bf7b" providerId="AD" clId="Web-{6A9231C8-D439-67F5-0EFC-3AFEA96B2265}" dt="2024-05-27T22:10:31.860" v="0" actId="20577"/>
          <ac:spMkLst>
            <pc:docMk/>
            <pc:sldMk cId="1144439901" sldId="626"/>
            <ac:spMk id="9" creationId="{00000000-0000-0000-0000-000000000000}"/>
          </ac:spMkLst>
        </pc:spChg>
      </pc:sldChg>
    </pc:docChg>
  </pc:docChgLst>
  <pc:docChgLst>
    <pc:chgData name="Martha Patricia Cortina Gómez" userId="S::mcortina@ideam.gov.co::69490ae8-bb35-4aee-9106-693f7da3bf7b" providerId="AD" clId="Web-{945ECED8-CD51-39C3-C6AD-B26C8E60C43F}"/>
    <pc:docChg chg="modSld">
      <pc:chgData name="Martha Patricia Cortina Gómez" userId="S::mcortina@ideam.gov.co::69490ae8-bb35-4aee-9106-693f7da3bf7b" providerId="AD" clId="Web-{945ECED8-CD51-39C3-C6AD-B26C8E60C43F}" dt="2024-05-14T15:24:57.664" v="5" actId="20577"/>
      <pc:docMkLst>
        <pc:docMk/>
      </pc:docMkLst>
      <pc:sldChg chg="modSp">
        <pc:chgData name="Martha Patricia Cortina Gómez" userId="S::mcortina@ideam.gov.co::69490ae8-bb35-4aee-9106-693f7da3bf7b" providerId="AD" clId="Web-{945ECED8-CD51-39C3-C6AD-B26C8E60C43F}" dt="2024-05-14T15:24:57.664" v="5" actId="20577"/>
        <pc:sldMkLst>
          <pc:docMk/>
          <pc:sldMk cId="2278724631" sldId="661"/>
        </pc:sldMkLst>
        <pc:spChg chg="mod">
          <ac:chgData name="Martha Patricia Cortina Gómez" userId="S::mcortina@ideam.gov.co::69490ae8-bb35-4aee-9106-693f7da3bf7b" providerId="AD" clId="Web-{945ECED8-CD51-39C3-C6AD-B26C8E60C43F}" dt="2024-05-14T15:24:57.664" v="5" actId="20577"/>
          <ac:spMkLst>
            <pc:docMk/>
            <pc:sldMk cId="2278724631" sldId="661"/>
            <ac:spMk id="2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987C0-C526-44E3-B5BD-C5EBF6643260}" type="datetimeFigureOut">
              <a:rPr lang="es-CO" smtClean="0"/>
              <a:t>28/06/2024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82123-5DD1-4E59-A141-24F3F5C44164}" type="slidenum">
              <a:rPr lang="es-CO" smtClean="0"/>
              <a:t>‹Nº›</a:t>
            </a:fld>
            <a:endParaRPr lang="es-CO"/>
          </a:p>
        </p:txBody>
      </p:sp>
    </p:spTree>
    <p:extLst>
      <p:ext uri="{BB962C8B-B14F-4D97-AF65-F5344CB8AC3E}">
        <p14:creationId xmlns:p14="http://schemas.microsoft.com/office/powerpoint/2010/main" val="71589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CF82123-5DD1-4E59-A141-24F3F5C44164}" type="slidenum">
              <a:rPr lang="es-CO" smtClean="0"/>
              <a:t>1</a:t>
            </a:fld>
            <a:endParaRPr lang="es-CO"/>
          </a:p>
        </p:txBody>
      </p:sp>
    </p:spTree>
    <p:extLst>
      <p:ext uri="{BB962C8B-B14F-4D97-AF65-F5344CB8AC3E}">
        <p14:creationId xmlns:p14="http://schemas.microsoft.com/office/powerpoint/2010/main" val="164478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822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127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394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7" name="Imagen 6" descr="Icono&#10;&#10;Descripción generada automáticamente">
            <a:extLst>
              <a:ext uri="{FF2B5EF4-FFF2-40B4-BE49-F238E27FC236}">
                <a16:creationId xmlns:a16="http://schemas.microsoft.com/office/drawing/2014/main" id="{2D096783-2CEF-821C-6931-068BE7F72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Tree>
    <p:extLst>
      <p:ext uri="{BB962C8B-B14F-4D97-AF65-F5344CB8AC3E}">
        <p14:creationId xmlns:p14="http://schemas.microsoft.com/office/powerpoint/2010/main" val="339542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72452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497" b="85115"/>
          <a:stretch/>
        </p:blipFill>
        <p:spPr>
          <a:xfrm>
            <a:off x="2426680" y="2425587"/>
            <a:ext cx="3480986" cy="1665766"/>
          </a:xfrm>
          <a:prstGeom prst="rect">
            <a:avLst/>
          </a:prstGeom>
        </p:spPr>
      </p:pic>
      <p:pic>
        <p:nvPicPr>
          <p:cNvPr id="4" name="Imagen 3"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976" b="85286"/>
          <a:stretch/>
        </p:blipFill>
        <p:spPr>
          <a:xfrm>
            <a:off x="6752495" y="2209776"/>
            <a:ext cx="2239106" cy="2054363"/>
          </a:xfrm>
          <a:prstGeom prst="rect">
            <a:avLst/>
          </a:prstGeom>
        </p:spPr>
      </p:pic>
    </p:spTree>
    <p:extLst>
      <p:ext uri="{BB962C8B-B14F-4D97-AF65-F5344CB8AC3E}">
        <p14:creationId xmlns:p14="http://schemas.microsoft.com/office/powerpoint/2010/main" val="286635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Redondear rectángulo de esquina del mismo lado 1"/>
          <p:cNvSpPr/>
          <p:nvPr userDrawn="1"/>
        </p:nvSpPr>
        <p:spPr>
          <a:xfrm rot="10800000">
            <a:off x="2954405" y="-9676"/>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9" name="CuadroTexto 28"/>
          <p:cNvSpPr txBox="1"/>
          <p:nvPr userDrawn="1"/>
        </p:nvSpPr>
        <p:spPr>
          <a:xfrm>
            <a:off x="4091795" y="29724"/>
            <a:ext cx="4551246"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Alerta por descensos significativos de</a:t>
            </a:r>
          </a:p>
          <a:p>
            <a:pPr algn="ctr"/>
            <a:r>
              <a:rPr lang="es-ES" sz="1600" b="1" dirty="0">
                <a:solidFill>
                  <a:schemeClr val="bg1"/>
                </a:solidFill>
                <a:latin typeface="Verdana" panose="020B0604030504040204" pitchFamily="34" charset="0"/>
                <a:ea typeface="Verdana" panose="020B0604030504040204" pitchFamily="34" charset="0"/>
              </a:rPr>
              <a:t>Las Temperaturas mínimas del aire</a:t>
            </a:r>
            <a:endParaRPr lang="es-MX" sz="16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514161" y="117376"/>
            <a:ext cx="472662" cy="465039"/>
          </a:xfrm>
          <a:prstGeom prst="rect">
            <a:avLst/>
          </a:prstGeom>
        </p:spPr>
      </p:pic>
    </p:spTree>
    <p:extLst>
      <p:ext uri="{BB962C8B-B14F-4D97-AF65-F5344CB8AC3E}">
        <p14:creationId xmlns:p14="http://schemas.microsoft.com/office/powerpoint/2010/main" val="200569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10" name="Imagen 9"/>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35532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5" y="6331"/>
            <a:ext cx="12190065" cy="6859089"/>
          </a:xfrm>
          <a:prstGeom prst="rect">
            <a:avLst/>
          </a:prstGeom>
        </p:spPr>
      </p:pic>
      <p:sp>
        <p:nvSpPr>
          <p:cNvPr id="11"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389400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70355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108940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A83BF15-485A-1AAC-671E-6D3C293FE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4B1E36-6A47-FD12-D1DF-AED81EA7F111}"/>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508822AC-7B0A-C4AC-A022-09B1CEA1FBF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D4349F0-C7C0-3225-828B-2E8084FDB0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600876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239C0-CED8-6420-0F8A-D316E882FE8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0141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AE0C3-96D6-E4B5-C7CF-D376CBF5B1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428585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7" name="Imagen 6" descr="Icono&#10;&#10;Descripción generada automáticamente con confianza baja">
            <a:extLst>
              <a:ext uri="{FF2B5EF4-FFF2-40B4-BE49-F238E27FC236}">
                <a16:creationId xmlns:a16="http://schemas.microsoft.com/office/drawing/2014/main" id="{B65432B3-EC26-BCF6-00B5-E55899507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40090" y="2852452"/>
            <a:ext cx="7027047" cy="1300291"/>
          </a:xfrm>
        </p:spPr>
        <p:txBody>
          <a:bodyPr anchor="b">
            <a:normAutofit/>
          </a:bodyPr>
          <a:lstStyle>
            <a:lvl1pPr defTabSz="0">
              <a:lnSpc>
                <a:spcPct val="100000"/>
              </a:lnSpc>
              <a:defRPr sz="40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800447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03C2C-61DC-960D-DCA3-4817D1FB84C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01218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68059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59886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76D421-AC86-1B7D-01CF-7CD3AE1218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31A1DCB-CE0D-E2BA-5DD1-215DE1ACA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135281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3B5DB-F9E8-A116-7F5A-8441165556B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159377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5ABE84-C149-68FD-0851-5EBDB6C736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842F8D6-8318-7ADA-FCA7-551A9D54A35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9B6A06F-6BEA-A581-B2A3-85894A3E2BA0}"/>
              </a:ext>
            </a:extLst>
          </p:cNvPr>
          <p:cNvSpPr>
            <a:spLocks noGrp="1"/>
          </p:cNvSpPr>
          <p:nvPr>
            <p:ph type="dt" sz="half" idx="10"/>
          </p:nvPr>
        </p:nvSpPr>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642B290F-B52F-104A-37D4-8E37F4FF6D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C882696-10FA-87EF-567C-C19D38F27B1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11763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41025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20130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327255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80905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55890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299666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54902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93223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28/06/2024</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46319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608A145-C7FE-8AD9-0345-C52CA8BFC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2E13E-6C34-4F23-BD5D-8481901CFB85}" type="datetimeFigureOut">
              <a:rPr lang="es-CO" smtClean="0"/>
              <a:t>28/06/2024</a:t>
            </a:fld>
            <a:endParaRPr lang="es-CO"/>
          </a:p>
        </p:txBody>
      </p:sp>
      <p:sp>
        <p:nvSpPr>
          <p:cNvPr id="5" name="Marcador de pie de página 4">
            <a:extLst>
              <a:ext uri="{FF2B5EF4-FFF2-40B4-BE49-F238E27FC236}">
                <a16:creationId xmlns:a16="http://schemas.microsoft.com/office/drawing/2014/main" id="{96B273AC-6F3D-0085-AAD0-F5A4D8FC1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7C1F5EF-64F7-0CCC-50C1-819A39061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A03DA-489C-4B74-94A6-318826632521}" type="slidenum">
              <a:rPr lang="es-CO" smtClean="0"/>
              <a:t>‹Nº›</a:t>
            </a:fld>
            <a:endParaRPr lang="es-CO"/>
          </a:p>
        </p:txBody>
      </p:sp>
    </p:spTree>
    <p:extLst>
      <p:ext uri="{BB962C8B-B14F-4D97-AF65-F5344CB8AC3E}">
        <p14:creationId xmlns:p14="http://schemas.microsoft.com/office/powerpoint/2010/main" val="38935990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49" r:id="rId15"/>
    <p:sldLayoutId id="2147483650"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 id="2147483665" r:id="rId26"/>
    <p:sldLayoutId id="214748366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10" Type="http://schemas.openxmlformats.org/officeDocument/2006/relationships/image" Target="../media/image32.emf"/><Relationship Id="rId4" Type="http://schemas.openxmlformats.org/officeDocument/2006/relationships/image" Target="../media/image14.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6.emf"/><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0.jpeg"/><Relationship Id="rId5" Type="http://schemas.microsoft.com/office/2007/relationships/hdphoto" Target="../media/hdphoto4.wdp"/><Relationship Id="rId10" Type="http://schemas.openxmlformats.org/officeDocument/2006/relationships/image" Target="../media/image39.jpeg"/><Relationship Id="rId4" Type="http://schemas.openxmlformats.org/officeDocument/2006/relationships/image" Target="../media/image14.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hyperlink" Target="https://www2.sgc.gov.co/Noticias/boletinesDocumentos/Forms/AllItems.aspx" TargetMode="Externa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4.png"/><Relationship Id="rId5" Type="http://schemas.openxmlformats.org/officeDocument/2006/relationships/image" Target="../media/image14.png"/><Relationship Id="rId10" Type="http://schemas.openxmlformats.org/officeDocument/2006/relationships/image" Target="../media/image43.png"/><Relationship Id="rId4" Type="http://schemas.microsoft.com/office/2007/relationships/hdphoto" Target="../media/hdphoto3.wdp"/><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1.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8.png"/><Relationship Id="rId5" Type="http://schemas.microsoft.com/office/2007/relationships/hdphoto" Target="../media/hdphoto4.wdp"/><Relationship Id="rId10" Type="http://schemas.openxmlformats.org/officeDocument/2006/relationships/image" Target="../media/image47.png"/><Relationship Id="rId4" Type="http://schemas.openxmlformats.org/officeDocument/2006/relationships/image" Target="../media/image14.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hyperlink" Target="https://suite.ambiensq.com/#!/mapaMonitoreo/cpc" TargetMode="External"/><Relationship Id="rId13"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hyperlink" Target="https://suite.ambiensq.com/#!/mapaMonitoreo/cpg" TargetMode="External"/><Relationship Id="rId12" Type="http://schemas.openxmlformats.org/officeDocument/2006/relationships/hyperlink" Target="https://drive.google.com/drive/folders/1pMltye2lJIMxDBJHvPsD573Va6_FoyNP"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hyperlink" Target="https://siata.gov.co/siata_nuevo/" TargetMode="External"/><Relationship Id="rId11" Type="http://schemas.openxmlformats.org/officeDocument/2006/relationships/hyperlink" Target="https://cdiac.manizales.unal.edu.co/geoportal-simac/" TargetMode="External"/><Relationship Id="rId5" Type="http://schemas.openxmlformats.org/officeDocument/2006/relationships/hyperlink" Target="http://190.255.43.62/" TargetMode="External"/><Relationship Id="rId15" Type="http://schemas.microsoft.com/office/2007/relationships/hdphoto" Target="../media/hdphoto3.wdp"/><Relationship Id="rId10" Type="http://schemas.openxmlformats.org/officeDocument/2006/relationships/hyperlink" Target="https://suite.ambiensq.com/#!/mapaMonitoreo/cdmb" TargetMode="External"/><Relationship Id="rId4" Type="http://schemas.openxmlformats.org/officeDocument/2006/relationships/hyperlink" Target="http://iboca.ambientebogota.gov.co/mapa/" TargetMode="External"/><Relationship Id="rId9" Type="http://schemas.openxmlformats.org/officeDocument/2006/relationships/hyperlink" Target="https://geopiragua.corantioquia.gov.co/red-automatica" TargetMode="External"/><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www.ideam.gov.co/web/tiempo-y-clima/boletin-clima-y-salud" TargetMode="External"/><Relationship Id="rId5" Type="http://schemas.openxmlformats.org/officeDocument/2006/relationships/hyperlink" Target="https://www.minsalud.gov.co/" TargetMode="External"/><Relationship Id="rId4" Type="http://schemas.openxmlformats.org/officeDocument/2006/relationships/hyperlink" Target="http://www.ideam.gov.co/web/tiempo-y-clima/recomendaciones-para-la-proteccion-contra-la-radiacion-ultravioleta" TargetMode="Externa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pronosticosyalertas.gov.co/boletines-e-informes-tecnicos" TargetMode="External"/><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www.ideam.gov.co/web/tiempo-y-clima/boletin-agroclimatico" TargetMode="Externa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hyperlink" Target="http://www.pronosticosyalertas.gov.co/boletines-e-informes-tecnico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6.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pronosticosyalertas.gov.co/web/pronosticos-y-alertas/informe-diario-de-incendios"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85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055801" y="102525"/>
            <a:ext cx="5370647" cy="4801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Promedio de la amenaza por incendios de la cobertura vegetal </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6487858" y="1097035"/>
            <a:ext cx="5210355" cy="4770934"/>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6650281" y="1360081"/>
            <a:ext cx="4885507" cy="463203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Promedio mensual de la amenaza por incendios de la cobertura vegetal abril 2024</a:t>
            </a: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t>
            </a:r>
          </a:p>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el mapa se presenta el promedio de la amenaza, entendida como la estimación promedio de la probabilidad para la ocurrencia de incendios de la cobertura vegetal, en relación con las condiciones de humedad en las coberturas vegetales durante el mes de abril de 2024, de acuerdo con el Sistema de Información  Geográfica para Prevención de Incendios (SIGPI).</a:t>
            </a: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Debido a las precipitaciones y temperaturas que se presentaron durante el mes de abril, las condiciones de amenaza para la ocurrencia de incendios estuvieron entre muy bajas y bajas, las cuales se concentraron en un  amplio sector de la región Andina, en la región caribe, en el suroriente de la región Pacifico, la región Orinoquia y  en el norte de la Amazonía, así como sin amenaza para la ocurrencia de incendios en gran parte del departamento de la Guajira norte de la región Caribe, amplio sectores de la región Pacífica y el piedemonte de la amazonia.</a:t>
            </a: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3" name="CuadroTexto 2"/>
          <p:cNvSpPr txBox="1"/>
          <p:nvPr/>
        </p:nvSpPr>
        <p:spPr>
          <a:xfrm>
            <a:off x="933183" y="6198724"/>
            <a:ext cx="5350489" cy="707886"/>
          </a:xfrm>
          <a:prstGeom prst="rect">
            <a:avLst/>
          </a:prstGeom>
          <a:noFill/>
        </p:spPr>
        <p:txBody>
          <a:bodyPr wrap="square" rtlCol="0">
            <a:spAutoFit/>
          </a:bodyPr>
          <a:lstStyle/>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Modelo SIGPI de la OSPA. Este modelo se corre a diario y se extrae el promedio para el mes de abril. </a:t>
            </a:r>
          </a:p>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Fuente: IDEAM, 2024.</a:t>
            </a:r>
          </a:p>
          <a:p>
            <a:endParaRPr lang="en-US" sz="1000" dirty="0">
              <a:solidFill>
                <a:schemeClr val="tx1">
                  <a:lumMod val="50000"/>
                  <a:lumOff val="50000"/>
                </a:schemeClr>
              </a:solidFill>
            </a:endParaRPr>
          </a:p>
        </p:txBody>
      </p:sp>
      <p:pic>
        <p:nvPicPr>
          <p:cNvPr id="5" name="Imagen 4">
            <a:extLst>
              <a:ext uri="{FF2B5EF4-FFF2-40B4-BE49-F238E27FC236}">
                <a16:creationId xmlns:a16="http://schemas.microsoft.com/office/drawing/2014/main" id="{3483C57F-D24E-458D-B35B-2ACFD27FAB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160" y="863533"/>
            <a:ext cx="4119560" cy="5277259"/>
          </a:xfrm>
          <a:prstGeom prst="rect">
            <a:avLst/>
          </a:prstGeom>
        </p:spPr>
      </p:pic>
    </p:spTree>
    <p:extLst>
      <p:ext uri="{BB962C8B-B14F-4D97-AF65-F5344CB8AC3E}">
        <p14:creationId xmlns:p14="http://schemas.microsoft.com/office/powerpoint/2010/main" val="314032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425821" y="4421603"/>
            <a:ext cx="5996416" cy="3693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900" i="1" dirty="0">
                <a:solidFill>
                  <a:schemeClr val="tx1">
                    <a:lumMod val="50000"/>
                    <a:lumOff val="50000"/>
                  </a:schemeClr>
                </a:solidFill>
              </a:rPr>
              <a:t>Profundidad óptica del aerosol de combustión de biomasa a 550 nm. </a:t>
            </a:r>
          </a:p>
          <a:p>
            <a:r>
              <a:rPr lang="es-CO" sz="900" i="1" dirty="0">
                <a:solidFill>
                  <a:schemeClr val="tx1">
                    <a:lumMod val="50000"/>
                    <a:lumOff val="50000"/>
                  </a:schemeClr>
                </a:solidFill>
              </a:rPr>
              <a:t>Fuente: proporcionada por CAMS (Servicio de Monitoreo de la Atmósfera de Copernicus), 2024.</a:t>
            </a:r>
            <a:endParaRPr lang="es-MX" sz="900" i="1" dirty="0">
              <a:solidFill>
                <a:schemeClr val="tx1">
                  <a:lumMod val="50000"/>
                  <a:lumOff val="50000"/>
                </a:schemeClr>
              </a:solidFill>
            </a:endParaRPr>
          </a:p>
        </p:txBody>
      </p:sp>
      <p:sp>
        <p:nvSpPr>
          <p:cNvPr id="8" name="CuadroTexto 7">
            <a:extLst>
              <a:ext uri="{FF2B5EF4-FFF2-40B4-BE49-F238E27FC236}">
                <a16:creationId xmlns:a16="http://schemas.microsoft.com/office/drawing/2014/main" id="{69F40104-A6FE-E0A9-C7AF-24DA48E6FA8C}"/>
              </a:ext>
            </a:extLst>
          </p:cNvPr>
          <p:cNvSpPr txBox="1"/>
          <p:nvPr/>
        </p:nvSpPr>
        <p:spPr>
          <a:xfrm>
            <a:off x="425821" y="4799166"/>
            <a:ext cx="11657322" cy="1869743"/>
          </a:xfrm>
          <a:prstGeom prst="rect">
            <a:avLst/>
          </a:prstGeom>
          <a:noFill/>
        </p:spPr>
        <p:txBody>
          <a:bodyPr wrap="square" rtlCol="0">
            <a:spAutoFit/>
          </a:bodyPr>
          <a:lstStyle/>
          <a:p>
            <a:pPr algn="just"/>
            <a:r>
              <a:rPr lang="es-MX" sz="1050" dirty="0">
                <a:solidFill>
                  <a:schemeClr val="tx1">
                    <a:lumMod val="50000"/>
                    <a:lumOff val="50000"/>
                  </a:schemeClr>
                </a:solidFill>
                <a:latin typeface="Verdana" panose="020B0604030504040204" pitchFamily="34" charset="0"/>
                <a:ea typeface="Verdana" panose="020B0604030504040204" pitchFamily="34" charset="0"/>
              </a:rPr>
              <a:t>De acuerdo con el modelo global de pronóstico de aerosoles de combustión de biomasa (efectuado a partir del </a:t>
            </a:r>
            <a:r>
              <a:rPr lang="es-CO" sz="1050" dirty="0">
                <a:solidFill>
                  <a:schemeClr val="tx1">
                    <a:lumMod val="50000"/>
                    <a:lumOff val="50000"/>
                  </a:schemeClr>
                </a:solidFill>
                <a:latin typeface="Verdana" panose="020B0604030504040204" pitchFamily="34" charset="0"/>
                <a:ea typeface="Verdana" panose="020B0604030504040204" pitchFamily="34" charset="0"/>
              </a:rPr>
              <a:t>conjunto de satélites </a:t>
            </a:r>
            <a:r>
              <a:rPr lang="es-CO" sz="1050" dirty="0" err="1">
                <a:solidFill>
                  <a:schemeClr val="tx1">
                    <a:lumMod val="50000"/>
                    <a:lumOff val="50000"/>
                  </a:schemeClr>
                </a:solidFill>
                <a:latin typeface="Verdana" panose="020B0604030504040204" pitchFamily="34" charset="0"/>
                <a:ea typeface="Verdana" panose="020B0604030504040204" pitchFamily="34" charset="0"/>
              </a:rPr>
              <a:t>Sentinel</a:t>
            </a:r>
            <a:r>
              <a:rPr lang="es-CO" sz="1050" dirty="0">
                <a:solidFill>
                  <a:schemeClr val="tx1">
                    <a:lumMod val="50000"/>
                    <a:lumOff val="50000"/>
                  </a:schemeClr>
                </a:solidFill>
                <a:latin typeface="Verdana" panose="020B0604030504040204" pitchFamily="34" charset="0"/>
                <a:ea typeface="Verdana" panose="020B0604030504040204" pitchFamily="34" charset="0"/>
              </a:rPr>
              <a:t> del Programa de Observación de la Tierra</a:t>
            </a:r>
            <a:r>
              <a:rPr lang="es-MX" sz="1050" dirty="0">
                <a:solidFill>
                  <a:schemeClr val="tx1">
                    <a:lumMod val="50000"/>
                    <a:lumOff val="50000"/>
                  </a:schemeClr>
                </a:solidFill>
                <a:latin typeface="Verdana" panose="020B0604030504040204" pitchFamily="34" charset="0"/>
                <a:ea typeface="Verdana" panose="020B0604030504040204" pitchFamily="34" charset="0"/>
              </a:rPr>
              <a:t>), proporcionado por </a:t>
            </a:r>
            <a:r>
              <a:rPr lang="es-CO" sz="1050" dirty="0">
                <a:solidFill>
                  <a:schemeClr val="tx1">
                    <a:lumMod val="50000"/>
                    <a:lumOff val="50000"/>
                  </a:schemeClr>
                </a:solidFill>
                <a:latin typeface="Verdana" panose="020B0604030504040204" pitchFamily="34" charset="0"/>
                <a:ea typeface="Verdana" panose="020B0604030504040204" pitchFamily="34" charset="0"/>
              </a:rPr>
              <a:t>CAMS, el Servicio de Monitoreo de la Atmósfera de Copernicus,</a:t>
            </a:r>
            <a:r>
              <a:rPr lang="es-MX" sz="1050" dirty="0">
                <a:solidFill>
                  <a:schemeClr val="tx1">
                    <a:lumMod val="50000"/>
                    <a:lumOff val="50000"/>
                  </a:schemeClr>
                </a:solidFill>
                <a:latin typeface="Verdana" panose="020B0604030504040204" pitchFamily="34" charset="0"/>
                <a:ea typeface="Verdana" panose="020B0604030504040204" pitchFamily="34" charset="0"/>
              </a:rPr>
              <a:t> se observan concentraciones aumentadas de este contaminante los días 1/04/2024, 15/04/2024 y 17/03/2024, principalmente en la región de la Orinoquía, sur de la región Caribe, centro y sur de la región Andina y noroccidente de la Amazonía, en algunos sectores de los departamentos del Caquetá, putumayo y Guaviare, esto en conformidad con las zonas donde se concentra la mayor cantidad de puntos de calor.</a:t>
            </a:r>
          </a:p>
          <a:p>
            <a:pPr algn="just"/>
            <a:endParaRPr lang="es-ES" sz="105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5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información indicativa, adecuadas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05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Aerosoles de combustión de biomasa</a:t>
            </a:r>
          </a:p>
        </p:txBody>
      </p:sp>
      <p:sp>
        <p:nvSpPr>
          <p:cNvPr id="6" name="Rectángulo 5">
            <a:extLst>
              <a:ext uri="{FF2B5EF4-FFF2-40B4-BE49-F238E27FC236}">
                <a16:creationId xmlns:a16="http://schemas.microsoft.com/office/drawing/2014/main" id="{E20B25FC-B52A-4080-4CD8-F97465E00A85}"/>
              </a:ext>
            </a:extLst>
          </p:cNvPr>
          <p:cNvSpPr/>
          <p:nvPr/>
        </p:nvSpPr>
        <p:spPr>
          <a:xfrm>
            <a:off x="425821" y="879619"/>
            <a:ext cx="6413565" cy="307777"/>
          </a:xfrm>
          <a:prstGeom prst="rect">
            <a:avLst/>
          </a:prstGeom>
        </p:spPr>
        <p:txBody>
          <a:bodyPr wrap="square">
            <a:spAutoFit/>
          </a:bodyPr>
          <a:lstStyle/>
          <a:p>
            <a:r>
              <a:rPr lang="es-CO" sz="1400" b="1" dirty="0">
                <a:solidFill>
                  <a:srgbClr val="2091C9"/>
                </a:solidFill>
                <a:latin typeface="Verdana" panose="020B0604030504040204" pitchFamily="34" charset="0"/>
                <a:ea typeface="Verdana" panose="020B0604030504040204" pitchFamily="34" charset="0"/>
                <a:cs typeface="Calibri"/>
                <a:sym typeface="Calibri"/>
              </a:rPr>
              <a:t>Pronóstico de aerosoles de combustión de biomasa:</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6981645" y="1068163"/>
            <a:ext cx="5210355" cy="3134549"/>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7266162" y="1177416"/>
            <a:ext cx="4433752" cy="290848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Aerosoles totales y de combustión de biomasa:</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Los aerosoles atmosféricos son pequeñas partículas o gotitas de líquido que se encuentran suspendidas en la atmósfera. Pueden originarse a partir del polvo del desierto, erupciones volcánicas e incendios forestales, también la actividad humana.</a:t>
            </a:r>
          </a:p>
          <a:p>
            <a:pPr marL="0" marR="0" lvl="0" indent="0" algn="just" rtl="0">
              <a:lnSpc>
                <a:spcPct val="100000"/>
              </a:lnSpc>
              <a:spcBef>
                <a:spcPts val="0"/>
              </a:spcBef>
              <a:spcAft>
                <a:spcPts val="0"/>
              </a:spcAft>
              <a:buClr>
                <a:srgbClr val="000000"/>
              </a:buClr>
              <a:buSzPts val="1000"/>
              <a:buFont typeface="Arial"/>
              <a:buNone/>
            </a:pPr>
            <a:endParaRPr lang="es-MX"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CO"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profundidad óptica del aerosol es una medida de la cantidad total de aerosol en una columna vertical de la atmósfera. Los pronósticos de CAMS proporcionan valores para la profundidad óptica del aerosol total, así como individualmente para aerosoles de combustión de biomasa.</a:t>
            </a:r>
            <a:endParaRPr lang="es-CO"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12" name="Imagen 11"/>
          <p:cNvPicPr>
            <a:picLocks noChangeAspect="1"/>
          </p:cNvPicPr>
          <p:nvPr/>
        </p:nvPicPr>
        <p:blipFill>
          <a:blip r:embed="rId8"/>
          <a:stretch>
            <a:fillRect/>
          </a:stretch>
        </p:blipFill>
        <p:spPr>
          <a:xfrm rot="16200000">
            <a:off x="3376892" y="2732756"/>
            <a:ext cx="3193816" cy="183877"/>
          </a:xfrm>
          <a:prstGeom prst="rect">
            <a:avLst/>
          </a:prstGeom>
        </p:spPr>
      </p:pic>
      <p:grpSp>
        <p:nvGrpSpPr>
          <p:cNvPr id="21" name="Grupo 20"/>
          <p:cNvGrpSpPr/>
          <p:nvPr/>
        </p:nvGrpSpPr>
        <p:grpSpPr>
          <a:xfrm>
            <a:off x="5382202" y="1721297"/>
            <a:ext cx="864000" cy="1730372"/>
            <a:chOff x="5657035" y="1333675"/>
            <a:chExt cx="864000" cy="1730372"/>
          </a:xfrm>
        </p:grpSpPr>
        <p:pic>
          <p:nvPicPr>
            <p:cNvPr id="17" name="Imagen 16"/>
            <p:cNvPicPr>
              <a:picLocks noChangeAspect="1"/>
            </p:cNvPicPr>
            <p:nvPr/>
          </p:nvPicPr>
          <p:blipFill rotWithShape="1">
            <a:blip r:embed="rId9"/>
            <a:srcRect r="87789"/>
            <a:stretch/>
          </p:blipFill>
          <p:spPr>
            <a:xfrm>
              <a:off x="5660357" y="1333675"/>
              <a:ext cx="858979" cy="648000"/>
            </a:xfrm>
            <a:prstGeom prst="rect">
              <a:avLst/>
            </a:prstGeom>
          </p:spPr>
        </p:pic>
        <p:pic>
          <p:nvPicPr>
            <p:cNvPr id="28" name="Imagen 27"/>
            <p:cNvPicPr>
              <a:picLocks noChangeAspect="1"/>
            </p:cNvPicPr>
            <p:nvPr/>
          </p:nvPicPr>
          <p:blipFill rotWithShape="1">
            <a:blip r:embed="rId9"/>
            <a:srcRect l="11955" r="65492"/>
            <a:stretch/>
          </p:blipFill>
          <p:spPr>
            <a:xfrm>
              <a:off x="5657035" y="2032934"/>
              <a:ext cx="864000" cy="352914"/>
            </a:xfrm>
            <a:prstGeom prst="rect">
              <a:avLst/>
            </a:prstGeom>
          </p:spPr>
        </p:pic>
        <p:pic>
          <p:nvPicPr>
            <p:cNvPr id="29" name="Imagen 28"/>
            <p:cNvPicPr>
              <a:picLocks noChangeAspect="1"/>
            </p:cNvPicPr>
            <p:nvPr/>
          </p:nvPicPr>
          <p:blipFill rotWithShape="1">
            <a:blip r:embed="rId9"/>
            <a:srcRect l="36017" r="55682" b="2587"/>
            <a:stretch/>
          </p:blipFill>
          <p:spPr>
            <a:xfrm>
              <a:off x="5777981" y="2416047"/>
              <a:ext cx="599404" cy="648000"/>
            </a:xfrm>
            <a:prstGeom prst="rect">
              <a:avLst/>
            </a:prstGeom>
          </p:spPr>
        </p:pic>
      </p:grpSp>
      <p:pic>
        <p:nvPicPr>
          <p:cNvPr id="4" name="Imagen 3"/>
          <p:cNvPicPr>
            <a:picLocks noChangeAspect="1"/>
          </p:cNvPicPr>
          <p:nvPr/>
        </p:nvPicPr>
        <p:blipFill rotWithShape="1">
          <a:blip r:embed="rId10"/>
          <a:srcRect t="5980"/>
          <a:stretch/>
        </p:blipFill>
        <p:spPr>
          <a:xfrm>
            <a:off x="1283305" y="1192705"/>
            <a:ext cx="3380439" cy="3192629"/>
          </a:xfrm>
          <a:prstGeom prst="rect">
            <a:avLst/>
          </a:prstGeom>
        </p:spPr>
      </p:pic>
    </p:spTree>
    <p:extLst>
      <p:ext uri="{BB962C8B-B14F-4D97-AF65-F5344CB8AC3E}">
        <p14:creationId xmlns:p14="http://schemas.microsoft.com/office/powerpoint/2010/main" val="64793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313585" y="4166975"/>
            <a:ext cx="6067608" cy="3693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tx1">
                    <a:lumMod val="50000"/>
                    <a:lumOff val="50000"/>
                  </a:schemeClr>
                </a:solidFill>
              </a:rPr>
              <a:t>Pronóstico de Carbono negro – Profundidad óptica del aerosol.</a:t>
            </a:r>
          </a:p>
          <a:p>
            <a:r>
              <a:rPr lang="es-MX" sz="900" i="1" dirty="0">
                <a:solidFill>
                  <a:schemeClr val="tx1">
                    <a:lumMod val="50000"/>
                    <a:lumOff val="50000"/>
                  </a:schemeClr>
                </a:solidFill>
              </a:rPr>
              <a:t>Fuente: </a:t>
            </a:r>
            <a:r>
              <a:rPr lang="en-US" sz="900" i="1" dirty="0">
                <a:solidFill>
                  <a:schemeClr val="tx1">
                    <a:lumMod val="50000"/>
                    <a:lumOff val="50000"/>
                  </a:schemeClr>
                </a:solidFill>
              </a:rPr>
              <a:t>Global Modeling and Assimilation Office - GMAO</a:t>
            </a:r>
            <a:r>
              <a:rPr lang="es-MX" sz="900" i="1" dirty="0">
                <a:solidFill>
                  <a:schemeClr val="tx1">
                    <a:lumMod val="50000"/>
                    <a:lumOff val="50000"/>
                  </a:schemeClr>
                </a:solidFill>
              </a:rPr>
              <a:t> de la NASA, 2024. </a:t>
            </a:r>
          </a:p>
        </p:txBody>
      </p:sp>
      <p:sp>
        <p:nvSpPr>
          <p:cNvPr id="8" name="CuadroTexto 7">
            <a:extLst>
              <a:ext uri="{FF2B5EF4-FFF2-40B4-BE49-F238E27FC236}">
                <a16:creationId xmlns:a16="http://schemas.microsoft.com/office/drawing/2014/main" id="{69F40104-A6FE-E0A9-C7AF-24DA48E6FA8C}"/>
              </a:ext>
            </a:extLst>
          </p:cNvPr>
          <p:cNvSpPr txBox="1"/>
          <p:nvPr/>
        </p:nvSpPr>
        <p:spPr>
          <a:xfrm>
            <a:off x="390575" y="4729682"/>
            <a:ext cx="11192704" cy="1869743"/>
          </a:xfrm>
          <a:prstGeom prst="rect">
            <a:avLst/>
          </a:prstGeom>
          <a:noFill/>
        </p:spPr>
        <p:txBody>
          <a:bodyPr wrap="square" rtlCol="0">
            <a:spAutoFit/>
          </a:bodyPr>
          <a:lstStyle/>
          <a:p>
            <a:pPr algn="just"/>
            <a:r>
              <a:rPr lang="es-MX" sz="1050" dirty="0">
                <a:solidFill>
                  <a:schemeClr val="tx1">
                    <a:lumMod val="50000"/>
                    <a:lumOff val="50000"/>
                  </a:schemeClr>
                </a:solidFill>
                <a:latin typeface="Verdana" panose="020B0604030504040204" pitchFamily="34" charset="0"/>
                <a:ea typeface="Verdana" panose="020B0604030504040204" pitchFamily="34" charset="0"/>
              </a:rPr>
              <a:t>De acuerdo con el modelo global de pronóstico de Carbono negro (efectuado a partir del Sistema de Observación de la Tierra Goddard - GEOS-5), proporcionado por GMAO, la Oficina Global de Modelado y Asimilación de la NASA,</a:t>
            </a:r>
            <a:r>
              <a:rPr lang="es-ES" sz="1050" dirty="0">
                <a:solidFill>
                  <a:schemeClr val="tx1">
                    <a:lumMod val="50000"/>
                    <a:lumOff val="50000"/>
                  </a:schemeClr>
                </a:solidFill>
                <a:latin typeface="Verdana" panose="020B0604030504040204" pitchFamily="34" charset="0"/>
                <a:ea typeface="Verdana" panose="020B0604030504040204" pitchFamily="34" charset="0"/>
              </a:rPr>
              <a:t> se observan concentraciones aumentadas de este contaminante, entre los días 10/04/2024 y 19/04/2024, principalmente en la Orinoquía, Noroeste de la Amazonía, y sectores puntuales de la región Andina, denotándose mayor impacto en el sector de la Orinoquia, en algunos sectores de los departamentos del Putumayo, Caquetá y Guaviare, en algunos sectores de Meta y Casanare, y en algunos sectores del Este del Tolima y en el Suroeste de Santander.​</a:t>
            </a:r>
          </a:p>
          <a:p>
            <a:pPr algn="just"/>
            <a:endParaRPr lang="es-MX" sz="105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MX" sz="105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a:t>
            </a:r>
            <a:r>
              <a:rPr lang="es-MX" sz="1050" b="1" u="sng" dirty="0">
                <a:solidFill>
                  <a:schemeClr val="tx1">
                    <a:lumMod val="50000"/>
                    <a:lumOff val="50000"/>
                  </a:schemeClr>
                </a:solidFill>
                <a:latin typeface="Verdana" panose="020B0604030504040204" pitchFamily="34" charset="0"/>
                <a:ea typeface="Verdana" panose="020B0604030504040204" pitchFamily="34" charset="0"/>
              </a:rPr>
              <a:t>información indicativa</a:t>
            </a:r>
            <a:r>
              <a:rPr lang="es-MX" sz="1050" dirty="0">
                <a:solidFill>
                  <a:schemeClr val="tx1">
                    <a:lumMod val="50000"/>
                    <a:lumOff val="50000"/>
                  </a:schemeClr>
                </a:solidFill>
                <a:latin typeface="Verdana" panose="020B0604030504040204" pitchFamily="34" charset="0"/>
                <a:ea typeface="Verdana" panose="020B0604030504040204" pitchFamily="34" charset="0"/>
              </a:rPr>
              <a:t>,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574618" y="68948"/>
            <a:ext cx="4824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Carbono Negro</a:t>
            </a:r>
          </a:p>
        </p:txBody>
      </p:sp>
      <p:sp>
        <p:nvSpPr>
          <p:cNvPr id="6" name="Rectángulo 5">
            <a:extLst>
              <a:ext uri="{FF2B5EF4-FFF2-40B4-BE49-F238E27FC236}">
                <a16:creationId xmlns:a16="http://schemas.microsoft.com/office/drawing/2014/main" id="{E20B25FC-B52A-4080-4CD8-F97465E00A85}"/>
              </a:ext>
            </a:extLst>
          </p:cNvPr>
          <p:cNvSpPr/>
          <p:nvPr/>
        </p:nvSpPr>
        <p:spPr>
          <a:xfrm>
            <a:off x="390575" y="764450"/>
            <a:ext cx="4919636" cy="338554"/>
          </a:xfrm>
          <a:prstGeom prst="rect">
            <a:avLst/>
          </a:prstGeom>
        </p:spPr>
        <p:txBody>
          <a:bodyPr wrap="square">
            <a:spAutoFit/>
          </a:bodyPr>
          <a:lstStyle/>
          <a:p>
            <a:pPr algn="ctr"/>
            <a:r>
              <a:rPr lang="es-CO" sz="1600" b="1" dirty="0">
                <a:solidFill>
                  <a:srgbClr val="2091C9"/>
                </a:solidFill>
                <a:latin typeface="Verdana" panose="020B0604030504040204" pitchFamily="34" charset="0"/>
                <a:ea typeface="Verdana" panose="020B0604030504040204" pitchFamily="34" charset="0"/>
                <a:cs typeface="Calibri"/>
                <a:sym typeface="Calibri"/>
              </a:rPr>
              <a:t>Pronóstico de Carbono negro:</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6981645" y="1068163"/>
            <a:ext cx="5210355" cy="319536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7266162" y="1199450"/>
            <a:ext cx="4334167" cy="287771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a:t>
            </a:r>
            <a:r>
              <a:rPr lang="es-MX" sz="12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 </a:t>
            </a: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es un aerosol que se encuentra contenido en el material particulado fino (PM2,5) y se compone esencialmente por carbón. Su principal fuente de emisión es la combustión incompleta de combustibles fósiles y de biomasa.</a:t>
            </a: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Carbono negro se produce al quemar celulosa, por lo que usualmente se emplea como marcador o trazador de la combustión de biomasa generada a partir de los incendios de la cobertura vegetal. La profundidad óptica del aerosol es una medida de la cantidad total del aerosol en una columna vertical de la atmósfera. </a:t>
            </a:r>
            <a:endParaRPr lang="es-CO"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grpSp>
        <p:nvGrpSpPr>
          <p:cNvPr id="10" name="Grupo 9"/>
          <p:cNvGrpSpPr/>
          <p:nvPr/>
        </p:nvGrpSpPr>
        <p:grpSpPr>
          <a:xfrm>
            <a:off x="5351060" y="2237563"/>
            <a:ext cx="1074439" cy="1106588"/>
            <a:chOff x="5820449" y="3002451"/>
            <a:chExt cx="874908" cy="955094"/>
          </a:xfrm>
        </p:grpSpPr>
        <p:pic>
          <p:nvPicPr>
            <p:cNvPr id="3" name="Imagen 2">
              <a:extLst>
                <a:ext uri="{FF2B5EF4-FFF2-40B4-BE49-F238E27FC236}">
                  <a16:creationId xmlns:a16="http://schemas.microsoft.com/office/drawing/2014/main" id="{62C011C9-8FC5-0D54-7F4C-434B2ECE5EB9}"/>
                </a:ext>
              </a:extLst>
            </p:cNvPr>
            <p:cNvPicPr>
              <a:picLocks noChangeAspect="1"/>
            </p:cNvPicPr>
            <p:nvPr/>
          </p:nvPicPr>
          <p:blipFill>
            <a:blip r:embed="rId8"/>
            <a:stretch>
              <a:fillRect/>
            </a:stretch>
          </p:blipFill>
          <p:spPr>
            <a:xfrm>
              <a:off x="5841862" y="3275001"/>
              <a:ext cx="817417" cy="682544"/>
            </a:xfrm>
            <a:prstGeom prst="rect">
              <a:avLst/>
            </a:prstGeom>
          </p:spPr>
        </p:pic>
        <p:pic>
          <p:nvPicPr>
            <p:cNvPr id="13" name="Imagen 12">
              <a:extLst>
                <a:ext uri="{FF2B5EF4-FFF2-40B4-BE49-F238E27FC236}">
                  <a16:creationId xmlns:a16="http://schemas.microsoft.com/office/drawing/2014/main" id="{5B343280-605B-E81B-243C-D0B95685B0E0}"/>
                </a:ext>
              </a:extLst>
            </p:cNvPr>
            <p:cNvPicPr>
              <a:picLocks noChangeAspect="1"/>
            </p:cNvPicPr>
            <p:nvPr/>
          </p:nvPicPr>
          <p:blipFill>
            <a:blip r:embed="rId9"/>
            <a:stretch>
              <a:fillRect/>
            </a:stretch>
          </p:blipFill>
          <p:spPr>
            <a:xfrm>
              <a:off x="5820449" y="3002451"/>
              <a:ext cx="874908" cy="269202"/>
            </a:xfrm>
            <a:prstGeom prst="rect">
              <a:avLst/>
            </a:prstGeom>
          </p:spPr>
        </p:pic>
      </p:grpSp>
      <p:pic>
        <p:nvPicPr>
          <p:cNvPr id="7" name="Imagen 6">
            <a:extLst>
              <a:ext uri="{FF2B5EF4-FFF2-40B4-BE49-F238E27FC236}">
                <a16:creationId xmlns:a16="http://schemas.microsoft.com/office/drawing/2014/main" id="{0BE20095-5F94-52A4-2C6F-59A17D738B43}"/>
              </a:ext>
            </a:extLst>
          </p:cNvPr>
          <p:cNvPicPr>
            <a:picLocks noChangeAspect="1"/>
          </p:cNvPicPr>
          <p:nvPr/>
        </p:nvPicPr>
        <p:blipFill>
          <a:blip r:embed="rId10"/>
          <a:stretch>
            <a:fillRect/>
          </a:stretch>
        </p:blipFill>
        <p:spPr>
          <a:xfrm>
            <a:off x="4691511" y="1137548"/>
            <a:ext cx="311524" cy="2994883"/>
          </a:xfrm>
          <a:prstGeom prst="rect">
            <a:avLst/>
          </a:prstGeom>
        </p:spPr>
      </p:pic>
      <p:pic>
        <p:nvPicPr>
          <p:cNvPr id="37" name="Imagen 36"/>
          <p:cNvPicPr>
            <a:picLocks noChangeAspect="1"/>
          </p:cNvPicPr>
          <p:nvPr/>
        </p:nvPicPr>
        <p:blipFill rotWithShape="1">
          <a:blip r:embed="rId11"/>
          <a:srcRect t="5773"/>
          <a:stretch/>
        </p:blipFill>
        <p:spPr>
          <a:xfrm>
            <a:off x="478702" y="1158240"/>
            <a:ext cx="4211189" cy="2974191"/>
          </a:xfrm>
          <a:prstGeom prst="rect">
            <a:avLst/>
          </a:prstGeom>
        </p:spPr>
      </p:pic>
    </p:spTree>
    <p:extLst>
      <p:ext uri="{BB962C8B-B14F-4D97-AF65-F5344CB8AC3E}">
        <p14:creationId xmlns:p14="http://schemas.microsoft.com/office/powerpoint/2010/main" val="211263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541538" y="6261126"/>
            <a:ext cx="11052699" cy="415498"/>
          </a:xfrm>
          <a:prstGeom prst="rect">
            <a:avLst/>
          </a:prstGeom>
          <a:noFill/>
        </p:spPr>
        <p:txBody>
          <a:bodyPr wrap="square" rtlCol="0">
            <a:spAutoFit/>
          </a:bodyPr>
          <a:lstStyle/>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Predicción de la precipitación y la temperatura máxima mensual emitida por la subdirección de Meteorología. </a:t>
            </a:r>
          </a:p>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Fuente: IDEAM, 2024.</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055801" y="-35974"/>
            <a:ext cx="5370647"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600" b="1" dirty="0">
                <a:solidFill>
                  <a:schemeClr val="bg1"/>
                </a:solidFill>
                <a:latin typeface="Verdana" panose="020B0604030504040204" pitchFamily="34" charset="0"/>
                <a:ea typeface="Verdana" panose="020B0604030504040204" pitchFamily="34" charset="0"/>
              </a:rPr>
              <a:t>Predicción climática </a:t>
            </a:r>
          </a:p>
          <a:p>
            <a:pPr algn="ctr"/>
            <a:r>
              <a:rPr lang="es-ES" sz="1600" b="1" dirty="0">
                <a:solidFill>
                  <a:schemeClr val="bg1"/>
                </a:solidFill>
                <a:latin typeface="Verdana" panose="020B0604030504040204" pitchFamily="34" charset="0"/>
                <a:ea typeface="Verdana" panose="020B0604030504040204" pitchFamily="34" charset="0"/>
              </a:rPr>
              <a:t>Precipitación-Temperatura</a:t>
            </a:r>
          </a:p>
          <a:p>
            <a:pPr algn="ctr"/>
            <a:r>
              <a:rPr lang="es-ES" sz="1600" b="1" dirty="0">
                <a:solidFill>
                  <a:schemeClr val="bg1"/>
                </a:solidFill>
                <a:latin typeface="Verdana" panose="020B0604030504040204" pitchFamily="34" charset="0"/>
                <a:ea typeface="Verdana" panose="020B0604030504040204" pitchFamily="34" charset="0"/>
              </a:rPr>
              <a:t>Mayo 2024</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4039340" y="1828093"/>
            <a:ext cx="1904260" cy="3960147"/>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CuadroTexto 22">
            <a:extLst>
              <a:ext uri="{FF2B5EF4-FFF2-40B4-BE49-F238E27FC236}">
                <a16:creationId xmlns:a16="http://schemas.microsoft.com/office/drawing/2014/main" id="{85D45DC2-A90F-E87A-A848-90C3200E777C}"/>
              </a:ext>
            </a:extLst>
          </p:cNvPr>
          <p:cNvSpPr txBox="1"/>
          <p:nvPr/>
        </p:nvSpPr>
        <p:spPr>
          <a:xfrm>
            <a:off x="4039340" y="2094871"/>
            <a:ext cx="1904260" cy="315471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endParaRPr lang="es-MX" sz="10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Precipitación:</a:t>
            </a:r>
          </a:p>
          <a:p>
            <a:pPr marL="0" marR="0" lvl="0" indent="0" algn="ctr"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predicción del Ideam estima para mayo 2024 precipitaciones por encima de los promedios </a:t>
            </a:r>
            <a:r>
              <a:rPr lang="es-ES"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la Península de la Guajira y Golfo de Urabá</a:t>
            </a: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t>
            </a:r>
            <a:r>
              <a:rPr lang="es-ES"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 Para las regiones de la Orinoquía y la Amazonía se esperan lluvias dentro de los promedios históricos excepto en sectores de Meta, Caquetá, Putumayo, centro y sur de la región Andina y trapecio Amazónico, donde se estiman disminuciones de las precipitaciones.</a:t>
            </a: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5" name="Imagen 4"/>
          <p:cNvPicPr>
            <a:picLocks noChangeAspect="1"/>
          </p:cNvPicPr>
          <p:nvPr/>
        </p:nvPicPr>
        <p:blipFill rotWithShape="1">
          <a:blip r:embed="rId8"/>
          <a:srcRect l="7688" t="81875" r="62215" b="8661"/>
          <a:stretch/>
        </p:blipFill>
        <p:spPr>
          <a:xfrm>
            <a:off x="1762771" y="1155281"/>
            <a:ext cx="2518696" cy="445312"/>
          </a:xfrm>
          <a:prstGeom prst="rect">
            <a:avLst/>
          </a:prstGeom>
        </p:spPr>
      </p:pic>
      <p:sp>
        <p:nvSpPr>
          <p:cNvPr id="4" name="AutoShape 2" descr="Vista previa de imagen">
            <a:extLst>
              <a:ext uri="{FF2B5EF4-FFF2-40B4-BE49-F238E27FC236}">
                <a16:creationId xmlns:a16="http://schemas.microsoft.com/office/drawing/2014/main" id="{0824D6AD-1B3F-7FFC-015E-7CDB2811D5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7" name="Imagen 16">
            <a:extLst>
              <a:ext uri="{FF2B5EF4-FFF2-40B4-BE49-F238E27FC236}">
                <a16:creationId xmlns:a16="http://schemas.microsoft.com/office/drawing/2014/main" id="{9AE5F554-87D7-491C-ACCA-397DA78F5B54}"/>
              </a:ext>
            </a:extLst>
          </p:cNvPr>
          <p:cNvPicPr>
            <a:picLocks noChangeAspect="1"/>
          </p:cNvPicPr>
          <p:nvPr/>
        </p:nvPicPr>
        <p:blipFill rotWithShape="1">
          <a:blip r:embed="rId9"/>
          <a:srcRect l="6862" t="82638" r="62281" b="7630"/>
          <a:stretch/>
        </p:blipFill>
        <p:spPr>
          <a:xfrm>
            <a:off x="7942376" y="1164213"/>
            <a:ext cx="2518695" cy="446602"/>
          </a:xfrm>
          <a:prstGeom prst="rect">
            <a:avLst/>
          </a:prstGeom>
        </p:spPr>
      </p:pic>
      <p:sp>
        <p:nvSpPr>
          <p:cNvPr id="18" name="Rectángulo 17">
            <a:extLst>
              <a:ext uri="{FF2B5EF4-FFF2-40B4-BE49-F238E27FC236}">
                <a16:creationId xmlns:a16="http://schemas.microsoft.com/office/drawing/2014/main" id="{3E13F268-98C5-4895-A7D8-EEF981BE022F}"/>
              </a:ext>
            </a:extLst>
          </p:cNvPr>
          <p:cNvSpPr/>
          <p:nvPr/>
        </p:nvSpPr>
        <p:spPr>
          <a:xfrm>
            <a:off x="9621469" y="1828093"/>
            <a:ext cx="1972768" cy="3960147"/>
          </a:xfrm>
          <a:prstGeom prst="rect">
            <a:avLst/>
          </a:prstGeom>
          <a:solidFill>
            <a:srgbClr val="CB372F"/>
          </a:solidFill>
          <a:ln>
            <a:solidFill>
              <a:srgbClr val="9929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CuadroTexto 20">
            <a:extLst>
              <a:ext uri="{FF2B5EF4-FFF2-40B4-BE49-F238E27FC236}">
                <a16:creationId xmlns:a16="http://schemas.microsoft.com/office/drawing/2014/main" id="{8A6A98C0-0033-4811-8456-B8E5F875AE2B}"/>
              </a:ext>
            </a:extLst>
          </p:cNvPr>
          <p:cNvSpPr txBox="1"/>
          <p:nvPr/>
        </p:nvSpPr>
        <p:spPr>
          <a:xfrm>
            <a:off x="9720086" y="2350722"/>
            <a:ext cx="1775534" cy="252376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Temperatura máxima:</a:t>
            </a:r>
          </a:p>
          <a:p>
            <a:pPr marL="0" marR="0" lvl="0" indent="0" algn="ctr"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Para el mes de mayo 2024 se prevé algunos valores por encima de la referencia media mensual, especialmente en el sur de la región Caribe, centro y sur de la región Pacifica, en sectores puntuales de la región Andina,  en sectores del oriente de la Orinoquia y oriente de la Amazonia.</a:t>
            </a:r>
          </a:p>
        </p:txBody>
      </p:sp>
      <p:pic>
        <p:nvPicPr>
          <p:cNvPr id="26" name="Imagen 25">
            <a:extLst>
              <a:ext uri="{FF2B5EF4-FFF2-40B4-BE49-F238E27FC236}">
                <a16:creationId xmlns:a16="http://schemas.microsoft.com/office/drawing/2014/main" id="{687D4B8D-B502-4994-98E0-FA71475F888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0866" y="1647842"/>
            <a:ext cx="3472674" cy="4531295"/>
          </a:xfrm>
          <a:prstGeom prst="rect">
            <a:avLst/>
          </a:prstGeom>
          <a:noFill/>
          <a:ln>
            <a:noFill/>
          </a:ln>
        </p:spPr>
      </p:pic>
      <p:pic>
        <p:nvPicPr>
          <p:cNvPr id="6" name="Imagen 5">
            <a:extLst>
              <a:ext uri="{FF2B5EF4-FFF2-40B4-BE49-F238E27FC236}">
                <a16:creationId xmlns:a16="http://schemas.microsoft.com/office/drawing/2014/main" id="{D9FF5963-9CE6-4BEA-A7DC-0BE07057720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41539" y="1793074"/>
            <a:ext cx="3301256" cy="4272213"/>
          </a:xfrm>
          <a:prstGeom prst="rect">
            <a:avLst/>
          </a:prstGeom>
        </p:spPr>
      </p:pic>
    </p:spTree>
    <p:extLst>
      <p:ext uri="{BB962C8B-B14F-4D97-AF65-F5344CB8AC3E}">
        <p14:creationId xmlns:p14="http://schemas.microsoft.com/office/powerpoint/2010/main" val="28268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2" name="CuadroTexto 1"/>
          <p:cNvSpPr txBox="1"/>
          <p:nvPr/>
        </p:nvSpPr>
        <p:spPr>
          <a:xfrm>
            <a:off x="7873049" y="1646046"/>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3857759" y="-8531"/>
            <a:ext cx="4322618"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Proyección de las condiciones para el riesgo de incendios de la cobertura vegetal</a:t>
            </a:r>
            <a:r>
              <a:rPr lang="es-MX" sz="1400" b="1" dirty="0">
                <a:solidFill>
                  <a:schemeClr val="bg1"/>
                </a:solidFill>
                <a:latin typeface="Verdana" panose="020B0604030504040204" pitchFamily="34" charset="0"/>
                <a:ea typeface="Verdana" panose="020B0604030504040204" pitchFamily="34" charset="0"/>
              </a:rPr>
              <a:t> mayo 2024</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4" name="Google Shape;320;p9"/>
          <p:cNvSpPr txBox="1"/>
          <p:nvPr/>
        </p:nvSpPr>
        <p:spPr>
          <a:xfrm>
            <a:off x="128184" y="930140"/>
            <a:ext cx="4816587" cy="5632271"/>
          </a:xfrm>
          <a:prstGeom prst="rect">
            <a:avLst/>
          </a:prstGeom>
          <a:noFill/>
          <a:ln>
            <a:noFill/>
          </a:ln>
        </p:spPr>
        <p:txBody>
          <a:bodyPr spcFirstLastPara="1" wrap="square" lIns="91425" tIns="45700" rIns="90000" bIns="45700" anchor="t" anchorCtr="0">
            <a:spAutoFit/>
          </a:bodyPr>
          <a:lstStyle/>
          <a:p>
            <a:pPr algn="just">
              <a:spcAft>
                <a:spcPts val="1200"/>
              </a:spcAft>
            </a:pPr>
            <a:r>
              <a:rPr lang="es-CO" sz="1000" b="1" i="0" u="none" strike="noStrike" cap="none" dirty="0">
                <a:solidFill>
                  <a:srgbClr val="5C77DF"/>
                </a:solidFill>
                <a:latin typeface="Verdana"/>
                <a:ea typeface="Verdana"/>
                <a:cs typeface="Calibri"/>
                <a:sym typeface="Calibri"/>
              </a:rPr>
              <a:t>Región Caribe: </a:t>
            </a:r>
            <a:r>
              <a:rPr lang="es-CO" sz="1000" dirty="0">
                <a:solidFill>
                  <a:schemeClr val="tx1">
                    <a:lumMod val="50000"/>
                    <a:lumOff val="50000"/>
                  </a:schemeClr>
                </a:solidFill>
                <a:latin typeface="Verdana"/>
                <a:ea typeface="Verdana"/>
                <a:cs typeface="Calibri"/>
              </a:rPr>
              <a:t>se prevé una condición </a:t>
            </a:r>
            <a:r>
              <a:rPr lang="es-CO" sz="1000" b="1" dirty="0">
                <a:solidFill>
                  <a:srgbClr val="FF0000"/>
                </a:solidFill>
                <a:latin typeface="Verdana"/>
                <a:ea typeface="Verdana"/>
                <a:cs typeface="Calibri"/>
              </a:rPr>
              <a:t>muy alta </a:t>
            </a:r>
            <a:r>
              <a:rPr lang="es-CO" sz="1000" dirty="0">
                <a:solidFill>
                  <a:schemeClr val="tx1">
                    <a:lumMod val="50000"/>
                    <a:lumOff val="50000"/>
                  </a:schemeClr>
                </a:solidFill>
                <a:latin typeface="Verdana"/>
                <a:ea typeface="Verdana"/>
                <a:cs typeface="Calibri"/>
              </a:rPr>
              <a:t>en un área específica del norte del departamento del Cesar; para las demás áreas que componen gran parte de la región se espera una condición </a:t>
            </a:r>
            <a:r>
              <a:rPr lang="es-CO" sz="1000" b="1" dirty="0">
                <a:solidFill>
                  <a:srgbClr val="FFC000"/>
                </a:solidFill>
                <a:latin typeface="Verdana"/>
                <a:ea typeface="Verdana"/>
                <a:cs typeface="Calibri"/>
              </a:rPr>
              <a:t>alta</a:t>
            </a:r>
            <a:r>
              <a:rPr lang="es-CO" sz="1000" dirty="0">
                <a:solidFill>
                  <a:schemeClr val="tx1">
                    <a:lumMod val="50000"/>
                    <a:lumOff val="50000"/>
                  </a:schemeClr>
                </a:solidFill>
                <a:latin typeface="Verdana"/>
                <a:ea typeface="Verdana"/>
                <a:cs typeface="Calibri"/>
              </a:rPr>
              <a:t>; exceptuando algunas zonas ubicadas en el suroccidente y suroriente de la región y la zona más alta de la sierra nevada de santa marta donde se espera una condición entre </a:t>
            </a:r>
            <a:r>
              <a:rPr lang="es-CO" sz="1000" b="1" dirty="0">
                <a:solidFill>
                  <a:srgbClr val="FFED00"/>
                </a:solidFill>
                <a:latin typeface="Verdana"/>
                <a:ea typeface="Verdana"/>
                <a:cs typeface="Calibri"/>
              </a:rPr>
              <a:t>moderada </a:t>
            </a:r>
            <a:r>
              <a:rPr lang="es-CO" sz="1000" dirty="0">
                <a:solidFill>
                  <a:schemeClr val="tx1">
                    <a:lumMod val="50000"/>
                    <a:lumOff val="50000"/>
                  </a:schemeClr>
                </a:solidFill>
                <a:latin typeface="Verdana"/>
                <a:ea typeface="Verdana"/>
                <a:cs typeface="Calibri"/>
              </a:rPr>
              <a:t>y </a:t>
            </a:r>
            <a:r>
              <a:rPr lang="es-CO" sz="1000" b="1" dirty="0">
                <a:solidFill>
                  <a:srgbClr val="52AE32"/>
                </a:solidFill>
                <a:latin typeface="Verdana"/>
                <a:ea typeface="Verdana"/>
                <a:cs typeface="Calibri"/>
              </a:rPr>
              <a:t>muy baja</a:t>
            </a:r>
            <a:r>
              <a:rPr lang="es-CO" sz="1000" dirty="0">
                <a:solidFill>
                  <a:schemeClr val="tx1">
                    <a:lumMod val="50000"/>
                    <a:lumOff val="50000"/>
                  </a:schemeClr>
                </a:solidFill>
                <a:latin typeface="Verdana"/>
                <a:ea typeface="Verdana"/>
                <a:cs typeface="Calibri"/>
              </a:rPr>
              <a:t>. </a:t>
            </a:r>
            <a:endParaRPr lang="es-CO" sz="10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just">
              <a:spcAft>
                <a:spcPts val="1200"/>
              </a:spcAft>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Andina: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0000"/>
                </a:solidFill>
                <a:latin typeface="Verdana" panose="020B0604030504040204" pitchFamily="34" charset="0"/>
                <a:ea typeface="Verdana" panose="020B0604030504040204" pitchFamily="34" charset="0"/>
                <a:cs typeface="Calibri"/>
                <a:sym typeface="Calibri"/>
              </a:rPr>
              <a:t>muy alta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un área localizada en los departamentos de Tolima y Huila; una condición </a:t>
            </a:r>
            <a:r>
              <a:rPr lang="es-ES" sz="1000" b="1" dirty="0">
                <a:solidFill>
                  <a:srgbClr val="FFC000"/>
                </a:solidFill>
                <a:latin typeface="Verdana" panose="020B0604030504040204" pitchFamily="34" charset="0"/>
                <a:ea typeface="Verdana" panose="020B0604030504040204" pitchFamily="34" charset="0"/>
                <a:cs typeface="Calibri"/>
                <a:sym typeface="Calibri"/>
              </a:rPr>
              <a:t>alta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zonas que hacen parte de los valles del alto y medio Magdalena;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las demás áreas que componen la región a excepción de las zonas que limitan con las regiones pacifica, Orinoquía y Amazonía donde se espera una condición entre </a:t>
            </a:r>
            <a:r>
              <a:rPr lang="es-ES" sz="1000" b="1" dirty="0">
                <a:solidFill>
                  <a:srgbClr val="00FF00"/>
                </a:solidFill>
                <a:latin typeface="Verdana" panose="020B0604030504040204" pitchFamily="34" charset="0"/>
                <a:ea typeface="Verdana" panose="020B0604030504040204" pitchFamily="34" charset="0"/>
                <a:cs typeface="Calibri"/>
                <a:sym typeface="Calibri"/>
              </a:rPr>
              <a:t>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 </a:t>
            </a:r>
            <a:r>
              <a:rPr lang="es-ES" sz="1000" b="1" dirty="0">
                <a:solidFill>
                  <a:srgbClr val="52AE32"/>
                </a:solidFill>
                <a:latin typeface="Verdana" panose="020B0604030504040204" pitchFamily="34" charset="0"/>
                <a:ea typeface="Verdana" panose="020B0604030504040204" pitchFamily="34" charset="0"/>
                <a:cs typeface="Calibri"/>
                <a:sym typeface="Calibri"/>
              </a:rPr>
              <a:t>muy 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lvl="0" algn="just">
              <a:buClr>
                <a:srgbClr val="000000"/>
              </a:buClr>
              <a:buSzPts val="1150"/>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Pacífica: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C000"/>
                </a:solidFill>
                <a:latin typeface="Verdana" panose="020B0604030504040204" pitchFamily="34" charset="0"/>
                <a:ea typeface="Verdana" panose="020B0604030504040204" pitchFamily="34" charset="0"/>
                <a:cs typeface="Calibri"/>
                <a:sym typeface="Calibri"/>
              </a:rPr>
              <a:t>alta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al suroriente del golfo de Urabá;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para las áreas localizadas en el norte de la región; una condición </a:t>
            </a:r>
            <a:r>
              <a:rPr lang="es-ES" sz="1000" b="1" dirty="0">
                <a:solidFill>
                  <a:srgbClr val="00FF00"/>
                </a:solidFill>
                <a:latin typeface="Verdana" panose="020B0604030504040204" pitchFamily="34" charset="0"/>
                <a:ea typeface="Verdana" panose="020B0604030504040204" pitchFamily="34" charset="0"/>
                <a:cs typeface="Calibri"/>
                <a:sym typeface="Calibri"/>
              </a:rPr>
              <a:t>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las áreas del sur de la región específicamente en el departamento de Nariño; y una condición entre </a:t>
            </a:r>
            <a:r>
              <a:rPr lang="es-ES" sz="1000" b="1" dirty="0">
                <a:solidFill>
                  <a:srgbClr val="52AE32"/>
                </a:solidFill>
                <a:latin typeface="Verdana" panose="020B0604030504040204" pitchFamily="34" charset="0"/>
                <a:ea typeface="Verdana" panose="020B0604030504040204" pitchFamily="34" charset="0"/>
                <a:cs typeface="Calibri"/>
                <a:sym typeface="Calibri"/>
              </a:rPr>
              <a:t>muy baja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 </a:t>
            </a:r>
            <a:r>
              <a:rPr lang="es-ES" sz="1000" b="1" dirty="0">
                <a:solidFill>
                  <a:schemeClr val="accent2">
                    <a:lumMod val="40000"/>
                    <a:lumOff val="60000"/>
                  </a:schemeClr>
                </a:solidFill>
                <a:latin typeface="Verdana" panose="020B0604030504040204" pitchFamily="34" charset="0"/>
                <a:ea typeface="Verdana" panose="020B0604030504040204" pitchFamily="34" charset="0"/>
                <a:cs typeface="Calibri"/>
                <a:sym typeface="Calibri"/>
              </a:rPr>
              <a:t>sin condición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para las demás áreas ubicadas en el centro de la región , concentradas en el departamento del Chocó, Valle del Cauca y Cauca. </a:t>
            </a:r>
          </a:p>
          <a:p>
            <a:pPr lvl="0" algn="just">
              <a:buClr>
                <a:srgbClr val="000000"/>
              </a:buClr>
              <a:buSzPts val="1150"/>
            </a:pP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lvl="0" algn="just">
              <a:buClr>
                <a:srgbClr val="000000"/>
              </a:buClr>
              <a:buSzPts val="1150"/>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Orinoquía</a:t>
            </a:r>
            <a:r>
              <a:rPr lang="es-CO" sz="1000" i="0" u="none" strike="noStrike" cap="none" dirty="0">
                <a:solidFill>
                  <a:srgbClr val="5C77DF"/>
                </a:solidFill>
                <a:latin typeface="Verdana" panose="020B0604030504040204" pitchFamily="34" charset="0"/>
                <a:ea typeface="Verdana" panose="020B0604030504040204" pitchFamily="34" charset="0"/>
                <a:cs typeface="Calibri"/>
                <a:sym typeface="Calibri"/>
              </a:rPr>
              <a:t>:</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para la mayor parte de las áreas de la región las cuales se encuentran localizadas en los departamentos de Arauca, Casanare, Vichada y Meta; en las demás zonas ubicadas en límites con la región Andina y región Amazonia se espera una condición </a:t>
            </a:r>
            <a:r>
              <a:rPr lang="es-ES" sz="1000" b="1" dirty="0">
                <a:solidFill>
                  <a:srgbClr val="00FF00"/>
                </a:solidFill>
                <a:latin typeface="Verdana" panose="020B0604030504040204" pitchFamily="34" charset="0"/>
                <a:ea typeface="Verdana" panose="020B0604030504040204" pitchFamily="34" charset="0"/>
                <a:cs typeface="Calibri"/>
                <a:sym typeface="Calibri"/>
              </a:rPr>
              <a:t>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t>
            </a:r>
          </a:p>
          <a:p>
            <a:pPr lvl="0" algn="just">
              <a:buClr>
                <a:srgbClr val="000000"/>
              </a:buClr>
              <a:buSzPts val="1150"/>
            </a:pP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r>
              <a:rPr lang="es-CO" sz="10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Amazonía: </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1000" b="1" dirty="0">
                <a:solidFill>
                  <a:srgbClr val="FFC000"/>
                </a:solidFill>
                <a:latin typeface="Verdana" panose="020B0604030504040204" pitchFamily="34" charset="0"/>
                <a:ea typeface="Verdana" panose="020B0604030504040204" pitchFamily="34" charset="0"/>
                <a:cs typeface="Calibri"/>
                <a:sym typeface="Calibri"/>
              </a:rPr>
              <a:t>alta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para una zona puntual en el noroccidente del departamento de Caquetá; una condición </a:t>
            </a:r>
            <a:r>
              <a:rPr lang="es-ES" sz="1000" b="1" dirty="0">
                <a:solidFill>
                  <a:srgbClr val="FFED00"/>
                </a:solidFill>
                <a:latin typeface="Verdana" panose="020B0604030504040204" pitchFamily="34" charset="0"/>
                <a:ea typeface="Verdana" panose="020B0604030504040204" pitchFamily="34" charset="0"/>
                <a:cs typeface="Calibri"/>
                <a:sym typeface="Calibri"/>
              </a:rPr>
              <a:t>moderada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algunas áreas puntuales del norte de la región, el trapecio Amazónico y el sur del departamento del Amazonas; y una condición </a:t>
            </a:r>
            <a:r>
              <a:rPr lang="es-ES" sz="1000" b="1" dirty="0">
                <a:solidFill>
                  <a:srgbClr val="00FF00"/>
                </a:solidFill>
                <a:latin typeface="Verdana" panose="020B0604030504040204" pitchFamily="34" charset="0"/>
                <a:ea typeface="Verdana" panose="020B0604030504040204" pitchFamily="34" charset="0"/>
                <a:cs typeface="Calibri"/>
                <a:sym typeface="Calibri"/>
              </a:rPr>
              <a:t>baja</a:t>
            </a:r>
            <a:r>
              <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 mayor parte del área que conforma la región.</a:t>
            </a:r>
          </a:p>
          <a:p>
            <a:pPr marL="12700" lvl="0" algn="just">
              <a:buClr>
                <a:srgbClr val="000000"/>
              </a:buClr>
              <a:buSzPts val="1150"/>
            </a:pPr>
            <a:endParaRPr lang="es-ES" sz="1000" b="1" dirty="0">
              <a:solidFill>
                <a:srgbClr val="5C77DF"/>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endParaRPr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0" name="Google Shape;310;p9"/>
          <p:cNvSpPr txBox="1"/>
          <p:nvPr/>
        </p:nvSpPr>
        <p:spPr>
          <a:xfrm>
            <a:off x="9816353" y="833557"/>
            <a:ext cx="2152746" cy="1031332"/>
          </a:xfrm>
          <a:prstGeom prst="rect">
            <a:avLst/>
          </a:prstGeom>
          <a:solidFill>
            <a:srgbClr val="FF0000"/>
          </a:solidFill>
          <a:ln>
            <a:noFill/>
          </a:ln>
        </p:spPr>
        <p:txBody>
          <a:bodyPr spcFirstLastPara="1" wrap="square" lIns="91425" tIns="45700" rIns="91425" bIns="45700" anchor="t" anchorCtr="0">
            <a:spAutoFit/>
          </a:bodyPr>
          <a:lstStyle/>
          <a:p>
            <a:pPr algn="ctr">
              <a:lnSpc>
                <a:spcPct val="78000"/>
              </a:lnSpc>
              <a:buClr>
                <a:srgbClr val="000000"/>
              </a:buClr>
              <a:buSzPts val="1000"/>
              <a:buFont typeface="Arial"/>
              <a:buNone/>
            </a:pPr>
            <a:r>
              <a:rPr lang="es-CO" sz="900" b="1"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ALTA</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buFont typeface="Arial"/>
              <a:buNone/>
            </a:pPr>
            <a:r>
              <a:rPr lang="es-CO"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muy escasa, así como las precipitaciones esperadas para el mes; la temperatura, la radiación solar y el viento son muy altos, lo cual favorece la propagación del fuego.</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1" name="Google Shape;311;p9"/>
          <p:cNvSpPr txBox="1"/>
          <p:nvPr/>
        </p:nvSpPr>
        <p:spPr>
          <a:xfrm>
            <a:off x="9816353" y="1832273"/>
            <a:ext cx="2152746" cy="1031332"/>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ALTA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escasa, así como las precipitaciones esperadas para el mes;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2" name="Google Shape;312;p9"/>
          <p:cNvSpPr txBox="1"/>
          <p:nvPr/>
        </p:nvSpPr>
        <p:spPr>
          <a:xfrm>
            <a:off x="9816353" y="2838839"/>
            <a:ext cx="2152746" cy="1031332"/>
          </a:xfrm>
          <a:prstGeom prst="rect">
            <a:avLst/>
          </a:prstGeom>
          <a:solidFill>
            <a:srgbClr val="FFED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MODERADA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pero, las precipitaciones esperadas para el mes son escasas;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3" name="Google Shape;314;p9"/>
          <p:cNvSpPr txBox="1"/>
          <p:nvPr/>
        </p:nvSpPr>
        <p:spPr>
          <a:xfrm>
            <a:off x="9816353" y="3859078"/>
            <a:ext cx="2177725" cy="1031332"/>
          </a:xfrm>
          <a:prstGeom prst="rect">
            <a:avLst/>
          </a:prstGeom>
          <a:solidFill>
            <a:srgbClr val="00FF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y se esperan precipitaciones moderadas para el mes; la temperatura, la radiación solar y el vientos son bajos, lo cual inhibe en alguna medida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4" name="Google Shape;313;p9"/>
          <p:cNvSpPr txBox="1"/>
          <p:nvPr/>
        </p:nvSpPr>
        <p:spPr>
          <a:xfrm>
            <a:off x="9816353" y="4879317"/>
            <a:ext cx="2177725" cy="927458"/>
          </a:xfrm>
          <a:prstGeom prst="rect">
            <a:avLst/>
          </a:prstGeom>
          <a:solidFill>
            <a:srgbClr val="52AE32"/>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las precipitaciones esperadas para el mes son altas; la temperatura, la radiación solar y el viento son muy bajos, lo cual no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35" name="Google Shape;315;p9"/>
          <p:cNvSpPr txBox="1"/>
          <p:nvPr/>
        </p:nvSpPr>
        <p:spPr>
          <a:xfrm>
            <a:off x="9816353" y="5807854"/>
            <a:ext cx="2152746" cy="719708"/>
          </a:xfrm>
          <a:prstGeom prst="rect">
            <a:avLst/>
          </a:prstGeom>
          <a:solidFill>
            <a:srgbClr val="DAEEF3"/>
          </a:solidFill>
          <a:ln>
            <a:noFill/>
          </a:ln>
        </p:spPr>
        <p:txBody>
          <a:bodyPr spcFirstLastPara="1" wrap="square" lIns="91425" tIns="45700" rIns="91425" bIns="45700" anchor="ctr"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SIN CONDICIÓN</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esperan niveles con valores en el rango de los mínimos para que se desarrollen incendios en la vegetación  respecto a los valores históricos del mes.</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9" name="CuadroTexto 8"/>
          <p:cNvSpPr txBox="1"/>
          <p:nvPr/>
        </p:nvSpPr>
        <p:spPr>
          <a:xfrm>
            <a:off x="98949" y="6277718"/>
            <a:ext cx="3749744" cy="230832"/>
          </a:xfrm>
          <a:prstGeom prst="rect">
            <a:avLst/>
          </a:prstGeom>
          <a:noFill/>
        </p:spPr>
        <p:txBody>
          <a:bodyPr wrap="none" rtlCol="0">
            <a:spAutoFit/>
          </a:bodyPr>
          <a:lstStyle/>
          <a:p>
            <a:r>
              <a:rPr lang="es-ES" sz="900" b="1" dirty="0">
                <a:solidFill>
                  <a:schemeClr val="tx1">
                    <a:lumMod val="50000"/>
                    <a:lumOff val="50000"/>
                  </a:schemeClr>
                </a:solidFill>
                <a:latin typeface="Verdana" panose="020B0604030504040204" pitchFamily="34" charset="0"/>
                <a:ea typeface="Verdana" panose="020B0604030504040204" pitchFamily="34" charset="0"/>
              </a:rPr>
              <a:t>Subdirección de Ecosistemas e Información Ambiental.</a:t>
            </a:r>
            <a:endParaRPr lang="en-US" sz="9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2" name="CuadroTexto 11"/>
          <p:cNvSpPr txBox="1"/>
          <p:nvPr/>
        </p:nvSpPr>
        <p:spPr>
          <a:xfrm>
            <a:off x="103205" y="6439300"/>
            <a:ext cx="2661306" cy="246221"/>
          </a:xfrm>
          <a:prstGeom prst="rect">
            <a:avLst/>
          </a:prstGeom>
          <a:noFill/>
        </p:spPr>
        <p:txBody>
          <a:bodyPr wrap="none" rtlCol="0">
            <a:spAutoFit/>
          </a:bodyPr>
          <a:lstStyle/>
          <a:p>
            <a:r>
              <a:rPr lang="es-ES" sz="900" i="1" dirty="0">
                <a:solidFill>
                  <a:schemeClr val="tx1">
                    <a:lumMod val="50000"/>
                    <a:lumOff val="50000"/>
                  </a:schemeClr>
                </a:solidFill>
                <a:latin typeface="Verdana" panose="020B0604030504040204" pitchFamily="34" charset="0"/>
                <a:ea typeface="Verdana" panose="020B0604030504040204" pitchFamily="34" charset="0"/>
              </a:rPr>
              <a:t>Fuente: Informe 351 mayo; IDEAM, 2024</a:t>
            </a:r>
            <a:r>
              <a:rPr lang="es-ES" sz="1000" i="1" dirty="0">
                <a:solidFill>
                  <a:schemeClr val="tx1">
                    <a:lumMod val="50000"/>
                    <a:lumOff val="50000"/>
                  </a:schemeClr>
                </a:solidFill>
                <a:latin typeface="Verdana" panose="020B0604030504040204" pitchFamily="34" charset="0"/>
                <a:ea typeface="Verdana" panose="020B0604030504040204" pitchFamily="34" charset="0"/>
              </a:rPr>
              <a:t>.</a:t>
            </a:r>
            <a:endParaRPr lang="en-US" sz="1000" i="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3" name="Imagen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933461" y="913944"/>
            <a:ext cx="4831501" cy="5495654"/>
          </a:xfrm>
          <a:prstGeom prst="rect">
            <a:avLst/>
          </a:prstGeom>
        </p:spPr>
      </p:pic>
    </p:spTree>
    <p:extLst>
      <p:ext uri="{BB962C8B-B14F-4D97-AF65-F5344CB8AC3E}">
        <p14:creationId xmlns:p14="http://schemas.microsoft.com/office/powerpoint/2010/main" val="227872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716637" y="3582910"/>
            <a:ext cx="1971604" cy="646331"/>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bg1"/>
                </a:solidFill>
              </a:rPr>
              <a:t>V</a:t>
            </a:r>
            <a:r>
              <a:rPr lang="es-ES" sz="900" i="1" dirty="0" err="1">
                <a:solidFill>
                  <a:schemeClr val="bg1"/>
                </a:solidFill>
              </a:rPr>
              <a:t>olcán</a:t>
            </a:r>
            <a:r>
              <a:rPr lang="es-ES" sz="900" i="1" dirty="0">
                <a:solidFill>
                  <a:schemeClr val="bg1"/>
                </a:solidFill>
              </a:rPr>
              <a:t> Puracé – cadena volcánica de Los Coconucos | Foto: Cortesía: Servicio Geológico Colombiano.</a:t>
            </a:r>
            <a:r>
              <a:rPr lang="es-MX" sz="900" i="1" dirty="0">
                <a:solidFill>
                  <a:schemeClr val="bg1"/>
                </a:solidFill>
              </a:rPr>
              <a:t>. </a:t>
            </a:r>
          </a:p>
        </p:txBody>
      </p:sp>
      <p:sp>
        <p:nvSpPr>
          <p:cNvPr id="8" name="CuadroTexto 7">
            <a:extLst>
              <a:ext uri="{FF2B5EF4-FFF2-40B4-BE49-F238E27FC236}">
                <a16:creationId xmlns:a16="http://schemas.microsoft.com/office/drawing/2014/main" id="{69F40104-A6FE-E0A9-C7AF-24DA48E6FA8C}"/>
              </a:ext>
            </a:extLst>
          </p:cNvPr>
          <p:cNvSpPr txBox="1"/>
          <p:nvPr/>
        </p:nvSpPr>
        <p:spPr>
          <a:xfrm>
            <a:off x="7720189" y="1019659"/>
            <a:ext cx="3819339" cy="5632311"/>
          </a:xfrm>
          <a:prstGeom prst="rect">
            <a:avLst/>
          </a:prstGeom>
          <a:noFill/>
        </p:spPr>
        <p:txBody>
          <a:bodyPr wrap="square" rtlCol="0">
            <a:spAutoFit/>
          </a:bodyPr>
          <a:lstStyle/>
          <a:p>
            <a:pPr algn="ctr"/>
            <a:r>
              <a:rPr lang="es-CO" sz="1200" b="1" dirty="0">
                <a:solidFill>
                  <a:schemeClr val="accent1"/>
                </a:solidFill>
                <a:latin typeface="Verdana" panose="020B0604030504040204" pitchFamily="34" charset="0"/>
                <a:ea typeface="Verdana" panose="020B0604030504040204" pitchFamily="34" charset="0"/>
                <a:sym typeface="Calibri"/>
              </a:rPr>
              <a:t>Emisiones de contaminantes atmosféricos</a:t>
            </a:r>
          </a:p>
          <a:p>
            <a:endParaRPr lang="es-CO" sz="1200" b="1" dirty="0">
              <a:solidFill>
                <a:schemeClr val="accent1"/>
              </a:solidFill>
              <a:latin typeface="Verdana" panose="020B0604030504040204" pitchFamily="34" charset="0"/>
              <a:ea typeface="Verdana" panose="020B0604030504040204" pitchFamily="34" charset="0"/>
              <a:sym typeface="Calibri"/>
            </a:endParaRPr>
          </a:p>
          <a:p>
            <a:pPr algn="just"/>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El Volcán Puracé ha presentado </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aumento en la emisión de gases a través de la fumarola lateral al norte del borde del cráter y en el interior del mismo, con altos niveles en la concentración de dióxido de carbono (CO2) y en el flujo de dióxido de azufre (SO2). </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Entre los contaminantes presentes en las emisiones volcánicas, y que representan los mayores riesgos se encuentran: el dióxido de azufre (SO2), el monóxido de Carbono (CO), el ácido sulfhídrico (H2S), el dióxido de carbono (CO2), el ácido fluorhídrico (HF) y el ácido clorhídrico (</a:t>
            </a:r>
            <a:r>
              <a:rPr lang="es-ES" sz="1200" dirty="0" err="1">
                <a:solidFill>
                  <a:schemeClr val="tx1">
                    <a:lumMod val="50000"/>
                    <a:lumOff val="50000"/>
                  </a:schemeClr>
                </a:solidFill>
                <a:latin typeface="Verdana" panose="020B0604030504040204" pitchFamily="34" charset="0"/>
                <a:ea typeface="Verdana" panose="020B0604030504040204" pitchFamily="34" charset="0"/>
                <a:sym typeface="Calibri"/>
              </a:rPr>
              <a:t>HCl</a:t>
            </a:r>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 entro otros.</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El SO2 puede ser perjudicial para la salud de los humanos en su forma gaseosa y también porque se oxida formando aerosoles sulfatados. Por su parte, la ceniza puede generar reducción en la visibilidad por la presencia de partículas en suspensión, y afectar a grupos sensibles y personas con problemas respiratorios. </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rPr>
              <a:t>Consulte con mayor detalle en:</a:t>
            </a: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sym typeface="Calibri"/>
                <a:hlinkClick r:id="rId2"/>
              </a:rPr>
              <a:t>https://www2.sgc.gov.co/Noticias/boletinesDocumentos/Forms/AllItems.aspx</a:t>
            </a:r>
            <a:endParaRPr lang="es-ES"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algn="just"/>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Panorama nacional de posibles afectaciones a la calidad del aire, asociadas al nivel de actividad del Volcán Puracé, mayo 2024</a:t>
            </a:r>
          </a:p>
        </p:txBody>
      </p:sp>
      <p:sp>
        <p:nvSpPr>
          <p:cNvPr id="6" name="Rectángulo 5">
            <a:extLst>
              <a:ext uri="{FF2B5EF4-FFF2-40B4-BE49-F238E27FC236}">
                <a16:creationId xmlns:a16="http://schemas.microsoft.com/office/drawing/2014/main" id="{E20B25FC-B52A-4080-4CD8-F97465E00A85}"/>
              </a:ext>
            </a:extLst>
          </p:cNvPr>
          <p:cNvSpPr/>
          <p:nvPr/>
        </p:nvSpPr>
        <p:spPr>
          <a:xfrm>
            <a:off x="390575" y="764450"/>
            <a:ext cx="4919636" cy="338554"/>
          </a:xfrm>
          <a:prstGeom prst="rect">
            <a:avLst/>
          </a:prstGeom>
        </p:spPr>
        <p:txBody>
          <a:bodyPr wrap="square">
            <a:spAutoFit/>
          </a:bodyPr>
          <a:lstStyle/>
          <a:p>
            <a:pPr algn="ctr"/>
            <a:endParaRPr lang="es-CO" sz="1600" b="1" dirty="0">
              <a:solidFill>
                <a:srgbClr val="2091C9"/>
              </a:solidFill>
              <a:latin typeface="Verdana" panose="020B0604030504040204" pitchFamily="34" charset="0"/>
              <a:ea typeface="Verdana" panose="020B0604030504040204" pitchFamily="34" charset="0"/>
              <a:cs typeface="Calibri"/>
              <a:sym typeface="Calibri"/>
            </a:endParaRP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482401" y="1044535"/>
            <a:ext cx="7003553" cy="5256057"/>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a:p>
            <a:pPr algn="ctr"/>
            <a:endParaRPr lang="es-CO" dirty="0"/>
          </a:p>
          <a:p>
            <a:pPr algn="ctr"/>
            <a:endParaRPr lang="es-CO" dirty="0"/>
          </a:p>
          <a:p>
            <a:pPr algn="ctr"/>
            <a:endParaRPr lang="es-CO" dirty="0"/>
          </a:p>
        </p:txBody>
      </p:sp>
      <p:pic>
        <p:nvPicPr>
          <p:cNvPr id="4100" name="Picture 4" descr="Volcán Puracé – cadena volcánica de Los Coconucos"/>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92684" y="1262160"/>
            <a:ext cx="3152811" cy="177345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5D45DC2-A90F-E87A-A848-90C3200E777C}"/>
              </a:ext>
            </a:extLst>
          </p:cNvPr>
          <p:cNvSpPr txBox="1"/>
          <p:nvPr/>
        </p:nvSpPr>
        <p:spPr>
          <a:xfrm>
            <a:off x="482402" y="2881708"/>
            <a:ext cx="3454336" cy="861774"/>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Volcán Puracé – cadena volcánica de Los Coconucos, se encuentra localizado en el departamento del Cauca.</a:t>
            </a:r>
          </a:p>
          <a:p>
            <a:pPr lvl="0"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Foto: Servicio Geológico Colombiano.</a:t>
            </a:r>
            <a:endParaRPr lang="es-MX" sz="10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5" name="CuadroTexto 24">
            <a:extLst>
              <a:ext uri="{FF2B5EF4-FFF2-40B4-BE49-F238E27FC236}">
                <a16:creationId xmlns:a16="http://schemas.microsoft.com/office/drawing/2014/main" id="{85D45DC2-A90F-E87A-A848-90C3200E777C}"/>
              </a:ext>
            </a:extLst>
          </p:cNvPr>
          <p:cNvSpPr txBox="1"/>
          <p:nvPr/>
        </p:nvSpPr>
        <p:spPr>
          <a:xfrm>
            <a:off x="468104" y="4041417"/>
            <a:ext cx="3377392" cy="1631216"/>
          </a:xfrm>
          <a:prstGeom prst="rect">
            <a:avLst/>
          </a:prstGeom>
          <a:noFill/>
        </p:spPr>
        <p:txBody>
          <a:bodyPr wrap="square">
            <a:spAutoFit/>
          </a:bodyPr>
          <a:lstStyle/>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volcán Puracé Actual (VPA) se encuentra ubicado al NE del departamento del Cauca en Colombia, geográficamente se localiza 02°18'50'' N y 76°23'50'' W, con una elevación de 4640 msnm; es un estrato volcán activo cuya actividad reciente ha sido principalmente de tipo explosivo, generando una variedad de flujos </a:t>
            </a:r>
            <a:r>
              <a:rPr lang="es-ES" sz="1000" dirty="0" err="1">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piroclásticos</a:t>
            </a: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 oleadas y caídas de </a:t>
            </a:r>
            <a:r>
              <a:rPr lang="es-ES" sz="1000" dirty="0" err="1">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piroclastos</a:t>
            </a: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 a los cuales se han asociado ondas de choque y flujos de lodo. (Servicio Geológico Colombiano).</a:t>
            </a: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4" name="Imagen 3"/>
          <p:cNvPicPr>
            <a:picLocks noChangeAspect="1"/>
          </p:cNvPicPr>
          <p:nvPr/>
        </p:nvPicPr>
        <p:blipFill>
          <a:blip r:embed="rId10"/>
          <a:stretch>
            <a:fillRect/>
          </a:stretch>
        </p:blipFill>
        <p:spPr>
          <a:xfrm>
            <a:off x="4439382" y="1456511"/>
            <a:ext cx="2738641" cy="1786443"/>
          </a:xfrm>
          <a:prstGeom prst="rect">
            <a:avLst/>
          </a:prstGeom>
        </p:spPr>
      </p:pic>
      <p:sp>
        <p:nvSpPr>
          <p:cNvPr id="26" name="CuadroTexto 25">
            <a:extLst>
              <a:ext uri="{FF2B5EF4-FFF2-40B4-BE49-F238E27FC236}">
                <a16:creationId xmlns:a16="http://schemas.microsoft.com/office/drawing/2014/main" id="{85D45DC2-A90F-E87A-A848-90C3200E777C}"/>
              </a:ext>
            </a:extLst>
          </p:cNvPr>
          <p:cNvSpPr txBox="1"/>
          <p:nvPr/>
        </p:nvSpPr>
        <p:spPr>
          <a:xfrm>
            <a:off x="4323832" y="4361663"/>
            <a:ext cx="3046572" cy="1785104"/>
          </a:xfrm>
          <a:prstGeom prst="rect">
            <a:avLst/>
          </a:prstGeom>
          <a:noFill/>
        </p:spPr>
        <p:txBody>
          <a:bodyPr wrap="square">
            <a:spAutoFit/>
          </a:bodyPr>
          <a:lstStyle/>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 acuerdo con lo informado por el Servicio Geológico Colombiano, a través del Boletín Extraordinario (3 de mayo de 2024): Desde el 29 de abril 2024 se ha registrado un incremento súbito en la actividad sísmica de este volcán. El estado de alerta del VOLCÁN PURACÉ cambia a NARANJA: volcán con cambios importantes en los parámetros monitoreados. (Servicio Geológico Colombiano).</a:t>
            </a: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7" name="CuadroTexto 26">
            <a:extLst>
              <a:ext uri="{FF2B5EF4-FFF2-40B4-BE49-F238E27FC236}">
                <a16:creationId xmlns:a16="http://schemas.microsoft.com/office/drawing/2014/main" id="{85D45DC2-A90F-E87A-A848-90C3200E777C}"/>
              </a:ext>
            </a:extLst>
          </p:cNvPr>
          <p:cNvSpPr txBox="1"/>
          <p:nvPr/>
        </p:nvSpPr>
        <p:spPr>
          <a:xfrm>
            <a:off x="4084372" y="1055280"/>
            <a:ext cx="3525493" cy="307777"/>
          </a:xfrm>
          <a:prstGeom prst="rect">
            <a:avLst/>
          </a:prstGeom>
          <a:noFill/>
        </p:spPr>
        <p:txBody>
          <a:bodyPr wrap="square">
            <a:spAutoFit/>
          </a:bodyPr>
          <a:lstStyle/>
          <a:p>
            <a:pPr algn="just">
              <a:buClr>
                <a:srgbClr val="000000"/>
              </a:buClr>
              <a:buSzPts val="1000"/>
            </a:pPr>
            <a:r>
              <a:rPr lang="es-ES"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Mapa de amenaza Volcán Puracé </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8" name="CuadroTexto 27">
            <a:extLst>
              <a:ext uri="{FF2B5EF4-FFF2-40B4-BE49-F238E27FC236}">
                <a16:creationId xmlns:a16="http://schemas.microsoft.com/office/drawing/2014/main" id="{85D45DC2-A90F-E87A-A848-90C3200E777C}"/>
              </a:ext>
            </a:extLst>
          </p:cNvPr>
          <p:cNvSpPr txBox="1"/>
          <p:nvPr/>
        </p:nvSpPr>
        <p:spPr>
          <a:xfrm>
            <a:off x="4323832" y="3312595"/>
            <a:ext cx="3046572" cy="1323439"/>
          </a:xfrm>
          <a:prstGeom prst="rect">
            <a:avLst/>
          </a:prstGeom>
          <a:noFill/>
        </p:spPr>
        <p:txBody>
          <a:bodyPr wrap="square">
            <a:spAutoFit/>
          </a:bodyPr>
          <a:lstStyle/>
          <a:p>
            <a:pPr algn="just">
              <a:buClr>
                <a:srgbClr val="000000"/>
              </a:buClr>
              <a:buSzPts val="1000"/>
            </a:pPr>
            <a:r>
              <a:rPr lang="es-ES"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mapa de amenaza del volcán Puracé Actual (VPA) se fundamenta en la evaluación de la amenaza volcánica; producto del análisis de la información geológica de detalle. (Servicio Geológico Colombiano).</a:t>
            </a: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endParaRPr lang="es-MX" sz="10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29" name="Imagen 28">
            <a:extLst>
              <a:ext uri="{FF2B5EF4-FFF2-40B4-BE49-F238E27FC236}">
                <a16:creationId xmlns:a16="http://schemas.microsoft.com/office/drawing/2014/main" id="{8C9D86B1-3A7A-4564-90D3-A59D24DE513A}"/>
              </a:ext>
            </a:extLst>
          </p:cNvPr>
          <p:cNvPicPr>
            <a:picLocks noChangeAspect="1"/>
          </p:cNvPicPr>
          <p:nvPr/>
        </p:nvPicPr>
        <p:blipFill rotWithShape="1">
          <a:blip r:embed="rId11"/>
          <a:srcRect t="12854"/>
          <a:stretch/>
        </p:blipFill>
        <p:spPr>
          <a:xfrm>
            <a:off x="483424" y="5760592"/>
            <a:ext cx="1297623" cy="540000"/>
          </a:xfrm>
          <a:prstGeom prst="rect">
            <a:avLst/>
          </a:prstGeom>
        </p:spPr>
      </p:pic>
    </p:spTree>
    <p:extLst>
      <p:ext uri="{BB962C8B-B14F-4D97-AF65-F5344CB8AC3E}">
        <p14:creationId xmlns:p14="http://schemas.microsoft.com/office/powerpoint/2010/main" val="3829301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9F40104-A6FE-E0A9-C7AF-24DA48E6FA8C}"/>
              </a:ext>
            </a:extLst>
          </p:cNvPr>
          <p:cNvSpPr txBox="1"/>
          <p:nvPr/>
        </p:nvSpPr>
        <p:spPr>
          <a:xfrm>
            <a:off x="432314" y="4395372"/>
            <a:ext cx="11192704" cy="2192908"/>
          </a:xfrm>
          <a:prstGeom prst="rect">
            <a:avLst/>
          </a:prstGeom>
          <a:noFill/>
        </p:spPr>
        <p:txBody>
          <a:bodyPr wrap="square" rtlCol="0">
            <a:spAutoFit/>
          </a:bodyPr>
          <a:lstStyle/>
          <a:p>
            <a:pPr algn="just"/>
            <a:r>
              <a:rPr lang="es-ES" sz="1050" dirty="0">
                <a:solidFill>
                  <a:schemeClr val="tx1">
                    <a:lumMod val="50000"/>
                    <a:lumOff val="50000"/>
                  </a:schemeClr>
                </a:solidFill>
                <a:latin typeface="Verdana" panose="020B0604030504040204" pitchFamily="34" charset="0"/>
                <a:ea typeface="Verdana" panose="020B0604030504040204" pitchFamily="34" charset="0"/>
              </a:rPr>
              <a:t>Uno de los contaminantes que se emite común y mayoritariamente a partir de las emisiones volcánicas es el Dióxido de azufre; el transporte de la pluma volcánica es captado por el conjunto de satélites </a:t>
            </a:r>
            <a:r>
              <a:rPr lang="es-ES" sz="1050" dirty="0" err="1">
                <a:solidFill>
                  <a:schemeClr val="tx1">
                    <a:lumMod val="50000"/>
                    <a:lumOff val="50000"/>
                  </a:schemeClr>
                </a:solidFill>
                <a:latin typeface="Verdana" panose="020B0604030504040204" pitchFamily="34" charset="0"/>
                <a:ea typeface="Verdana" panose="020B0604030504040204" pitchFamily="34" charset="0"/>
              </a:rPr>
              <a:t>Sentinel</a:t>
            </a:r>
            <a:r>
              <a:rPr lang="es-ES" sz="1050" dirty="0">
                <a:solidFill>
                  <a:schemeClr val="tx1">
                    <a:lumMod val="50000"/>
                    <a:lumOff val="50000"/>
                  </a:schemeClr>
                </a:solidFill>
                <a:latin typeface="Verdana" panose="020B0604030504040204" pitchFamily="34" charset="0"/>
                <a:ea typeface="Verdana" panose="020B0604030504040204" pitchFamily="34" charset="0"/>
              </a:rPr>
              <a:t> del Programa de Observación de la Tierra de la Unión Europea (</a:t>
            </a:r>
            <a:r>
              <a:rPr lang="es-ES" sz="1050" dirty="0" err="1">
                <a:solidFill>
                  <a:schemeClr val="tx1">
                    <a:lumMod val="50000"/>
                    <a:lumOff val="50000"/>
                  </a:schemeClr>
                </a:solidFill>
                <a:latin typeface="Verdana" panose="020B0604030504040204" pitchFamily="34" charset="0"/>
                <a:ea typeface="Verdana" panose="020B0604030504040204" pitchFamily="34" charset="0"/>
              </a:rPr>
              <a:t>Copernicus</a:t>
            </a:r>
            <a:r>
              <a:rPr lang="es-ES" sz="1050" dirty="0">
                <a:solidFill>
                  <a:schemeClr val="tx1">
                    <a:lumMod val="50000"/>
                    <a:lumOff val="50000"/>
                  </a:schemeClr>
                </a:solidFill>
                <a:latin typeface="Verdana" panose="020B0604030504040204" pitchFamily="34" charset="0"/>
                <a:ea typeface="Verdana" panose="020B0604030504040204" pitchFamily="34" charset="0"/>
              </a:rPr>
              <a:t>), de acuerdo con el modelo global de pronóstico de Dióxido de azufre (efectuado a partir de dichas mediciones satelitales), proporcionado por CAMS, el Servicio de Monitoreo de la Atmósfera de </a:t>
            </a:r>
            <a:r>
              <a:rPr lang="es-ES" sz="1050" dirty="0" err="1">
                <a:solidFill>
                  <a:schemeClr val="tx1">
                    <a:lumMod val="50000"/>
                    <a:lumOff val="50000"/>
                  </a:schemeClr>
                </a:solidFill>
                <a:latin typeface="Verdana" panose="020B0604030504040204" pitchFamily="34" charset="0"/>
                <a:ea typeface="Verdana" panose="020B0604030504040204" pitchFamily="34" charset="0"/>
              </a:rPr>
              <a:t>Copernicus</a:t>
            </a:r>
            <a:r>
              <a:rPr lang="es-ES" sz="1050" dirty="0">
                <a:solidFill>
                  <a:schemeClr val="tx1">
                    <a:lumMod val="50000"/>
                    <a:lumOff val="50000"/>
                  </a:schemeClr>
                </a:solidFill>
                <a:latin typeface="Verdana" panose="020B0604030504040204" pitchFamily="34" charset="0"/>
                <a:ea typeface="Verdana" panose="020B0604030504040204" pitchFamily="34" charset="0"/>
              </a:rPr>
              <a:t>, en las capas altas de la atmósfera, las emisiones ocasionadas por el </a:t>
            </a:r>
            <a:r>
              <a:rPr lang="es-ES" sz="1050">
                <a:solidFill>
                  <a:schemeClr val="tx1">
                    <a:lumMod val="50000"/>
                    <a:lumOff val="50000"/>
                  </a:schemeClr>
                </a:solidFill>
                <a:latin typeface="Verdana" panose="020B0604030504040204" pitchFamily="34" charset="0"/>
                <a:ea typeface="Verdana" panose="020B0604030504040204" pitchFamily="34" charset="0"/>
              </a:rPr>
              <a:t>volcán Puracé </a:t>
            </a:r>
            <a:r>
              <a:rPr lang="es-ES" sz="1050" dirty="0">
                <a:solidFill>
                  <a:schemeClr val="tx1">
                    <a:lumMod val="50000"/>
                    <a:lumOff val="50000"/>
                  </a:schemeClr>
                </a:solidFill>
                <a:latin typeface="Verdana" panose="020B0604030504040204" pitchFamily="34" charset="0"/>
                <a:ea typeface="Verdana" panose="020B0604030504040204" pitchFamily="34" charset="0"/>
              </a:rPr>
              <a:t>podrían dispersarse en mayor medida hacia el norte y occidente, principalmente hacia el norte del departamento de Cauca y norte del departamento del Huila. Sin embargo, es muy importante aclarar que, los mayores impactos se producirían a alturas entre 850 </a:t>
            </a:r>
            <a:r>
              <a:rPr lang="es-ES" sz="1050" dirty="0" err="1">
                <a:solidFill>
                  <a:schemeClr val="tx1">
                    <a:lumMod val="50000"/>
                    <a:lumOff val="50000"/>
                  </a:schemeClr>
                </a:solidFill>
                <a:latin typeface="Verdana" panose="020B0604030504040204" pitchFamily="34" charset="0"/>
                <a:ea typeface="Verdana" panose="020B0604030504040204" pitchFamily="34" charset="0"/>
              </a:rPr>
              <a:t>hPa</a:t>
            </a:r>
            <a:r>
              <a:rPr lang="es-ES" sz="1050" dirty="0">
                <a:solidFill>
                  <a:schemeClr val="tx1">
                    <a:lumMod val="50000"/>
                    <a:lumOff val="50000"/>
                  </a:schemeClr>
                </a:solidFill>
                <a:latin typeface="Verdana" panose="020B0604030504040204" pitchFamily="34" charset="0"/>
                <a:ea typeface="Verdana" panose="020B0604030504040204" pitchFamily="34" charset="0"/>
              </a:rPr>
              <a:t> (1500 metros) y 500 </a:t>
            </a:r>
            <a:r>
              <a:rPr lang="es-ES" sz="1050" dirty="0" err="1">
                <a:solidFill>
                  <a:schemeClr val="tx1">
                    <a:lumMod val="50000"/>
                    <a:lumOff val="50000"/>
                  </a:schemeClr>
                </a:solidFill>
                <a:latin typeface="Verdana" panose="020B0604030504040204" pitchFamily="34" charset="0"/>
                <a:ea typeface="Verdana" panose="020B0604030504040204" pitchFamily="34" charset="0"/>
              </a:rPr>
              <a:t>hPa</a:t>
            </a:r>
            <a:r>
              <a:rPr lang="es-ES" sz="1050" dirty="0">
                <a:solidFill>
                  <a:schemeClr val="tx1">
                    <a:lumMod val="50000"/>
                    <a:lumOff val="50000"/>
                  </a:schemeClr>
                </a:solidFill>
                <a:latin typeface="Verdana" panose="020B0604030504040204" pitchFamily="34" charset="0"/>
                <a:ea typeface="Verdana" panose="020B0604030504040204" pitchFamily="34" charset="0"/>
              </a:rPr>
              <a:t> (5500 metros). En superficie su impacto podría ser considerablemente menor y su dispersión podría darse principalmente hacia los departamentos de Cauca, Huila y Nariño. </a:t>
            </a:r>
          </a:p>
          <a:p>
            <a:pPr algn="just"/>
            <a:endParaRPr lang="es-ES" sz="105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50" dirty="0">
                <a:solidFill>
                  <a:schemeClr val="tx1">
                    <a:lumMod val="50000"/>
                    <a:lumOff val="50000"/>
                  </a:schemeClr>
                </a:solidFill>
                <a:latin typeface="Verdana" panose="020B0604030504040204" pitchFamily="34" charset="0"/>
                <a:ea typeface="Verdana" panose="020B0604030504040204" pitchFamily="34" charset="0"/>
              </a:rPr>
              <a:t>Así mismo, es de precisar que los modelos globales de pronóstico proporcionan información indicativa, por lo cual es muy importante hacer seguimiento al comportamiento de este contaminante, a partir del monitoreo mediante estaciones en tierra; así las cosas, se recomienda que las autoridades ambientales en jurisdicción del área de amenaza volcánica (CRC y CAM),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 </a:t>
            </a: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Panorama nacional de posibles afectaciones a la calidad del aire, asociadas al nivel de actividad del Volcán Puracé, mayo 2024</a:t>
            </a:r>
          </a:p>
        </p:txBody>
      </p:sp>
      <p:sp>
        <p:nvSpPr>
          <p:cNvPr id="6" name="Rectángulo 5">
            <a:extLst>
              <a:ext uri="{FF2B5EF4-FFF2-40B4-BE49-F238E27FC236}">
                <a16:creationId xmlns:a16="http://schemas.microsoft.com/office/drawing/2014/main" id="{E20B25FC-B52A-4080-4CD8-F97465E00A85}"/>
              </a:ext>
            </a:extLst>
          </p:cNvPr>
          <p:cNvSpPr/>
          <p:nvPr/>
        </p:nvSpPr>
        <p:spPr>
          <a:xfrm>
            <a:off x="3453937" y="702962"/>
            <a:ext cx="4919636" cy="584775"/>
          </a:xfrm>
          <a:prstGeom prst="rect">
            <a:avLst/>
          </a:prstGeom>
        </p:spPr>
        <p:txBody>
          <a:bodyPr wrap="square">
            <a:spAutoFit/>
          </a:bodyPr>
          <a:lstStyle/>
          <a:p>
            <a:pPr algn="ctr"/>
            <a:r>
              <a:rPr lang="es-CO" sz="1600" b="1" dirty="0">
                <a:solidFill>
                  <a:srgbClr val="2091C9"/>
                </a:solidFill>
                <a:latin typeface="Verdana" panose="020B0604030504040204" pitchFamily="34" charset="0"/>
                <a:ea typeface="Verdana" panose="020B0604030504040204" pitchFamily="34" charset="0"/>
                <a:cs typeface="Calibri"/>
                <a:sym typeface="Calibri"/>
              </a:rPr>
              <a:t>Dióxido de Azufre (SO2)</a:t>
            </a:r>
          </a:p>
          <a:p>
            <a:pPr algn="ctr"/>
            <a:r>
              <a:rPr lang="es-CO" sz="1600" b="1" dirty="0">
                <a:solidFill>
                  <a:srgbClr val="2091C9"/>
                </a:solidFill>
                <a:latin typeface="Verdana" panose="020B0604030504040204" pitchFamily="34" charset="0"/>
                <a:ea typeface="Verdana" panose="020B0604030504040204" pitchFamily="34" charset="0"/>
                <a:cs typeface="Calibri"/>
                <a:sym typeface="Calibri"/>
              </a:rPr>
              <a:t> </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graphicFrame>
        <p:nvGraphicFramePr>
          <p:cNvPr id="21" name="Tabla 20"/>
          <p:cNvGraphicFramePr>
            <a:graphicFrameLocks noGrp="1"/>
          </p:cNvGraphicFramePr>
          <p:nvPr>
            <p:extLst>
              <p:ext uri="{D42A27DB-BD31-4B8C-83A1-F6EECF244321}">
                <p14:modId xmlns:p14="http://schemas.microsoft.com/office/powerpoint/2010/main" val="3784540080"/>
              </p:ext>
            </p:extLst>
          </p:nvPr>
        </p:nvGraphicFramePr>
        <p:xfrm>
          <a:off x="1366704" y="1180112"/>
          <a:ext cx="9328251" cy="2842091"/>
        </p:xfrm>
        <a:graphic>
          <a:graphicData uri="http://schemas.openxmlformats.org/drawingml/2006/table">
            <a:tbl>
              <a:tblPr firstRow="1" bandRow="1">
                <a:tableStyleId>{F5AB1C69-6EDB-4FF4-983F-18BD219EF322}</a:tableStyleId>
              </a:tblPr>
              <a:tblGrid>
                <a:gridCol w="2371725">
                  <a:extLst>
                    <a:ext uri="{9D8B030D-6E8A-4147-A177-3AD203B41FA5}">
                      <a16:colId xmlns:a16="http://schemas.microsoft.com/office/drawing/2014/main" val="3590192083"/>
                    </a:ext>
                  </a:extLst>
                </a:gridCol>
                <a:gridCol w="2288564">
                  <a:extLst>
                    <a:ext uri="{9D8B030D-6E8A-4147-A177-3AD203B41FA5}">
                      <a16:colId xmlns:a16="http://schemas.microsoft.com/office/drawing/2014/main" val="4189805492"/>
                    </a:ext>
                  </a:extLst>
                </a:gridCol>
                <a:gridCol w="2267387">
                  <a:extLst>
                    <a:ext uri="{9D8B030D-6E8A-4147-A177-3AD203B41FA5}">
                      <a16:colId xmlns:a16="http://schemas.microsoft.com/office/drawing/2014/main" val="2601842368"/>
                    </a:ext>
                  </a:extLst>
                </a:gridCol>
                <a:gridCol w="2400575">
                  <a:extLst>
                    <a:ext uri="{9D8B030D-6E8A-4147-A177-3AD203B41FA5}">
                      <a16:colId xmlns:a16="http://schemas.microsoft.com/office/drawing/2014/main" val="2046561277"/>
                    </a:ext>
                  </a:extLst>
                </a:gridCol>
              </a:tblGrid>
              <a:tr h="404816">
                <a:tc gridSpan="4">
                  <a:txBody>
                    <a:bodyPr/>
                    <a:lstStyle/>
                    <a:p>
                      <a:pPr algn="ctr">
                        <a:lnSpc>
                          <a:spcPct val="107000"/>
                        </a:lnSpc>
                        <a:spcAft>
                          <a:spcPts val="0"/>
                        </a:spcAft>
                      </a:pPr>
                      <a:r>
                        <a:rPr lang="es-CO" sz="1400" dirty="0">
                          <a:effectLst/>
                          <a:latin typeface="Calibri" panose="020F0502020204030204" pitchFamily="34" charset="0"/>
                          <a:cs typeface="Calibri" panose="020F0502020204030204" pitchFamily="34" charset="0"/>
                        </a:rPr>
                        <a:t>Pronóstico de Dióxido de azufre proporcionado por CAMS, el Servicio de Monitoreo de la Atmósfera de Copernicus.</a:t>
                      </a:r>
                    </a:p>
                    <a:p>
                      <a:pPr algn="ctr">
                        <a:lnSpc>
                          <a:spcPct val="107000"/>
                        </a:lnSpc>
                        <a:spcAft>
                          <a:spcPts val="0"/>
                        </a:spcAft>
                      </a:pPr>
                      <a:r>
                        <a:rPr lang="es-CO" sz="1400" dirty="0">
                          <a:effectLst/>
                          <a:latin typeface="Calibri" panose="020F0502020204030204" pitchFamily="34" charset="0"/>
                          <a:cs typeface="Calibri" panose="020F0502020204030204" pitchFamily="34" charset="0"/>
                        </a:rPr>
                        <a:t>jueves 8 de mayo 2024 06 UTC (13:00 HLC)</a:t>
                      </a:r>
                      <a:endParaRPr lang="es-CO" sz="14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9525" marB="0" anchor="ctr">
                    <a:solidFill>
                      <a:srgbClr val="4DC6E1"/>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91333860"/>
                  </a:ext>
                </a:extLst>
              </a:tr>
              <a:tr h="2386097">
                <a:tc>
                  <a:txBody>
                    <a:bodyPr/>
                    <a:lstStyle/>
                    <a:p>
                      <a:pPr algn="ctr">
                        <a:lnSpc>
                          <a:spcPct val="107000"/>
                        </a:lnSpc>
                        <a:spcAft>
                          <a:spcPts val="0"/>
                        </a:spcAft>
                      </a:pPr>
                      <a:endParaRPr lang="es-CO" sz="1200" dirty="0">
                        <a:effectLst/>
                        <a:latin typeface="Calibri" panose="020F0502020204030204" pitchFamily="34" charset="0"/>
                        <a:cs typeface="Calibri" panose="020F0502020204030204" pitchFamily="34" charset="0"/>
                      </a:endParaRPr>
                    </a:p>
                    <a:p>
                      <a:pPr algn="ctr">
                        <a:lnSpc>
                          <a:spcPct val="107000"/>
                        </a:lnSpc>
                        <a:spcAft>
                          <a:spcPts val="0"/>
                        </a:spcAft>
                      </a:pPr>
                      <a:r>
                        <a:rPr lang="es-CO" sz="1200" dirty="0">
                          <a:effectLst/>
                          <a:latin typeface="Calibri" panose="020F0502020204030204" pitchFamily="34" charset="0"/>
                          <a:cs typeface="Calibri" panose="020F0502020204030204" pitchFamily="34" charset="0"/>
                        </a:rPr>
                        <a:t>Columna total [10^15 mol/cm</a:t>
                      </a:r>
                      <a:r>
                        <a:rPr lang="es-CO" sz="1200" baseline="30000" dirty="0">
                          <a:effectLst/>
                          <a:latin typeface="Calibri" panose="020F0502020204030204" pitchFamily="34" charset="0"/>
                          <a:cs typeface="Calibri" panose="020F0502020204030204" pitchFamily="34" charset="0"/>
                        </a:rPr>
                        <a:t>2</a:t>
                      </a:r>
                      <a:r>
                        <a:rPr lang="es-CO" sz="1200" dirty="0">
                          <a:effectLst/>
                          <a:latin typeface="Calibri" panose="020F0502020204030204" pitchFamily="34" charset="0"/>
                          <a:cs typeface="Calibri" panose="020F0502020204030204" pitchFamily="34" charset="0"/>
                        </a:rPr>
                        <a:t>]</a:t>
                      </a:r>
                      <a:endParaRPr lang="es-CO" sz="12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9525" marB="0" anchor="b"/>
                </a:tc>
                <a:tc>
                  <a:txBody>
                    <a:bodyPr/>
                    <a:lstStyle/>
                    <a:p>
                      <a:pPr algn="ctr">
                        <a:lnSpc>
                          <a:spcPct val="107000"/>
                        </a:lnSpc>
                        <a:spcAft>
                          <a:spcPts val="0"/>
                        </a:spcAft>
                      </a:pPr>
                      <a:endParaRPr lang="es-CO" sz="1200" dirty="0">
                        <a:effectLst/>
                        <a:latin typeface="Calibri" panose="020F0502020204030204" pitchFamily="34" charset="0"/>
                        <a:cs typeface="Calibri" panose="020F0502020204030204" pitchFamily="34" charset="0"/>
                      </a:endParaRPr>
                    </a:p>
                    <a:p>
                      <a:pPr algn="ctr">
                        <a:lnSpc>
                          <a:spcPct val="107000"/>
                        </a:lnSpc>
                        <a:spcAft>
                          <a:spcPts val="0"/>
                        </a:spcAft>
                      </a:pPr>
                      <a:endParaRPr lang="es-CO" sz="1200" dirty="0">
                        <a:effectLst/>
                        <a:latin typeface="Calibri" panose="020F0502020204030204" pitchFamily="34" charset="0"/>
                        <a:cs typeface="Calibri" panose="020F0502020204030204" pitchFamily="34" charset="0"/>
                      </a:endParaRPr>
                    </a:p>
                    <a:p>
                      <a:pPr algn="ctr">
                        <a:lnSpc>
                          <a:spcPct val="107000"/>
                        </a:lnSpc>
                        <a:spcAft>
                          <a:spcPts val="0"/>
                        </a:spcAft>
                      </a:pPr>
                      <a:r>
                        <a:rPr lang="es-CO" sz="1200" dirty="0">
                          <a:effectLst/>
                          <a:latin typeface="Calibri" panose="020F0502020204030204" pitchFamily="34" charset="0"/>
                          <a:cs typeface="Calibri" panose="020F0502020204030204" pitchFamily="34" charset="0"/>
                        </a:rPr>
                        <a:t>A 500 hPa [</a:t>
                      </a:r>
                      <a:r>
                        <a:rPr lang="es-CO" sz="1200" dirty="0" err="1">
                          <a:effectLst/>
                          <a:latin typeface="Calibri" panose="020F0502020204030204" pitchFamily="34" charset="0"/>
                          <a:cs typeface="Calibri" panose="020F0502020204030204" pitchFamily="34" charset="0"/>
                        </a:rPr>
                        <a:t>ppbv</a:t>
                      </a:r>
                      <a:r>
                        <a:rPr lang="es-CO" sz="1200" dirty="0">
                          <a:effectLst/>
                          <a:latin typeface="Calibri" panose="020F0502020204030204" pitchFamily="34" charset="0"/>
                          <a:cs typeface="Calibri" panose="020F0502020204030204" pitchFamily="34" charset="0"/>
                        </a:rPr>
                        <a:t>]</a:t>
                      </a:r>
                      <a:endParaRPr lang="es-CO" sz="8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9525" marB="0" anchor="b"/>
                </a:tc>
                <a:tc>
                  <a:txBody>
                    <a:bodyPr/>
                    <a:lstStyle/>
                    <a:p>
                      <a:pPr algn="ctr">
                        <a:lnSpc>
                          <a:spcPct val="107000"/>
                        </a:lnSpc>
                        <a:spcAft>
                          <a:spcPts val="0"/>
                        </a:spcAft>
                      </a:pPr>
                      <a:endParaRPr lang="es-CO" sz="1200" dirty="0">
                        <a:effectLst/>
                        <a:latin typeface="Calibri" panose="020F0502020204030204" pitchFamily="34" charset="0"/>
                        <a:cs typeface="Calibri" panose="020F0502020204030204" pitchFamily="34" charset="0"/>
                      </a:endParaRPr>
                    </a:p>
                    <a:p>
                      <a:pPr algn="ctr">
                        <a:lnSpc>
                          <a:spcPct val="107000"/>
                        </a:lnSpc>
                        <a:spcAft>
                          <a:spcPts val="0"/>
                        </a:spcAft>
                      </a:pPr>
                      <a:r>
                        <a:rPr lang="es-CO" sz="1200" dirty="0">
                          <a:effectLst/>
                          <a:latin typeface="Calibri" panose="020F0502020204030204" pitchFamily="34" charset="0"/>
                          <a:cs typeface="Calibri" panose="020F0502020204030204" pitchFamily="34" charset="0"/>
                        </a:rPr>
                        <a:t>A 850 hPa [</a:t>
                      </a:r>
                      <a:r>
                        <a:rPr lang="es-CO" sz="1200" dirty="0" err="1">
                          <a:effectLst/>
                          <a:latin typeface="Calibri" panose="020F0502020204030204" pitchFamily="34" charset="0"/>
                          <a:cs typeface="Calibri" panose="020F0502020204030204" pitchFamily="34" charset="0"/>
                        </a:rPr>
                        <a:t>ppbv</a:t>
                      </a:r>
                      <a:r>
                        <a:rPr lang="es-CO" sz="1200" dirty="0">
                          <a:effectLst/>
                          <a:latin typeface="Calibri" panose="020F0502020204030204" pitchFamily="34" charset="0"/>
                          <a:cs typeface="Calibri" panose="020F0502020204030204" pitchFamily="34" charset="0"/>
                        </a:rPr>
                        <a:t>]</a:t>
                      </a:r>
                      <a:endParaRPr lang="es-CO" sz="8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b"/>
                </a:tc>
                <a:tc>
                  <a:txBody>
                    <a:bodyPr/>
                    <a:lstStyle/>
                    <a:p>
                      <a:pPr algn="ctr">
                        <a:lnSpc>
                          <a:spcPct val="107000"/>
                        </a:lnSpc>
                        <a:spcAft>
                          <a:spcPts val="0"/>
                        </a:spcAft>
                      </a:pPr>
                      <a:endParaRPr lang="es-CO" sz="1200" dirty="0">
                        <a:effectLst/>
                        <a:latin typeface="Calibri" panose="020F0502020204030204" pitchFamily="34" charset="0"/>
                        <a:cs typeface="Calibri" panose="020F0502020204030204" pitchFamily="34" charset="0"/>
                      </a:endParaRPr>
                    </a:p>
                    <a:p>
                      <a:pPr algn="ctr">
                        <a:lnSpc>
                          <a:spcPct val="107000"/>
                        </a:lnSpc>
                        <a:spcAft>
                          <a:spcPts val="0"/>
                        </a:spcAft>
                      </a:pPr>
                      <a:r>
                        <a:rPr lang="es-CO" sz="1200" dirty="0">
                          <a:effectLst/>
                          <a:latin typeface="Calibri" panose="020F0502020204030204" pitchFamily="34" charset="0"/>
                          <a:cs typeface="Calibri" panose="020F0502020204030204" pitchFamily="34" charset="0"/>
                        </a:rPr>
                        <a:t>En superficie [</a:t>
                      </a:r>
                      <a:r>
                        <a:rPr lang="es-CO" sz="1200" dirty="0" err="1">
                          <a:effectLst/>
                          <a:latin typeface="Calibri" panose="020F0502020204030204" pitchFamily="34" charset="0"/>
                          <a:cs typeface="Calibri" panose="020F0502020204030204" pitchFamily="34" charset="0"/>
                        </a:rPr>
                        <a:t>ppbv</a:t>
                      </a:r>
                      <a:r>
                        <a:rPr lang="es-CO" sz="1200" dirty="0">
                          <a:effectLst/>
                          <a:latin typeface="Calibri" panose="020F0502020204030204" pitchFamily="34" charset="0"/>
                          <a:cs typeface="Calibri" panose="020F0502020204030204" pitchFamily="34" charset="0"/>
                        </a:rPr>
                        <a:t>]</a:t>
                      </a:r>
                      <a:endParaRPr lang="es-CO" sz="800" dirty="0">
                        <a:effectLst/>
                        <a:latin typeface="Calibri" panose="020F0502020204030204" pitchFamily="34" charset="0"/>
                        <a:cs typeface="Calibri" panose="020F0502020204030204" pitchFamily="34" charset="0"/>
                      </a:endParaRPr>
                    </a:p>
                  </a:txBody>
                  <a:tcPr marL="0" marR="0" marT="0" marB="0" anchor="b"/>
                </a:tc>
                <a:extLst>
                  <a:ext uri="{0D108BD9-81ED-4DB2-BD59-A6C34878D82A}">
                    <a16:rowId xmlns:a16="http://schemas.microsoft.com/office/drawing/2014/main" val="330138824"/>
                  </a:ext>
                </a:extLst>
              </a:tr>
            </a:tbl>
          </a:graphicData>
        </a:graphic>
      </p:graphicFrame>
      <p:sp>
        <p:nvSpPr>
          <p:cNvPr id="25" name="CuadroTexto 24">
            <a:extLst>
              <a:ext uri="{FF2B5EF4-FFF2-40B4-BE49-F238E27FC236}">
                <a16:creationId xmlns:a16="http://schemas.microsoft.com/office/drawing/2014/main" id="{A0FB73CB-D1F6-FDB4-51D7-A933C11B017B}"/>
              </a:ext>
            </a:extLst>
          </p:cNvPr>
          <p:cNvSpPr txBox="1"/>
          <p:nvPr/>
        </p:nvSpPr>
        <p:spPr>
          <a:xfrm>
            <a:off x="1306934" y="4022203"/>
            <a:ext cx="8270820" cy="2308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900" i="1" dirty="0">
                <a:solidFill>
                  <a:schemeClr val="tx1">
                    <a:lumMod val="50000"/>
                    <a:lumOff val="50000"/>
                  </a:schemeClr>
                </a:solidFill>
              </a:rPr>
              <a:t>Pronostico dióxido de azufre (SO2). Fuente: proporcionada por CAMS, el Servicio de Monitoreo de la Atmósfera de Copernicus, 2024.</a:t>
            </a:r>
            <a:endParaRPr lang="es-MX" sz="900" i="1" dirty="0">
              <a:solidFill>
                <a:schemeClr val="tx1">
                  <a:lumMod val="50000"/>
                  <a:lumOff val="50000"/>
                </a:schemeClr>
              </a:solidFill>
            </a:endParaRPr>
          </a:p>
        </p:txBody>
      </p:sp>
      <p:pic>
        <p:nvPicPr>
          <p:cNvPr id="3074" name="Picture 2" descr="https://charts.ecmwf.int/content/20240509175812-e85e86b5da1f875456f4ce7fc74bc7a38c65e696.png"/>
          <p:cNvPicPr>
            <a:picLocks noChangeAspect="1" noChangeArrowheads="1"/>
          </p:cNvPicPr>
          <p:nvPr/>
        </p:nvPicPr>
        <p:blipFill rotWithShape="1">
          <a:blip r:embed="rId8">
            <a:extLst>
              <a:ext uri="{28A0092B-C50C-407E-A947-70E740481C1C}">
                <a14:useLocalDpi xmlns:a14="http://schemas.microsoft.com/office/drawing/2010/main" val="0"/>
              </a:ext>
            </a:extLst>
          </a:blip>
          <a:srcRect l="57008" t="42927" r="24046" b="33524"/>
          <a:stretch/>
        </p:blipFill>
        <p:spPr bwMode="auto">
          <a:xfrm>
            <a:off x="1593303" y="1713613"/>
            <a:ext cx="1859127" cy="207976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8"/>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6200000">
            <a:off x="2435787" y="2691645"/>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harts.ecmwf.int/content/20240509180028-5da0dcc0a1796aa918eb1e33666c5b55f41afd2d.png"/>
          <p:cNvPicPr>
            <a:picLocks noChangeAspect="1" noChangeArrowheads="1"/>
          </p:cNvPicPr>
          <p:nvPr/>
        </p:nvPicPr>
        <p:blipFill rotWithShape="1">
          <a:blip r:embed="rId10">
            <a:extLst>
              <a:ext uri="{28A0092B-C50C-407E-A947-70E740481C1C}">
                <a14:useLocalDpi xmlns:a14="http://schemas.microsoft.com/office/drawing/2010/main" val="0"/>
              </a:ext>
            </a:extLst>
          </a:blip>
          <a:srcRect l="59263" t="43349" r="24694" b="33118"/>
          <a:stretch/>
        </p:blipFill>
        <p:spPr bwMode="auto">
          <a:xfrm>
            <a:off x="3960404" y="1673495"/>
            <a:ext cx="1619579" cy="2138135"/>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8"/>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6200000">
            <a:off x="4552788" y="2691646"/>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harts.ecmwf.int/content/20240509180421-25f7099334acb338a68ea2b4d9bb6a6b23d83689.png"/>
          <p:cNvPicPr>
            <a:picLocks noChangeAspect="1" noChangeArrowheads="1"/>
          </p:cNvPicPr>
          <p:nvPr/>
        </p:nvPicPr>
        <p:blipFill rotWithShape="1">
          <a:blip r:embed="rId11">
            <a:extLst>
              <a:ext uri="{28A0092B-C50C-407E-A947-70E740481C1C}">
                <a14:useLocalDpi xmlns:a14="http://schemas.microsoft.com/office/drawing/2010/main" val="0"/>
              </a:ext>
            </a:extLst>
          </a:blip>
          <a:srcRect l="58602" t="42174" r="24709" b="32597"/>
          <a:stretch/>
        </p:blipFill>
        <p:spPr bwMode="auto">
          <a:xfrm>
            <a:off x="6219713" y="1660906"/>
            <a:ext cx="1606061" cy="218517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8"/>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6200000">
            <a:off x="6814204" y="2691646"/>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charts.ecmwf.int/content/20240509180711-27c23bc1727322172773380ded9ade234d35130f.png"/>
          <p:cNvPicPr>
            <a:picLocks noChangeAspect="1" noChangeArrowheads="1"/>
          </p:cNvPicPr>
          <p:nvPr/>
        </p:nvPicPr>
        <p:blipFill rotWithShape="1">
          <a:blip r:embed="rId12">
            <a:extLst>
              <a:ext uri="{28A0092B-C50C-407E-A947-70E740481C1C}">
                <a14:useLocalDpi xmlns:a14="http://schemas.microsoft.com/office/drawing/2010/main" val="0"/>
              </a:ext>
            </a:extLst>
          </a:blip>
          <a:srcRect l="57359" t="43372" r="24616" b="32002"/>
          <a:stretch/>
        </p:blipFill>
        <p:spPr bwMode="auto">
          <a:xfrm>
            <a:off x="8603405" y="1674586"/>
            <a:ext cx="1738050" cy="213704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8"/>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6200000">
            <a:off x="9323305" y="2653888"/>
            <a:ext cx="2160000" cy="12370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p:cNvGrpSpPr/>
          <p:nvPr/>
        </p:nvGrpSpPr>
        <p:grpSpPr>
          <a:xfrm>
            <a:off x="346537" y="1635738"/>
            <a:ext cx="864000" cy="1730372"/>
            <a:chOff x="5657035" y="1333675"/>
            <a:chExt cx="864000" cy="1730372"/>
          </a:xfrm>
        </p:grpSpPr>
        <p:pic>
          <p:nvPicPr>
            <p:cNvPr id="34" name="Imagen 33"/>
            <p:cNvPicPr>
              <a:picLocks noChangeAspect="1"/>
            </p:cNvPicPr>
            <p:nvPr/>
          </p:nvPicPr>
          <p:blipFill rotWithShape="1">
            <a:blip r:embed="rId13"/>
            <a:srcRect r="87789"/>
            <a:stretch/>
          </p:blipFill>
          <p:spPr>
            <a:xfrm>
              <a:off x="5660357" y="1333675"/>
              <a:ext cx="858979" cy="648000"/>
            </a:xfrm>
            <a:prstGeom prst="rect">
              <a:avLst/>
            </a:prstGeom>
          </p:spPr>
        </p:pic>
        <p:pic>
          <p:nvPicPr>
            <p:cNvPr id="35" name="Imagen 34"/>
            <p:cNvPicPr>
              <a:picLocks noChangeAspect="1"/>
            </p:cNvPicPr>
            <p:nvPr/>
          </p:nvPicPr>
          <p:blipFill rotWithShape="1">
            <a:blip r:embed="rId13"/>
            <a:srcRect l="11955" r="65492"/>
            <a:stretch/>
          </p:blipFill>
          <p:spPr>
            <a:xfrm>
              <a:off x="5657035" y="2032934"/>
              <a:ext cx="864000" cy="352914"/>
            </a:xfrm>
            <a:prstGeom prst="rect">
              <a:avLst/>
            </a:prstGeom>
          </p:spPr>
        </p:pic>
        <p:pic>
          <p:nvPicPr>
            <p:cNvPr id="36" name="Imagen 35"/>
            <p:cNvPicPr>
              <a:picLocks noChangeAspect="1"/>
            </p:cNvPicPr>
            <p:nvPr/>
          </p:nvPicPr>
          <p:blipFill rotWithShape="1">
            <a:blip r:embed="rId13"/>
            <a:srcRect l="36017" r="55682" b="2587"/>
            <a:stretch/>
          </p:blipFill>
          <p:spPr>
            <a:xfrm>
              <a:off x="5777981" y="2416047"/>
              <a:ext cx="599404" cy="648000"/>
            </a:xfrm>
            <a:prstGeom prst="rect">
              <a:avLst/>
            </a:prstGeom>
          </p:spPr>
        </p:pic>
      </p:grpSp>
    </p:spTree>
    <p:extLst>
      <p:ext uri="{BB962C8B-B14F-4D97-AF65-F5344CB8AC3E}">
        <p14:creationId xmlns:p14="http://schemas.microsoft.com/office/powerpoint/2010/main" val="3401438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8" name="Imagen 7">
            <a:extLst>
              <a:ext uri="{FF2B5EF4-FFF2-40B4-BE49-F238E27FC236}">
                <a16:creationId xmlns:a16="http://schemas.microsoft.com/office/drawing/2014/main" id="{65ADE5BC-A062-4257-FBF4-6C3B55C8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129" cy="6858000"/>
          </a:xfrm>
          <a:prstGeom prst="rect">
            <a:avLst/>
          </a:prstGeom>
        </p:spPr>
      </p:pic>
      <p:sp>
        <p:nvSpPr>
          <p:cNvPr id="350" name="Google Shape;350;p10"/>
          <p:cNvSpPr txBox="1"/>
          <p:nvPr/>
        </p:nvSpPr>
        <p:spPr>
          <a:xfrm>
            <a:off x="375791" y="4797980"/>
            <a:ext cx="1329722"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Ambiente</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52" name="Google Shape;352;p10"/>
          <p:cNvSpPr txBox="1"/>
          <p:nvPr/>
        </p:nvSpPr>
        <p:spPr>
          <a:xfrm>
            <a:off x="2127024" y="2332062"/>
            <a:ext cx="9407316" cy="4328572"/>
          </a:xfrm>
          <a:prstGeom prst="rect">
            <a:avLst/>
          </a:prstGeom>
          <a:noFill/>
          <a:ln>
            <a:noFill/>
          </a:ln>
        </p:spPr>
        <p:txBody>
          <a:bodyPr spcFirstLastPara="1" wrap="square" lIns="80516" tIns="40235" rIns="80516" bIns="40235" anchor="t" anchorCtr="0">
            <a:spAutoFit/>
          </a:bodyPr>
          <a:lstStyle/>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autoridades ambientales locales y regionales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jurisdicción de áreas de amenaza por incendios de la cobertura vegetal, de acuerdo con sus competencias, realizar el respectivo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monitoreo y hacer seguimiento continuo  a la calidad del aire y declarar oportunamente los estados excepcionales de prevención, alerta o emergencia,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ante eventuales episodios de contaminación atmosférica,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basados en el análisis de información procedente de las estaciones de monitoreo de los Sistemas de Vigilancia de la Calidad del Aire de su jurisdicción, de acuerdo con los lineamientos definidos en la Resolución 2254 del 2017. En consecuencia, adoptar las medidas necesarias para mitigar la posible afectación sobre la calidad del aire y, por ende, sobre la población.</a:t>
            </a:r>
          </a:p>
          <a:p>
            <a:pPr marL="251831" indent="-251831" algn="just">
              <a:buSzPts val="500"/>
              <a:buFont typeface="Courier New" panose="02070309020205020404" pitchFamily="49" charset="0"/>
              <a:buChar char="o"/>
            </a:pPr>
            <a:endParaRPr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de calidad del aire en tipo real que disponen algunas autoridades ambientales en línea:</a:t>
            </a: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Secretaría Distrital de Ambiente de Bogotá - SDA: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rPr>
              <a:t>http://iboca.ambientebogota.gov.co/mapa/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Corporación Autónoma Regional de Cundinamarca - CAR: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http://190.255.43.62/</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Área Metropolitana del Valle de Aburrá - AMVA: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https://siata.gov.co/siata_nuevo/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la Guajira - Corpoguajira:</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https://suite.ambiensq.com/#!/mapaMonitoreo/cpg</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del Cesar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Corpocesar</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8"/>
              </a:rPr>
              <a:t>https://suite.ambiensq.com/#!/mapaMonitoreo/cpc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Antioquia: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9"/>
              </a:rPr>
              <a:t>https://geopiragua.corantioquia.gov.co/red-automatica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Para la Defensa de Bucaramanga - CDMB: </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0"/>
              </a:rPr>
              <a:t>https://suite.ambiensq.com/#!/mapaMonitoreo/cdmb</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Caldas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Corpocaldas</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1"/>
              </a:rPr>
              <a:t>https://cdiac.manizales.unal.edu.co/geoportal-simac/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Para más información sobre el estado de la calidad en Colombia, consulte aquí el último informe anual (2022) que elabora el Ideam: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2"/>
              </a:rPr>
              <a:t>https://drive.google.com/drive/folders/1pMltye2lJIMxDBJHvPsD573Va6_FoyNP</a:t>
            </a:r>
            <a:endParaRPr lang="es-CO" sz="1200" b="1"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028" name="Picture 4" descr="Ambiental - Iconos gratis de naturalez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791" y="3361184"/>
            <a:ext cx="1269033" cy="1269033"/>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30;p5"/>
          <p:cNvSpPr/>
          <p:nvPr/>
        </p:nvSpPr>
        <p:spPr>
          <a:xfrm rot="10800000" flipH="1">
            <a:off x="1925999" y="2463799"/>
            <a:ext cx="94616" cy="402590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3" name="Título 6">
            <a:extLst>
              <a:ext uri="{FF2B5EF4-FFF2-40B4-BE49-F238E27FC236}">
                <a16:creationId xmlns:a16="http://schemas.microsoft.com/office/drawing/2014/main" id="{66882FC1-5220-3825-CFC4-7739B8181C87}"/>
              </a:ext>
            </a:extLst>
          </p:cNvPr>
          <p:cNvSpPr txBox="1">
            <a:spLocks/>
          </p:cNvSpPr>
          <p:nvPr/>
        </p:nvSpPr>
        <p:spPr>
          <a:xfrm>
            <a:off x="4201886" y="123626"/>
            <a:ext cx="4791389" cy="3416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dirty="0">
                <a:solidFill>
                  <a:schemeClr val="bg1"/>
                </a:solidFill>
                <a:latin typeface="Verdana" panose="020B0604030504040204" pitchFamily="34" charset="0"/>
                <a:ea typeface="Verdana" panose="020B0604030504040204" pitchFamily="34" charset="0"/>
              </a:rPr>
              <a:t>Recomendaciones</a:t>
            </a:r>
            <a:endParaRPr lang="es-ES" sz="1800" dirty="0">
              <a:solidFill>
                <a:schemeClr val="bg1"/>
              </a:solidFill>
              <a:latin typeface="Verdana" panose="020B0604030504040204" pitchFamily="34" charset="0"/>
              <a:ea typeface="Verdana" panose="020B0604030504040204" pitchFamily="34" charset="0"/>
            </a:endParaRPr>
          </a:p>
        </p:txBody>
      </p:sp>
      <p:pic>
        <p:nvPicPr>
          <p:cNvPr id="4" name="Picture 4" descr="Your Utah, Your Future - Air Quality">
            <a:extLst>
              <a:ext uri="{FF2B5EF4-FFF2-40B4-BE49-F238E27FC236}">
                <a16:creationId xmlns:a16="http://schemas.microsoft.com/office/drawing/2014/main" id="{7530D666-747E-1E72-9B70-4B8E84CDD40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4575622" y="39788"/>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0"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12"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70A065E2-2B74-A351-A319-C83D9096CFED}"/>
              </a:ext>
            </a:extLst>
          </p:cNvPr>
          <p:cNvSpPr/>
          <p:nvPr/>
        </p:nvSpPr>
        <p:spPr>
          <a:xfrm>
            <a:off x="0" y="1000082"/>
            <a:ext cx="12192000" cy="1269033"/>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29BA5917-D289-B884-FFE8-4B24FC869EB3}"/>
              </a:ext>
            </a:extLst>
          </p:cNvPr>
          <p:cNvSpPr txBox="1"/>
          <p:nvPr/>
        </p:nvSpPr>
        <p:spPr>
          <a:xfrm>
            <a:off x="375791" y="1119796"/>
            <a:ext cx="11158549" cy="1015663"/>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IDEAM, en la temática de calidad del aire tiene la competencia de evaluar e informar sobre los fenómenos meteorológicos que ocasionen el transporte de contaminantes a nivel nacional o global que impacten la calidad del aire del país, por su parte, </a:t>
            </a:r>
            <a:r>
              <a:rPr lang="es-MX" sz="1200" b="0" i="1"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declaratoria de los niveles de prevención, alerta o emergencia corresponde a las autoridades ambientales competentes con el fin de tomar medidas integrales de control de la contaminación y reducción de la exposición de los receptores de interés, deberá hacerse de manera coordinada con los organismos responsables de la gestión del riesgo a nivel departamental, municipal y distrital” (Resolución 2254 de 2017). </a:t>
            </a: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7781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8" name="Imagen 7">
            <a:extLst>
              <a:ext uri="{FF2B5EF4-FFF2-40B4-BE49-F238E27FC236}">
                <a16:creationId xmlns:a16="http://schemas.microsoft.com/office/drawing/2014/main" id="{65ADE5BC-A062-4257-FBF4-6C3B55C8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129" cy="6858000"/>
          </a:xfrm>
          <a:prstGeom prst="rect">
            <a:avLst/>
          </a:prstGeom>
        </p:spPr>
      </p:pic>
      <p:sp>
        <p:nvSpPr>
          <p:cNvPr id="350" name="Google Shape;350;p10"/>
          <p:cNvSpPr txBox="1"/>
          <p:nvPr/>
        </p:nvSpPr>
        <p:spPr>
          <a:xfrm>
            <a:off x="713264" y="4084904"/>
            <a:ext cx="1251119"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Salud</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52" name="Google Shape;352;p10"/>
          <p:cNvSpPr txBox="1"/>
          <p:nvPr/>
        </p:nvSpPr>
        <p:spPr>
          <a:xfrm>
            <a:off x="2465998" y="1335456"/>
            <a:ext cx="9101936" cy="4734837"/>
          </a:xfrm>
          <a:prstGeom prst="rect">
            <a:avLst/>
          </a:prstGeom>
          <a:noFill/>
          <a:ln>
            <a:noFill/>
          </a:ln>
        </p:spPr>
        <p:txBody>
          <a:bodyPr spcFirstLastPara="1" wrap="square" lIns="80516" tIns="40235" rIns="80516" bIns="40235" anchor="t" anchorCtr="0">
            <a:spAutoFit/>
          </a:bodyPr>
          <a:lstStyle/>
          <a:p>
            <a:pPr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caso de que la autoridad ambiental de la jurisdicción declare un nivel de prevención, alerta o emergencia:</a:t>
            </a: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Mantener el esquema de recomendaciones impartidas por el sector salud, ambiente y organismos de gestión de riesgo a nivel departamental, municipal y distrital.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Estar alerta frente a la presencia de signos y síntomas respiratorios, como: aumento de la dificultad para respirar, tos, expectoración o silbidos en el pecho para consultar oportunamente al servicio de salud.</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extremadamente sensibles con asma y adultos con enfermedad </a:t>
            </a:r>
            <a:r>
              <a:rPr lang="es-CO" sz="14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cardio</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-cerebrovascular como hipertensión arterial, enfermedad isquémica del miocardio o pulmonar como asma, enfisema y bronquitis crónica, se recomienda reducir la actividad física fuerte o prolongada. Así mismo, en dado caso, se recomienda, utilizar continuamente los medios de protección personal como gafas o tapabocas.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Dada la baja nubosidad, es posible mayores intensidades de radiación global en superficie, consecuentemente altos niveles de radiación ultravioleta, por lo que se sugieren las siguientes recomendaciones de exposición saludable al sol: </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rPr>
              <a:t>http://www.ideam.gov.co/web/tiempo-y-clima/recomendaciones-para-la-proteccion-contra-la-radiacion-ultravioleta</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generada por el Ministerio de Salud y protección social en el siguiente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https://www.minsalud.gov.co/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Las recomendaciones en relación con el clima y la salud las podrá encontrar en:</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http://www.ideam.gov.co/web/tiempo-y-clima/boletin-clima-y-salud</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1" name="Google Shape;130;p5"/>
          <p:cNvSpPr/>
          <p:nvPr/>
        </p:nvSpPr>
        <p:spPr>
          <a:xfrm rot="10800000" flipH="1">
            <a:off x="2158345" y="1145753"/>
            <a:ext cx="307653" cy="492454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pic>
        <p:nvPicPr>
          <p:cNvPr id="9" name="Picture 4" descr="https://cdn-icons-png.flaticon.com/512/5759/5759472.png">
            <a:extLst>
              <a:ext uri="{FF2B5EF4-FFF2-40B4-BE49-F238E27FC236}">
                <a16:creationId xmlns:a16="http://schemas.microsoft.com/office/drawing/2014/main" id="{E81D9C6D-F414-4E66-AAE6-DBE6C7E5D66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3264" y="2611790"/>
            <a:ext cx="1269033" cy="1269033"/>
          </a:xfrm>
          <a:prstGeom prst="rect">
            <a:avLst/>
          </a:prstGeom>
          <a:noFill/>
          <a:extLst>
            <a:ext uri="{909E8E84-426E-40DD-AFC4-6F175D3DCCD1}">
              <a14:hiddenFill xmlns:a14="http://schemas.microsoft.com/office/drawing/2010/main">
                <a:solidFill>
                  <a:srgbClr val="FFFFFF"/>
                </a:solidFill>
              </a14:hiddenFill>
            </a:ext>
          </a:extLst>
        </p:spPr>
      </p:pic>
      <p:sp>
        <p:nvSpPr>
          <p:cNvPr id="14"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16"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01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50" name="Google Shape;350;p10"/>
          <p:cNvSpPr txBox="1"/>
          <p:nvPr/>
        </p:nvSpPr>
        <p:spPr>
          <a:xfrm>
            <a:off x="684735" y="2592203"/>
            <a:ext cx="2225409" cy="1066141"/>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Sistema Nacional de Gestión del Riesgo de Desastres</a:t>
            </a:r>
          </a:p>
        </p:txBody>
      </p:sp>
      <p:sp>
        <p:nvSpPr>
          <p:cNvPr id="352" name="Google Shape;352;p10"/>
          <p:cNvSpPr txBox="1"/>
          <p:nvPr/>
        </p:nvSpPr>
        <p:spPr>
          <a:xfrm>
            <a:off x="3040655" y="1366113"/>
            <a:ext cx="8266997" cy="245113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Consejos de Gestión de Riesgo de Desastres Departamentales Distritales y Municipales (Art. 15 de la Ley 1523), y a las autoridades ambientales regionales y locales, mantener activos los planes de prevención y atención de incendios con el fin de evitar la ocurrencia y propagación de los mismos, especialmente en áreas de reserva forestal y de Parques Nacionales Naturales.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sistemas regionales y locales de bomberos, disponer de los elementos y la logística necesaria para la atención oportuna de eventos de incendio de la cobertura vegetal.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los distintos boletines técnicos que emite el Ideam en el siguiente enlace: </a:t>
            </a:r>
          </a:p>
          <a:p>
            <a:pPr marL="265113" algn="just">
              <a:buSzPts val="950"/>
            </a:pPr>
            <a:r>
              <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3"/>
              </a:rPr>
              <a:t>http://www.pronosticosyalertas.gov.co/boletines-e-informes-tecnicos</a:t>
            </a:r>
            <a:endPar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1" name="Google Shape;130;p5"/>
          <p:cNvSpPr/>
          <p:nvPr/>
        </p:nvSpPr>
        <p:spPr>
          <a:xfrm rot="5400000" flipH="1">
            <a:off x="5872402" y="-1133209"/>
            <a:ext cx="307653" cy="10311791"/>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10" name="Google Shape;350;p10"/>
          <p:cNvSpPr txBox="1"/>
          <p:nvPr/>
        </p:nvSpPr>
        <p:spPr>
          <a:xfrm>
            <a:off x="947234" y="5731535"/>
            <a:ext cx="1699983"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a:t>
            </a:r>
          </a:p>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Agropecuario</a:t>
            </a:r>
          </a:p>
        </p:txBody>
      </p:sp>
      <p:sp>
        <p:nvSpPr>
          <p:cNvPr id="3" name="Rectángulo 2"/>
          <p:cNvSpPr/>
          <p:nvPr/>
        </p:nvSpPr>
        <p:spPr>
          <a:xfrm>
            <a:off x="3040656" y="4500428"/>
            <a:ext cx="8266996" cy="180480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que realizan quemas abiertas controladas para actividades agrícolas y mineras, se les recuerda que, para permitir su realización, deben cumplir con los requisitos, términos y condiciones establecidos en la Resolución No. 532 de 2005 del Ministerio de Ambiente, Vivienda y Desarrollo Territorial hoy Ministerio de Ambiente y Desarrollo Sostenible. </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Todas las recomendaciones necesarias con respecto a efectos y recomendaciones para el sector agropecuario por regiones y departamentos, las podrá encontrar en el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rPr>
              <a:t>http://www.ideam.gov.co/web/tiempo-y-clima/boletin-agroclimatico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4">
                <a:extLst>
                  <a:ext uri="{A12FA001-AC4F-418D-AE19-62706E023703}">
                    <ahyp:hlinkClr xmlns:ahyp="http://schemas.microsoft.com/office/drawing/2018/hyperlinkcolor" xmlns="" val="tx"/>
                  </a:ext>
                </a:extLst>
              </a:hlinkClick>
            </a:endParaRPr>
          </a:p>
        </p:txBody>
      </p:sp>
      <p:pic>
        <p:nvPicPr>
          <p:cNvPr id="5" name="Imagen 4"/>
          <p:cNvPicPr>
            <a:picLocks noChangeAspect="1"/>
          </p:cNvPicPr>
          <p:nvPr/>
        </p:nvPicPr>
        <p:blipFill rotWithShape="1">
          <a:blip r:embed="rId5"/>
          <a:srcRect l="27990" t="10131" r="30116" b="28532"/>
          <a:stretch/>
        </p:blipFill>
        <p:spPr>
          <a:xfrm>
            <a:off x="1290664" y="1336943"/>
            <a:ext cx="1013553" cy="1156771"/>
          </a:xfrm>
          <a:prstGeom prst="rect">
            <a:avLst/>
          </a:prstGeom>
        </p:spPr>
      </p:pic>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backgroundRemoval t="0" b="100000" l="1681" r="97479">
                        <a14:foregroundMark x1="67647" y1="49057" x2="67647" y2="49057"/>
                      </a14:backgroundRemoval>
                    </a14:imgEffect>
                  </a14:imgLayer>
                </a14:imgProps>
              </a:ext>
              <a:ext uri="{28A0092B-C50C-407E-A947-70E740481C1C}">
                <a14:useLocalDpi xmlns:a14="http://schemas.microsoft.com/office/drawing/2010/main" val="0"/>
              </a:ext>
            </a:extLst>
          </a:blip>
          <a:stretch>
            <a:fillRect/>
          </a:stretch>
        </p:blipFill>
        <p:spPr>
          <a:xfrm>
            <a:off x="1075325" y="4357392"/>
            <a:ext cx="1443803" cy="1286077"/>
          </a:xfrm>
          <a:prstGeom prst="rect">
            <a:avLst/>
          </a:prstGeom>
        </p:spPr>
      </p:pic>
      <p:sp>
        <p:nvSpPr>
          <p:cNvPr id="14" name="Título 6">
            <a:extLst>
              <a:ext uri="{FF2B5EF4-FFF2-40B4-BE49-F238E27FC236}">
                <a16:creationId xmlns:a16="http://schemas.microsoft.com/office/drawing/2014/main" id="{66882FC1-5220-3825-CFC4-7739B8181C87}"/>
              </a:ext>
            </a:extLst>
          </p:cNvPr>
          <p:cNvSpPr txBox="1">
            <a:spLocks/>
          </p:cNvSpPr>
          <p:nvPr/>
        </p:nvSpPr>
        <p:spPr>
          <a:xfrm>
            <a:off x="4201886" y="123626"/>
            <a:ext cx="4791389" cy="3416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dirty="0">
                <a:solidFill>
                  <a:schemeClr val="bg1"/>
                </a:solidFill>
                <a:latin typeface="Verdana" panose="020B0604030504040204" pitchFamily="34" charset="0"/>
                <a:ea typeface="Verdana" panose="020B0604030504040204" pitchFamily="34" charset="0"/>
              </a:rPr>
              <a:t>Recomendaciones</a:t>
            </a:r>
            <a:endParaRPr lang="es-ES" sz="18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7530D666-747E-1E72-9B70-4B8E84CDD40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4575622" y="39788"/>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2"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17"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7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2F28468-98C2-7ABA-E156-D92F9AC30F24}"/>
              </a:ext>
            </a:extLst>
          </p:cNvPr>
          <p:cNvSpPr txBox="1">
            <a:spLocks/>
          </p:cNvSpPr>
          <p:nvPr/>
        </p:nvSpPr>
        <p:spPr>
          <a:xfrm>
            <a:off x="851200" y="1149532"/>
            <a:ext cx="5473013" cy="12497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40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4000" b="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10" name="Rectángulo 9"/>
          <p:cNvSpPr/>
          <p:nvPr/>
        </p:nvSpPr>
        <p:spPr>
          <a:xfrm>
            <a:off x="7047244" y="0"/>
            <a:ext cx="5144756" cy="6680199"/>
          </a:xfrm>
          <a:prstGeom prst="rect">
            <a:avLst/>
          </a:prstGeom>
          <a:solidFill>
            <a:srgbClr val="2091C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sp>
        <p:nvSpPr>
          <p:cNvPr id="8" name="Google Shape;96;p1"/>
          <p:cNvSpPr txBox="1"/>
          <p:nvPr/>
        </p:nvSpPr>
        <p:spPr>
          <a:xfrm>
            <a:off x="776556" y="2889933"/>
            <a:ext cx="5547657" cy="2979394"/>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2400"/>
              <a:buFont typeface="Arial"/>
              <a:buNone/>
            </a:pPr>
            <a:r>
              <a:rPr lang="es-CO" sz="1600" dirty="0">
                <a:solidFill>
                  <a:schemeClr val="tx1">
                    <a:lumMod val="50000"/>
                    <a:lumOff val="50000"/>
                  </a:schemeClr>
                </a:solidFill>
                <a:latin typeface="Verdana" panose="020B0604030504040204" pitchFamily="34" charset="0"/>
                <a:ea typeface="Verdana" panose="020B0604030504040204" pitchFamily="34" charset="0"/>
                <a:sym typeface="Calibri"/>
              </a:rPr>
              <a:t>Publicación No. </a:t>
            </a:r>
            <a:r>
              <a:rPr lang="es-CO" sz="1600" smtClean="0">
                <a:solidFill>
                  <a:schemeClr val="tx1">
                    <a:lumMod val="50000"/>
                    <a:lumOff val="50000"/>
                  </a:schemeClr>
                </a:solidFill>
                <a:latin typeface="Verdana" panose="020B0604030504040204" pitchFamily="34" charset="0"/>
                <a:ea typeface="Verdana" panose="020B0604030504040204" pitchFamily="34" charset="0"/>
                <a:sym typeface="Calibri"/>
              </a:rPr>
              <a:t>07</a:t>
            </a:r>
            <a:endParaRPr sz="16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a:buClr>
                <a:srgbClr val="000000"/>
              </a:buClr>
              <a:buSzPts val="2400"/>
            </a:pPr>
            <a:r>
              <a:rPr lang="es-ES" sz="1600" dirty="0">
                <a:solidFill>
                  <a:schemeClr val="tx1">
                    <a:lumMod val="50000"/>
                    <a:lumOff val="50000"/>
                  </a:schemeClr>
                </a:solidFill>
                <a:latin typeface="Verdana" panose="020B0604030504040204" pitchFamily="34" charset="0"/>
                <a:ea typeface="Verdana" panose="020B0604030504040204" pitchFamily="34" charset="0"/>
              </a:rPr>
              <a:t>Edición</a:t>
            </a:r>
            <a:r>
              <a:rPr lang="es-CO" sz="1600" dirty="0">
                <a:solidFill>
                  <a:schemeClr val="tx1">
                    <a:lumMod val="50000"/>
                    <a:lumOff val="50000"/>
                  </a:schemeClr>
                </a:solidFill>
                <a:latin typeface="Verdana" panose="020B0604030504040204" pitchFamily="34" charset="0"/>
                <a:ea typeface="Verdana" panose="020B0604030504040204" pitchFamily="34" charset="0"/>
                <a:sym typeface="Calibri"/>
              </a:rPr>
              <a:t> Abril-Mayo 2024</a:t>
            </a:r>
            <a:endParaRPr lang="es-ES" sz="1600" dirty="0">
              <a:solidFill>
                <a:schemeClr val="tx1">
                  <a:lumMod val="50000"/>
                  <a:lumOff val="50000"/>
                </a:schemeClr>
              </a:solidFill>
              <a:latin typeface="Verdana" panose="020B0604030504040204" pitchFamily="34" charset="0"/>
              <a:ea typeface="Verdana" panose="020B0604030504040204" pitchFamily="34" charset="0"/>
            </a:endParaRPr>
          </a:p>
          <a:p>
            <a:pPr marL="0" marR="0" lvl="0" indent="0" algn="l" rtl="0">
              <a:lnSpc>
                <a:spcPct val="108333"/>
              </a:lnSpc>
              <a:spcBef>
                <a:spcPts val="3"/>
              </a:spcBef>
              <a:spcAft>
                <a:spcPts val="0"/>
              </a:spcAft>
              <a:buClr>
                <a:srgbClr val="000000"/>
              </a:buClr>
              <a:buSzPts val="1300"/>
              <a:buFont typeface="Arial"/>
              <a:buNone/>
            </a:pPr>
            <a:endParaRPr sz="16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lvl="0" algn="just">
              <a:lnSpc>
                <a:spcPct val="115000"/>
              </a:lnSpc>
              <a:buClr>
                <a:schemeClr val="dk1"/>
              </a:buClr>
              <a:buSzPts val="1100"/>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Este boletín presenta la descripción del comportamiento de algunas variables atmosféricas y su incidencia en los fenómenos más relevantes en la dinámica de la calidad del aire, aportando insumos importantes para la construcción de nuevo conocimiento de la atmósfera y su relación con posibles episodios de contaminación, con impacto regional o local</a:t>
            </a:r>
            <a:r>
              <a:rPr lang="es-CO" sz="1100" dirty="0">
                <a:solidFill>
                  <a:schemeClr val="tx1">
                    <a:lumMod val="50000"/>
                    <a:lumOff val="50000"/>
                  </a:schemeClr>
                </a:solidFill>
                <a:latin typeface="Verdana" panose="020B0604030504040204" pitchFamily="34" charset="0"/>
                <a:ea typeface="Verdana" panose="020B0604030504040204" pitchFamily="34" charset="0"/>
                <a:sym typeface="Calibri"/>
              </a:rPr>
              <a:t>.</a:t>
            </a:r>
            <a:endParaRPr sz="11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sp>
        <p:nvSpPr>
          <p:cNvPr id="9" name="Google Shape;103;p1"/>
          <p:cNvSpPr txBox="1"/>
          <p:nvPr/>
        </p:nvSpPr>
        <p:spPr>
          <a:xfrm>
            <a:off x="776556" y="5284673"/>
            <a:ext cx="5547656" cy="1697982"/>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1">
                    <a:lumMod val="50000"/>
                    <a:lumOff val="50000"/>
                  </a:schemeClr>
                </a:solidFill>
                <a:latin typeface="Verdana"/>
                <a:ea typeface="Verdana"/>
                <a:sym typeface="Calibri"/>
              </a:rPr>
              <a:t>Se recomienda el seguimiento diario de los diferentes boletines de pronóstico y de alertas emitidos por el Ideam:</a:t>
            </a:r>
          </a:p>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1">
                    <a:lumMod val="50000"/>
                    <a:lumOff val="50000"/>
                  </a:schemeClr>
                </a:solidFill>
                <a:latin typeface="Verdana" panose="020B0604030504040204" pitchFamily="34" charset="0"/>
                <a:ea typeface="Verdana" panose="020B0604030504040204" pitchFamily="34" charset="0"/>
                <a:sym typeface="Calibri"/>
              </a:rPr>
              <a:t> </a:t>
            </a:r>
            <a:r>
              <a:rPr lang="es-CO" sz="1100" dirty="0">
                <a:solidFill>
                  <a:schemeClr val="tx1">
                    <a:lumMod val="50000"/>
                    <a:lumOff val="50000"/>
                  </a:schemeClr>
                </a:solidFill>
                <a:latin typeface="Verdana" panose="020B0604030504040204" pitchFamily="34" charset="0"/>
                <a:ea typeface="Verdana" panose="020B0604030504040204" pitchFamily="34" charset="0"/>
                <a:hlinkClick r:id="rId4"/>
              </a:rPr>
              <a:t>http://www.pronosticosyalertas.gov.co/boletines-e-informes-tecnicos</a:t>
            </a:r>
            <a:r>
              <a:rPr lang="es-CO" sz="1100" dirty="0">
                <a:solidFill>
                  <a:schemeClr val="tx1">
                    <a:lumMod val="50000"/>
                    <a:lumOff val="50000"/>
                  </a:schemeClr>
                </a:solidFill>
                <a:latin typeface="Verdana" panose="020B0604030504040204" pitchFamily="34" charset="0"/>
                <a:ea typeface="Verdana" panose="020B0604030504040204" pitchFamily="34" charset="0"/>
              </a:rPr>
              <a:t> </a:t>
            </a:r>
            <a:endParaRPr sz="1100" dirty="0">
              <a:solidFill>
                <a:schemeClr val="tx1">
                  <a:lumMod val="50000"/>
                  <a:lumOff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44439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23" name="Rectángulo 22"/>
          <p:cNvSpPr/>
          <p:nvPr/>
        </p:nvSpPr>
        <p:spPr>
          <a:xfrm>
            <a:off x="7047244" y="0"/>
            <a:ext cx="5144756" cy="6680199"/>
          </a:xfrm>
          <a:prstGeom prst="rect">
            <a:avLst/>
          </a:prstGeom>
          <a:solidFill>
            <a:srgbClr val="209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72F28468-98C2-7ABA-E156-D92F9AC30F24}"/>
              </a:ext>
            </a:extLst>
          </p:cNvPr>
          <p:cNvSpPr txBox="1">
            <a:spLocks/>
          </p:cNvSpPr>
          <p:nvPr/>
        </p:nvSpPr>
        <p:spPr>
          <a:xfrm>
            <a:off x="767318" y="1272038"/>
            <a:ext cx="3664006"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2400" b="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12" name="Imagen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sp>
        <p:nvSpPr>
          <p:cNvPr id="8" name="Rectángulo 7"/>
          <p:cNvSpPr/>
          <p:nvPr/>
        </p:nvSpPr>
        <p:spPr>
          <a:xfrm>
            <a:off x="767318" y="2261745"/>
            <a:ext cx="5658263" cy="3708708"/>
          </a:xfrm>
          <a:prstGeom prst="rect">
            <a:avLst/>
          </a:prstGeom>
        </p:spPr>
        <p:txBody>
          <a:bodyPr wrap="square">
            <a:spAutoFit/>
          </a:bodyPr>
          <a:lstStyle/>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INSTITUTO DE HIDROLOGÍA, METEOROLOGÍA Y ESTUDIOS AMBIENTALES │ 2024</a:t>
            </a:r>
          </a:p>
          <a:p>
            <a:pPr>
              <a:buSzPts val="900"/>
            </a:pP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Ghisliane Echeverry Prieto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Directora General</a:t>
            </a:r>
          </a:p>
          <a:p>
            <a:pPr>
              <a:buSzPts val="900"/>
            </a:pPr>
            <a:endParaRPr lang="es-MX" sz="7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105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Elizabeth Patiño Correa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Subdirectora de Estudios Ambientales</a:t>
            </a:r>
          </a:p>
          <a:p>
            <a:pPr>
              <a:buSzPts val="900"/>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Elaboró</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Martha Cortina Gómez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Seguimiento a la Sostenibilidad del Desarrollo – Subdirección de Estudios Ambientales</a:t>
            </a:r>
          </a:p>
          <a:p>
            <a:pPr>
              <a:buSzPts val="900"/>
            </a:pPr>
            <a:endPar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Apoyo técnico</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Alfonso López Álvarez</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Oficina de Pronostico y Alertas</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Adriana Tamayo Quintana - Luis Mario Moreno Amado│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Bosques - Subdirección de Ecosistemas e Información Ambiental </a:t>
            </a: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José Franklin Ruiz Murcia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Modelamiento del Tiempo y Clima - Subdirección de Meteorología</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Wendi Yurani Garzón Herrera -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Ana María Hernández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Seguimiento a la Sostenibilidad del Desarrollo – Subdirección de Estudios Ambientales</a:t>
            </a:r>
          </a:p>
        </p:txBody>
      </p:sp>
      <p:grpSp>
        <p:nvGrpSpPr>
          <p:cNvPr id="9" name="Grupo 8"/>
          <p:cNvGrpSpPr/>
          <p:nvPr/>
        </p:nvGrpSpPr>
        <p:grpSpPr>
          <a:xfrm>
            <a:off x="8531430" y="1713574"/>
            <a:ext cx="2594113" cy="3487381"/>
            <a:chOff x="8418444" y="1243645"/>
            <a:chExt cx="2594113" cy="3487381"/>
          </a:xfrm>
        </p:grpSpPr>
        <p:sp>
          <p:nvSpPr>
            <p:cNvPr id="11" name="Google Shape;484;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 name="Google Shape;487;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s-MX" sz="1400" b="1" i="0" u="none" strike="noStrike" cap="none" dirty="0">
                  <a:solidFill>
                    <a:srgbClr val="2091C9"/>
                  </a:solidFill>
                  <a:latin typeface="Verdana"/>
                  <a:ea typeface="Verdana"/>
                  <a:cs typeface="Verdana"/>
                  <a:sym typeface="Verdana"/>
                </a:rPr>
                <a:t>VISITA NUESTRAS REDES SOCIALES</a:t>
              </a:r>
              <a:endParaRPr sz="1100" b="1" i="0" u="none" strike="noStrike" cap="none" dirty="0">
                <a:solidFill>
                  <a:srgbClr val="2091C9"/>
                </a:solidFill>
                <a:latin typeface="Verdana"/>
                <a:ea typeface="Verdana"/>
                <a:cs typeface="Verdana"/>
                <a:sym typeface="Verdana"/>
              </a:endParaRPr>
            </a:p>
          </p:txBody>
        </p:sp>
        <p:grpSp>
          <p:nvGrpSpPr>
            <p:cNvPr id="14" name="Google Shape;488;p25"/>
            <p:cNvGrpSpPr/>
            <p:nvPr/>
          </p:nvGrpSpPr>
          <p:grpSpPr>
            <a:xfrm>
              <a:off x="8760760" y="2132261"/>
              <a:ext cx="2092771" cy="2404039"/>
              <a:chOff x="8855817" y="2561633"/>
              <a:chExt cx="1843914" cy="2118168"/>
            </a:xfrm>
          </p:grpSpPr>
          <p:pic>
            <p:nvPicPr>
              <p:cNvPr id="15" name="Google Shape;489;p25"/>
              <p:cNvPicPr preferRelativeResize="0"/>
              <p:nvPr/>
            </p:nvPicPr>
            <p:blipFill rotWithShape="1">
              <a:blip r:embed="rId4">
                <a:alphaModFix/>
              </a:blip>
              <a:srcRect/>
              <a:stretch/>
            </p:blipFill>
            <p:spPr>
              <a:xfrm>
                <a:off x="8855817" y="4349526"/>
                <a:ext cx="330275" cy="330275"/>
              </a:xfrm>
              <a:prstGeom prst="rect">
                <a:avLst/>
              </a:prstGeom>
              <a:noFill/>
              <a:ln>
                <a:noFill/>
              </a:ln>
            </p:spPr>
          </p:pic>
          <p:pic>
            <p:nvPicPr>
              <p:cNvPr id="16" name="Google Shape;490;p25"/>
              <p:cNvPicPr preferRelativeResize="0"/>
              <p:nvPr/>
            </p:nvPicPr>
            <p:blipFill rotWithShape="1">
              <a:blip r:embed="rId5">
                <a:alphaModFix/>
              </a:blip>
              <a:srcRect/>
              <a:stretch/>
            </p:blipFill>
            <p:spPr>
              <a:xfrm>
                <a:off x="8855817" y="3746544"/>
                <a:ext cx="330275" cy="330275"/>
              </a:xfrm>
              <a:prstGeom prst="rect">
                <a:avLst/>
              </a:prstGeom>
              <a:noFill/>
              <a:ln>
                <a:noFill/>
              </a:ln>
            </p:spPr>
          </p:pic>
          <p:pic>
            <p:nvPicPr>
              <p:cNvPr id="17" name="Google Shape;491;p25"/>
              <p:cNvPicPr preferRelativeResize="0"/>
              <p:nvPr/>
            </p:nvPicPr>
            <p:blipFill rotWithShape="1">
              <a:blip r:embed="rId6">
                <a:alphaModFix/>
              </a:blip>
              <a:srcRect/>
              <a:stretch/>
            </p:blipFill>
            <p:spPr>
              <a:xfrm>
                <a:off x="8855817" y="3177616"/>
                <a:ext cx="330275" cy="317572"/>
              </a:xfrm>
              <a:prstGeom prst="rect">
                <a:avLst/>
              </a:prstGeom>
              <a:noFill/>
              <a:ln>
                <a:noFill/>
              </a:ln>
            </p:spPr>
          </p:pic>
          <p:pic>
            <p:nvPicPr>
              <p:cNvPr id="18" name="Google Shape;492;p25"/>
              <p:cNvPicPr preferRelativeResize="0"/>
              <p:nvPr/>
            </p:nvPicPr>
            <p:blipFill rotWithShape="1">
              <a:blip r:embed="rId7">
                <a:alphaModFix/>
              </a:blip>
              <a:srcRect/>
              <a:stretch/>
            </p:blipFill>
            <p:spPr>
              <a:xfrm>
                <a:off x="8855817" y="2561633"/>
                <a:ext cx="330275" cy="330275"/>
              </a:xfrm>
              <a:prstGeom prst="rect">
                <a:avLst/>
              </a:prstGeom>
              <a:noFill/>
              <a:ln>
                <a:noFill/>
              </a:ln>
            </p:spPr>
          </p:pic>
          <p:sp>
            <p:nvSpPr>
              <p:cNvPr id="19" name="Google Shape;493;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0" name="Google Shape;494;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1" name="Google Shape;495;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2" name="Google Shape;496;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err="1">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grpSp>
    </p:spTree>
    <p:extLst>
      <p:ext uri="{BB962C8B-B14F-4D97-AF65-F5344CB8AC3E}">
        <p14:creationId xmlns:p14="http://schemas.microsoft.com/office/powerpoint/2010/main" val="236960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7AA45DA6-22BA-FB48-0814-A3BAFCF822D4}"/>
              </a:ext>
            </a:extLst>
          </p:cNvPr>
          <p:cNvSpPr txBox="1"/>
          <p:nvPr/>
        </p:nvSpPr>
        <p:spPr>
          <a:xfrm>
            <a:off x="881445" y="1054117"/>
            <a:ext cx="4625544" cy="400110"/>
          </a:xfrm>
          <a:prstGeom prst="rect">
            <a:avLst/>
          </a:prstGeom>
          <a:noFill/>
        </p:spPr>
        <p:txBody>
          <a:bodyPr wrap="square">
            <a:spAutoFit/>
          </a:bodyPr>
          <a:lstStyle/>
          <a:p>
            <a:pPr algn="ctr"/>
            <a:r>
              <a:rPr lang="es-MX" sz="2000" b="1" dirty="0">
                <a:solidFill>
                  <a:srgbClr val="2091C9"/>
                </a:solidFill>
                <a:latin typeface="Verdana" panose="020B0604030504040204" pitchFamily="34" charset="0"/>
                <a:ea typeface="Verdana" panose="020B0604030504040204" pitchFamily="34" charset="0"/>
              </a:rPr>
              <a:t>CONTENIDO</a:t>
            </a:r>
          </a:p>
        </p:txBody>
      </p:sp>
      <p:sp>
        <p:nvSpPr>
          <p:cNvPr id="11" name="Rectángulo 10">
            <a:extLst>
              <a:ext uri="{FF2B5EF4-FFF2-40B4-BE49-F238E27FC236}">
                <a16:creationId xmlns:a16="http://schemas.microsoft.com/office/drawing/2014/main" id="{50F38C36-45FD-126A-7726-6B63EA97EDE5}"/>
              </a:ext>
            </a:extLst>
          </p:cNvPr>
          <p:cNvSpPr/>
          <p:nvPr/>
        </p:nvSpPr>
        <p:spPr>
          <a:xfrm>
            <a:off x="6420453" y="1454227"/>
            <a:ext cx="5767676" cy="476764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2" name="Título 6">
            <a:extLst>
              <a:ext uri="{FF2B5EF4-FFF2-40B4-BE49-F238E27FC236}">
                <a16:creationId xmlns:a16="http://schemas.microsoft.com/office/drawing/2014/main" id="{D368E7C7-9EC0-4023-D15B-FB8C888A40FB}"/>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Boletín Calidad del Aire</a:t>
            </a:r>
          </a:p>
        </p:txBody>
      </p:sp>
      <p:pic>
        <p:nvPicPr>
          <p:cNvPr id="1028"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blob:https://web.whatsapp.com/8a5d8a5a-5db7-4161-b4bc-0514f3bae9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2" descr="Incendios, contaminación y calidad del aire - Razón Pública"/>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94802" y="2092800"/>
            <a:ext cx="5259214" cy="3506142"/>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98;p1"/>
          <p:cNvSpPr txBox="1"/>
          <p:nvPr/>
        </p:nvSpPr>
        <p:spPr>
          <a:xfrm>
            <a:off x="379800" y="1560573"/>
            <a:ext cx="5583921" cy="1382170"/>
          </a:xfrm>
          <a:prstGeom prst="rect">
            <a:avLst/>
          </a:prstGeom>
          <a:noFill/>
          <a:ln>
            <a:noFill/>
          </a:ln>
        </p:spPr>
        <p:txBody>
          <a:bodyPr spcFirstLastPara="1" wrap="square" lIns="0" tIns="0" rIns="0" bIns="0" anchor="t" anchorCtr="0">
            <a:noAutofit/>
          </a:bodyPr>
          <a:lstStyle/>
          <a:p>
            <a:pPr marL="184150" marR="12700" lvl="0" indent="-171450" algn="just" rtl="0">
              <a:lnSpc>
                <a:spcPct val="100000"/>
              </a:lnSpc>
              <a:spcBef>
                <a:spcPts val="0"/>
              </a:spcBef>
              <a:spcAft>
                <a:spcPts val="0"/>
              </a:spcAft>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Panorama nacional del comportamiento de la precipitación e incendios durante el mes de abril 2024.</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Monitoreo de focos de calor (</a:t>
            </a:r>
            <a:r>
              <a:rPr lang="es-CO" sz="1200" dirty="0" err="1">
                <a:solidFill>
                  <a:schemeClr val="tx1">
                    <a:lumMod val="50000"/>
                    <a:lumOff val="50000"/>
                  </a:schemeClr>
                </a:solidFill>
                <a:latin typeface="Verdana" panose="020B0604030504040204" pitchFamily="34" charset="0"/>
                <a:ea typeface="Verdana" panose="020B0604030504040204" pitchFamily="34" charset="0"/>
                <a:sym typeface="Calibri"/>
              </a:rPr>
              <a:t>Firms</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 pronóstico de aerosoles de combustión de biomasa (CAMS) y pronóstico de carbono negro (GMAO; NASA) para el mes de abril 2024.</a:t>
            </a: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Seguimiento de las condiciones climatológicas para</a:t>
            </a:r>
            <a:r>
              <a:rPr lang="es-CO" dirty="0">
                <a:solidFill>
                  <a:schemeClr val="bg1"/>
                </a:solidFill>
                <a:latin typeface="Calibri" panose="020F050202020403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el mes de abril 2024.</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342900" marR="12700" lvl="0" indent="-330200" algn="l" rtl="0">
              <a:lnSpc>
                <a:spcPct val="100000"/>
              </a:lnSpc>
              <a:spcBef>
                <a:spcPts val="1000"/>
              </a:spcBef>
              <a:spcAft>
                <a:spcPts val="1000"/>
              </a:spcAft>
              <a:buClr>
                <a:srgbClr val="FFFFFF"/>
              </a:buClr>
              <a:buSzPts val="1536"/>
              <a:buFont typeface="Arial"/>
              <a:buChar char="●"/>
            </a:pPr>
            <a:r>
              <a:rPr lang="es-CO" dirty="0">
                <a:solidFill>
                  <a:schemeClr val="bg1"/>
                </a:solidFill>
                <a:latin typeface="Calibri" panose="020F0502020204030204" pitchFamily="34" charset="0"/>
                <a:sym typeface="Calibri"/>
              </a:rPr>
              <a:t>Recomendaciones</a:t>
            </a:r>
            <a:endParaRPr dirty="0">
              <a:solidFill>
                <a:schemeClr val="bg1"/>
              </a:solidFill>
              <a:latin typeface="Calibri" panose="020F0502020204030204" pitchFamily="34" charset="0"/>
              <a:sym typeface="Calibri"/>
            </a:endParaRPr>
          </a:p>
        </p:txBody>
      </p:sp>
      <p:sp>
        <p:nvSpPr>
          <p:cNvPr id="21" name="Google Shape;97;p1"/>
          <p:cNvSpPr txBox="1"/>
          <p:nvPr/>
        </p:nvSpPr>
        <p:spPr>
          <a:xfrm>
            <a:off x="379800" y="3485420"/>
            <a:ext cx="5525802" cy="1397051"/>
          </a:xfrm>
          <a:prstGeom prst="rect">
            <a:avLst/>
          </a:prstGeom>
          <a:noFill/>
          <a:ln>
            <a:noFill/>
          </a:ln>
        </p:spPr>
        <p:txBody>
          <a:bodyPr spcFirstLastPara="1" wrap="square" lIns="0" tIns="0" rIns="0" bIns="0" anchor="t" anchorCtr="0">
            <a:noAutofit/>
          </a:bodyPr>
          <a:lstStyle/>
          <a:p>
            <a:pPr marL="12700" marR="12700" lvl="0" algn="just">
              <a:buSzPts val="1300"/>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Seguimiento: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Durante el mes de abril se destaca el siguiente evento / fenómeno que podría representar incidencia sobre la calidad del aire, con posibles impactos regionales o locales: </a:t>
            </a:r>
          </a:p>
          <a:p>
            <a:pPr marL="12700" marR="12700" lvl="0" algn="just">
              <a:buSzPts val="1300"/>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Incendios de la cobertura vegetal </a:t>
            </a: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Aumento de precipitaciones</a:t>
            </a:r>
          </a:p>
          <a:p>
            <a:pPr marL="12700" marR="12700">
              <a:buClr>
                <a:srgbClr val="FFFFFF"/>
              </a:buClr>
              <a:buSzPts val="1536"/>
            </a:pPr>
            <a:endParaRPr lang="es-CO" sz="1200" dirty="0">
              <a:solidFill>
                <a:schemeClr val="bg1">
                  <a:lumMod val="75000"/>
                </a:schemeClr>
              </a:solidFill>
              <a:latin typeface="Verdana" panose="020B0604030504040204" pitchFamily="34" charset="0"/>
              <a:ea typeface="Verdana" panose="020B0604030504040204" pitchFamily="34" charset="0"/>
              <a:sym typeface="Calibri"/>
            </a:endParaRPr>
          </a:p>
        </p:txBody>
      </p:sp>
      <p:sp>
        <p:nvSpPr>
          <p:cNvPr id="23" name="Google Shape;100;p1"/>
          <p:cNvSpPr txBox="1"/>
          <p:nvPr/>
        </p:nvSpPr>
        <p:spPr>
          <a:xfrm>
            <a:off x="402256" y="5209438"/>
            <a:ext cx="5583921" cy="1454255"/>
          </a:xfrm>
          <a:prstGeom prst="rect">
            <a:avLst/>
          </a:prstGeom>
          <a:noFill/>
          <a:ln>
            <a:noFill/>
          </a:ln>
        </p:spPr>
        <p:txBody>
          <a:bodyPr spcFirstLastPara="1" wrap="square" lIns="0" tIns="0" rIns="0" bIns="0" anchor="t" anchorCtr="0">
            <a:noAutofit/>
          </a:bodyPr>
          <a:lstStyle/>
          <a:p>
            <a:pPr marL="12700" marR="12700" lvl="0" indent="0" algn="just" rtl="0">
              <a:lnSpc>
                <a:spcPct val="100000"/>
              </a:lnSpc>
              <a:spcBef>
                <a:spcPts val="0"/>
              </a:spcBef>
              <a:spcAft>
                <a:spcPts val="0"/>
              </a:spcAft>
              <a:buClr>
                <a:srgbClr val="000000"/>
              </a:buClr>
              <a:buSzPts val="1300"/>
              <a:buFont typeface="Arial"/>
              <a:buNone/>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Predicción: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Para  el  mes  de  mayo se presenta la proyección de las variables climatológicas de mayor relevancia y posible repercusión en la calidad del aire, tales como la precipitación y la temperatura.  Así mismo, se presentan otros factores determinantes como la proyección de la amenaza por incendios.</a:t>
            </a:r>
            <a:endParaRPr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p:txBody>
      </p:sp>
      <p:cxnSp>
        <p:nvCxnSpPr>
          <p:cNvPr id="7" name="Conector recto 6"/>
          <p:cNvCxnSpPr/>
          <p:nvPr/>
        </p:nvCxnSpPr>
        <p:spPr>
          <a:xfrm>
            <a:off x="179519" y="3315620"/>
            <a:ext cx="6030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179519" y="4925323"/>
            <a:ext cx="60307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62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agrama de flujo: operación manual 29">
            <a:extLst>
              <a:ext uri="{FF2B5EF4-FFF2-40B4-BE49-F238E27FC236}">
                <a16:creationId xmlns:a16="http://schemas.microsoft.com/office/drawing/2014/main" id="{0DFDFAD7-895D-9B09-C5A6-E6B54CEA326B}"/>
              </a:ext>
            </a:extLst>
          </p:cNvPr>
          <p:cNvSpPr/>
          <p:nvPr/>
        </p:nvSpPr>
        <p:spPr>
          <a:xfrm>
            <a:off x="286796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7AA45DA6-22BA-FB48-0814-A3BAFCF822D4}"/>
              </a:ext>
            </a:extLst>
          </p:cNvPr>
          <p:cNvSpPr txBox="1"/>
          <p:nvPr/>
        </p:nvSpPr>
        <p:spPr>
          <a:xfrm>
            <a:off x="1141212" y="903545"/>
            <a:ext cx="4625544" cy="738664"/>
          </a:xfrm>
          <a:prstGeom prst="rect">
            <a:avLst/>
          </a:prstGeom>
          <a:noFill/>
        </p:spPr>
        <p:txBody>
          <a:bodyPr wrap="square">
            <a:spAutoFit/>
          </a:bodyPr>
          <a:lstStyle/>
          <a:p>
            <a:pPr algn="ctr"/>
            <a:r>
              <a:rPr lang="es-MX" sz="1400" b="1" dirty="0">
                <a:solidFill>
                  <a:srgbClr val="2091C9"/>
                </a:solidFill>
                <a:latin typeface="Verdana" panose="020B0604030504040204" pitchFamily="34" charset="0"/>
                <a:ea typeface="Verdana" panose="020B0604030504040204" pitchFamily="34" charset="0"/>
              </a:rPr>
              <a:t>Precipitación acumulada a partir de 2024-04-01 07:00 HCL hasta las 07:00 HCL 2024-05-01  para Colombia</a:t>
            </a:r>
          </a:p>
        </p:txBody>
      </p:sp>
      <p:sp>
        <p:nvSpPr>
          <p:cNvPr id="10" name="CuadroTexto 9">
            <a:extLst>
              <a:ext uri="{FF2B5EF4-FFF2-40B4-BE49-F238E27FC236}">
                <a16:creationId xmlns:a16="http://schemas.microsoft.com/office/drawing/2014/main" id="{0A393A79-391D-5C13-BC73-C2D9B308F588}"/>
              </a:ext>
            </a:extLst>
          </p:cNvPr>
          <p:cNvSpPr txBox="1"/>
          <p:nvPr/>
        </p:nvSpPr>
        <p:spPr>
          <a:xfrm>
            <a:off x="401894" y="5325844"/>
            <a:ext cx="3256446" cy="261610"/>
          </a:xfrm>
          <a:prstGeom prst="rect">
            <a:avLst/>
          </a:prstGeom>
          <a:noFill/>
        </p:spPr>
        <p:txBody>
          <a:bodyPr wrap="square">
            <a:spAutoFit/>
          </a:bodyPr>
          <a:lstStyle/>
          <a:p>
            <a:r>
              <a:rPr lang="es-MX" sz="1100" i="1" dirty="0">
                <a:solidFill>
                  <a:schemeClr val="tx1">
                    <a:lumMod val="50000"/>
                    <a:lumOff val="50000"/>
                  </a:schemeClr>
                </a:solidFill>
                <a:latin typeface="Verdana" panose="020B0604030504040204" pitchFamily="34" charset="0"/>
                <a:ea typeface="Verdana" panose="020B0604030504040204" pitchFamily="34" charset="0"/>
              </a:rPr>
              <a:t>30 de abril de 2024. Fuente: IDEAM, 2024.</a:t>
            </a:r>
          </a:p>
        </p:txBody>
      </p:sp>
      <p:sp>
        <p:nvSpPr>
          <p:cNvPr id="11" name="Rectángulo 10">
            <a:extLst>
              <a:ext uri="{FF2B5EF4-FFF2-40B4-BE49-F238E27FC236}">
                <a16:creationId xmlns:a16="http://schemas.microsoft.com/office/drawing/2014/main" id="{50F38C36-45FD-126A-7726-6B63EA97EDE5}"/>
              </a:ext>
            </a:extLst>
          </p:cNvPr>
          <p:cNvSpPr/>
          <p:nvPr/>
        </p:nvSpPr>
        <p:spPr>
          <a:xfrm>
            <a:off x="6408284" y="1506455"/>
            <a:ext cx="5767676" cy="476764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AD39CB5-1554-36E1-1816-4ED87DDDA2CF}"/>
              </a:ext>
            </a:extLst>
          </p:cNvPr>
          <p:cNvSpPr txBox="1"/>
          <p:nvPr/>
        </p:nvSpPr>
        <p:spPr>
          <a:xfrm>
            <a:off x="6671280" y="1586615"/>
            <a:ext cx="5627258" cy="338554"/>
          </a:xfrm>
          <a:prstGeom prst="rect">
            <a:avLst/>
          </a:prstGeom>
          <a:noFill/>
        </p:spPr>
        <p:txBody>
          <a:bodyPr wrap="square">
            <a:spAutoFit/>
          </a:bodyPr>
          <a:lstStyle/>
          <a:p>
            <a:pPr algn="ctr"/>
            <a:r>
              <a:rPr lang="es-MX" sz="1600" b="1" dirty="0">
                <a:solidFill>
                  <a:schemeClr val="bg1"/>
                </a:solidFill>
                <a:latin typeface="Verdana" panose="020B0604030504040204" pitchFamily="34" charset="0"/>
                <a:ea typeface="Verdana" panose="020B0604030504040204" pitchFamily="34" charset="0"/>
              </a:rPr>
              <a:t>Anomalía de lluvia</a:t>
            </a:r>
          </a:p>
        </p:txBody>
      </p:sp>
      <p:sp>
        <p:nvSpPr>
          <p:cNvPr id="14" name="CuadroTexto 13">
            <a:extLst>
              <a:ext uri="{FF2B5EF4-FFF2-40B4-BE49-F238E27FC236}">
                <a16:creationId xmlns:a16="http://schemas.microsoft.com/office/drawing/2014/main" id="{00DDF262-181F-B736-FE20-D975A1D07A2D}"/>
              </a:ext>
            </a:extLst>
          </p:cNvPr>
          <p:cNvSpPr txBox="1"/>
          <p:nvPr/>
        </p:nvSpPr>
        <p:spPr>
          <a:xfrm>
            <a:off x="6594658" y="5653043"/>
            <a:ext cx="2908640" cy="430887"/>
          </a:xfrm>
          <a:prstGeom prst="rect">
            <a:avLst/>
          </a:prstGeom>
          <a:noFill/>
        </p:spPr>
        <p:txBody>
          <a:bodyPr wrap="square">
            <a:spAutoFit/>
          </a:bodyPr>
          <a:lstStyle/>
          <a:p>
            <a:pPr algn="ctr"/>
            <a:r>
              <a:rPr lang="es-MX" sz="1100" i="1" dirty="0">
                <a:solidFill>
                  <a:schemeClr val="bg1"/>
                </a:solidFill>
                <a:latin typeface="Verdana" panose="020B0604030504040204" pitchFamily="34" charset="0"/>
                <a:ea typeface="Verdana" panose="020B0604030504040204" pitchFamily="34" charset="0"/>
              </a:rPr>
              <a:t>30 de abril de 2024.</a:t>
            </a:r>
          </a:p>
          <a:p>
            <a:pPr algn="ctr"/>
            <a:r>
              <a:rPr lang="es-MX" sz="1100" i="1" dirty="0">
                <a:solidFill>
                  <a:schemeClr val="bg1"/>
                </a:solidFill>
                <a:latin typeface="Verdana" panose="020B0604030504040204" pitchFamily="34" charset="0"/>
                <a:ea typeface="Verdana" panose="020B0604030504040204" pitchFamily="34" charset="0"/>
              </a:rPr>
              <a:t>Fuente: IDEAM, 2024.</a:t>
            </a:r>
          </a:p>
        </p:txBody>
      </p:sp>
      <p:sp>
        <p:nvSpPr>
          <p:cNvPr id="22" name="Título 6">
            <a:extLst>
              <a:ext uri="{FF2B5EF4-FFF2-40B4-BE49-F238E27FC236}">
                <a16:creationId xmlns:a16="http://schemas.microsoft.com/office/drawing/2014/main" id="{D368E7C7-9EC0-4023-D15B-FB8C888A40FB}"/>
              </a:ext>
            </a:extLst>
          </p:cNvPr>
          <p:cNvSpPr txBox="1">
            <a:spLocks/>
          </p:cNvSpPr>
          <p:nvPr/>
        </p:nvSpPr>
        <p:spPr>
          <a:xfrm>
            <a:off x="4347556" y="-57802"/>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precipitación acumulada y anomalía de lluvia mes de abril</a:t>
            </a:r>
            <a:endParaRPr lang="es-ES" sz="1600" dirty="0">
              <a:solidFill>
                <a:schemeClr val="bg1"/>
              </a:solidFill>
              <a:latin typeface="Verdana" panose="020B0604030504040204" pitchFamily="34" charset="0"/>
              <a:ea typeface="Verdana" panose="020B0604030504040204" pitchFamily="34" charset="0"/>
            </a:endParaRPr>
          </a:p>
        </p:txBody>
      </p:sp>
      <p:pic>
        <p:nvPicPr>
          <p:cNvPr id="1028"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0908AB7A-65CB-07A9-2F2B-140EB482FA14}"/>
              </a:ext>
            </a:extLst>
          </p:cNvPr>
          <p:cNvSpPr txBox="1"/>
          <p:nvPr/>
        </p:nvSpPr>
        <p:spPr>
          <a:xfrm>
            <a:off x="3611614" y="1689036"/>
            <a:ext cx="2628575" cy="3754874"/>
          </a:xfrm>
          <a:prstGeom prst="rect">
            <a:avLst/>
          </a:prstGeom>
          <a:noFill/>
        </p:spPr>
        <p:txBody>
          <a:bodyPr wrap="square">
            <a:spAutoFit/>
          </a:bodyPr>
          <a:lstStyle/>
          <a:p>
            <a:pPr lvl="0" algn="just">
              <a:buClr>
                <a:srgbClr val="000000"/>
              </a:buClr>
              <a:buSzPts val="1000"/>
            </a:pPr>
            <a:r>
              <a:rPr lang="es-ES" sz="1200" dirty="0">
                <a:solidFill>
                  <a:schemeClr val="tx1">
                    <a:lumMod val="50000"/>
                    <a:lumOff val="50000"/>
                  </a:schemeClr>
                </a:solidFill>
                <a:latin typeface="Verdana" panose="020B0604030504040204" pitchFamily="34" charset="0"/>
                <a:ea typeface="Verdana" panose="020B0604030504040204" pitchFamily="34" charset="0"/>
              </a:rPr>
              <a:t>El mes de abril del presente año terminó con ausencia de las lluvias (tonos blancos), en sectores de La Guajira, se registraron bajas precipitaciones (tonos rojos) en el norte y centro de la región Caribe, incluida la Isla de Providencia y San Andrés, sectores puntuales de los departamentos de Norte de Santander, Boyacá, Cundinamarca, Caquetá y Nariño.  Y por el contrario precipitaciones abundantes, identificadas con tonos lila, magenta y azul, se registraron en los departamentos de Chocó, Cauca y Nariño. </a:t>
            </a:r>
            <a:endParaRPr lang="es-CO" sz="1200" dirty="0">
              <a:solidFill>
                <a:schemeClr val="tx1">
                  <a:lumMod val="50000"/>
                  <a:lumOff val="50000"/>
                </a:schemeClr>
              </a:solidFill>
              <a:latin typeface="Verdana" panose="020B0604030504040204" pitchFamily="34" charset="0"/>
              <a:ea typeface="Verdana" panose="020B060403050404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CO" sz="1000" b="0" i="0" u="none" cap="none" dirty="0">
              <a:solidFill>
                <a:schemeClr val="tx1">
                  <a:lumMod val="50000"/>
                  <a:lumOff val="50000"/>
                </a:schemeClr>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4" name="AutoShape 2" descr="blob:https://web.whatsapp.com/8a5d8a5a-5db7-4161-b4bc-0514f3bae95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CuadroTexto 17">
            <a:extLst>
              <a:ext uri="{FF2B5EF4-FFF2-40B4-BE49-F238E27FC236}">
                <a16:creationId xmlns:a16="http://schemas.microsoft.com/office/drawing/2014/main" id="{0908AB7A-65CB-07A9-2F2B-140EB482FA14}"/>
              </a:ext>
            </a:extLst>
          </p:cNvPr>
          <p:cNvSpPr txBox="1"/>
          <p:nvPr/>
        </p:nvSpPr>
        <p:spPr>
          <a:xfrm>
            <a:off x="9861174" y="2026183"/>
            <a:ext cx="2082549" cy="3970318"/>
          </a:xfrm>
          <a:prstGeom prst="rect">
            <a:avLst/>
          </a:prstGeom>
          <a:noFill/>
        </p:spPr>
        <p:txBody>
          <a:bodyPr wrap="square">
            <a:spAutoFit/>
          </a:bodyPr>
          <a:lstStyle/>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rPr>
              <a:t>La anomalía ponderada de la lluvia durante el mes de abril mostró excesos (tonos azules) en áreas puntuales de La Guajira, Cesar, Magdalena, Atlántico, Bolívar, Sucre, Córdoba, Antioquia, Norte de Santander, Santander, Boyacá, Cundinamarca, Caldas, Risaralda, Quindío, Chocó, Tolima, Huila, Valle del Cauca, Cauca, Nariño, Arauca y Casanare. Y déficits (tonos naranjas) se observaron en algunos sectores de las regiones Caribe, Andina, Orinoquia y Amazonia.</a:t>
            </a:r>
            <a:endParaRPr lang="es-CO" sz="1200" dirty="0">
              <a:solidFill>
                <a:schemeClr val="bg1"/>
              </a:solidFill>
              <a:latin typeface="Verdana" panose="020B0604030504040204" pitchFamily="34" charset="0"/>
              <a:ea typeface="Verdana" panose="020B0604030504040204" pitchFamily="34" charset="0"/>
              <a:sym typeface="Arial"/>
            </a:endParaRPr>
          </a:p>
        </p:txBody>
      </p:sp>
      <p:sp>
        <p:nvSpPr>
          <p:cNvPr id="2" name="Rectángulo 1"/>
          <p:cNvSpPr/>
          <p:nvPr/>
        </p:nvSpPr>
        <p:spPr>
          <a:xfrm>
            <a:off x="189706" y="5668431"/>
            <a:ext cx="6096000" cy="830997"/>
          </a:xfrm>
          <a:prstGeom prst="rect">
            <a:avLst/>
          </a:prstGeom>
        </p:spPr>
        <p:txBody>
          <a:bodyPr>
            <a:spAutoFit/>
          </a:bodyPr>
          <a:lstStyle/>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200" dirty="0">
                <a:solidFill>
                  <a:schemeClr val="tx1">
                    <a:lumMod val="50000"/>
                    <a:lumOff val="50000"/>
                  </a:schemeClr>
                </a:solidFill>
                <a:latin typeface="Verdana" panose="020B0604030504040204" pitchFamily="34" charset="0"/>
                <a:ea typeface="Verdana" panose="020B0604030504040204" pitchFamily="34" charset="0"/>
              </a:rPr>
              <a:t>Nota: El día más lluvioso, a nivel nacional, fue el 21 de abril; a nivel de estación y/o municipio, se presentó un registro máximo del mes, con 310 mm en 24 horas, en Istmina, departamento de Choco, el día 01 de abril. </a:t>
            </a:r>
            <a:endParaRPr lang="en-US" sz="1200"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1894" y="1649075"/>
            <a:ext cx="3209720" cy="3676769"/>
          </a:xfrm>
          <a:prstGeom prst="rect">
            <a:avLst/>
          </a:prstGeom>
        </p:spPr>
      </p:pic>
      <p:pic>
        <p:nvPicPr>
          <p:cNvPr id="6" name="Imagen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94658" y="2026183"/>
            <a:ext cx="3166150" cy="3626860"/>
          </a:xfrm>
          <a:prstGeom prst="rect">
            <a:avLst/>
          </a:prstGeom>
        </p:spPr>
      </p:pic>
    </p:spTree>
    <p:extLst>
      <p:ext uri="{BB962C8B-B14F-4D97-AF65-F5344CB8AC3E}">
        <p14:creationId xmlns:p14="http://schemas.microsoft.com/office/powerpoint/2010/main" val="236896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40EF23C2-8FE4-DA81-4CD9-BA255D3AD97A}"/>
              </a:ext>
            </a:extLst>
          </p:cNvPr>
          <p:cNvSpPr/>
          <p:nvPr/>
        </p:nvSpPr>
        <p:spPr>
          <a:xfrm>
            <a:off x="7154679" y="933565"/>
            <a:ext cx="4765700" cy="5603628"/>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69F40104-A6FE-E0A9-C7AF-24DA48E6FA8C}"/>
              </a:ext>
            </a:extLst>
          </p:cNvPr>
          <p:cNvSpPr txBox="1"/>
          <p:nvPr/>
        </p:nvSpPr>
        <p:spPr>
          <a:xfrm>
            <a:off x="161925" y="4900148"/>
            <a:ext cx="6750685" cy="1754326"/>
          </a:xfrm>
          <a:prstGeom prst="rect">
            <a:avLst/>
          </a:prstGeom>
          <a:noFill/>
        </p:spPr>
        <p:txBody>
          <a:bodyPr wrap="square" rtlCol="0">
            <a:spAutoFit/>
          </a:bodyPr>
          <a:lstStyle/>
          <a:p>
            <a:pPr algn="just"/>
            <a:r>
              <a:rPr lang="es-ES" sz="900" dirty="0">
                <a:solidFill>
                  <a:schemeClr val="tx1">
                    <a:lumMod val="50000"/>
                    <a:lumOff val="50000"/>
                  </a:schemeClr>
                </a:solidFill>
                <a:latin typeface="Verdana" panose="020B0604030504040204" pitchFamily="34" charset="0"/>
                <a:ea typeface="Verdana" panose="020B0604030504040204" pitchFamily="34" charset="0"/>
              </a:rPr>
              <a:t>Las condiciones propias de esta temporada del año (exceptuando la temporada seca para las regiones Caribe y Orinoquía, que se da entre diciembre y abril), dadas por el aumento de la nubosidad y precipitaciones en algunas regiones del país, y aumento en los contenidos de humedad tanto en la atmósfera como en superficie, lo que favorece la disminución de la incidencia de radiación solar en superficie, el cual son las principales causales de la ocurrencia de incendios de la cobertura vegetal; de acuerdo con la información de incendios del sistema FIRMS de la NASA, se identifican considerables puntos de calor (que, en la mayoría de los casos pueden estar relacionados con incendios de la cobertura vegetal), principalmente en amplios sectores de la región Caribe, sur de la región Andina, norte en la región Orinoquía y principalmente al noroeste de la Amazonia, lo cual podría representar en dichas regiones un deterioro a la calidad del aire por aerosoles procedentes de la quema de biomasa; sin embargo, se evidencia una disminución de estos puntos de calor a partir del 22 de abril 2024 debido al aumento en las precipitaciones, consecuente a que el 21 de abril de presentó el día de mayor precipitación en todo el país.</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9" name="Rectángulo 8"/>
          <p:cNvSpPr/>
          <p:nvPr/>
        </p:nvSpPr>
        <p:spPr>
          <a:xfrm>
            <a:off x="7502249" y="1567048"/>
            <a:ext cx="4281154" cy="1901354"/>
          </a:xfrm>
          <a:prstGeom prst="rect">
            <a:avLst/>
          </a:prstGeom>
          <a:noFill/>
        </p:spPr>
        <p:txBody>
          <a:bodyPr wrap="square">
            <a:spAutoFit/>
          </a:bodyPr>
          <a:lstStyle/>
          <a:p>
            <a:pPr algn="just">
              <a:lnSpc>
                <a:spcPct val="120000"/>
              </a:lnSpc>
            </a:pPr>
            <a:r>
              <a:rPr lang="es-MX" sz="1100" dirty="0">
                <a:solidFill>
                  <a:schemeClr val="bg1"/>
                </a:solidFill>
                <a:latin typeface="Verdana" panose="020B0604030504040204" pitchFamily="34" charset="0"/>
                <a:ea typeface="Verdana" panose="020B0604030504040204" pitchFamily="34" charset="0"/>
                <a:cs typeface="Calibri" panose="020F0502020204030204" pitchFamily="34" charset="0"/>
              </a:rPr>
              <a:t>A</a:t>
            </a:r>
            <a:r>
              <a:rPr lang="es-ES" sz="1100" dirty="0">
                <a:solidFill>
                  <a:schemeClr val="bg1"/>
                </a:solidFill>
                <a:latin typeface="Verdana" panose="020B0604030504040204" pitchFamily="34" charset="0"/>
                <a:ea typeface="Verdana" panose="020B0604030504040204" pitchFamily="34" charset="0"/>
                <a:cs typeface="Calibri" panose="020F0502020204030204" pitchFamily="34" charset="0"/>
              </a:rPr>
              <a:t> partir del monitoreo satelital (teledetección) de los puntos de calor, efectuado mediante el sistema FIRMS de la NASA, se identifica desde principios del mes de abril una disminución en el número de puntos de calor (con respecto a enero, febrero y marzo), en el territorio nacional, los cuales actualmente se encuentran concentrados principalmente en las regiones Caribe, sectores puntuales del norte y sur de la región Andina y occidente de la región Orinoquía.​</a:t>
            </a:r>
            <a:endParaRPr lang="es-CO" sz="11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 de posibles afectaciones a la calidad del aire</a:t>
            </a:r>
            <a:endParaRPr lang="es-ES" sz="1600" dirty="0">
              <a:solidFill>
                <a:schemeClr val="bg1"/>
              </a:solidFill>
              <a:latin typeface="Verdana" panose="020B0604030504040204" pitchFamily="34" charset="0"/>
              <a:ea typeface="Verdana" panose="020B0604030504040204" pitchFamily="34" charset="0"/>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819985" y="965496"/>
            <a:ext cx="408819" cy="556772"/>
          </a:xfrm>
          <a:prstGeom prst="rect">
            <a:avLst/>
          </a:prstGeom>
        </p:spPr>
      </p:pic>
      <p:sp>
        <p:nvSpPr>
          <p:cNvPr id="2" name="CuadroTexto 1"/>
          <p:cNvSpPr txBox="1"/>
          <p:nvPr/>
        </p:nvSpPr>
        <p:spPr>
          <a:xfrm>
            <a:off x="8415713" y="920717"/>
            <a:ext cx="2908938" cy="646331"/>
          </a:xfrm>
          <a:prstGeom prst="rect">
            <a:avLst/>
          </a:prstGeom>
          <a:noFill/>
        </p:spPr>
        <p:txBody>
          <a:bodyPr wrap="square" rtlCol="0">
            <a:spAutoFit/>
          </a:bodyPr>
          <a:lstStyle/>
          <a:p>
            <a:r>
              <a:rPr lang="es-MX" b="1" dirty="0">
                <a:solidFill>
                  <a:schemeClr val="bg1"/>
                </a:solidFill>
                <a:latin typeface="Verdana" panose="020B0604030504040204" pitchFamily="34" charset="0"/>
                <a:ea typeface="Verdana" panose="020B0604030504040204" pitchFamily="34" charset="0"/>
              </a:rPr>
              <a:t>Incendios de la cobertura vegetal:</a:t>
            </a:r>
          </a:p>
        </p:txBody>
      </p:sp>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4480124" y="-57802"/>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a:t>
            </a:r>
          </a:p>
          <a:p>
            <a:pPr algn="ctr"/>
            <a:r>
              <a:rPr lang="es-MX" sz="1600" b="1" dirty="0">
                <a:solidFill>
                  <a:schemeClr val="bg1"/>
                </a:solidFill>
                <a:latin typeface="Verdana" panose="020B0604030504040204" pitchFamily="34" charset="0"/>
                <a:ea typeface="Verdana" panose="020B0604030504040204" pitchFamily="34" charset="0"/>
              </a:rPr>
              <a:t>Puntos de calor – </a:t>
            </a:r>
            <a:r>
              <a:rPr lang="es-MX" sz="1600" b="1" dirty="0" err="1">
                <a:solidFill>
                  <a:schemeClr val="bg1"/>
                </a:solidFill>
                <a:latin typeface="Verdana" panose="020B0604030504040204" pitchFamily="34" charset="0"/>
                <a:ea typeface="Verdana" panose="020B0604030504040204" pitchFamily="34" charset="0"/>
              </a:rPr>
              <a:t>Firms</a:t>
            </a:r>
            <a:endParaRPr lang="es-MX" sz="1600" b="1" dirty="0">
              <a:solidFill>
                <a:schemeClr val="bg1"/>
              </a:solidFill>
              <a:latin typeface="Verdana" panose="020B0604030504040204" pitchFamily="34" charset="0"/>
              <a:ea typeface="Verdana" panose="020B0604030504040204" pitchFamily="34" charset="0"/>
            </a:endParaRPr>
          </a:p>
          <a:p>
            <a:pPr algn="ctr"/>
            <a:r>
              <a:rPr lang="es-MX" sz="1600" b="1" dirty="0">
                <a:solidFill>
                  <a:schemeClr val="bg1"/>
                </a:solidFill>
                <a:latin typeface="Verdana" panose="020B0604030504040204" pitchFamily="34" charset="0"/>
                <a:ea typeface="Verdana" panose="020B0604030504040204" pitchFamily="34" charset="0"/>
              </a:rPr>
              <a:t>abril</a:t>
            </a:r>
            <a:endParaRPr lang="es-ES" sz="1600" dirty="0">
              <a:solidFill>
                <a:schemeClr val="bg1"/>
              </a:solidFill>
              <a:latin typeface="Verdana" panose="020B0604030504040204" pitchFamily="34" charset="0"/>
              <a:ea typeface="Verdana" panose="020B0604030504040204" pitchFamily="34" charset="0"/>
            </a:endParaRPr>
          </a:p>
        </p:txBody>
      </p:sp>
      <p:pic>
        <p:nvPicPr>
          <p:cNvPr id="21"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933005"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6"/>
          <a:stretch>
            <a:fillRect/>
          </a:stretch>
        </p:blipFill>
        <p:spPr>
          <a:xfrm>
            <a:off x="495759" y="4383996"/>
            <a:ext cx="3928704" cy="507486"/>
          </a:xfrm>
          <a:prstGeom prst="rect">
            <a:avLst/>
          </a:prstGeom>
        </p:spPr>
      </p:pic>
      <p:sp>
        <p:nvSpPr>
          <p:cNvPr id="23" name="CuadroTexto 4">
            <a:extLst>
              <a:ext uri="{FF2B5EF4-FFF2-40B4-BE49-F238E27FC236}">
                <a16:creationId xmlns:a16="http://schemas.microsoft.com/office/drawing/2014/main" id="{A0FB73CB-D1F6-FDB4-51D7-A933C11B017B}"/>
              </a:ext>
            </a:extLst>
          </p:cNvPr>
          <p:cNvSpPr txBox="1"/>
          <p:nvPr/>
        </p:nvSpPr>
        <p:spPr>
          <a:xfrm>
            <a:off x="4480124" y="2634958"/>
            <a:ext cx="2432486" cy="707886"/>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1000" i="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Incendios – Puntos de calor. </a:t>
            </a:r>
          </a:p>
          <a:p>
            <a:pPr algn="just"/>
            <a:r>
              <a:rPr lang="es-MX" sz="1000" i="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Fuente: FIRMS Información de incendios para el sistema de gestión de recursos, NASA, 2024. </a:t>
            </a:r>
          </a:p>
        </p:txBody>
      </p:sp>
      <p:sp>
        <p:nvSpPr>
          <p:cNvPr id="43" name="Rectángulo 42"/>
          <p:cNvSpPr/>
          <p:nvPr/>
        </p:nvSpPr>
        <p:spPr>
          <a:xfrm>
            <a:off x="7516278" y="3554907"/>
            <a:ext cx="4267125" cy="2800767"/>
          </a:xfrm>
          <a:prstGeom prst="rect">
            <a:avLst/>
          </a:prstGeom>
        </p:spPr>
        <p:txBody>
          <a:bodyPr wrap="square">
            <a:spAutoFit/>
          </a:bodyPr>
          <a:lstStyle/>
          <a:p>
            <a:pPr algn="just"/>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Es importante considerar que los registros de incendios obtenidos en campo no son comparables con los registros de incendios presentados en FIRMS de la NASA, los cuales se obtienen mediante detección satelital; ya que:</a:t>
            </a:r>
          </a:p>
          <a:p>
            <a:pPr marL="228600" indent="-228600" algn="just">
              <a:buAutoNum type="arabicParenR"/>
            </a:pP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La cantidad de focos no implica el número de incendios (varios focos pueden ser puntos calientes de un solo incendio). </a:t>
            </a:r>
          </a:p>
          <a:p>
            <a:pPr marL="228600" indent="-228600" algn="just">
              <a:buAutoNum type="arabicParenR"/>
            </a:pP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La cantidad de focos no es igual a la totalidad de incendios que se presentan en un momento, pueden ser simplemente registros de temperaturas similares a la emanada por incendios, pero procedentes de otras fuentes. </a:t>
            </a:r>
          </a:p>
          <a:p>
            <a:pPr marL="228600" indent="-228600" algn="just">
              <a:buAutoNum type="arabicParenR"/>
            </a:pPr>
            <a:r>
              <a:rPr lang="es-ES" sz="1100" dirty="0">
                <a:solidFill>
                  <a:schemeClr val="bg1"/>
                </a:solidFill>
                <a:latin typeface="Verdana" panose="020B0604030504040204" pitchFamily="34" charset="0"/>
                <a:ea typeface="Verdana" panose="020B0604030504040204" pitchFamily="34" charset="0"/>
                <a:cs typeface="Verdana" panose="020B0604030504040204" pitchFamily="34" charset="0"/>
              </a:rPr>
              <a:t>No todos los incendios que se presentan en un momento dado son registrados por los satélites (en ocasiones la presencia de nubes y la topografía podrían ocultar los incendios).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magen 2"/>
          <p:cNvPicPr>
            <a:picLocks noChangeAspect="1"/>
          </p:cNvPicPr>
          <p:nvPr/>
        </p:nvPicPr>
        <p:blipFill>
          <a:blip r:embed="rId7"/>
          <a:stretch>
            <a:fillRect/>
          </a:stretch>
        </p:blipFill>
        <p:spPr>
          <a:xfrm>
            <a:off x="511222" y="819522"/>
            <a:ext cx="3847868" cy="3555808"/>
          </a:xfrm>
          <a:prstGeom prst="rect">
            <a:avLst/>
          </a:prstGeom>
        </p:spPr>
      </p:pic>
    </p:spTree>
    <p:extLst>
      <p:ext uri="{BB962C8B-B14F-4D97-AF65-F5344CB8AC3E}">
        <p14:creationId xmlns:p14="http://schemas.microsoft.com/office/powerpoint/2010/main" val="245111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2;p1"/>
          <p:cNvSpPr/>
          <p:nvPr/>
        </p:nvSpPr>
        <p:spPr>
          <a:xfrm>
            <a:off x="4556962" y="1416848"/>
            <a:ext cx="1216025" cy="52387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6" name="Google Shape;485;p1"/>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 name="CuadroTexto 6"/>
          <p:cNvSpPr txBox="1"/>
          <p:nvPr/>
        </p:nvSpPr>
        <p:spPr>
          <a:xfrm>
            <a:off x="6171700" y="1140987"/>
            <a:ext cx="5491913" cy="1061829"/>
          </a:xfrm>
          <a:prstGeom prst="rect">
            <a:avLst/>
          </a:prstGeom>
          <a:noFill/>
        </p:spPr>
        <p:txBody>
          <a:bodyPr wrap="square" rtlCol="0">
            <a:spAutoFit/>
          </a:bodyPr>
          <a:lstStyle/>
          <a:p>
            <a:pPr lvl="0" algn="just"/>
            <a:r>
              <a:rPr lang="es-MX" sz="900" b="1" dirty="0">
                <a:solidFill>
                  <a:srgbClr val="E1233F"/>
                </a:solidFill>
                <a:latin typeface="Verdana" panose="020B0604030504040204" pitchFamily="34" charset="0"/>
                <a:ea typeface="Verdana" panose="020B0604030504040204" pitchFamily="34" charset="0"/>
                <a:cs typeface="Arial Narrow"/>
                <a:sym typeface="Arial Narrow"/>
              </a:rPr>
              <a:t>PARA TOMAR ACCIÓN </a:t>
            </a: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8" name="Google Shape;483;p1"/>
          <p:cNvSpPr/>
          <p:nvPr/>
        </p:nvSpPr>
        <p:spPr>
          <a:xfrm>
            <a:off x="4556962" y="2279016"/>
            <a:ext cx="1216025" cy="5095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9" name="Google Shape;486;p1"/>
          <p:cNvSpPr/>
          <p:nvPr/>
        </p:nvSpPr>
        <p:spPr>
          <a:xfrm flipH="1">
            <a:off x="5949518" y="23074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0" name="CuadroTexto 9"/>
          <p:cNvSpPr txBox="1"/>
          <p:nvPr/>
        </p:nvSpPr>
        <p:spPr>
          <a:xfrm>
            <a:off x="6171701" y="2240541"/>
            <a:ext cx="5491913" cy="646331"/>
          </a:xfrm>
          <a:prstGeom prst="rect">
            <a:avLst/>
          </a:prstGeom>
          <a:noFill/>
        </p:spPr>
        <p:txBody>
          <a:bodyPr wrap="square" rtlCol="0">
            <a:spAutoFit/>
          </a:bodyPr>
          <a:lstStyle/>
          <a:p>
            <a:pPr marL="12700" algn="just">
              <a:buClr>
                <a:srgbClr val="000000"/>
              </a:buClr>
              <a:buSzPts val="900"/>
            </a:pPr>
            <a:r>
              <a:rPr lang="es-MX" sz="900" b="1" dirty="0">
                <a:solidFill>
                  <a:srgbClr val="FE793F"/>
                </a:solidFill>
                <a:latin typeface="Verdana" panose="020B0604030504040204" pitchFamily="34" charset="0"/>
                <a:ea typeface="Verdana" panose="020B0604030504040204" pitchFamily="34" charset="0"/>
                <a:cs typeface="Arial Narrow"/>
                <a:sym typeface="Arial Narrow"/>
              </a:rPr>
              <a:t>PARA PREPARARSE </a:t>
            </a: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p>
        </p:txBody>
      </p:sp>
      <p:sp>
        <p:nvSpPr>
          <p:cNvPr id="11" name="Google Shape;484;p1"/>
          <p:cNvSpPr/>
          <p:nvPr/>
        </p:nvSpPr>
        <p:spPr>
          <a:xfrm>
            <a:off x="4541801" y="3043948"/>
            <a:ext cx="1216025" cy="5048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a:solidFill>
                <a:srgbClr val="000000"/>
              </a:solidFill>
              <a:latin typeface="Calibri"/>
              <a:ea typeface="Calibri"/>
              <a:cs typeface="Calibri"/>
              <a:sym typeface="Calibri"/>
            </a:endParaRPr>
          </a:p>
        </p:txBody>
      </p:sp>
      <p:sp>
        <p:nvSpPr>
          <p:cNvPr id="12" name="Google Shape;487;p1"/>
          <p:cNvSpPr/>
          <p:nvPr/>
        </p:nvSpPr>
        <p:spPr>
          <a:xfrm>
            <a:off x="5980075" y="3055061"/>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3" name="CuadroTexto 12"/>
          <p:cNvSpPr txBox="1"/>
          <p:nvPr/>
        </p:nvSpPr>
        <p:spPr>
          <a:xfrm>
            <a:off x="6171701" y="2880408"/>
            <a:ext cx="5491913" cy="784830"/>
          </a:xfrm>
          <a:prstGeom prst="rect">
            <a:avLst/>
          </a:prstGeom>
          <a:noFill/>
        </p:spPr>
        <p:txBody>
          <a:bodyPr wrap="square" rtlCol="0">
            <a:spAutoFit/>
          </a:bodyPr>
          <a:lstStyle/>
          <a:p>
            <a:pPr marL="12700" algn="just">
              <a:buClr>
                <a:srgbClr val="000000"/>
              </a:buClr>
              <a:buSzPts val="900"/>
            </a:pPr>
            <a:r>
              <a:rPr lang="es-CO" sz="900" b="1" dirty="0">
                <a:solidFill>
                  <a:srgbClr val="FEBB3F"/>
                </a:solidFill>
                <a:latin typeface="Verdana" panose="020B0604030504040204" pitchFamily="34" charset="0"/>
                <a:ea typeface="Verdana" panose="020B0604030504040204" pitchFamily="34" charset="0"/>
                <a:cs typeface="Arial Narrow"/>
                <a:sym typeface="Arial Narrow"/>
              </a:rPr>
              <a:t>PARA  INFORMARSE  </a:t>
            </a:r>
            <a:r>
              <a:rPr lang="es-CO"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p:txBody>
      </p:sp>
      <p:sp>
        <p:nvSpPr>
          <p:cNvPr id="14" name="Google Shape;488;p1"/>
          <p:cNvSpPr/>
          <p:nvPr/>
        </p:nvSpPr>
        <p:spPr>
          <a:xfrm>
            <a:off x="5980075" y="3744558"/>
            <a:ext cx="0" cy="279400"/>
          </a:xfrm>
          <a:custGeom>
            <a:avLst/>
            <a:gdLst/>
            <a:ahLst/>
            <a:cxnLst/>
            <a:rect l="l" t="t" r="r" b="b"/>
            <a:pathLst>
              <a:path w="120000" h="280035" extrusionOk="0">
                <a:moveTo>
                  <a:pt x="0" y="0"/>
                </a:moveTo>
                <a:lnTo>
                  <a:pt x="0" y="279797"/>
                </a:lnTo>
              </a:path>
            </a:pathLst>
          </a:custGeom>
          <a:noFill/>
          <a:ln w="28950" cap="flat" cmpd="sng">
            <a:solidFill>
              <a:srgbClr val="92D050"/>
            </a:solidFill>
            <a:prstDash val="solid"/>
            <a:round/>
            <a:headEnd type="none" w="sm" len="sm"/>
            <a:tailEnd type="none" w="sm" len="sm"/>
          </a:ln>
        </p:spPr>
        <p:txBody>
          <a:bodyPr spcFirstLastPara="1" wrap="square" lIns="0" tIns="0" rIns="0" bIns="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5" name="CuadroTexto 14"/>
          <p:cNvSpPr txBox="1"/>
          <p:nvPr/>
        </p:nvSpPr>
        <p:spPr>
          <a:xfrm>
            <a:off x="6171701" y="3701103"/>
            <a:ext cx="5491913" cy="369332"/>
          </a:xfrm>
          <a:prstGeom prst="rect">
            <a:avLst/>
          </a:prstGeom>
          <a:noFill/>
        </p:spPr>
        <p:txBody>
          <a:bodyPr wrap="square" rtlCol="0">
            <a:spAutoFit/>
          </a:bodyPr>
          <a:lstStyle/>
          <a:p>
            <a:pPr marL="12700" algn="just">
              <a:buClr>
                <a:srgbClr val="000000"/>
              </a:buClr>
              <a:buSzPts val="900"/>
            </a:pPr>
            <a:r>
              <a:rPr lang="es-MX" sz="900" b="1" dirty="0">
                <a:solidFill>
                  <a:srgbClr val="92D050"/>
                </a:solidFill>
                <a:latin typeface="Verdana" panose="020B0604030504040204" pitchFamily="34" charset="0"/>
                <a:ea typeface="Verdana" panose="020B0604030504040204" pitchFamily="34" charset="0"/>
                <a:cs typeface="Arial Narrow"/>
                <a:sym typeface="Arial Narrow"/>
              </a:rPr>
              <a:t>CONDICIONES NORMALES </a:t>
            </a: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 información que se suministra se encuentra dentro de los rangos normales.</a:t>
            </a:r>
          </a:p>
        </p:txBody>
      </p:sp>
      <p:cxnSp>
        <p:nvCxnSpPr>
          <p:cNvPr id="16" name="Conector recto 15"/>
          <p:cNvCxnSpPr/>
          <p:nvPr/>
        </p:nvCxnSpPr>
        <p:spPr>
          <a:xfrm>
            <a:off x="4283815" y="1132114"/>
            <a:ext cx="0" cy="28545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Google Shape;194;p2" descr="Recurso 39.pn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61" y="3748813"/>
            <a:ext cx="1237126" cy="34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ject 7"/>
          <p:cNvSpPr txBox="1"/>
          <p:nvPr/>
        </p:nvSpPr>
        <p:spPr>
          <a:xfrm>
            <a:off x="356617" y="1599477"/>
            <a:ext cx="3513323" cy="1952806"/>
          </a:xfrm>
          <a:prstGeom prst="rect">
            <a:avLst/>
          </a:prstGeom>
          <a:noFill/>
          <a:ln>
            <a:noFill/>
          </a:ln>
        </p:spPr>
        <p:txBody>
          <a:bodyPr vert="horz" wrap="square" lIns="144000" tIns="144000" rIns="144000" bIns="144000" rtlCol="0">
            <a:spAutoFit/>
          </a:bodyPr>
          <a:lstStyle/>
          <a:p>
            <a:pPr marL="12700" marR="5080" algn="ctr">
              <a:lnSpc>
                <a:spcPct val="100000"/>
              </a:lnSpc>
            </a:pPr>
            <a:r>
              <a:rPr lang="es-CO" sz="1200" spc="-5" dirty="0">
                <a:solidFill>
                  <a:srgbClr val="992923"/>
                </a:solidFill>
                <a:latin typeface="Verdana"/>
                <a:cs typeface="Verdana"/>
              </a:rPr>
              <a:t>Durante el </a:t>
            </a:r>
            <a:r>
              <a:rPr lang="es-CO" sz="1200" spc="5" dirty="0">
                <a:solidFill>
                  <a:srgbClr val="992923"/>
                </a:solidFill>
                <a:latin typeface="Verdana"/>
                <a:cs typeface="Verdana"/>
              </a:rPr>
              <a:t>mes de abril se presentó un aumento en las</a:t>
            </a:r>
            <a:r>
              <a:rPr sz="1200" spc="10" dirty="0">
                <a:solidFill>
                  <a:srgbClr val="992923"/>
                </a:solidFill>
                <a:latin typeface="Verdana"/>
                <a:cs typeface="Verdana"/>
              </a:rPr>
              <a:t> </a:t>
            </a:r>
            <a:r>
              <a:rPr lang="es-CO" sz="1200" spc="-5" dirty="0">
                <a:solidFill>
                  <a:srgbClr val="992923"/>
                </a:solidFill>
                <a:latin typeface="Verdana"/>
                <a:cs typeface="Verdana"/>
              </a:rPr>
              <a:t>precipitaciones </a:t>
            </a:r>
            <a:r>
              <a:rPr sz="1200" dirty="0">
                <a:solidFill>
                  <a:srgbClr val="992923"/>
                </a:solidFill>
                <a:latin typeface="Verdana"/>
                <a:cs typeface="Verdana"/>
              </a:rPr>
              <a:t>y</a:t>
            </a:r>
            <a:r>
              <a:rPr sz="1200" spc="5" dirty="0">
                <a:solidFill>
                  <a:srgbClr val="992923"/>
                </a:solidFill>
                <a:latin typeface="Verdana"/>
                <a:cs typeface="Verdana"/>
              </a:rPr>
              <a:t> </a:t>
            </a:r>
            <a:r>
              <a:rPr lang="es-CO" sz="1200" spc="5" dirty="0">
                <a:solidFill>
                  <a:srgbClr val="992923"/>
                </a:solidFill>
                <a:latin typeface="Verdana"/>
                <a:cs typeface="Verdana"/>
              </a:rPr>
              <a:t>disminución en las </a:t>
            </a:r>
            <a:r>
              <a:rPr lang="es-CO" sz="1200" spc="-5" dirty="0">
                <a:solidFill>
                  <a:srgbClr val="992923"/>
                </a:solidFill>
                <a:latin typeface="Verdana"/>
                <a:cs typeface="Verdana"/>
              </a:rPr>
              <a:t>temperaturas; sin embargo, persistieron las </a:t>
            </a:r>
            <a:r>
              <a:rPr sz="1200" spc="-5" dirty="0">
                <a:solidFill>
                  <a:srgbClr val="992923"/>
                </a:solidFill>
                <a:latin typeface="Verdana"/>
                <a:cs typeface="Verdana"/>
              </a:rPr>
              <a:t>condiciones</a:t>
            </a:r>
            <a:r>
              <a:rPr sz="1200" spc="600" dirty="0">
                <a:solidFill>
                  <a:srgbClr val="992923"/>
                </a:solidFill>
                <a:latin typeface="Verdana"/>
                <a:cs typeface="Verdana"/>
              </a:rPr>
              <a:t> </a:t>
            </a:r>
            <a:r>
              <a:rPr sz="1200" spc="-5" dirty="0">
                <a:solidFill>
                  <a:srgbClr val="992923"/>
                </a:solidFill>
                <a:latin typeface="Verdana"/>
                <a:cs typeface="Verdana"/>
              </a:rPr>
              <a:t>de</a:t>
            </a:r>
            <a:r>
              <a:rPr sz="1200" spc="595" dirty="0">
                <a:solidFill>
                  <a:srgbClr val="992923"/>
                </a:solidFill>
                <a:latin typeface="Verdana"/>
                <a:cs typeface="Verdana"/>
              </a:rPr>
              <a:t> </a:t>
            </a:r>
            <a:r>
              <a:rPr sz="1200" dirty="0">
                <a:solidFill>
                  <a:srgbClr val="992923"/>
                </a:solidFill>
                <a:latin typeface="Verdana"/>
                <a:cs typeface="Verdana"/>
              </a:rPr>
              <a:t>algún</a:t>
            </a:r>
            <a:r>
              <a:rPr sz="1200" spc="615" dirty="0">
                <a:solidFill>
                  <a:srgbClr val="992923"/>
                </a:solidFill>
                <a:latin typeface="Verdana"/>
                <a:cs typeface="Verdana"/>
              </a:rPr>
              <a:t> </a:t>
            </a:r>
            <a:r>
              <a:rPr sz="1200" spc="-5" dirty="0">
                <a:solidFill>
                  <a:srgbClr val="992923"/>
                </a:solidFill>
                <a:latin typeface="Verdana"/>
                <a:cs typeface="Verdana"/>
              </a:rPr>
              <a:t>tipo</a:t>
            </a:r>
            <a:r>
              <a:rPr sz="1200" spc="600" dirty="0">
                <a:solidFill>
                  <a:srgbClr val="992923"/>
                </a:solidFill>
                <a:latin typeface="Verdana"/>
                <a:cs typeface="Verdana"/>
              </a:rPr>
              <a:t> </a:t>
            </a:r>
            <a:r>
              <a:rPr sz="1200" spc="5" dirty="0">
                <a:solidFill>
                  <a:srgbClr val="992923"/>
                </a:solidFill>
                <a:latin typeface="Verdana"/>
                <a:cs typeface="Verdana"/>
              </a:rPr>
              <a:t>de </a:t>
            </a:r>
            <a:r>
              <a:rPr sz="1200" spc="-620" dirty="0">
                <a:solidFill>
                  <a:srgbClr val="992923"/>
                </a:solidFill>
                <a:latin typeface="Verdana"/>
                <a:cs typeface="Verdana"/>
              </a:rPr>
              <a:t> </a:t>
            </a:r>
            <a:r>
              <a:rPr sz="1200" spc="-5" dirty="0">
                <a:solidFill>
                  <a:srgbClr val="992923"/>
                </a:solidFill>
                <a:latin typeface="Verdana"/>
                <a:cs typeface="Verdana"/>
              </a:rPr>
              <a:t>amenaza por probabilidad </a:t>
            </a:r>
            <a:r>
              <a:rPr sz="1200" dirty="0">
                <a:solidFill>
                  <a:srgbClr val="992923"/>
                </a:solidFill>
                <a:latin typeface="Verdana"/>
                <a:cs typeface="Verdana"/>
              </a:rPr>
              <a:t>de </a:t>
            </a:r>
            <a:r>
              <a:rPr sz="1200" spc="-5" dirty="0">
                <a:solidFill>
                  <a:srgbClr val="992923"/>
                </a:solidFill>
                <a:latin typeface="Verdana"/>
                <a:cs typeface="Verdana"/>
              </a:rPr>
              <a:t>ocurrencia </a:t>
            </a:r>
            <a:r>
              <a:rPr sz="1200" spc="-10" dirty="0">
                <a:solidFill>
                  <a:srgbClr val="992923"/>
                </a:solidFill>
                <a:latin typeface="Verdana"/>
                <a:cs typeface="Verdana"/>
              </a:rPr>
              <a:t>de </a:t>
            </a:r>
            <a:r>
              <a:rPr sz="1200" spc="-5" dirty="0">
                <a:solidFill>
                  <a:srgbClr val="992923"/>
                </a:solidFill>
                <a:latin typeface="Verdana"/>
                <a:cs typeface="Verdana"/>
              </a:rPr>
              <a:t> </a:t>
            </a:r>
            <a:r>
              <a:rPr sz="1200" dirty="0">
                <a:solidFill>
                  <a:srgbClr val="992923"/>
                </a:solidFill>
                <a:latin typeface="Verdana"/>
                <a:cs typeface="Verdana"/>
              </a:rPr>
              <a:t>incendios de </a:t>
            </a:r>
            <a:r>
              <a:rPr sz="1200" spc="5" dirty="0">
                <a:solidFill>
                  <a:srgbClr val="992923"/>
                </a:solidFill>
                <a:latin typeface="Verdana"/>
                <a:cs typeface="Verdana"/>
              </a:rPr>
              <a:t>la </a:t>
            </a:r>
            <a:r>
              <a:rPr lang="es-CO" sz="1200" spc="-5" dirty="0">
                <a:solidFill>
                  <a:srgbClr val="992923"/>
                </a:solidFill>
                <a:latin typeface="Verdana"/>
                <a:cs typeface="Verdana"/>
              </a:rPr>
              <a:t>cobertura</a:t>
            </a:r>
            <a:r>
              <a:rPr sz="1200" spc="-5" dirty="0">
                <a:solidFill>
                  <a:srgbClr val="992923"/>
                </a:solidFill>
                <a:latin typeface="Verdana"/>
                <a:cs typeface="Verdana"/>
              </a:rPr>
              <a:t> </a:t>
            </a:r>
            <a:r>
              <a:rPr sz="1200" dirty="0">
                <a:solidFill>
                  <a:srgbClr val="992923"/>
                </a:solidFill>
                <a:latin typeface="Verdana"/>
                <a:cs typeface="Verdana"/>
              </a:rPr>
              <a:t>vegetal</a:t>
            </a:r>
            <a:r>
              <a:rPr lang="es-CO" sz="1200" dirty="0">
                <a:solidFill>
                  <a:srgbClr val="992923"/>
                </a:solidFill>
                <a:latin typeface="Verdana"/>
                <a:cs typeface="Verdana"/>
              </a:rPr>
              <a:t>, </a:t>
            </a:r>
            <a:r>
              <a:rPr lang="es-CO" sz="1200" spc="-5" dirty="0">
                <a:solidFill>
                  <a:srgbClr val="992923"/>
                </a:solidFill>
                <a:latin typeface="Verdana"/>
                <a:cs typeface="Verdana"/>
              </a:rPr>
              <a:t>principalmente </a:t>
            </a:r>
            <a:r>
              <a:rPr lang="es-CO" sz="1200" dirty="0">
                <a:solidFill>
                  <a:srgbClr val="992923"/>
                </a:solidFill>
                <a:latin typeface="Verdana"/>
                <a:cs typeface="Verdana"/>
              </a:rPr>
              <a:t>en </a:t>
            </a:r>
            <a:r>
              <a:rPr sz="1200" dirty="0">
                <a:solidFill>
                  <a:srgbClr val="992923"/>
                </a:solidFill>
                <a:latin typeface="Verdana"/>
                <a:cs typeface="Verdana"/>
              </a:rPr>
              <a:t>las</a:t>
            </a:r>
            <a:r>
              <a:rPr sz="1200" spc="5" dirty="0">
                <a:solidFill>
                  <a:srgbClr val="992923"/>
                </a:solidFill>
                <a:latin typeface="Verdana"/>
                <a:cs typeface="Verdana"/>
              </a:rPr>
              <a:t> </a:t>
            </a:r>
            <a:r>
              <a:rPr lang="es-CO" sz="1200" spc="-5" dirty="0">
                <a:solidFill>
                  <a:srgbClr val="992923"/>
                </a:solidFill>
                <a:latin typeface="Verdana"/>
                <a:cs typeface="Verdana"/>
              </a:rPr>
              <a:t>regiones</a:t>
            </a:r>
            <a:r>
              <a:rPr sz="1200" dirty="0">
                <a:solidFill>
                  <a:srgbClr val="992923"/>
                </a:solidFill>
                <a:latin typeface="Verdana"/>
                <a:cs typeface="Verdana"/>
              </a:rPr>
              <a:t> </a:t>
            </a:r>
            <a:r>
              <a:rPr lang="es-CO" sz="1200" spc="-5" dirty="0">
                <a:solidFill>
                  <a:srgbClr val="992923"/>
                </a:solidFill>
                <a:latin typeface="Verdana"/>
                <a:cs typeface="Verdana"/>
              </a:rPr>
              <a:t>Caribe, Andina, Orinoquía y Amazonía.</a:t>
            </a:r>
            <a:endParaRPr sz="1200" dirty="0">
              <a:solidFill>
                <a:srgbClr val="992923"/>
              </a:solidFill>
              <a:latin typeface="Verdana"/>
              <a:cs typeface="Verdana"/>
            </a:endParaRPr>
          </a:p>
        </p:txBody>
      </p:sp>
    </p:spTree>
    <p:extLst>
      <p:ext uri="{BB962C8B-B14F-4D97-AF65-F5344CB8AC3E}">
        <p14:creationId xmlns:p14="http://schemas.microsoft.com/office/powerpoint/2010/main" val="145098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617976" y="73152"/>
            <a:ext cx="368808" cy="504444"/>
          </a:xfrm>
          <a:prstGeom prst="rect">
            <a:avLst/>
          </a:prstGeom>
        </p:spPr>
      </p:pic>
      <p:sp>
        <p:nvSpPr>
          <p:cNvPr id="9" name="CuadroTexto 8"/>
          <p:cNvSpPr txBox="1"/>
          <p:nvPr/>
        </p:nvSpPr>
        <p:spPr>
          <a:xfrm>
            <a:off x="1188854" y="5872682"/>
            <a:ext cx="9420685" cy="807913"/>
          </a:xfrm>
          <a:prstGeom prst="rect">
            <a:avLst/>
          </a:prstGeom>
          <a:noFill/>
        </p:spPr>
        <p:txBody>
          <a:bodyPr wrap="square" rtlCol="0">
            <a:spAutoFit/>
          </a:bodyPr>
          <a:lstStyle/>
          <a:p>
            <a:r>
              <a:rPr lang="en-US" sz="1200" dirty="0">
                <a:solidFill>
                  <a:schemeClr val="tx1">
                    <a:lumMod val="50000"/>
                    <a:lumOff val="50000"/>
                  </a:schemeClr>
                </a:solidFill>
                <a:latin typeface="Verdana" panose="020B0604030504040204" pitchFamily="34" charset="0"/>
                <a:ea typeface="Verdana" panose="020B0604030504040204" pitchFamily="34" charset="0"/>
              </a:rPr>
              <a:t>El eje horizontal presenta la fecha de evaluación de las alertas, el eje vertical izquierdo el porcentaje de municipios * en alerta y el eje vertical derecho el número total de éstos; categorizando las alertas en una barra apilada según su nivel de amenaza: alta (rojo), moderada (naranja) y baja (amarillo).</a:t>
            </a:r>
          </a:p>
          <a:p>
            <a:r>
              <a:rPr lang="en-US" sz="1050" i="1" dirty="0">
                <a:solidFill>
                  <a:schemeClr val="tx1">
                    <a:lumMod val="50000"/>
                    <a:lumOff val="50000"/>
                  </a:schemeClr>
                </a:solidFill>
                <a:latin typeface="Verdana" panose="020B0604030504040204" pitchFamily="34" charset="0"/>
                <a:ea typeface="Verdana" panose="020B0604030504040204" pitchFamily="34" charset="0"/>
              </a:rPr>
              <a:t>*Municipios oficiales registrados por el DANE representado el 100% (1121municipios) a la fecha.</a:t>
            </a:r>
          </a:p>
        </p:txBody>
      </p:sp>
      <p:sp>
        <p:nvSpPr>
          <p:cNvPr id="2" name="CuadroTexto 1">
            <a:extLst>
              <a:ext uri="{FF2B5EF4-FFF2-40B4-BE49-F238E27FC236}">
                <a16:creationId xmlns:a16="http://schemas.microsoft.com/office/drawing/2014/main" id="{70233CF6-1597-47E4-BB94-A959D8C75ACB}"/>
              </a:ext>
            </a:extLst>
          </p:cNvPr>
          <p:cNvSpPr txBox="1"/>
          <p:nvPr/>
        </p:nvSpPr>
        <p:spPr>
          <a:xfrm>
            <a:off x="5041359" y="5626461"/>
            <a:ext cx="2308194" cy="246221"/>
          </a:xfrm>
          <a:prstGeom prst="rect">
            <a:avLst/>
          </a:prstGeom>
          <a:noFill/>
        </p:spPr>
        <p:txBody>
          <a:bodyPr wrap="square" rtlCol="0">
            <a:spAutoFit/>
          </a:bodyPr>
          <a:lstStyle/>
          <a:p>
            <a:r>
              <a:rPr lang="es-CO" sz="1000" i="1" dirty="0">
                <a:solidFill>
                  <a:schemeClr val="tx1">
                    <a:lumMod val="50000"/>
                    <a:lumOff val="50000"/>
                  </a:schemeClr>
                </a:solidFill>
                <a:latin typeface="Verdana" panose="020B0604030504040204" pitchFamily="34" charset="0"/>
                <a:ea typeface="Verdana" panose="020B0604030504040204" pitchFamily="34" charset="0"/>
              </a:rPr>
              <a:t>Fuente: IDEAM, 2024.</a:t>
            </a:r>
          </a:p>
        </p:txBody>
      </p:sp>
      <p:pic>
        <p:nvPicPr>
          <p:cNvPr id="4" name="Imagen 3"/>
          <p:cNvPicPr>
            <a:picLocks noChangeAspect="1"/>
          </p:cNvPicPr>
          <p:nvPr/>
        </p:nvPicPr>
        <p:blipFill rotWithShape="1">
          <a:blip r:embed="rId3"/>
          <a:srcRect l="28863" t="23750" r="7902" b="17796"/>
          <a:stretch/>
        </p:blipFill>
        <p:spPr>
          <a:xfrm>
            <a:off x="1306286" y="1012840"/>
            <a:ext cx="8834108" cy="4591125"/>
          </a:xfrm>
          <a:prstGeom prst="rect">
            <a:avLst/>
          </a:prstGeom>
        </p:spPr>
      </p:pic>
    </p:spTree>
    <p:extLst>
      <p:ext uri="{BB962C8B-B14F-4D97-AF65-F5344CB8AC3E}">
        <p14:creationId xmlns:p14="http://schemas.microsoft.com/office/powerpoint/2010/main" val="418836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617976" y="73152"/>
            <a:ext cx="368808" cy="504444"/>
          </a:xfrm>
          <a:prstGeom prst="rect">
            <a:avLst/>
          </a:prstGeom>
        </p:spPr>
      </p:pic>
      <p:sp>
        <p:nvSpPr>
          <p:cNvPr id="10" name="CuadroTexto 9"/>
          <p:cNvSpPr txBox="1"/>
          <p:nvPr/>
        </p:nvSpPr>
        <p:spPr>
          <a:xfrm>
            <a:off x="557445" y="4415211"/>
            <a:ext cx="10943150" cy="2477601"/>
          </a:xfrm>
          <a:prstGeom prst="rect">
            <a:avLst/>
          </a:prstGeom>
          <a:noFill/>
        </p:spPr>
        <p:txBody>
          <a:bodyPr wrap="square" rtlCol="0">
            <a:spAutoFit/>
          </a:bodyPr>
          <a:lstStyle/>
          <a:p>
            <a:pPr algn="just"/>
            <a:r>
              <a:rPr lang="es-ES" sz="1200" dirty="0">
                <a:solidFill>
                  <a:schemeClr val="tx1">
                    <a:lumMod val="50000"/>
                    <a:lumOff val="50000"/>
                  </a:schemeClr>
                </a:solidFill>
                <a:latin typeface="Verdana" panose="020B0604030504040204" pitchFamily="34" charset="0"/>
                <a:ea typeface="Verdana" panose="020B0604030504040204" pitchFamily="34" charset="0"/>
              </a:rPr>
              <a:t>De acuerdo con el pronóstico de la amenaza por incendios de la cobertura vegetal en el mes de abril se tiene que el día que presentó mayores alertas rojas fue el día 16/04/2024 con un total de 347 municipios, destacándose los departamentos de Boyacá, Cundinamarca y Magdalena, seguidos por las alertas naranja con un total de 149 municipios y por último, las alertas amarillas con un total de 120 municipios, para un total de 616 municipios en algún grado de alerta. Por otro lado, se destaca el día 22/04/2024 el cual se evidenció una disminución del número de alertas rojas con un total de 1 municipio en alerta, en el departamento del Magdalena, seguidos por las alertas naranja con un total de 4 municipios, y por último, las alertas amarillas con un total de 8 municipios, para un total de 13 municipios en algún grado de alerta, esto debido al aumento de las precipitaciones en varios sectores del país, siendo el día 21/04/2024 el día más lluvioso del mes de abril, consecuente con la disminución de las alertas por incendios de la cobertura vegetal, comportamiento que se mantuvo hasta el final del mes.</a:t>
            </a:r>
          </a:p>
          <a:p>
            <a:pPr algn="just"/>
            <a:endParaRPr lang="es-ES" sz="12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200" i="1" dirty="0">
                <a:solidFill>
                  <a:schemeClr val="tx1">
                    <a:lumMod val="50000"/>
                    <a:lumOff val="50000"/>
                  </a:schemeClr>
                </a:solidFill>
                <a:latin typeface="Verdana" panose="020B0604030504040204" pitchFamily="34" charset="0"/>
                <a:ea typeface="Verdana" panose="020B0604030504040204" pitchFamily="34" charset="0"/>
              </a:rPr>
              <a:t>Boletines incendios de la cobertura vegetal.</a:t>
            </a:r>
          </a:p>
          <a:p>
            <a:pPr algn="just"/>
            <a:r>
              <a:rPr lang="es-ES" sz="1200" i="1" dirty="0">
                <a:solidFill>
                  <a:schemeClr val="tx1">
                    <a:lumMod val="50000"/>
                    <a:lumOff val="50000"/>
                  </a:schemeClr>
                </a:solidFill>
                <a:latin typeface="Verdana" panose="020B0604030504040204" pitchFamily="34" charset="0"/>
                <a:ea typeface="Verdana" panose="020B0604030504040204" pitchFamily="34" charset="0"/>
              </a:rPr>
              <a:t>Fuente: IDEAM, 2024.</a:t>
            </a:r>
            <a:endParaRPr lang="es-ES" sz="1200" dirty="0">
              <a:solidFill>
                <a:schemeClr val="tx1">
                  <a:lumMod val="50000"/>
                  <a:lumOff val="50000"/>
                </a:schemeClr>
              </a:solidFill>
              <a:latin typeface="Verdana" panose="020B0604030504040204" pitchFamily="34" charset="0"/>
              <a:ea typeface="Verdana" panose="020B0604030504040204" pitchFamily="34" charset="0"/>
            </a:endParaRPr>
          </a:p>
          <a:p>
            <a:endParaRPr lang="en-US" sz="1100" i="1" dirty="0">
              <a:solidFill>
                <a:schemeClr val="tx1">
                  <a:lumMod val="50000"/>
                  <a:lumOff val="50000"/>
                </a:schemeClr>
              </a:solidFill>
            </a:endParaRPr>
          </a:p>
        </p:txBody>
      </p:sp>
      <p:pic>
        <p:nvPicPr>
          <p:cNvPr id="2" name="Imagen 1"/>
          <p:cNvPicPr>
            <a:picLocks noChangeAspect="1"/>
          </p:cNvPicPr>
          <p:nvPr/>
        </p:nvPicPr>
        <p:blipFill rotWithShape="1">
          <a:blip r:embed="rId3"/>
          <a:srcRect l="28347" t="32053" r="12618" b="15804"/>
          <a:stretch/>
        </p:blipFill>
        <p:spPr>
          <a:xfrm>
            <a:off x="450252" y="1636717"/>
            <a:ext cx="5578768" cy="2770409"/>
          </a:xfrm>
          <a:prstGeom prst="rect">
            <a:avLst/>
          </a:prstGeom>
        </p:spPr>
      </p:pic>
      <p:pic>
        <p:nvPicPr>
          <p:cNvPr id="5" name="Imagen 4"/>
          <p:cNvPicPr>
            <a:picLocks noChangeAspect="1"/>
          </p:cNvPicPr>
          <p:nvPr/>
        </p:nvPicPr>
        <p:blipFill rotWithShape="1">
          <a:blip r:embed="rId4"/>
          <a:srcRect l="31088" t="37881" r="54342" b="52273"/>
          <a:stretch/>
        </p:blipFill>
        <p:spPr>
          <a:xfrm>
            <a:off x="2447098" y="1071870"/>
            <a:ext cx="1375976" cy="522756"/>
          </a:xfrm>
          <a:prstGeom prst="rect">
            <a:avLst/>
          </a:prstGeom>
        </p:spPr>
      </p:pic>
      <p:pic>
        <p:nvPicPr>
          <p:cNvPr id="9" name="Imagen 8"/>
          <p:cNvPicPr>
            <a:picLocks noChangeAspect="1"/>
          </p:cNvPicPr>
          <p:nvPr/>
        </p:nvPicPr>
        <p:blipFill rotWithShape="1">
          <a:blip r:embed="rId5"/>
          <a:srcRect l="31259" t="38077" r="54428" b="52302"/>
          <a:stretch/>
        </p:blipFill>
        <p:spPr>
          <a:xfrm>
            <a:off x="8241282" y="1076471"/>
            <a:ext cx="1371069" cy="518155"/>
          </a:xfrm>
          <a:prstGeom prst="rect">
            <a:avLst/>
          </a:prstGeom>
        </p:spPr>
      </p:pic>
      <p:pic>
        <p:nvPicPr>
          <p:cNvPr id="11" name="Imagen 10"/>
          <p:cNvPicPr>
            <a:picLocks noChangeAspect="1"/>
          </p:cNvPicPr>
          <p:nvPr/>
        </p:nvPicPr>
        <p:blipFill rotWithShape="1">
          <a:blip r:embed="rId6"/>
          <a:srcRect l="28582" t="31853" r="11982" b="16850"/>
          <a:stretch/>
        </p:blipFill>
        <p:spPr>
          <a:xfrm>
            <a:off x="6178040" y="1636717"/>
            <a:ext cx="5497552" cy="2667654"/>
          </a:xfrm>
          <a:prstGeom prst="rect">
            <a:avLst/>
          </a:prstGeom>
        </p:spPr>
      </p:pic>
    </p:spTree>
    <p:extLst>
      <p:ext uri="{BB962C8B-B14F-4D97-AF65-F5344CB8AC3E}">
        <p14:creationId xmlns:p14="http://schemas.microsoft.com/office/powerpoint/2010/main" val="341054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3097268-1E2C-DA1F-278B-0A69656332A0}"/>
              </a:ext>
            </a:extLst>
          </p:cNvPr>
          <p:cNvSpPr/>
          <p:nvPr/>
        </p:nvSpPr>
        <p:spPr>
          <a:xfrm>
            <a:off x="4872289" y="1346289"/>
            <a:ext cx="7103513" cy="4582159"/>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6C87A003-9EDC-3586-7D05-79A014E55612}"/>
              </a:ext>
            </a:extLst>
          </p:cNvPr>
          <p:cNvSpPr/>
          <p:nvPr/>
        </p:nvSpPr>
        <p:spPr>
          <a:xfrm>
            <a:off x="5433164" y="1490626"/>
            <a:ext cx="5981761" cy="4493538"/>
          </a:xfrm>
          <a:prstGeom prst="rect">
            <a:avLst/>
          </a:prstGeom>
          <a:noFill/>
        </p:spPr>
        <p:txBody>
          <a:bodyPr wrap="square">
            <a:spAutoFit/>
          </a:bodyPr>
          <a:lstStyle/>
          <a:p>
            <a:pPr algn="just"/>
            <a:r>
              <a:rPr lang="es-MX" sz="1300" dirty="0">
                <a:solidFill>
                  <a:schemeClr val="bg1"/>
                </a:solidFill>
                <a:latin typeface="Verdana" panose="020B0604030504040204" pitchFamily="34" charset="0"/>
                <a:ea typeface="Verdana" panose="020B0604030504040204" pitchFamily="34" charset="0"/>
              </a:rPr>
              <a:t>Dada la persistencia de las condiciones mayormente de lluvias en el país del mes de abril, se disminuye ostensiblemente tanto el número de puntos de calor, como la probabilidad de ocurrencia de incendios de la cobertura vegetal, el cual se presentaron alertas entre </a:t>
            </a:r>
            <a:r>
              <a:rPr lang="es-MX" sz="1300" b="1" dirty="0">
                <a:solidFill>
                  <a:schemeClr val="bg1"/>
                </a:solidFill>
                <a:latin typeface="Verdana" panose="020B0604030504040204" pitchFamily="34" charset="0"/>
                <a:ea typeface="Verdana" panose="020B0604030504040204" pitchFamily="34" charset="0"/>
              </a:rPr>
              <a:t>rojas y amarillas </a:t>
            </a:r>
            <a:r>
              <a:rPr lang="es-MX" sz="1300" dirty="0">
                <a:solidFill>
                  <a:schemeClr val="bg1"/>
                </a:solidFill>
                <a:latin typeface="Verdana" panose="020B0604030504040204" pitchFamily="34" charset="0"/>
                <a:ea typeface="Verdana" panose="020B0604030504040204" pitchFamily="34" charset="0"/>
              </a:rPr>
              <a:t>de la amenaza por incendios de la cobertura vegetal, con mayores alertas entre los días 11/04/2024 y 18/04/2024, principalmente en la </a:t>
            </a:r>
            <a:r>
              <a:rPr lang="es-MX" sz="1300" b="1" dirty="0">
                <a:solidFill>
                  <a:schemeClr val="bg1"/>
                </a:solidFill>
                <a:latin typeface="Verdana" panose="020B0604030504040204" pitchFamily="34" charset="0"/>
                <a:ea typeface="Verdana" panose="020B0604030504040204" pitchFamily="34" charset="0"/>
              </a:rPr>
              <a:t>región Caribe</a:t>
            </a:r>
            <a:r>
              <a:rPr lang="es-MX" sz="1300" dirty="0">
                <a:solidFill>
                  <a:schemeClr val="bg1"/>
                </a:solidFill>
                <a:latin typeface="Verdana" panose="020B0604030504040204" pitchFamily="34" charset="0"/>
                <a:ea typeface="Verdana" panose="020B0604030504040204" pitchFamily="34" charset="0"/>
              </a:rPr>
              <a:t>, </a:t>
            </a:r>
            <a:r>
              <a:rPr lang="es-MX" sz="1300" b="1" dirty="0">
                <a:solidFill>
                  <a:schemeClr val="bg1"/>
                </a:solidFill>
                <a:latin typeface="Verdana" panose="020B0604030504040204" pitchFamily="34" charset="0"/>
                <a:ea typeface="Verdana" panose="020B0604030504040204" pitchFamily="34" charset="0"/>
              </a:rPr>
              <a:t>nororiente y sur de la región Andina, en amplios sectores de la Orinoquía, y al norte de la región Amazonía.</a:t>
            </a:r>
          </a:p>
          <a:p>
            <a:pPr algn="just"/>
            <a:endParaRPr lang="es-MX" sz="1300" dirty="0">
              <a:solidFill>
                <a:schemeClr val="bg1"/>
              </a:solidFill>
              <a:latin typeface="Verdana" panose="020B0604030504040204" pitchFamily="34" charset="0"/>
              <a:ea typeface="Verdana" panose="020B0604030504040204" pitchFamily="34" charset="0"/>
            </a:endParaRPr>
          </a:p>
          <a:p>
            <a:pPr algn="just"/>
            <a:r>
              <a:rPr lang="es-MX" sz="1300" dirty="0">
                <a:solidFill>
                  <a:schemeClr val="bg1"/>
                </a:solidFill>
                <a:latin typeface="Verdana" panose="020B0604030504040204" pitchFamily="34" charset="0"/>
                <a:ea typeface="Verdana" panose="020B0604030504040204" pitchFamily="34" charset="0"/>
              </a:rPr>
              <a:t>Sumado a ello, estas condiciones meteorológicas favorecen las heladas en zona de montaña, entre los 1800 y 3000 metros, lo que a su vez favorece la disponibilidad de biomasa seca con bajos contenidos de humedad del suelo, que propician el aumento de la probabilidad de la propagación de los incendios de la cobertura vegetal.</a:t>
            </a:r>
          </a:p>
          <a:p>
            <a:pPr algn="just"/>
            <a:endParaRPr lang="es-MX" sz="1300" dirty="0">
              <a:solidFill>
                <a:schemeClr val="bg1"/>
              </a:solidFill>
              <a:latin typeface="Verdana" panose="020B0604030504040204" pitchFamily="34" charset="0"/>
              <a:ea typeface="Verdana" panose="020B0604030504040204" pitchFamily="34" charset="0"/>
            </a:endParaRPr>
          </a:p>
          <a:p>
            <a:pPr algn="just"/>
            <a:r>
              <a:rPr lang="es-MX" sz="1300" dirty="0">
                <a:solidFill>
                  <a:schemeClr val="bg1"/>
                </a:solidFill>
                <a:latin typeface="Verdana" panose="020B0604030504040204" pitchFamily="34" charset="0"/>
                <a:ea typeface="Verdana" panose="020B0604030504040204" pitchFamily="34" charset="0"/>
              </a:rPr>
              <a:t>La ocurrencia de estos incendios incide significativamente en el detrimento de la calidad del aire en la zona afectada, sumado a la ausencia o bajas precipitaciones y vientos moderados en intensidad, que favorecen la dispersión de los contaminantes y desfavorecen los procesos de lavado de la atmósfera.</a:t>
            </a:r>
          </a:p>
        </p:txBody>
      </p:sp>
      <p:sp>
        <p:nvSpPr>
          <p:cNvPr id="24" name="Rectángulo 23">
            <a:extLst>
              <a:ext uri="{FF2B5EF4-FFF2-40B4-BE49-F238E27FC236}">
                <a16:creationId xmlns:a16="http://schemas.microsoft.com/office/drawing/2014/main" id="{E52E450B-9364-513D-8273-E94B2D4AD60D}"/>
              </a:ext>
            </a:extLst>
          </p:cNvPr>
          <p:cNvSpPr/>
          <p:nvPr/>
        </p:nvSpPr>
        <p:spPr>
          <a:xfrm>
            <a:off x="907336" y="1738143"/>
            <a:ext cx="3123277" cy="1902059"/>
          </a:xfrm>
          <a:prstGeom prst="rect">
            <a:avLst/>
          </a:prstGeom>
          <a:noFill/>
        </p:spPr>
        <p:txBody>
          <a:bodyPr wrap="square">
            <a:spAutoFit/>
          </a:bodyPr>
          <a:lstStyle/>
          <a:p>
            <a:pPr algn="ctr">
              <a:lnSpc>
                <a:spcPct val="120000"/>
              </a:lnSpc>
            </a:pPr>
            <a:r>
              <a:rPr lang="es-CO" sz="1400" b="1" dirty="0">
                <a:solidFill>
                  <a:srgbClr val="992923"/>
                </a:solidFill>
                <a:latin typeface="Verdana" panose="020B0604030504040204" pitchFamily="34" charset="0"/>
                <a:ea typeface="Verdana" panose="020B0604030504040204" pitchFamily="34" charset="0"/>
              </a:rPr>
              <a:t>¡Consulta aquí los Informes Diarios de Incendios!</a:t>
            </a: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r>
              <a:rPr lang="es-CO" sz="1400" dirty="0">
                <a:solidFill>
                  <a:srgbClr val="96BE53"/>
                </a:solidFill>
                <a:latin typeface="Verdana" panose="020B0604030504040204" pitchFamily="34" charset="0"/>
                <a:ea typeface="Verdana" panose="020B0604030504040204" pitchFamily="34" charset="0"/>
                <a:hlinkClick r:id="rId2"/>
              </a:rPr>
              <a:t>http://www.pronosticosyalertas.gov.co/web/pronosticos-y-alertas/informe-diario-de-incendios</a:t>
            </a:r>
            <a:endParaRPr lang="es-CO" sz="1400" dirty="0">
              <a:solidFill>
                <a:srgbClr val="96BE53"/>
              </a:solidFill>
              <a:latin typeface="Verdana" panose="020B0604030504040204" pitchFamily="34" charset="0"/>
              <a:ea typeface="Verdana" panose="020B0604030504040204" pitchFamily="34" charset="0"/>
            </a:endParaRPr>
          </a:p>
        </p:txBody>
      </p:sp>
      <p:pic>
        <p:nvPicPr>
          <p:cNvPr id="4098" name="Picture 2" descr="Generador de Códigos QR Codes">
            <a:extLst>
              <a:ext uri="{FF2B5EF4-FFF2-40B4-BE49-F238E27FC236}">
                <a16:creationId xmlns:a16="http://schemas.microsoft.com/office/drawing/2014/main" id="{B6154E55-FD36-8642-92BE-E9BF90988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873" y="3811177"/>
            <a:ext cx="2196205" cy="21962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22806"/>
      </p:ext>
    </p:extLst>
  </p:cSld>
  <p:clrMapOvr>
    <a:masterClrMapping/>
  </p:clrMapOvr>
</p:sld>
</file>

<file path=ppt/theme/theme1.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B412D4C349E3D4EA30C84D24047197F" ma:contentTypeVersion="14" ma:contentTypeDescription="Crear nuevo documento." ma:contentTypeScope="" ma:versionID="229f32925c15054cd96d1815965661df">
  <xsd:schema xmlns:xsd="http://www.w3.org/2001/XMLSchema" xmlns:xs="http://www.w3.org/2001/XMLSchema" xmlns:p="http://schemas.microsoft.com/office/2006/metadata/properties" xmlns:ns2="18b5275e-ae01-42c5-988e-af94d28a4e7f" xmlns:ns3="37130ef0-5c66-454e-8046-70ae2f71bbe0" targetNamespace="http://schemas.microsoft.com/office/2006/metadata/properties" ma:root="true" ma:fieldsID="12cae1e70bda897699bac35f4cb19cb8" ns2:_="" ns3:_="">
    <xsd:import namespace="18b5275e-ae01-42c5-988e-af94d28a4e7f"/>
    <xsd:import namespace="37130ef0-5c66-454e-8046-70ae2f71bb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5275e-ae01-42c5-988e-af94d28a4e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fa4c69d-b1f6-4e6d-9b00-6144774bce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130ef0-5c66-454e-8046-70ae2f71bb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320a29-b779-4cd5-a3e2-8f91c1a9323c}" ma:internalName="TaxCatchAll" ma:showField="CatchAllData" ma:web="37130ef0-5c66-454e-8046-70ae2f71bbe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b5275e-ae01-42c5-988e-af94d28a4e7f">
      <Terms xmlns="http://schemas.microsoft.com/office/infopath/2007/PartnerControls"/>
    </lcf76f155ced4ddcb4097134ff3c332f>
    <TaxCatchAll xmlns="37130ef0-5c66-454e-8046-70ae2f71bbe0" xsi:nil="true"/>
    <SharedWithUsers xmlns="37130ef0-5c66-454e-8046-70ae2f71bbe0">
      <UserInfo>
        <DisplayName>Adriana Marcela Tamayo Quintana</DisplayName>
        <AccountId>280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391411-9743-430E-A2B9-F247574EB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5275e-ae01-42c5-988e-af94d28a4e7f"/>
    <ds:schemaRef ds:uri="37130ef0-5c66-454e-8046-70ae2f71b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4850C2-41DA-46F4-AF0C-12B4ADE620FC}">
  <ds:schemaRefs>
    <ds:schemaRef ds:uri="http://purl.org/dc/dcmitype/"/>
    <ds:schemaRef ds:uri="http://www.w3.org/XML/1998/namespace"/>
    <ds:schemaRef ds:uri="http://schemas.microsoft.com/office/2006/metadata/properties"/>
    <ds:schemaRef ds:uri="18b5275e-ae01-42c5-988e-af94d28a4e7f"/>
    <ds:schemaRef ds:uri="http://schemas.microsoft.com/office/2006/documentManagement/types"/>
    <ds:schemaRef ds:uri="http://schemas.openxmlformats.org/package/2006/metadata/core-properties"/>
    <ds:schemaRef ds:uri="http://schemas.microsoft.com/office/infopath/2007/PartnerControls"/>
    <ds:schemaRef ds:uri="37130ef0-5c66-454e-8046-70ae2f71bbe0"/>
    <ds:schemaRef ds:uri="http://purl.org/dc/terms/"/>
    <ds:schemaRef ds:uri="http://purl.org/dc/elements/1.1/"/>
  </ds:schemaRefs>
</ds:datastoreItem>
</file>

<file path=customXml/itemProps3.xml><?xml version="1.0" encoding="utf-8"?>
<ds:datastoreItem xmlns:ds="http://schemas.openxmlformats.org/officeDocument/2006/customXml" ds:itemID="{E3429BE8-F408-4FB0-ACAB-026CBC3D43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11719</TotalTime>
  <Words>5137</Words>
  <Application>Microsoft Office PowerPoint</Application>
  <PresentationFormat>Panorámica</PresentationFormat>
  <Paragraphs>256</Paragraphs>
  <Slides>20</Slides>
  <Notes>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Arial</vt:lpstr>
      <vt:lpstr>Arial Narrow</vt:lpstr>
      <vt:lpstr>Calibri</vt:lpstr>
      <vt:lpstr>Calibri Light</vt:lpstr>
      <vt:lpstr>Courier New</vt:lpstr>
      <vt:lpstr>Helvetica</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DELL</cp:lastModifiedBy>
  <cp:revision>666</cp:revision>
  <dcterms:created xsi:type="dcterms:W3CDTF">2023-05-19T19:31:54Z</dcterms:created>
  <dcterms:modified xsi:type="dcterms:W3CDTF">2024-06-28T19:50:52Z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2024-04-08T16:35:28Z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cbdf0a38-70df-43cd-afc3-3f681791a5bb</vt:lpwstr>
  </property>
  <property fmtid="{D5CDD505-2E9C-101B-9397-08002B2CF9AE}" pid="8" name="MSIP_Label_defa4170-0d19-0005-0004-bc88714345d2_ContentBits">
    <vt:lpwstr>0</vt:lpwstr>
  </property>
  <property fmtid="{D5CDD505-2E9C-101B-9397-08002B2CF9AE}" pid="9" name="ContentTypeId">
    <vt:lpwstr>0x0101008B412D4C349E3D4EA30C84D24047197F</vt:lpwstr>
  </property>
  <property fmtid="{D5CDD505-2E9C-101B-9397-08002B2CF9AE}" pid="10" name="MediaServiceImageTags">
    <vt:lpwstr/>
  </property>
</Properties>
</file>