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6" r:id="rId3"/>
    <p:sldId id="264" r:id="rId4"/>
    <p:sldId id="266" r:id="rId5"/>
    <p:sldId id="265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7728" autoAdjust="0"/>
  </p:normalViewPr>
  <p:slideViewPr>
    <p:cSldViewPr snapToGrid="0">
      <p:cViewPr varScale="1">
        <p:scale>
          <a:sx n="66" d="100"/>
          <a:sy n="66" d="100"/>
        </p:scale>
        <p:origin x="7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DF227-B55E-4EAF-B172-C799665237A1}" type="datetimeFigureOut">
              <a:rPr lang="es-MX" smtClean="0"/>
              <a:t>14/05/2020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AA98-4EE6-4EEA-AD94-9ACBECFF0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56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 userDrawn="1"/>
        </p:nvSpPr>
        <p:spPr>
          <a:xfrm flipH="1">
            <a:off x="9598880" y="6047289"/>
            <a:ext cx="2593117" cy="810711"/>
          </a:xfrm>
          <a:prstGeom prst="round1Rect">
            <a:avLst>
              <a:gd name="adj" fmla="val 3714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07" y="6240698"/>
            <a:ext cx="996417" cy="475589"/>
          </a:xfrm>
          <a:prstGeom prst="rect">
            <a:avLst/>
          </a:prstGeom>
        </p:spPr>
      </p:pic>
      <p:pic>
        <p:nvPicPr>
          <p:cNvPr id="4" name="Picture 3" descr="LOGO IDEAM FN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162" y="6214911"/>
            <a:ext cx="1036163" cy="5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969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4299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9" y="6260039"/>
            <a:ext cx="996417" cy="47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8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10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426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822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00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160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D7938-7D3A-4E3D-A5FF-5D7AF272B44B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202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D7938-7D3A-4E3D-A5FF-5D7AF272B44B}" type="datetimeFigureOut">
              <a:rPr lang="es-CO" smtClean="0"/>
              <a:t>14/05/2020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976FA-BD9A-47D4-9D15-1FFA90B8CE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224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5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331362" y="51998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Tomado del documento: MANUAL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</a:rPr>
              <a:t>DEL SISTEMA DE GESTIÓN INTEGRADO - SGI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Código: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</a:rPr>
              <a:t>E-SGI-M001, Versión 2017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5670933" y="2002702"/>
            <a:ext cx="52048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>
                <a:solidFill>
                  <a:schemeClr val="bg1"/>
                </a:solidFill>
              </a:rPr>
              <a:t>Política del Sistema </a:t>
            </a:r>
            <a:endParaRPr lang="es-MX" sz="4400" b="1" dirty="0" smtClean="0">
              <a:solidFill>
                <a:schemeClr val="bg1"/>
              </a:solidFill>
            </a:endParaRPr>
          </a:p>
          <a:p>
            <a:r>
              <a:rPr lang="es-MX" sz="4400" b="1" dirty="0" smtClean="0">
                <a:solidFill>
                  <a:schemeClr val="bg1"/>
                </a:solidFill>
              </a:rPr>
              <a:t>de </a:t>
            </a:r>
            <a:r>
              <a:rPr lang="es-MX" sz="4400" b="1" dirty="0">
                <a:solidFill>
                  <a:schemeClr val="bg1"/>
                </a:solidFill>
              </a:rPr>
              <a:t>Gestión integrado </a:t>
            </a:r>
            <a:endParaRPr lang="es-MX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8530" y="2232838"/>
            <a:ext cx="8133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En el Instituto de Hidrología, Meteorología y Estudios ambientales – IDEAM estamos comprometidos con la calidad de nuestros servicios, la protección del medio ambiente, la seguridad y salud en el trabajo, la competencia técnica del laboratorio y la seguridad de la información; a través del cumplimiento legal, identificando peligros, aspectos ambientales, </a:t>
            </a:r>
            <a:r>
              <a:rPr lang="es-MX" dirty="0" smtClean="0"/>
              <a:t>valorando riesgos </a:t>
            </a:r>
            <a:r>
              <a:rPr lang="es-MX" dirty="0" smtClean="0"/>
              <a:t>e impactos, generando información integra, confiable y disponible; mejorando continuamente la efectividad de nuestros procesos, para la satisfacción de las partes interesadas, soportado por un equipo de trabajo competente, responsable y en continuo crecimiento.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092036" y="705615"/>
            <a:ext cx="7924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rgbClr val="3266CC"/>
                </a:solidFill>
              </a:rPr>
              <a:t>Política </a:t>
            </a:r>
            <a:r>
              <a:rPr lang="es-MX" sz="3200" b="1" dirty="0" smtClean="0">
                <a:solidFill>
                  <a:srgbClr val="3266CC"/>
                </a:solidFill>
              </a:rPr>
              <a:t>del Sistema de Gestión integrado </a:t>
            </a:r>
            <a:endParaRPr lang="es-MX" sz="3200" b="1" dirty="0">
              <a:solidFill>
                <a:srgbClr val="32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7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20915" y="773008"/>
            <a:ext cx="117710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• </a:t>
            </a:r>
            <a:r>
              <a:rPr lang="es-ES" dirty="0"/>
              <a:t>Aumentar la satisfacción de las partes interesadas. </a:t>
            </a:r>
          </a:p>
          <a:p>
            <a:r>
              <a:rPr lang="es-ES" dirty="0"/>
              <a:t>• Promover espacios de participación, educación y comunicación que permitan fortalecer el nivel de competencia del personal. </a:t>
            </a:r>
          </a:p>
          <a:p>
            <a:r>
              <a:rPr lang="es-ES" dirty="0"/>
              <a:t>• Identificar los peligros inherentes al Sistema, valorando los riesgos con el fin de generar los respectivos controles y acciones de mitigación. </a:t>
            </a:r>
          </a:p>
          <a:p>
            <a:r>
              <a:rPr lang="es-ES" dirty="0"/>
              <a:t>• Controlar la ocurrencia de incidentes, accidentes, lesiones, enfermedades laborales o daño en la salud, promoviendo la calidad de vida. </a:t>
            </a:r>
          </a:p>
          <a:p>
            <a:r>
              <a:rPr lang="es-ES" dirty="0"/>
              <a:t>• Implementar acciones para el control y manejo de riesgos ambientales, mitigando la ocurrencia de los impactos en el medio ambiente. </a:t>
            </a:r>
          </a:p>
          <a:p>
            <a:r>
              <a:rPr lang="es-ES" dirty="0"/>
              <a:t>• Minimizar el riesgo de pérdida de confidencialidad, integridad y disponibilidad de la información mediante la protección de los activos de información en los procesos del Instituto. </a:t>
            </a:r>
          </a:p>
          <a:p>
            <a:r>
              <a:rPr lang="es-ES" dirty="0"/>
              <a:t>• Garantizar la continuidad de negocio frente a incidentes de seguridad de la información </a:t>
            </a:r>
          </a:p>
          <a:p>
            <a:r>
              <a:rPr lang="es-ES" dirty="0"/>
              <a:t>• Implementar metodologías de análisis que garanticen la confiabilidad de los resultados generados a lo largo de la cadena de custodia de una muestra. </a:t>
            </a:r>
          </a:p>
          <a:p>
            <a:r>
              <a:rPr lang="es-ES" dirty="0"/>
              <a:t>• Garantizar la eficacia del sistema, en el desarrollo, la implementación y la mejora continua; atendiendo los avances científicos, tecnológicos y nuevas tendencias. </a:t>
            </a:r>
          </a:p>
          <a:p>
            <a:r>
              <a:rPr lang="es-ES" dirty="0"/>
              <a:t>• Proteger la seguridad y salud de todos los funcionarios y contratistas, mediante las acciones que garanticen el bienestar de los mismos. </a:t>
            </a:r>
          </a:p>
          <a:p>
            <a:r>
              <a:rPr lang="es-ES" dirty="0"/>
              <a:t>• Efectuar acciones para la prevención de la contaminación en el contexto del Instituto; incluyendo el uso sostenible de recursos y aporte al cambio climático.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923370" y="123763"/>
            <a:ext cx="2797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3266CC"/>
                </a:solidFill>
              </a:rPr>
              <a:t>OBJETIVOS SGI </a:t>
            </a:r>
            <a:endParaRPr lang="es-ES" sz="3200" b="1" dirty="0">
              <a:solidFill>
                <a:srgbClr val="32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0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167" t="18001" r="19583" b="8064"/>
          <a:stretch/>
        </p:blipFill>
        <p:spPr>
          <a:xfrm>
            <a:off x="1937780" y="143102"/>
            <a:ext cx="10051020" cy="67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743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381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120</cp:revision>
  <dcterms:created xsi:type="dcterms:W3CDTF">2019-01-12T15:40:47Z</dcterms:created>
  <dcterms:modified xsi:type="dcterms:W3CDTF">2020-05-14T19:48:32Z</dcterms:modified>
</cp:coreProperties>
</file>