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</p:sldMasterIdLst>
  <p:sldIdLst>
    <p:sldId id="256" r:id="rId7"/>
    <p:sldId id="261" r:id="rId8"/>
    <p:sldId id="262" r:id="rId9"/>
    <p:sldId id="257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8" r:id="rId21"/>
    <p:sldId id="273" r:id="rId22"/>
    <p:sldId id="274" r:id="rId23"/>
    <p:sldId id="275" r:id="rId24"/>
    <p:sldId id="276" r:id="rId25"/>
    <p:sldId id="277" r:id="rId26"/>
    <p:sldId id="283" r:id="rId27"/>
    <p:sldId id="279" r:id="rId28"/>
    <p:sldId id="280" r:id="rId29"/>
    <p:sldId id="297" r:id="rId30"/>
    <p:sldId id="281" r:id="rId31"/>
    <p:sldId id="282" r:id="rId32"/>
    <p:sldId id="284" r:id="rId33"/>
    <p:sldId id="285" r:id="rId34"/>
    <p:sldId id="286" r:id="rId35"/>
    <p:sldId id="287" r:id="rId36"/>
    <p:sldId id="288" r:id="rId37"/>
    <p:sldId id="289" r:id="rId38"/>
    <p:sldId id="291" r:id="rId39"/>
    <p:sldId id="292" r:id="rId40"/>
    <p:sldId id="293" r:id="rId41"/>
    <p:sldId id="294" r:id="rId42"/>
    <p:sldId id="295" r:id="rId43"/>
    <p:sldId id="300" r:id="rId44"/>
    <p:sldId id="298" r:id="rId45"/>
    <p:sldId id="299" r:id="rId46"/>
    <p:sldId id="296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3" r:id="rId59"/>
    <p:sldId id="312" r:id="rId60"/>
    <p:sldId id="314" r:id="rId6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69B"/>
    <a:srgbClr val="9ED4D4"/>
    <a:srgbClr val="002E3F"/>
    <a:srgbClr val="8742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30"/>
    <p:restoredTop sz="94722"/>
  </p:normalViewPr>
  <p:slideViewPr>
    <p:cSldViewPr snapToGrid="0">
      <p:cViewPr varScale="1">
        <p:scale>
          <a:sx n="61" d="100"/>
          <a:sy n="61" d="100"/>
        </p:scale>
        <p:origin x="9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Work Sans" pitchFamily="2" charset="0"/>
                <a:ea typeface="+mn-ea"/>
                <a:cs typeface="+mn-cs"/>
              </a:defRPr>
            </a:pPr>
            <a:r>
              <a:rPr lang="es-MX" dirty="0"/>
              <a:t>PQRS 2024</a:t>
            </a:r>
            <a:endParaRPr lang="es-E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Work Sans" pitchFamily="2" charset="0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Agradecimientos</c:v>
                </c:pt>
              </c:strCache>
            </c:strRef>
          </c:tx>
          <c:spPr>
            <a:solidFill>
              <a:srgbClr val="06A702"/>
            </a:soli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Hoja1!$A$2:$A$12</c:f>
              <c:strCache>
                <c:ptCount val="11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</c:strCache>
            </c:strRef>
          </c:cat>
          <c:val>
            <c:numRef>
              <c:f>Hoja1!$B$2:$B$12</c:f>
              <c:numCache>
                <c:formatCode>General</c:formatCode>
                <c:ptCount val="11"/>
                <c:pt idx="9">
                  <c:v>2</c:v>
                </c:pt>
                <c:pt idx="1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5E-451C-9117-87FC4185FC9B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Peticiones</c:v>
                </c:pt>
              </c:strCache>
            </c:strRef>
          </c:tx>
          <c:spPr>
            <a:solidFill>
              <a:srgbClr val="01334F"/>
            </a:soli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Hoja1!$A$2:$A$12</c:f>
              <c:strCache>
                <c:ptCount val="11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</c:strCache>
            </c:strRef>
          </c:cat>
          <c:val>
            <c:numRef>
              <c:f>Hoja1!$C$2:$C$12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10</c:v>
                </c:pt>
                <c:pt idx="3">
                  <c:v>7</c:v>
                </c:pt>
                <c:pt idx="4">
                  <c:v>7</c:v>
                </c:pt>
                <c:pt idx="5">
                  <c:v>6</c:v>
                </c:pt>
                <c:pt idx="6">
                  <c:v>10</c:v>
                </c:pt>
                <c:pt idx="7">
                  <c:v>9</c:v>
                </c:pt>
                <c:pt idx="8">
                  <c:v>10</c:v>
                </c:pt>
                <c:pt idx="9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5E-451C-9117-87FC4185FC9B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Quejas</c:v>
                </c:pt>
              </c:strCache>
            </c:strRef>
          </c:tx>
          <c:spPr>
            <a:solidFill>
              <a:srgbClr val="FFD700"/>
            </a:soli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Hoja1!$A$2:$A$12</c:f>
              <c:strCache>
                <c:ptCount val="11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</c:strCache>
            </c:strRef>
          </c:cat>
          <c:val>
            <c:numRef>
              <c:f>Hoja1!$D$2:$D$12</c:f>
              <c:numCache>
                <c:formatCode>General</c:formatCode>
                <c:ptCount val="11"/>
                <c:pt idx="3">
                  <c:v>1</c:v>
                </c:pt>
                <c:pt idx="4">
                  <c:v>3</c:v>
                </c:pt>
                <c:pt idx="8">
                  <c:v>2</c:v>
                </c:pt>
                <c:pt idx="9">
                  <c:v>1</c:v>
                </c:pt>
                <c:pt idx="1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5E-451C-9117-87FC4185FC9B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Reclamos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9525" cap="flat" cmpd="sng" algn="ctr">
              <a:solidFill>
                <a:schemeClr val="accent6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Hoja1!$A$2:$A$12</c:f>
              <c:strCache>
                <c:ptCount val="11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</c:strCache>
            </c:strRef>
          </c:cat>
          <c:val>
            <c:numRef>
              <c:f>Hoja1!$E$2:$E$12</c:f>
              <c:numCache>
                <c:formatCode>General</c:formatCode>
                <c:ptCount val="11"/>
                <c:pt idx="1">
                  <c:v>1</c:v>
                </c:pt>
                <c:pt idx="4">
                  <c:v>1</c:v>
                </c:pt>
                <c:pt idx="5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5E-451C-9117-87FC4185FC9B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Solicitudes</c:v>
                </c:pt>
              </c:strCache>
            </c:strRef>
          </c:tx>
          <c:spPr>
            <a:solidFill>
              <a:srgbClr val="4CE3FC"/>
            </a:solidFill>
            <a:ln w="3175" cap="flat" cmpd="sng" algn="ctr">
              <a:solidFill>
                <a:schemeClr val="accent5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Hoja1!$A$2:$A$12</c:f>
              <c:strCache>
                <c:ptCount val="11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</c:strCache>
            </c:strRef>
          </c:cat>
          <c:val>
            <c:numRef>
              <c:f>Hoja1!$F$2:$F$12</c:f>
              <c:numCache>
                <c:formatCode>General</c:formatCode>
                <c:ptCount val="11"/>
                <c:pt idx="0">
                  <c:v>1</c:v>
                </c:pt>
                <c:pt idx="1">
                  <c:v>2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5E-451C-9117-87FC4185FC9B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Sugerencias</c:v>
                </c:pt>
              </c:strCache>
            </c:strRef>
          </c:tx>
          <c:spPr>
            <a:solidFill>
              <a:srgbClr val="285D57"/>
            </a:solidFill>
            <a:ln w="9525" cap="flat" cmpd="sng" algn="ctr">
              <a:solidFill>
                <a:schemeClr val="accent4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Hoja1!$A$2:$A$12</c:f>
              <c:strCache>
                <c:ptCount val="11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</c:strCache>
            </c:strRef>
          </c:cat>
          <c:val>
            <c:numRef>
              <c:f>Hoja1!$G$2:$G$12</c:f>
              <c:numCache>
                <c:formatCode>General</c:formatCode>
                <c:ptCount val="11"/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25E-451C-9117-87FC4185FC9B}"/>
            </c:ext>
          </c:extLst>
        </c:ser>
        <c:ser>
          <c:idx val="6"/>
          <c:order val="6"/>
          <c:tx>
            <c:strRef>
              <c:f>Hoja1!$H$1</c:f>
              <c:strCache>
                <c:ptCount val="1"/>
                <c:pt idx="0">
                  <c:v>Tutelas</c:v>
                </c:pt>
              </c:strCache>
            </c:strRef>
          </c:tx>
          <c:spPr>
            <a:solidFill>
              <a:srgbClr val="681C34"/>
            </a:solidFill>
            <a:ln w="9525" cap="flat" cmpd="sng" algn="ctr">
              <a:solidFill>
                <a:schemeClr val="accent6">
                  <a:lumMod val="80000"/>
                  <a:lumOff val="20000"/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Hoja1!$A$2:$A$12</c:f>
              <c:strCache>
                <c:ptCount val="11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</c:strCache>
            </c:strRef>
          </c:cat>
          <c:val>
            <c:numRef>
              <c:f>Hoja1!$H$2:$H$12</c:f>
              <c:numCache>
                <c:formatCode>General</c:formatCode>
                <c:ptCount val="1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25E-451C-9117-87FC4185FC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373216287"/>
        <c:axId val="1370370639"/>
      </c:barChart>
      <c:catAx>
        <c:axId val="1373216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Work Sans" pitchFamily="2" charset="0"/>
                <a:ea typeface="+mn-ea"/>
                <a:cs typeface="+mn-cs"/>
              </a:defRPr>
            </a:pPr>
            <a:endParaRPr lang="es-CO"/>
          </a:p>
        </c:txPr>
        <c:crossAx val="1370370639"/>
        <c:crosses val="autoZero"/>
        <c:auto val="1"/>
        <c:lblAlgn val="ctr"/>
        <c:lblOffset val="100"/>
        <c:noMultiLvlLbl val="0"/>
      </c:catAx>
      <c:valAx>
        <c:axId val="1370370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Work Sans" pitchFamily="2" charset="0"/>
                <a:ea typeface="+mn-ea"/>
                <a:cs typeface="+mn-cs"/>
              </a:defRPr>
            </a:pPr>
            <a:endParaRPr lang="es-CO"/>
          </a:p>
        </c:txPr>
        <c:crossAx val="1373216287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Work Sans" pitchFamily="2" charset="0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Work Sans" pitchFamily="2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Work Sans" pitchFamily="2" charset="0"/>
        </a:defRPr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40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Work Sans" pitchFamily="2" charset="0"/>
                <a:ea typeface="+mn-ea"/>
                <a:cs typeface="+mn-cs"/>
              </a:defRPr>
            </a:pPr>
            <a:r>
              <a:rPr lang="es-ES" sz="1400" dirty="0"/>
              <a:t>Contratos inscritos vs Contratos incumplidos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40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Work Sans" pitchFamily="2" charset="0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Bienes y servicios </c:v>
                </c:pt>
              </c:strCache>
            </c:strRef>
          </c:tx>
          <c:spPr>
            <a:solidFill>
              <a:srgbClr val="06A702"/>
            </a:soli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cat>
            <c:strRef>
              <c:f>Hoja1!$A$2:$A$5</c:f>
              <c:strCache>
                <c:ptCount val="4"/>
                <c:pt idx="0">
                  <c:v>Contratos suscritos 2023</c:v>
                </c:pt>
                <c:pt idx="1">
                  <c:v>Incuplimientos 2023</c:v>
                </c:pt>
                <c:pt idx="2">
                  <c:v>Contratos suscritos 2024</c:v>
                </c:pt>
                <c:pt idx="3">
                  <c:v>Incumplimientos 2024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213</c:v>
                </c:pt>
                <c:pt idx="1">
                  <c:v>3</c:v>
                </c:pt>
                <c:pt idx="2">
                  <c:v>138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C-4F07-9140-41D2F81F3B2F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Servicios personales</c:v>
                </c:pt>
              </c:strCache>
            </c:strRef>
          </c:tx>
          <c:spPr>
            <a:solidFill>
              <a:srgbClr val="01334F"/>
            </a:soli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cat>
            <c:strRef>
              <c:f>Hoja1!$A$2:$A$5</c:f>
              <c:strCache>
                <c:ptCount val="4"/>
                <c:pt idx="0">
                  <c:v>Contratos suscritos 2023</c:v>
                </c:pt>
                <c:pt idx="1">
                  <c:v>Incuplimientos 2023</c:v>
                </c:pt>
                <c:pt idx="2">
                  <c:v>Contratos suscritos 2024</c:v>
                </c:pt>
                <c:pt idx="3">
                  <c:v>Incumplimientos 2024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323</c:v>
                </c:pt>
                <c:pt idx="1">
                  <c:v>2</c:v>
                </c:pt>
                <c:pt idx="2">
                  <c:v>546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C-4F07-9140-41D2F81F3B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57617199"/>
        <c:axId val="1557634671"/>
      </c:barChart>
      <c:catAx>
        <c:axId val="15576171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Work Sans" pitchFamily="2" charset="0"/>
                <a:ea typeface="+mn-ea"/>
                <a:cs typeface="+mn-cs"/>
              </a:defRPr>
            </a:pPr>
            <a:endParaRPr lang="es-CO"/>
          </a:p>
        </c:txPr>
        <c:crossAx val="1557634671"/>
        <c:crosses val="autoZero"/>
        <c:auto val="1"/>
        <c:lblAlgn val="ctr"/>
        <c:lblOffset val="100"/>
        <c:noMultiLvlLbl val="0"/>
      </c:catAx>
      <c:valAx>
        <c:axId val="15576346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Work Sans" pitchFamily="2" charset="0"/>
                <a:ea typeface="+mn-ea"/>
                <a:cs typeface="+mn-cs"/>
              </a:defRPr>
            </a:pPr>
            <a:endParaRPr lang="es-CO"/>
          </a:p>
        </c:txPr>
        <c:crossAx val="1557617199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Work Sans" pitchFamily="2" charset="0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Work Sans" pitchFamily="2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Work Sans" pitchFamily="2" charset="0"/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3C6B41-9D11-44D8-E889-996B2A17A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16BF2E-1E03-6046-BEB7-EE6BD7B38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B733F8-9301-5012-392B-62A0C3600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C0E1-223D-6A43-8DA1-FBE4B139169A}" type="datetimeFigureOut">
              <a:rPr lang="es-CO" smtClean="0"/>
              <a:t>28/11/2024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C9540F-34D0-D681-466B-DAD29C648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546727-D894-5DE2-37E0-40A846A28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87A1-B7F1-E14E-91C8-B5D24B0792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37318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CDEF36-853E-5A84-9D5A-C88E2110B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BE3676-089D-BBBD-3601-98E9BED28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E4B9D3-FF8F-9D64-0682-1C1E41B9D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AD88-CA4B-7E45-8242-8A7D01F9F0C1}" type="datetimeFigureOut">
              <a:rPr lang="es-CO" smtClean="0"/>
              <a:t>28/11/2024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AE7BC2-8C50-1F71-7D6F-E18D48C94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ABBE22-488D-3F8F-5339-1538A6E28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A086-8076-4F4D-9DB4-C2857299AA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30340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CDEF36-853E-5A84-9D5A-C88E2110B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BE3676-089D-BBBD-3601-98E9BED28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E4B9D3-FF8F-9D64-0682-1C1E41B9D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AD88-CA4B-7E45-8242-8A7D01F9F0C1}" type="datetimeFigureOut">
              <a:rPr lang="es-CO" smtClean="0"/>
              <a:t>28/11/2024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AE7BC2-8C50-1F71-7D6F-E18D48C94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ABBE22-488D-3F8F-5339-1538A6E28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A086-8076-4F4D-9DB4-C2857299AA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8835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CDEF36-853E-5A84-9D5A-C88E2110B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BE3676-089D-BBBD-3601-98E9BED28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E4B9D3-FF8F-9D64-0682-1C1E41B9D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AD88-CA4B-7E45-8242-8A7D01F9F0C1}" type="datetimeFigureOut">
              <a:rPr lang="es-CO" smtClean="0"/>
              <a:t>28/11/2024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AE7BC2-8C50-1F71-7D6F-E18D48C94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ABBE22-488D-3F8F-5339-1538A6E28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A086-8076-4F4D-9DB4-C2857299AA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218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CDEF36-853E-5A84-9D5A-C88E2110B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BE3676-089D-BBBD-3601-98E9BED28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E4B9D3-FF8F-9D64-0682-1C1E41B9D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AD88-CA4B-7E45-8242-8A7D01F9F0C1}" type="datetimeFigureOut">
              <a:rPr lang="es-CO" smtClean="0"/>
              <a:t>28/11/2024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AE7BC2-8C50-1F71-7D6F-E18D48C94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ABBE22-488D-3F8F-5339-1538A6E28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A086-8076-4F4D-9DB4-C2857299AA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94274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CDEF36-853E-5A84-9D5A-C88E2110B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BE3676-089D-BBBD-3601-98E9BED28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E4B9D3-FF8F-9D64-0682-1C1E41B9D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AD88-CA4B-7E45-8242-8A7D01F9F0C1}" type="datetimeFigureOut">
              <a:rPr lang="es-CO" smtClean="0"/>
              <a:t>28/11/2024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AE7BC2-8C50-1F71-7D6F-E18D48C94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ABBE22-488D-3F8F-5339-1538A6E28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A086-8076-4F4D-9DB4-C2857299AA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9253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280A771-A0C6-39B1-67FE-FD1272F6B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BF74987-779D-3635-7A63-5ED21BD40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7D9266-4987-CB75-CE5A-D869A6C4FE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6BC0E1-223D-6A43-8DA1-FBE4B139169A}" type="datetimeFigureOut">
              <a:rPr lang="es-CO" smtClean="0"/>
              <a:t>28/11/2024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5E9368-52F5-75E8-C767-C54D98046C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1E07B8-5613-1754-B946-95159FFB4C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3987A1-B7F1-E14E-91C8-B5D24B0792D9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31DCDD6-6D78-B0D5-E464-089E6595B1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8576" y="-19051"/>
            <a:ext cx="12344401" cy="694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625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49B9CE8-3C71-C7A6-D70E-A1C2C0919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C9152A-5957-A88E-8A5D-3C755DBF8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AAFC9F-BA8F-8510-8CCA-F7951C4CCD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00AD88-CA4B-7E45-8242-8A7D01F9F0C1}" type="datetimeFigureOut">
              <a:rPr lang="es-CO" smtClean="0"/>
              <a:t>28/11/2024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518D38-7E2C-F133-08DF-5060E42C89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55DE6B-161A-385A-F569-7A642D28FF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A0A086-8076-4F4D-9DB4-C2857299AA37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F5A13A5-625C-D1FA-BB83-F36F5C2C3D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6675" y="-37505"/>
            <a:ext cx="12343341" cy="694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11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49B9CE8-3C71-C7A6-D70E-A1C2C0919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C9152A-5957-A88E-8A5D-3C755DBF8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AAFC9F-BA8F-8510-8CCA-F7951C4CCD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00AD88-CA4B-7E45-8242-8A7D01F9F0C1}" type="datetimeFigureOut">
              <a:rPr lang="es-CO" smtClean="0"/>
              <a:t>28/11/2024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518D38-7E2C-F133-08DF-5060E42C89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55DE6B-161A-385A-F569-7A642D28FF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A0A086-8076-4F4D-9DB4-C2857299AA37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25CD659-B06C-D60D-8A93-4E22335CEF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12259733" cy="689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606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49B9CE8-3C71-C7A6-D70E-A1C2C0919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C9152A-5957-A88E-8A5D-3C755DBF8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AAFC9F-BA8F-8510-8CCA-F7951C4CCD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00AD88-CA4B-7E45-8242-8A7D01F9F0C1}" type="datetimeFigureOut">
              <a:rPr lang="es-CO" smtClean="0"/>
              <a:t>28/11/2024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518D38-7E2C-F133-08DF-5060E42C89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55DE6B-161A-385A-F569-7A642D28FF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A0A086-8076-4F4D-9DB4-C2857299AA37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29350F3-388C-9F8B-AE3D-B54150705E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9051" y="-19050"/>
            <a:ext cx="12310533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613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49B9CE8-3C71-C7A6-D70E-A1C2C0919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C9152A-5957-A88E-8A5D-3C755DBF8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AAFC9F-BA8F-8510-8CCA-F7951C4CCD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00AD88-CA4B-7E45-8242-8A7D01F9F0C1}" type="datetimeFigureOut">
              <a:rPr lang="es-CO" smtClean="0"/>
              <a:t>28/11/2024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518D38-7E2C-F133-08DF-5060E42C89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55DE6B-161A-385A-F569-7A642D28FF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A0A086-8076-4F4D-9DB4-C2857299AA37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4F92452-6E1C-6706-8615-A4872701C7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95250" y="-27979"/>
            <a:ext cx="12334875" cy="693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2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49B9CE8-3C71-C7A6-D70E-A1C2C0919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C9152A-5957-A88E-8A5D-3C755DBF8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AAFC9F-BA8F-8510-8CCA-F7951C4CCD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00AD88-CA4B-7E45-8242-8A7D01F9F0C1}" type="datetimeFigureOut">
              <a:rPr lang="es-CO" smtClean="0"/>
              <a:t>28/11/2024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518D38-7E2C-F133-08DF-5060E42C89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55DE6B-161A-385A-F569-7A642D28FF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A0A086-8076-4F4D-9DB4-C2857299AA37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FA83159-C6F3-C26F-6B6F-C8AA83248C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76200" y="-42862"/>
            <a:ext cx="12344400" cy="694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7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6">
            <a:extLst>
              <a:ext uri="{FF2B5EF4-FFF2-40B4-BE49-F238E27FC236}">
                <a16:creationId xmlns:a16="http://schemas.microsoft.com/office/drawing/2014/main" id="{D589C16A-1480-C3C2-7744-ADA2D19F7961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bg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1059900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Cambios en requisitos legales</a:t>
            </a: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925884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i="0" dirty="0">
                <a:solidFill>
                  <a:srgbClr val="00C69B"/>
                </a:solidFill>
                <a:effectLst/>
                <a:latin typeface="Nunito" pitchFamily="2" charset="0"/>
              </a:rPr>
              <a:t>Meteorología Aeronáutica</a:t>
            </a: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417FB8B2-030F-8A57-635C-20072898FE4F}"/>
              </a:ext>
            </a:extLst>
          </p:cNvPr>
          <p:cNvSpPr txBox="1"/>
          <p:nvPr/>
        </p:nvSpPr>
        <p:spPr>
          <a:xfrm>
            <a:off x="1508551" y="1769062"/>
            <a:ext cx="965343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1600" b="0" i="0" dirty="0">
              <a:solidFill>
                <a:srgbClr val="FF0000"/>
              </a:solidFill>
              <a:effectLst/>
              <a:latin typeface="Work Sans" pitchFamily="2" charset="0"/>
            </a:endParaRPr>
          </a:p>
          <a:p>
            <a:r>
              <a:rPr lang="es-ES" sz="1600" b="0" i="0" dirty="0">
                <a:solidFill>
                  <a:srgbClr val="FF0000"/>
                </a:solidFill>
                <a:effectLst/>
                <a:latin typeface="Work Sans" pitchFamily="2" charset="0"/>
              </a:rPr>
              <a:t>Instrucciones: Consultar la normatividad  expedida en la última vigencia, tanto a nivel nacional, regional y local</a:t>
            </a:r>
            <a:r>
              <a:rPr lang="es-ES" sz="1600" dirty="0">
                <a:solidFill>
                  <a:srgbClr val="FF0000"/>
                </a:solidFill>
                <a:latin typeface="Work Sans" pitchFamily="2" charset="0"/>
              </a:rPr>
              <a:t> que sea aplicable al proceso </a:t>
            </a:r>
          </a:p>
          <a:p>
            <a:endParaRPr lang="es-ES" sz="1600" b="0" i="0" dirty="0">
              <a:solidFill>
                <a:srgbClr val="FF0000"/>
              </a:solidFill>
              <a:effectLst/>
              <a:latin typeface="Work Sans" pitchFamily="2" charset="0"/>
            </a:endParaRPr>
          </a:p>
          <a:p>
            <a:r>
              <a:rPr lang="es-ES" sz="1600" b="0" i="0" dirty="0">
                <a:solidFill>
                  <a:srgbClr val="FF0000"/>
                </a:solidFill>
                <a:effectLst/>
                <a:latin typeface="Work Sans" pitchFamily="2" charset="0"/>
              </a:rPr>
              <a:t>NOTA: Esta normatividad debe estar en el normograma institucional. </a:t>
            </a:r>
          </a:p>
          <a:p>
            <a:endParaRPr lang="es-ES" sz="1600" b="0" i="0" dirty="0">
              <a:solidFill>
                <a:srgbClr val="FF0000"/>
              </a:solidFill>
              <a:effectLst/>
              <a:latin typeface="Work Sans" pitchFamily="2" charset="0"/>
            </a:endParaRPr>
          </a:p>
          <a:p>
            <a:r>
              <a:rPr lang="es-ES" sz="1600" b="0" i="0" dirty="0">
                <a:solidFill>
                  <a:srgbClr val="FF0000"/>
                </a:solidFill>
                <a:effectLst/>
                <a:latin typeface="Work Sans" pitchFamily="2" charset="0"/>
              </a:rPr>
              <a:t>Verificar que normativa de no se está cumpliendo en su totalidad y relacionarla. </a:t>
            </a:r>
            <a:r>
              <a:rPr lang="es-ES" sz="1600" dirty="0">
                <a:solidFill>
                  <a:srgbClr val="FF0000"/>
                </a:solidFill>
                <a:latin typeface="Work Sans" pitchFamily="2" charset="0"/>
              </a:rPr>
              <a:t>Mencionar las acciones que se están realizando para dar cumplimiento</a:t>
            </a:r>
            <a:endParaRPr lang="es-ES" sz="1600" b="0" i="0" dirty="0">
              <a:solidFill>
                <a:srgbClr val="FF0000"/>
              </a:solidFill>
              <a:effectLst/>
              <a:latin typeface="Work Sans" pitchFamily="2" charset="0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F006B416-27BB-54F5-084A-E3AD655E826A}"/>
              </a:ext>
            </a:extLst>
          </p:cNvPr>
          <p:cNvSpPr txBox="1"/>
          <p:nvPr/>
        </p:nvSpPr>
        <p:spPr>
          <a:xfrm>
            <a:off x="147146" y="652995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975175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863D394-261B-CDB5-1DDA-3E5584614FE8}"/>
              </a:ext>
            </a:extLst>
          </p:cNvPr>
          <p:cNvSpPr txBox="1"/>
          <p:nvPr/>
        </p:nvSpPr>
        <p:spPr>
          <a:xfrm>
            <a:off x="1450428" y="4549676"/>
            <a:ext cx="95118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4800" b="1" i="0" u="none" strike="noStrike" kern="1200" cap="none" spc="0" normalizeH="0" baseline="0" noProof="0" dirty="0">
                <a:ln>
                  <a:noFill/>
                </a:ln>
                <a:solidFill>
                  <a:srgbClr val="9ED4D4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4. La satisfacción del cliente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4A148C67-AD26-B7E9-52D1-D2C533A45254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bg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2789263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La satisfacción del cliente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39470E1-6887-1D3A-F9C0-58FAE8A25A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8273806"/>
              </p:ext>
            </p:extLst>
          </p:nvPr>
        </p:nvGraphicFramePr>
        <p:xfrm>
          <a:off x="1812757" y="1504171"/>
          <a:ext cx="8566485" cy="3849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66">
            <a:extLst>
              <a:ext uri="{FF2B5EF4-FFF2-40B4-BE49-F238E27FC236}">
                <a16:creationId xmlns:a16="http://schemas.microsoft.com/office/drawing/2014/main" id="{D4371396-11B3-B53F-D51F-9BBCFE75BC7B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1771496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La satisfacción del cliente</a:t>
            </a: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925884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i="0" dirty="0">
                <a:solidFill>
                  <a:srgbClr val="00C69B"/>
                </a:solidFill>
                <a:effectLst/>
                <a:latin typeface="Nunito" pitchFamily="2" charset="0"/>
              </a:rPr>
              <a:t>Análisis de los datos de PQRSDF</a:t>
            </a: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417FB8B2-030F-8A57-635C-20072898FE4F}"/>
              </a:ext>
            </a:extLst>
          </p:cNvPr>
          <p:cNvSpPr txBox="1"/>
          <p:nvPr/>
        </p:nvSpPr>
        <p:spPr>
          <a:xfrm>
            <a:off x="1508551" y="1769062"/>
            <a:ext cx="96534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1600" b="0" i="0" dirty="0">
              <a:solidFill>
                <a:srgbClr val="FF0000"/>
              </a:solidFill>
              <a:effectLst/>
              <a:latin typeface="Work Sans" pitchFamily="2" charset="0"/>
            </a:endParaRPr>
          </a:p>
          <a:p>
            <a:r>
              <a:rPr lang="es-ES" sz="1600" b="0" i="0" dirty="0">
                <a:solidFill>
                  <a:srgbClr val="FF0000"/>
                </a:solidFill>
                <a:effectLst/>
                <a:latin typeface="Work Sans" pitchFamily="2" charset="0"/>
              </a:rPr>
              <a:t>Instrucciones: </a:t>
            </a:r>
            <a:r>
              <a:rPr lang="es-ES" sz="1600" dirty="0">
                <a:solidFill>
                  <a:srgbClr val="FF0000"/>
                </a:solidFill>
                <a:latin typeface="Work Sans" pitchFamily="2" charset="0"/>
              </a:rPr>
              <a:t>Teniendo en cuenta los datos ingresados en la grafica anterior realice un breve análisis abordando lo mas importante de estos resultados</a:t>
            </a:r>
            <a:endParaRPr lang="es-ES" sz="1600" b="0" i="0" dirty="0">
              <a:solidFill>
                <a:srgbClr val="FF0000"/>
              </a:solidFill>
              <a:effectLst/>
              <a:latin typeface="Work Sans" pitchFamily="2" charset="0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66DD0D98-E8E6-691C-7C89-533D1F37C195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2882658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La satisfacción del cliente</a:t>
            </a: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i="0" dirty="0">
                <a:solidFill>
                  <a:srgbClr val="00C69B"/>
                </a:solidFill>
                <a:effectLst/>
                <a:latin typeface="Nunito" pitchFamily="2" charset="0"/>
              </a:rPr>
              <a:t>Meteorología Aeronáutica</a:t>
            </a: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417FB8B2-030F-8A57-635C-20072898FE4F}"/>
              </a:ext>
            </a:extLst>
          </p:cNvPr>
          <p:cNvSpPr txBox="1"/>
          <p:nvPr/>
        </p:nvSpPr>
        <p:spPr>
          <a:xfrm>
            <a:off x="1508551" y="1769062"/>
            <a:ext cx="96534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1600" b="0" i="0" dirty="0">
              <a:solidFill>
                <a:srgbClr val="FF0000"/>
              </a:solidFill>
              <a:effectLst/>
              <a:latin typeface="Work Sans" pitchFamily="2" charset="0"/>
            </a:endParaRPr>
          </a:p>
          <a:p>
            <a:r>
              <a:rPr lang="es-ES" sz="1600" b="0" i="0" dirty="0">
                <a:solidFill>
                  <a:srgbClr val="FF0000"/>
                </a:solidFill>
                <a:effectLst/>
                <a:latin typeface="Work Sans" pitchFamily="2" charset="0"/>
              </a:rPr>
              <a:t>Instrucciones: </a:t>
            </a:r>
            <a:r>
              <a:rPr lang="es-ES" sz="1600" dirty="0">
                <a:solidFill>
                  <a:srgbClr val="FF0000"/>
                </a:solidFill>
                <a:latin typeface="Work Sans" pitchFamily="2" charset="0"/>
              </a:rPr>
              <a:t>Realizar un breve análisis con la información del as encuestas de satisfacción del cliente. Se pueden incluir graficas de ser necesario</a:t>
            </a:r>
            <a:endParaRPr lang="es-ES" sz="1600" b="0" i="0" dirty="0">
              <a:solidFill>
                <a:srgbClr val="FF0000"/>
              </a:solidFill>
              <a:effectLst/>
              <a:latin typeface="Work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988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La satisfacción del cliente</a:t>
            </a: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i="0" dirty="0">
                <a:solidFill>
                  <a:srgbClr val="00C69B"/>
                </a:solidFill>
                <a:effectLst/>
                <a:latin typeface="Nunito" pitchFamily="2" charset="0"/>
              </a:rPr>
              <a:t>Operaciones Estadísticas</a:t>
            </a: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417FB8B2-030F-8A57-635C-20072898FE4F}"/>
              </a:ext>
            </a:extLst>
          </p:cNvPr>
          <p:cNvSpPr txBox="1"/>
          <p:nvPr/>
        </p:nvSpPr>
        <p:spPr>
          <a:xfrm>
            <a:off x="1508551" y="1769062"/>
            <a:ext cx="96534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1600" b="0" i="0" dirty="0">
              <a:solidFill>
                <a:srgbClr val="FF0000"/>
              </a:solidFill>
              <a:effectLst/>
              <a:latin typeface="Work Sans" pitchFamily="2" charset="0"/>
            </a:endParaRPr>
          </a:p>
          <a:p>
            <a:r>
              <a:rPr lang="es-ES" sz="1600" b="0" i="0" dirty="0">
                <a:solidFill>
                  <a:srgbClr val="FF0000"/>
                </a:solidFill>
                <a:effectLst/>
                <a:latin typeface="Work Sans" pitchFamily="2" charset="0"/>
              </a:rPr>
              <a:t>Instrucciones: </a:t>
            </a:r>
            <a:r>
              <a:rPr lang="es-ES" sz="1600" dirty="0">
                <a:solidFill>
                  <a:srgbClr val="FF0000"/>
                </a:solidFill>
                <a:latin typeface="Work Sans" pitchFamily="2" charset="0"/>
              </a:rPr>
              <a:t>Realizar un breve análisis con la información del as encuestas de satisfacción del cliente. Se pueden incluir graficas de ser necesario</a:t>
            </a:r>
            <a:endParaRPr lang="es-ES" sz="1600" b="0" i="0" dirty="0">
              <a:solidFill>
                <a:srgbClr val="FF0000"/>
              </a:solidFill>
              <a:effectLst/>
              <a:latin typeface="Work Sans" pitchFamily="2" charset="0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BF68773C-030F-694C-4AB1-11BE6BB4D29F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4278493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La satisfacción del cliente</a:t>
            </a: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988946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i="0" dirty="0">
                <a:solidFill>
                  <a:srgbClr val="00C69B"/>
                </a:solidFill>
                <a:effectLst/>
                <a:latin typeface="Nunito" pitchFamily="2" charset="0"/>
              </a:rPr>
              <a:t>Acreditación</a:t>
            </a: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417FB8B2-030F-8A57-635C-20072898FE4F}"/>
              </a:ext>
            </a:extLst>
          </p:cNvPr>
          <p:cNvSpPr txBox="1"/>
          <p:nvPr/>
        </p:nvSpPr>
        <p:spPr>
          <a:xfrm>
            <a:off x="1508551" y="1769062"/>
            <a:ext cx="96534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1600" b="0" i="0" dirty="0">
              <a:solidFill>
                <a:srgbClr val="FF0000"/>
              </a:solidFill>
              <a:effectLst/>
              <a:latin typeface="Work Sans" pitchFamily="2" charset="0"/>
            </a:endParaRPr>
          </a:p>
          <a:p>
            <a:r>
              <a:rPr lang="es-ES" sz="1600" b="0" i="0" dirty="0">
                <a:solidFill>
                  <a:srgbClr val="FF0000"/>
                </a:solidFill>
                <a:effectLst/>
                <a:latin typeface="Work Sans" pitchFamily="2" charset="0"/>
              </a:rPr>
              <a:t>Instrucciones: </a:t>
            </a:r>
            <a:r>
              <a:rPr lang="es-ES" sz="1600" dirty="0">
                <a:solidFill>
                  <a:srgbClr val="FF0000"/>
                </a:solidFill>
                <a:latin typeface="Work Sans" pitchFamily="2" charset="0"/>
              </a:rPr>
              <a:t>Realizar análisis de la información de las evaluaciones a los evaluadores y de otros insumos que se tengan en el proceso que puedan generar información sobre la satisfacción del cliente. </a:t>
            </a:r>
          </a:p>
          <a:p>
            <a:endParaRPr lang="es-ES" sz="1600" b="0" i="0" dirty="0">
              <a:solidFill>
                <a:srgbClr val="FF0000"/>
              </a:solidFill>
              <a:effectLst/>
              <a:latin typeface="Work Sans" pitchFamily="2" charset="0"/>
            </a:endParaRPr>
          </a:p>
          <a:p>
            <a:r>
              <a:rPr lang="es-ES" sz="1600" dirty="0">
                <a:solidFill>
                  <a:srgbClr val="FF0000"/>
                </a:solidFill>
                <a:latin typeface="Work Sans" pitchFamily="2" charset="0"/>
              </a:rPr>
              <a:t>Se pueden agregar graficas. </a:t>
            </a:r>
            <a:endParaRPr lang="es-ES" sz="1600" b="0" i="0" dirty="0">
              <a:solidFill>
                <a:srgbClr val="FF0000"/>
              </a:solidFill>
              <a:effectLst/>
              <a:latin typeface="Work Sans" pitchFamily="2" charset="0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61D7BB3B-422A-8CE0-CC28-2FF1F90420AA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101871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863D394-261B-CDB5-1DDA-3E5584614FE8}"/>
              </a:ext>
            </a:extLst>
          </p:cNvPr>
          <p:cNvSpPr txBox="1"/>
          <p:nvPr/>
        </p:nvSpPr>
        <p:spPr>
          <a:xfrm>
            <a:off x="1340069" y="4528655"/>
            <a:ext cx="95118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4800" b="1" dirty="0">
                <a:solidFill>
                  <a:srgbClr val="9ED4D4"/>
                </a:solidFill>
                <a:latin typeface="Bebas Neue Regular" panose="020B0606020202050201" pitchFamily="34" charset="77"/>
              </a:rPr>
              <a:t>5</a:t>
            </a:r>
            <a:r>
              <a:rPr kumimoji="0" lang="es-CO" sz="4800" b="1" i="0" u="none" strike="noStrike" kern="1200" cap="none" spc="0" normalizeH="0" baseline="0" noProof="0" dirty="0">
                <a:ln>
                  <a:noFill/>
                </a:ln>
                <a:solidFill>
                  <a:srgbClr val="9ED4D4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. Conformidad de los productos y servicios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830D29A7-CA2F-03CA-AD1D-F9687C014A01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bg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923957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Conformidad de los productos y servicios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Plan de Control de Calidad del Servicio</a:t>
            </a: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417FB8B2-030F-8A57-635C-20072898FE4F}"/>
              </a:ext>
            </a:extLst>
          </p:cNvPr>
          <p:cNvSpPr txBox="1"/>
          <p:nvPr/>
        </p:nvSpPr>
        <p:spPr>
          <a:xfrm>
            <a:off x="1508551" y="1769062"/>
            <a:ext cx="96534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Work San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ork Sans" pitchFamily="2" charset="0"/>
                <a:ea typeface="+mn-ea"/>
                <a:cs typeface="+mn-cs"/>
              </a:rPr>
              <a:t>Instrucciones: Explicación del plan de control de calidad del servicio. 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EAE92059-98F2-EFAF-130E-5771101D8DE3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2745517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Conformidad de los productos y servicios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Meteorología Aeronáutica</a:t>
            </a: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417FB8B2-030F-8A57-635C-20072898FE4F}"/>
              </a:ext>
            </a:extLst>
          </p:cNvPr>
          <p:cNvSpPr txBox="1"/>
          <p:nvPr/>
        </p:nvSpPr>
        <p:spPr>
          <a:xfrm>
            <a:off x="1508551" y="1769062"/>
            <a:ext cx="96534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Work San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ork Sans" pitchFamily="2" charset="0"/>
                <a:ea typeface="+mn-ea"/>
                <a:cs typeface="+mn-cs"/>
              </a:rPr>
              <a:t>Instrucciones: Realizar un análisis del servicio prestado, el cumplimiento de los controles y frente al cumplimiento al plan de control de calidad del servicio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CD4187E3-D998-31AA-F8F5-7A79B14CF2D6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1079473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43DAF22-7EC1-FAFA-3C79-ED04234062EC}"/>
              </a:ext>
            </a:extLst>
          </p:cNvPr>
          <p:cNvSpPr txBox="1"/>
          <p:nvPr/>
        </p:nvSpPr>
        <p:spPr>
          <a:xfrm>
            <a:off x="2006571" y="239561"/>
            <a:ext cx="71899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AGENDA REVISIÓN POR LA DIRECCIÓN 2024 AL SISTEMA DE GESTIÓN INTEGRADO</a:t>
            </a:r>
          </a:p>
        </p:txBody>
      </p:sp>
      <p:sp>
        <p:nvSpPr>
          <p:cNvPr id="3" name="TextBox 66">
            <a:extLst>
              <a:ext uri="{FF2B5EF4-FFF2-40B4-BE49-F238E27FC236}">
                <a16:creationId xmlns:a16="http://schemas.microsoft.com/office/drawing/2014/main" id="{024E2467-045F-5BAB-678B-266A25E3999D}"/>
              </a:ext>
            </a:extLst>
          </p:cNvPr>
          <p:cNvSpPr txBox="1"/>
          <p:nvPr/>
        </p:nvSpPr>
        <p:spPr>
          <a:xfrm>
            <a:off x="2086719" y="2109763"/>
            <a:ext cx="3889627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Verdana" panose="020B0604030504040204" pitchFamily="34" charset="0"/>
              </a:rPr>
              <a:t>El estado de las acciones de las revisiones por la dirección previas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FC1A3BC-1FFD-CA5C-AE6A-2F4BFF0DF4DB}"/>
              </a:ext>
            </a:extLst>
          </p:cNvPr>
          <p:cNvSpPr/>
          <p:nvPr/>
        </p:nvSpPr>
        <p:spPr>
          <a:xfrm>
            <a:off x="1040317" y="2077694"/>
            <a:ext cx="868239" cy="829711"/>
          </a:xfrm>
          <a:prstGeom prst="rect">
            <a:avLst/>
          </a:prstGeom>
          <a:noFill/>
          <a:ln w="19050" cap="flat" cmpd="sng" algn="ctr">
            <a:solidFill>
              <a:srgbClr val="00C69B"/>
            </a:solidFill>
            <a:prstDash val="solid"/>
          </a:ln>
          <a:effectLst>
            <a:outerShdw dist="23000" sx="1000" sy="1000" rotWithShape="0">
              <a:srgbClr val="000000"/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ork Sans" pitchFamily="2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BFDB03D-9A54-2528-8975-B20307DD0AD3}"/>
              </a:ext>
            </a:extLst>
          </p:cNvPr>
          <p:cNvSpPr txBox="1"/>
          <p:nvPr/>
        </p:nvSpPr>
        <p:spPr>
          <a:xfrm>
            <a:off x="1150941" y="2187791"/>
            <a:ext cx="7133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altLang="es-MX" sz="3200" b="1" dirty="0">
                <a:solidFill>
                  <a:srgbClr val="0F3D57"/>
                </a:solidFill>
                <a:latin typeface="Work Sans" pitchFamily="2" charset="77"/>
                <a:cs typeface="Calibri"/>
              </a:rPr>
              <a:t>01</a:t>
            </a:r>
            <a:endParaRPr lang="es-CO" sz="3200" b="1" dirty="0">
              <a:solidFill>
                <a:srgbClr val="0F3D57"/>
              </a:solidFill>
              <a:latin typeface="Work Sans" pitchFamily="2" charset="77"/>
              <a:cs typeface="Calibri"/>
            </a:endParaRPr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39740312-FD3E-BDE0-03E5-3CFBF3FA9F8A}"/>
              </a:ext>
            </a:extLst>
          </p:cNvPr>
          <p:cNvSpPr>
            <a:spLocks noGrp="1"/>
          </p:cNvSpPr>
          <p:nvPr/>
        </p:nvSpPr>
        <p:spPr>
          <a:xfrm>
            <a:off x="1084934" y="3461621"/>
            <a:ext cx="778369" cy="77831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1125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429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altLang="es-MX" sz="3200" b="1" dirty="0">
                <a:solidFill>
                  <a:srgbClr val="0F3D57"/>
                </a:solidFill>
                <a:latin typeface="Work Sans" pitchFamily="2" charset="77"/>
                <a:cs typeface="Calibri"/>
              </a:rPr>
              <a:t>02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48CD465-991E-3991-1521-A80428C8E395}"/>
              </a:ext>
            </a:extLst>
          </p:cNvPr>
          <p:cNvSpPr/>
          <p:nvPr/>
        </p:nvSpPr>
        <p:spPr>
          <a:xfrm>
            <a:off x="1048479" y="3413140"/>
            <a:ext cx="868239" cy="829711"/>
          </a:xfrm>
          <a:prstGeom prst="rect">
            <a:avLst/>
          </a:prstGeom>
          <a:noFill/>
          <a:ln w="19050" cap="flat" cmpd="sng" algn="ctr">
            <a:solidFill>
              <a:srgbClr val="00C69B"/>
            </a:solidFill>
            <a:prstDash val="solid"/>
          </a:ln>
          <a:effectLst>
            <a:outerShdw dist="23000" sx="1000" sy="1000" rotWithShape="0">
              <a:srgbClr val="000000"/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ork Sans" pitchFamily="2" charset="0"/>
              <a:ea typeface="+mn-ea"/>
              <a:cs typeface="+mn-cs"/>
            </a:endParaRPr>
          </a:p>
        </p:txBody>
      </p:sp>
      <p:sp>
        <p:nvSpPr>
          <p:cNvPr id="8" name="TextBox 66">
            <a:extLst>
              <a:ext uri="{FF2B5EF4-FFF2-40B4-BE49-F238E27FC236}">
                <a16:creationId xmlns:a16="http://schemas.microsoft.com/office/drawing/2014/main" id="{73A2B8C3-E019-E70B-B920-638122672CEA}"/>
              </a:ext>
            </a:extLst>
          </p:cNvPr>
          <p:cNvSpPr txBox="1"/>
          <p:nvPr/>
        </p:nvSpPr>
        <p:spPr>
          <a:xfrm>
            <a:off x="2088496" y="4641928"/>
            <a:ext cx="4429288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es-CO"/>
            </a:defPPr>
            <a:lvl1pPr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0"/>
              </a:defRPr>
            </a:lvl1pPr>
          </a:lstStyle>
          <a:p>
            <a:r>
              <a:rPr lang="es-MX" b="1" dirty="0">
                <a:solidFill>
                  <a:srgbClr val="00324D"/>
                </a:solidFill>
                <a:latin typeface="Nunito" pitchFamily="2" charset="0"/>
                <a:ea typeface="Verdana" panose="020B0604030504040204" pitchFamily="34" charset="0"/>
              </a:rPr>
              <a:t>Cambios en: </a:t>
            </a:r>
            <a:r>
              <a:rPr lang="es-MX" dirty="0">
                <a:latin typeface="Nunito" pitchFamily="2" charset="0"/>
                <a:ea typeface="Verdana" panose="020B0604030504040204" pitchFamily="34" charset="0"/>
              </a:rPr>
              <a:t>Necesidades y Expectativas de Partes Interesadas incluidos los requisitos legales y otros requisitos, los aspectos ambientales significativos, riesgos y oportunidades</a:t>
            </a:r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61BC401B-BE38-72AC-58CF-9763C5CEE48C}"/>
              </a:ext>
            </a:extLst>
          </p:cNvPr>
          <p:cNvSpPr>
            <a:spLocks noGrp="1"/>
          </p:cNvSpPr>
          <p:nvPr/>
        </p:nvSpPr>
        <p:spPr>
          <a:xfrm>
            <a:off x="1113294" y="4712932"/>
            <a:ext cx="778369" cy="77831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1125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429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altLang="es-MX" sz="3200" b="1" dirty="0">
                <a:solidFill>
                  <a:srgbClr val="0F3D57"/>
                </a:solidFill>
                <a:latin typeface="Work Sans" pitchFamily="2" charset="77"/>
                <a:cs typeface="Calibri"/>
              </a:rPr>
              <a:t>03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D02427B-E760-1002-69BC-330DD245AC80}"/>
              </a:ext>
            </a:extLst>
          </p:cNvPr>
          <p:cNvSpPr/>
          <p:nvPr/>
        </p:nvSpPr>
        <p:spPr>
          <a:xfrm>
            <a:off x="1068360" y="4723046"/>
            <a:ext cx="868239" cy="829711"/>
          </a:xfrm>
          <a:prstGeom prst="rect">
            <a:avLst/>
          </a:prstGeom>
          <a:noFill/>
          <a:ln w="19050" cap="flat" cmpd="sng" algn="ctr">
            <a:solidFill>
              <a:srgbClr val="00C69B"/>
            </a:solidFill>
            <a:prstDash val="solid"/>
          </a:ln>
          <a:effectLst>
            <a:outerShdw dist="23000" sx="1000" sy="1000" rotWithShape="0">
              <a:srgbClr val="000000"/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ork Sans" pitchFamily="2" charset="0"/>
              <a:ea typeface="+mn-ea"/>
              <a:cs typeface="+mn-cs"/>
            </a:endParaRPr>
          </a:p>
        </p:txBody>
      </p:sp>
      <p:sp>
        <p:nvSpPr>
          <p:cNvPr id="11" name="Marcador de texto 3">
            <a:extLst>
              <a:ext uri="{FF2B5EF4-FFF2-40B4-BE49-F238E27FC236}">
                <a16:creationId xmlns:a16="http://schemas.microsoft.com/office/drawing/2014/main" id="{08F09CA5-784C-35F3-BBEB-E224D6329445}"/>
              </a:ext>
            </a:extLst>
          </p:cNvPr>
          <p:cNvSpPr>
            <a:spLocks noGrp="1"/>
          </p:cNvSpPr>
          <p:nvPr/>
        </p:nvSpPr>
        <p:spPr>
          <a:xfrm>
            <a:off x="8023138" y="2164350"/>
            <a:ext cx="3082381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1125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429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Verdana" panose="020B0604030504040204" pitchFamily="34" charset="0"/>
              </a:rPr>
              <a:t>La Satisfacción del cliente</a:t>
            </a:r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AF0FD1F3-6C84-A274-34B0-885D0BB1A2F6}"/>
              </a:ext>
            </a:extLst>
          </p:cNvPr>
          <p:cNvSpPr>
            <a:spLocks noGrp="1"/>
          </p:cNvSpPr>
          <p:nvPr/>
        </p:nvSpPr>
        <p:spPr>
          <a:xfrm>
            <a:off x="6812987" y="2064110"/>
            <a:ext cx="778369" cy="77831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1125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429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altLang="es-MX" sz="3200" b="1" dirty="0">
                <a:solidFill>
                  <a:srgbClr val="0F3D57"/>
                </a:solidFill>
                <a:latin typeface="Work Sans" pitchFamily="2" charset="0"/>
                <a:cs typeface="Calibri"/>
              </a:rPr>
              <a:t>04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53014E3-6F90-D7A8-B612-07244BA0B9CD}"/>
              </a:ext>
            </a:extLst>
          </p:cNvPr>
          <p:cNvSpPr/>
          <p:nvPr/>
        </p:nvSpPr>
        <p:spPr>
          <a:xfrm>
            <a:off x="6768053" y="2074224"/>
            <a:ext cx="868239" cy="829711"/>
          </a:xfrm>
          <a:prstGeom prst="rect">
            <a:avLst/>
          </a:prstGeom>
          <a:noFill/>
          <a:ln w="19050" cap="flat" cmpd="sng" algn="ctr">
            <a:solidFill>
              <a:srgbClr val="00C69B"/>
            </a:solidFill>
            <a:prstDash val="solid"/>
          </a:ln>
          <a:effectLst>
            <a:outerShdw dist="23000" sx="1000" sy="1000" rotWithShape="0">
              <a:srgbClr val="000000"/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ork Sans" pitchFamily="2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3A41074-11BA-3275-F52D-F76CDE849A58}"/>
              </a:ext>
            </a:extLst>
          </p:cNvPr>
          <p:cNvSpPr/>
          <p:nvPr/>
        </p:nvSpPr>
        <p:spPr>
          <a:xfrm>
            <a:off x="6759889" y="3332115"/>
            <a:ext cx="868239" cy="829711"/>
          </a:xfrm>
          <a:prstGeom prst="rect">
            <a:avLst/>
          </a:prstGeom>
          <a:noFill/>
          <a:ln w="19050" cap="flat" cmpd="sng" algn="ctr">
            <a:solidFill>
              <a:srgbClr val="00C69B"/>
            </a:solidFill>
            <a:prstDash val="solid"/>
          </a:ln>
          <a:effectLst>
            <a:outerShdw dist="23000" sx="1000" sy="1000" rotWithShape="0">
              <a:srgbClr val="000000"/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ork Sans" pitchFamily="2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522DEC5-4CA2-DD89-19EA-2738F59B7342}"/>
              </a:ext>
            </a:extLst>
          </p:cNvPr>
          <p:cNvSpPr txBox="1"/>
          <p:nvPr/>
        </p:nvSpPr>
        <p:spPr>
          <a:xfrm>
            <a:off x="6859228" y="3444443"/>
            <a:ext cx="7133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altLang="es-MX" sz="3200" b="1" dirty="0">
                <a:solidFill>
                  <a:srgbClr val="0F3D57"/>
                </a:solidFill>
                <a:latin typeface="Work Sans" pitchFamily="2" charset="0"/>
                <a:cs typeface="Calibri"/>
              </a:rPr>
              <a:t>05</a:t>
            </a:r>
            <a:endParaRPr lang="es-CO" sz="3200" b="1" dirty="0">
              <a:solidFill>
                <a:srgbClr val="0F3D57"/>
              </a:solidFill>
              <a:latin typeface="Work Sans" pitchFamily="2" charset="0"/>
              <a:cs typeface="Calibri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5BA126A-B592-FEB1-2A4B-C347570E6647}"/>
              </a:ext>
            </a:extLst>
          </p:cNvPr>
          <p:cNvSpPr txBox="1"/>
          <p:nvPr/>
        </p:nvSpPr>
        <p:spPr>
          <a:xfrm>
            <a:off x="2006571" y="3429000"/>
            <a:ext cx="3847185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/>
          <a:p>
            <a:r>
              <a:rPr lang="es-C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Verdana" panose="020B0604030504040204" pitchFamily="34" charset="0"/>
              </a:rPr>
              <a:t>Cambios en el cuestiones internas y externas (Análisis del contexto institucional)</a:t>
            </a:r>
            <a:endParaRPr lang="es-ES" sz="1600" b="1" dirty="0">
              <a:solidFill>
                <a:srgbClr val="00324D"/>
              </a:solidFill>
              <a:latin typeface="Nunito" pitchFamily="2" charset="0"/>
              <a:ea typeface="Verdana" panose="020B0604030504040204" pitchFamily="34" charset="0"/>
            </a:endParaRPr>
          </a:p>
        </p:txBody>
      </p:sp>
      <p:sp>
        <p:nvSpPr>
          <p:cNvPr id="17" name="Marcador de texto 3">
            <a:extLst>
              <a:ext uri="{FF2B5EF4-FFF2-40B4-BE49-F238E27FC236}">
                <a16:creationId xmlns:a16="http://schemas.microsoft.com/office/drawing/2014/main" id="{294D531F-EB02-C591-EB0C-3053A73ECD07}"/>
              </a:ext>
            </a:extLst>
          </p:cNvPr>
          <p:cNvSpPr>
            <a:spLocks noGrp="1"/>
          </p:cNvSpPr>
          <p:nvPr/>
        </p:nvSpPr>
        <p:spPr>
          <a:xfrm>
            <a:off x="8023138" y="3413140"/>
            <a:ext cx="3644244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1125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429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Verdana" panose="020B0604030504040204" pitchFamily="34" charset="0"/>
              </a:rPr>
              <a:t>Conformidad de los productos y servicios</a:t>
            </a:r>
          </a:p>
        </p:txBody>
      </p:sp>
      <p:sp>
        <p:nvSpPr>
          <p:cNvPr id="18" name="TextBox 66">
            <a:extLst>
              <a:ext uri="{FF2B5EF4-FFF2-40B4-BE49-F238E27FC236}">
                <a16:creationId xmlns:a16="http://schemas.microsoft.com/office/drawing/2014/main" id="{2C75FE86-3579-65B5-C727-7AFE0DD6D8E7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1670257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Conformidad de los productos y servicios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Laboratorio</a:t>
            </a:r>
            <a:r>
              <a:rPr lang="es-ES" b="1" dirty="0">
                <a:solidFill>
                  <a:srgbClr val="00C69B"/>
                </a:solidFill>
                <a:latin typeface="Nunito" pitchFamily="2" charset="0"/>
              </a:rPr>
              <a:t>s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C69B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417FB8B2-030F-8A57-635C-20072898FE4F}"/>
              </a:ext>
            </a:extLst>
          </p:cNvPr>
          <p:cNvSpPr txBox="1"/>
          <p:nvPr/>
        </p:nvSpPr>
        <p:spPr>
          <a:xfrm>
            <a:off x="1508551" y="1769062"/>
            <a:ext cx="96534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Work San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ork Sans" pitchFamily="2" charset="0"/>
                <a:ea typeface="+mn-ea"/>
                <a:cs typeface="+mn-cs"/>
              </a:rPr>
              <a:t>Instrucciones: Realizar un análisis del servicio prestado, el cumplimiento de los controles y frente al cumplimiento al plan de control de calidad del servicio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FE141B58-5D90-E682-CF87-1A948234A61D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1778957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Conformidad de los productos y servicios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Operaciones </a:t>
            </a:r>
            <a:r>
              <a:rPr lang="es-ES" b="1" dirty="0">
                <a:solidFill>
                  <a:srgbClr val="00C69B"/>
                </a:solidFill>
                <a:latin typeface="Nunito" pitchFamily="2" charset="0"/>
              </a:rPr>
              <a:t>E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stadísticas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C69B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417FB8B2-030F-8A57-635C-20072898FE4F}"/>
              </a:ext>
            </a:extLst>
          </p:cNvPr>
          <p:cNvSpPr txBox="1"/>
          <p:nvPr/>
        </p:nvSpPr>
        <p:spPr>
          <a:xfrm>
            <a:off x="1508551" y="1769062"/>
            <a:ext cx="96534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Work San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ork Sans" pitchFamily="2" charset="0"/>
                <a:ea typeface="+mn-ea"/>
                <a:cs typeface="+mn-cs"/>
              </a:rPr>
              <a:t>Instrucciones: Realizar un análisis del servicio prestado, el cumplimiento de los controles y frente al cumplimiento al plan de control de calidad del servicio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46B9FF7B-7965-29DF-8AB7-1D2626E9D4B2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23781519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863D394-261B-CDB5-1DDA-3E5584614FE8}"/>
              </a:ext>
            </a:extLst>
          </p:cNvPr>
          <p:cNvSpPr txBox="1"/>
          <p:nvPr/>
        </p:nvSpPr>
        <p:spPr>
          <a:xfrm>
            <a:off x="1340069" y="4528655"/>
            <a:ext cx="95118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4800" b="1" i="0" u="none" strike="noStrike" kern="1200" cap="none" spc="0" normalizeH="0" baseline="0" noProof="0" dirty="0">
                <a:ln>
                  <a:noFill/>
                </a:ln>
                <a:solidFill>
                  <a:srgbClr val="9ED4D4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6. Desempeño de los procesos y SISTEMAS DE GESTIÓN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8E599DC8-BF11-B624-2CA2-B0A62F4C4079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bg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26040932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Estado de no conformidades-acciones correctivas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rgbClr val="00C69B"/>
                </a:solidFill>
                <a:latin typeface="Nunito" pitchFamily="2" charset="0"/>
              </a:rPr>
              <a:t>Resultados de auditorias internas al SGI 2023-2024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C69B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612C21EC-C3FD-32C0-6E51-EEF6F45652E3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9539218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RESULTADOS DE SEGUIMIENTO Y MEDICIÓN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Resultados de indicadores de gestión</a:t>
            </a: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417FB8B2-030F-8A57-635C-20072898FE4F}"/>
              </a:ext>
            </a:extLst>
          </p:cNvPr>
          <p:cNvSpPr txBox="1"/>
          <p:nvPr/>
        </p:nvSpPr>
        <p:spPr>
          <a:xfrm>
            <a:off x="1508551" y="1769062"/>
            <a:ext cx="96534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Work San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ork Sans" pitchFamily="2" charset="0"/>
                <a:ea typeface="+mn-ea"/>
                <a:cs typeface="+mn-cs"/>
              </a:rPr>
              <a:t>Instrucciones: Realizar un análisis de la batería de indicadores de gestión de todos los procesos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633B899C-E14B-788F-BD3A-90C8D8C6B705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6774484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RESULTADOS DE SEGUIMIENTO Y MEDICIÓN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Acreditación</a:t>
            </a: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417FB8B2-030F-8A57-635C-20072898FE4F}"/>
              </a:ext>
            </a:extLst>
          </p:cNvPr>
          <p:cNvSpPr txBox="1"/>
          <p:nvPr/>
        </p:nvSpPr>
        <p:spPr>
          <a:xfrm>
            <a:off x="1508551" y="1769062"/>
            <a:ext cx="96534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Work San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ork Sans" pitchFamily="2" charset="0"/>
                <a:ea typeface="+mn-ea"/>
                <a:cs typeface="+mn-cs"/>
              </a:rPr>
              <a:t>Instrucciones: Realizar un análisis de los resultados de indicadores y otros ítems que demuestren cuales son los resultados de las acciones en el proceso. 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47B1211C-D3B9-AB6C-CDBE-500CC65F128F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4386482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RESULTADOS DE SEGUIMIENTO Y MEDICIÓN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Laboratorios</a:t>
            </a: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417FB8B2-030F-8A57-635C-20072898FE4F}"/>
              </a:ext>
            </a:extLst>
          </p:cNvPr>
          <p:cNvSpPr txBox="1"/>
          <p:nvPr/>
        </p:nvSpPr>
        <p:spPr>
          <a:xfrm>
            <a:off x="1508551" y="1769062"/>
            <a:ext cx="96534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Work San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ork Sans" pitchFamily="2" charset="0"/>
                <a:ea typeface="+mn-ea"/>
                <a:cs typeface="+mn-cs"/>
              </a:rPr>
              <a:t>Instrucciones: Realizar un análisis de los resultados de indicadores y otros ítems que demuestren cuales son los resultados de las acciones en el proceso. Solicitudes atendidas y laboratorios certificados.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9C1AC07F-B61E-ABB2-3943-A5A26030F2B6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7650319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RESULTADOS DE SEGUIMIENTO Y MEDICIÓN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rgbClr val="00C69B"/>
                </a:solidFill>
                <a:latin typeface="Nunito" pitchFamily="2" charset="0"/>
              </a:rPr>
              <a:t>Indicadores de gestión del Plan de Trabajo SG-SST con corte a noviembre 15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C69B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417FB8B2-030F-8A57-635C-20072898FE4F}"/>
              </a:ext>
            </a:extLst>
          </p:cNvPr>
          <p:cNvSpPr txBox="1"/>
          <p:nvPr/>
        </p:nvSpPr>
        <p:spPr>
          <a:xfrm>
            <a:off x="1508551" y="1769062"/>
            <a:ext cx="96534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Work San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ork Sans" pitchFamily="2" charset="0"/>
                <a:ea typeface="+mn-ea"/>
                <a:cs typeface="+mn-cs"/>
              </a:rPr>
              <a:t>Instrucciones: Realizar un análisis de los resultados de indicadores y otros ítems que demuestren cuales son los resultados de las acciones en el proceso. 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1BB8D85D-F259-9D94-6A1C-EEE1E900BAF3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42514766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RESULTADOS DE SEGUIMIENTO Y MEDICIÓN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rgbClr val="00C69B"/>
                </a:solidFill>
                <a:latin typeface="Nunito" pitchFamily="2" charset="0"/>
              </a:rPr>
              <a:t>Cumplimiento del Plan Anual de SST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C69B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417FB8B2-030F-8A57-635C-20072898FE4F}"/>
              </a:ext>
            </a:extLst>
          </p:cNvPr>
          <p:cNvSpPr txBox="1"/>
          <p:nvPr/>
        </p:nvSpPr>
        <p:spPr>
          <a:xfrm>
            <a:off x="1508551" y="1769062"/>
            <a:ext cx="96534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Work San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ork Sans" pitchFamily="2" charset="0"/>
                <a:ea typeface="+mn-ea"/>
                <a:cs typeface="+mn-cs"/>
              </a:rPr>
              <a:t>Instrucciones: Realizar un análisis de los resultados del cumplimiento del Plan Anual de SST. 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5475202B-F341-9A54-252A-C59D6D11C6DB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18468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PARTICIPACIÓN DE LOS TRABAJADORES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rgbClr val="00C69B"/>
                </a:solidFill>
                <a:latin typeface="Nunito" pitchFamily="2" charset="0"/>
              </a:rPr>
              <a:t>Seguridad y Salud en el Trabajo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C69B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A0576FAE-E3A3-574E-8E33-A83C2519C04F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2502964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6">
            <a:extLst>
              <a:ext uri="{FF2B5EF4-FFF2-40B4-BE49-F238E27FC236}">
                <a16:creationId xmlns:a16="http://schemas.microsoft.com/office/drawing/2014/main" id="{4A139F6B-624F-94DE-541F-E3BE5D79FCBD}"/>
              </a:ext>
            </a:extLst>
          </p:cNvPr>
          <p:cNvSpPr txBox="1"/>
          <p:nvPr/>
        </p:nvSpPr>
        <p:spPr>
          <a:xfrm>
            <a:off x="7800658" y="1307506"/>
            <a:ext cx="3873812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b="0" dirty="0">
                <a:solidFill>
                  <a:schemeClr val="tx1"/>
                </a:solidFill>
                <a:latin typeface="Nunito" pitchFamily="2" charset="0"/>
              </a:rPr>
              <a:t>Eficacia de las acciones tomadas para abordar riesgos y oportunidades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B62A2D7-172E-A687-5CAC-4E4E1EC2DDC0}"/>
              </a:ext>
            </a:extLst>
          </p:cNvPr>
          <p:cNvSpPr/>
          <p:nvPr/>
        </p:nvSpPr>
        <p:spPr>
          <a:xfrm>
            <a:off x="962889" y="4968268"/>
            <a:ext cx="868239" cy="829711"/>
          </a:xfrm>
          <a:prstGeom prst="rect">
            <a:avLst/>
          </a:prstGeom>
          <a:noFill/>
          <a:ln w="28575" cap="flat" cmpd="sng" algn="ctr">
            <a:solidFill>
              <a:srgbClr val="00C69B"/>
            </a:solidFill>
            <a:prstDash val="solid"/>
          </a:ln>
          <a:effectLst>
            <a:outerShdw dist="23000" sx="1000" sy="1000" rotWithShape="0">
              <a:srgbClr val="000000"/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osefin Sans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569F3F3-2F7C-5B7D-58A7-97392EC6A139}"/>
              </a:ext>
            </a:extLst>
          </p:cNvPr>
          <p:cNvSpPr txBox="1"/>
          <p:nvPr/>
        </p:nvSpPr>
        <p:spPr>
          <a:xfrm>
            <a:off x="1067703" y="5093156"/>
            <a:ext cx="7133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altLang="es-MX" sz="3200" b="1" dirty="0">
                <a:solidFill>
                  <a:srgbClr val="0F3D57"/>
                </a:solidFill>
                <a:latin typeface="Josefin Sans" pitchFamily="2" charset="0"/>
                <a:cs typeface="Calibri"/>
              </a:rPr>
              <a:t>07</a:t>
            </a:r>
            <a:endParaRPr lang="es-CO" sz="3200" b="1" dirty="0">
              <a:solidFill>
                <a:srgbClr val="0F3D57"/>
              </a:solidFill>
              <a:latin typeface="Josefin Sans" pitchFamily="2" charset="0"/>
              <a:cs typeface="Calibri"/>
            </a:endParaRPr>
          </a:p>
        </p:txBody>
      </p:sp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2DFBC6CF-E601-5667-F0AF-F20ABE16D1E2}"/>
              </a:ext>
            </a:extLst>
          </p:cNvPr>
          <p:cNvSpPr>
            <a:spLocks noGrp="1"/>
          </p:cNvSpPr>
          <p:nvPr/>
        </p:nvSpPr>
        <p:spPr>
          <a:xfrm>
            <a:off x="6665007" y="1327407"/>
            <a:ext cx="778369" cy="77831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1125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429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altLang="es-MX" sz="3200" b="1" dirty="0">
                <a:solidFill>
                  <a:srgbClr val="0F3D57"/>
                </a:solidFill>
                <a:latin typeface="Josefin Sans" pitchFamily="2" charset="0"/>
                <a:cs typeface="Calibri"/>
              </a:rPr>
              <a:t>08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53DB928-9C2B-AC57-7C14-3A30D6292058}"/>
              </a:ext>
            </a:extLst>
          </p:cNvPr>
          <p:cNvSpPr/>
          <p:nvPr/>
        </p:nvSpPr>
        <p:spPr>
          <a:xfrm>
            <a:off x="6625836" y="1329658"/>
            <a:ext cx="868239" cy="829711"/>
          </a:xfrm>
          <a:prstGeom prst="rect">
            <a:avLst/>
          </a:prstGeom>
          <a:noFill/>
          <a:ln w="28575" cap="flat" cmpd="sng" algn="ctr">
            <a:solidFill>
              <a:srgbClr val="00C69B"/>
            </a:solidFill>
            <a:prstDash val="solid"/>
          </a:ln>
          <a:effectLst>
            <a:outerShdw dist="23000" sx="1000" sy="1000" rotWithShape="0">
              <a:srgbClr val="000000"/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osefin Sans" pitchFamily="2" charset="0"/>
            </a:endParaRPr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2BE5A915-DEEB-6377-F2E8-A643BE473B18}"/>
              </a:ext>
            </a:extLst>
          </p:cNvPr>
          <p:cNvSpPr>
            <a:spLocks noGrp="1"/>
          </p:cNvSpPr>
          <p:nvPr/>
        </p:nvSpPr>
        <p:spPr>
          <a:xfrm>
            <a:off x="7619397" y="3786939"/>
            <a:ext cx="4236333" cy="235756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1125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429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600" b="1" dirty="0">
                <a:latin typeface="Nunito" pitchFamily="2" charset="0"/>
                <a:sym typeface="Helvetica Neue"/>
              </a:rPr>
              <a:t>Salidas de la Revisión por la Dirección: </a:t>
            </a:r>
            <a:r>
              <a:rPr lang="es-ES" sz="1600" b="1" dirty="0">
                <a:latin typeface="Nunito" pitchFamily="2" charset="0"/>
                <a:sym typeface="Helvetica Neue"/>
              </a:rPr>
              <a:t>Oportunidades de Mejora – Decisiones</a:t>
            </a:r>
          </a:p>
          <a:p>
            <a:pPr algn="just"/>
            <a:r>
              <a:rPr lang="es-ES" sz="1600" dirty="0">
                <a:latin typeface="Nunito" pitchFamily="2" charset="0"/>
                <a:sym typeface="Helvetica Neue"/>
              </a:rPr>
              <a:t>Decisiones relacionadas con cualquier cambio en el SGI, Oportunidades de mejorar la integración del SGI, Necesidad de cambio en Ia mejora de la competencia, la toma de conciencia y de la comunicación,, Conclusiones sobre la Conveniencia, Adecuación y Eficacia</a:t>
            </a:r>
            <a:endParaRPr lang="es-MX" sz="1600" dirty="0">
              <a:latin typeface="Nunito" pitchFamily="2" charset="0"/>
              <a:sym typeface="Helvetica Neue"/>
            </a:endParaRPr>
          </a:p>
        </p:txBody>
      </p:sp>
      <p:sp>
        <p:nvSpPr>
          <p:cNvPr id="10" name="Marcador de texto 3">
            <a:extLst>
              <a:ext uri="{FF2B5EF4-FFF2-40B4-BE49-F238E27FC236}">
                <a16:creationId xmlns:a16="http://schemas.microsoft.com/office/drawing/2014/main" id="{60A0D806-DA3F-2F9F-0A8B-FA9FBC5E52F1}"/>
              </a:ext>
            </a:extLst>
          </p:cNvPr>
          <p:cNvSpPr>
            <a:spLocks noGrp="1"/>
          </p:cNvSpPr>
          <p:nvPr/>
        </p:nvSpPr>
        <p:spPr>
          <a:xfrm>
            <a:off x="1023088" y="1710759"/>
            <a:ext cx="741407" cy="77831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1125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429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altLang="es-MX" sz="3200" b="1" dirty="0">
                <a:solidFill>
                  <a:srgbClr val="0F3D57"/>
                </a:solidFill>
                <a:latin typeface="Josefin Sans" pitchFamily="2" charset="0"/>
                <a:cs typeface="Calibri"/>
              </a:rPr>
              <a:t>06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293BBD9-DB78-F79A-58DA-A32FCE29AF08}"/>
              </a:ext>
            </a:extLst>
          </p:cNvPr>
          <p:cNvSpPr/>
          <p:nvPr/>
        </p:nvSpPr>
        <p:spPr>
          <a:xfrm>
            <a:off x="962303" y="1686992"/>
            <a:ext cx="868239" cy="829711"/>
          </a:xfrm>
          <a:prstGeom prst="rect">
            <a:avLst/>
          </a:prstGeom>
          <a:noFill/>
          <a:ln w="28575" cap="flat" cmpd="sng" algn="ctr">
            <a:solidFill>
              <a:srgbClr val="00C69B"/>
            </a:solidFill>
            <a:prstDash val="solid"/>
          </a:ln>
          <a:effectLst>
            <a:outerShdw dist="23000" sx="1000" sy="1000" rotWithShape="0">
              <a:srgbClr val="000000"/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osefin Sans" pitchFamily="2" charset="0"/>
            </a:endParaRPr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E6DDE35A-DAEF-0775-40F4-1108A4FE0CA2}"/>
              </a:ext>
            </a:extLst>
          </p:cNvPr>
          <p:cNvSpPr>
            <a:spLocks noGrp="1"/>
          </p:cNvSpPr>
          <p:nvPr/>
        </p:nvSpPr>
        <p:spPr>
          <a:xfrm>
            <a:off x="1971989" y="4999079"/>
            <a:ext cx="3736222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1125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429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600" dirty="0">
                <a:latin typeface="Nunito" pitchFamily="2" charset="0"/>
              </a:rPr>
              <a:t>El desempeño de los proveedores externos</a:t>
            </a:r>
          </a:p>
        </p:txBody>
      </p:sp>
      <p:sp>
        <p:nvSpPr>
          <p:cNvPr id="13" name="Marcador de texto 3">
            <a:extLst>
              <a:ext uri="{FF2B5EF4-FFF2-40B4-BE49-F238E27FC236}">
                <a16:creationId xmlns:a16="http://schemas.microsoft.com/office/drawing/2014/main" id="{D817E8DD-CDE3-8AE5-2556-F3DD05DA91A0}"/>
              </a:ext>
            </a:extLst>
          </p:cNvPr>
          <p:cNvSpPr>
            <a:spLocks noGrp="1"/>
          </p:cNvSpPr>
          <p:nvPr/>
        </p:nvSpPr>
        <p:spPr>
          <a:xfrm>
            <a:off x="6704177" y="3914190"/>
            <a:ext cx="778369" cy="77831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1125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429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altLang="es-MX" sz="3200" b="1" dirty="0">
                <a:solidFill>
                  <a:srgbClr val="0F3D57"/>
                </a:solidFill>
                <a:latin typeface="Josefin Sans" pitchFamily="2" charset="0"/>
                <a:cs typeface="Calibri"/>
              </a:rPr>
              <a:t>10</a:t>
            </a:r>
          </a:p>
        </p:txBody>
      </p:sp>
      <p:sp>
        <p:nvSpPr>
          <p:cNvPr id="14" name="TextBox 66">
            <a:extLst>
              <a:ext uri="{FF2B5EF4-FFF2-40B4-BE49-F238E27FC236}">
                <a16:creationId xmlns:a16="http://schemas.microsoft.com/office/drawing/2014/main" id="{C8800186-4801-54B4-1E67-ECB8267FD3F5}"/>
              </a:ext>
            </a:extLst>
          </p:cNvPr>
          <p:cNvSpPr txBox="1"/>
          <p:nvPr/>
        </p:nvSpPr>
        <p:spPr>
          <a:xfrm>
            <a:off x="1901346" y="887690"/>
            <a:ext cx="4160644" cy="378565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just"/>
            <a:r>
              <a:rPr lang="es-MX" sz="1600" dirty="0">
                <a:solidFill>
                  <a:schemeClr val="tx1"/>
                </a:solidFill>
                <a:latin typeface="Nunito" pitchFamily="2" charset="0"/>
              </a:rPr>
              <a:t>Desempeño de los procesos y Sistemas de Gestión:</a:t>
            </a:r>
          </a:p>
          <a:p>
            <a:pPr algn="just"/>
            <a:r>
              <a:rPr lang="es-MX" sz="1600" b="0" dirty="0">
                <a:solidFill>
                  <a:schemeClr val="tx1"/>
                </a:solidFill>
                <a:latin typeface="Nunito" pitchFamily="2" charset="0"/>
              </a:rPr>
              <a:t>No Conformidades y Acciones Correctivas, Resultados de Seguimiento y Medición, Cumplimiento plan de trabajo anual SST, Planes de acción, cumplimiento de requisitos legales y otros requisitos, medidas de prevención y control de peligros, participación de los trabajadores, condiciones en los ambientes de trabajo y las condiciones de salud de los trabajadores, incidentes y accidentes de trabajo y enfermedades laborales, ausentismo laboral, daños en la propiedad, máquinas y equipos.  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4E507E24-3CB6-1290-5247-8E8F26096F1D}"/>
              </a:ext>
            </a:extLst>
          </p:cNvPr>
          <p:cNvSpPr/>
          <p:nvPr/>
        </p:nvSpPr>
        <p:spPr>
          <a:xfrm>
            <a:off x="6665007" y="3868921"/>
            <a:ext cx="868239" cy="829711"/>
          </a:xfrm>
          <a:prstGeom prst="rect">
            <a:avLst/>
          </a:prstGeom>
          <a:noFill/>
          <a:ln w="28575" cap="flat" cmpd="sng" algn="ctr">
            <a:solidFill>
              <a:srgbClr val="00C69B"/>
            </a:solidFill>
            <a:prstDash val="solid"/>
          </a:ln>
          <a:effectLst>
            <a:outerShdw dist="23000" sx="1000" sy="1000" rotWithShape="0">
              <a:srgbClr val="000000"/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osefin Sans" pitchFamily="2" charset="0"/>
            </a:endParaRPr>
          </a:p>
        </p:txBody>
      </p:sp>
      <p:sp>
        <p:nvSpPr>
          <p:cNvPr id="16" name="TextBox 66">
            <a:extLst>
              <a:ext uri="{FF2B5EF4-FFF2-40B4-BE49-F238E27FC236}">
                <a16:creationId xmlns:a16="http://schemas.microsoft.com/office/drawing/2014/main" id="{EF4A5BFF-8C2B-421B-E29A-377719ED01F4}"/>
              </a:ext>
            </a:extLst>
          </p:cNvPr>
          <p:cNvSpPr txBox="1"/>
          <p:nvPr/>
        </p:nvSpPr>
        <p:spPr>
          <a:xfrm>
            <a:off x="7800658" y="2608114"/>
            <a:ext cx="3873812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b="0" dirty="0">
                <a:solidFill>
                  <a:schemeClr val="tx1"/>
                </a:solidFill>
                <a:latin typeface="Nunito" pitchFamily="2" charset="0"/>
              </a:rPr>
              <a:t>Recursos para el funcionamiento del Sistema de Gestión Integrado</a:t>
            </a:r>
          </a:p>
        </p:txBody>
      </p:sp>
      <p:sp>
        <p:nvSpPr>
          <p:cNvPr id="17" name="Marcador de texto 3">
            <a:extLst>
              <a:ext uri="{FF2B5EF4-FFF2-40B4-BE49-F238E27FC236}">
                <a16:creationId xmlns:a16="http://schemas.microsoft.com/office/drawing/2014/main" id="{13A69758-CC6F-8F53-4A72-D5A887ACE321}"/>
              </a:ext>
            </a:extLst>
          </p:cNvPr>
          <p:cNvSpPr>
            <a:spLocks noGrp="1"/>
          </p:cNvSpPr>
          <p:nvPr/>
        </p:nvSpPr>
        <p:spPr>
          <a:xfrm>
            <a:off x="6665007" y="2608114"/>
            <a:ext cx="778369" cy="77831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1125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429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altLang="es-MX" sz="3200" b="1" dirty="0">
                <a:solidFill>
                  <a:srgbClr val="0F3D57"/>
                </a:solidFill>
                <a:latin typeface="Josefin Sans" pitchFamily="2" charset="0"/>
                <a:cs typeface="Calibri"/>
              </a:rPr>
              <a:t>09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76DB0D2-B84A-0F64-D296-D86FDCB8F152}"/>
              </a:ext>
            </a:extLst>
          </p:cNvPr>
          <p:cNvSpPr/>
          <p:nvPr/>
        </p:nvSpPr>
        <p:spPr>
          <a:xfrm>
            <a:off x="6625836" y="2610365"/>
            <a:ext cx="868239" cy="829711"/>
          </a:xfrm>
          <a:prstGeom prst="rect">
            <a:avLst/>
          </a:prstGeom>
          <a:noFill/>
          <a:ln w="28575" cap="flat" cmpd="sng" algn="ctr">
            <a:solidFill>
              <a:srgbClr val="00C69B"/>
            </a:solidFill>
            <a:prstDash val="solid"/>
          </a:ln>
          <a:effectLst>
            <a:outerShdw dist="23000" sx="1000" sy="1000" rotWithShape="0">
              <a:srgbClr val="000000"/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osefin Sans" pitchFamily="2" charset="0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050B0313-EF39-F21B-2890-E9C221C959DE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14693677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PARTICIPACIÓN DE LOS TRABAJADORES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Meteorología Aeronáutica 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80386558-D9DF-00AC-74CD-622C358F45F0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4161507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Medidas de prevención y control de peligros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Brigada de emergencia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Ideam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C69B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15F31BD0-375B-5A16-2C03-56FB04B3ABA2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16246660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Incidentes y accidentes de trabajo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93616D9E-EA27-ECD5-4C00-7BC2D169919D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0067098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Ausentismo laboral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E93C9243-6BE6-2D58-DAE6-14EEB3822440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4014863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863D394-261B-CDB5-1DDA-3E5584614FE8}"/>
              </a:ext>
            </a:extLst>
          </p:cNvPr>
          <p:cNvSpPr txBox="1"/>
          <p:nvPr/>
        </p:nvSpPr>
        <p:spPr>
          <a:xfrm>
            <a:off x="1340069" y="4528655"/>
            <a:ext cx="95118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4800" b="1" dirty="0">
                <a:solidFill>
                  <a:srgbClr val="9ED4D4"/>
                </a:solidFill>
                <a:latin typeface="Bebas Neue Regular" panose="020B0606020202050201" pitchFamily="34" charset="77"/>
              </a:rPr>
              <a:t>7</a:t>
            </a:r>
            <a:r>
              <a:rPr kumimoji="0" lang="es-CO" sz="4800" b="1" i="0" u="none" strike="noStrike" kern="1200" cap="none" spc="0" normalizeH="0" baseline="0" noProof="0" dirty="0">
                <a:ln>
                  <a:noFill/>
                </a:ln>
                <a:solidFill>
                  <a:srgbClr val="9ED4D4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.  Desempeño de los proveedores externos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1FFCEDD2-60BE-BB58-84E1-EBE6C7F4E56F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bg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0994932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Desempeño de los proveedores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4EF3848-D759-F968-F746-63BBD993FD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5024324"/>
              </p:ext>
            </p:extLst>
          </p:nvPr>
        </p:nvGraphicFramePr>
        <p:xfrm>
          <a:off x="1491916" y="1488635"/>
          <a:ext cx="9208168" cy="4651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66">
            <a:extLst>
              <a:ext uri="{FF2B5EF4-FFF2-40B4-BE49-F238E27FC236}">
                <a16:creationId xmlns:a16="http://schemas.microsoft.com/office/drawing/2014/main" id="{0E51ADC6-2323-BCD0-1D94-3891277E1CAB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4815379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srgbClr val="87422D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Desempeño de los proveedores</a:t>
            </a: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rgbClr val="00C69B"/>
                </a:solidFill>
                <a:latin typeface="Nunito" pitchFamily="2" charset="0"/>
              </a:rPr>
              <a:t>Análisis y decisiones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C69B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A9E21770-2CD8-EC54-A916-4BF3C882F8A6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2953639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srgbClr val="87422D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Desempeño de los proveedores</a:t>
            </a: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rgbClr val="00C69B"/>
                </a:solidFill>
                <a:latin typeface="Nunito" pitchFamily="2" charset="0"/>
              </a:rPr>
              <a:t>Meteorología Aeronáutica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C69B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3DD7C4F8-82CB-6917-0BF0-91A5793BF48B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9782465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863D394-261B-CDB5-1DDA-3E5584614FE8}"/>
              </a:ext>
            </a:extLst>
          </p:cNvPr>
          <p:cNvSpPr txBox="1"/>
          <p:nvPr/>
        </p:nvSpPr>
        <p:spPr>
          <a:xfrm>
            <a:off x="1340069" y="4528655"/>
            <a:ext cx="95118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4800" b="1" dirty="0">
                <a:solidFill>
                  <a:srgbClr val="9ED4D4"/>
                </a:solidFill>
                <a:latin typeface="Bebas Neue Regular" panose="020B0606020202050201" pitchFamily="34" charset="77"/>
              </a:rPr>
              <a:t>8. </a:t>
            </a:r>
            <a:r>
              <a:rPr kumimoji="0" lang="es-CO" sz="4800" b="1" i="0" u="none" strike="noStrike" kern="1200" cap="none" spc="0" normalizeH="0" baseline="0" noProof="0" dirty="0">
                <a:ln>
                  <a:noFill/>
                </a:ln>
                <a:solidFill>
                  <a:srgbClr val="9ED4D4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  Eficacia de las acciones tomadas para abordar riesgos y oportunidades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492F13AF-2A20-869E-E34A-B19056B9540B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bg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7170395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srgbClr val="87422D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Identificación de los riesgos</a:t>
            </a:r>
          </a:p>
        </p:txBody>
      </p:sp>
      <p:sp>
        <p:nvSpPr>
          <p:cNvPr id="2" name="Rectángulo redondeado 52">
            <a:extLst>
              <a:ext uri="{FF2B5EF4-FFF2-40B4-BE49-F238E27FC236}">
                <a16:creationId xmlns:a16="http://schemas.microsoft.com/office/drawing/2014/main" id="{B4236F31-4D44-963B-3623-AB58D37CBAF2}"/>
              </a:ext>
            </a:extLst>
          </p:cNvPr>
          <p:cNvSpPr/>
          <p:nvPr/>
        </p:nvSpPr>
        <p:spPr>
          <a:xfrm>
            <a:off x="4729641" y="4860950"/>
            <a:ext cx="1890883" cy="2806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Work Sans" pitchFamily="2" charset="0"/>
            </a:endParaRPr>
          </a:p>
        </p:txBody>
      </p:sp>
      <p:sp>
        <p:nvSpPr>
          <p:cNvPr id="5" name="Rectángulo redondeado 53">
            <a:extLst>
              <a:ext uri="{FF2B5EF4-FFF2-40B4-BE49-F238E27FC236}">
                <a16:creationId xmlns:a16="http://schemas.microsoft.com/office/drawing/2014/main" id="{5258CB7F-7FBB-36D9-3892-1C8030D1C0EF}"/>
              </a:ext>
            </a:extLst>
          </p:cNvPr>
          <p:cNvSpPr/>
          <p:nvPr/>
        </p:nvSpPr>
        <p:spPr>
          <a:xfrm>
            <a:off x="7507533" y="4593439"/>
            <a:ext cx="1890883" cy="2806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Work Sans" pitchFamily="2" charset="0"/>
            </a:endParaRPr>
          </a:p>
        </p:txBody>
      </p:sp>
      <p:sp>
        <p:nvSpPr>
          <p:cNvPr id="6" name="Rectángulo redondeado 50">
            <a:extLst>
              <a:ext uri="{FF2B5EF4-FFF2-40B4-BE49-F238E27FC236}">
                <a16:creationId xmlns:a16="http://schemas.microsoft.com/office/drawing/2014/main" id="{ADDB43C8-D8D6-6694-0F2B-743708E4E34E}"/>
              </a:ext>
            </a:extLst>
          </p:cNvPr>
          <p:cNvSpPr/>
          <p:nvPr/>
        </p:nvSpPr>
        <p:spPr>
          <a:xfrm>
            <a:off x="4737690" y="2501900"/>
            <a:ext cx="1890883" cy="2806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Work Sans" pitchFamily="2" charset="0"/>
            </a:endParaRPr>
          </a:p>
        </p:txBody>
      </p:sp>
      <p:sp>
        <p:nvSpPr>
          <p:cNvPr id="7" name="Freeform 187">
            <a:extLst>
              <a:ext uri="{FF2B5EF4-FFF2-40B4-BE49-F238E27FC236}">
                <a16:creationId xmlns:a16="http://schemas.microsoft.com/office/drawing/2014/main" id="{7881F6CC-0D37-1CAE-478A-9071C3D25955}"/>
              </a:ext>
            </a:extLst>
          </p:cNvPr>
          <p:cNvSpPr>
            <a:spLocks/>
          </p:cNvSpPr>
          <p:nvPr/>
        </p:nvSpPr>
        <p:spPr bwMode="auto">
          <a:xfrm>
            <a:off x="5134491" y="1301619"/>
            <a:ext cx="1319269" cy="1361724"/>
          </a:xfrm>
          <a:custGeom>
            <a:avLst/>
            <a:gdLst>
              <a:gd name="T0" fmla="*/ 828 w 1575"/>
              <a:gd name="T1" fmla="*/ 1 h 1575"/>
              <a:gd name="T2" fmla="*/ 985 w 1575"/>
              <a:gd name="T3" fmla="*/ 25 h 1575"/>
              <a:gd name="T4" fmla="*/ 1129 w 1575"/>
              <a:gd name="T5" fmla="*/ 78 h 1575"/>
              <a:gd name="T6" fmla="*/ 1258 w 1575"/>
              <a:gd name="T7" fmla="*/ 157 h 1575"/>
              <a:gd name="T8" fmla="*/ 1371 w 1575"/>
              <a:gd name="T9" fmla="*/ 258 h 1575"/>
              <a:gd name="T10" fmla="*/ 1461 w 1575"/>
              <a:gd name="T11" fmla="*/ 380 h 1575"/>
              <a:gd name="T12" fmla="*/ 1528 w 1575"/>
              <a:gd name="T13" fmla="*/ 517 h 1575"/>
              <a:gd name="T14" fmla="*/ 1566 w 1575"/>
              <a:gd name="T15" fmla="*/ 668 h 1575"/>
              <a:gd name="T16" fmla="*/ 1575 w 1575"/>
              <a:gd name="T17" fmla="*/ 788 h 1575"/>
              <a:gd name="T18" fmla="*/ 1566 w 1575"/>
              <a:gd name="T19" fmla="*/ 907 h 1575"/>
              <a:gd name="T20" fmla="*/ 1528 w 1575"/>
              <a:gd name="T21" fmla="*/ 1059 h 1575"/>
              <a:gd name="T22" fmla="*/ 1461 w 1575"/>
              <a:gd name="T23" fmla="*/ 1196 h 1575"/>
              <a:gd name="T24" fmla="*/ 1371 w 1575"/>
              <a:gd name="T25" fmla="*/ 1317 h 1575"/>
              <a:gd name="T26" fmla="*/ 1258 w 1575"/>
              <a:gd name="T27" fmla="*/ 1419 h 1575"/>
              <a:gd name="T28" fmla="*/ 1129 w 1575"/>
              <a:gd name="T29" fmla="*/ 1498 h 1575"/>
              <a:gd name="T30" fmla="*/ 985 w 1575"/>
              <a:gd name="T31" fmla="*/ 1550 h 1575"/>
              <a:gd name="T32" fmla="*/ 828 w 1575"/>
              <a:gd name="T33" fmla="*/ 1575 h 1575"/>
              <a:gd name="T34" fmla="*/ 747 w 1575"/>
              <a:gd name="T35" fmla="*/ 1575 h 1575"/>
              <a:gd name="T36" fmla="*/ 591 w 1575"/>
              <a:gd name="T37" fmla="*/ 1550 h 1575"/>
              <a:gd name="T38" fmla="*/ 446 w 1575"/>
              <a:gd name="T39" fmla="*/ 1498 h 1575"/>
              <a:gd name="T40" fmla="*/ 316 w 1575"/>
              <a:gd name="T41" fmla="*/ 1419 h 1575"/>
              <a:gd name="T42" fmla="*/ 205 w 1575"/>
              <a:gd name="T43" fmla="*/ 1317 h 1575"/>
              <a:gd name="T44" fmla="*/ 114 w 1575"/>
              <a:gd name="T45" fmla="*/ 1196 h 1575"/>
              <a:gd name="T46" fmla="*/ 48 w 1575"/>
              <a:gd name="T47" fmla="*/ 1059 h 1575"/>
              <a:gd name="T48" fmla="*/ 9 w 1575"/>
              <a:gd name="T49" fmla="*/ 907 h 1575"/>
              <a:gd name="T50" fmla="*/ 0 w 1575"/>
              <a:gd name="T51" fmla="*/ 788 h 1575"/>
              <a:gd name="T52" fmla="*/ 9 w 1575"/>
              <a:gd name="T53" fmla="*/ 668 h 1575"/>
              <a:gd name="T54" fmla="*/ 48 w 1575"/>
              <a:gd name="T55" fmla="*/ 517 h 1575"/>
              <a:gd name="T56" fmla="*/ 114 w 1575"/>
              <a:gd name="T57" fmla="*/ 380 h 1575"/>
              <a:gd name="T58" fmla="*/ 205 w 1575"/>
              <a:gd name="T59" fmla="*/ 258 h 1575"/>
              <a:gd name="T60" fmla="*/ 316 w 1575"/>
              <a:gd name="T61" fmla="*/ 157 h 1575"/>
              <a:gd name="T62" fmla="*/ 446 w 1575"/>
              <a:gd name="T63" fmla="*/ 78 h 1575"/>
              <a:gd name="T64" fmla="*/ 591 w 1575"/>
              <a:gd name="T65" fmla="*/ 25 h 1575"/>
              <a:gd name="T66" fmla="*/ 747 w 1575"/>
              <a:gd name="T67" fmla="*/ 1 h 1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75" h="1575">
                <a:moveTo>
                  <a:pt x="788" y="0"/>
                </a:moveTo>
                <a:lnTo>
                  <a:pt x="828" y="1"/>
                </a:lnTo>
                <a:lnTo>
                  <a:pt x="907" y="9"/>
                </a:lnTo>
                <a:lnTo>
                  <a:pt x="985" y="25"/>
                </a:lnTo>
                <a:lnTo>
                  <a:pt x="1059" y="48"/>
                </a:lnTo>
                <a:lnTo>
                  <a:pt x="1129" y="78"/>
                </a:lnTo>
                <a:lnTo>
                  <a:pt x="1196" y="114"/>
                </a:lnTo>
                <a:lnTo>
                  <a:pt x="1258" y="157"/>
                </a:lnTo>
                <a:lnTo>
                  <a:pt x="1317" y="205"/>
                </a:lnTo>
                <a:lnTo>
                  <a:pt x="1371" y="258"/>
                </a:lnTo>
                <a:lnTo>
                  <a:pt x="1419" y="316"/>
                </a:lnTo>
                <a:lnTo>
                  <a:pt x="1461" y="380"/>
                </a:lnTo>
                <a:lnTo>
                  <a:pt x="1497" y="446"/>
                </a:lnTo>
                <a:lnTo>
                  <a:pt x="1528" y="517"/>
                </a:lnTo>
                <a:lnTo>
                  <a:pt x="1550" y="591"/>
                </a:lnTo>
                <a:lnTo>
                  <a:pt x="1566" y="668"/>
                </a:lnTo>
                <a:lnTo>
                  <a:pt x="1575" y="748"/>
                </a:lnTo>
                <a:lnTo>
                  <a:pt x="1575" y="788"/>
                </a:lnTo>
                <a:lnTo>
                  <a:pt x="1575" y="828"/>
                </a:lnTo>
                <a:lnTo>
                  <a:pt x="1566" y="907"/>
                </a:lnTo>
                <a:lnTo>
                  <a:pt x="1550" y="985"/>
                </a:lnTo>
                <a:lnTo>
                  <a:pt x="1528" y="1059"/>
                </a:lnTo>
                <a:lnTo>
                  <a:pt x="1497" y="1129"/>
                </a:lnTo>
                <a:lnTo>
                  <a:pt x="1461" y="1196"/>
                </a:lnTo>
                <a:lnTo>
                  <a:pt x="1419" y="1259"/>
                </a:lnTo>
                <a:lnTo>
                  <a:pt x="1371" y="1317"/>
                </a:lnTo>
                <a:lnTo>
                  <a:pt x="1317" y="1371"/>
                </a:lnTo>
                <a:lnTo>
                  <a:pt x="1258" y="1419"/>
                </a:lnTo>
                <a:lnTo>
                  <a:pt x="1196" y="1462"/>
                </a:lnTo>
                <a:lnTo>
                  <a:pt x="1129" y="1498"/>
                </a:lnTo>
                <a:lnTo>
                  <a:pt x="1059" y="1528"/>
                </a:lnTo>
                <a:lnTo>
                  <a:pt x="985" y="1550"/>
                </a:lnTo>
                <a:lnTo>
                  <a:pt x="907" y="1567"/>
                </a:lnTo>
                <a:lnTo>
                  <a:pt x="828" y="1575"/>
                </a:lnTo>
                <a:lnTo>
                  <a:pt x="788" y="1575"/>
                </a:lnTo>
                <a:lnTo>
                  <a:pt x="747" y="1575"/>
                </a:lnTo>
                <a:lnTo>
                  <a:pt x="667" y="1567"/>
                </a:lnTo>
                <a:lnTo>
                  <a:pt x="591" y="1550"/>
                </a:lnTo>
                <a:lnTo>
                  <a:pt x="517" y="1528"/>
                </a:lnTo>
                <a:lnTo>
                  <a:pt x="446" y="1498"/>
                </a:lnTo>
                <a:lnTo>
                  <a:pt x="380" y="1462"/>
                </a:lnTo>
                <a:lnTo>
                  <a:pt x="316" y="1419"/>
                </a:lnTo>
                <a:lnTo>
                  <a:pt x="258" y="1371"/>
                </a:lnTo>
                <a:lnTo>
                  <a:pt x="205" y="1317"/>
                </a:lnTo>
                <a:lnTo>
                  <a:pt x="157" y="1259"/>
                </a:lnTo>
                <a:lnTo>
                  <a:pt x="114" y="1196"/>
                </a:lnTo>
                <a:lnTo>
                  <a:pt x="78" y="1129"/>
                </a:lnTo>
                <a:lnTo>
                  <a:pt x="48" y="1059"/>
                </a:lnTo>
                <a:lnTo>
                  <a:pt x="25" y="985"/>
                </a:lnTo>
                <a:lnTo>
                  <a:pt x="9" y="907"/>
                </a:lnTo>
                <a:lnTo>
                  <a:pt x="1" y="828"/>
                </a:lnTo>
                <a:lnTo>
                  <a:pt x="0" y="788"/>
                </a:lnTo>
                <a:lnTo>
                  <a:pt x="1" y="748"/>
                </a:lnTo>
                <a:lnTo>
                  <a:pt x="9" y="668"/>
                </a:lnTo>
                <a:lnTo>
                  <a:pt x="25" y="591"/>
                </a:lnTo>
                <a:lnTo>
                  <a:pt x="48" y="517"/>
                </a:lnTo>
                <a:lnTo>
                  <a:pt x="78" y="446"/>
                </a:lnTo>
                <a:lnTo>
                  <a:pt x="114" y="380"/>
                </a:lnTo>
                <a:lnTo>
                  <a:pt x="157" y="316"/>
                </a:lnTo>
                <a:lnTo>
                  <a:pt x="205" y="258"/>
                </a:lnTo>
                <a:lnTo>
                  <a:pt x="258" y="205"/>
                </a:lnTo>
                <a:lnTo>
                  <a:pt x="316" y="157"/>
                </a:lnTo>
                <a:lnTo>
                  <a:pt x="380" y="114"/>
                </a:lnTo>
                <a:lnTo>
                  <a:pt x="446" y="78"/>
                </a:lnTo>
                <a:lnTo>
                  <a:pt x="517" y="48"/>
                </a:lnTo>
                <a:lnTo>
                  <a:pt x="591" y="25"/>
                </a:lnTo>
                <a:lnTo>
                  <a:pt x="667" y="9"/>
                </a:lnTo>
                <a:lnTo>
                  <a:pt x="747" y="1"/>
                </a:lnTo>
                <a:lnTo>
                  <a:pt x="788" y="0"/>
                </a:lnTo>
                <a:close/>
              </a:path>
            </a:pathLst>
          </a:custGeom>
          <a:solidFill>
            <a:srgbClr val="FFFFFF"/>
          </a:solidFill>
          <a:ln w="127000">
            <a:solidFill>
              <a:srgbClr val="01334F"/>
            </a:solidFill>
            <a:round/>
            <a:headEnd/>
            <a:tailEnd/>
          </a:ln>
          <a:effectLst>
            <a:outerShdw sx="1000" sy="1000" kx="1200000" algn="br" rotWithShape="0">
              <a:prstClr val="black"/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rgbClr val="2D3E50"/>
              </a:solidFill>
              <a:latin typeface="Work Sans" pitchFamily="2" charset="0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B89B2238-FA7F-4076-D9EC-6BB495E6D678}"/>
              </a:ext>
            </a:extLst>
          </p:cNvPr>
          <p:cNvSpPr txBox="1"/>
          <p:nvPr/>
        </p:nvSpPr>
        <p:spPr>
          <a:xfrm>
            <a:off x="5311307" y="1993481"/>
            <a:ext cx="925336" cy="28854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90"/>
              </a:spcBef>
            </a:pPr>
            <a:r>
              <a:rPr lang="es-CO" sz="1800" b="1" spc="-10" dirty="0" err="1">
                <a:solidFill>
                  <a:srgbClr val="01334F"/>
                </a:solidFill>
                <a:latin typeface="Work Sans" pitchFamily="2" charset="0"/>
                <a:cs typeface="Calibri"/>
              </a:rPr>
              <a:t>xx</a:t>
            </a:r>
            <a:endParaRPr lang="es-CO" sz="1800" b="1" spc="-10" dirty="0">
              <a:solidFill>
                <a:srgbClr val="01334F"/>
              </a:solidFill>
              <a:latin typeface="Work Sans" pitchFamily="2" charset="0"/>
              <a:cs typeface="Calibri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1F3427-7234-BA64-A0AB-F1A069D9871A}"/>
              </a:ext>
            </a:extLst>
          </p:cNvPr>
          <p:cNvSpPr txBox="1"/>
          <p:nvPr/>
        </p:nvSpPr>
        <p:spPr>
          <a:xfrm>
            <a:off x="5389269" y="1545556"/>
            <a:ext cx="8675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0"/>
              </a:rPr>
              <a:t>TOTAL</a:t>
            </a:r>
            <a:endParaRPr lang="es-CO" sz="1600" dirty="0">
              <a:solidFill>
                <a:schemeClr val="tx1">
                  <a:lumMod val="75000"/>
                  <a:lumOff val="25000"/>
                </a:schemeClr>
              </a:solidFill>
              <a:latin typeface="Work Sans" pitchFamily="2" charset="0"/>
            </a:endParaRPr>
          </a:p>
        </p:txBody>
      </p:sp>
      <p:cxnSp>
        <p:nvCxnSpPr>
          <p:cNvPr id="10" name="Straight Connector 15">
            <a:extLst>
              <a:ext uri="{FF2B5EF4-FFF2-40B4-BE49-F238E27FC236}">
                <a16:creationId xmlns:a16="http://schemas.microsoft.com/office/drawing/2014/main" id="{CC668693-D96A-C11D-E64E-808FA7305D1A}"/>
              </a:ext>
            </a:extLst>
          </p:cNvPr>
          <p:cNvCxnSpPr>
            <a:cxnSpLocks/>
          </p:cNvCxnSpPr>
          <p:nvPr/>
        </p:nvCxnSpPr>
        <p:spPr>
          <a:xfrm flipV="1">
            <a:off x="3003205" y="2907724"/>
            <a:ext cx="0" cy="28084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5">
            <a:extLst>
              <a:ext uri="{FF2B5EF4-FFF2-40B4-BE49-F238E27FC236}">
                <a16:creationId xmlns:a16="http://schemas.microsoft.com/office/drawing/2014/main" id="{27147603-AA55-79B6-B789-740B1D5F13C6}"/>
              </a:ext>
            </a:extLst>
          </p:cNvPr>
          <p:cNvCxnSpPr>
            <a:cxnSpLocks/>
          </p:cNvCxnSpPr>
          <p:nvPr/>
        </p:nvCxnSpPr>
        <p:spPr>
          <a:xfrm flipV="1">
            <a:off x="3003205" y="2848992"/>
            <a:ext cx="5541541" cy="5873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187">
            <a:extLst>
              <a:ext uri="{FF2B5EF4-FFF2-40B4-BE49-F238E27FC236}">
                <a16:creationId xmlns:a16="http://schemas.microsoft.com/office/drawing/2014/main" id="{A45086D7-CC78-491D-F00F-2B25B9CE8A24}"/>
              </a:ext>
            </a:extLst>
          </p:cNvPr>
          <p:cNvSpPr>
            <a:spLocks/>
          </p:cNvSpPr>
          <p:nvPr/>
        </p:nvSpPr>
        <p:spPr bwMode="auto">
          <a:xfrm>
            <a:off x="2454566" y="3261872"/>
            <a:ext cx="1097280" cy="1097280"/>
          </a:xfrm>
          <a:custGeom>
            <a:avLst/>
            <a:gdLst>
              <a:gd name="T0" fmla="*/ 828 w 1575"/>
              <a:gd name="T1" fmla="*/ 1 h 1575"/>
              <a:gd name="T2" fmla="*/ 985 w 1575"/>
              <a:gd name="T3" fmla="*/ 25 h 1575"/>
              <a:gd name="T4" fmla="*/ 1129 w 1575"/>
              <a:gd name="T5" fmla="*/ 78 h 1575"/>
              <a:gd name="T6" fmla="*/ 1258 w 1575"/>
              <a:gd name="T7" fmla="*/ 157 h 1575"/>
              <a:gd name="T8" fmla="*/ 1371 w 1575"/>
              <a:gd name="T9" fmla="*/ 258 h 1575"/>
              <a:gd name="T10" fmla="*/ 1461 w 1575"/>
              <a:gd name="T11" fmla="*/ 380 h 1575"/>
              <a:gd name="T12" fmla="*/ 1528 w 1575"/>
              <a:gd name="T13" fmla="*/ 517 h 1575"/>
              <a:gd name="T14" fmla="*/ 1566 w 1575"/>
              <a:gd name="T15" fmla="*/ 668 h 1575"/>
              <a:gd name="T16" fmla="*/ 1575 w 1575"/>
              <a:gd name="T17" fmla="*/ 788 h 1575"/>
              <a:gd name="T18" fmla="*/ 1566 w 1575"/>
              <a:gd name="T19" fmla="*/ 907 h 1575"/>
              <a:gd name="T20" fmla="*/ 1528 w 1575"/>
              <a:gd name="T21" fmla="*/ 1059 h 1575"/>
              <a:gd name="T22" fmla="*/ 1461 w 1575"/>
              <a:gd name="T23" fmla="*/ 1196 h 1575"/>
              <a:gd name="T24" fmla="*/ 1371 w 1575"/>
              <a:gd name="T25" fmla="*/ 1317 h 1575"/>
              <a:gd name="T26" fmla="*/ 1258 w 1575"/>
              <a:gd name="T27" fmla="*/ 1419 h 1575"/>
              <a:gd name="T28" fmla="*/ 1129 w 1575"/>
              <a:gd name="T29" fmla="*/ 1498 h 1575"/>
              <a:gd name="T30" fmla="*/ 985 w 1575"/>
              <a:gd name="T31" fmla="*/ 1550 h 1575"/>
              <a:gd name="T32" fmla="*/ 828 w 1575"/>
              <a:gd name="T33" fmla="*/ 1575 h 1575"/>
              <a:gd name="T34" fmla="*/ 747 w 1575"/>
              <a:gd name="T35" fmla="*/ 1575 h 1575"/>
              <a:gd name="T36" fmla="*/ 591 w 1575"/>
              <a:gd name="T37" fmla="*/ 1550 h 1575"/>
              <a:gd name="T38" fmla="*/ 446 w 1575"/>
              <a:gd name="T39" fmla="*/ 1498 h 1575"/>
              <a:gd name="T40" fmla="*/ 316 w 1575"/>
              <a:gd name="T41" fmla="*/ 1419 h 1575"/>
              <a:gd name="T42" fmla="*/ 205 w 1575"/>
              <a:gd name="T43" fmla="*/ 1317 h 1575"/>
              <a:gd name="T44" fmla="*/ 114 w 1575"/>
              <a:gd name="T45" fmla="*/ 1196 h 1575"/>
              <a:gd name="T46" fmla="*/ 48 w 1575"/>
              <a:gd name="T47" fmla="*/ 1059 h 1575"/>
              <a:gd name="T48" fmla="*/ 9 w 1575"/>
              <a:gd name="T49" fmla="*/ 907 h 1575"/>
              <a:gd name="T50" fmla="*/ 0 w 1575"/>
              <a:gd name="T51" fmla="*/ 788 h 1575"/>
              <a:gd name="T52" fmla="*/ 9 w 1575"/>
              <a:gd name="T53" fmla="*/ 668 h 1575"/>
              <a:gd name="T54" fmla="*/ 48 w 1575"/>
              <a:gd name="T55" fmla="*/ 517 h 1575"/>
              <a:gd name="T56" fmla="*/ 114 w 1575"/>
              <a:gd name="T57" fmla="*/ 380 h 1575"/>
              <a:gd name="T58" fmla="*/ 205 w 1575"/>
              <a:gd name="T59" fmla="*/ 258 h 1575"/>
              <a:gd name="T60" fmla="*/ 316 w 1575"/>
              <a:gd name="T61" fmla="*/ 157 h 1575"/>
              <a:gd name="T62" fmla="*/ 446 w 1575"/>
              <a:gd name="T63" fmla="*/ 78 h 1575"/>
              <a:gd name="T64" fmla="*/ 591 w 1575"/>
              <a:gd name="T65" fmla="*/ 25 h 1575"/>
              <a:gd name="T66" fmla="*/ 747 w 1575"/>
              <a:gd name="T67" fmla="*/ 1 h 1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75" h="1575">
                <a:moveTo>
                  <a:pt x="788" y="0"/>
                </a:moveTo>
                <a:lnTo>
                  <a:pt x="828" y="1"/>
                </a:lnTo>
                <a:lnTo>
                  <a:pt x="907" y="9"/>
                </a:lnTo>
                <a:lnTo>
                  <a:pt x="985" y="25"/>
                </a:lnTo>
                <a:lnTo>
                  <a:pt x="1059" y="48"/>
                </a:lnTo>
                <a:lnTo>
                  <a:pt x="1129" y="78"/>
                </a:lnTo>
                <a:lnTo>
                  <a:pt x="1196" y="114"/>
                </a:lnTo>
                <a:lnTo>
                  <a:pt x="1258" y="157"/>
                </a:lnTo>
                <a:lnTo>
                  <a:pt x="1317" y="205"/>
                </a:lnTo>
                <a:lnTo>
                  <a:pt x="1371" y="258"/>
                </a:lnTo>
                <a:lnTo>
                  <a:pt x="1419" y="316"/>
                </a:lnTo>
                <a:lnTo>
                  <a:pt x="1461" y="380"/>
                </a:lnTo>
                <a:lnTo>
                  <a:pt x="1497" y="446"/>
                </a:lnTo>
                <a:lnTo>
                  <a:pt x="1528" y="517"/>
                </a:lnTo>
                <a:lnTo>
                  <a:pt x="1550" y="591"/>
                </a:lnTo>
                <a:lnTo>
                  <a:pt x="1566" y="668"/>
                </a:lnTo>
                <a:lnTo>
                  <a:pt x="1575" y="748"/>
                </a:lnTo>
                <a:lnTo>
                  <a:pt x="1575" y="788"/>
                </a:lnTo>
                <a:lnTo>
                  <a:pt x="1575" y="828"/>
                </a:lnTo>
                <a:lnTo>
                  <a:pt x="1566" y="907"/>
                </a:lnTo>
                <a:lnTo>
                  <a:pt x="1550" y="985"/>
                </a:lnTo>
                <a:lnTo>
                  <a:pt x="1528" y="1059"/>
                </a:lnTo>
                <a:lnTo>
                  <a:pt x="1497" y="1129"/>
                </a:lnTo>
                <a:lnTo>
                  <a:pt x="1461" y="1196"/>
                </a:lnTo>
                <a:lnTo>
                  <a:pt x="1419" y="1259"/>
                </a:lnTo>
                <a:lnTo>
                  <a:pt x="1371" y="1317"/>
                </a:lnTo>
                <a:lnTo>
                  <a:pt x="1317" y="1371"/>
                </a:lnTo>
                <a:lnTo>
                  <a:pt x="1258" y="1419"/>
                </a:lnTo>
                <a:lnTo>
                  <a:pt x="1196" y="1462"/>
                </a:lnTo>
                <a:lnTo>
                  <a:pt x="1129" y="1498"/>
                </a:lnTo>
                <a:lnTo>
                  <a:pt x="1059" y="1528"/>
                </a:lnTo>
                <a:lnTo>
                  <a:pt x="985" y="1550"/>
                </a:lnTo>
                <a:lnTo>
                  <a:pt x="907" y="1567"/>
                </a:lnTo>
                <a:lnTo>
                  <a:pt x="828" y="1575"/>
                </a:lnTo>
                <a:lnTo>
                  <a:pt x="788" y="1575"/>
                </a:lnTo>
                <a:lnTo>
                  <a:pt x="747" y="1575"/>
                </a:lnTo>
                <a:lnTo>
                  <a:pt x="667" y="1567"/>
                </a:lnTo>
                <a:lnTo>
                  <a:pt x="591" y="1550"/>
                </a:lnTo>
                <a:lnTo>
                  <a:pt x="517" y="1528"/>
                </a:lnTo>
                <a:lnTo>
                  <a:pt x="446" y="1498"/>
                </a:lnTo>
                <a:lnTo>
                  <a:pt x="380" y="1462"/>
                </a:lnTo>
                <a:lnTo>
                  <a:pt x="316" y="1419"/>
                </a:lnTo>
                <a:lnTo>
                  <a:pt x="258" y="1371"/>
                </a:lnTo>
                <a:lnTo>
                  <a:pt x="205" y="1317"/>
                </a:lnTo>
                <a:lnTo>
                  <a:pt x="157" y="1259"/>
                </a:lnTo>
                <a:lnTo>
                  <a:pt x="114" y="1196"/>
                </a:lnTo>
                <a:lnTo>
                  <a:pt x="78" y="1129"/>
                </a:lnTo>
                <a:lnTo>
                  <a:pt x="48" y="1059"/>
                </a:lnTo>
                <a:lnTo>
                  <a:pt x="25" y="985"/>
                </a:lnTo>
                <a:lnTo>
                  <a:pt x="9" y="907"/>
                </a:lnTo>
                <a:lnTo>
                  <a:pt x="1" y="828"/>
                </a:lnTo>
                <a:lnTo>
                  <a:pt x="0" y="788"/>
                </a:lnTo>
                <a:lnTo>
                  <a:pt x="1" y="748"/>
                </a:lnTo>
                <a:lnTo>
                  <a:pt x="9" y="668"/>
                </a:lnTo>
                <a:lnTo>
                  <a:pt x="25" y="591"/>
                </a:lnTo>
                <a:lnTo>
                  <a:pt x="48" y="517"/>
                </a:lnTo>
                <a:lnTo>
                  <a:pt x="78" y="446"/>
                </a:lnTo>
                <a:lnTo>
                  <a:pt x="114" y="380"/>
                </a:lnTo>
                <a:lnTo>
                  <a:pt x="157" y="316"/>
                </a:lnTo>
                <a:lnTo>
                  <a:pt x="205" y="258"/>
                </a:lnTo>
                <a:lnTo>
                  <a:pt x="258" y="205"/>
                </a:lnTo>
                <a:lnTo>
                  <a:pt x="316" y="157"/>
                </a:lnTo>
                <a:lnTo>
                  <a:pt x="380" y="114"/>
                </a:lnTo>
                <a:lnTo>
                  <a:pt x="446" y="78"/>
                </a:lnTo>
                <a:lnTo>
                  <a:pt x="517" y="48"/>
                </a:lnTo>
                <a:lnTo>
                  <a:pt x="591" y="25"/>
                </a:lnTo>
                <a:lnTo>
                  <a:pt x="667" y="9"/>
                </a:lnTo>
                <a:lnTo>
                  <a:pt x="747" y="1"/>
                </a:lnTo>
                <a:lnTo>
                  <a:pt x="788" y="0"/>
                </a:lnTo>
                <a:close/>
              </a:path>
            </a:pathLst>
          </a:custGeom>
          <a:solidFill>
            <a:srgbClr val="FFFFFF"/>
          </a:solidFill>
          <a:ln w="127000">
            <a:solidFill>
              <a:srgbClr val="01334F"/>
            </a:solidFill>
            <a:round/>
            <a:headEnd/>
            <a:tailEnd/>
          </a:ln>
          <a:effectLst>
            <a:outerShdw sx="1000" sy="1000" kx="1200000" algn="br" rotWithShape="0">
              <a:prstClr val="black"/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rgbClr val="2D3E50"/>
              </a:solidFill>
              <a:latin typeface="Work Sans" pitchFamily="2" charset="0"/>
            </a:endParaRPr>
          </a:p>
        </p:txBody>
      </p:sp>
      <p:sp>
        <p:nvSpPr>
          <p:cNvPr id="13" name="Freeform 187">
            <a:extLst>
              <a:ext uri="{FF2B5EF4-FFF2-40B4-BE49-F238E27FC236}">
                <a16:creationId xmlns:a16="http://schemas.microsoft.com/office/drawing/2014/main" id="{3CF88D7C-392B-FA00-DB18-C24B9BC3A384}"/>
              </a:ext>
            </a:extLst>
          </p:cNvPr>
          <p:cNvSpPr>
            <a:spLocks/>
          </p:cNvSpPr>
          <p:nvPr/>
        </p:nvSpPr>
        <p:spPr bwMode="auto">
          <a:xfrm>
            <a:off x="5227257" y="3354400"/>
            <a:ext cx="1097280" cy="1097280"/>
          </a:xfrm>
          <a:custGeom>
            <a:avLst/>
            <a:gdLst>
              <a:gd name="T0" fmla="*/ 828 w 1575"/>
              <a:gd name="T1" fmla="*/ 1 h 1575"/>
              <a:gd name="T2" fmla="*/ 985 w 1575"/>
              <a:gd name="T3" fmla="*/ 25 h 1575"/>
              <a:gd name="T4" fmla="*/ 1129 w 1575"/>
              <a:gd name="T5" fmla="*/ 78 h 1575"/>
              <a:gd name="T6" fmla="*/ 1258 w 1575"/>
              <a:gd name="T7" fmla="*/ 157 h 1575"/>
              <a:gd name="T8" fmla="*/ 1371 w 1575"/>
              <a:gd name="T9" fmla="*/ 258 h 1575"/>
              <a:gd name="T10" fmla="*/ 1461 w 1575"/>
              <a:gd name="T11" fmla="*/ 380 h 1575"/>
              <a:gd name="T12" fmla="*/ 1528 w 1575"/>
              <a:gd name="T13" fmla="*/ 517 h 1575"/>
              <a:gd name="T14" fmla="*/ 1566 w 1575"/>
              <a:gd name="T15" fmla="*/ 668 h 1575"/>
              <a:gd name="T16" fmla="*/ 1575 w 1575"/>
              <a:gd name="T17" fmla="*/ 788 h 1575"/>
              <a:gd name="T18" fmla="*/ 1566 w 1575"/>
              <a:gd name="T19" fmla="*/ 907 h 1575"/>
              <a:gd name="T20" fmla="*/ 1528 w 1575"/>
              <a:gd name="T21" fmla="*/ 1059 h 1575"/>
              <a:gd name="T22" fmla="*/ 1461 w 1575"/>
              <a:gd name="T23" fmla="*/ 1196 h 1575"/>
              <a:gd name="T24" fmla="*/ 1371 w 1575"/>
              <a:gd name="T25" fmla="*/ 1317 h 1575"/>
              <a:gd name="T26" fmla="*/ 1258 w 1575"/>
              <a:gd name="T27" fmla="*/ 1419 h 1575"/>
              <a:gd name="T28" fmla="*/ 1129 w 1575"/>
              <a:gd name="T29" fmla="*/ 1498 h 1575"/>
              <a:gd name="T30" fmla="*/ 985 w 1575"/>
              <a:gd name="T31" fmla="*/ 1550 h 1575"/>
              <a:gd name="T32" fmla="*/ 828 w 1575"/>
              <a:gd name="T33" fmla="*/ 1575 h 1575"/>
              <a:gd name="T34" fmla="*/ 747 w 1575"/>
              <a:gd name="T35" fmla="*/ 1575 h 1575"/>
              <a:gd name="T36" fmla="*/ 591 w 1575"/>
              <a:gd name="T37" fmla="*/ 1550 h 1575"/>
              <a:gd name="T38" fmla="*/ 446 w 1575"/>
              <a:gd name="T39" fmla="*/ 1498 h 1575"/>
              <a:gd name="T40" fmla="*/ 316 w 1575"/>
              <a:gd name="T41" fmla="*/ 1419 h 1575"/>
              <a:gd name="T42" fmla="*/ 205 w 1575"/>
              <a:gd name="T43" fmla="*/ 1317 h 1575"/>
              <a:gd name="T44" fmla="*/ 114 w 1575"/>
              <a:gd name="T45" fmla="*/ 1196 h 1575"/>
              <a:gd name="T46" fmla="*/ 48 w 1575"/>
              <a:gd name="T47" fmla="*/ 1059 h 1575"/>
              <a:gd name="T48" fmla="*/ 9 w 1575"/>
              <a:gd name="T49" fmla="*/ 907 h 1575"/>
              <a:gd name="T50" fmla="*/ 0 w 1575"/>
              <a:gd name="T51" fmla="*/ 788 h 1575"/>
              <a:gd name="T52" fmla="*/ 9 w 1575"/>
              <a:gd name="T53" fmla="*/ 668 h 1575"/>
              <a:gd name="T54" fmla="*/ 48 w 1575"/>
              <a:gd name="T55" fmla="*/ 517 h 1575"/>
              <a:gd name="T56" fmla="*/ 114 w 1575"/>
              <a:gd name="T57" fmla="*/ 380 h 1575"/>
              <a:gd name="T58" fmla="*/ 205 w 1575"/>
              <a:gd name="T59" fmla="*/ 258 h 1575"/>
              <a:gd name="T60" fmla="*/ 316 w 1575"/>
              <a:gd name="T61" fmla="*/ 157 h 1575"/>
              <a:gd name="T62" fmla="*/ 446 w 1575"/>
              <a:gd name="T63" fmla="*/ 78 h 1575"/>
              <a:gd name="T64" fmla="*/ 591 w 1575"/>
              <a:gd name="T65" fmla="*/ 25 h 1575"/>
              <a:gd name="T66" fmla="*/ 747 w 1575"/>
              <a:gd name="T67" fmla="*/ 1 h 1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75" h="1575">
                <a:moveTo>
                  <a:pt x="788" y="0"/>
                </a:moveTo>
                <a:lnTo>
                  <a:pt x="828" y="1"/>
                </a:lnTo>
                <a:lnTo>
                  <a:pt x="907" y="9"/>
                </a:lnTo>
                <a:lnTo>
                  <a:pt x="985" y="25"/>
                </a:lnTo>
                <a:lnTo>
                  <a:pt x="1059" y="48"/>
                </a:lnTo>
                <a:lnTo>
                  <a:pt x="1129" y="78"/>
                </a:lnTo>
                <a:lnTo>
                  <a:pt x="1196" y="114"/>
                </a:lnTo>
                <a:lnTo>
                  <a:pt x="1258" y="157"/>
                </a:lnTo>
                <a:lnTo>
                  <a:pt x="1317" y="205"/>
                </a:lnTo>
                <a:lnTo>
                  <a:pt x="1371" y="258"/>
                </a:lnTo>
                <a:lnTo>
                  <a:pt x="1419" y="316"/>
                </a:lnTo>
                <a:lnTo>
                  <a:pt x="1461" y="380"/>
                </a:lnTo>
                <a:lnTo>
                  <a:pt x="1497" y="446"/>
                </a:lnTo>
                <a:lnTo>
                  <a:pt x="1528" y="517"/>
                </a:lnTo>
                <a:lnTo>
                  <a:pt x="1550" y="591"/>
                </a:lnTo>
                <a:lnTo>
                  <a:pt x="1566" y="668"/>
                </a:lnTo>
                <a:lnTo>
                  <a:pt x="1575" y="748"/>
                </a:lnTo>
                <a:lnTo>
                  <a:pt x="1575" y="788"/>
                </a:lnTo>
                <a:lnTo>
                  <a:pt x="1575" y="828"/>
                </a:lnTo>
                <a:lnTo>
                  <a:pt x="1566" y="907"/>
                </a:lnTo>
                <a:lnTo>
                  <a:pt x="1550" y="985"/>
                </a:lnTo>
                <a:lnTo>
                  <a:pt x="1528" y="1059"/>
                </a:lnTo>
                <a:lnTo>
                  <a:pt x="1497" y="1129"/>
                </a:lnTo>
                <a:lnTo>
                  <a:pt x="1461" y="1196"/>
                </a:lnTo>
                <a:lnTo>
                  <a:pt x="1419" y="1259"/>
                </a:lnTo>
                <a:lnTo>
                  <a:pt x="1371" y="1317"/>
                </a:lnTo>
                <a:lnTo>
                  <a:pt x="1317" y="1371"/>
                </a:lnTo>
                <a:lnTo>
                  <a:pt x="1258" y="1419"/>
                </a:lnTo>
                <a:lnTo>
                  <a:pt x="1196" y="1462"/>
                </a:lnTo>
                <a:lnTo>
                  <a:pt x="1129" y="1498"/>
                </a:lnTo>
                <a:lnTo>
                  <a:pt x="1059" y="1528"/>
                </a:lnTo>
                <a:lnTo>
                  <a:pt x="985" y="1550"/>
                </a:lnTo>
                <a:lnTo>
                  <a:pt x="907" y="1567"/>
                </a:lnTo>
                <a:lnTo>
                  <a:pt x="828" y="1575"/>
                </a:lnTo>
                <a:lnTo>
                  <a:pt x="788" y="1575"/>
                </a:lnTo>
                <a:lnTo>
                  <a:pt x="747" y="1575"/>
                </a:lnTo>
                <a:lnTo>
                  <a:pt x="667" y="1567"/>
                </a:lnTo>
                <a:lnTo>
                  <a:pt x="591" y="1550"/>
                </a:lnTo>
                <a:lnTo>
                  <a:pt x="517" y="1528"/>
                </a:lnTo>
                <a:lnTo>
                  <a:pt x="446" y="1498"/>
                </a:lnTo>
                <a:lnTo>
                  <a:pt x="380" y="1462"/>
                </a:lnTo>
                <a:lnTo>
                  <a:pt x="316" y="1419"/>
                </a:lnTo>
                <a:lnTo>
                  <a:pt x="258" y="1371"/>
                </a:lnTo>
                <a:lnTo>
                  <a:pt x="205" y="1317"/>
                </a:lnTo>
                <a:lnTo>
                  <a:pt x="157" y="1259"/>
                </a:lnTo>
                <a:lnTo>
                  <a:pt x="114" y="1196"/>
                </a:lnTo>
                <a:lnTo>
                  <a:pt x="78" y="1129"/>
                </a:lnTo>
                <a:lnTo>
                  <a:pt x="48" y="1059"/>
                </a:lnTo>
                <a:lnTo>
                  <a:pt x="25" y="985"/>
                </a:lnTo>
                <a:lnTo>
                  <a:pt x="9" y="907"/>
                </a:lnTo>
                <a:lnTo>
                  <a:pt x="1" y="828"/>
                </a:lnTo>
                <a:lnTo>
                  <a:pt x="0" y="788"/>
                </a:lnTo>
                <a:lnTo>
                  <a:pt x="1" y="748"/>
                </a:lnTo>
                <a:lnTo>
                  <a:pt x="9" y="668"/>
                </a:lnTo>
                <a:lnTo>
                  <a:pt x="25" y="591"/>
                </a:lnTo>
                <a:lnTo>
                  <a:pt x="48" y="517"/>
                </a:lnTo>
                <a:lnTo>
                  <a:pt x="78" y="446"/>
                </a:lnTo>
                <a:lnTo>
                  <a:pt x="114" y="380"/>
                </a:lnTo>
                <a:lnTo>
                  <a:pt x="157" y="316"/>
                </a:lnTo>
                <a:lnTo>
                  <a:pt x="205" y="258"/>
                </a:lnTo>
                <a:lnTo>
                  <a:pt x="258" y="205"/>
                </a:lnTo>
                <a:lnTo>
                  <a:pt x="316" y="157"/>
                </a:lnTo>
                <a:lnTo>
                  <a:pt x="380" y="114"/>
                </a:lnTo>
                <a:lnTo>
                  <a:pt x="446" y="78"/>
                </a:lnTo>
                <a:lnTo>
                  <a:pt x="517" y="48"/>
                </a:lnTo>
                <a:lnTo>
                  <a:pt x="591" y="25"/>
                </a:lnTo>
                <a:lnTo>
                  <a:pt x="667" y="9"/>
                </a:lnTo>
                <a:lnTo>
                  <a:pt x="747" y="1"/>
                </a:lnTo>
                <a:lnTo>
                  <a:pt x="788" y="0"/>
                </a:lnTo>
                <a:close/>
              </a:path>
            </a:pathLst>
          </a:custGeom>
          <a:solidFill>
            <a:srgbClr val="FFFFFF"/>
          </a:solidFill>
          <a:ln w="127000">
            <a:solidFill>
              <a:srgbClr val="01334F"/>
            </a:solidFill>
            <a:round/>
            <a:headEnd/>
            <a:tailEnd/>
          </a:ln>
          <a:effectLst>
            <a:outerShdw sx="1000" sy="1000" kx="1200000" algn="br" rotWithShape="0">
              <a:prstClr val="black"/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rgbClr val="2D3E50"/>
              </a:solidFill>
              <a:latin typeface="Work Sans" pitchFamily="2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7FD6DD4-5D1A-D4D5-ED69-8CFEC2EAAACA}"/>
              </a:ext>
            </a:extLst>
          </p:cNvPr>
          <p:cNvSpPr txBox="1"/>
          <p:nvPr/>
        </p:nvSpPr>
        <p:spPr>
          <a:xfrm>
            <a:off x="2236809" y="4508906"/>
            <a:ext cx="15327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rgbClr val="00C69B"/>
                </a:solidFill>
                <a:latin typeface="Work Sans" pitchFamily="2" charset="0"/>
              </a:rPr>
              <a:t>Riesgos Corrupción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C0CA0F4-7A56-2141-A0F3-0868692CC0C8}"/>
              </a:ext>
            </a:extLst>
          </p:cNvPr>
          <p:cNvSpPr txBox="1"/>
          <p:nvPr/>
        </p:nvSpPr>
        <p:spPr>
          <a:xfrm>
            <a:off x="5139867" y="4513517"/>
            <a:ext cx="12955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rgbClr val="00C69B"/>
                </a:solidFill>
                <a:latin typeface="Work Sans" pitchFamily="2" charset="0"/>
              </a:rPr>
              <a:t>Riesgos Gestión</a:t>
            </a:r>
          </a:p>
        </p:txBody>
      </p:sp>
      <p:sp>
        <p:nvSpPr>
          <p:cNvPr id="16" name="object 3">
            <a:extLst>
              <a:ext uri="{FF2B5EF4-FFF2-40B4-BE49-F238E27FC236}">
                <a16:creationId xmlns:a16="http://schemas.microsoft.com/office/drawing/2014/main" id="{FA944B4F-A78E-98F3-9EE1-AB89CDADD1EB}"/>
              </a:ext>
            </a:extLst>
          </p:cNvPr>
          <p:cNvSpPr txBox="1"/>
          <p:nvPr/>
        </p:nvSpPr>
        <p:spPr>
          <a:xfrm>
            <a:off x="2654521" y="3862082"/>
            <a:ext cx="697368" cy="28854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spcBef>
                <a:spcPts val="90"/>
              </a:spcBef>
            </a:pPr>
            <a:r>
              <a:rPr lang="es-CO" sz="1800" b="1" spc="-10" dirty="0" err="1">
                <a:solidFill>
                  <a:srgbClr val="01334F"/>
                </a:solidFill>
                <a:latin typeface="Work Sans" pitchFamily="2" charset="0"/>
                <a:cs typeface="Calibri"/>
              </a:rPr>
              <a:t>xxxxx</a:t>
            </a:r>
            <a:endParaRPr lang="es-CO" sz="1800" b="1" spc="-10" dirty="0">
              <a:solidFill>
                <a:srgbClr val="01334F"/>
              </a:solidFill>
              <a:latin typeface="Work Sans" pitchFamily="2" charset="0"/>
              <a:cs typeface="Calibri"/>
            </a:endParaRPr>
          </a:p>
        </p:txBody>
      </p:sp>
      <p:sp>
        <p:nvSpPr>
          <p:cNvPr id="17" name="object 3">
            <a:extLst>
              <a:ext uri="{FF2B5EF4-FFF2-40B4-BE49-F238E27FC236}">
                <a16:creationId xmlns:a16="http://schemas.microsoft.com/office/drawing/2014/main" id="{FB91F23E-F943-7852-6101-F6EBB4E58E6A}"/>
              </a:ext>
            </a:extLst>
          </p:cNvPr>
          <p:cNvSpPr txBox="1"/>
          <p:nvPr/>
        </p:nvSpPr>
        <p:spPr>
          <a:xfrm>
            <a:off x="5629022" y="3943261"/>
            <a:ext cx="447296" cy="28854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spcBef>
                <a:spcPts val="90"/>
              </a:spcBef>
            </a:pPr>
            <a:r>
              <a:rPr lang="es-CO" sz="1800" b="1" spc="-10" dirty="0" err="1">
                <a:solidFill>
                  <a:srgbClr val="01334F"/>
                </a:solidFill>
                <a:latin typeface="Work Sans" pitchFamily="2" charset="0"/>
                <a:cs typeface="Calibri"/>
              </a:rPr>
              <a:t>xx</a:t>
            </a:r>
            <a:endParaRPr lang="es-CO" sz="1800" b="1" spc="-10" dirty="0">
              <a:solidFill>
                <a:srgbClr val="01334F"/>
              </a:solidFill>
              <a:latin typeface="Work Sans" pitchFamily="2" charset="0"/>
              <a:cs typeface="Calibri"/>
            </a:endParaRP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B9BEBC5F-9745-DE37-BF66-A63C8FCA5D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91893" y="3525135"/>
            <a:ext cx="368008" cy="368008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3715FD9C-44E9-F791-1820-9183BD4EC0E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47372" y="3446806"/>
            <a:ext cx="311667" cy="311667"/>
          </a:xfrm>
          <a:prstGeom prst="rect">
            <a:avLst/>
          </a:prstGeom>
        </p:spPr>
      </p:pic>
      <p:sp>
        <p:nvSpPr>
          <p:cNvPr id="20" name="Freeform 187">
            <a:extLst>
              <a:ext uri="{FF2B5EF4-FFF2-40B4-BE49-F238E27FC236}">
                <a16:creationId xmlns:a16="http://schemas.microsoft.com/office/drawing/2014/main" id="{5F9DE09B-3B54-B127-E7FC-50224AB84B53}"/>
              </a:ext>
            </a:extLst>
          </p:cNvPr>
          <p:cNvSpPr>
            <a:spLocks/>
          </p:cNvSpPr>
          <p:nvPr/>
        </p:nvSpPr>
        <p:spPr bwMode="auto">
          <a:xfrm>
            <a:off x="8007848" y="3322618"/>
            <a:ext cx="1097280" cy="1097280"/>
          </a:xfrm>
          <a:custGeom>
            <a:avLst/>
            <a:gdLst>
              <a:gd name="T0" fmla="*/ 828 w 1575"/>
              <a:gd name="T1" fmla="*/ 1 h 1575"/>
              <a:gd name="T2" fmla="*/ 985 w 1575"/>
              <a:gd name="T3" fmla="*/ 25 h 1575"/>
              <a:gd name="T4" fmla="*/ 1129 w 1575"/>
              <a:gd name="T5" fmla="*/ 78 h 1575"/>
              <a:gd name="T6" fmla="*/ 1258 w 1575"/>
              <a:gd name="T7" fmla="*/ 157 h 1575"/>
              <a:gd name="T8" fmla="*/ 1371 w 1575"/>
              <a:gd name="T9" fmla="*/ 258 h 1575"/>
              <a:gd name="T10" fmla="*/ 1461 w 1575"/>
              <a:gd name="T11" fmla="*/ 380 h 1575"/>
              <a:gd name="T12" fmla="*/ 1528 w 1575"/>
              <a:gd name="T13" fmla="*/ 517 h 1575"/>
              <a:gd name="T14" fmla="*/ 1566 w 1575"/>
              <a:gd name="T15" fmla="*/ 668 h 1575"/>
              <a:gd name="T16" fmla="*/ 1575 w 1575"/>
              <a:gd name="T17" fmla="*/ 788 h 1575"/>
              <a:gd name="T18" fmla="*/ 1566 w 1575"/>
              <a:gd name="T19" fmla="*/ 907 h 1575"/>
              <a:gd name="T20" fmla="*/ 1528 w 1575"/>
              <a:gd name="T21" fmla="*/ 1059 h 1575"/>
              <a:gd name="T22" fmla="*/ 1461 w 1575"/>
              <a:gd name="T23" fmla="*/ 1196 h 1575"/>
              <a:gd name="T24" fmla="*/ 1371 w 1575"/>
              <a:gd name="T25" fmla="*/ 1317 h 1575"/>
              <a:gd name="T26" fmla="*/ 1258 w 1575"/>
              <a:gd name="T27" fmla="*/ 1419 h 1575"/>
              <a:gd name="T28" fmla="*/ 1129 w 1575"/>
              <a:gd name="T29" fmla="*/ 1498 h 1575"/>
              <a:gd name="T30" fmla="*/ 985 w 1575"/>
              <a:gd name="T31" fmla="*/ 1550 h 1575"/>
              <a:gd name="T32" fmla="*/ 828 w 1575"/>
              <a:gd name="T33" fmla="*/ 1575 h 1575"/>
              <a:gd name="T34" fmla="*/ 747 w 1575"/>
              <a:gd name="T35" fmla="*/ 1575 h 1575"/>
              <a:gd name="T36" fmla="*/ 591 w 1575"/>
              <a:gd name="T37" fmla="*/ 1550 h 1575"/>
              <a:gd name="T38" fmla="*/ 446 w 1575"/>
              <a:gd name="T39" fmla="*/ 1498 h 1575"/>
              <a:gd name="T40" fmla="*/ 316 w 1575"/>
              <a:gd name="T41" fmla="*/ 1419 h 1575"/>
              <a:gd name="T42" fmla="*/ 205 w 1575"/>
              <a:gd name="T43" fmla="*/ 1317 h 1575"/>
              <a:gd name="T44" fmla="*/ 114 w 1575"/>
              <a:gd name="T45" fmla="*/ 1196 h 1575"/>
              <a:gd name="T46" fmla="*/ 48 w 1575"/>
              <a:gd name="T47" fmla="*/ 1059 h 1575"/>
              <a:gd name="T48" fmla="*/ 9 w 1575"/>
              <a:gd name="T49" fmla="*/ 907 h 1575"/>
              <a:gd name="T50" fmla="*/ 0 w 1575"/>
              <a:gd name="T51" fmla="*/ 788 h 1575"/>
              <a:gd name="T52" fmla="*/ 9 w 1575"/>
              <a:gd name="T53" fmla="*/ 668 h 1575"/>
              <a:gd name="T54" fmla="*/ 48 w 1575"/>
              <a:gd name="T55" fmla="*/ 517 h 1575"/>
              <a:gd name="T56" fmla="*/ 114 w 1575"/>
              <a:gd name="T57" fmla="*/ 380 h 1575"/>
              <a:gd name="T58" fmla="*/ 205 w 1575"/>
              <a:gd name="T59" fmla="*/ 258 h 1575"/>
              <a:gd name="T60" fmla="*/ 316 w 1575"/>
              <a:gd name="T61" fmla="*/ 157 h 1575"/>
              <a:gd name="T62" fmla="*/ 446 w 1575"/>
              <a:gd name="T63" fmla="*/ 78 h 1575"/>
              <a:gd name="T64" fmla="*/ 591 w 1575"/>
              <a:gd name="T65" fmla="*/ 25 h 1575"/>
              <a:gd name="T66" fmla="*/ 747 w 1575"/>
              <a:gd name="T67" fmla="*/ 1 h 1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75" h="1575">
                <a:moveTo>
                  <a:pt x="788" y="0"/>
                </a:moveTo>
                <a:lnTo>
                  <a:pt x="828" y="1"/>
                </a:lnTo>
                <a:lnTo>
                  <a:pt x="907" y="9"/>
                </a:lnTo>
                <a:lnTo>
                  <a:pt x="985" y="25"/>
                </a:lnTo>
                <a:lnTo>
                  <a:pt x="1059" y="48"/>
                </a:lnTo>
                <a:lnTo>
                  <a:pt x="1129" y="78"/>
                </a:lnTo>
                <a:lnTo>
                  <a:pt x="1196" y="114"/>
                </a:lnTo>
                <a:lnTo>
                  <a:pt x="1258" y="157"/>
                </a:lnTo>
                <a:lnTo>
                  <a:pt x="1317" y="205"/>
                </a:lnTo>
                <a:lnTo>
                  <a:pt x="1371" y="258"/>
                </a:lnTo>
                <a:lnTo>
                  <a:pt x="1419" y="316"/>
                </a:lnTo>
                <a:lnTo>
                  <a:pt x="1461" y="380"/>
                </a:lnTo>
                <a:lnTo>
                  <a:pt x="1497" y="446"/>
                </a:lnTo>
                <a:lnTo>
                  <a:pt x="1528" y="517"/>
                </a:lnTo>
                <a:lnTo>
                  <a:pt x="1550" y="591"/>
                </a:lnTo>
                <a:lnTo>
                  <a:pt x="1566" y="668"/>
                </a:lnTo>
                <a:lnTo>
                  <a:pt x="1575" y="748"/>
                </a:lnTo>
                <a:lnTo>
                  <a:pt x="1575" y="788"/>
                </a:lnTo>
                <a:lnTo>
                  <a:pt x="1575" y="828"/>
                </a:lnTo>
                <a:lnTo>
                  <a:pt x="1566" y="907"/>
                </a:lnTo>
                <a:lnTo>
                  <a:pt x="1550" y="985"/>
                </a:lnTo>
                <a:lnTo>
                  <a:pt x="1528" y="1059"/>
                </a:lnTo>
                <a:lnTo>
                  <a:pt x="1497" y="1129"/>
                </a:lnTo>
                <a:lnTo>
                  <a:pt x="1461" y="1196"/>
                </a:lnTo>
                <a:lnTo>
                  <a:pt x="1419" y="1259"/>
                </a:lnTo>
                <a:lnTo>
                  <a:pt x="1371" y="1317"/>
                </a:lnTo>
                <a:lnTo>
                  <a:pt x="1317" y="1371"/>
                </a:lnTo>
                <a:lnTo>
                  <a:pt x="1258" y="1419"/>
                </a:lnTo>
                <a:lnTo>
                  <a:pt x="1196" y="1462"/>
                </a:lnTo>
                <a:lnTo>
                  <a:pt x="1129" y="1498"/>
                </a:lnTo>
                <a:lnTo>
                  <a:pt x="1059" y="1528"/>
                </a:lnTo>
                <a:lnTo>
                  <a:pt x="985" y="1550"/>
                </a:lnTo>
                <a:lnTo>
                  <a:pt x="907" y="1567"/>
                </a:lnTo>
                <a:lnTo>
                  <a:pt x="828" y="1575"/>
                </a:lnTo>
                <a:lnTo>
                  <a:pt x="788" y="1575"/>
                </a:lnTo>
                <a:lnTo>
                  <a:pt x="747" y="1575"/>
                </a:lnTo>
                <a:lnTo>
                  <a:pt x="667" y="1567"/>
                </a:lnTo>
                <a:lnTo>
                  <a:pt x="591" y="1550"/>
                </a:lnTo>
                <a:lnTo>
                  <a:pt x="517" y="1528"/>
                </a:lnTo>
                <a:lnTo>
                  <a:pt x="446" y="1498"/>
                </a:lnTo>
                <a:lnTo>
                  <a:pt x="380" y="1462"/>
                </a:lnTo>
                <a:lnTo>
                  <a:pt x="316" y="1419"/>
                </a:lnTo>
                <a:lnTo>
                  <a:pt x="258" y="1371"/>
                </a:lnTo>
                <a:lnTo>
                  <a:pt x="205" y="1317"/>
                </a:lnTo>
                <a:lnTo>
                  <a:pt x="157" y="1259"/>
                </a:lnTo>
                <a:lnTo>
                  <a:pt x="114" y="1196"/>
                </a:lnTo>
                <a:lnTo>
                  <a:pt x="78" y="1129"/>
                </a:lnTo>
                <a:lnTo>
                  <a:pt x="48" y="1059"/>
                </a:lnTo>
                <a:lnTo>
                  <a:pt x="25" y="985"/>
                </a:lnTo>
                <a:lnTo>
                  <a:pt x="9" y="907"/>
                </a:lnTo>
                <a:lnTo>
                  <a:pt x="1" y="828"/>
                </a:lnTo>
                <a:lnTo>
                  <a:pt x="0" y="788"/>
                </a:lnTo>
                <a:lnTo>
                  <a:pt x="1" y="748"/>
                </a:lnTo>
                <a:lnTo>
                  <a:pt x="9" y="668"/>
                </a:lnTo>
                <a:lnTo>
                  <a:pt x="25" y="591"/>
                </a:lnTo>
                <a:lnTo>
                  <a:pt x="48" y="517"/>
                </a:lnTo>
                <a:lnTo>
                  <a:pt x="78" y="446"/>
                </a:lnTo>
                <a:lnTo>
                  <a:pt x="114" y="380"/>
                </a:lnTo>
                <a:lnTo>
                  <a:pt x="157" y="316"/>
                </a:lnTo>
                <a:lnTo>
                  <a:pt x="205" y="258"/>
                </a:lnTo>
                <a:lnTo>
                  <a:pt x="258" y="205"/>
                </a:lnTo>
                <a:lnTo>
                  <a:pt x="316" y="157"/>
                </a:lnTo>
                <a:lnTo>
                  <a:pt x="380" y="114"/>
                </a:lnTo>
                <a:lnTo>
                  <a:pt x="446" y="78"/>
                </a:lnTo>
                <a:lnTo>
                  <a:pt x="517" y="48"/>
                </a:lnTo>
                <a:lnTo>
                  <a:pt x="591" y="25"/>
                </a:lnTo>
                <a:lnTo>
                  <a:pt x="667" y="9"/>
                </a:lnTo>
                <a:lnTo>
                  <a:pt x="747" y="1"/>
                </a:lnTo>
                <a:lnTo>
                  <a:pt x="788" y="0"/>
                </a:lnTo>
                <a:close/>
              </a:path>
            </a:pathLst>
          </a:custGeom>
          <a:solidFill>
            <a:srgbClr val="FFFFFF"/>
          </a:solidFill>
          <a:ln w="127000">
            <a:solidFill>
              <a:srgbClr val="01334F"/>
            </a:solidFill>
            <a:round/>
            <a:headEnd/>
            <a:tailEnd/>
          </a:ln>
          <a:effectLst>
            <a:outerShdw sx="1000" sy="1000" kx="1200000" algn="br" rotWithShape="0">
              <a:prstClr val="black"/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rgbClr val="2D3E50"/>
              </a:solidFill>
              <a:latin typeface="Work Sans" pitchFamily="2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CE61F19-D89E-160A-5034-19F5AAA963E7}"/>
              </a:ext>
            </a:extLst>
          </p:cNvPr>
          <p:cNvSpPr txBox="1"/>
          <p:nvPr/>
        </p:nvSpPr>
        <p:spPr>
          <a:xfrm>
            <a:off x="7871452" y="4508260"/>
            <a:ext cx="13292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rgbClr val="00C69B"/>
                </a:solidFill>
                <a:latin typeface="Work Sans" pitchFamily="2" charset="0"/>
              </a:rPr>
              <a:t>Riesgos Fiscales</a:t>
            </a:r>
            <a:endParaRPr lang="es-CO" sz="1100" dirty="0">
              <a:solidFill>
                <a:srgbClr val="00C69B"/>
              </a:solidFill>
              <a:latin typeface="Work Sans" pitchFamily="2" charset="0"/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6ED841BE-75C4-B57E-70EA-22BCB067FCD8}"/>
              </a:ext>
            </a:extLst>
          </p:cNvPr>
          <p:cNvSpPr txBox="1"/>
          <p:nvPr/>
        </p:nvSpPr>
        <p:spPr>
          <a:xfrm>
            <a:off x="8221056" y="3920617"/>
            <a:ext cx="697368" cy="28854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90"/>
              </a:spcBef>
            </a:pPr>
            <a:r>
              <a:rPr lang="es-CO" sz="1800" b="1" spc="-10" dirty="0" err="1">
                <a:solidFill>
                  <a:srgbClr val="01334F"/>
                </a:solidFill>
                <a:latin typeface="Work Sans" pitchFamily="2" charset="0"/>
                <a:cs typeface="Calibri"/>
              </a:rPr>
              <a:t>xx</a:t>
            </a:r>
            <a:endParaRPr lang="es-CO" sz="1800" b="1" spc="-10" dirty="0">
              <a:solidFill>
                <a:srgbClr val="01334F"/>
              </a:solidFill>
              <a:latin typeface="Work Sans" pitchFamily="2" charset="0"/>
              <a:cs typeface="Calibri"/>
            </a:endParaRPr>
          </a:p>
        </p:txBody>
      </p:sp>
      <p:cxnSp>
        <p:nvCxnSpPr>
          <p:cNvPr id="23" name="Straight Connector 15">
            <a:extLst>
              <a:ext uri="{FF2B5EF4-FFF2-40B4-BE49-F238E27FC236}">
                <a16:creationId xmlns:a16="http://schemas.microsoft.com/office/drawing/2014/main" id="{188FF50E-4856-ED5D-0163-5F2D73B7E9CF}"/>
              </a:ext>
            </a:extLst>
          </p:cNvPr>
          <p:cNvCxnSpPr>
            <a:cxnSpLocks/>
          </p:cNvCxnSpPr>
          <p:nvPr/>
        </p:nvCxnSpPr>
        <p:spPr>
          <a:xfrm>
            <a:off x="5747885" y="2805673"/>
            <a:ext cx="0" cy="43741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79459C3-CFFC-575F-D4FF-18FF2A51C077}"/>
              </a:ext>
            </a:extLst>
          </p:cNvPr>
          <p:cNvSpPr txBox="1"/>
          <p:nvPr/>
        </p:nvSpPr>
        <p:spPr>
          <a:xfrm>
            <a:off x="2277485" y="4911068"/>
            <a:ext cx="1344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0"/>
                <a:cs typeface="Calibri"/>
              </a:rPr>
              <a:t>X</a:t>
            </a:r>
            <a:r>
              <a:rPr lang="es-CO" sz="105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0"/>
                <a:cs typeface="Calibri"/>
              </a:rPr>
              <a:t>   </a:t>
            </a:r>
            <a:r>
              <a:rPr lang="es-MX" sz="1050" dirty="0">
                <a:solidFill>
                  <a:schemeClr val="bg1">
                    <a:lumMod val="50000"/>
                  </a:schemeClr>
                </a:solidFill>
                <a:latin typeface="Work Sans" pitchFamily="2" charset="0"/>
              </a:rPr>
              <a:t>Monitoreados</a:t>
            </a:r>
            <a:endParaRPr lang="es-CO" sz="1050" dirty="0">
              <a:solidFill>
                <a:schemeClr val="bg1">
                  <a:lumMod val="50000"/>
                </a:schemeClr>
              </a:solidFill>
              <a:latin typeface="Work Sans" pitchFamily="2" charset="0"/>
            </a:endParaRPr>
          </a:p>
        </p:txBody>
      </p:sp>
      <p:cxnSp>
        <p:nvCxnSpPr>
          <p:cNvPr id="25" name="Straight Connector 15">
            <a:extLst>
              <a:ext uri="{FF2B5EF4-FFF2-40B4-BE49-F238E27FC236}">
                <a16:creationId xmlns:a16="http://schemas.microsoft.com/office/drawing/2014/main" id="{104EA5E3-3451-A509-26CB-3BC7D2F34336}"/>
              </a:ext>
            </a:extLst>
          </p:cNvPr>
          <p:cNvCxnSpPr>
            <a:cxnSpLocks/>
          </p:cNvCxnSpPr>
          <p:nvPr/>
        </p:nvCxnSpPr>
        <p:spPr>
          <a:xfrm flipV="1">
            <a:off x="8544746" y="2840339"/>
            <a:ext cx="0" cy="28084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Gráfico 25">
            <a:extLst>
              <a:ext uri="{FF2B5EF4-FFF2-40B4-BE49-F238E27FC236}">
                <a16:creationId xmlns:a16="http://schemas.microsoft.com/office/drawing/2014/main" id="{0BF170D4-CCC9-E99B-2272-98ACA7CCB42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5175" y="3530458"/>
            <a:ext cx="369131" cy="369131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D840874B-771E-B412-D946-8526EF5F48EC}"/>
              </a:ext>
            </a:extLst>
          </p:cNvPr>
          <p:cNvSpPr txBox="1"/>
          <p:nvPr/>
        </p:nvSpPr>
        <p:spPr>
          <a:xfrm>
            <a:off x="2158715" y="5241041"/>
            <a:ext cx="1525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0"/>
                <a:cs typeface="Calibri"/>
              </a:rPr>
              <a:t>X</a:t>
            </a:r>
            <a:r>
              <a:rPr lang="es-CO" sz="105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0"/>
                <a:cs typeface="Calibri"/>
              </a:rPr>
              <a:t>  </a:t>
            </a:r>
            <a:r>
              <a:rPr lang="es-MX" sz="1050" dirty="0">
                <a:solidFill>
                  <a:schemeClr val="bg1">
                    <a:lumMod val="50000"/>
                  </a:schemeClr>
                </a:solidFill>
                <a:latin typeface="Work Sans" pitchFamily="2" charset="0"/>
              </a:rPr>
              <a:t>Tratamientos</a:t>
            </a:r>
            <a:endParaRPr lang="es-CO" sz="1050" dirty="0">
              <a:solidFill>
                <a:schemeClr val="bg1">
                  <a:lumMod val="50000"/>
                </a:schemeClr>
              </a:solidFill>
              <a:latin typeface="Work Sans" pitchFamily="2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EDC735C8-24B8-3ADB-8E05-98262E4FF73B}"/>
              </a:ext>
            </a:extLst>
          </p:cNvPr>
          <p:cNvSpPr txBox="1"/>
          <p:nvPr/>
        </p:nvSpPr>
        <p:spPr>
          <a:xfrm>
            <a:off x="5134491" y="4911068"/>
            <a:ext cx="1344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0"/>
                <a:cs typeface="Calibri"/>
              </a:rPr>
              <a:t>X</a:t>
            </a:r>
            <a:r>
              <a:rPr lang="es-CO" sz="105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0"/>
                <a:cs typeface="Calibri"/>
              </a:rPr>
              <a:t>   </a:t>
            </a:r>
            <a:r>
              <a:rPr lang="es-MX" sz="1050" dirty="0">
                <a:solidFill>
                  <a:schemeClr val="bg1">
                    <a:lumMod val="50000"/>
                  </a:schemeClr>
                </a:solidFill>
                <a:latin typeface="Work Sans" pitchFamily="2" charset="0"/>
              </a:rPr>
              <a:t>Monitoreados</a:t>
            </a:r>
            <a:endParaRPr lang="es-CO" sz="1050" dirty="0">
              <a:solidFill>
                <a:schemeClr val="bg1">
                  <a:lumMod val="50000"/>
                </a:schemeClr>
              </a:solidFill>
              <a:latin typeface="Work Sans" pitchFamily="2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CDFE886-68A2-DA0F-C331-421E2EA105EC}"/>
              </a:ext>
            </a:extLst>
          </p:cNvPr>
          <p:cNvSpPr txBox="1"/>
          <p:nvPr/>
        </p:nvSpPr>
        <p:spPr>
          <a:xfrm>
            <a:off x="5015721" y="5241041"/>
            <a:ext cx="1525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0"/>
                <a:cs typeface="Calibri"/>
              </a:rPr>
              <a:t>X</a:t>
            </a:r>
            <a:r>
              <a:rPr lang="es-CO" sz="105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0"/>
                <a:cs typeface="Calibri"/>
              </a:rPr>
              <a:t>  </a:t>
            </a:r>
            <a:r>
              <a:rPr lang="es-MX" sz="1050" dirty="0">
                <a:solidFill>
                  <a:schemeClr val="bg1">
                    <a:lumMod val="50000"/>
                  </a:schemeClr>
                </a:solidFill>
                <a:latin typeface="Work Sans" pitchFamily="2" charset="0"/>
              </a:rPr>
              <a:t>Tratamientos</a:t>
            </a:r>
            <a:endParaRPr lang="es-CO" sz="1050" dirty="0">
              <a:solidFill>
                <a:schemeClr val="bg1">
                  <a:lumMod val="50000"/>
                </a:schemeClr>
              </a:solidFill>
              <a:latin typeface="Work Sans" pitchFamily="2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8A568BB-6583-F176-8060-1E3D1FE12EB1}"/>
              </a:ext>
            </a:extLst>
          </p:cNvPr>
          <p:cNvSpPr txBox="1"/>
          <p:nvPr/>
        </p:nvSpPr>
        <p:spPr>
          <a:xfrm>
            <a:off x="7872333" y="4911068"/>
            <a:ext cx="1344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0"/>
                <a:cs typeface="Calibri"/>
              </a:rPr>
              <a:t>X</a:t>
            </a:r>
            <a:r>
              <a:rPr lang="es-CO" sz="105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0"/>
                <a:cs typeface="Calibri"/>
              </a:rPr>
              <a:t>   </a:t>
            </a:r>
            <a:r>
              <a:rPr lang="es-MX" sz="1050" dirty="0">
                <a:solidFill>
                  <a:schemeClr val="bg1">
                    <a:lumMod val="50000"/>
                  </a:schemeClr>
                </a:solidFill>
                <a:latin typeface="Work Sans" pitchFamily="2" charset="0"/>
              </a:rPr>
              <a:t>Monitoreados</a:t>
            </a:r>
            <a:endParaRPr lang="es-CO" sz="1050" dirty="0">
              <a:solidFill>
                <a:schemeClr val="bg1">
                  <a:lumMod val="50000"/>
                </a:schemeClr>
              </a:solidFill>
              <a:latin typeface="Work Sans" pitchFamily="2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01F9DDC4-1C62-F857-7D3A-C2BB48E403F6}"/>
              </a:ext>
            </a:extLst>
          </p:cNvPr>
          <p:cNvSpPr txBox="1"/>
          <p:nvPr/>
        </p:nvSpPr>
        <p:spPr>
          <a:xfrm>
            <a:off x="7753563" y="5241041"/>
            <a:ext cx="1525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0"/>
                <a:cs typeface="Calibri"/>
              </a:rPr>
              <a:t>X</a:t>
            </a:r>
            <a:r>
              <a:rPr lang="es-CO" sz="105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0"/>
                <a:cs typeface="Calibri"/>
              </a:rPr>
              <a:t>  </a:t>
            </a:r>
            <a:r>
              <a:rPr lang="es-MX" sz="1050" dirty="0">
                <a:solidFill>
                  <a:schemeClr val="bg1">
                    <a:lumMod val="50000"/>
                  </a:schemeClr>
                </a:solidFill>
                <a:latin typeface="Work Sans" pitchFamily="2" charset="0"/>
              </a:rPr>
              <a:t>Tratamientos</a:t>
            </a:r>
            <a:endParaRPr lang="es-CO" sz="1050" dirty="0">
              <a:solidFill>
                <a:schemeClr val="bg1">
                  <a:lumMod val="50000"/>
                </a:schemeClr>
              </a:solidFill>
              <a:latin typeface="Work Sans" pitchFamily="2" charset="0"/>
            </a:endParaRPr>
          </a:p>
        </p:txBody>
      </p:sp>
      <p:sp>
        <p:nvSpPr>
          <p:cNvPr id="3" name="TextBox 66">
            <a:extLst>
              <a:ext uri="{FF2B5EF4-FFF2-40B4-BE49-F238E27FC236}">
                <a16:creationId xmlns:a16="http://schemas.microsoft.com/office/drawing/2014/main" id="{05F79084-4401-1211-1861-93FD67967ECF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4088393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863D394-261B-CDB5-1DDA-3E5584614FE8}"/>
              </a:ext>
            </a:extLst>
          </p:cNvPr>
          <p:cNvSpPr txBox="1"/>
          <p:nvPr/>
        </p:nvSpPr>
        <p:spPr>
          <a:xfrm>
            <a:off x="1545021" y="4816811"/>
            <a:ext cx="910195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4800" b="1" dirty="0">
                <a:solidFill>
                  <a:srgbClr val="9ED4D4"/>
                </a:solidFill>
                <a:latin typeface="Bebas Neue Regular" panose="020B0606020202050201" pitchFamily="34" charset="77"/>
              </a:rPr>
              <a:t>1. Estado de las acciones de las revisiones por la dirección previas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F722A062-B5F0-B051-9D5F-A9ED0009EB7F}"/>
              </a:ext>
            </a:extLst>
          </p:cNvPr>
          <p:cNvSpPr txBox="1"/>
          <p:nvPr/>
        </p:nvSpPr>
        <p:spPr>
          <a:xfrm>
            <a:off x="126125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bg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13170830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TRATAMIENTO DE RIESGOS MATERIALIZADOS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542873D0-E896-576D-EDBC-4D7355389F91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20372549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863D394-261B-CDB5-1DDA-3E5584614FE8}"/>
              </a:ext>
            </a:extLst>
          </p:cNvPr>
          <p:cNvSpPr txBox="1"/>
          <p:nvPr/>
        </p:nvSpPr>
        <p:spPr>
          <a:xfrm>
            <a:off x="1340069" y="4528655"/>
            <a:ext cx="95118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4800" b="1" dirty="0">
                <a:solidFill>
                  <a:srgbClr val="9ED4D4"/>
                </a:solidFill>
                <a:latin typeface="Bebas Neue Regular" panose="020B0606020202050201" pitchFamily="34" charset="77"/>
              </a:rPr>
              <a:t>9</a:t>
            </a:r>
            <a:r>
              <a:rPr kumimoji="0" lang="es-CO" sz="4800" b="1" i="0" u="none" strike="noStrike" kern="1200" cap="none" spc="0" normalizeH="0" baseline="0" noProof="0" dirty="0">
                <a:ln>
                  <a:noFill/>
                </a:ln>
                <a:solidFill>
                  <a:srgbClr val="9ED4D4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.  </a:t>
            </a:r>
            <a:r>
              <a:rPr lang="es-CO" sz="4800" b="1" dirty="0">
                <a:solidFill>
                  <a:srgbClr val="9ED4D4"/>
                </a:solidFill>
                <a:latin typeface="Bebas Neue Regular" panose="020B0606020202050201" pitchFamily="34" charset="77"/>
              </a:rPr>
              <a:t>Recursos para el funcionamiento del sistema de gestión integrado</a:t>
            </a:r>
            <a:endParaRPr kumimoji="0" lang="es-CO" sz="4800" b="1" i="0" u="none" strike="noStrike" kern="1200" cap="none" spc="0" normalizeH="0" baseline="0" noProof="0" dirty="0">
              <a:ln>
                <a:noFill/>
              </a:ln>
              <a:solidFill>
                <a:srgbClr val="9ED4D4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EE005E57-8C8F-8CA9-06E6-0C527739A85C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bg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18613964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Recursos sistema de gestión integrado 2024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22DDDA1B-45C6-0B78-AFE1-5B1944978449}"/>
              </a:ext>
            </a:extLst>
          </p:cNvPr>
          <p:cNvGrpSpPr/>
          <p:nvPr/>
        </p:nvGrpSpPr>
        <p:grpSpPr>
          <a:xfrm>
            <a:off x="3843397" y="2035163"/>
            <a:ext cx="4505206" cy="3288513"/>
            <a:chOff x="3376415" y="1395695"/>
            <a:chExt cx="5460608" cy="315693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0E6E1671-2C57-B3DC-865A-2935D004E280}"/>
                </a:ext>
              </a:extLst>
            </p:cNvPr>
            <p:cNvGrpSpPr/>
            <p:nvPr/>
          </p:nvGrpSpPr>
          <p:grpSpPr>
            <a:xfrm>
              <a:off x="3376415" y="1395695"/>
              <a:ext cx="5435600" cy="2334882"/>
              <a:chOff x="3067665" y="1415845"/>
              <a:chExt cx="6282812" cy="3127262"/>
            </a:xfrm>
          </p:grpSpPr>
          <p:sp>
            <p:nvSpPr>
              <p:cNvPr id="7" name="Rectangle 1">
                <a:extLst>
                  <a:ext uri="{FF2B5EF4-FFF2-40B4-BE49-F238E27FC236}">
                    <a16:creationId xmlns:a16="http://schemas.microsoft.com/office/drawing/2014/main" id="{D683EA4C-FF6A-B5FE-06E9-BA43F79C0BE9}"/>
                  </a:ext>
                </a:extLst>
              </p:cNvPr>
              <p:cNvSpPr/>
              <p:nvPr/>
            </p:nvSpPr>
            <p:spPr>
              <a:xfrm>
                <a:off x="3067665" y="1415845"/>
                <a:ext cx="6282812" cy="1091381"/>
              </a:xfrm>
              <a:prstGeom prst="rect">
                <a:avLst/>
              </a:prstGeom>
              <a:solidFill>
                <a:srgbClr val="38AA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8" name="Parallelogram 2">
                <a:extLst>
                  <a:ext uri="{FF2B5EF4-FFF2-40B4-BE49-F238E27FC236}">
                    <a16:creationId xmlns:a16="http://schemas.microsoft.com/office/drawing/2014/main" id="{945690D9-8E5A-CCC0-114E-C2DDADD39C94}"/>
                  </a:ext>
                </a:extLst>
              </p:cNvPr>
              <p:cNvSpPr/>
              <p:nvPr/>
            </p:nvSpPr>
            <p:spPr>
              <a:xfrm flipH="1">
                <a:off x="3067667" y="2507226"/>
                <a:ext cx="6282810" cy="473781"/>
              </a:xfrm>
              <a:prstGeom prst="parallelogram">
                <a:avLst>
                  <a:gd name="adj" fmla="val 211301"/>
                </a:avLst>
              </a:prstGeom>
              <a:solidFill>
                <a:schemeClr val="accent6">
                  <a:lumMod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9" name="Rectangle 7">
                <a:extLst>
                  <a:ext uri="{FF2B5EF4-FFF2-40B4-BE49-F238E27FC236}">
                    <a16:creationId xmlns:a16="http://schemas.microsoft.com/office/drawing/2014/main" id="{18ECD805-F40A-5C79-3DDF-3867F2243398}"/>
                  </a:ext>
                </a:extLst>
              </p:cNvPr>
              <p:cNvSpPr/>
              <p:nvPr/>
            </p:nvSpPr>
            <p:spPr>
              <a:xfrm>
                <a:off x="3067665" y="2977945"/>
                <a:ext cx="6282812" cy="1091381"/>
              </a:xfrm>
              <a:prstGeom prst="rect">
                <a:avLst/>
              </a:prstGeom>
              <a:solidFill>
                <a:srgbClr val="01334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Parallelogram 8">
                <a:extLst>
                  <a:ext uri="{FF2B5EF4-FFF2-40B4-BE49-F238E27FC236}">
                    <a16:creationId xmlns:a16="http://schemas.microsoft.com/office/drawing/2014/main" id="{A9571160-CDEE-9300-B42D-4BD7B9CAA446}"/>
                  </a:ext>
                </a:extLst>
              </p:cNvPr>
              <p:cNvSpPr/>
              <p:nvPr/>
            </p:nvSpPr>
            <p:spPr>
              <a:xfrm flipH="1">
                <a:off x="3067667" y="4069326"/>
                <a:ext cx="6282810" cy="473781"/>
              </a:xfrm>
              <a:prstGeom prst="parallelogram">
                <a:avLst>
                  <a:gd name="adj" fmla="val 211301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" name="Isosceles Triangle 6">
              <a:extLst>
                <a:ext uri="{FF2B5EF4-FFF2-40B4-BE49-F238E27FC236}">
                  <a16:creationId xmlns:a16="http://schemas.microsoft.com/office/drawing/2014/main" id="{0AFDDF96-7D45-566B-814B-C54CBC1EC8AC}"/>
                </a:ext>
              </a:extLst>
            </p:cNvPr>
            <p:cNvSpPr/>
            <p:nvPr/>
          </p:nvSpPr>
          <p:spPr>
            <a:xfrm flipV="1">
              <a:off x="3404993" y="3737780"/>
              <a:ext cx="5432030" cy="81484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8">
                <a:defRPr/>
              </a:pPr>
              <a:endParaRPr lang="en-US" kern="0" dirty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C9BCEAB-B5D0-83D5-16BC-FFA30E39C35B}"/>
              </a:ext>
            </a:extLst>
          </p:cNvPr>
          <p:cNvSpPr txBox="1"/>
          <p:nvPr/>
        </p:nvSpPr>
        <p:spPr>
          <a:xfrm>
            <a:off x="4434214" y="2316367"/>
            <a:ext cx="33471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Work Sans" pitchFamily="2" charset="0"/>
              </a:rPr>
              <a:t>$ </a:t>
            </a:r>
            <a:r>
              <a:rPr lang="es-CO" sz="2200" b="1" dirty="0" err="1">
                <a:solidFill>
                  <a:schemeClr val="bg1"/>
                </a:solidFill>
                <a:latin typeface="Work Sans" pitchFamily="2" charset="0"/>
              </a:rPr>
              <a:t>xxxxx</a:t>
            </a:r>
            <a:endParaRPr lang="es-CO" sz="2200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D625628-D6E0-D4ED-829B-47B0710045CE}"/>
              </a:ext>
            </a:extLst>
          </p:cNvPr>
          <p:cNvSpPr txBox="1"/>
          <p:nvPr/>
        </p:nvSpPr>
        <p:spPr>
          <a:xfrm>
            <a:off x="4409110" y="3469521"/>
            <a:ext cx="325298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Work Sans" pitchFamily="2" charset="0"/>
              </a:rPr>
              <a:t>$ </a:t>
            </a:r>
            <a:r>
              <a:rPr lang="es-CO" sz="2200" b="1" dirty="0" err="1">
                <a:solidFill>
                  <a:schemeClr val="bg1"/>
                </a:solidFill>
                <a:latin typeface="Work Sans" pitchFamily="2" charset="0"/>
              </a:rPr>
              <a:t>xxxx</a:t>
            </a:r>
            <a:endParaRPr lang="es-CO" sz="2200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421B8CA-332D-07F7-4C6C-D86E31B9CAA5}"/>
              </a:ext>
            </a:extLst>
          </p:cNvPr>
          <p:cNvSpPr txBox="1"/>
          <p:nvPr/>
        </p:nvSpPr>
        <p:spPr>
          <a:xfrm>
            <a:off x="4357475" y="4696861"/>
            <a:ext cx="33046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Work Sans" pitchFamily="2" charset="0"/>
              </a:rPr>
              <a:t>$ </a:t>
            </a:r>
            <a:r>
              <a:rPr lang="es-CO" sz="2200" b="1" dirty="0" err="1">
                <a:solidFill>
                  <a:schemeClr val="bg1"/>
                </a:solidFill>
                <a:latin typeface="Work Sans" pitchFamily="2" charset="0"/>
              </a:rPr>
              <a:t>xxx</a:t>
            </a:r>
            <a:endParaRPr lang="es-CO" sz="2200" dirty="0">
              <a:solidFill>
                <a:schemeClr val="bg1"/>
              </a:solidFill>
              <a:latin typeface="Work Sans" pitchFamily="2" charset="0"/>
            </a:endParaRP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10DF5FC9-85F7-DD56-60BA-8A5451C842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3857" y="2349710"/>
            <a:ext cx="245191" cy="245191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9E4FE902-EC91-6AC6-33BC-393D16AD7C9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38461" y="3580025"/>
            <a:ext cx="245191" cy="245191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1DFA853F-86E9-CC9E-3683-DC11DD7E93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9455" y="4818619"/>
            <a:ext cx="245191" cy="245191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6ECDEB75-6CDA-5917-392A-1967A107DB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57389" y="2349710"/>
            <a:ext cx="245191" cy="245191"/>
          </a:xfrm>
          <a:prstGeom prst="rect">
            <a:avLst/>
          </a:prstGeom>
        </p:spPr>
      </p:pic>
      <p:sp>
        <p:nvSpPr>
          <p:cNvPr id="18" name="Elipse 17">
            <a:extLst>
              <a:ext uri="{FF2B5EF4-FFF2-40B4-BE49-F238E27FC236}">
                <a16:creationId xmlns:a16="http://schemas.microsoft.com/office/drawing/2014/main" id="{FC421C0C-1011-8D06-7193-9FB4EDA8EA99}"/>
              </a:ext>
            </a:extLst>
          </p:cNvPr>
          <p:cNvSpPr/>
          <p:nvPr/>
        </p:nvSpPr>
        <p:spPr>
          <a:xfrm>
            <a:off x="5898800" y="1637657"/>
            <a:ext cx="676952" cy="67695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/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17A6D220-822A-C14E-48A4-E9656F8CE06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66721" y="1766008"/>
            <a:ext cx="366992" cy="366992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466FAF37-C010-CCA0-B0D1-3F9644E21E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37512" y="3469521"/>
            <a:ext cx="245191" cy="245191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73A8ED7E-36AB-1719-0FA6-086510AB0FB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37512" y="4781489"/>
            <a:ext cx="245191" cy="245191"/>
          </a:xfrm>
          <a:prstGeom prst="rect">
            <a:avLst/>
          </a:prstGeom>
        </p:spPr>
      </p:pic>
      <p:sp>
        <p:nvSpPr>
          <p:cNvPr id="2" name="TextBox 66">
            <a:extLst>
              <a:ext uri="{FF2B5EF4-FFF2-40B4-BE49-F238E27FC236}">
                <a16:creationId xmlns:a16="http://schemas.microsoft.com/office/drawing/2014/main" id="{BF62DF22-4418-065E-6771-39E977AB465F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42745415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Recursos sistema de gestión integrado 2024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2" name="CuadroTexto 9">
            <a:extLst>
              <a:ext uri="{FF2B5EF4-FFF2-40B4-BE49-F238E27FC236}">
                <a16:creationId xmlns:a16="http://schemas.microsoft.com/office/drawing/2014/main" id="{1EC0155A-896C-6CF1-ACB4-7E0901950DC2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rgbClr val="00C69B"/>
                </a:solidFill>
                <a:latin typeface="Nunito" pitchFamily="2" charset="0"/>
              </a:rPr>
              <a:t>Meteorología Aeronáutica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C69B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F4D68847-4D90-E0B9-5104-D3E8F194C725}"/>
              </a:ext>
            </a:extLst>
          </p:cNvPr>
          <p:cNvGrpSpPr/>
          <p:nvPr/>
        </p:nvGrpSpPr>
        <p:grpSpPr>
          <a:xfrm>
            <a:off x="3843397" y="2035163"/>
            <a:ext cx="4505206" cy="3288513"/>
            <a:chOff x="3376415" y="1395695"/>
            <a:chExt cx="5460608" cy="315693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B452E621-FA79-43D4-1758-341F0C58ED44}"/>
                </a:ext>
              </a:extLst>
            </p:cNvPr>
            <p:cNvGrpSpPr/>
            <p:nvPr/>
          </p:nvGrpSpPr>
          <p:grpSpPr>
            <a:xfrm>
              <a:off x="3376415" y="1395695"/>
              <a:ext cx="5435600" cy="2334882"/>
              <a:chOff x="3067665" y="1415845"/>
              <a:chExt cx="6282812" cy="3127262"/>
            </a:xfrm>
          </p:grpSpPr>
          <p:sp>
            <p:nvSpPr>
              <p:cNvPr id="7" name="Rectangle 1">
                <a:extLst>
                  <a:ext uri="{FF2B5EF4-FFF2-40B4-BE49-F238E27FC236}">
                    <a16:creationId xmlns:a16="http://schemas.microsoft.com/office/drawing/2014/main" id="{7F52F096-86B4-7D46-6803-00937DC8D1B1}"/>
                  </a:ext>
                </a:extLst>
              </p:cNvPr>
              <p:cNvSpPr/>
              <p:nvPr/>
            </p:nvSpPr>
            <p:spPr>
              <a:xfrm>
                <a:off x="3067665" y="1415845"/>
                <a:ext cx="6282812" cy="1091381"/>
              </a:xfrm>
              <a:prstGeom prst="rect">
                <a:avLst/>
              </a:prstGeom>
              <a:solidFill>
                <a:srgbClr val="38AA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8" name="Parallelogram 2">
                <a:extLst>
                  <a:ext uri="{FF2B5EF4-FFF2-40B4-BE49-F238E27FC236}">
                    <a16:creationId xmlns:a16="http://schemas.microsoft.com/office/drawing/2014/main" id="{85645766-A8AD-6628-7195-136C4B909753}"/>
                  </a:ext>
                </a:extLst>
              </p:cNvPr>
              <p:cNvSpPr/>
              <p:nvPr/>
            </p:nvSpPr>
            <p:spPr>
              <a:xfrm flipH="1">
                <a:off x="3067667" y="2507226"/>
                <a:ext cx="6282810" cy="473781"/>
              </a:xfrm>
              <a:prstGeom prst="parallelogram">
                <a:avLst>
                  <a:gd name="adj" fmla="val 211301"/>
                </a:avLst>
              </a:prstGeom>
              <a:solidFill>
                <a:schemeClr val="accent6">
                  <a:lumMod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9" name="Rectangle 7">
                <a:extLst>
                  <a:ext uri="{FF2B5EF4-FFF2-40B4-BE49-F238E27FC236}">
                    <a16:creationId xmlns:a16="http://schemas.microsoft.com/office/drawing/2014/main" id="{BFB3C0B6-EEF8-DFFA-D354-5EECFF8E42D1}"/>
                  </a:ext>
                </a:extLst>
              </p:cNvPr>
              <p:cNvSpPr/>
              <p:nvPr/>
            </p:nvSpPr>
            <p:spPr>
              <a:xfrm>
                <a:off x="3067665" y="2977945"/>
                <a:ext cx="6282812" cy="1091381"/>
              </a:xfrm>
              <a:prstGeom prst="rect">
                <a:avLst/>
              </a:prstGeom>
              <a:solidFill>
                <a:srgbClr val="01334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Parallelogram 8">
                <a:extLst>
                  <a:ext uri="{FF2B5EF4-FFF2-40B4-BE49-F238E27FC236}">
                    <a16:creationId xmlns:a16="http://schemas.microsoft.com/office/drawing/2014/main" id="{4D6D74F5-3851-9D43-85F1-99945A3376C4}"/>
                  </a:ext>
                </a:extLst>
              </p:cNvPr>
              <p:cNvSpPr/>
              <p:nvPr/>
            </p:nvSpPr>
            <p:spPr>
              <a:xfrm flipH="1">
                <a:off x="3067667" y="4069326"/>
                <a:ext cx="6282810" cy="473781"/>
              </a:xfrm>
              <a:prstGeom prst="parallelogram">
                <a:avLst>
                  <a:gd name="adj" fmla="val 211301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" name="Isosceles Triangle 6">
              <a:extLst>
                <a:ext uri="{FF2B5EF4-FFF2-40B4-BE49-F238E27FC236}">
                  <a16:creationId xmlns:a16="http://schemas.microsoft.com/office/drawing/2014/main" id="{2A5157FE-0085-B217-443A-8AC322E57A34}"/>
                </a:ext>
              </a:extLst>
            </p:cNvPr>
            <p:cNvSpPr/>
            <p:nvPr/>
          </p:nvSpPr>
          <p:spPr>
            <a:xfrm flipV="1">
              <a:off x="3404993" y="3737780"/>
              <a:ext cx="5432030" cy="81484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8">
                <a:defRPr/>
              </a:pPr>
              <a:endParaRPr lang="en-US" kern="0" dirty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3A9EDF-004A-C521-C1F5-FDDBC11CC20A}"/>
              </a:ext>
            </a:extLst>
          </p:cNvPr>
          <p:cNvSpPr txBox="1"/>
          <p:nvPr/>
        </p:nvSpPr>
        <p:spPr>
          <a:xfrm>
            <a:off x="4434214" y="2316367"/>
            <a:ext cx="33471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Work Sans" pitchFamily="2" charset="0"/>
              </a:rPr>
              <a:t>$ </a:t>
            </a:r>
            <a:r>
              <a:rPr lang="es-CO" sz="2200" b="1" dirty="0" err="1">
                <a:solidFill>
                  <a:schemeClr val="bg1"/>
                </a:solidFill>
                <a:latin typeface="Work Sans" pitchFamily="2" charset="0"/>
              </a:rPr>
              <a:t>xxxxx</a:t>
            </a:r>
            <a:endParaRPr lang="es-CO" sz="2200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FBB4B62-4F87-EFEF-2520-C677E3324D28}"/>
              </a:ext>
            </a:extLst>
          </p:cNvPr>
          <p:cNvSpPr txBox="1"/>
          <p:nvPr/>
        </p:nvSpPr>
        <p:spPr>
          <a:xfrm>
            <a:off x="4409110" y="3469521"/>
            <a:ext cx="325298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Work Sans" pitchFamily="2" charset="0"/>
              </a:rPr>
              <a:t>$ </a:t>
            </a:r>
            <a:r>
              <a:rPr lang="es-CO" sz="2200" b="1" dirty="0" err="1">
                <a:solidFill>
                  <a:schemeClr val="bg1"/>
                </a:solidFill>
                <a:latin typeface="Work Sans" pitchFamily="2" charset="0"/>
              </a:rPr>
              <a:t>xxxx</a:t>
            </a:r>
            <a:endParaRPr lang="es-CO" sz="2200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166046B-507B-973C-4CF6-3FF5C43A26F2}"/>
              </a:ext>
            </a:extLst>
          </p:cNvPr>
          <p:cNvSpPr txBox="1"/>
          <p:nvPr/>
        </p:nvSpPr>
        <p:spPr>
          <a:xfrm>
            <a:off x="4357475" y="4696861"/>
            <a:ext cx="33046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Work Sans" pitchFamily="2" charset="0"/>
              </a:rPr>
              <a:t>$ </a:t>
            </a:r>
            <a:r>
              <a:rPr lang="es-CO" sz="2200" b="1" dirty="0" err="1">
                <a:solidFill>
                  <a:schemeClr val="bg1"/>
                </a:solidFill>
                <a:latin typeface="Work Sans" pitchFamily="2" charset="0"/>
              </a:rPr>
              <a:t>xxx</a:t>
            </a:r>
            <a:endParaRPr lang="es-CO" sz="2200" dirty="0">
              <a:solidFill>
                <a:schemeClr val="bg1"/>
              </a:solidFill>
              <a:latin typeface="Work Sans" pitchFamily="2" charset="0"/>
            </a:endParaRP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4BF7065C-EEED-68D4-078F-8184BD898E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3857" y="2349710"/>
            <a:ext cx="245191" cy="245191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8F713A82-F234-15D2-41B4-3CA667754D9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38461" y="3580025"/>
            <a:ext cx="245191" cy="245191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946AC05B-EC64-9631-469E-D69ED263CF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9455" y="4818619"/>
            <a:ext cx="245191" cy="245191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1103A07A-E7A9-C7B5-837F-362DB12F6C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57389" y="2349710"/>
            <a:ext cx="245191" cy="245191"/>
          </a:xfrm>
          <a:prstGeom prst="rect">
            <a:avLst/>
          </a:prstGeom>
        </p:spPr>
      </p:pic>
      <p:sp>
        <p:nvSpPr>
          <p:cNvPr id="18" name="Elipse 17">
            <a:extLst>
              <a:ext uri="{FF2B5EF4-FFF2-40B4-BE49-F238E27FC236}">
                <a16:creationId xmlns:a16="http://schemas.microsoft.com/office/drawing/2014/main" id="{55BA2BD4-23C3-84E5-E49C-5C34DC16513B}"/>
              </a:ext>
            </a:extLst>
          </p:cNvPr>
          <p:cNvSpPr/>
          <p:nvPr/>
        </p:nvSpPr>
        <p:spPr>
          <a:xfrm>
            <a:off x="5898800" y="1637657"/>
            <a:ext cx="676952" cy="67695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/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19DEC4C4-97EB-697B-9736-485E165BA6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66721" y="1766008"/>
            <a:ext cx="366992" cy="366992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7241BD1F-2E18-12D5-F36D-54084F3E5A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37512" y="3469521"/>
            <a:ext cx="245191" cy="245191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E82B4588-383D-9A1E-A7F4-4BBC1713A4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37512" y="4781489"/>
            <a:ext cx="245191" cy="245191"/>
          </a:xfrm>
          <a:prstGeom prst="rect">
            <a:avLst/>
          </a:prstGeom>
        </p:spPr>
      </p:pic>
      <p:sp>
        <p:nvSpPr>
          <p:cNvPr id="22" name="TextBox 66">
            <a:extLst>
              <a:ext uri="{FF2B5EF4-FFF2-40B4-BE49-F238E27FC236}">
                <a16:creationId xmlns:a16="http://schemas.microsoft.com/office/drawing/2014/main" id="{5A28AABA-A94D-0219-4E58-6389931044FF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2387778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Recursos sistema de gestión integrado 2024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2" name="CuadroTexto 9">
            <a:extLst>
              <a:ext uri="{FF2B5EF4-FFF2-40B4-BE49-F238E27FC236}">
                <a16:creationId xmlns:a16="http://schemas.microsoft.com/office/drawing/2014/main" id="{1EC0155A-896C-6CF1-ACB4-7E0901950DC2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Operaciones </a:t>
            </a:r>
            <a:r>
              <a:rPr lang="es-ES" b="1" dirty="0">
                <a:solidFill>
                  <a:srgbClr val="00C69B"/>
                </a:solidFill>
                <a:latin typeface="Nunito" pitchFamily="2" charset="0"/>
              </a:rPr>
              <a:t>Estadísticas 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C69B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F4D68847-4D90-E0B9-5104-D3E8F194C725}"/>
              </a:ext>
            </a:extLst>
          </p:cNvPr>
          <p:cNvGrpSpPr/>
          <p:nvPr/>
        </p:nvGrpSpPr>
        <p:grpSpPr>
          <a:xfrm>
            <a:off x="3843397" y="2035163"/>
            <a:ext cx="4505206" cy="3288513"/>
            <a:chOff x="3376415" y="1395695"/>
            <a:chExt cx="5460608" cy="315693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B452E621-FA79-43D4-1758-341F0C58ED44}"/>
                </a:ext>
              </a:extLst>
            </p:cNvPr>
            <p:cNvGrpSpPr/>
            <p:nvPr/>
          </p:nvGrpSpPr>
          <p:grpSpPr>
            <a:xfrm>
              <a:off x="3376415" y="1395695"/>
              <a:ext cx="5435600" cy="2334882"/>
              <a:chOff x="3067665" y="1415845"/>
              <a:chExt cx="6282812" cy="3127262"/>
            </a:xfrm>
          </p:grpSpPr>
          <p:sp>
            <p:nvSpPr>
              <p:cNvPr id="7" name="Rectangle 1">
                <a:extLst>
                  <a:ext uri="{FF2B5EF4-FFF2-40B4-BE49-F238E27FC236}">
                    <a16:creationId xmlns:a16="http://schemas.microsoft.com/office/drawing/2014/main" id="{7F52F096-86B4-7D46-6803-00937DC8D1B1}"/>
                  </a:ext>
                </a:extLst>
              </p:cNvPr>
              <p:cNvSpPr/>
              <p:nvPr/>
            </p:nvSpPr>
            <p:spPr>
              <a:xfrm>
                <a:off x="3067665" y="1415845"/>
                <a:ext cx="6282812" cy="1091381"/>
              </a:xfrm>
              <a:prstGeom prst="rect">
                <a:avLst/>
              </a:prstGeom>
              <a:solidFill>
                <a:srgbClr val="38AA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8" name="Parallelogram 2">
                <a:extLst>
                  <a:ext uri="{FF2B5EF4-FFF2-40B4-BE49-F238E27FC236}">
                    <a16:creationId xmlns:a16="http://schemas.microsoft.com/office/drawing/2014/main" id="{85645766-A8AD-6628-7195-136C4B909753}"/>
                  </a:ext>
                </a:extLst>
              </p:cNvPr>
              <p:cNvSpPr/>
              <p:nvPr/>
            </p:nvSpPr>
            <p:spPr>
              <a:xfrm flipH="1">
                <a:off x="3067667" y="2507226"/>
                <a:ext cx="6282810" cy="473781"/>
              </a:xfrm>
              <a:prstGeom prst="parallelogram">
                <a:avLst>
                  <a:gd name="adj" fmla="val 211301"/>
                </a:avLst>
              </a:prstGeom>
              <a:solidFill>
                <a:schemeClr val="accent6">
                  <a:lumMod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9" name="Rectangle 7">
                <a:extLst>
                  <a:ext uri="{FF2B5EF4-FFF2-40B4-BE49-F238E27FC236}">
                    <a16:creationId xmlns:a16="http://schemas.microsoft.com/office/drawing/2014/main" id="{BFB3C0B6-EEF8-DFFA-D354-5EECFF8E42D1}"/>
                  </a:ext>
                </a:extLst>
              </p:cNvPr>
              <p:cNvSpPr/>
              <p:nvPr/>
            </p:nvSpPr>
            <p:spPr>
              <a:xfrm>
                <a:off x="3067665" y="2977945"/>
                <a:ext cx="6282812" cy="1091381"/>
              </a:xfrm>
              <a:prstGeom prst="rect">
                <a:avLst/>
              </a:prstGeom>
              <a:solidFill>
                <a:srgbClr val="01334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Parallelogram 8">
                <a:extLst>
                  <a:ext uri="{FF2B5EF4-FFF2-40B4-BE49-F238E27FC236}">
                    <a16:creationId xmlns:a16="http://schemas.microsoft.com/office/drawing/2014/main" id="{4D6D74F5-3851-9D43-85F1-99945A3376C4}"/>
                  </a:ext>
                </a:extLst>
              </p:cNvPr>
              <p:cNvSpPr/>
              <p:nvPr/>
            </p:nvSpPr>
            <p:spPr>
              <a:xfrm flipH="1">
                <a:off x="3067667" y="4069326"/>
                <a:ext cx="6282810" cy="473781"/>
              </a:xfrm>
              <a:prstGeom prst="parallelogram">
                <a:avLst>
                  <a:gd name="adj" fmla="val 211301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" name="Isosceles Triangle 6">
              <a:extLst>
                <a:ext uri="{FF2B5EF4-FFF2-40B4-BE49-F238E27FC236}">
                  <a16:creationId xmlns:a16="http://schemas.microsoft.com/office/drawing/2014/main" id="{2A5157FE-0085-B217-443A-8AC322E57A34}"/>
                </a:ext>
              </a:extLst>
            </p:cNvPr>
            <p:cNvSpPr/>
            <p:nvPr/>
          </p:nvSpPr>
          <p:spPr>
            <a:xfrm flipV="1">
              <a:off x="3404993" y="3737780"/>
              <a:ext cx="5432030" cy="81484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8">
                <a:defRPr/>
              </a:pPr>
              <a:endParaRPr lang="en-US" kern="0" dirty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3A9EDF-004A-C521-C1F5-FDDBC11CC20A}"/>
              </a:ext>
            </a:extLst>
          </p:cNvPr>
          <p:cNvSpPr txBox="1"/>
          <p:nvPr/>
        </p:nvSpPr>
        <p:spPr>
          <a:xfrm>
            <a:off x="4434214" y="2316367"/>
            <a:ext cx="33471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Work Sans" pitchFamily="2" charset="0"/>
              </a:rPr>
              <a:t>$ </a:t>
            </a:r>
            <a:r>
              <a:rPr lang="es-CO" sz="2200" b="1" dirty="0" err="1">
                <a:solidFill>
                  <a:schemeClr val="bg1"/>
                </a:solidFill>
                <a:latin typeface="Work Sans" pitchFamily="2" charset="0"/>
              </a:rPr>
              <a:t>xxxxx</a:t>
            </a:r>
            <a:endParaRPr lang="es-CO" sz="2200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FBB4B62-4F87-EFEF-2520-C677E3324D28}"/>
              </a:ext>
            </a:extLst>
          </p:cNvPr>
          <p:cNvSpPr txBox="1"/>
          <p:nvPr/>
        </p:nvSpPr>
        <p:spPr>
          <a:xfrm>
            <a:off x="4409110" y="3469521"/>
            <a:ext cx="325298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Work Sans" pitchFamily="2" charset="0"/>
              </a:rPr>
              <a:t>$ </a:t>
            </a:r>
            <a:r>
              <a:rPr lang="es-CO" sz="2200" b="1" dirty="0" err="1">
                <a:solidFill>
                  <a:schemeClr val="bg1"/>
                </a:solidFill>
                <a:latin typeface="Work Sans" pitchFamily="2" charset="0"/>
              </a:rPr>
              <a:t>xxxx</a:t>
            </a:r>
            <a:endParaRPr lang="es-CO" sz="2200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166046B-507B-973C-4CF6-3FF5C43A26F2}"/>
              </a:ext>
            </a:extLst>
          </p:cNvPr>
          <p:cNvSpPr txBox="1"/>
          <p:nvPr/>
        </p:nvSpPr>
        <p:spPr>
          <a:xfrm>
            <a:off x="4357475" y="4696861"/>
            <a:ext cx="33046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Work Sans" pitchFamily="2" charset="0"/>
              </a:rPr>
              <a:t>$ </a:t>
            </a:r>
            <a:r>
              <a:rPr lang="es-CO" sz="2200" b="1" dirty="0" err="1">
                <a:solidFill>
                  <a:schemeClr val="bg1"/>
                </a:solidFill>
                <a:latin typeface="Work Sans" pitchFamily="2" charset="0"/>
              </a:rPr>
              <a:t>xxx</a:t>
            </a:r>
            <a:endParaRPr lang="es-CO" sz="2200" dirty="0">
              <a:solidFill>
                <a:schemeClr val="bg1"/>
              </a:solidFill>
              <a:latin typeface="Work Sans" pitchFamily="2" charset="0"/>
            </a:endParaRP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4BF7065C-EEED-68D4-078F-8184BD898E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3857" y="2349710"/>
            <a:ext cx="245191" cy="245191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8F713A82-F234-15D2-41B4-3CA667754D9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38461" y="3580025"/>
            <a:ext cx="245191" cy="245191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946AC05B-EC64-9631-469E-D69ED263CF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9455" y="4818619"/>
            <a:ext cx="245191" cy="245191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1103A07A-E7A9-C7B5-837F-362DB12F6C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57389" y="2349710"/>
            <a:ext cx="245191" cy="245191"/>
          </a:xfrm>
          <a:prstGeom prst="rect">
            <a:avLst/>
          </a:prstGeom>
        </p:spPr>
      </p:pic>
      <p:sp>
        <p:nvSpPr>
          <p:cNvPr id="18" name="Elipse 17">
            <a:extLst>
              <a:ext uri="{FF2B5EF4-FFF2-40B4-BE49-F238E27FC236}">
                <a16:creationId xmlns:a16="http://schemas.microsoft.com/office/drawing/2014/main" id="{55BA2BD4-23C3-84E5-E49C-5C34DC16513B}"/>
              </a:ext>
            </a:extLst>
          </p:cNvPr>
          <p:cNvSpPr/>
          <p:nvPr/>
        </p:nvSpPr>
        <p:spPr>
          <a:xfrm>
            <a:off x="5898800" y="1637657"/>
            <a:ext cx="676952" cy="67695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/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19DEC4C4-97EB-697B-9736-485E165BA6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66721" y="1766008"/>
            <a:ext cx="366992" cy="366992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7241BD1F-2E18-12D5-F36D-54084F3E5A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37512" y="3469521"/>
            <a:ext cx="245191" cy="245191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E82B4588-383D-9A1E-A7F4-4BBC1713A4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37512" y="4781489"/>
            <a:ext cx="245191" cy="245191"/>
          </a:xfrm>
          <a:prstGeom prst="rect">
            <a:avLst/>
          </a:prstGeom>
        </p:spPr>
      </p:pic>
      <p:sp>
        <p:nvSpPr>
          <p:cNvPr id="22" name="TextBox 66">
            <a:extLst>
              <a:ext uri="{FF2B5EF4-FFF2-40B4-BE49-F238E27FC236}">
                <a16:creationId xmlns:a16="http://schemas.microsoft.com/office/drawing/2014/main" id="{95900158-7CF9-9344-1A85-5584E8E83EE1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25278376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Recursos sistema de gestión integrado 2024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2" name="CuadroTexto 9">
            <a:extLst>
              <a:ext uri="{FF2B5EF4-FFF2-40B4-BE49-F238E27FC236}">
                <a16:creationId xmlns:a16="http://schemas.microsoft.com/office/drawing/2014/main" id="{1EC0155A-896C-6CF1-ACB4-7E0901950DC2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rgbClr val="00C69B"/>
                </a:solidFill>
                <a:latin typeface="Nunito" pitchFamily="2" charset="0"/>
              </a:rPr>
              <a:t>Laboratorios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C69B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F4D68847-4D90-E0B9-5104-D3E8F194C725}"/>
              </a:ext>
            </a:extLst>
          </p:cNvPr>
          <p:cNvGrpSpPr/>
          <p:nvPr/>
        </p:nvGrpSpPr>
        <p:grpSpPr>
          <a:xfrm>
            <a:off x="3843397" y="2035163"/>
            <a:ext cx="4505206" cy="3288513"/>
            <a:chOff x="3376415" y="1395695"/>
            <a:chExt cx="5460608" cy="315693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B452E621-FA79-43D4-1758-341F0C58ED44}"/>
                </a:ext>
              </a:extLst>
            </p:cNvPr>
            <p:cNvGrpSpPr/>
            <p:nvPr/>
          </p:nvGrpSpPr>
          <p:grpSpPr>
            <a:xfrm>
              <a:off x="3376415" y="1395695"/>
              <a:ext cx="5435600" cy="2334882"/>
              <a:chOff x="3067665" y="1415845"/>
              <a:chExt cx="6282812" cy="3127262"/>
            </a:xfrm>
          </p:grpSpPr>
          <p:sp>
            <p:nvSpPr>
              <p:cNvPr id="7" name="Rectangle 1">
                <a:extLst>
                  <a:ext uri="{FF2B5EF4-FFF2-40B4-BE49-F238E27FC236}">
                    <a16:creationId xmlns:a16="http://schemas.microsoft.com/office/drawing/2014/main" id="{7F52F096-86B4-7D46-6803-00937DC8D1B1}"/>
                  </a:ext>
                </a:extLst>
              </p:cNvPr>
              <p:cNvSpPr/>
              <p:nvPr/>
            </p:nvSpPr>
            <p:spPr>
              <a:xfrm>
                <a:off x="3067665" y="1415845"/>
                <a:ext cx="6282812" cy="1091381"/>
              </a:xfrm>
              <a:prstGeom prst="rect">
                <a:avLst/>
              </a:prstGeom>
              <a:solidFill>
                <a:srgbClr val="38AA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8" name="Parallelogram 2">
                <a:extLst>
                  <a:ext uri="{FF2B5EF4-FFF2-40B4-BE49-F238E27FC236}">
                    <a16:creationId xmlns:a16="http://schemas.microsoft.com/office/drawing/2014/main" id="{85645766-A8AD-6628-7195-136C4B909753}"/>
                  </a:ext>
                </a:extLst>
              </p:cNvPr>
              <p:cNvSpPr/>
              <p:nvPr/>
            </p:nvSpPr>
            <p:spPr>
              <a:xfrm flipH="1">
                <a:off x="3067667" y="2507226"/>
                <a:ext cx="6282810" cy="473781"/>
              </a:xfrm>
              <a:prstGeom prst="parallelogram">
                <a:avLst>
                  <a:gd name="adj" fmla="val 211301"/>
                </a:avLst>
              </a:prstGeom>
              <a:solidFill>
                <a:schemeClr val="accent6">
                  <a:lumMod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9" name="Rectangle 7">
                <a:extLst>
                  <a:ext uri="{FF2B5EF4-FFF2-40B4-BE49-F238E27FC236}">
                    <a16:creationId xmlns:a16="http://schemas.microsoft.com/office/drawing/2014/main" id="{BFB3C0B6-EEF8-DFFA-D354-5EECFF8E42D1}"/>
                  </a:ext>
                </a:extLst>
              </p:cNvPr>
              <p:cNvSpPr/>
              <p:nvPr/>
            </p:nvSpPr>
            <p:spPr>
              <a:xfrm>
                <a:off x="3067665" y="2977945"/>
                <a:ext cx="6282812" cy="1091381"/>
              </a:xfrm>
              <a:prstGeom prst="rect">
                <a:avLst/>
              </a:prstGeom>
              <a:solidFill>
                <a:srgbClr val="01334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Parallelogram 8">
                <a:extLst>
                  <a:ext uri="{FF2B5EF4-FFF2-40B4-BE49-F238E27FC236}">
                    <a16:creationId xmlns:a16="http://schemas.microsoft.com/office/drawing/2014/main" id="{4D6D74F5-3851-9D43-85F1-99945A3376C4}"/>
                  </a:ext>
                </a:extLst>
              </p:cNvPr>
              <p:cNvSpPr/>
              <p:nvPr/>
            </p:nvSpPr>
            <p:spPr>
              <a:xfrm flipH="1">
                <a:off x="3067667" y="4069326"/>
                <a:ext cx="6282810" cy="473781"/>
              </a:xfrm>
              <a:prstGeom prst="parallelogram">
                <a:avLst>
                  <a:gd name="adj" fmla="val 211301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" name="Isosceles Triangle 6">
              <a:extLst>
                <a:ext uri="{FF2B5EF4-FFF2-40B4-BE49-F238E27FC236}">
                  <a16:creationId xmlns:a16="http://schemas.microsoft.com/office/drawing/2014/main" id="{2A5157FE-0085-B217-443A-8AC322E57A34}"/>
                </a:ext>
              </a:extLst>
            </p:cNvPr>
            <p:cNvSpPr/>
            <p:nvPr/>
          </p:nvSpPr>
          <p:spPr>
            <a:xfrm flipV="1">
              <a:off x="3404993" y="3737780"/>
              <a:ext cx="5432030" cy="81484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8">
                <a:defRPr/>
              </a:pPr>
              <a:endParaRPr lang="en-US" kern="0" dirty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3A9EDF-004A-C521-C1F5-FDDBC11CC20A}"/>
              </a:ext>
            </a:extLst>
          </p:cNvPr>
          <p:cNvSpPr txBox="1"/>
          <p:nvPr/>
        </p:nvSpPr>
        <p:spPr>
          <a:xfrm>
            <a:off x="4434214" y="2316367"/>
            <a:ext cx="33471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Work Sans" pitchFamily="2" charset="0"/>
              </a:rPr>
              <a:t>$ </a:t>
            </a:r>
            <a:r>
              <a:rPr lang="es-CO" sz="2200" b="1" dirty="0" err="1">
                <a:solidFill>
                  <a:schemeClr val="bg1"/>
                </a:solidFill>
                <a:latin typeface="Work Sans" pitchFamily="2" charset="0"/>
              </a:rPr>
              <a:t>xxxxx</a:t>
            </a:r>
            <a:endParaRPr lang="es-CO" sz="2200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FBB4B62-4F87-EFEF-2520-C677E3324D28}"/>
              </a:ext>
            </a:extLst>
          </p:cNvPr>
          <p:cNvSpPr txBox="1"/>
          <p:nvPr/>
        </p:nvSpPr>
        <p:spPr>
          <a:xfrm>
            <a:off x="4409110" y="3469521"/>
            <a:ext cx="325298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Work Sans" pitchFamily="2" charset="0"/>
              </a:rPr>
              <a:t>$ </a:t>
            </a:r>
            <a:r>
              <a:rPr lang="es-CO" sz="2200" b="1" dirty="0" err="1">
                <a:solidFill>
                  <a:schemeClr val="bg1"/>
                </a:solidFill>
                <a:latin typeface="Work Sans" pitchFamily="2" charset="0"/>
              </a:rPr>
              <a:t>xxxx</a:t>
            </a:r>
            <a:endParaRPr lang="es-CO" sz="2200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166046B-507B-973C-4CF6-3FF5C43A26F2}"/>
              </a:ext>
            </a:extLst>
          </p:cNvPr>
          <p:cNvSpPr txBox="1"/>
          <p:nvPr/>
        </p:nvSpPr>
        <p:spPr>
          <a:xfrm>
            <a:off x="4357475" y="4696861"/>
            <a:ext cx="33046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Work Sans" pitchFamily="2" charset="0"/>
              </a:rPr>
              <a:t>$ </a:t>
            </a:r>
            <a:r>
              <a:rPr lang="es-CO" sz="2200" b="1" dirty="0" err="1">
                <a:solidFill>
                  <a:schemeClr val="bg1"/>
                </a:solidFill>
                <a:latin typeface="Work Sans" pitchFamily="2" charset="0"/>
              </a:rPr>
              <a:t>xxx</a:t>
            </a:r>
            <a:endParaRPr lang="es-CO" sz="2200" dirty="0">
              <a:solidFill>
                <a:schemeClr val="bg1"/>
              </a:solidFill>
              <a:latin typeface="Work Sans" pitchFamily="2" charset="0"/>
            </a:endParaRP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4BF7065C-EEED-68D4-078F-8184BD898E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3857" y="2349710"/>
            <a:ext cx="245191" cy="245191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8F713A82-F234-15D2-41B4-3CA667754D9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38461" y="3580025"/>
            <a:ext cx="245191" cy="245191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946AC05B-EC64-9631-469E-D69ED263CF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9455" y="4818619"/>
            <a:ext cx="245191" cy="245191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1103A07A-E7A9-C7B5-837F-362DB12F6C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57389" y="2349710"/>
            <a:ext cx="245191" cy="245191"/>
          </a:xfrm>
          <a:prstGeom prst="rect">
            <a:avLst/>
          </a:prstGeom>
        </p:spPr>
      </p:pic>
      <p:sp>
        <p:nvSpPr>
          <p:cNvPr id="18" name="Elipse 17">
            <a:extLst>
              <a:ext uri="{FF2B5EF4-FFF2-40B4-BE49-F238E27FC236}">
                <a16:creationId xmlns:a16="http://schemas.microsoft.com/office/drawing/2014/main" id="{55BA2BD4-23C3-84E5-E49C-5C34DC16513B}"/>
              </a:ext>
            </a:extLst>
          </p:cNvPr>
          <p:cNvSpPr/>
          <p:nvPr/>
        </p:nvSpPr>
        <p:spPr>
          <a:xfrm>
            <a:off x="5898800" y="1637657"/>
            <a:ext cx="676952" cy="67695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/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19DEC4C4-97EB-697B-9736-485E165BA6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66721" y="1766008"/>
            <a:ext cx="366992" cy="366992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7241BD1F-2E18-12D5-F36D-54084F3E5A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37512" y="3469521"/>
            <a:ext cx="245191" cy="245191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E82B4588-383D-9A1E-A7F4-4BBC1713A4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37512" y="4781489"/>
            <a:ext cx="245191" cy="245191"/>
          </a:xfrm>
          <a:prstGeom prst="rect">
            <a:avLst/>
          </a:prstGeom>
        </p:spPr>
      </p:pic>
      <p:sp>
        <p:nvSpPr>
          <p:cNvPr id="22" name="TextBox 66">
            <a:extLst>
              <a:ext uri="{FF2B5EF4-FFF2-40B4-BE49-F238E27FC236}">
                <a16:creationId xmlns:a16="http://schemas.microsoft.com/office/drawing/2014/main" id="{4DBCDEED-98FE-60F0-C40C-FBA539E0F500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7621128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Recursos sistema de gestión integrado 2024</a:t>
            </a:r>
            <a:endParaRPr kumimoji="0" lang="es-CO" sz="3600" b="1" i="0" u="none" strike="noStrike" kern="1200" cap="none" spc="0" normalizeH="0" baseline="0" noProof="0" dirty="0">
              <a:ln>
                <a:noFill/>
              </a:ln>
              <a:solidFill>
                <a:srgbClr val="87422D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2" name="CuadroTexto 9">
            <a:extLst>
              <a:ext uri="{FF2B5EF4-FFF2-40B4-BE49-F238E27FC236}">
                <a16:creationId xmlns:a16="http://schemas.microsoft.com/office/drawing/2014/main" id="{1EC0155A-896C-6CF1-ACB4-7E0901950DC2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Acreditación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F4D68847-4D90-E0B9-5104-D3E8F194C725}"/>
              </a:ext>
            </a:extLst>
          </p:cNvPr>
          <p:cNvGrpSpPr/>
          <p:nvPr/>
        </p:nvGrpSpPr>
        <p:grpSpPr>
          <a:xfrm>
            <a:off x="3843397" y="2035163"/>
            <a:ext cx="4505206" cy="3288513"/>
            <a:chOff x="3376415" y="1395695"/>
            <a:chExt cx="5460608" cy="315693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B452E621-FA79-43D4-1758-341F0C58ED44}"/>
                </a:ext>
              </a:extLst>
            </p:cNvPr>
            <p:cNvGrpSpPr/>
            <p:nvPr/>
          </p:nvGrpSpPr>
          <p:grpSpPr>
            <a:xfrm>
              <a:off x="3376415" y="1395695"/>
              <a:ext cx="5435600" cy="2334882"/>
              <a:chOff x="3067665" y="1415845"/>
              <a:chExt cx="6282812" cy="3127262"/>
            </a:xfrm>
          </p:grpSpPr>
          <p:sp>
            <p:nvSpPr>
              <p:cNvPr id="7" name="Rectangle 1">
                <a:extLst>
                  <a:ext uri="{FF2B5EF4-FFF2-40B4-BE49-F238E27FC236}">
                    <a16:creationId xmlns:a16="http://schemas.microsoft.com/office/drawing/2014/main" id="{7F52F096-86B4-7D46-6803-00937DC8D1B1}"/>
                  </a:ext>
                </a:extLst>
              </p:cNvPr>
              <p:cNvSpPr/>
              <p:nvPr/>
            </p:nvSpPr>
            <p:spPr>
              <a:xfrm>
                <a:off x="3067665" y="1415845"/>
                <a:ext cx="6282812" cy="1091381"/>
              </a:xfrm>
              <a:prstGeom prst="rect">
                <a:avLst/>
              </a:prstGeom>
              <a:solidFill>
                <a:srgbClr val="38AA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8" name="Parallelogram 2">
                <a:extLst>
                  <a:ext uri="{FF2B5EF4-FFF2-40B4-BE49-F238E27FC236}">
                    <a16:creationId xmlns:a16="http://schemas.microsoft.com/office/drawing/2014/main" id="{85645766-A8AD-6628-7195-136C4B909753}"/>
                  </a:ext>
                </a:extLst>
              </p:cNvPr>
              <p:cNvSpPr/>
              <p:nvPr/>
            </p:nvSpPr>
            <p:spPr>
              <a:xfrm flipH="1">
                <a:off x="3067667" y="2507226"/>
                <a:ext cx="6282810" cy="473781"/>
              </a:xfrm>
              <a:prstGeom prst="parallelogram">
                <a:avLst>
                  <a:gd name="adj" fmla="val 211301"/>
                </a:avLst>
              </a:prstGeom>
              <a:solidFill>
                <a:schemeClr val="accent6">
                  <a:lumMod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9" name="Rectangle 7">
                <a:extLst>
                  <a:ext uri="{FF2B5EF4-FFF2-40B4-BE49-F238E27FC236}">
                    <a16:creationId xmlns:a16="http://schemas.microsoft.com/office/drawing/2014/main" id="{BFB3C0B6-EEF8-DFFA-D354-5EECFF8E42D1}"/>
                  </a:ext>
                </a:extLst>
              </p:cNvPr>
              <p:cNvSpPr/>
              <p:nvPr/>
            </p:nvSpPr>
            <p:spPr>
              <a:xfrm>
                <a:off x="3067665" y="2977945"/>
                <a:ext cx="6282812" cy="1091381"/>
              </a:xfrm>
              <a:prstGeom prst="rect">
                <a:avLst/>
              </a:prstGeom>
              <a:solidFill>
                <a:srgbClr val="01334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Parallelogram 8">
                <a:extLst>
                  <a:ext uri="{FF2B5EF4-FFF2-40B4-BE49-F238E27FC236}">
                    <a16:creationId xmlns:a16="http://schemas.microsoft.com/office/drawing/2014/main" id="{4D6D74F5-3851-9D43-85F1-99945A3376C4}"/>
                  </a:ext>
                </a:extLst>
              </p:cNvPr>
              <p:cNvSpPr/>
              <p:nvPr/>
            </p:nvSpPr>
            <p:spPr>
              <a:xfrm flipH="1">
                <a:off x="3067667" y="4069326"/>
                <a:ext cx="6282810" cy="473781"/>
              </a:xfrm>
              <a:prstGeom prst="parallelogram">
                <a:avLst>
                  <a:gd name="adj" fmla="val 211301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8">
                  <a:defRPr/>
                </a:pPr>
                <a:endParaRPr lang="en-US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" name="Isosceles Triangle 6">
              <a:extLst>
                <a:ext uri="{FF2B5EF4-FFF2-40B4-BE49-F238E27FC236}">
                  <a16:creationId xmlns:a16="http://schemas.microsoft.com/office/drawing/2014/main" id="{2A5157FE-0085-B217-443A-8AC322E57A34}"/>
                </a:ext>
              </a:extLst>
            </p:cNvPr>
            <p:cNvSpPr/>
            <p:nvPr/>
          </p:nvSpPr>
          <p:spPr>
            <a:xfrm flipV="1">
              <a:off x="3404993" y="3737780"/>
              <a:ext cx="5432030" cy="81484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8">
                <a:defRPr/>
              </a:pPr>
              <a:endParaRPr lang="en-US" kern="0" dirty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3A9EDF-004A-C521-C1F5-FDDBC11CC20A}"/>
              </a:ext>
            </a:extLst>
          </p:cNvPr>
          <p:cNvSpPr txBox="1"/>
          <p:nvPr/>
        </p:nvSpPr>
        <p:spPr>
          <a:xfrm>
            <a:off x="4434214" y="2316367"/>
            <a:ext cx="33471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Work Sans" pitchFamily="2" charset="0"/>
              </a:rPr>
              <a:t>$ </a:t>
            </a:r>
            <a:r>
              <a:rPr lang="es-CO" sz="2200" b="1" dirty="0" err="1">
                <a:solidFill>
                  <a:schemeClr val="bg1"/>
                </a:solidFill>
                <a:latin typeface="Work Sans" pitchFamily="2" charset="0"/>
              </a:rPr>
              <a:t>xxxxx</a:t>
            </a:r>
            <a:endParaRPr lang="es-CO" sz="2200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FBB4B62-4F87-EFEF-2520-C677E3324D28}"/>
              </a:ext>
            </a:extLst>
          </p:cNvPr>
          <p:cNvSpPr txBox="1"/>
          <p:nvPr/>
        </p:nvSpPr>
        <p:spPr>
          <a:xfrm>
            <a:off x="4409110" y="3469521"/>
            <a:ext cx="325298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Work Sans" pitchFamily="2" charset="0"/>
              </a:rPr>
              <a:t>$ </a:t>
            </a:r>
            <a:r>
              <a:rPr lang="es-CO" sz="2200" b="1" dirty="0" err="1">
                <a:solidFill>
                  <a:schemeClr val="bg1"/>
                </a:solidFill>
                <a:latin typeface="Work Sans" pitchFamily="2" charset="0"/>
              </a:rPr>
              <a:t>xxxx</a:t>
            </a:r>
            <a:endParaRPr lang="es-CO" sz="2200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166046B-507B-973C-4CF6-3FF5C43A26F2}"/>
              </a:ext>
            </a:extLst>
          </p:cNvPr>
          <p:cNvSpPr txBox="1"/>
          <p:nvPr/>
        </p:nvSpPr>
        <p:spPr>
          <a:xfrm>
            <a:off x="4357475" y="4696861"/>
            <a:ext cx="33046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200" b="1" dirty="0">
                <a:solidFill>
                  <a:schemeClr val="bg1"/>
                </a:solidFill>
                <a:latin typeface="Work Sans" pitchFamily="2" charset="0"/>
              </a:rPr>
              <a:t>$ </a:t>
            </a:r>
            <a:r>
              <a:rPr lang="es-CO" sz="2200" b="1" dirty="0" err="1">
                <a:solidFill>
                  <a:schemeClr val="bg1"/>
                </a:solidFill>
                <a:latin typeface="Work Sans" pitchFamily="2" charset="0"/>
              </a:rPr>
              <a:t>xxx</a:t>
            </a:r>
            <a:endParaRPr lang="es-CO" sz="2200" dirty="0">
              <a:solidFill>
                <a:schemeClr val="bg1"/>
              </a:solidFill>
              <a:latin typeface="Work Sans" pitchFamily="2" charset="0"/>
            </a:endParaRP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4BF7065C-EEED-68D4-078F-8184BD898E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3857" y="2349710"/>
            <a:ext cx="245191" cy="245191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8F713A82-F234-15D2-41B4-3CA667754D9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38461" y="3580025"/>
            <a:ext cx="245191" cy="245191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946AC05B-EC64-9631-469E-D69ED263CF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9455" y="4818619"/>
            <a:ext cx="245191" cy="245191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1103A07A-E7A9-C7B5-837F-362DB12F6C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57389" y="2349710"/>
            <a:ext cx="245191" cy="245191"/>
          </a:xfrm>
          <a:prstGeom prst="rect">
            <a:avLst/>
          </a:prstGeom>
        </p:spPr>
      </p:pic>
      <p:sp>
        <p:nvSpPr>
          <p:cNvPr id="18" name="Elipse 17">
            <a:extLst>
              <a:ext uri="{FF2B5EF4-FFF2-40B4-BE49-F238E27FC236}">
                <a16:creationId xmlns:a16="http://schemas.microsoft.com/office/drawing/2014/main" id="{55BA2BD4-23C3-84E5-E49C-5C34DC16513B}"/>
              </a:ext>
            </a:extLst>
          </p:cNvPr>
          <p:cNvSpPr/>
          <p:nvPr/>
        </p:nvSpPr>
        <p:spPr>
          <a:xfrm>
            <a:off x="5898800" y="1637657"/>
            <a:ext cx="676952" cy="67695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/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19DEC4C4-97EB-697B-9736-485E165BA6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66721" y="1766008"/>
            <a:ext cx="366992" cy="366992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7241BD1F-2E18-12D5-F36D-54084F3E5A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37512" y="3469521"/>
            <a:ext cx="245191" cy="245191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E82B4588-383D-9A1E-A7F4-4BBC1713A4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37512" y="4781489"/>
            <a:ext cx="245191" cy="245191"/>
          </a:xfrm>
          <a:prstGeom prst="rect">
            <a:avLst/>
          </a:prstGeom>
        </p:spPr>
      </p:pic>
      <p:sp>
        <p:nvSpPr>
          <p:cNvPr id="22" name="TextBox 66">
            <a:extLst>
              <a:ext uri="{FF2B5EF4-FFF2-40B4-BE49-F238E27FC236}">
                <a16:creationId xmlns:a16="http://schemas.microsoft.com/office/drawing/2014/main" id="{6C56E0FB-2AE3-7A0A-8130-1E57707D8E0E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1099500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863D394-261B-CDB5-1DDA-3E5584614FE8}"/>
              </a:ext>
            </a:extLst>
          </p:cNvPr>
          <p:cNvSpPr txBox="1"/>
          <p:nvPr/>
        </p:nvSpPr>
        <p:spPr>
          <a:xfrm>
            <a:off x="1340069" y="4528655"/>
            <a:ext cx="95118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4800" b="1" dirty="0">
                <a:solidFill>
                  <a:srgbClr val="9ED4D4"/>
                </a:solidFill>
                <a:latin typeface="Bebas Neue Regular" panose="020B0606020202050201" pitchFamily="34" charset="77"/>
              </a:rPr>
              <a:t>10. SALIDAS DE LA REVISIÓN POR LA DIRECCIÓN: OPORTUNIDADES DE MEJORA-DECISIONES </a:t>
            </a:r>
            <a:endParaRPr kumimoji="0" lang="es-CO" sz="4800" b="1" i="0" u="none" strike="noStrike" kern="1200" cap="none" spc="0" normalizeH="0" baseline="0" noProof="0" dirty="0">
              <a:ln>
                <a:noFill/>
              </a:ln>
              <a:solidFill>
                <a:srgbClr val="9ED4D4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7C56C153-6F45-44EB-5391-046585491777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bg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9738263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srgbClr val="87422D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DECISIONES</a:t>
            </a:r>
          </a:p>
        </p:txBody>
      </p:sp>
      <p:sp>
        <p:nvSpPr>
          <p:cNvPr id="2" name="CuadroTexto 9">
            <a:extLst>
              <a:ext uri="{FF2B5EF4-FFF2-40B4-BE49-F238E27FC236}">
                <a16:creationId xmlns:a16="http://schemas.microsoft.com/office/drawing/2014/main" id="{1EC0155A-896C-6CF1-ACB4-7E0901950DC2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rgbClr val="00C69B"/>
                </a:solidFill>
                <a:latin typeface="Nunito" pitchFamily="2" charset="0"/>
              </a:rPr>
              <a:t>Relacionadas con las oportunidades de mejora continua- </a:t>
            </a:r>
            <a:r>
              <a:rPr lang="es-ES" b="1" u="sng" dirty="0">
                <a:solidFill>
                  <a:srgbClr val="00C69B"/>
                </a:solidFill>
                <a:latin typeface="Nunito" pitchFamily="2" charset="0"/>
              </a:rPr>
              <a:t>Acreditación</a:t>
            </a:r>
            <a:endParaRPr kumimoji="0" lang="es-ES" sz="1800" b="1" i="0" u="sng" strike="noStrike" kern="1200" cap="none" spc="0" normalizeH="0" baseline="0" noProof="0" dirty="0">
              <a:ln>
                <a:noFill/>
              </a:ln>
              <a:solidFill>
                <a:srgbClr val="00C69B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graphicFrame>
        <p:nvGraphicFramePr>
          <p:cNvPr id="22" name="Tabla 21">
            <a:extLst>
              <a:ext uri="{FF2B5EF4-FFF2-40B4-BE49-F238E27FC236}">
                <a16:creationId xmlns:a16="http://schemas.microsoft.com/office/drawing/2014/main" id="{9409495F-E2BD-BC49-993D-460240FA00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741465"/>
              </p:ext>
            </p:extLst>
          </p:nvPr>
        </p:nvGraphicFramePr>
        <p:xfrm>
          <a:off x="1722792" y="1593945"/>
          <a:ext cx="8897637" cy="1632731"/>
        </p:xfrm>
        <a:graphic>
          <a:graphicData uri="http://schemas.openxmlformats.org/drawingml/2006/table">
            <a:tbl>
              <a:tblPr firstRow="1" firstCol="1" bandRow="1"/>
              <a:tblGrid>
                <a:gridCol w="3448298">
                  <a:extLst>
                    <a:ext uri="{9D8B030D-6E8A-4147-A177-3AD203B41FA5}">
                      <a16:colId xmlns:a16="http://schemas.microsoft.com/office/drawing/2014/main" val="2488853745"/>
                    </a:ext>
                  </a:extLst>
                </a:gridCol>
                <a:gridCol w="2039745">
                  <a:extLst>
                    <a:ext uri="{9D8B030D-6E8A-4147-A177-3AD203B41FA5}">
                      <a16:colId xmlns:a16="http://schemas.microsoft.com/office/drawing/2014/main" val="351085871"/>
                    </a:ext>
                  </a:extLst>
                </a:gridCol>
                <a:gridCol w="3409594">
                  <a:extLst>
                    <a:ext uri="{9D8B030D-6E8A-4147-A177-3AD203B41FA5}">
                      <a16:colId xmlns:a16="http://schemas.microsoft.com/office/drawing/2014/main" val="4167267068"/>
                    </a:ext>
                  </a:extLst>
                </a:gridCol>
              </a:tblGrid>
              <a:tr h="24657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Oportunidad</a:t>
                      </a: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 de mejora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Decisión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Instancia de aprobación de la decisión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5045838"/>
                  </a:ext>
                </a:extLst>
              </a:tr>
              <a:tr h="261548">
                <a:tc>
                  <a:txBody>
                    <a:bodyPr/>
                    <a:lstStyle/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486119"/>
                  </a:ext>
                </a:extLst>
              </a:tr>
              <a:tr h="283779">
                <a:tc>
                  <a:txBody>
                    <a:bodyPr/>
                    <a:lstStyle/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028965"/>
                  </a:ext>
                </a:extLst>
              </a:tr>
              <a:tr h="273269">
                <a:tc>
                  <a:txBody>
                    <a:bodyPr/>
                    <a:lstStyle/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676737"/>
                  </a:ext>
                </a:extLst>
              </a:tr>
              <a:tr h="273269">
                <a:tc>
                  <a:txBody>
                    <a:bodyPr/>
                    <a:lstStyle/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71821"/>
                  </a:ext>
                </a:extLst>
              </a:tr>
              <a:tr h="294290">
                <a:tc>
                  <a:txBody>
                    <a:bodyPr/>
                    <a:lstStyle/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591463"/>
                  </a:ext>
                </a:extLst>
              </a:tr>
            </a:tbl>
          </a:graphicData>
        </a:graphic>
      </p:graphicFrame>
      <p:sp>
        <p:nvSpPr>
          <p:cNvPr id="3" name="TextBox 66">
            <a:extLst>
              <a:ext uri="{FF2B5EF4-FFF2-40B4-BE49-F238E27FC236}">
                <a16:creationId xmlns:a16="http://schemas.microsoft.com/office/drawing/2014/main" id="{2F67D6E4-6CC7-ABF2-928B-933E0795164B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12953189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srgbClr val="87422D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DECISIONES</a:t>
            </a:r>
          </a:p>
        </p:txBody>
      </p:sp>
      <p:sp>
        <p:nvSpPr>
          <p:cNvPr id="2" name="CuadroTexto 9">
            <a:extLst>
              <a:ext uri="{FF2B5EF4-FFF2-40B4-BE49-F238E27FC236}">
                <a16:creationId xmlns:a16="http://schemas.microsoft.com/office/drawing/2014/main" id="{1EC0155A-896C-6CF1-ACB4-7E0901950DC2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rgbClr val="00C69B"/>
                </a:solidFill>
                <a:latin typeface="Nunito" pitchFamily="2" charset="0"/>
              </a:rPr>
              <a:t>Relacionadas con las oportunidades de mejora continua- </a:t>
            </a:r>
            <a:r>
              <a:rPr lang="es-ES" b="1" u="sng" dirty="0">
                <a:solidFill>
                  <a:srgbClr val="00C69B"/>
                </a:solidFill>
                <a:latin typeface="Nunito" pitchFamily="2" charset="0"/>
              </a:rPr>
              <a:t>Laboratorios</a:t>
            </a:r>
            <a:endParaRPr kumimoji="0" lang="es-ES" sz="1800" b="1" i="0" u="sng" strike="noStrike" kern="1200" cap="none" spc="0" normalizeH="0" baseline="0" noProof="0" dirty="0">
              <a:ln>
                <a:noFill/>
              </a:ln>
              <a:solidFill>
                <a:srgbClr val="00C69B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graphicFrame>
        <p:nvGraphicFramePr>
          <p:cNvPr id="22" name="Tabla 21">
            <a:extLst>
              <a:ext uri="{FF2B5EF4-FFF2-40B4-BE49-F238E27FC236}">
                <a16:creationId xmlns:a16="http://schemas.microsoft.com/office/drawing/2014/main" id="{9409495F-E2BD-BC49-993D-460240FA00AE}"/>
              </a:ext>
            </a:extLst>
          </p:cNvPr>
          <p:cNvGraphicFramePr>
            <a:graphicFrameLocks noGrp="1"/>
          </p:cNvGraphicFramePr>
          <p:nvPr/>
        </p:nvGraphicFramePr>
        <p:xfrm>
          <a:off x="1722792" y="1593945"/>
          <a:ext cx="8897637" cy="1632731"/>
        </p:xfrm>
        <a:graphic>
          <a:graphicData uri="http://schemas.openxmlformats.org/drawingml/2006/table">
            <a:tbl>
              <a:tblPr firstRow="1" firstCol="1" bandRow="1"/>
              <a:tblGrid>
                <a:gridCol w="3448298">
                  <a:extLst>
                    <a:ext uri="{9D8B030D-6E8A-4147-A177-3AD203B41FA5}">
                      <a16:colId xmlns:a16="http://schemas.microsoft.com/office/drawing/2014/main" val="2488853745"/>
                    </a:ext>
                  </a:extLst>
                </a:gridCol>
                <a:gridCol w="2039745">
                  <a:extLst>
                    <a:ext uri="{9D8B030D-6E8A-4147-A177-3AD203B41FA5}">
                      <a16:colId xmlns:a16="http://schemas.microsoft.com/office/drawing/2014/main" val="351085871"/>
                    </a:ext>
                  </a:extLst>
                </a:gridCol>
                <a:gridCol w="3409594">
                  <a:extLst>
                    <a:ext uri="{9D8B030D-6E8A-4147-A177-3AD203B41FA5}">
                      <a16:colId xmlns:a16="http://schemas.microsoft.com/office/drawing/2014/main" val="4167267068"/>
                    </a:ext>
                  </a:extLst>
                </a:gridCol>
              </a:tblGrid>
              <a:tr h="24657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Oportunidad</a:t>
                      </a: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 de mejora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Decisión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Instancia de aprobación de la decisión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5045838"/>
                  </a:ext>
                </a:extLst>
              </a:tr>
              <a:tr h="261548">
                <a:tc>
                  <a:txBody>
                    <a:bodyPr/>
                    <a:lstStyle/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486119"/>
                  </a:ext>
                </a:extLst>
              </a:tr>
              <a:tr h="283779">
                <a:tc>
                  <a:txBody>
                    <a:bodyPr/>
                    <a:lstStyle/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028965"/>
                  </a:ext>
                </a:extLst>
              </a:tr>
              <a:tr h="273269">
                <a:tc>
                  <a:txBody>
                    <a:bodyPr/>
                    <a:lstStyle/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676737"/>
                  </a:ext>
                </a:extLst>
              </a:tr>
              <a:tr h="273269">
                <a:tc>
                  <a:txBody>
                    <a:bodyPr/>
                    <a:lstStyle/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71821"/>
                  </a:ext>
                </a:extLst>
              </a:tr>
              <a:tr h="294290">
                <a:tc>
                  <a:txBody>
                    <a:bodyPr/>
                    <a:lstStyle/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591463"/>
                  </a:ext>
                </a:extLst>
              </a:tr>
            </a:tbl>
          </a:graphicData>
        </a:graphic>
      </p:graphicFrame>
      <p:sp>
        <p:nvSpPr>
          <p:cNvPr id="3" name="TextBox 66">
            <a:extLst>
              <a:ext uri="{FF2B5EF4-FFF2-40B4-BE49-F238E27FC236}">
                <a16:creationId xmlns:a16="http://schemas.microsoft.com/office/drawing/2014/main" id="{053D0687-101D-369E-B320-2EF7A7762622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499597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0C1C5AA-483B-73CD-9982-ECE9133CA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138992"/>
              </p:ext>
            </p:extLst>
          </p:nvPr>
        </p:nvGraphicFramePr>
        <p:xfrm>
          <a:off x="908992" y="1934553"/>
          <a:ext cx="11064766" cy="1817932"/>
        </p:xfrm>
        <a:graphic>
          <a:graphicData uri="http://schemas.openxmlformats.org/drawingml/2006/table">
            <a:tbl>
              <a:tblPr/>
              <a:tblGrid>
                <a:gridCol w="1660489">
                  <a:extLst>
                    <a:ext uri="{9D8B030D-6E8A-4147-A177-3AD203B41FA5}">
                      <a16:colId xmlns:a16="http://schemas.microsoft.com/office/drawing/2014/main" val="4088156414"/>
                    </a:ext>
                  </a:extLst>
                </a:gridCol>
                <a:gridCol w="4647665">
                  <a:extLst>
                    <a:ext uri="{9D8B030D-6E8A-4147-A177-3AD203B41FA5}">
                      <a16:colId xmlns:a16="http://schemas.microsoft.com/office/drawing/2014/main" val="950369754"/>
                    </a:ext>
                  </a:extLst>
                </a:gridCol>
                <a:gridCol w="4756612">
                  <a:extLst>
                    <a:ext uri="{9D8B030D-6E8A-4147-A177-3AD203B41FA5}">
                      <a16:colId xmlns:a16="http://schemas.microsoft.com/office/drawing/2014/main" val="3706362131"/>
                    </a:ext>
                  </a:extLst>
                </a:gridCol>
              </a:tblGrid>
              <a:tr h="1592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Josefin Sans" pitchFamily="2" charset="0"/>
                        </a:rPr>
                        <a:t>Tipo de </a:t>
                      </a:r>
                      <a:r>
                        <a:rPr lang="es-CO" sz="1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Josefin Sans" pitchFamily="2" charset="0"/>
                        </a:rPr>
                        <a:t>Hallazgo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Josefin Sans" pitchFamily="2" charset="0"/>
                        </a:rPr>
                        <a:t>Descripción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Josefin Sans" pitchFamily="2" charset="0"/>
                        </a:rPr>
                        <a:t>Estado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1962460"/>
                  </a:ext>
                </a:extLst>
              </a:tr>
              <a:tr h="323278">
                <a:tc>
                  <a:txBody>
                    <a:bodyPr/>
                    <a:lstStyle/>
                    <a:p>
                      <a:pPr algn="ctr" fontAlgn="ctr"/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Josefin Sans" pitchFamily="2" charset="0"/>
                      </a:endParaRP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Josefin Sans" pitchFamily="2" charset="0"/>
                      </a:endParaRP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Josefin Sans" pitchFamily="2" charset="0"/>
                      </a:endParaRP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668836"/>
                  </a:ext>
                </a:extLst>
              </a:tr>
              <a:tr h="637021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Josefin Sans" pitchFamily="2" charset="0"/>
                      </a:endParaRP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Josefin Sans" pitchFamily="2" charset="0"/>
                      </a:endParaRP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Josefin Sans" pitchFamily="2" charset="0"/>
                      </a:endParaRP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9856673"/>
                  </a:ext>
                </a:extLst>
              </a:tr>
              <a:tr h="637021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Josefin Sans" pitchFamily="2" charset="0"/>
                      </a:endParaRP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Josefin Sans" pitchFamily="2" charset="0"/>
                      </a:endParaRP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MX" sz="1400" b="0" i="0" u="none" strike="noStrike" dirty="0">
                        <a:solidFill>
                          <a:schemeClr val="tx1"/>
                        </a:solidFill>
                        <a:effectLst/>
                        <a:latin typeface="Josefin Sans" pitchFamily="2" charset="0"/>
                      </a:endParaRP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036826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E89D609D-1727-0070-0777-991BE1FDB7D8}"/>
              </a:ext>
            </a:extLst>
          </p:cNvPr>
          <p:cNvSpPr txBox="1"/>
          <p:nvPr/>
        </p:nvSpPr>
        <p:spPr>
          <a:xfrm>
            <a:off x="2006571" y="239561"/>
            <a:ext cx="84091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Estado de las acciones de revisión por la dirección previas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A30FF2CA-882B-BA93-2696-D21D2CBEADDA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7090797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srgbClr val="87422D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DECISIONES</a:t>
            </a:r>
          </a:p>
        </p:txBody>
      </p:sp>
      <p:sp>
        <p:nvSpPr>
          <p:cNvPr id="2" name="CuadroTexto 9">
            <a:extLst>
              <a:ext uri="{FF2B5EF4-FFF2-40B4-BE49-F238E27FC236}">
                <a16:creationId xmlns:a16="http://schemas.microsoft.com/office/drawing/2014/main" id="{1EC0155A-896C-6CF1-ACB4-7E0901950DC2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rgbClr val="00C69B"/>
                </a:solidFill>
                <a:latin typeface="Nunito" pitchFamily="2" charset="0"/>
              </a:rPr>
              <a:t>Relacionadas con las oportunidades de mejora continua- </a:t>
            </a:r>
            <a:r>
              <a:rPr lang="es-ES" b="1" u="sng" dirty="0">
                <a:solidFill>
                  <a:srgbClr val="00C69B"/>
                </a:solidFill>
                <a:latin typeface="Nunito" pitchFamily="2" charset="0"/>
              </a:rPr>
              <a:t>Meteorología Aeronáutica</a:t>
            </a:r>
            <a:endParaRPr kumimoji="0" lang="es-ES" sz="1800" b="1" i="0" u="sng" strike="noStrike" kern="1200" cap="none" spc="0" normalizeH="0" baseline="0" noProof="0" dirty="0">
              <a:ln>
                <a:noFill/>
              </a:ln>
              <a:solidFill>
                <a:srgbClr val="00C69B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graphicFrame>
        <p:nvGraphicFramePr>
          <p:cNvPr id="22" name="Tabla 21">
            <a:extLst>
              <a:ext uri="{FF2B5EF4-FFF2-40B4-BE49-F238E27FC236}">
                <a16:creationId xmlns:a16="http://schemas.microsoft.com/office/drawing/2014/main" id="{9409495F-E2BD-BC49-993D-460240FA00AE}"/>
              </a:ext>
            </a:extLst>
          </p:cNvPr>
          <p:cNvGraphicFramePr>
            <a:graphicFrameLocks noGrp="1"/>
          </p:cNvGraphicFramePr>
          <p:nvPr/>
        </p:nvGraphicFramePr>
        <p:xfrm>
          <a:off x="1722792" y="1593945"/>
          <a:ext cx="8897637" cy="1632731"/>
        </p:xfrm>
        <a:graphic>
          <a:graphicData uri="http://schemas.openxmlformats.org/drawingml/2006/table">
            <a:tbl>
              <a:tblPr firstRow="1" firstCol="1" bandRow="1"/>
              <a:tblGrid>
                <a:gridCol w="3448298">
                  <a:extLst>
                    <a:ext uri="{9D8B030D-6E8A-4147-A177-3AD203B41FA5}">
                      <a16:colId xmlns:a16="http://schemas.microsoft.com/office/drawing/2014/main" val="2488853745"/>
                    </a:ext>
                  </a:extLst>
                </a:gridCol>
                <a:gridCol w="2039745">
                  <a:extLst>
                    <a:ext uri="{9D8B030D-6E8A-4147-A177-3AD203B41FA5}">
                      <a16:colId xmlns:a16="http://schemas.microsoft.com/office/drawing/2014/main" val="351085871"/>
                    </a:ext>
                  </a:extLst>
                </a:gridCol>
                <a:gridCol w="3409594">
                  <a:extLst>
                    <a:ext uri="{9D8B030D-6E8A-4147-A177-3AD203B41FA5}">
                      <a16:colId xmlns:a16="http://schemas.microsoft.com/office/drawing/2014/main" val="4167267068"/>
                    </a:ext>
                  </a:extLst>
                </a:gridCol>
              </a:tblGrid>
              <a:tr h="24657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Oportunidad</a:t>
                      </a: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 de mejora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Decisión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Instancia de aprobación de la decisión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5045838"/>
                  </a:ext>
                </a:extLst>
              </a:tr>
              <a:tr h="261548">
                <a:tc>
                  <a:txBody>
                    <a:bodyPr/>
                    <a:lstStyle/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486119"/>
                  </a:ext>
                </a:extLst>
              </a:tr>
              <a:tr h="283779">
                <a:tc>
                  <a:txBody>
                    <a:bodyPr/>
                    <a:lstStyle/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028965"/>
                  </a:ext>
                </a:extLst>
              </a:tr>
              <a:tr h="273269">
                <a:tc>
                  <a:txBody>
                    <a:bodyPr/>
                    <a:lstStyle/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676737"/>
                  </a:ext>
                </a:extLst>
              </a:tr>
              <a:tr h="273269">
                <a:tc>
                  <a:txBody>
                    <a:bodyPr/>
                    <a:lstStyle/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71821"/>
                  </a:ext>
                </a:extLst>
              </a:tr>
              <a:tr h="294290">
                <a:tc>
                  <a:txBody>
                    <a:bodyPr/>
                    <a:lstStyle/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591463"/>
                  </a:ext>
                </a:extLst>
              </a:tr>
            </a:tbl>
          </a:graphicData>
        </a:graphic>
      </p:graphicFrame>
      <p:sp>
        <p:nvSpPr>
          <p:cNvPr id="3" name="TextBox 66">
            <a:extLst>
              <a:ext uri="{FF2B5EF4-FFF2-40B4-BE49-F238E27FC236}">
                <a16:creationId xmlns:a16="http://schemas.microsoft.com/office/drawing/2014/main" id="{1FF4E9D9-BC6C-A4A9-0C62-2C1E73D8A3B6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6915389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srgbClr val="87422D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DECISIONES</a:t>
            </a:r>
          </a:p>
        </p:txBody>
      </p:sp>
      <p:sp>
        <p:nvSpPr>
          <p:cNvPr id="2" name="CuadroTexto 9">
            <a:extLst>
              <a:ext uri="{FF2B5EF4-FFF2-40B4-BE49-F238E27FC236}">
                <a16:creationId xmlns:a16="http://schemas.microsoft.com/office/drawing/2014/main" id="{1EC0155A-896C-6CF1-ACB4-7E0901950DC2}"/>
              </a:ext>
            </a:extLst>
          </p:cNvPr>
          <p:cNvSpPr txBox="1"/>
          <p:nvPr/>
        </p:nvSpPr>
        <p:spPr>
          <a:xfrm>
            <a:off x="1806874" y="1064383"/>
            <a:ext cx="9165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rgbClr val="00C69B"/>
                </a:solidFill>
                <a:latin typeface="Nunito" pitchFamily="2" charset="0"/>
              </a:rPr>
              <a:t>Relacionadas con las oportunidades de mejora continua- </a:t>
            </a:r>
            <a:r>
              <a:rPr lang="es-ES" b="1" u="sng" dirty="0">
                <a:solidFill>
                  <a:srgbClr val="00C69B"/>
                </a:solidFill>
                <a:latin typeface="Nunito" pitchFamily="2" charset="0"/>
              </a:rPr>
              <a:t>Operaciones Estadísticas</a:t>
            </a:r>
            <a:endParaRPr kumimoji="0" lang="es-ES" sz="1800" b="1" i="0" u="sng" strike="noStrike" kern="1200" cap="none" spc="0" normalizeH="0" baseline="0" noProof="0" dirty="0">
              <a:ln>
                <a:noFill/>
              </a:ln>
              <a:solidFill>
                <a:srgbClr val="00C69B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graphicFrame>
        <p:nvGraphicFramePr>
          <p:cNvPr id="22" name="Tabla 21">
            <a:extLst>
              <a:ext uri="{FF2B5EF4-FFF2-40B4-BE49-F238E27FC236}">
                <a16:creationId xmlns:a16="http://schemas.microsoft.com/office/drawing/2014/main" id="{9409495F-E2BD-BC49-993D-460240FA00AE}"/>
              </a:ext>
            </a:extLst>
          </p:cNvPr>
          <p:cNvGraphicFramePr>
            <a:graphicFrameLocks noGrp="1"/>
          </p:cNvGraphicFramePr>
          <p:nvPr/>
        </p:nvGraphicFramePr>
        <p:xfrm>
          <a:off x="1722792" y="1593945"/>
          <a:ext cx="8897637" cy="1632731"/>
        </p:xfrm>
        <a:graphic>
          <a:graphicData uri="http://schemas.openxmlformats.org/drawingml/2006/table">
            <a:tbl>
              <a:tblPr firstRow="1" firstCol="1" bandRow="1"/>
              <a:tblGrid>
                <a:gridCol w="3448298">
                  <a:extLst>
                    <a:ext uri="{9D8B030D-6E8A-4147-A177-3AD203B41FA5}">
                      <a16:colId xmlns:a16="http://schemas.microsoft.com/office/drawing/2014/main" val="2488853745"/>
                    </a:ext>
                  </a:extLst>
                </a:gridCol>
                <a:gridCol w="2039745">
                  <a:extLst>
                    <a:ext uri="{9D8B030D-6E8A-4147-A177-3AD203B41FA5}">
                      <a16:colId xmlns:a16="http://schemas.microsoft.com/office/drawing/2014/main" val="351085871"/>
                    </a:ext>
                  </a:extLst>
                </a:gridCol>
                <a:gridCol w="3409594">
                  <a:extLst>
                    <a:ext uri="{9D8B030D-6E8A-4147-A177-3AD203B41FA5}">
                      <a16:colId xmlns:a16="http://schemas.microsoft.com/office/drawing/2014/main" val="4167267068"/>
                    </a:ext>
                  </a:extLst>
                </a:gridCol>
              </a:tblGrid>
              <a:tr h="24657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Oportunidad</a:t>
                      </a: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 de mejora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Decisión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Nunito" pitchFamily="2" charset="0"/>
                        </a:rPr>
                        <a:t>Instancia de aprobación de la decisión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2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5045838"/>
                  </a:ext>
                </a:extLst>
              </a:tr>
              <a:tr h="261548">
                <a:tc>
                  <a:txBody>
                    <a:bodyPr/>
                    <a:lstStyle/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486119"/>
                  </a:ext>
                </a:extLst>
              </a:tr>
              <a:tr h="283779">
                <a:tc>
                  <a:txBody>
                    <a:bodyPr/>
                    <a:lstStyle/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028965"/>
                  </a:ext>
                </a:extLst>
              </a:tr>
              <a:tr h="273269">
                <a:tc>
                  <a:txBody>
                    <a:bodyPr/>
                    <a:lstStyle/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676737"/>
                  </a:ext>
                </a:extLst>
              </a:tr>
              <a:tr h="273269">
                <a:tc>
                  <a:txBody>
                    <a:bodyPr/>
                    <a:lstStyle/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71821"/>
                  </a:ext>
                </a:extLst>
              </a:tr>
              <a:tr h="294290">
                <a:tc>
                  <a:txBody>
                    <a:bodyPr/>
                    <a:lstStyle/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591463"/>
                  </a:ext>
                </a:extLst>
              </a:tr>
            </a:tbl>
          </a:graphicData>
        </a:graphic>
      </p:graphicFrame>
      <p:sp>
        <p:nvSpPr>
          <p:cNvPr id="3" name="TextBox 66">
            <a:extLst>
              <a:ext uri="{FF2B5EF4-FFF2-40B4-BE49-F238E27FC236}">
                <a16:creationId xmlns:a16="http://schemas.microsoft.com/office/drawing/2014/main" id="{7EF070AD-366F-D9D5-F05D-E8C57C5E176F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26659955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srgbClr val="87422D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conclusiones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970CDC9-5329-4377-668F-EC69F06B31BB}"/>
              </a:ext>
            </a:extLst>
          </p:cNvPr>
          <p:cNvSpPr txBox="1"/>
          <p:nvPr/>
        </p:nvSpPr>
        <p:spPr>
          <a:xfrm>
            <a:off x="1483033" y="1389498"/>
            <a:ext cx="78891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Nunito" pitchFamily="2" charset="0"/>
              </a:rPr>
              <a:t>Los aspectos que respaldan la 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</a:rPr>
              <a:t>conveniencia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Nunito" pitchFamily="2" charset="0"/>
              </a:rPr>
              <a:t> del 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</a:rPr>
              <a:t>ISO 17011 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Nunito" pitchFamily="2" charset="0"/>
              </a:rPr>
              <a:t>son: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2C59BB-6224-8C74-C6BA-E73C39E4B5EC}"/>
              </a:ext>
            </a:extLst>
          </p:cNvPr>
          <p:cNvSpPr txBox="1"/>
          <p:nvPr/>
        </p:nvSpPr>
        <p:spPr>
          <a:xfrm>
            <a:off x="3267950" y="2345271"/>
            <a:ext cx="6104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</a:rPr>
              <a:t>xxxxx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unito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AB73E8D-ACEF-8297-E5E8-37EFCADE55B9}"/>
              </a:ext>
            </a:extLst>
          </p:cNvPr>
          <p:cNvSpPr txBox="1"/>
          <p:nvPr/>
        </p:nvSpPr>
        <p:spPr>
          <a:xfrm>
            <a:off x="3267950" y="3843811"/>
            <a:ext cx="6104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</a:rPr>
              <a:t>xxxxx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unito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196E48F-7BF4-A5EE-5EF4-128F5CDC67EA}"/>
              </a:ext>
            </a:extLst>
          </p:cNvPr>
          <p:cNvSpPr txBox="1"/>
          <p:nvPr/>
        </p:nvSpPr>
        <p:spPr>
          <a:xfrm>
            <a:off x="3267950" y="5479997"/>
            <a:ext cx="5971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</a:rPr>
              <a:t>xxxxxx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" pitchFamily="2" charset="0"/>
            </a:endParaRPr>
          </a:p>
        </p:txBody>
      </p:sp>
      <p:grpSp>
        <p:nvGrpSpPr>
          <p:cNvPr id="8" name="Google Shape;11820;p66">
            <a:extLst>
              <a:ext uri="{FF2B5EF4-FFF2-40B4-BE49-F238E27FC236}">
                <a16:creationId xmlns:a16="http://schemas.microsoft.com/office/drawing/2014/main" id="{FE150A81-BA84-61FE-98A2-5BF02A7C4476}"/>
              </a:ext>
            </a:extLst>
          </p:cNvPr>
          <p:cNvGrpSpPr/>
          <p:nvPr/>
        </p:nvGrpSpPr>
        <p:grpSpPr>
          <a:xfrm>
            <a:off x="2386014" y="5358212"/>
            <a:ext cx="656249" cy="656249"/>
            <a:chOff x="-47159525" y="2342000"/>
            <a:chExt cx="300900" cy="300875"/>
          </a:xfrm>
          <a:solidFill>
            <a:srgbClr val="38AA00"/>
          </a:solidFill>
        </p:grpSpPr>
        <p:sp>
          <p:nvSpPr>
            <p:cNvPr id="9" name="Google Shape;11821;p66">
              <a:extLst>
                <a:ext uri="{FF2B5EF4-FFF2-40B4-BE49-F238E27FC236}">
                  <a16:creationId xmlns:a16="http://schemas.microsoft.com/office/drawing/2014/main" id="{DBAFA834-6599-AEEC-0501-0BC527F9F773}"/>
                </a:ext>
              </a:extLst>
            </p:cNvPr>
            <p:cNvSpPr/>
            <p:nvPr/>
          </p:nvSpPr>
          <p:spPr>
            <a:xfrm>
              <a:off x="-47122500" y="2376650"/>
              <a:ext cx="123675" cy="125250"/>
            </a:xfrm>
            <a:custGeom>
              <a:avLst/>
              <a:gdLst/>
              <a:ahLst/>
              <a:cxnLst/>
              <a:rect l="l" t="t" r="r" b="b"/>
              <a:pathLst>
                <a:path w="4947" h="5010" extrusionOk="0">
                  <a:moveTo>
                    <a:pt x="1765" y="756"/>
                  </a:moveTo>
                  <a:cubicBezTo>
                    <a:pt x="2237" y="756"/>
                    <a:pt x="2615" y="1008"/>
                    <a:pt x="2741" y="1450"/>
                  </a:cubicBezTo>
                  <a:lnTo>
                    <a:pt x="1765" y="1450"/>
                  </a:lnTo>
                  <a:cubicBezTo>
                    <a:pt x="1575" y="1450"/>
                    <a:pt x="1418" y="1607"/>
                    <a:pt x="1418" y="1828"/>
                  </a:cubicBezTo>
                  <a:lnTo>
                    <a:pt x="1418" y="2804"/>
                  </a:lnTo>
                  <a:cubicBezTo>
                    <a:pt x="1008" y="2647"/>
                    <a:pt x="693" y="2237"/>
                    <a:pt x="693" y="1828"/>
                  </a:cubicBezTo>
                  <a:cubicBezTo>
                    <a:pt x="693" y="1229"/>
                    <a:pt x="1166" y="756"/>
                    <a:pt x="1765" y="756"/>
                  </a:cubicBezTo>
                  <a:close/>
                  <a:moveTo>
                    <a:pt x="2741" y="2174"/>
                  </a:moveTo>
                  <a:cubicBezTo>
                    <a:pt x="2615" y="2458"/>
                    <a:pt x="2395" y="2678"/>
                    <a:pt x="2111" y="2804"/>
                  </a:cubicBezTo>
                  <a:lnTo>
                    <a:pt x="2111" y="2174"/>
                  </a:lnTo>
                  <a:close/>
                  <a:moveTo>
                    <a:pt x="4253" y="2143"/>
                  </a:moveTo>
                  <a:lnTo>
                    <a:pt x="4253" y="4285"/>
                  </a:lnTo>
                  <a:lnTo>
                    <a:pt x="2111" y="4285"/>
                  </a:lnTo>
                  <a:lnTo>
                    <a:pt x="2111" y="3497"/>
                  </a:lnTo>
                  <a:cubicBezTo>
                    <a:pt x="2804" y="3340"/>
                    <a:pt x="3340" y="2836"/>
                    <a:pt x="3497" y="2143"/>
                  </a:cubicBezTo>
                  <a:close/>
                  <a:moveTo>
                    <a:pt x="1765" y="0"/>
                  </a:moveTo>
                  <a:cubicBezTo>
                    <a:pt x="788" y="0"/>
                    <a:pt x="0" y="788"/>
                    <a:pt x="0" y="1765"/>
                  </a:cubicBezTo>
                  <a:cubicBezTo>
                    <a:pt x="0" y="2647"/>
                    <a:pt x="567" y="3340"/>
                    <a:pt x="1418" y="3497"/>
                  </a:cubicBezTo>
                  <a:lnTo>
                    <a:pt x="1418" y="4663"/>
                  </a:lnTo>
                  <a:cubicBezTo>
                    <a:pt x="1418" y="4852"/>
                    <a:pt x="1575" y="5010"/>
                    <a:pt x="1765" y="5010"/>
                  </a:cubicBezTo>
                  <a:lnTo>
                    <a:pt x="4600" y="5010"/>
                  </a:lnTo>
                  <a:cubicBezTo>
                    <a:pt x="4789" y="5010"/>
                    <a:pt x="4947" y="4852"/>
                    <a:pt x="4947" y="4663"/>
                  </a:cubicBezTo>
                  <a:lnTo>
                    <a:pt x="4947" y="1765"/>
                  </a:lnTo>
                  <a:cubicBezTo>
                    <a:pt x="4947" y="1576"/>
                    <a:pt x="4789" y="1418"/>
                    <a:pt x="4600" y="1418"/>
                  </a:cubicBezTo>
                  <a:lnTo>
                    <a:pt x="3497" y="1418"/>
                  </a:lnTo>
                  <a:cubicBezTo>
                    <a:pt x="3340" y="630"/>
                    <a:pt x="2615" y="0"/>
                    <a:pt x="1765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0" name="Google Shape;11822;p66">
              <a:extLst>
                <a:ext uri="{FF2B5EF4-FFF2-40B4-BE49-F238E27FC236}">
                  <a16:creationId xmlns:a16="http://schemas.microsoft.com/office/drawing/2014/main" id="{6B402B02-A88D-48B4-68F5-7A87205F6113}"/>
                </a:ext>
              </a:extLst>
            </p:cNvPr>
            <p:cNvSpPr/>
            <p:nvPr/>
          </p:nvSpPr>
          <p:spPr>
            <a:xfrm>
              <a:off x="-47159525" y="2342000"/>
              <a:ext cx="300900" cy="300875"/>
            </a:xfrm>
            <a:custGeom>
              <a:avLst/>
              <a:gdLst/>
              <a:ahLst/>
              <a:cxnLst/>
              <a:rect l="l" t="t" r="r" b="b"/>
              <a:pathLst>
                <a:path w="12036" h="12035" extrusionOk="0">
                  <a:moveTo>
                    <a:pt x="7089" y="1229"/>
                  </a:moveTo>
                  <a:lnTo>
                    <a:pt x="8003" y="2142"/>
                  </a:lnTo>
                  <a:lnTo>
                    <a:pt x="7089" y="2142"/>
                  </a:lnTo>
                  <a:lnTo>
                    <a:pt x="7089" y="1229"/>
                  </a:lnTo>
                  <a:close/>
                  <a:moveTo>
                    <a:pt x="8538" y="6396"/>
                  </a:moveTo>
                  <a:lnTo>
                    <a:pt x="8538" y="6711"/>
                  </a:lnTo>
                  <a:cubicBezTo>
                    <a:pt x="8538" y="6900"/>
                    <a:pt x="8664" y="7057"/>
                    <a:pt x="8885" y="7057"/>
                  </a:cubicBezTo>
                  <a:cubicBezTo>
                    <a:pt x="9074" y="7057"/>
                    <a:pt x="9231" y="6900"/>
                    <a:pt x="9231" y="6711"/>
                  </a:cubicBezTo>
                  <a:lnTo>
                    <a:pt x="9231" y="6427"/>
                  </a:lnTo>
                  <a:cubicBezTo>
                    <a:pt x="10303" y="6585"/>
                    <a:pt x="11153" y="7467"/>
                    <a:pt x="11311" y="8506"/>
                  </a:cubicBezTo>
                  <a:lnTo>
                    <a:pt x="10996" y="8506"/>
                  </a:lnTo>
                  <a:cubicBezTo>
                    <a:pt x="10807" y="8506"/>
                    <a:pt x="10649" y="8664"/>
                    <a:pt x="10649" y="8884"/>
                  </a:cubicBezTo>
                  <a:cubicBezTo>
                    <a:pt x="10649" y="9073"/>
                    <a:pt x="10807" y="9231"/>
                    <a:pt x="10996" y="9231"/>
                  </a:cubicBezTo>
                  <a:lnTo>
                    <a:pt x="11311" y="9231"/>
                  </a:lnTo>
                  <a:cubicBezTo>
                    <a:pt x="11153" y="10302"/>
                    <a:pt x="10303" y="11121"/>
                    <a:pt x="9231" y="11279"/>
                  </a:cubicBezTo>
                  <a:lnTo>
                    <a:pt x="9231" y="10964"/>
                  </a:lnTo>
                  <a:cubicBezTo>
                    <a:pt x="9231" y="10775"/>
                    <a:pt x="9074" y="10617"/>
                    <a:pt x="8885" y="10617"/>
                  </a:cubicBezTo>
                  <a:cubicBezTo>
                    <a:pt x="8664" y="10617"/>
                    <a:pt x="8538" y="10775"/>
                    <a:pt x="8538" y="10964"/>
                  </a:cubicBezTo>
                  <a:lnTo>
                    <a:pt x="8538" y="11279"/>
                  </a:lnTo>
                  <a:cubicBezTo>
                    <a:pt x="7467" y="11121"/>
                    <a:pt x="6585" y="10239"/>
                    <a:pt x="6428" y="9200"/>
                  </a:cubicBezTo>
                  <a:lnTo>
                    <a:pt x="6743" y="9200"/>
                  </a:lnTo>
                  <a:cubicBezTo>
                    <a:pt x="6963" y="9200"/>
                    <a:pt x="7089" y="9042"/>
                    <a:pt x="7089" y="8821"/>
                  </a:cubicBezTo>
                  <a:cubicBezTo>
                    <a:pt x="7089" y="8632"/>
                    <a:pt x="6963" y="8475"/>
                    <a:pt x="6743" y="8475"/>
                  </a:cubicBezTo>
                  <a:lnTo>
                    <a:pt x="6428" y="8475"/>
                  </a:lnTo>
                  <a:cubicBezTo>
                    <a:pt x="6585" y="7404"/>
                    <a:pt x="7467" y="6553"/>
                    <a:pt x="8538" y="6396"/>
                  </a:cubicBezTo>
                  <a:close/>
                  <a:moveTo>
                    <a:pt x="6428" y="725"/>
                  </a:moveTo>
                  <a:lnTo>
                    <a:pt x="6428" y="2489"/>
                  </a:lnTo>
                  <a:cubicBezTo>
                    <a:pt x="6428" y="2678"/>
                    <a:pt x="6585" y="2836"/>
                    <a:pt x="6774" y="2836"/>
                  </a:cubicBezTo>
                  <a:lnTo>
                    <a:pt x="8570" y="2836"/>
                  </a:lnTo>
                  <a:lnTo>
                    <a:pt x="8570" y="5734"/>
                  </a:lnTo>
                  <a:cubicBezTo>
                    <a:pt x="6995" y="5892"/>
                    <a:pt x="5766" y="7246"/>
                    <a:pt x="5766" y="8884"/>
                  </a:cubicBezTo>
                  <a:cubicBezTo>
                    <a:pt x="5766" y="9861"/>
                    <a:pt x="6238" y="10775"/>
                    <a:pt x="6932" y="11310"/>
                  </a:cubicBezTo>
                  <a:lnTo>
                    <a:pt x="757" y="11310"/>
                  </a:lnTo>
                  <a:lnTo>
                    <a:pt x="757" y="725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78"/>
                  </a:cubicBezTo>
                  <a:lnTo>
                    <a:pt x="0" y="11657"/>
                  </a:lnTo>
                  <a:cubicBezTo>
                    <a:pt x="0" y="11877"/>
                    <a:pt x="158" y="12035"/>
                    <a:pt x="379" y="12035"/>
                  </a:cubicBezTo>
                  <a:lnTo>
                    <a:pt x="8822" y="12035"/>
                  </a:lnTo>
                  <a:cubicBezTo>
                    <a:pt x="10555" y="12035"/>
                    <a:pt x="11972" y="10617"/>
                    <a:pt x="11972" y="8884"/>
                  </a:cubicBezTo>
                  <a:cubicBezTo>
                    <a:pt x="12035" y="7215"/>
                    <a:pt x="10807" y="5892"/>
                    <a:pt x="9231" y="5734"/>
                  </a:cubicBezTo>
                  <a:lnTo>
                    <a:pt x="9231" y="2489"/>
                  </a:lnTo>
                  <a:cubicBezTo>
                    <a:pt x="9231" y="2426"/>
                    <a:pt x="9200" y="2300"/>
                    <a:pt x="9105" y="2268"/>
                  </a:cubicBezTo>
                  <a:lnTo>
                    <a:pt x="6995" y="126"/>
                  </a:lnTo>
                  <a:cubicBezTo>
                    <a:pt x="6900" y="63"/>
                    <a:pt x="6837" y="0"/>
                    <a:pt x="6743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1" name="Google Shape;11823;p66">
              <a:extLst>
                <a:ext uri="{FF2B5EF4-FFF2-40B4-BE49-F238E27FC236}">
                  <a16:creationId xmlns:a16="http://schemas.microsoft.com/office/drawing/2014/main" id="{54D38E5F-15E3-7F23-C939-0AC893C6E9EA}"/>
                </a:ext>
              </a:extLst>
            </p:cNvPr>
            <p:cNvSpPr/>
            <p:nvPr/>
          </p:nvSpPr>
          <p:spPr>
            <a:xfrm>
              <a:off x="-46946075" y="253732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47" y="1418"/>
                  </a:cubicBezTo>
                  <a:lnTo>
                    <a:pt x="1040" y="1418"/>
                  </a:lnTo>
                  <a:cubicBezTo>
                    <a:pt x="1261" y="1418"/>
                    <a:pt x="1418" y="1260"/>
                    <a:pt x="1418" y="1071"/>
                  </a:cubicBezTo>
                  <a:cubicBezTo>
                    <a:pt x="1387" y="851"/>
                    <a:pt x="1261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2" name="Google Shape;11824;p66">
              <a:extLst>
                <a:ext uri="{FF2B5EF4-FFF2-40B4-BE49-F238E27FC236}">
                  <a16:creationId xmlns:a16="http://schemas.microsoft.com/office/drawing/2014/main" id="{04757D58-1912-EE33-BEA2-2A7AA5DFFD3D}"/>
                </a:ext>
              </a:extLst>
            </p:cNvPr>
            <p:cNvSpPr/>
            <p:nvPr/>
          </p:nvSpPr>
          <p:spPr>
            <a:xfrm>
              <a:off x="-47122500" y="2537325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51" y="693"/>
                  </a:lnTo>
                  <a:cubicBezTo>
                    <a:pt x="3340" y="693"/>
                    <a:pt x="3497" y="536"/>
                    <a:pt x="3497" y="347"/>
                  </a:cubicBezTo>
                  <a:cubicBezTo>
                    <a:pt x="3497" y="158"/>
                    <a:pt x="3340" y="0"/>
                    <a:pt x="3151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3" name="Google Shape;11825;p66">
              <a:extLst>
                <a:ext uri="{FF2B5EF4-FFF2-40B4-BE49-F238E27FC236}">
                  <a16:creationId xmlns:a16="http://schemas.microsoft.com/office/drawing/2014/main" id="{8589DC98-B6F1-1C25-0BD0-1F82BA33EBF4}"/>
                </a:ext>
              </a:extLst>
            </p:cNvPr>
            <p:cNvSpPr/>
            <p:nvPr/>
          </p:nvSpPr>
          <p:spPr>
            <a:xfrm>
              <a:off x="-47122500" y="2572775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51" y="693"/>
                  </a:lnTo>
                  <a:cubicBezTo>
                    <a:pt x="3340" y="693"/>
                    <a:pt x="3497" y="536"/>
                    <a:pt x="3497" y="347"/>
                  </a:cubicBezTo>
                  <a:cubicBezTo>
                    <a:pt x="3497" y="158"/>
                    <a:pt x="3340" y="0"/>
                    <a:pt x="3151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</p:grpSp>
      <p:sp>
        <p:nvSpPr>
          <p:cNvPr id="14" name="Google Shape;11810;p66">
            <a:extLst>
              <a:ext uri="{FF2B5EF4-FFF2-40B4-BE49-F238E27FC236}">
                <a16:creationId xmlns:a16="http://schemas.microsoft.com/office/drawing/2014/main" id="{752C19BB-2227-CFC4-2A2E-B6449AFD1295}"/>
              </a:ext>
            </a:extLst>
          </p:cNvPr>
          <p:cNvSpPr/>
          <p:nvPr/>
        </p:nvSpPr>
        <p:spPr>
          <a:xfrm>
            <a:off x="2339942" y="3773110"/>
            <a:ext cx="684332" cy="717032"/>
          </a:xfrm>
          <a:custGeom>
            <a:avLst/>
            <a:gdLst/>
            <a:ahLst/>
            <a:cxnLst/>
            <a:rect l="l" t="t" r="r" b="b"/>
            <a:pathLst>
              <a:path w="12004" h="12004" extrusionOk="0">
                <a:moveTo>
                  <a:pt x="5671" y="725"/>
                </a:moveTo>
                <a:lnTo>
                  <a:pt x="5671" y="2395"/>
                </a:lnTo>
                <a:cubicBezTo>
                  <a:pt x="5671" y="2616"/>
                  <a:pt x="5843" y="2760"/>
                  <a:pt x="6021" y="2760"/>
                </a:cubicBezTo>
                <a:cubicBezTo>
                  <a:pt x="6097" y="2760"/>
                  <a:pt x="6173" y="2734"/>
                  <a:pt x="6239" y="2678"/>
                </a:cubicBezTo>
                <a:cubicBezTo>
                  <a:pt x="6365" y="2552"/>
                  <a:pt x="6554" y="2489"/>
                  <a:pt x="6711" y="2489"/>
                </a:cubicBezTo>
                <a:cubicBezTo>
                  <a:pt x="7121" y="2489"/>
                  <a:pt x="7436" y="2804"/>
                  <a:pt x="7436" y="3182"/>
                </a:cubicBezTo>
                <a:cubicBezTo>
                  <a:pt x="7436" y="3592"/>
                  <a:pt x="7121" y="3907"/>
                  <a:pt x="6711" y="3907"/>
                </a:cubicBezTo>
                <a:cubicBezTo>
                  <a:pt x="6554" y="3907"/>
                  <a:pt x="6365" y="3812"/>
                  <a:pt x="6239" y="3686"/>
                </a:cubicBezTo>
                <a:cubicBezTo>
                  <a:pt x="6173" y="3630"/>
                  <a:pt x="6097" y="3605"/>
                  <a:pt x="6021" y="3605"/>
                </a:cubicBezTo>
                <a:cubicBezTo>
                  <a:pt x="5843" y="3605"/>
                  <a:pt x="5671" y="3748"/>
                  <a:pt x="5671" y="3970"/>
                </a:cubicBezTo>
                <a:lnTo>
                  <a:pt x="5671" y="5640"/>
                </a:lnTo>
                <a:lnTo>
                  <a:pt x="4569" y="5640"/>
                </a:lnTo>
                <a:cubicBezTo>
                  <a:pt x="4600" y="5514"/>
                  <a:pt x="4600" y="5388"/>
                  <a:pt x="4600" y="5262"/>
                </a:cubicBezTo>
                <a:cubicBezTo>
                  <a:pt x="4600" y="4474"/>
                  <a:pt x="3970" y="3875"/>
                  <a:pt x="3183" y="3875"/>
                </a:cubicBezTo>
                <a:cubicBezTo>
                  <a:pt x="2395" y="3875"/>
                  <a:pt x="1765" y="4474"/>
                  <a:pt x="1765" y="5262"/>
                </a:cubicBezTo>
                <a:cubicBezTo>
                  <a:pt x="1765" y="5388"/>
                  <a:pt x="1765" y="5514"/>
                  <a:pt x="1796" y="5640"/>
                </a:cubicBezTo>
                <a:lnTo>
                  <a:pt x="694" y="5640"/>
                </a:lnTo>
                <a:lnTo>
                  <a:pt x="694" y="1071"/>
                </a:lnTo>
                <a:cubicBezTo>
                  <a:pt x="694" y="882"/>
                  <a:pt x="851" y="725"/>
                  <a:pt x="1040" y="725"/>
                </a:cubicBezTo>
                <a:close/>
                <a:moveTo>
                  <a:pt x="10964" y="725"/>
                </a:moveTo>
                <a:cubicBezTo>
                  <a:pt x="11122" y="725"/>
                  <a:pt x="11311" y="882"/>
                  <a:pt x="11311" y="1071"/>
                </a:cubicBezTo>
                <a:lnTo>
                  <a:pt x="11311" y="5671"/>
                </a:lnTo>
                <a:lnTo>
                  <a:pt x="9610" y="5671"/>
                </a:lnTo>
                <a:cubicBezTo>
                  <a:pt x="9295" y="5671"/>
                  <a:pt x="9169" y="6018"/>
                  <a:pt x="9326" y="6270"/>
                </a:cubicBezTo>
                <a:cubicBezTo>
                  <a:pt x="9452" y="6396"/>
                  <a:pt x="9515" y="6585"/>
                  <a:pt x="9515" y="6742"/>
                </a:cubicBezTo>
                <a:cubicBezTo>
                  <a:pt x="9515" y="7120"/>
                  <a:pt x="9200" y="7435"/>
                  <a:pt x="8822" y="7435"/>
                </a:cubicBezTo>
                <a:cubicBezTo>
                  <a:pt x="8412" y="7435"/>
                  <a:pt x="8097" y="7120"/>
                  <a:pt x="8097" y="6742"/>
                </a:cubicBezTo>
                <a:cubicBezTo>
                  <a:pt x="8097" y="6585"/>
                  <a:pt x="8192" y="6364"/>
                  <a:pt x="8286" y="6270"/>
                </a:cubicBezTo>
                <a:cubicBezTo>
                  <a:pt x="8507" y="6018"/>
                  <a:pt x="8349" y="5671"/>
                  <a:pt x="8034" y="5671"/>
                </a:cubicBezTo>
                <a:lnTo>
                  <a:pt x="6365" y="5671"/>
                </a:lnTo>
                <a:lnTo>
                  <a:pt x="6365" y="4568"/>
                </a:lnTo>
                <a:cubicBezTo>
                  <a:pt x="6491" y="4600"/>
                  <a:pt x="6617" y="4600"/>
                  <a:pt x="6711" y="4600"/>
                </a:cubicBezTo>
                <a:cubicBezTo>
                  <a:pt x="7499" y="4600"/>
                  <a:pt x="8160" y="3970"/>
                  <a:pt x="8160" y="3182"/>
                </a:cubicBezTo>
                <a:cubicBezTo>
                  <a:pt x="8160" y="2395"/>
                  <a:pt x="7499" y="1764"/>
                  <a:pt x="6711" y="1764"/>
                </a:cubicBezTo>
                <a:cubicBezTo>
                  <a:pt x="6617" y="1764"/>
                  <a:pt x="6491" y="1764"/>
                  <a:pt x="6365" y="1796"/>
                </a:cubicBezTo>
                <a:lnTo>
                  <a:pt x="6365" y="725"/>
                </a:lnTo>
                <a:close/>
                <a:moveTo>
                  <a:pt x="3183" y="4568"/>
                </a:moveTo>
                <a:cubicBezTo>
                  <a:pt x="3561" y="4568"/>
                  <a:pt x="3876" y="4883"/>
                  <a:pt x="3876" y="5293"/>
                </a:cubicBezTo>
                <a:cubicBezTo>
                  <a:pt x="3876" y="5451"/>
                  <a:pt x="3813" y="5640"/>
                  <a:pt x="3687" y="5766"/>
                </a:cubicBezTo>
                <a:cubicBezTo>
                  <a:pt x="3498" y="5986"/>
                  <a:pt x="3655" y="6333"/>
                  <a:pt x="3970" y="6333"/>
                </a:cubicBezTo>
                <a:lnTo>
                  <a:pt x="5608" y="6333"/>
                </a:lnTo>
                <a:lnTo>
                  <a:pt x="5608" y="7435"/>
                </a:lnTo>
                <a:cubicBezTo>
                  <a:pt x="5514" y="7404"/>
                  <a:pt x="5388" y="7404"/>
                  <a:pt x="5262" y="7404"/>
                </a:cubicBezTo>
                <a:cubicBezTo>
                  <a:pt x="4474" y="7404"/>
                  <a:pt x="3844" y="8034"/>
                  <a:pt x="3844" y="8822"/>
                </a:cubicBezTo>
                <a:cubicBezTo>
                  <a:pt x="3844" y="9609"/>
                  <a:pt x="4474" y="10239"/>
                  <a:pt x="5262" y="10239"/>
                </a:cubicBezTo>
                <a:cubicBezTo>
                  <a:pt x="5388" y="10239"/>
                  <a:pt x="5514" y="10239"/>
                  <a:pt x="5608" y="10208"/>
                </a:cubicBezTo>
                <a:lnTo>
                  <a:pt x="5608" y="11310"/>
                </a:lnTo>
                <a:lnTo>
                  <a:pt x="1009" y="11310"/>
                </a:lnTo>
                <a:cubicBezTo>
                  <a:pt x="851" y="11310"/>
                  <a:pt x="694" y="11153"/>
                  <a:pt x="694" y="10964"/>
                </a:cubicBezTo>
                <a:lnTo>
                  <a:pt x="694" y="6333"/>
                </a:lnTo>
                <a:lnTo>
                  <a:pt x="2395" y="6333"/>
                </a:lnTo>
                <a:cubicBezTo>
                  <a:pt x="2710" y="6333"/>
                  <a:pt x="2868" y="5986"/>
                  <a:pt x="2679" y="5766"/>
                </a:cubicBezTo>
                <a:cubicBezTo>
                  <a:pt x="2552" y="5640"/>
                  <a:pt x="2458" y="5482"/>
                  <a:pt x="2458" y="5293"/>
                </a:cubicBezTo>
                <a:cubicBezTo>
                  <a:pt x="2458" y="4883"/>
                  <a:pt x="2773" y="4568"/>
                  <a:pt x="3183" y="4568"/>
                </a:cubicBezTo>
                <a:close/>
                <a:moveTo>
                  <a:pt x="11311" y="6333"/>
                </a:moveTo>
                <a:lnTo>
                  <a:pt x="11311" y="10964"/>
                </a:lnTo>
                <a:cubicBezTo>
                  <a:pt x="11311" y="11153"/>
                  <a:pt x="11153" y="11310"/>
                  <a:pt x="10933" y="11310"/>
                </a:cubicBezTo>
                <a:lnTo>
                  <a:pt x="6333" y="11310"/>
                </a:lnTo>
                <a:lnTo>
                  <a:pt x="6333" y="9609"/>
                </a:lnTo>
                <a:cubicBezTo>
                  <a:pt x="6333" y="9388"/>
                  <a:pt x="6162" y="9244"/>
                  <a:pt x="5972" y="9244"/>
                </a:cubicBezTo>
                <a:cubicBezTo>
                  <a:pt x="5892" y="9244"/>
                  <a:pt x="5809" y="9270"/>
                  <a:pt x="5735" y="9326"/>
                </a:cubicBezTo>
                <a:cubicBezTo>
                  <a:pt x="5640" y="9452"/>
                  <a:pt x="5482" y="9546"/>
                  <a:pt x="5262" y="9546"/>
                </a:cubicBezTo>
                <a:cubicBezTo>
                  <a:pt x="4884" y="9546"/>
                  <a:pt x="4569" y="9231"/>
                  <a:pt x="4569" y="8822"/>
                </a:cubicBezTo>
                <a:cubicBezTo>
                  <a:pt x="4569" y="8443"/>
                  <a:pt x="4884" y="8097"/>
                  <a:pt x="5262" y="8097"/>
                </a:cubicBezTo>
                <a:cubicBezTo>
                  <a:pt x="5419" y="8097"/>
                  <a:pt x="5640" y="8191"/>
                  <a:pt x="5735" y="8317"/>
                </a:cubicBezTo>
                <a:cubicBezTo>
                  <a:pt x="5809" y="8374"/>
                  <a:pt x="5892" y="8399"/>
                  <a:pt x="5972" y="8399"/>
                </a:cubicBezTo>
                <a:cubicBezTo>
                  <a:pt x="6162" y="8399"/>
                  <a:pt x="6333" y="8255"/>
                  <a:pt x="6333" y="8034"/>
                </a:cubicBezTo>
                <a:lnTo>
                  <a:pt x="6333" y="6333"/>
                </a:lnTo>
                <a:lnTo>
                  <a:pt x="7436" y="6333"/>
                </a:lnTo>
                <a:cubicBezTo>
                  <a:pt x="7404" y="6459"/>
                  <a:pt x="7404" y="6585"/>
                  <a:pt x="7404" y="6711"/>
                </a:cubicBezTo>
                <a:cubicBezTo>
                  <a:pt x="7404" y="7498"/>
                  <a:pt x="8034" y="8097"/>
                  <a:pt x="8822" y="8097"/>
                </a:cubicBezTo>
                <a:cubicBezTo>
                  <a:pt x="9610" y="8097"/>
                  <a:pt x="10240" y="7498"/>
                  <a:pt x="10240" y="6711"/>
                </a:cubicBezTo>
                <a:cubicBezTo>
                  <a:pt x="10240" y="6585"/>
                  <a:pt x="10240" y="6459"/>
                  <a:pt x="10208" y="6333"/>
                </a:cubicBezTo>
                <a:close/>
                <a:moveTo>
                  <a:pt x="1040" y="0"/>
                </a:moveTo>
                <a:cubicBezTo>
                  <a:pt x="473" y="0"/>
                  <a:pt x="1" y="473"/>
                  <a:pt x="1" y="1071"/>
                </a:cubicBezTo>
                <a:lnTo>
                  <a:pt x="1" y="10964"/>
                </a:lnTo>
                <a:cubicBezTo>
                  <a:pt x="1" y="11531"/>
                  <a:pt x="473" y="12004"/>
                  <a:pt x="1040" y="12004"/>
                </a:cubicBezTo>
                <a:lnTo>
                  <a:pt x="10933" y="12004"/>
                </a:lnTo>
                <a:cubicBezTo>
                  <a:pt x="11531" y="12004"/>
                  <a:pt x="12004" y="11531"/>
                  <a:pt x="12004" y="10964"/>
                </a:cubicBezTo>
                <a:lnTo>
                  <a:pt x="12004" y="1071"/>
                </a:lnTo>
                <a:cubicBezTo>
                  <a:pt x="11972" y="473"/>
                  <a:pt x="11500" y="0"/>
                  <a:pt x="10933" y="0"/>
                </a:cubicBezTo>
                <a:close/>
              </a:path>
            </a:pathLst>
          </a:custGeom>
          <a:solidFill>
            <a:srgbClr val="0032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Josefin Sans" pitchFamily="2" charset="0"/>
            </a:endParaRPr>
          </a:p>
        </p:txBody>
      </p:sp>
      <p:grpSp>
        <p:nvGrpSpPr>
          <p:cNvPr id="15" name="Google Shape;12301;p68">
            <a:extLst>
              <a:ext uri="{FF2B5EF4-FFF2-40B4-BE49-F238E27FC236}">
                <a16:creationId xmlns:a16="http://schemas.microsoft.com/office/drawing/2014/main" id="{0A8B3EE5-5CFB-54E2-0545-52A71000667A}"/>
              </a:ext>
            </a:extLst>
          </p:cNvPr>
          <p:cNvGrpSpPr/>
          <p:nvPr/>
        </p:nvGrpSpPr>
        <p:grpSpPr>
          <a:xfrm>
            <a:off x="2296341" y="2379507"/>
            <a:ext cx="745302" cy="717032"/>
            <a:chOff x="-3854375" y="2046625"/>
            <a:chExt cx="293025" cy="291450"/>
          </a:xfrm>
          <a:solidFill>
            <a:srgbClr val="00B37C"/>
          </a:solidFill>
        </p:grpSpPr>
        <p:sp>
          <p:nvSpPr>
            <p:cNvPr id="16" name="Google Shape;12302;p68">
              <a:extLst>
                <a:ext uri="{FF2B5EF4-FFF2-40B4-BE49-F238E27FC236}">
                  <a16:creationId xmlns:a16="http://schemas.microsoft.com/office/drawing/2014/main" id="{2B3D71B2-ABA3-2B74-F515-0DA95D607083}"/>
                </a:ext>
              </a:extLst>
            </p:cNvPr>
            <p:cNvSpPr/>
            <p:nvPr/>
          </p:nvSpPr>
          <p:spPr>
            <a:xfrm>
              <a:off x="-3854375" y="2046625"/>
              <a:ext cx="293025" cy="291450"/>
            </a:xfrm>
            <a:custGeom>
              <a:avLst/>
              <a:gdLst/>
              <a:ahLst/>
              <a:cxnLst/>
              <a:rect l="l" t="t" r="r" b="b"/>
              <a:pathLst>
                <a:path w="11721" h="11658" extrusionOk="0">
                  <a:moveTo>
                    <a:pt x="7624" y="694"/>
                  </a:moveTo>
                  <a:cubicBezTo>
                    <a:pt x="9515" y="694"/>
                    <a:pt x="11058" y="2206"/>
                    <a:pt x="11058" y="4096"/>
                  </a:cubicBezTo>
                  <a:cubicBezTo>
                    <a:pt x="11058" y="5987"/>
                    <a:pt x="9515" y="7530"/>
                    <a:pt x="7624" y="7530"/>
                  </a:cubicBezTo>
                  <a:cubicBezTo>
                    <a:pt x="5734" y="7530"/>
                    <a:pt x="4190" y="5987"/>
                    <a:pt x="4190" y="4096"/>
                  </a:cubicBezTo>
                  <a:cubicBezTo>
                    <a:pt x="4190" y="2206"/>
                    <a:pt x="5734" y="694"/>
                    <a:pt x="7624" y="694"/>
                  </a:cubicBezTo>
                  <a:close/>
                  <a:moveTo>
                    <a:pt x="3336" y="8066"/>
                  </a:moveTo>
                  <a:cubicBezTo>
                    <a:pt x="3426" y="8066"/>
                    <a:pt x="3513" y="8098"/>
                    <a:pt x="3560" y="8161"/>
                  </a:cubicBezTo>
                  <a:cubicBezTo>
                    <a:pt x="3686" y="8287"/>
                    <a:pt x="3686" y="8507"/>
                    <a:pt x="3560" y="8633"/>
                  </a:cubicBezTo>
                  <a:lnTo>
                    <a:pt x="1323" y="10870"/>
                  </a:lnTo>
                  <a:cubicBezTo>
                    <a:pt x="1260" y="10933"/>
                    <a:pt x="1174" y="10964"/>
                    <a:pt x="1087" y="10964"/>
                  </a:cubicBezTo>
                  <a:cubicBezTo>
                    <a:pt x="1001" y="10964"/>
                    <a:pt x="914" y="10933"/>
                    <a:pt x="851" y="10870"/>
                  </a:cubicBezTo>
                  <a:cubicBezTo>
                    <a:pt x="725" y="10744"/>
                    <a:pt x="725" y="10523"/>
                    <a:pt x="851" y="10397"/>
                  </a:cubicBezTo>
                  <a:lnTo>
                    <a:pt x="3088" y="8161"/>
                  </a:lnTo>
                  <a:cubicBezTo>
                    <a:pt x="3151" y="8098"/>
                    <a:pt x="3245" y="8066"/>
                    <a:pt x="3336" y="8066"/>
                  </a:cubicBezTo>
                  <a:close/>
                  <a:moveTo>
                    <a:pt x="7624" y="1"/>
                  </a:moveTo>
                  <a:cubicBezTo>
                    <a:pt x="5356" y="1"/>
                    <a:pt x="3529" y="1860"/>
                    <a:pt x="3529" y="4096"/>
                  </a:cubicBezTo>
                  <a:cubicBezTo>
                    <a:pt x="3529" y="5136"/>
                    <a:pt x="3875" y="6050"/>
                    <a:pt x="4505" y="6743"/>
                  </a:cubicBezTo>
                  <a:lnTo>
                    <a:pt x="3812" y="7467"/>
                  </a:lnTo>
                  <a:cubicBezTo>
                    <a:pt x="3661" y="7386"/>
                    <a:pt x="3500" y="7347"/>
                    <a:pt x="3342" y="7347"/>
                  </a:cubicBezTo>
                  <a:cubicBezTo>
                    <a:pt x="3074" y="7347"/>
                    <a:pt x="2813" y="7458"/>
                    <a:pt x="2615" y="7656"/>
                  </a:cubicBezTo>
                  <a:lnTo>
                    <a:pt x="378" y="9893"/>
                  </a:lnTo>
                  <a:cubicBezTo>
                    <a:pt x="0" y="10271"/>
                    <a:pt x="0" y="10964"/>
                    <a:pt x="378" y="11343"/>
                  </a:cubicBezTo>
                  <a:cubicBezTo>
                    <a:pt x="567" y="11532"/>
                    <a:pt x="851" y="11658"/>
                    <a:pt x="1103" y="11658"/>
                  </a:cubicBezTo>
                  <a:cubicBezTo>
                    <a:pt x="1355" y="11658"/>
                    <a:pt x="1607" y="11532"/>
                    <a:pt x="1796" y="11343"/>
                  </a:cubicBezTo>
                  <a:lnTo>
                    <a:pt x="4033" y="9106"/>
                  </a:lnTo>
                  <a:cubicBezTo>
                    <a:pt x="4348" y="8791"/>
                    <a:pt x="4442" y="8318"/>
                    <a:pt x="4253" y="7909"/>
                  </a:cubicBezTo>
                  <a:lnTo>
                    <a:pt x="4947" y="7215"/>
                  </a:lnTo>
                  <a:cubicBezTo>
                    <a:pt x="5671" y="7814"/>
                    <a:pt x="6616" y="8192"/>
                    <a:pt x="7593" y="8192"/>
                  </a:cubicBezTo>
                  <a:cubicBezTo>
                    <a:pt x="9861" y="8192"/>
                    <a:pt x="11689" y="6333"/>
                    <a:pt x="11689" y="4096"/>
                  </a:cubicBezTo>
                  <a:cubicBezTo>
                    <a:pt x="11720" y="1828"/>
                    <a:pt x="9861" y="1"/>
                    <a:pt x="7624" y="1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7" name="Google Shape;12303;p68">
              <a:extLst>
                <a:ext uri="{FF2B5EF4-FFF2-40B4-BE49-F238E27FC236}">
                  <a16:creationId xmlns:a16="http://schemas.microsoft.com/office/drawing/2014/main" id="{BDCC2DD2-A57C-F7CE-A3C6-D2D4DCD2AF59}"/>
                </a:ext>
              </a:extLst>
            </p:cNvPr>
            <p:cNvSpPr/>
            <p:nvPr/>
          </p:nvSpPr>
          <p:spPr>
            <a:xfrm>
              <a:off x="-3714975" y="2080500"/>
              <a:ext cx="103200" cy="119750"/>
            </a:xfrm>
            <a:custGeom>
              <a:avLst/>
              <a:gdLst/>
              <a:ahLst/>
              <a:cxnLst/>
              <a:rect l="l" t="t" r="r" b="b"/>
              <a:pathLst>
                <a:path w="4128" h="4790" extrusionOk="0">
                  <a:moveTo>
                    <a:pt x="2048" y="694"/>
                  </a:moveTo>
                  <a:cubicBezTo>
                    <a:pt x="2458" y="694"/>
                    <a:pt x="2710" y="1009"/>
                    <a:pt x="2710" y="1387"/>
                  </a:cubicBezTo>
                  <a:cubicBezTo>
                    <a:pt x="2710" y="1765"/>
                    <a:pt x="2395" y="2048"/>
                    <a:pt x="2048" y="2048"/>
                  </a:cubicBezTo>
                  <a:cubicBezTo>
                    <a:pt x="1702" y="2048"/>
                    <a:pt x="1387" y="1733"/>
                    <a:pt x="1387" y="1387"/>
                  </a:cubicBezTo>
                  <a:cubicBezTo>
                    <a:pt x="1355" y="1009"/>
                    <a:pt x="1670" y="694"/>
                    <a:pt x="2048" y="694"/>
                  </a:cubicBezTo>
                  <a:close/>
                  <a:moveTo>
                    <a:pt x="2363" y="2741"/>
                  </a:moveTo>
                  <a:cubicBezTo>
                    <a:pt x="2931" y="2741"/>
                    <a:pt x="3403" y="3214"/>
                    <a:pt x="3403" y="3781"/>
                  </a:cubicBezTo>
                  <a:lnTo>
                    <a:pt x="3403" y="4128"/>
                  </a:lnTo>
                  <a:lnTo>
                    <a:pt x="662" y="4128"/>
                  </a:lnTo>
                  <a:lnTo>
                    <a:pt x="662" y="3781"/>
                  </a:lnTo>
                  <a:cubicBezTo>
                    <a:pt x="662" y="3214"/>
                    <a:pt x="1135" y="2741"/>
                    <a:pt x="1702" y="2741"/>
                  </a:cubicBezTo>
                  <a:close/>
                  <a:moveTo>
                    <a:pt x="2048" y="1"/>
                  </a:moveTo>
                  <a:cubicBezTo>
                    <a:pt x="1292" y="1"/>
                    <a:pt x="662" y="631"/>
                    <a:pt x="662" y="1387"/>
                  </a:cubicBezTo>
                  <a:cubicBezTo>
                    <a:pt x="662" y="1702"/>
                    <a:pt x="788" y="2017"/>
                    <a:pt x="977" y="2237"/>
                  </a:cubicBezTo>
                  <a:cubicBezTo>
                    <a:pt x="410" y="2521"/>
                    <a:pt x="1" y="3119"/>
                    <a:pt x="1" y="3781"/>
                  </a:cubicBezTo>
                  <a:lnTo>
                    <a:pt x="1" y="4443"/>
                  </a:lnTo>
                  <a:cubicBezTo>
                    <a:pt x="1" y="4632"/>
                    <a:pt x="158" y="4789"/>
                    <a:pt x="347" y="4789"/>
                  </a:cubicBezTo>
                  <a:lnTo>
                    <a:pt x="3781" y="4789"/>
                  </a:lnTo>
                  <a:cubicBezTo>
                    <a:pt x="3970" y="4789"/>
                    <a:pt x="4128" y="4632"/>
                    <a:pt x="4128" y="4443"/>
                  </a:cubicBezTo>
                  <a:lnTo>
                    <a:pt x="4128" y="3781"/>
                  </a:lnTo>
                  <a:cubicBezTo>
                    <a:pt x="4096" y="3119"/>
                    <a:pt x="3718" y="2521"/>
                    <a:pt x="3120" y="2237"/>
                  </a:cubicBezTo>
                  <a:cubicBezTo>
                    <a:pt x="3309" y="2017"/>
                    <a:pt x="3435" y="1733"/>
                    <a:pt x="3435" y="1387"/>
                  </a:cubicBezTo>
                  <a:cubicBezTo>
                    <a:pt x="3435" y="631"/>
                    <a:pt x="2805" y="1"/>
                    <a:pt x="2048" y="1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</p:grp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34408C54-2B0A-0AF0-1403-5E70CA2B40F3}"/>
              </a:ext>
            </a:extLst>
          </p:cNvPr>
          <p:cNvCxnSpPr>
            <a:cxnSpLocks/>
          </p:cNvCxnSpPr>
          <p:nvPr/>
        </p:nvCxnSpPr>
        <p:spPr>
          <a:xfrm>
            <a:off x="1976103" y="3318639"/>
            <a:ext cx="5496560" cy="0"/>
          </a:xfrm>
          <a:prstGeom prst="line">
            <a:avLst/>
          </a:prstGeom>
          <a:ln w="12700">
            <a:solidFill>
              <a:srgbClr val="00B37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C97B8339-B737-A3DF-E3D6-311A41EDF276}"/>
              </a:ext>
            </a:extLst>
          </p:cNvPr>
          <p:cNvCxnSpPr>
            <a:cxnSpLocks/>
          </p:cNvCxnSpPr>
          <p:nvPr/>
        </p:nvCxnSpPr>
        <p:spPr>
          <a:xfrm>
            <a:off x="1976103" y="4862959"/>
            <a:ext cx="5496560" cy="0"/>
          </a:xfrm>
          <a:prstGeom prst="line">
            <a:avLst/>
          </a:prstGeom>
          <a:ln w="12700">
            <a:solidFill>
              <a:srgbClr val="00B37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66">
            <a:extLst>
              <a:ext uri="{FF2B5EF4-FFF2-40B4-BE49-F238E27FC236}">
                <a16:creationId xmlns:a16="http://schemas.microsoft.com/office/drawing/2014/main" id="{72F1CC75-EEB2-DA6C-6A6E-840B0A3FFB3D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5902238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srgbClr val="87422D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conclusiones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970CDC9-5329-4377-668F-EC69F06B31BB}"/>
              </a:ext>
            </a:extLst>
          </p:cNvPr>
          <p:cNvSpPr txBox="1"/>
          <p:nvPr/>
        </p:nvSpPr>
        <p:spPr>
          <a:xfrm>
            <a:off x="1483033" y="1389498"/>
            <a:ext cx="78891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Nunito" pitchFamily="2" charset="0"/>
              </a:rPr>
              <a:t>Los aspectos que respaldan la 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</a:rPr>
              <a:t>conveniencia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Nunito" pitchFamily="2" charset="0"/>
              </a:rPr>
              <a:t> del 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</a:rPr>
              <a:t>ISO 17025 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Nunito" pitchFamily="2" charset="0"/>
              </a:rPr>
              <a:t>son: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2C59BB-6224-8C74-C6BA-E73C39E4B5EC}"/>
              </a:ext>
            </a:extLst>
          </p:cNvPr>
          <p:cNvSpPr txBox="1"/>
          <p:nvPr/>
        </p:nvSpPr>
        <p:spPr>
          <a:xfrm>
            <a:off x="3267950" y="2345271"/>
            <a:ext cx="6104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</a:rPr>
              <a:t>xxxxx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unito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AB73E8D-ACEF-8297-E5E8-37EFCADE55B9}"/>
              </a:ext>
            </a:extLst>
          </p:cNvPr>
          <p:cNvSpPr txBox="1"/>
          <p:nvPr/>
        </p:nvSpPr>
        <p:spPr>
          <a:xfrm>
            <a:off x="3267950" y="3843811"/>
            <a:ext cx="6104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</a:rPr>
              <a:t>xxxxx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unito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196E48F-7BF4-A5EE-5EF4-128F5CDC67EA}"/>
              </a:ext>
            </a:extLst>
          </p:cNvPr>
          <p:cNvSpPr txBox="1"/>
          <p:nvPr/>
        </p:nvSpPr>
        <p:spPr>
          <a:xfrm>
            <a:off x="3267950" y="5479997"/>
            <a:ext cx="5971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</a:rPr>
              <a:t>xxxxxx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" pitchFamily="2" charset="0"/>
            </a:endParaRPr>
          </a:p>
        </p:txBody>
      </p:sp>
      <p:grpSp>
        <p:nvGrpSpPr>
          <p:cNvPr id="8" name="Google Shape;11820;p66">
            <a:extLst>
              <a:ext uri="{FF2B5EF4-FFF2-40B4-BE49-F238E27FC236}">
                <a16:creationId xmlns:a16="http://schemas.microsoft.com/office/drawing/2014/main" id="{FE150A81-BA84-61FE-98A2-5BF02A7C4476}"/>
              </a:ext>
            </a:extLst>
          </p:cNvPr>
          <p:cNvGrpSpPr/>
          <p:nvPr/>
        </p:nvGrpSpPr>
        <p:grpSpPr>
          <a:xfrm>
            <a:off x="2386014" y="5358212"/>
            <a:ext cx="656249" cy="656249"/>
            <a:chOff x="-47159525" y="2342000"/>
            <a:chExt cx="300900" cy="300875"/>
          </a:xfrm>
          <a:solidFill>
            <a:srgbClr val="38AA00"/>
          </a:solidFill>
        </p:grpSpPr>
        <p:sp>
          <p:nvSpPr>
            <p:cNvPr id="9" name="Google Shape;11821;p66">
              <a:extLst>
                <a:ext uri="{FF2B5EF4-FFF2-40B4-BE49-F238E27FC236}">
                  <a16:creationId xmlns:a16="http://schemas.microsoft.com/office/drawing/2014/main" id="{DBAFA834-6599-AEEC-0501-0BC527F9F773}"/>
                </a:ext>
              </a:extLst>
            </p:cNvPr>
            <p:cNvSpPr/>
            <p:nvPr/>
          </p:nvSpPr>
          <p:spPr>
            <a:xfrm>
              <a:off x="-47122500" y="2376650"/>
              <a:ext cx="123675" cy="125250"/>
            </a:xfrm>
            <a:custGeom>
              <a:avLst/>
              <a:gdLst/>
              <a:ahLst/>
              <a:cxnLst/>
              <a:rect l="l" t="t" r="r" b="b"/>
              <a:pathLst>
                <a:path w="4947" h="5010" extrusionOk="0">
                  <a:moveTo>
                    <a:pt x="1765" y="756"/>
                  </a:moveTo>
                  <a:cubicBezTo>
                    <a:pt x="2237" y="756"/>
                    <a:pt x="2615" y="1008"/>
                    <a:pt x="2741" y="1450"/>
                  </a:cubicBezTo>
                  <a:lnTo>
                    <a:pt x="1765" y="1450"/>
                  </a:lnTo>
                  <a:cubicBezTo>
                    <a:pt x="1575" y="1450"/>
                    <a:pt x="1418" y="1607"/>
                    <a:pt x="1418" y="1828"/>
                  </a:cubicBezTo>
                  <a:lnTo>
                    <a:pt x="1418" y="2804"/>
                  </a:lnTo>
                  <a:cubicBezTo>
                    <a:pt x="1008" y="2647"/>
                    <a:pt x="693" y="2237"/>
                    <a:pt x="693" y="1828"/>
                  </a:cubicBezTo>
                  <a:cubicBezTo>
                    <a:pt x="693" y="1229"/>
                    <a:pt x="1166" y="756"/>
                    <a:pt x="1765" y="756"/>
                  </a:cubicBezTo>
                  <a:close/>
                  <a:moveTo>
                    <a:pt x="2741" y="2174"/>
                  </a:moveTo>
                  <a:cubicBezTo>
                    <a:pt x="2615" y="2458"/>
                    <a:pt x="2395" y="2678"/>
                    <a:pt x="2111" y="2804"/>
                  </a:cubicBezTo>
                  <a:lnTo>
                    <a:pt x="2111" y="2174"/>
                  </a:lnTo>
                  <a:close/>
                  <a:moveTo>
                    <a:pt x="4253" y="2143"/>
                  </a:moveTo>
                  <a:lnTo>
                    <a:pt x="4253" y="4285"/>
                  </a:lnTo>
                  <a:lnTo>
                    <a:pt x="2111" y="4285"/>
                  </a:lnTo>
                  <a:lnTo>
                    <a:pt x="2111" y="3497"/>
                  </a:lnTo>
                  <a:cubicBezTo>
                    <a:pt x="2804" y="3340"/>
                    <a:pt x="3340" y="2836"/>
                    <a:pt x="3497" y="2143"/>
                  </a:cubicBezTo>
                  <a:close/>
                  <a:moveTo>
                    <a:pt x="1765" y="0"/>
                  </a:moveTo>
                  <a:cubicBezTo>
                    <a:pt x="788" y="0"/>
                    <a:pt x="0" y="788"/>
                    <a:pt x="0" y="1765"/>
                  </a:cubicBezTo>
                  <a:cubicBezTo>
                    <a:pt x="0" y="2647"/>
                    <a:pt x="567" y="3340"/>
                    <a:pt x="1418" y="3497"/>
                  </a:cubicBezTo>
                  <a:lnTo>
                    <a:pt x="1418" y="4663"/>
                  </a:lnTo>
                  <a:cubicBezTo>
                    <a:pt x="1418" y="4852"/>
                    <a:pt x="1575" y="5010"/>
                    <a:pt x="1765" y="5010"/>
                  </a:cubicBezTo>
                  <a:lnTo>
                    <a:pt x="4600" y="5010"/>
                  </a:lnTo>
                  <a:cubicBezTo>
                    <a:pt x="4789" y="5010"/>
                    <a:pt x="4947" y="4852"/>
                    <a:pt x="4947" y="4663"/>
                  </a:cubicBezTo>
                  <a:lnTo>
                    <a:pt x="4947" y="1765"/>
                  </a:lnTo>
                  <a:cubicBezTo>
                    <a:pt x="4947" y="1576"/>
                    <a:pt x="4789" y="1418"/>
                    <a:pt x="4600" y="1418"/>
                  </a:cubicBezTo>
                  <a:lnTo>
                    <a:pt x="3497" y="1418"/>
                  </a:lnTo>
                  <a:cubicBezTo>
                    <a:pt x="3340" y="630"/>
                    <a:pt x="2615" y="0"/>
                    <a:pt x="1765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0" name="Google Shape;11822;p66">
              <a:extLst>
                <a:ext uri="{FF2B5EF4-FFF2-40B4-BE49-F238E27FC236}">
                  <a16:creationId xmlns:a16="http://schemas.microsoft.com/office/drawing/2014/main" id="{6B402B02-A88D-48B4-68F5-7A87205F6113}"/>
                </a:ext>
              </a:extLst>
            </p:cNvPr>
            <p:cNvSpPr/>
            <p:nvPr/>
          </p:nvSpPr>
          <p:spPr>
            <a:xfrm>
              <a:off x="-47159525" y="2342000"/>
              <a:ext cx="300900" cy="300875"/>
            </a:xfrm>
            <a:custGeom>
              <a:avLst/>
              <a:gdLst/>
              <a:ahLst/>
              <a:cxnLst/>
              <a:rect l="l" t="t" r="r" b="b"/>
              <a:pathLst>
                <a:path w="12036" h="12035" extrusionOk="0">
                  <a:moveTo>
                    <a:pt x="7089" y="1229"/>
                  </a:moveTo>
                  <a:lnTo>
                    <a:pt x="8003" y="2142"/>
                  </a:lnTo>
                  <a:lnTo>
                    <a:pt x="7089" y="2142"/>
                  </a:lnTo>
                  <a:lnTo>
                    <a:pt x="7089" y="1229"/>
                  </a:lnTo>
                  <a:close/>
                  <a:moveTo>
                    <a:pt x="8538" y="6396"/>
                  </a:moveTo>
                  <a:lnTo>
                    <a:pt x="8538" y="6711"/>
                  </a:lnTo>
                  <a:cubicBezTo>
                    <a:pt x="8538" y="6900"/>
                    <a:pt x="8664" y="7057"/>
                    <a:pt x="8885" y="7057"/>
                  </a:cubicBezTo>
                  <a:cubicBezTo>
                    <a:pt x="9074" y="7057"/>
                    <a:pt x="9231" y="6900"/>
                    <a:pt x="9231" y="6711"/>
                  </a:cubicBezTo>
                  <a:lnTo>
                    <a:pt x="9231" y="6427"/>
                  </a:lnTo>
                  <a:cubicBezTo>
                    <a:pt x="10303" y="6585"/>
                    <a:pt x="11153" y="7467"/>
                    <a:pt x="11311" y="8506"/>
                  </a:cubicBezTo>
                  <a:lnTo>
                    <a:pt x="10996" y="8506"/>
                  </a:lnTo>
                  <a:cubicBezTo>
                    <a:pt x="10807" y="8506"/>
                    <a:pt x="10649" y="8664"/>
                    <a:pt x="10649" y="8884"/>
                  </a:cubicBezTo>
                  <a:cubicBezTo>
                    <a:pt x="10649" y="9073"/>
                    <a:pt x="10807" y="9231"/>
                    <a:pt x="10996" y="9231"/>
                  </a:cubicBezTo>
                  <a:lnTo>
                    <a:pt x="11311" y="9231"/>
                  </a:lnTo>
                  <a:cubicBezTo>
                    <a:pt x="11153" y="10302"/>
                    <a:pt x="10303" y="11121"/>
                    <a:pt x="9231" y="11279"/>
                  </a:cubicBezTo>
                  <a:lnTo>
                    <a:pt x="9231" y="10964"/>
                  </a:lnTo>
                  <a:cubicBezTo>
                    <a:pt x="9231" y="10775"/>
                    <a:pt x="9074" y="10617"/>
                    <a:pt x="8885" y="10617"/>
                  </a:cubicBezTo>
                  <a:cubicBezTo>
                    <a:pt x="8664" y="10617"/>
                    <a:pt x="8538" y="10775"/>
                    <a:pt x="8538" y="10964"/>
                  </a:cubicBezTo>
                  <a:lnTo>
                    <a:pt x="8538" y="11279"/>
                  </a:lnTo>
                  <a:cubicBezTo>
                    <a:pt x="7467" y="11121"/>
                    <a:pt x="6585" y="10239"/>
                    <a:pt x="6428" y="9200"/>
                  </a:cubicBezTo>
                  <a:lnTo>
                    <a:pt x="6743" y="9200"/>
                  </a:lnTo>
                  <a:cubicBezTo>
                    <a:pt x="6963" y="9200"/>
                    <a:pt x="7089" y="9042"/>
                    <a:pt x="7089" y="8821"/>
                  </a:cubicBezTo>
                  <a:cubicBezTo>
                    <a:pt x="7089" y="8632"/>
                    <a:pt x="6963" y="8475"/>
                    <a:pt x="6743" y="8475"/>
                  </a:cubicBezTo>
                  <a:lnTo>
                    <a:pt x="6428" y="8475"/>
                  </a:lnTo>
                  <a:cubicBezTo>
                    <a:pt x="6585" y="7404"/>
                    <a:pt x="7467" y="6553"/>
                    <a:pt x="8538" y="6396"/>
                  </a:cubicBezTo>
                  <a:close/>
                  <a:moveTo>
                    <a:pt x="6428" y="725"/>
                  </a:moveTo>
                  <a:lnTo>
                    <a:pt x="6428" y="2489"/>
                  </a:lnTo>
                  <a:cubicBezTo>
                    <a:pt x="6428" y="2678"/>
                    <a:pt x="6585" y="2836"/>
                    <a:pt x="6774" y="2836"/>
                  </a:cubicBezTo>
                  <a:lnTo>
                    <a:pt x="8570" y="2836"/>
                  </a:lnTo>
                  <a:lnTo>
                    <a:pt x="8570" y="5734"/>
                  </a:lnTo>
                  <a:cubicBezTo>
                    <a:pt x="6995" y="5892"/>
                    <a:pt x="5766" y="7246"/>
                    <a:pt x="5766" y="8884"/>
                  </a:cubicBezTo>
                  <a:cubicBezTo>
                    <a:pt x="5766" y="9861"/>
                    <a:pt x="6238" y="10775"/>
                    <a:pt x="6932" y="11310"/>
                  </a:cubicBezTo>
                  <a:lnTo>
                    <a:pt x="757" y="11310"/>
                  </a:lnTo>
                  <a:lnTo>
                    <a:pt x="757" y="725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78"/>
                  </a:cubicBezTo>
                  <a:lnTo>
                    <a:pt x="0" y="11657"/>
                  </a:lnTo>
                  <a:cubicBezTo>
                    <a:pt x="0" y="11877"/>
                    <a:pt x="158" y="12035"/>
                    <a:pt x="379" y="12035"/>
                  </a:cubicBezTo>
                  <a:lnTo>
                    <a:pt x="8822" y="12035"/>
                  </a:lnTo>
                  <a:cubicBezTo>
                    <a:pt x="10555" y="12035"/>
                    <a:pt x="11972" y="10617"/>
                    <a:pt x="11972" y="8884"/>
                  </a:cubicBezTo>
                  <a:cubicBezTo>
                    <a:pt x="12035" y="7215"/>
                    <a:pt x="10807" y="5892"/>
                    <a:pt x="9231" y="5734"/>
                  </a:cubicBezTo>
                  <a:lnTo>
                    <a:pt x="9231" y="2489"/>
                  </a:lnTo>
                  <a:cubicBezTo>
                    <a:pt x="9231" y="2426"/>
                    <a:pt x="9200" y="2300"/>
                    <a:pt x="9105" y="2268"/>
                  </a:cubicBezTo>
                  <a:lnTo>
                    <a:pt x="6995" y="126"/>
                  </a:lnTo>
                  <a:cubicBezTo>
                    <a:pt x="6900" y="63"/>
                    <a:pt x="6837" y="0"/>
                    <a:pt x="6743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1" name="Google Shape;11823;p66">
              <a:extLst>
                <a:ext uri="{FF2B5EF4-FFF2-40B4-BE49-F238E27FC236}">
                  <a16:creationId xmlns:a16="http://schemas.microsoft.com/office/drawing/2014/main" id="{54D38E5F-15E3-7F23-C939-0AC893C6E9EA}"/>
                </a:ext>
              </a:extLst>
            </p:cNvPr>
            <p:cNvSpPr/>
            <p:nvPr/>
          </p:nvSpPr>
          <p:spPr>
            <a:xfrm>
              <a:off x="-46946075" y="253732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47" y="1418"/>
                  </a:cubicBezTo>
                  <a:lnTo>
                    <a:pt x="1040" y="1418"/>
                  </a:lnTo>
                  <a:cubicBezTo>
                    <a:pt x="1261" y="1418"/>
                    <a:pt x="1418" y="1260"/>
                    <a:pt x="1418" y="1071"/>
                  </a:cubicBezTo>
                  <a:cubicBezTo>
                    <a:pt x="1387" y="851"/>
                    <a:pt x="1261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2" name="Google Shape;11824;p66">
              <a:extLst>
                <a:ext uri="{FF2B5EF4-FFF2-40B4-BE49-F238E27FC236}">
                  <a16:creationId xmlns:a16="http://schemas.microsoft.com/office/drawing/2014/main" id="{04757D58-1912-EE33-BEA2-2A7AA5DFFD3D}"/>
                </a:ext>
              </a:extLst>
            </p:cNvPr>
            <p:cNvSpPr/>
            <p:nvPr/>
          </p:nvSpPr>
          <p:spPr>
            <a:xfrm>
              <a:off x="-47122500" y="2537325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51" y="693"/>
                  </a:lnTo>
                  <a:cubicBezTo>
                    <a:pt x="3340" y="693"/>
                    <a:pt x="3497" y="536"/>
                    <a:pt x="3497" y="347"/>
                  </a:cubicBezTo>
                  <a:cubicBezTo>
                    <a:pt x="3497" y="158"/>
                    <a:pt x="3340" y="0"/>
                    <a:pt x="3151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3" name="Google Shape;11825;p66">
              <a:extLst>
                <a:ext uri="{FF2B5EF4-FFF2-40B4-BE49-F238E27FC236}">
                  <a16:creationId xmlns:a16="http://schemas.microsoft.com/office/drawing/2014/main" id="{8589DC98-B6F1-1C25-0BD0-1F82BA33EBF4}"/>
                </a:ext>
              </a:extLst>
            </p:cNvPr>
            <p:cNvSpPr/>
            <p:nvPr/>
          </p:nvSpPr>
          <p:spPr>
            <a:xfrm>
              <a:off x="-47122500" y="2572775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51" y="693"/>
                  </a:lnTo>
                  <a:cubicBezTo>
                    <a:pt x="3340" y="693"/>
                    <a:pt x="3497" y="536"/>
                    <a:pt x="3497" y="347"/>
                  </a:cubicBezTo>
                  <a:cubicBezTo>
                    <a:pt x="3497" y="158"/>
                    <a:pt x="3340" y="0"/>
                    <a:pt x="3151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</p:grpSp>
      <p:sp>
        <p:nvSpPr>
          <p:cNvPr id="14" name="Google Shape;11810;p66">
            <a:extLst>
              <a:ext uri="{FF2B5EF4-FFF2-40B4-BE49-F238E27FC236}">
                <a16:creationId xmlns:a16="http://schemas.microsoft.com/office/drawing/2014/main" id="{752C19BB-2227-CFC4-2A2E-B6449AFD1295}"/>
              </a:ext>
            </a:extLst>
          </p:cNvPr>
          <p:cNvSpPr/>
          <p:nvPr/>
        </p:nvSpPr>
        <p:spPr>
          <a:xfrm>
            <a:off x="2339942" y="3773110"/>
            <a:ext cx="684332" cy="717032"/>
          </a:xfrm>
          <a:custGeom>
            <a:avLst/>
            <a:gdLst/>
            <a:ahLst/>
            <a:cxnLst/>
            <a:rect l="l" t="t" r="r" b="b"/>
            <a:pathLst>
              <a:path w="12004" h="12004" extrusionOk="0">
                <a:moveTo>
                  <a:pt x="5671" y="725"/>
                </a:moveTo>
                <a:lnTo>
                  <a:pt x="5671" y="2395"/>
                </a:lnTo>
                <a:cubicBezTo>
                  <a:pt x="5671" y="2616"/>
                  <a:pt x="5843" y="2760"/>
                  <a:pt x="6021" y="2760"/>
                </a:cubicBezTo>
                <a:cubicBezTo>
                  <a:pt x="6097" y="2760"/>
                  <a:pt x="6173" y="2734"/>
                  <a:pt x="6239" y="2678"/>
                </a:cubicBezTo>
                <a:cubicBezTo>
                  <a:pt x="6365" y="2552"/>
                  <a:pt x="6554" y="2489"/>
                  <a:pt x="6711" y="2489"/>
                </a:cubicBezTo>
                <a:cubicBezTo>
                  <a:pt x="7121" y="2489"/>
                  <a:pt x="7436" y="2804"/>
                  <a:pt x="7436" y="3182"/>
                </a:cubicBezTo>
                <a:cubicBezTo>
                  <a:pt x="7436" y="3592"/>
                  <a:pt x="7121" y="3907"/>
                  <a:pt x="6711" y="3907"/>
                </a:cubicBezTo>
                <a:cubicBezTo>
                  <a:pt x="6554" y="3907"/>
                  <a:pt x="6365" y="3812"/>
                  <a:pt x="6239" y="3686"/>
                </a:cubicBezTo>
                <a:cubicBezTo>
                  <a:pt x="6173" y="3630"/>
                  <a:pt x="6097" y="3605"/>
                  <a:pt x="6021" y="3605"/>
                </a:cubicBezTo>
                <a:cubicBezTo>
                  <a:pt x="5843" y="3605"/>
                  <a:pt x="5671" y="3748"/>
                  <a:pt x="5671" y="3970"/>
                </a:cubicBezTo>
                <a:lnTo>
                  <a:pt x="5671" y="5640"/>
                </a:lnTo>
                <a:lnTo>
                  <a:pt x="4569" y="5640"/>
                </a:lnTo>
                <a:cubicBezTo>
                  <a:pt x="4600" y="5514"/>
                  <a:pt x="4600" y="5388"/>
                  <a:pt x="4600" y="5262"/>
                </a:cubicBezTo>
                <a:cubicBezTo>
                  <a:pt x="4600" y="4474"/>
                  <a:pt x="3970" y="3875"/>
                  <a:pt x="3183" y="3875"/>
                </a:cubicBezTo>
                <a:cubicBezTo>
                  <a:pt x="2395" y="3875"/>
                  <a:pt x="1765" y="4474"/>
                  <a:pt x="1765" y="5262"/>
                </a:cubicBezTo>
                <a:cubicBezTo>
                  <a:pt x="1765" y="5388"/>
                  <a:pt x="1765" y="5514"/>
                  <a:pt x="1796" y="5640"/>
                </a:cubicBezTo>
                <a:lnTo>
                  <a:pt x="694" y="5640"/>
                </a:lnTo>
                <a:lnTo>
                  <a:pt x="694" y="1071"/>
                </a:lnTo>
                <a:cubicBezTo>
                  <a:pt x="694" y="882"/>
                  <a:pt x="851" y="725"/>
                  <a:pt x="1040" y="725"/>
                </a:cubicBezTo>
                <a:close/>
                <a:moveTo>
                  <a:pt x="10964" y="725"/>
                </a:moveTo>
                <a:cubicBezTo>
                  <a:pt x="11122" y="725"/>
                  <a:pt x="11311" y="882"/>
                  <a:pt x="11311" y="1071"/>
                </a:cubicBezTo>
                <a:lnTo>
                  <a:pt x="11311" y="5671"/>
                </a:lnTo>
                <a:lnTo>
                  <a:pt x="9610" y="5671"/>
                </a:lnTo>
                <a:cubicBezTo>
                  <a:pt x="9295" y="5671"/>
                  <a:pt x="9169" y="6018"/>
                  <a:pt x="9326" y="6270"/>
                </a:cubicBezTo>
                <a:cubicBezTo>
                  <a:pt x="9452" y="6396"/>
                  <a:pt x="9515" y="6585"/>
                  <a:pt x="9515" y="6742"/>
                </a:cubicBezTo>
                <a:cubicBezTo>
                  <a:pt x="9515" y="7120"/>
                  <a:pt x="9200" y="7435"/>
                  <a:pt x="8822" y="7435"/>
                </a:cubicBezTo>
                <a:cubicBezTo>
                  <a:pt x="8412" y="7435"/>
                  <a:pt x="8097" y="7120"/>
                  <a:pt x="8097" y="6742"/>
                </a:cubicBezTo>
                <a:cubicBezTo>
                  <a:pt x="8097" y="6585"/>
                  <a:pt x="8192" y="6364"/>
                  <a:pt x="8286" y="6270"/>
                </a:cubicBezTo>
                <a:cubicBezTo>
                  <a:pt x="8507" y="6018"/>
                  <a:pt x="8349" y="5671"/>
                  <a:pt x="8034" y="5671"/>
                </a:cubicBezTo>
                <a:lnTo>
                  <a:pt x="6365" y="5671"/>
                </a:lnTo>
                <a:lnTo>
                  <a:pt x="6365" y="4568"/>
                </a:lnTo>
                <a:cubicBezTo>
                  <a:pt x="6491" y="4600"/>
                  <a:pt x="6617" y="4600"/>
                  <a:pt x="6711" y="4600"/>
                </a:cubicBezTo>
                <a:cubicBezTo>
                  <a:pt x="7499" y="4600"/>
                  <a:pt x="8160" y="3970"/>
                  <a:pt x="8160" y="3182"/>
                </a:cubicBezTo>
                <a:cubicBezTo>
                  <a:pt x="8160" y="2395"/>
                  <a:pt x="7499" y="1764"/>
                  <a:pt x="6711" y="1764"/>
                </a:cubicBezTo>
                <a:cubicBezTo>
                  <a:pt x="6617" y="1764"/>
                  <a:pt x="6491" y="1764"/>
                  <a:pt x="6365" y="1796"/>
                </a:cubicBezTo>
                <a:lnTo>
                  <a:pt x="6365" y="725"/>
                </a:lnTo>
                <a:close/>
                <a:moveTo>
                  <a:pt x="3183" y="4568"/>
                </a:moveTo>
                <a:cubicBezTo>
                  <a:pt x="3561" y="4568"/>
                  <a:pt x="3876" y="4883"/>
                  <a:pt x="3876" y="5293"/>
                </a:cubicBezTo>
                <a:cubicBezTo>
                  <a:pt x="3876" y="5451"/>
                  <a:pt x="3813" y="5640"/>
                  <a:pt x="3687" y="5766"/>
                </a:cubicBezTo>
                <a:cubicBezTo>
                  <a:pt x="3498" y="5986"/>
                  <a:pt x="3655" y="6333"/>
                  <a:pt x="3970" y="6333"/>
                </a:cubicBezTo>
                <a:lnTo>
                  <a:pt x="5608" y="6333"/>
                </a:lnTo>
                <a:lnTo>
                  <a:pt x="5608" y="7435"/>
                </a:lnTo>
                <a:cubicBezTo>
                  <a:pt x="5514" y="7404"/>
                  <a:pt x="5388" y="7404"/>
                  <a:pt x="5262" y="7404"/>
                </a:cubicBezTo>
                <a:cubicBezTo>
                  <a:pt x="4474" y="7404"/>
                  <a:pt x="3844" y="8034"/>
                  <a:pt x="3844" y="8822"/>
                </a:cubicBezTo>
                <a:cubicBezTo>
                  <a:pt x="3844" y="9609"/>
                  <a:pt x="4474" y="10239"/>
                  <a:pt x="5262" y="10239"/>
                </a:cubicBezTo>
                <a:cubicBezTo>
                  <a:pt x="5388" y="10239"/>
                  <a:pt x="5514" y="10239"/>
                  <a:pt x="5608" y="10208"/>
                </a:cubicBezTo>
                <a:lnTo>
                  <a:pt x="5608" y="11310"/>
                </a:lnTo>
                <a:lnTo>
                  <a:pt x="1009" y="11310"/>
                </a:lnTo>
                <a:cubicBezTo>
                  <a:pt x="851" y="11310"/>
                  <a:pt x="694" y="11153"/>
                  <a:pt x="694" y="10964"/>
                </a:cubicBezTo>
                <a:lnTo>
                  <a:pt x="694" y="6333"/>
                </a:lnTo>
                <a:lnTo>
                  <a:pt x="2395" y="6333"/>
                </a:lnTo>
                <a:cubicBezTo>
                  <a:pt x="2710" y="6333"/>
                  <a:pt x="2868" y="5986"/>
                  <a:pt x="2679" y="5766"/>
                </a:cubicBezTo>
                <a:cubicBezTo>
                  <a:pt x="2552" y="5640"/>
                  <a:pt x="2458" y="5482"/>
                  <a:pt x="2458" y="5293"/>
                </a:cubicBezTo>
                <a:cubicBezTo>
                  <a:pt x="2458" y="4883"/>
                  <a:pt x="2773" y="4568"/>
                  <a:pt x="3183" y="4568"/>
                </a:cubicBezTo>
                <a:close/>
                <a:moveTo>
                  <a:pt x="11311" y="6333"/>
                </a:moveTo>
                <a:lnTo>
                  <a:pt x="11311" y="10964"/>
                </a:lnTo>
                <a:cubicBezTo>
                  <a:pt x="11311" y="11153"/>
                  <a:pt x="11153" y="11310"/>
                  <a:pt x="10933" y="11310"/>
                </a:cubicBezTo>
                <a:lnTo>
                  <a:pt x="6333" y="11310"/>
                </a:lnTo>
                <a:lnTo>
                  <a:pt x="6333" y="9609"/>
                </a:lnTo>
                <a:cubicBezTo>
                  <a:pt x="6333" y="9388"/>
                  <a:pt x="6162" y="9244"/>
                  <a:pt x="5972" y="9244"/>
                </a:cubicBezTo>
                <a:cubicBezTo>
                  <a:pt x="5892" y="9244"/>
                  <a:pt x="5809" y="9270"/>
                  <a:pt x="5735" y="9326"/>
                </a:cubicBezTo>
                <a:cubicBezTo>
                  <a:pt x="5640" y="9452"/>
                  <a:pt x="5482" y="9546"/>
                  <a:pt x="5262" y="9546"/>
                </a:cubicBezTo>
                <a:cubicBezTo>
                  <a:pt x="4884" y="9546"/>
                  <a:pt x="4569" y="9231"/>
                  <a:pt x="4569" y="8822"/>
                </a:cubicBezTo>
                <a:cubicBezTo>
                  <a:pt x="4569" y="8443"/>
                  <a:pt x="4884" y="8097"/>
                  <a:pt x="5262" y="8097"/>
                </a:cubicBezTo>
                <a:cubicBezTo>
                  <a:pt x="5419" y="8097"/>
                  <a:pt x="5640" y="8191"/>
                  <a:pt x="5735" y="8317"/>
                </a:cubicBezTo>
                <a:cubicBezTo>
                  <a:pt x="5809" y="8374"/>
                  <a:pt x="5892" y="8399"/>
                  <a:pt x="5972" y="8399"/>
                </a:cubicBezTo>
                <a:cubicBezTo>
                  <a:pt x="6162" y="8399"/>
                  <a:pt x="6333" y="8255"/>
                  <a:pt x="6333" y="8034"/>
                </a:cubicBezTo>
                <a:lnTo>
                  <a:pt x="6333" y="6333"/>
                </a:lnTo>
                <a:lnTo>
                  <a:pt x="7436" y="6333"/>
                </a:lnTo>
                <a:cubicBezTo>
                  <a:pt x="7404" y="6459"/>
                  <a:pt x="7404" y="6585"/>
                  <a:pt x="7404" y="6711"/>
                </a:cubicBezTo>
                <a:cubicBezTo>
                  <a:pt x="7404" y="7498"/>
                  <a:pt x="8034" y="8097"/>
                  <a:pt x="8822" y="8097"/>
                </a:cubicBezTo>
                <a:cubicBezTo>
                  <a:pt x="9610" y="8097"/>
                  <a:pt x="10240" y="7498"/>
                  <a:pt x="10240" y="6711"/>
                </a:cubicBezTo>
                <a:cubicBezTo>
                  <a:pt x="10240" y="6585"/>
                  <a:pt x="10240" y="6459"/>
                  <a:pt x="10208" y="6333"/>
                </a:cubicBezTo>
                <a:close/>
                <a:moveTo>
                  <a:pt x="1040" y="0"/>
                </a:moveTo>
                <a:cubicBezTo>
                  <a:pt x="473" y="0"/>
                  <a:pt x="1" y="473"/>
                  <a:pt x="1" y="1071"/>
                </a:cubicBezTo>
                <a:lnTo>
                  <a:pt x="1" y="10964"/>
                </a:lnTo>
                <a:cubicBezTo>
                  <a:pt x="1" y="11531"/>
                  <a:pt x="473" y="12004"/>
                  <a:pt x="1040" y="12004"/>
                </a:cubicBezTo>
                <a:lnTo>
                  <a:pt x="10933" y="12004"/>
                </a:lnTo>
                <a:cubicBezTo>
                  <a:pt x="11531" y="12004"/>
                  <a:pt x="12004" y="11531"/>
                  <a:pt x="12004" y="10964"/>
                </a:cubicBezTo>
                <a:lnTo>
                  <a:pt x="12004" y="1071"/>
                </a:lnTo>
                <a:cubicBezTo>
                  <a:pt x="11972" y="473"/>
                  <a:pt x="11500" y="0"/>
                  <a:pt x="10933" y="0"/>
                </a:cubicBezTo>
                <a:close/>
              </a:path>
            </a:pathLst>
          </a:custGeom>
          <a:solidFill>
            <a:srgbClr val="0032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Josefin Sans" pitchFamily="2" charset="0"/>
            </a:endParaRPr>
          </a:p>
        </p:txBody>
      </p:sp>
      <p:grpSp>
        <p:nvGrpSpPr>
          <p:cNvPr id="15" name="Google Shape;12301;p68">
            <a:extLst>
              <a:ext uri="{FF2B5EF4-FFF2-40B4-BE49-F238E27FC236}">
                <a16:creationId xmlns:a16="http://schemas.microsoft.com/office/drawing/2014/main" id="{0A8B3EE5-5CFB-54E2-0545-52A71000667A}"/>
              </a:ext>
            </a:extLst>
          </p:cNvPr>
          <p:cNvGrpSpPr/>
          <p:nvPr/>
        </p:nvGrpSpPr>
        <p:grpSpPr>
          <a:xfrm>
            <a:off x="2296341" y="2379507"/>
            <a:ext cx="745302" cy="717032"/>
            <a:chOff x="-3854375" y="2046625"/>
            <a:chExt cx="293025" cy="291450"/>
          </a:xfrm>
          <a:solidFill>
            <a:srgbClr val="00B37C"/>
          </a:solidFill>
        </p:grpSpPr>
        <p:sp>
          <p:nvSpPr>
            <p:cNvPr id="16" name="Google Shape;12302;p68">
              <a:extLst>
                <a:ext uri="{FF2B5EF4-FFF2-40B4-BE49-F238E27FC236}">
                  <a16:creationId xmlns:a16="http://schemas.microsoft.com/office/drawing/2014/main" id="{2B3D71B2-ABA3-2B74-F515-0DA95D607083}"/>
                </a:ext>
              </a:extLst>
            </p:cNvPr>
            <p:cNvSpPr/>
            <p:nvPr/>
          </p:nvSpPr>
          <p:spPr>
            <a:xfrm>
              <a:off x="-3854375" y="2046625"/>
              <a:ext cx="293025" cy="291450"/>
            </a:xfrm>
            <a:custGeom>
              <a:avLst/>
              <a:gdLst/>
              <a:ahLst/>
              <a:cxnLst/>
              <a:rect l="l" t="t" r="r" b="b"/>
              <a:pathLst>
                <a:path w="11721" h="11658" extrusionOk="0">
                  <a:moveTo>
                    <a:pt x="7624" y="694"/>
                  </a:moveTo>
                  <a:cubicBezTo>
                    <a:pt x="9515" y="694"/>
                    <a:pt x="11058" y="2206"/>
                    <a:pt x="11058" y="4096"/>
                  </a:cubicBezTo>
                  <a:cubicBezTo>
                    <a:pt x="11058" y="5987"/>
                    <a:pt x="9515" y="7530"/>
                    <a:pt x="7624" y="7530"/>
                  </a:cubicBezTo>
                  <a:cubicBezTo>
                    <a:pt x="5734" y="7530"/>
                    <a:pt x="4190" y="5987"/>
                    <a:pt x="4190" y="4096"/>
                  </a:cubicBezTo>
                  <a:cubicBezTo>
                    <a:pt x="4190" y="2206"/>
                    <a:pt x="5734" y="694"/>
                    <a:pt x="7624" y="694"/>
                  </a:cubicBezTo>
                  <a:close/>
                  <a:moveTo>
                    <a:pt x="3336" y="8066"/>
                  </a:moveTo>
                  <a:cubicBezTo>
                    <a:pt x="3426" y="8066"/>
                    <a:pt x="3513" y="8098"/>
                    <a:pt x="3560" y="8161"/>
                  </a:cubicBezTo>
                  <a:cubicBezTo>
                    <a:pt x="3686" y="8287"/>
                    <a:pt x="3686" y="8507"/>
                    <a:pt x="3560" y="8633"/>
                  </a:cubicBezTo>
                  <a:lnTo>
                    <a:pt x="1323" y="10870"/>
                  </a:lnTo>
                  <a:cubicBezTo>
                    <a:pt x="1260" y="10933"/>
                    <a:pt x="1174" y="10964"/>
                    <a:pt x="1087" y="10964"/>
                  </a:cubicBezTo>
                  <a:cubicBezTo>
                    <a:pt x="1001" y="10964"/>
                    <a:pt x="914" y="10933"/>
                    <a:pt x="851" y="10870"/>
                  </a:cubicBezTo>
                  <a:cubicBezTo>
                    <a:pt x="725" y="10744"/>
                    <a:pt x="725" y="10523"/>
                    <a:pt x="851" y="10397"/>
                  </a:cubicBezTo>
                  <a:lnTo>
                    <a:pt x="3088" y="8161"/>
                  </a:lnTo>
                  <a:cubicBezTo>
                    <a:pt x="3151" y="8098"/>
                    <a:pt x="3245" y="8066"/>
                    <a:pt x="3336" y="8066"/>
                  </a:cubicBezTo>
                  <a:close/>
                  <a:moveTo>
                    <a:pt x="7624" y="1"/>
                  </a:moveTo>
                  <a:cubicBezTo>
                    <a:pt x="5356" y="1"/>
                    <a:pt x="3529" y="1860"/>
                    <a:pt x="3529" y="4096"/>
                  </a:cubicBezTo>
                  <a:cubicBezTo>
                    <a:pt x="3529" y="5136"/>
                    <a:pt x="3875" y="6050"/>
                    <a:pt x="4505" y="6743"/>
                  </a:cubicBezTo>
                  <a:lnTo>
                    <a:pt x="3812" y="7467"/>
                  </a:lnTo>
                  <a:cubicBezTo>
                    <a:pt x="3661" y="7386"/>
                    <a:pt x="3500" y="7347"/>
                    <a:pt x="3342" y="7347"/>
                  </a:cubicBezTo>
                  <a:cubicBezTo>
                    <a:pt x="3074" y="7347"/>
                    <a:pt x="2813" y="7458"/>
                    <a:pt x="2615" y="7656"/>
                  </a:cubicBezTo>
                  <a:lnTo>
                    <a:pt x="378" y="9893"/>
                  </a:lnTo>
                  <a:cubicBezTo>
                    <a:pt x="0" y="10271"/>
                    <a:pt x="0" y="10964"/>
                    <a:pt x="378" y="11343"/>
                  </a:cubicBezTo>
                  <a:cubicBezTo>
                    <a:pt x="567" y="11532"/>
                    <a:pt x="851" y="11658"/>
                    <a:pt x="1103" y="11658"/>
                  </a:cubicBezTo>
                  <a:cubicBezTo>
                    <a:pt x="1355" y="11658"/>
                    <a:pt x="1607" y="11532"/>
                    <a:pt x="1796" y="11343"/>
                  </a:cubicBezTo>
                  <a:lnTo>
                    <a:pt x="4033" y="9106"/>
                  </a:lnTo>
                  <a:cubicBezTo>
                    <a:pt x="4348" y="8791"/>
                    <a:pt x="4442" y="8318"/>
                    <a:pt x="4253" y="7909"/>
                  </a:cubicBezTo>
                  <a:lnTo>
                    <a:pt x="4947" y="7215"/>
                  </a:lnTo>
                  <a:cubicBezTo>
                    <a:pt x="5671" y="7814"/>
                    <a:pt x="6616" y="8192"/>
                    <a:pt x="7593" y="8192"/>
                  </a:cubicBezTo>
                  <a:cubicBezTo>
                    <a:pt x="9861" y="8192"/>
                    <a:pt x="11689" y="6333"/>
                    <a:pt x="11689" y="4096"/>
                  </a:cubicBezTo>
                  <a:cubicBezTo>
                    <a:pt x="11720" y="1828"/>
                    <a:pt x="9861" y="1"/>
                    <a:pt x="7624" y="1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7" name="Google Shape;12303;p68">
              <a:extLst>
                <a:ext uri="{FF2B5EF4-FFF2-40B4-BE49-F238E27FC236}">
                  <a16:creationId xmlns:a16="http://schemas.microsoft.com/office/drawing/2014/main" id="{BDCC2DD2-A57C-F7CE-A3C6-D2D4DCD2AF59}"/>
                </a:ext>
              </a:extLst>
            </p:cNvPr>
            <p:cNvSpPr/>
            <p:nvPr/>
          </p:nvSpPr>
          <p:spPr>
            <a:xfrm>
              <a:off x="-3714975" y="2080500"/>
              <a:ext cx="103200" cy="119750"/>
            </a:xfrm>
            <a:custGeom>
              <a:avLst/>
              <a:gdLst/>
              <a:ahLst/>
              <a:cxnLst/>
              <a:rect l="l" t="t" r="r" b="b"/>
              <a:pathLst>
                <a:path w="4128" h="4790" extrusionOk="0">
                  <a:moveTo>
                    <a:pt x="2048" y="694"/>
                  </a:moveTo>
                  <a:cubicBezTo>
                    <a:pt x="2458" y="694"/>
                    <a:pt x="2710" y="1009"/>
                    <a:pt x="2710" y="1387"/>
                  </a:cubicBezTo>
                  <a:cubicBezTo>
                    <a:pt x="2710" y="1765"/>
                    <a:pt x="2395" y="2048"/>
                    <a:pt x="2048" y="2048"/>
                  </a:cubicBezTo>
                  <a:cubicBezTo>
                    <a:pt x="1702" y="2048"/>
                    <a:pt x="1387" y="1733"/>
                    <a:pt x="1387" y="1387"/>
                  </a:cubicBezTo>
                  <a:cubicBezTo>
                    <a:pt x="1355" y="1009"/>
                    <a:pt x="1670" y="694"/>
                    <a:pt x="2048" y="694"/>
                  </a:cubicBezTo>
                  <a:close/>
                  <a:moveTo>
                    <a:pt x="2363" y="2741"/>
                  </a:moveTo>
                  <a:cubicBezTo>
                    <a:pt x="2931" y="2741"/>
                    <a:pt x="3403" y="3214"/>
                    <a:pt x="3403" y="3781"/>
                  </a:cubicBezTo>
                  <a:lnTo>
                    <a:pt x="3403" y="4128"/>
                  </a:lnTo>
                  <a:lnTo>
                    <a:pt x="662" y="4128"/>
                  </a:lnTo>
                  <a:lnTo>
                    <a:pt x="662" y="3781"/>
                  </a:lnTo>
                  <a:cubicBezTo>
                    <a:pt x="662" y="3214"/>
                    <a:pt x="1135" y="2741"/>
                    <a:pt x="1702" y="2741"/>
                  </a:cubicBezTo>
                  <a:close/>
                  <a:moveTo>
                    <a:pt x="2048" y="1"/>
                  </a:moveTo>
                  <a:cubicBezTo>
                    <a:pt x="1292" y="1"/>
                    <a:pt x="662" y="631"/>
                    <a:pt x="662" y="1387"/>
                  </a:cubicBezTo>
                  <a:cubicBezTo>
                    <a:pt x="662" y="1702"/>
                    <a:pt x="788" y="2017"/>
                    <a:pt x="977" y="2237"/>
                  </a:cubicBezTo>
                  <a:cubicBezTo>
                    <a:pt x="410" y="2521"/>
                    <a:pt x="1" y="3119"/>
                    <a:pt x="1" y="3781"/>
                  </a:cubicBezTo>
                  <a:lnTo>
                    <a:pt x="1" y="4443"/>
                  </a:lnTo>
                  <a:cubicBezTo>
                    <a:pt x="1" y="4632"/>
                    <a:pt x="158" y="4789"/>
                    <a:pt x="347" y="4789"/>
                  </a:cubicBezTo>
                  <a:lnTo>
                    <a:pt x="3781" y="4789"/>
                  </a:lnTo>
                  <a:cubicBezTo>
                    <a:pt x="3970" y="4789"/>
                    <a:pt x="4128" y="4632"/>
                    <a:pt x="4128" y="4443"/>
                  </a:cubicBezTo>
                  <a:lnTo>
                    <a:pt x="4128" y="3781"/>
                  </a:lnTo>
                  <a:cubicBezTo>
                    <a:pt x="4096" y="3119"/>
                    <a:pt x="3718" y="2521"/>
                    <a:pt x="3120" y="2237"/>
                  </a:cubicBezTo>
                  <a:cubicBezTo>
                    <a:pt x="3309" y="2017"/>
                    <a:pt x="3435" y="1733"/>
                    <a:pt x="3435" y="1387"/>
                  </a:cubicBezTo>
                  <a:cubicBezTo>
                    <a:pt x="3435" y="631"/>
                    <a:pt x="2805" y="1"/>
                    <a:pt x="2048" y="1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</p:grp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34408C54-2B0A-0AF0-1403-5E70CA2B40F3}"/>
              </a:ext>
            </a:extLst>
          </p:cNvPr>
          <p:cNvCxnSpPr>
            <a:cxnSpLocks/>
          </p:cNvCxnSpPr>
          <p:nvPr/>
        </p:nvCxnSpPr>
        <p:spPr>
          <a:xfrm>
            <a:off x="1976103" y="3318639"/>
            <a:ext cx="5496560" cy="0"/>
          </a:xfrm>
          <a:prstGeom prst="line">
            <a:avLst/>
          </a:prstGeom>
          <a:ln w="12700">
            <a:solidFill>
              <a:srgbClr val="00B37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C97B8339-B737-A3DF-E3D6-311A41EDF276}"/>
              </a:ext>
            </a:extLst>
          </p:cNvPr>
          <p:cNvCxnSpPr>
            <a:cxnSpLocks/>
          </p:cNvCxnSpPr>
          <p:nvPr/>
        </p:nvCxnSpPr>
        <p:spPr>
          <a:xfrm>
            <a:off x="1976103" y="4862959"/>
            <a:ext cx="5496560" cy="0"/>
          </a:xfrm>
          <a:prstGeom prst="line">
            <a:avLst/>
          </a:prstGeom>
          <a:ln w="12700">
            <a:solidFill>
              <a:srgbClr val="00B37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66">
            <a:extLst>
              <a:ext uri="{FF2B5EF4-FFF2-40B4-BE49-F238E27FC236}">
                <a16:creationId xmlns:a16="http://schemas.microsoft.com/office/drawing/2014/main" id="{2A939FB4-3FCC-4B22-3A75-7CE6DEACA0F2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2788981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srgbClr val="87422D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conclusiones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970CDC9-5329-4377-668F-EC69F06B31BB}"/>
              </a:ext>
            </a:extLst>
          </p:cNvPr>
          <p:cNvSpPr txBox="1"/>
          <p:nvPr/>
        </p:nvSpPr>
        <p:spPr>
          <a:xfrm>
            <a:off x="1483033" y="1389498"/>
            <a:ext cx="78891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Nunito" pitchFamily="2" charset="0"/>
              </a:rPr>
              <a:t>Los aspectos que respaldan la 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</a:rPr>
              <a:t>conveniencia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Nunito" pitchFamily="2" charset="0"/>
              </a:rPr>
              <a:t> del  </a:t>
            </a:r>
            <a:r>
              <a:rPr lang="es-MX" b="1" dirty="0">
                <a:solidFill>
                  <a:srgbClr val="00C69B"/>
                </a:solidFill>
                <a:latin typeface="Nunito" pitchFamily="2" charset="0"/>
              </a:rPr>
              <a:t>NCT 1000 :2020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00C69B"/>
                </a:solidFill>
                <a:effectLst/>
                <a:uLnTx/>
                <a:uFillTx/>
                <a:latin typeface="Nunito" pitchFamily="2" charset="0"/>
              </a:rPr>
              <a:t> 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Nunito" pitchFamily="2" charset="0"/>
              </a:rPr>
              <a:t>son: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2C59BB-6224-8C74-C6BA-E73C39E4B5EC}"/>
              </a:ext>
            </a:extLst>
          </p:cNvPr>
          <p:cNvSpPr txBox="1"/>
          <p:nvPr/>
        </p:nvSpPr>
        <p:spPr>
          <a:xfrm>
            <a:off x="3267950" y="2345271"/>
            <a:ext cx="6104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</a:rPr>
              <a:t>xxxxx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unito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AB73E8D-ACEF-8297-E5E8-37EFCADE55B9}"/>
              </a:ext>
            </a:extLst>
          </p:cNvPr>
          <p:cNvSpPr txBox="1"/>
          <p:nvPr/>
        </p:nvSpPr>
        <p:spPr>
          <a:xfrm>
            <a:off x="3267950" y="3843811"/>
            <a:ext cx="6104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</a:rPr>
              <a:t>xxxxx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unito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196E48F-7BF4-A5EE-5EF4-128F5CDC67EA}"/>
              </a:ext>
            </a:extLst>
          </p:cNvPr>
          <p:cNvSpPr txBox="1"/>
          <p:nvPr/>
        </p:nvSpPr>
        <p:spPr>
          <a:xfrm>
            <a:off x="3267950" y="5479997"/>
            <a:ext cx="5971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</a:rPr>
              <a:t>xxxxxx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" pitchFamily="2" charset="0"/>
            </a:endParaRPr>
          </a:p>
        </p:txBody>
      </p:sp>
      <p:grpSp>
        <p:nvGrpSpPr>
          <p:cNvPr id="8" name="Google Shape;11820;p66">
            <a:extLst>
              <a:ext uri="{FF2B5EF4-FFF2-40B4-BE49-F238E27FC236}">
                <a16:creationId xmlns:a16="http://schemas.microsoft.com/office/drawing/2014/main" id="{FE150A81-BA84-61FE-98A2-5BF02A7C4476}"/>
              </a:ext>
            </a:extLst>
          </p:cNvPr>
          <p:cNvGrpSpPr/>
          <p:nvPr/>
        </p:nvGrpSpPr>
        <p:grpSpPr>
          <a:xfrm>
            <a:off x="2386014" y="5358212"/>
            <a:ext cx="656249" cy="656249"/>
            <a:chOff x="-47159525" y="2342000"/>
            <a:chExt cx="300900" cy="300875"/>
          </a:xfrm>
          <a:solidFill>
            <a:srgbClr val="38AA00"/>
          </a:solidFill>
        </p:grpSpPr>
        <p:sp>
          <p:nvSpPr>
            <p:cNvPr id="9" name="Google Shape;11821;p66">
              <a:extLst>
                <a:ext uri="{FF2B5EF4-FFF2-40B4-BE49-F238E27FC236}">
                  <a16:creationId xmlns:a16="http://schemas.microsoft.com/office/drawing/2014/main" id="{DBAFA834-6599-AEEC-0501-0BC527F9F773}"/>
                </a:ext>
              </a:extLst>
            </p:cNvPr>
            <p:cNvSpPr/>
            <p:nvPr/>
          </p:nvSpPr>
          <p:spPr>
            <a:xfrm>
              <a:off x="-47122500" y="2376650"/>
              <a:ext cx="123675" cy="125250"/>
            </a:xfrm>
            <a:custGeom>
              <a:avLst/>
              <a:gdLst/>
              <a:ahLst/>
              <a:cxnLst/>
              <a:rect l="l" t="t" r="r" b="b"/>
              <a:pathLst>
                <a:path w="4947" h="5010" extrusionOk="0">
                  <a:moveTo>
                    <a:pt x="1765" y="756"/>
                  </a:moveTo>
                  <a:cubicBezTo>
                    <a:pt x="2237" y="756"/>
                    <a:pt x="2615" y="1008"/>
                    <a:pt x="2741" y="1450"/>
                  </a:cubicBezTo>
                  <a:lnTo>
                    <a:pt x="1765" y="1450"/>
                  </a:lnTo>
                  <a:cubicBezTo>
                    <a:pt x="1575" y="1450"/>
                    <a:pt x="1418" y="1607"/>
                    <a:pt x="1418" y="1828"/>
                  </a:cubicBezTo>
                  <a:lnTo>
                    <a:pt x="1418" y="2804"/>
                  </a:lnTo>
                  <a:cubicBezTo>
                    <a:pt x="1008" y="2647"/>
                    <a:pt x="693" y="2237"/>
                    <a:pt x="693" y="1828"/>
                  </a:cubicBezTo>
                  <a:cubicBezTo>
                    <a:pt x="693" y="1229"/>
                    <a:pt x="1166" y="756"/>
                    <a:pt x="1765" y="756"/>
                  </a:cubicBezTo>
                  <a:close/>
                  <a:moveTo>
                    <a:pt x="2741" y="2174"/>
                  </a:moveTo>
                  <a:cubicBezTo>
                    <a:pt x="2615" y="2458"/>
                    <a:pt x="2395" y="2678"/>
                    <a:pt x="2111" y="2804"/>
                  </a:cubicBezTo>
                  <a:lnTo>
                    <a:pt x="2111" y="2174"/>
                  </a:lnTo>
                  <a:close/>
                  <a:moveTo>
                    <a:pt x="4253" y="2143"/>
                  </a:moveTo>
                  <a:lnTo>
                    <a:pt x="4253" y="4285"/>
                  </a:lnTo>
                  <a:lnTo>
                    <a:pt x="2111" y="4285"/>
                  </a:lnTo>
                  <a:lnTo>
                    <a:pt x="2111" y="3497"/>
                  </a:lnTo>
                  <a:cubicBezTo>
                    <a:pt x="2804" y="3340"/>
                    <a:pt x="3340" y="2836"/>
                    <a:pt x="3497" y="2143"/>
                  </a:cubicBezTo>
                  <a:close/>
                  <a:moveTo>
                    <a:pt x="1765" y="0"/>
                  </a:moveTo>
                  <a:cubicBezTo>
                    <a:pt x="788" y="0"/>
                    <a:pt x="0" y="788"/>
                    <a:pt x="0" y="1765"/>
                  </a:cubicBezTo>
                  <a:cubicBezTo>
                    <a:pt x="0" y="2647"/>
                    <a:pt x="567" y="3340"/>
                    <a:pt x="1418" y="3497"/>
                  </a:cubicBezTo>
                  <a:lnTo>
                    <a:pt x="1418" y="4663"/>
                  </a:lnTo>
                  <a:cubicBezTo>
                    <a:pt x="1418" y="4852"/>
                    <a:pt x="1575" y="5010"/>
                    <a:pt x="1765" y="5010"/>
                  </a:cubicBezTo>
                  <a:lnTo>
                    <a:pt x="4600" y="5010"/>
                  </a:lnTo>
                  <a:cubicBezTo>
                    <a:pt x="4789" y="5010"/>
                    <a:pt x="4947" y="4852"/>
                    <a:pt x="4947" y="4663"/>
                  </a:cubicBezTo>
                  <a:lnTo>
                    <a:pt x="4947" y="1765"/>
                  </a:lnTo>
                  <a:cubicBezTo>
                    <a:pt x="4947" y="1576"/>
                    <a:pt x="4789" y="1418"/>
                    <a:pt x="4600" y="1418"/>
                  </a:cubicBezTo>
                  <a:lnTo>
                    <a:pt x="3497" y="1418"/>
                  </a:lnTo>
                  <a:cubicBezTo>
                    <a:pt x="3340" y="630"/>
                    <a:pt x="2615" y="0"/>
                    <a:pt x="1765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0" name="Google Shape;11822;p66">
              <a:extLst>
                <a:ext uri="{FF2B5EF4-FFF2-40B4-BE49-F238E27FC236}">
                  <a16:creationId xmlns:a16="http://schemas.microsoft.com/office/drawing/2014/main" id="{6B402B02-A88D-48B4-68F5-7A87205F6113}"/>
                </a:ext>
              </a:extLst>
            </p:cNvPr>
            <p:cNvSpPr/>
            <p:nvPr/>
          </p:nvSpPr>
          <p:spPr>
            <a:xfrm>
              <a:off x="-47159525" y="2342000"/>
              <a:ext cx="300900" cy="300875"/>
            </a:xfrm>
            <a:custGeom>
              <a:avLst/>
              <a:gdLst/>
              <a:ahLst/>
              <a:cxnLst/>
              <a:rect l="l" t="t" r="r" b="b"/>
              <a:pathLst>
                <a:path w="12036" h="12035" extrusionOk="0">
                  <a:moveTo>
                    <a:pt x="7089" y="1229"/>
                  </a:moveTo>
                  <a:lnTo>
                    <a:pt x="8003" y="2142"/>
                  </a:lnTo>
                  <a:lnTo>
                    <a:pt x="7089" y="2142"/>
                  </a:lnTo>
                  <a:lnTo>
                    <a:pt x="7089" y="1229"/>
                  </a:lnTo>
                  <a:close/>
                  <a:moveTo>
                    <a:pt x="8538" y="6396"/>
                  </a:moveTo>
                  <a:lnTo>
                    <a:pt x="8538" y="6711"/>
                  </a:lnTo>
                  <a:cubicBezTo>
                    <a:pt x="8538" y="6900"/>
                    <a:pt x="8664" y="7057"/>
                    <a:pt x="8885" y="7057"/>
                  </a:cubicBezTo>
                  <a:cubicBezTo>
                    <a:pt x="9074" y="7057"/>
                    <a:pt x="9231" y="6900"/>
                    <a:pt x="9231" y="6711"/>
                  </a:cubicBezTo>
                  <a:lnTo>
                    <a:pt x="9231" y="6427"/>
                  </a:lnTo>
                  <a:cubicBezTo>
                    <a:pt x="10303" y="6585"/>
                    <a:pt x="11153" y="7467"/>
                    <a:pt x="11311" y="8506"/>
                  </a:cubicBezTo>
                  <a:lnTo>
                    <a:pt x="10996" y="8506"/>
                  </a:lnTo>
                  <a:cubicBezTo>
                    <a:pt x="10807" y="8506"/>
                    <a:pt x="10649" y="8664"/>
                    <a:pt x="10649" y="8884"/>
                  </a:cubicBezTo>
                  <a:cubicBezTo>
                    <a:pt x="10649" y="9073"/>
                    <a:pt x="10807" y="9231"/>
                    <a:pt x="10996" y="9231"/>
                  </a:cubicBezTo>
                  <a:lnTo>
                    <a:pt x="11311" y="9231"/>
                  </a:lnTo>
                  <a:cubicBezTo>
                    <a:pt x="11153" y="10302"/>
                    <a:pt x="10303" y="11121"/>
                    <a:pt x="9231" y="11279"/>
                  </a:cubicBezTo>
                  <a:lnTo>
                    <a:pt x="9231" y="10964"/>
                  </a:lnTo>
                  <a:cubicBezTo>
                    <a:pt x="9231" y="10775"/>
                    <a:pt x="9074" y="10617"/>
                    <a:pt x="8885" y="10617"/>
                  </a:cubicBezTo>
                  <a:cubicBezTo>
                    <a:pt x="8664" y="10617"/>
                    <a:pt x="8538" y="10775"/>
                    <a:pt x="8538" y="10964"/>
                  </a:cubicBezTo>
                  <a:lnTo>
                    <a:pt x="8538" y="11279"/>
                  </a:lnTo>
                  <a:cubicBezTo>
                    <a:pt x="7467" y="11121"/>
                    <a:pt x="6585" y="10239"/>
                    <a:pt x="6428" y="9200"/>
                  </a:cubicBezTo>
                  <a:lnTo>
                    <a:pt x="6743" y="9200"/>
                  </a:lnTo>
                  <a:cubicBezTo>
                    <a:pt x="6963" y="9200"/>
                    <a:pt x="7089" y="9042"/>
                    <a:pt x="7089" y="8821"/>
                  </a:cubicBezTo>
                  <a:cubicBezTo>
                    <a:pt x="7089" y="8632"/>
                    <a:pt x="6963" y="8475"/>
                    <a:pt x="6743" y="8475"/>
                  </a:cubicBezTo>
                  <a:lnTo>
                    <a:pt x="6428" y="8475"/>
                  </a:lnTo>
                  <a:cubicBezTo>
                    <a:pt x="6585" y="7404"/>
                    <a:pt x="7467" y="6553"/>
                    <a:pt x="8538" y="6396"/>
                  </a:cubicBezTo>
                  <a:close/>
                  <a:moveTo>
                    <a:pt x="6428" y="725"/>
                  </a:moveTo>
                  <a:lnTo>
                    <a:pt x="6428" y="2489"/>
                  </a:lnTo>
                  <a:cubicBezTo>
                    <a:pt x="6428" y="2678"/>
                    <a:pt x="6585" y="2836"/>
                    <a:pt x="6774" y="2836"/>
                  </a:cubicBezTo>
                  <a:lnTo>
                    <a:pt x="8570" y="2836"/>
                  </a:lnTo>
                  <a:lnTo>
                    <a:pt x="8570" y="5734"/>
                  </a:lnTo>
                  <a:cubicBezTo>
                    <a:pt x="6995" y="5892"/>
                    <a:pt x="5766" y="7246"/>
                    <a:pt x="5766" y="8884"/>
                  </a:cubicBezTo>
                  <a:cubicBezTo>
                    <a:pt x="5766" y="9861"/>
                    <a:pt x="6238" y="10775"/>
                    <a:pt x="6932" y="11310"/>
                  </a:cubicBezTo>
                  <a:lnTo>
                    <a:pt x="757" y="11310"/>
                  </a:lnTo>
                  <a:lnTo>
                    <a:pt x="757" y="725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78"/>
                  </a:cubicBezTo>
                  <a:lnTo>
                    <a:pt x="0" y="11657"/>
                  </a:lnTo>
                  <a:cubicBezTo>
                    <a:pt x="0" y="11877"/>
                    <a:pt x="158" y="12035"/>
                    <a:pt x="379" y="12035"/>
                  </a:cubicBezTo>
                  <a:lnTo>
                    <a:pt x="8822" y="12035"/>
                  </a:lnTo>
                  <a:cubicBezTo>
                    <a:pt x="10555" y="12035"/>
                    <a:pt x="11972" y="10617"/>
                    <a:pt x="11972" y="8884"/>
                  </a:cubicBezTo>
                  <a:cubicBezTo>
                    <a:pt x="12035" y="7215"/>
                    <a:pt x="10807" y="5892"/>
                    <a:pt x="9231" y="5734"/>
                  </a:cubicBezTo>
                  <a:lnTo>
                    <a:pt x="9231" y="2489"/>
                  </a:lnTo>
                  <a:cubicBezTo>
                    <a:pt x="9231" y="2426"/>
                    <a:pt x="9200" y="2300"/>
                    <a:pt x="9105" y="2268"/>
                  </a:cubicBezTo>
                  <a:lnTo>
                    <a:pt x="6995" y="126"/>
                  </a:lnTo>
                  <a:cubicBezTo>
                    <a:pt x="6900" y="63"/>
                    <a:pt x="6837" y="0"/>
                    <a:pt x="6743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1" name="Google Shape;11823;p66">
              <a:extLst>
                <a:ext uri="{FF2B5EF4-FFF2-40B4-BE49-F238E27FC236}">
                  <a16:creationId xmlns:a16="http://schemas.microsoft.com/office/drawing/2014/main" id="{54D38E5F-15E3-7F23-C939-0AC893C6E9EA}"/>
                </a:ext>
              </a:extLst>
            </p:cNvPr>
            <p:cNvSpPr/>
            <p:nvPr/>
          </p:nvSpPr>
          <p:spPr>
            <a:xfrm>
              <a:off x="-46946075" y="253732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47" y="1418"/>
                  </a:cubicBezTo>
                  <a:lnTo>
                    <a:pt x="1040" y="1418"/>
                  </a:lnTo>
                  <a:cubicBezTo>
                    <a:pt x="1261" y="1418"/>
                    <a:pt x="1418" y="1260"/>
                    <a:pt x="1418" y="1071"/>
                  </a:cubicBezTo>
                  <a:cubicBezTo>
                    <a:pt x="1387" y="851"/>
                    <a:pt x="1261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2" name="Google Shape;11824;p66">
              <a:extLst>
                <a:ext uri="{FF2B5EF4-FFF2-40B4-BE49-F238E27FC236}">
                  <a16:creationId xmlns:a16="http://schemas.microsoft.com/office/drawing/2014/main" id="{04757D58-1912-EE33-BEA2-2A7AA5DFFD3D}"/>
                </a:ext>
              </a:extLst>
            </p:cNvPr>
            <p:cNvSpPr/>
            <p:nvPr/>
          </p:nvSpPr>
          <p:spPr>
            <a:xfrm>
              <a:off x="-47122500" y="2537325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51" y="693"/>
                  </a:lnTo>
                  <a:cubicBezTo>
                    <a:pt x="3340" y="693"/>
                    <a:pt x="3497" y="536"/>
                    <a:pt x="3497" y="347"/>
                  </a:cubicBezTo>
                  <a:cubicBezTo>
                    <a:pt x="3497" y="158"/>
                    <a:pt x="3340" y="0"/>
                    <a:pt x="3151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3" name="Google Shape;11825;p66">
              <a:extLst>
                <a:ext uri="{FF2B5EF4-FFF2-40B4-BE49-F238E27FC236}">
                  <a16:creationId xmlns:a16="http://schemas.microsoft.com/office/drawing/2014/main" id="{8589DC98-B6F1-1C25-0BD0-1F82BA33EBF4}"/>
                </a:ext>
              </a:extLst>
            </p:cNvPr>
            <p:cNvSpPr/>
            <p:nvPr/>
          </p:nvSpPr>
          <p:spPr>
            <a:xfrm>
              <a:off x="-47122500" y="2572775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51" y="693"/>
                  </a:lnTo>
                  <a:cubicBezTo>
                    <a:pt x="3340" y="693"/>
                    <a:pt x="3497" y="536"/>
                    <a:pt x="3497" y="347"/>
                  </a:cubicBezTo>
                  <a:cubicBezTo>
                    <a:pt x="3497" y="158"/>
                    <a:pt x="3340" y="0"/>
                    <a:pt x="3151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</p:grpSp>
      <p:sp>
        <p:nvSpPr>
          <p:cNvPr id="14" name="Google Shape;11810;p66">
            <a:extLst>
              <a:ext uri="{FF2B5EF4-FFF2-40B4-BE49-F238E27FC236}">
                <a16:creationId xmlns:a16="http://schemas.microsoft.com/office/drawing/2014/main" id="{752C19BB-2227-CFC4-2A2E-B6449AFD1295}"/>
              </a:ext>
            </a:extLst>
          </p:cNvPr>
          <p:cNvSpPr/>
          <p:nvPr/>
        </p:nvSpPr>
        <p:spPr>
          <a:xfrm>
            <a:off x="2339942" y="3773110"/>
            <a:ext cx="684332" cy="717032"/>
          </a:xfrm>
          <a:custGeom>
            <a:avLst/>
            <a:gdLst/>
            <a:ahLst/>
            <a:cxnLst/>
            <a:rect l="l" t="t" r="r" b="b"/>
            <a:pathLst>
              <a:path w="12004" h="12004" extrusionOk="0">
                <a:moveTo>
                  <a:pt x="5671" y="725"/>
                </a:moveTo>
                <a:lnTo>
                  <a:pt x="5671" y="2395"/>
                </a:lnTo>
                <a:cubicBezTo>
                  <a:pt x="5671" y="2616"/>
                  <a:pt x="5843" y="2760"/>
                  <a:pt x="6021" y="2760"/>
                </a:cubicBezTo>
                <a:cubicBezTo>
                  <a:pt x="6097" y="2760"/>
                  <a:pt x="6173" y="2734"/>
                  <a:pt x="6239" y="2678"/>
                </a:cubicBezTo>
                <a:cubicBezTo>
                  <a:pt x="6365" y="2552"/>
                  <a:pt x="6554" y="2489"/>
                  <a:pt x="6711" y="2489"/>
                </a:cubicBezTo>
                <a:cubicBezTo>
                  <a:pt x="7121" y="2489"/>
                  <a:pt x="7436" y="2804"/>
                  <a:pt x="7436" y="3182"/>
                </a:cubicBezTo>
                <a:cubicBezTo>
                  <a:pt x="7436" y="3592"/>
                  <a:pt x="7121" y="3907"/>
                  <a:pt x="6711" y="3907"/>
                </a:cubicBezTo>
                <a:cubicBezTo>
                  <a:pt x="6554" y="3907"/>
                  <a:pt x="6365" y="3812"/>
                  <a:pt x="6239" y="3686"/>
                </a:cubicBezTo>
                <a:cubicBezTo>
                  <a:pt x="6173" y="3630"/>
                  <a:pt x="6097" y="3605"/>
                  <a:pt x="6021" y="3605"/>
                </a:cubicBezTo>
                <a:cubicBezTo>
                  <a:pt x="5843" y="3605"/>
                  <a:pt x="5671" y="3748"/>
                  <a:pt x="5671" y="3970"/>
                </a:cubicBezTo>
                <a:lnTo>
                  <a:pt x="5671" y="5640"/>
                </a:lnTo>
                <a:lnTo>
                  <a:pt x="4569" y="5640"/>
                </a:lnTo>
                <a:cubicBezTo>
                  <a:pt x="4600" y="5514"/>
                  <a:pt x="4600" y="5388"/>
                  <a:pt x="4600" y="5262"/>
                </a:cubicBezTo>
                <a:cubicBezTo>
                  <a:pt x="4600" y="4474"/>
                  <a:pt x="3970" y="3875"/>
                  <a:pt x="3183" y="3875"/>
                </a:cubicBezTo>
                <a:cubicBezTo>
                  <a:pt x="2395" y="3875"/>
                  <a:pt x="1765" y="4474"/>
                  <a:pt x="1765" y="5262"/>
                </a:cubicBezTo>
                <a:cubicBezTo>
                  <a:pt x="1765" y="5388"/>
                  <a:pt x="1765" y="5514"/>
                  <a:pt x="1796" y="5640"/>
                </a:cubicBezTo>
                <a:lnTo>
                  <a:pt x="694" y="5640"/>
                </a:lnTo>
                <a:lnTo>
                  <a:pt x="694" y="1071"/>
                </a:lnTo>
                <a:cubicBezTo>
                  <a:pt x="694" y="882"/>
                  <a:pt x="851" y="725"/>
                  <a:pt x="1040" y="725"/>
                </a:cubicBezTo>
                <a:close/>
                <a:moveTo>
                  <a:pt x="10964" y="725"/>
                </a:moveTo>
                <a:cubicBezTo>
                  <a:pt x="11122" y="725"/>
                  <a:pt x="11311" y="882"/>
                  <a:pt x="11311" y="1071"/>
                </a:cubicBezTo>
                <a:lnTo>
                  <a:pt x="11311" y="5671"/>
                </a:lnTo>
                <a:lnTo>
                  <a:pt x="9610" y="5671"/>
                </a:lnTo>
                <a:cubicBezTo>
                  <a:pt x="9295" y="5671"/>
                  <a:pt x="9169" y="6018"/>
                  <a:pt x="9326" y="6270"/>
                </a:cubicBezTo>
                <a:cubicBezTo>
                  <a:pt x="9452" y="6396"/>
                  <a:pt x="9515" y="6585"/>
                  <a:pt x="9515" y="6742"/>
                </a:cubicBezTo>
                <a:cubicBezTo>
                  <a:pt x="9515" y="7120"/>
                  <a:pt x="9200" y="7435"/>
                  <a:pt x="8822" y="7435"/>
                </a:cubicBezTo>
                <a:cubicBezTo>
                  <a:pt x="8412" y="7435"/>
                  <a:pt x="8097" y="7120"/>
                  <a:pt x="8097" y="6742"/>
                </a:cubicBezTo>
                <a:cubicBezTo>
                  <a:pt x="8097" y="6585"/>
                  <a:pt x="8192" y="6364"/>
                  <a:pt x="8286" y="6270"/>
                </a:cubicBezTo>
                <a:cubicBezTo>
                  <a:pt x="8507" y="6018"/>
                  <a:pt x="8349" y="5671"/>
                  <a:pt x="8034" y="5671"/>
                </a:cubicBezTo>
                <a:lnTo>
                  <a:pt x="6365" y="5671"/>
                </a:lnTo>
                <a:lnTo>
                  <a:pt x="6365" y="4568"/>
                </a:lnTo>
                <a:cubicBezTo>
                  <a:pt x="6491" y="4600"/>
                  <a:pt x="6617" y="4600"/>
                  <a:pt x="6711" y="4600"/>
                </a:cubicBezTo>
                <a:cubicBezTo>
                  <a:pt x="7499" y="4600"/>
                  <a:pt x="8160" y="3970"/>
                  <a:pt x="8160" y="3182"/>
                </a:cubicBezTo>
                <a:cubicBezTo>
                  <a:pt x="8160" y="2395"/>
                  <a:pt x="7499" y="1764"/>
                  <a:pt x="6711" y="1764"/>
                </a:cubicBezTo>
                <a:cubicBezTo>
                  <a:pt x="6617" y="1764"/>
                  <a:pt x="6491" y="1764"/>
                  <a:pt x="6365" y="1796"/>
                </a:cubicBezTo>
                <a:lnTo>
                  <a:pt x="6365" y="725"/>
                </a:lnTo>
                <a:close/>
                <a:moveTo>
                  <a:pt x="3183" y="4568"/>
                </a:moveTo>
                <a:cubicBezTo>
                  <a:pt x="3561" y="4568"/>
                  <a:pt x="3876" y="4883"/>
                  <a:pt x="3876" y="5293"/>
                </a:cubicBezTo>
                <a:cubicBezTo>
                  <a:pt x="3876" y="5451"/>
                  <a:pt x="3813" y="5640"/>
                  <a:pt x="3687" y="5766"/>
                </a:cubicBezTo>
                <a:cubicBezTo>
                  <a:pt x="3498" y="5986"/>
                  <a:pt x="3655" y="6333"/>
                  <a:pt x="3970" y="6333"/>
                </a:cubicBezTo>
                <a:lnTo>
                  <a:pt x="5608" y="6333"/>
                </a:lnTo>
                <a:lnTo>
                  <a:pt x="5608" y="7435"/>
                </a:lnTo>
                <a:cubicBezTo>
                  <a:pt x="5514" y="7404"/>
                  <a:pt x="5388" y="7404"/>
                  <a:pt x="5262" y="7404"/>
                </a:cubicBezTo>
                <a:cubicBezTo>
                  <a:pt x="4474" y="7404"/>
                  <a:pt x="3844" y="8034"/>
                  <a:pt x="3844" y="8822"/>
                </a:cubicBezTo>
                <a:cubicBezTo>
                  <a:pt x="3844" y="9609"/>
                  <a:pt x="4474" y="10239"/>
                  <a:pt x="5262" y="10239"/>
                </a:cubicBezTo>
                <a:cubicBezTo>
                  <a:pt x="5388" y="10239"/>
                  <a:pt x="5514" y="10239"/>
                  <a:pt x="5608" y="10208"/>
                </a:cubicBezTo>
                <a:lnTo>
                  <a:pt x="5608" y="11310"/>
                </a:lnTo>
                <a:lnTo>
                  <a:pt x="1009" y="11310"/>
                </a:lnTo>
                <a:cubicBezTo>
                  <a:pt x="851" y="11310"/>
                  <a:pt x="694" y="11153"/>
                  <a:pt x="694" y="10964"/>
                </a:cubicBezTo>
                <a:lnTo>
                  <a:pt x="694" y="6333"/>
                </a:lnTo>
                <a:lnTo>
                  <a:pt x="2395" y="6333"/>
                </a:lnTo>
                <a:cubicBezTo>
                  <a:pt x="2710" y="6333"/>
                  <a:pt x="2868" y="5986"/>
                  <a:pt x="2679" y="5766"/>
                </a:cubicBezTo>
                <a:cubicBezTo>
                  <a:pt x="2552" y="5640"/>
                  <a:pt x="2458" y="5482"/>
                  <a:pt x="2458" y="5293"/>
                </a:cubicBezTo>
                <a:cubicBezTo>
                  <a:pt x="2458" y="4883"/>
                  <a:pt x="2773" y="4568"/>
                  <a:pt x="3183" y="4568"/>
                </a:cubicBezTo>
                <a:close/>
                <a:moveTo>
                  <a:pt x="11311" y="6333"/>
                </a:moveTo>
                <a:lnTo>
                  <a:pt x="11311" y="10964"/>
                </a:lnTo>
                <a:cubicBezTo>
                  <a:pt x="11311" y="11153"/>
                  <a:pt x="11153" y="11310"/>
                  <a:pt x="10933" y="11310"/>
                </a:cubicBezTo>
                <a:lnTo>
                  <a:pt x="6333" y="11310"/>
                </a:lnTo>
                <a:lnTo>
                  <a:pt x="6333" y="9609"/>
                </a:lnTo>
                <a:cubicBezTo>
                  <a:pt x="6333" y="9388"/>
                  <a:pt x="6162" y="9244"/>
                  <a:pt x="5972" y="9244"/>
                </a:cubicBezTo>
                <a:cubicBezTo>
                  <a:pt x="5892" y="9244"/>
                  <a:pt x="5809" y="9270"/>
                  <a:pt x="5735" y="9326"/>
                </a:cubicBezTo>
                <a:cubicBezTo>
                  <a:pt x="5640" y="9452"/>
                  <a:pt x="5482" y="9546"/>
                  <a:pt x="5262" y="9546"/>
                </a:cubicBezTo>
                <a:cubicBezTo>
                  <a:pt x="4884" y="9546"/>
                  <a:pt x="4569" y="9231"/>
                  <a:pt x="4569" y="8822"/>
                </a:cubicBezTo>
                <a:cubicBezTo>
                  <a:pt x="4569" y="8443"/>
                  <a:pt x="4884" y="8097"/>
                  <a:pt x="5262" y="8097"/>
                </a:cubicBezTo>
                <a:cubicBezTo>
                  <a:pt x="5419" y="8097"/>
                  <a:pt x="5640" y="8191"/>
                  <a:pt x="5735" y="8317"/>
                </a:cubicBezTo>
                <a:cubicBezTo>
                  <a:pt x="5809" y="8374"/>
                  <a:pt x="5892" y="8399"/>
                  <a:pt x="5972" y="8399"/>
                </a:cubicBezTo>
                <a:cubicBezTo>
                  <a:pt x="6162" y="8399"/>
                  <a:pt x="6333" y="8255"/>
                  <a:pt x="6333" y="8034"/>
                </a:cubicBezTo>
                <a:lnTo>
                  <a:pt x="6333" y="6333"/>
                </a:lnTo>
                <a:lnTo>
                  <a:pt x="7436" y="6333"/>
                </a:lnTo>
                <a:cubicBezTo>
                  <a:pt x="7404" y="6459"/>
                  <a:pt x="7404" y="6585"/>
                  <a:pt x="7404" y="6711"/>
                </a:cubicBezTo>
                <a:cubicBezTo>
                  <a:pt x="7404" y="7498"/>
                  <a:pt x="8034" y="8097"/>
                  <a:pt x="8822" y="8097"/>
                </a:cubicBezTo>
                <a:cubicBezTo>
                  <a:pt x="9610" y="8097"/>
                  <a:pt x="10240" y="7498"/>
                  <a:pt x="10240" y="6711"/>
                </a:cubicBezTo>
                <a:cubicBezTo>
                  <a:pt x="10240" y="6585"/>
                  <a:pt x="10240" y="6459"/>
                  <a:pt x="10208" y="6333"/>
                </a:cubicBezTo>
                <a:close/>
                <a:moveTo>
                  <a:pt x="1040" y="0"/>
                </a:moveTo>
                <a:cubicBezTo>
                  <a:pt x="473" y="0"/>
                  <a:pt x="1" y="473"/>
                  <a:pt x="1" y="1071"/>
                </a:cubicBezTo>
                <a:lnTo>
                  <a:pt x="1" y="10964"/>
                </a:lnTo>
                <a:cubicBezTo>
                  <a:pt x="1" y="11531"/>
                  <a:pt x="473" y="12004"/>
                  <a:pt x="1040" y="12004"/>
                </a:cubicBezTo>
                <a:lnTo>
                  <a:pt x="10933" y="12004"/>
                </a:lnTo>
                <a:cubicBezTo>
                  <a:pt x="11531" y="12004"/>
                  <a:pt x="12004" y="11531"/>
                  <a:pt x="12004" y="10964"/>
                </a:cubicBezTo>
                <a:lnTo>
                  <a:pt x="12004" y="1071"/>
                </a:lnTo>
                <a:cubicBezTo>
                  <a:pt x="11972" y="473"/>
                  <a:pt x="11500" y="0"/>
                  <a:pt x="10933" y="0"/>
                </a:cubicBezTo>
                <a:close/>
              </a:path>
            </a:pathLst>
          </a:custGeom>
          <a:solidFill>
            <a:srgbClr val="0032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Josefin Sans" pitchFamily="2" charset="0"/>
            </a:endParaRPr>
          </a:p>
        </p:txBody>
      </p:sp>
      <p:grpSp>
        <p:nvGrpSpPr>
          <p:cNvPr id="15" name="Google Shape;12301;p68">
            <a:extLst>
              <a:ext uri="{FF2B5EF4-FFF2-40B4-BE49-F238E27FC236}">
                <a16:creationId xmlns:a16="http://schemas.microsoft.com/office/drawing/2014/main" id="{0A8B3EE5-5CFB-54E2-0545-52A71000667A}"/>
              </a:ext>
            </a:extLst>
          </p:cNvPr>
          <p:cNvGrpSpPr/>
          <p:nvPr/>
        </p:nvGrpSpPr>
        <p:grpSpPr>
          <a:xfrm>
            <a:off x="2296341" y="2379507"/>
            <a:ext cx="745302" cy="717032"/>
            <a:chOff x="-3854375" y="2046625"/>
            <a:chExt cx="293025" cy="291450"/>
          </a:xfrm>
          <a:solidFill>
            <a:srgbClr val="00B37C"/>
          </a:solidFill>
        </p:grpSpPr>
        <p:sp>
          <p:nvSpPr>
            <p:cNvPr id="16" name="Google Shape;12302;p68">
              <a:extLst>
                <a:ext uri="{FF2B5EF4-FFF2-40B4-BE49-F238E27FC236}">
                  <a16:creationId xmlns:a16="http://schemas.microsoft.com/office/drawing/2014/main" id="{2B3D71B2-ABA3-2B74-F515-0DA95D607083}"/>
                </a:ext>
              </a:extLst>
            </p:cNvPr>
            <p:cNvSpPr/>
            <p:nvPr/>
          </p:nvSpPr>
          <p:spPr>
            <a:xfrm>
              <a:off x="-3854375" y="2046625"/>
              <a:ext cx="293025" cy="291450"/>
            </a:xfrm>
            <a:custGeom>
              <a:avLst/>
              <a:gdLst/>
              <a:ahLst/>
              <a:cxnLst/>
              <a:rect l="l" t="t" r="r" b="b"/>
              <a:pathLst>
                <a:path w="11721" h="11658" extrusionOk="0">
                  <a:moveTo>
                    <a:pt x="7624" y="694"/>
                  </a:moveTo>
                  <a:cubicBezTo>
                    <a:pt x="9515" y="694"/>
                    <a:pt x="11058" y="2206"/>
                    <a:pt x="11058" y="4096"/>
                  </a:cubicBezTo>
                  <a:cubicBezTo>
                    <a:pt x="11058" y="5987"/>
                    <a:pt x="9515" y="7530"/>
                    <a:pt x="7624" y="7530"/>
                  </a:cubicBezTo>
                  <a:cubicBezTo>
                    <a:pt x="5734" y="7530"/>
                    <a:pt x="4190" y="5987"/>
                    <a:pt x="4190" y="4096"/>
                  </a:cubicBezTo>
                  <a:cubicBezTo>
                    <a:pt x="4190" y="2206"/>
                    <a:pt x="5734" y="694"/>
                    <a:pt x="7624" y="694"/>
                  </a:cubicBezTo>
                  <a:close/>
                  <a:moveTo>
                    <a:pt x="3336" y="8066"/>
                  </a:moveTo>
                  <a:cubicBezTo>
                    <a:pt x="3426" y="8066"/>
                    <a:pt x="3513" y="8098"/>
                    <a:pt x="3560" y="8161"/>
                  </a:cubicBezTo>
                  <a:cubicBezTo>
                    <a:pt x="3686" y="8287"/>
                    <a:pt x="3686" y="8507"/>
                    <a:pt x="3560" y="8633"/>
                  </a:cubicBezTo>
                  <a:lnTo>
                    <a:pt x="1323" y="10870"/>
                  </a:lnTo>
                  <a:cubicBezTo>
                    <a:pt x="1260" y="10933"/>
                    <a:pt x="1174" y="10964"/>
                    <a:pt x="1087" y="10964"/>
                  </a:cubicBezTo>
                  <a:cubicBezTo>
                    <a:pt x="1001" y="10964"/>
                    <a:pt x="914" y="10933"/>
                    <a:pt x="851" y="10870"/>
                  </a:cubicBezTo>
                  <a:cubicBezTo>
                    <a:pt x="725" y="10744"/>
                    <a:pt x="725" y="10523"/>
                    <a:pt x="851" y="10397"/>
                  </a:cubicBezTo>
                  <a:lnTo>
                    <a:pt x="3088" y="8161"/>
                  </a:lnTo>
                  <a:cubicBezTo>
                    <a:pt x="3151" y="8098"/>
                    <a:pt x="3245" y="8066"/>
                    <a:pt x="3336" y="8066"/>
                  </a:cubicBezTo>
                  <a:close/>
                  <a:moveTo>
                    <a:pt x="7624" y="1"/>
                  </a:moveTo>
                  <a:cubicBezTo>
                    <a:pt x="5356" y="1"/>
                    <a:pt x="3529" y="1860"/>
                    <a:pt x="3529" y="4096"/>
                  </a:cubicBezTo>
                  <a:cubicBezTo>
                    <a:pt x="3529" y="5136"/>
                    <a:pt x="3875" y="6050"/>
                    <a:pt x="4505" y="6743"/>
                  </a:cubicBezTo>
                  <a:lnTo>
                    <a:pt x="3812" y="7467"/>
                  </a:lnTo>
                  <a:cubicBezTo>
                    <a:pt x="3661" y="7386"/>
                    <a:pt x="3500" y="7347"/>
                    <a:pt x="3342" y="7347"/>
                  </a:cubicBezTo>
                  <a:cubicBezTo>
                    <a:pt x="3074" y="7347"/>
                    <a:pt x="2813" y="7458"/>
                    <a:pt x="2615" y="7656"/>
                  </a:cubicBezTo>
                  <a:lnTo>
                    <a:pt x="378" y="9893"/>
                  </a:lnTo>
                  <a:cubicBezTo>
                    <a:pt x="0" y="10271"/>
                    <a:pt x="0" y="10964"/>
                    <a:pt x="378" y="11343"/>
                  </a:cubicBezTo>
                  <a:cubicBezTo>
                    <a:pt x="567" y="11532"/>
                    <a:pt x="851" y="11658"/>
                    <a:pt x="1103" y="11658"/>
                  </a:cubicBezTo>
                  <a:cubicBezTo>
                    <a:pt x="1355" y="11658"/>
                    <a:pt x="1607" y="11532"/>
                    <a:pt x="1796" y="11343"/>
                  </a:cubicBezTo>
                  <a:lnTo>
                    <a:pt x="4033" y="9106"/>
                  </a:lnTo>
                  <a:cubicBezTo>
                    <a:pt x="4348" y="8791"/>
                    <a:pt x="4442" y="8318"/>
                    <a:pt x="4253" y="7909"/>
                  </a:cubicBezTo>
                  <a:lnTo>
                    <a:pt x="4947" y="7215"/>
                  </a:lnTo>
                  <a:cubicBezTo>
                    <a:pt x="5671" y="7814"/>
                    <a:pt x="6616" y="8192"/>
                    <a:pt x="7593" y="8192"/>
                  </a:cubicBezTo>
                  <a:cubicBezTo>
                    <a:pt x="9861" y="8192"/>
                    <a:pt x="11689" y="6333"/>
                    <a:pt x="11689" y="4096"/>
                  </a:cubicBezTo>
                  <a:cubicBezTo>
                    <a:pt x="11720" y="1828"/>
                    <a:pt x="9861" y="1"/>
                    <a:pt x="7624" y="1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7" name="Google Shape;12303;p68">
              <a:extLst>
                <a:ext uri="{FF2B5EF4-FFF2-40B4-BE49-F238E27FC236}">
                  <a16:creationId xmlns:a16="http://schemas.microsoft.com/office/drawing/2014/main" id="{BDCC2DD2-A57C-F7CE-A3C6-D2D4DCD2AF59}"/>
                </a:ext>
              </a:extLst>
            </p:cNvPr>
            <p:cNvSpPr/>
            <p:nvPr/>
          </p:nvSpPr>
          <p:spPr>
            <a:xfrm>
              <a:off x="-3714975" y="2080500"/>
              <a:ext cx="103200" cy="119750"/>
            </a:xfrm>
            <a:custGeom>
              <a:avLst/>
              <a:gdLst/>
              <a:ahLst/>
              <a:cxnLst/>
              <a:rect l="l" t="t" r="r" b="b"/>
              <a:pathLst>
                <a:path w="4128" h="4790" extrusionOk="0">
                  <a:moveTo>
                    <a:pt x="2048" y="694"/>
                  </a:moveTo>
                  <a:cubicBezTo>
                    <a:pt x="2458" y="694"/>
                    <a:pt x="2710" y="1009"/>
                    <a:pt x="2710" y="1387"/>
                  </a:cubicBezTo>
                  <a:cubicBezTo>
                    <a:pt x="2710" y="1765"/>
                    <a:pt x="2395" y="2048"/>
                    <a:pt x="2048" y="2048"/>
                  </a:cubicBezTo>
                  <a:cubicBezTo>
                    <a:pt x="1702" y="2048"/>
                    <a:pt x="1387" y="1733"/>
                    <a:pt x="1387" y="1387"/>
                  </a:cubicBezTo>
                  <a:cubicBezTo>
                    <a:pt x="1355" y="1009"/>
                    <a:pt x="1670" y="694"/>
                    <a:pt x="2048" y="694"/>
                  </a:cubicBezTo>
                  <a:close/>
                  <a:moveTo>
                    <a:pt x="2363" y="2741"/>
                  </a:moveTo>
                  <a:cubicBezTo>
                    <a:pt x="2931" y="2741"/>
                    <a:pt x="3403" y="3214"/>
                    <a:pt x="3403" y="3781"/>
                  </a:cubicBezTo>
                  <a:lnTo>
                    <a:pt x="3403" y="4128"/>
                  </a:lnTo>
                  <a:lnTo>
                    <a:pt x="662" y="4128"/>
                  </a:lnTo>
                  <a:lnTo>
                    <a:pt x="662" y="3781"/>
                  </a:lnTo>
                  <a:cubicBezTo>
                    <a:pt x="662" y="3214"/>
                    <a:pt x="1135" y="2741"/>
                    <a:pt x="1702" y="2741"/>
                  </a:cubicBezTo>
                  <a:close/>
                  <a:moveTo>
                    <a:pt x="2048" y="1"/>
                  </a:moveTo>
                  <a:cubicBezTo>
                    <a:pt x="1292" y="1"/>
                    <a:pt x="662" y="631"/>
                    <a:pt x="662" y="1387"/>
                  </a:cubicBezTo>
                  <a:cubicBezTo>
                    <a:pt x="662" y="1702"/>
                    <a:pt x="788" y="2017"/>
                    <a:pt x="977" y="2237"/>
                  </a:cubicBezTo>
                  <a:cubicBezTo>
                    <a:pt x="410" y="2521"/>
                    <a:pt x="1" y="3119"/>
                    <a:pt x="1" y="3781"/>
                  </a:cubicBezTo>
                  <a:lnTo>
                    <a:pt x="1" y="4443"/>
                  </a:lnTo>
                  <a:cubicBezTo>
                    <a:pt x="1" y="4632"/>
                    <a:pt x="158" y="4789"/>
                    <a:pt x="347" y="4789"/>
                  </a:cubicBezTo>
                  <a:lnTo>
                    <a:pt x="3781" y="4789"/>
                  </a:lnTo>
                  <a:cubicBezTo>
                    <a:pt x="3970" y="4789"/>
                    <a:pt x="4128" y="4632"/>
                    <a:pt x="4128" y="4443"/>
                  </a:cubicBezTo>
                  <a:lnTo>
                    <a:pt x="4128" y="3781"/>
                  </a:lnTo>
                  <a:cubicBezTo>
                    <a:pt x="4096" y="3119"/>
                    <a:pt x="3718" y="2521"/>
                    <a:pt x="3120" y="2237"/>
                  </a:cubicBezTo>
                  <a:cubicBezTo>
                    <a:pt x="3309" y="2017"/>
                    <a:pt x="3435" y="1733"/>
                    <a:pt x="3435" y="1387"/>
                  </a:cubicBezTo>
                  <a:cubicBezTo>
                    <a:pt x="3435" y="631"/>
                    <a:pt x="2805" y="1"/>
                    <a:pt x="2048" y="1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</p:grp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34408C54-2B0A-0AF0-1403-5E70CA2B40F3}"/>
              </a:ext>
            </a:extLst>
          </p:cNvPr>
          <p:cNvCxnSpPr>
            <a:cxnSpLocks/>
          </p:cNvCxnSpPr>
          <p:nvPr/>
        </p:nvCxnSpPr>
        <p:spPr>
          <a:xfrm>
            <a:off x="1976103" y="3318639"/>
            <a:ext cx="5496560" cy="0"/>
          </a:xfrm>
          <a:prstGeom prst="line">
            <a:avLst/>
          </a:prstGeom>
          <a:ln w="12700">
            <a:solidFill>
              <a:srgbClr val="00B37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C97B8339-B737-A3DF-E3D6-311A41EDF276}"/>
              </a:ext>
            </a:extLst>
          </p:cNvPr>
          <p:cNvCxnSpPr>
            <a:cxnSpLocks/>
          </p:cNvCxnSpPr>
          <p:nvPr/>
        </p:nvCxnSpPr>
        <p:spPr>
          <a:xfrm>
            <a:off x="1976103" y="4862959"/>
            <a:ext cx="5496560" cy="0"/>
          </a:xfrm>
          <a:prstGeom prst="line">
            <a:avLst/>
          </a:prstGeom>
          <a:ln w="12700">
            <a:solidFill>
              <a:srgbClr val="00B37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66">
            <a:extLst>
              <a:ext uri="{FF2B5EF4-FFF2-40B4-BE49-F238E27FC236}">
                <a16:creationId xmlns:a16="http://schemas.microsoft.com/office/drawing/2014/main" id="{01F5A48A-53B2-9B69-76BF-F6F441C69E60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20845494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1806874" y="452038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1200" cap="none" spc="0" normalizeH="0" baseline="0" noProof="0" dirty="0">
                <a:ln>
                  <a:noFill/>
                </a:ln>
                <a:solidFill>
                  <a:srgbClr val="87422D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conclusiones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88DFA0F-781D-EB3D-BC9E-79842E0BA815}"/>
              </a:ext>
            </a:extLst>
          </p:cNvPr>
          <p:cNvSpPr txBox="1"/>
          <p:nvPr/>
        </p:nvSpPr>
        <p:spPr>
          <a:xfrm>
            <a:off x="1739064" y="1120589"/>
            <a:ext cx="78891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189"/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</a:rPr>
              <a:t>Los aspectos que respaldan la </a:t>
            </a:r>
            <a:r>
              <a:rPr lang="es-MX" sz="1800" dirty="0">
                <a:solidFill>
                  <a:srgbClr val="00B37C"/>
                </a:solidFill>
                <a:latin typeface="Nunito" pitchFamily="2" charset="0"/>
              </a:rPr>
              <a:t>conveniencia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</a:rPr>
              <a:t> del </a:t>
            </a:r>
            <a:r>
              <a:rPr lang="es-MX" sz="1800" b="1" dirty="0">
                <a:solidFill>
                  <a:srgbClr val="00B37C"/>
                </a:solidFill>
                <a:latin typeface="Nunito" pitchFamily="2" charset="0"/>
              </a:rPr>
              <a:t>SGI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</a:rPr>
              <a:t>son: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A15869C-36A4-4A56-B523-FB9292BB00CD}"/>
              </a:ext>
            </a:extLst>
          </p:cNvPr>
          <p:cNvSpPr txBox="1"/>
          <p:nvPr/>
        </p:nvSpPr>
        <p:spPr>
          <a:xfrm>
            <a:off x="3267950" y="1935367"/>
            <a:ext cx="6104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</a:rPr>
              <a:t>xxxxx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unito" pitchFamily="2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E5182A2-DC1A-A41B-B15A-2CC431646218}"/>
              </a:ext>
            </a:extLst>
          </p:cNvPr>
          <p:cNvSpPr txBox="1"/>
          <p:nvPr/>
        </p:nvSpPr>
        <p:spPr>
          <a:xfrm>
            <a:off x="3267950" y="3433907"/>
            <a:ext cx="6104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</a:rPr>
              <a:t>xxxxx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unito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1D1AD02-89A5-4F99-0032-621C7C2E87C5}"/>
              </a:ext>
            </a:extLst>
          </p:cNvPr>
          <p:cNvSpPr txBox="1"/>
          <p:nvPr/>
        </p:nvSpPr>
        <p:spPr>
          <a:xfrm>
            <a:off x="3267950" y="5070093"/>
            <a:ext cx="5971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</a:rPr>
              <a:t>xxxxxx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" pitchFamily="2" charset="0"/>
            </a:endParaRPr>
          </a:p>
        </p:txBody>
      </p:sp>
      <p:grpSp>
        <p:nvGrpSpPr>
          <p:cNvPr id="7" name="Google Shape;11820;p66">
            <a:extLst>
              <a:ext uri="{FF2B5EF4-FFF2-40B4-BE49-F238E27FC236}">
                <a16:creationId xmlns:a16="http://schemas.microsoft.com/office/drawing/2014/main" id="{F38F1C54-3C19-166A-1A1D-6EDCCB141E2E}"/>
              </a:ext>
            </a:extLst>
          </p:cNvPr>
          <p:cNvGrpSpPr/>
          <p:nvPr/>
        </p:nvGrpSpPr>
        <p:grpSpPr>
          <a:xfrm>
            <a:off x="2386014" y="4948308"/>
            <a:ext cx="656249" cy="656249"/>
            <a:chOff x="-47159525" y="2342000"/>
            <a:chExt cx="300900" cy="300875"/>
          </a:xfrm>
          <a:solidFill>
            <a:srgbClr val="38AA00"/>
          </a:solidFill>
        </p:grpSpPr>
        <p:sp>
          <p:nvSpPr>
            <p:cNvPr id="8" name="Google Shape;11821;p66">
              <a:extLst>
                <a:ext uri="{FF2B5EF4-FFF2-40B4-BE49-F238E27FC236}">
                  <a16:creationId xmlns:a16="http://schemas.microsoft.com/office/drawing/2014/main" id="{FF9B3479-7A19-901B-F134-5391A5B4D708}"/>
                </a:ext>
              </a:extLst>
            </p:cNvPr>
            <p:cNvSpPr/>
            <p:nvPr/>
          </p:nvSpPr>
          <p:spPr>
            <a:xfrm>
              <a:off x="-47122500" y="2376650"/>
              <a:ext cx="123675" cy="125250"/>
            </a:xfrm>
            <a:custGeom>
              <a:avLst/>
              <a:gdLst/>
              <a:ahLst/>
              <a:cxnLst/>
              <a:rect l="l" t="t" r="r" b="b"/>
              <a:pathLst>
                <a:path w="4947" h="5010" extrusionOk="0">
                  <a:moveTo>
                    <a:pt x="1765" y="756"/>
                  </a:moveTo>
                  <a:cubicBezTo>
                    <a:pt x="2237" y="756"/>
                    <a:pt x="2615" y="1008"/>
                    <a:pt x="2741" y="1450"/>
                  </a:cubicBezTo>
                  <a:lnTo>
                    <a:pt x="1765" y="1450"/>
                  </a:lnTo>
                  <a:cubicBezTo>
                    <a:pt x="1575" y="1450"/>
                    <a:pt x="1418" y="1607"/>
                    <a:pt x="1418" y="1828"/>
                  </a:cubicBezTo>
                  <a:lnTo>
                    <a:pt x="1418" y="2804"/>
                  </a:lnTo>
                  <a:cubicBezTo>
                    <a:pt x="1008" y="2647"/>
                    <a:pt x="693" y="2237"/>
                    <a:pt x="693" y="1828"/>
                  </a:cubicBezTo>
                  <a:cubicBezTo>
                    <a:pt x="693" y="1229"/>
                    <a:pt x="1166" y="756"/>
                    <a:pt x="1765" y="756"/>
                  </a:cubicBezTo>
                  <a:close/>
                  <a:moveTo>
                    <a:pt x="2741" y="2174"/>
                  </a:moveTo>
                  <a:cubicBezTo>
                    <a:pt x="2615" y="2458"/>
                    <a:pt x="2395" y="2678"/>
                    <a:pt x="2111" y="2804"/>
                  </a:cubicBezTo>
                  <a:lnTo>
                    <a:pt x="2111" y="2174"/>
                  </a:lnTo>
                  <a:close/>
                  <a:moveTo>
                    <a:pt x="4253" y="2143"/>
                  </a:moveTo>
                  <a:lnTo>
                    <a:pt x="4253" y="4285"/>
                  </a:lnTo>
                  <a:lnTo>
                    <a:pt x="2111" y="4285"/>
                  </a:lnTo>
                  <a:lnTo>
                    <a:pt x="2111" y="3497"/>
                  </a:lnTo>
                  <a:cubicBezTo>
                    <a:pt x="2804" y="3340"/>
                    <a:pt x="3340" y="2836"/>
                    <a:pt x="3497" y="2143"/>
                  </a:cubicBezTo>
                  <a:close/>
                  <a:moveTo>
                    <a:pt x="1765" y="0"/>
                  </a:moveTo>
                  <a:cubicBezTo>
                    <a:pt x="788" y="0"/>
                    <a:pt x="0" y="788"/>
                    <a:pt x="0" y="1765"/>
                  </a:cubicBezTo>
                  <a:cubicBezTo>
                    <a:pt x="0" y="2647"/>
                    <a:pt x="567" y="3340"/>
                    <a:pt x="1418" y="3497"/>
                  </a:cubicBezTo>
                  <a:lnTo>
                    <a:pt x="1418" y="4663"/>
                  </a:lnTo>
                  <a:cubicBezTo>
                    <a:pt x="1418" y="4852"/>
                    <a:pt x="1575" y="5010"/>
                    <a:pt x="1765" y="5010"/>
                  </a:cubicBezTo>
                  <a:lnTo>
                    <a:pt x="4600" y="5010"/>
                  </a:lnTo>
                  <a:cubicBezTo>
                    <a:pt x="4789" y="5010"/>
                    <a:pt x="4947" y="4852"/>
                    <a:pt x="4947" y="4663"/>
                  </a:cubicBezTo>
                  <a:lnTo>
                    <a:pt x="4947" y="1765"/>
                  </a:lnTo>
                  <a:cubicBezTo>
                    <a:pt x="4947" y="1576"/>
                    <a:pt x="4789" y="1418"/>
                    <a:pt x="4600" y="1418"/>
                  </a:cubicBezTo>
                  <a:lnTo>
                    <a:pt x="3497" y="1418"/>
                  </a:lnTo>
                  <a:cubicBezTo>
                    <a:pt x="3340" y="630"/>
                    <a:pt x="2615" y="0"/>
                    <a:pt x="1765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9" name="Google Shape;11822;p66">
              <a:extLst>
                <a:ext uri="{FF2B5EF4-FFF2-40B4-BE49-F238E27FC236}">
                  <a16:creationId xmlns:a16="http://schemas.microsoft.com/office/drawing/2014/main" id="{1C9161A3-5643-DE57-69B7-4179D12357AC}"/>
                </a:ext>
              </a:extLst>
            </p:cNvPr>
            <p:cNvSpPr/>
            <p:nvPr/>
          </p:nvSpPr>
          <p:spPr>
            <a:xfrm>
              <a:off x="-47159525" y="2342000"/>
              <a:ext cx="300900" cy="300875"/>
            </a:xfrm>
            <a:custGeom>
              <a:avLst/>
              <a:gdLst/>
              <a:ahLst/>
              <a:cxnLst/>
              <a:rect l="l" t="t" r="r" b="b"/>
              <a:pathLst>
                <a:path w="12036" h="12035" extrusionOk="0">
                  <a:moveTo>
                    <a:pt x="7089" y="1229"/>
                  </a:moveTo>
                  <a:lnTo>
                    <a:pt x="8003" y="2142"/>
                  </a:lnTo>
                  <a:lnTo>
                    <a:pt x="7089" y="2142"/>
                  </a:lnTo>
                  <a:lnTo>
                    <a:pt x="7089" y="1229"/>
                  </a:lnTo>
                  <a:close/>
                  <a:moveTo>
                    <a:pt x="8538" y="6396"/>
                  </a:moveTo>
                  <a:lnTo>
                    <a:pt x="8538" y="6711"/>
                  </a:lnTo>
                  <a:cubicBezTo>
                    <a:pt x="8538" y="6900"/>
                    <a:pt x="8664" y="7057"/>
                    <a:pt x="8885" y="7057"/>
                  </a:cubicBezTo>
                  <a:cubicBezTo>
                    <a:pt x="9074" y="7057"/>
                    <a:pt x="9231" y="6900"/>
                    <a:pt x="9231" y="6711"/>
                  </a:cubicBezTo>
                  <a:lnTo>
                    <a:pt x="9231" y="6427"/>
                  </a:lnTo>
                  <a:cubicBezTo>
                    <a:pt x="10303" y="6585"/>
                    <a:pt x="11153" y="7467"/>
                    <a:pt x="11311" y="8506"/>
                  </a:cubicBezTo>
                  <a:lnTo>
                    <a:pt x="10996" y="8506"/>
                  </a:lnTo>
                  <a:cubicBezTo>
                    <a:pt x="10807" y="8506"/>
                    <a:pt x="10649" y="8664"/>
                    <a:pt x="10649" y="8884"/>
                  </a:cubicBezTo>
                  <a:cubicBezTo>
                    <a:pt x="10649" y="9073"/>
                    <a:pt x="10807" y="9231"/>
                    <a:pt x="10996" y="9231"/>
                  </a:cubicBezTo>
                  <a:lnTo>
                    <a:pt x="11311" y="9231"/>
                  </a:lnTo>
                  <a:cubicBezTo>
                    <a:pt x="11153" y="10302"/>
                    <a:pt x="10303" y="11121"/>
                    <a:pt x="9231" y="11279"/>
                  </a:cubicBezTo>
                  <a:lnTo>
                    <a:pt x="9231" y="10964"/>
                  </a:lnTo>
                  <a:cubicBezTo>
                    <a:pt x="9231" y="10775"/>
                    <a:pt x="9074" y="10617"/>
                    <a:pt x="8885" y="10617"/>
                  </a:cubicBezTo>
                  <a:cubicBezTo>
                    <a:pt x="8664" y="10617"/>
                    <a:pt x="8538" y="10775"/>
                    <a:pt x="8538" y="10964"/>
                  </a:cubicBezTo>
                  <a:lnTo>
                    <a:pt x="8538" y="11279"/>
                  </a:lnTo>
                  <a:cubicBezTo>
                    <a:pt x="7467" y="11121"/>
                    <a:pt x="6585" y="10239"/>
                    <a:pt x="6428" y="9200"/>
                  </a:cubicBezTo>
                  <a:lnTo>
                    <a:pt x="6743" y="9200"/>
                  </a:lnTo>
                  <a:cubicBezTo>
                    <a:pt x="6963" y="9200"/>
                    <a:pt x="7089" y="9042"/>
                    <a:pt x="7089" y="8821"/>
                  </a:cubicBezTo>
                  <a:cubicBezTo>
                    <a:pt x="7089" y="8632"/>
                    <a:pt x="6963" y="8475"/>
                    <a:pt x="6743" y="8475"/>
                  </a:cubicBezTo>
                  <a:lnTo>
                    <a:pt x="6428" y="8475"/>
                  </a:lnTo>
                  <a:cubicBezTo>
                    <a:pt x="6585" y="7404"/>
                    <a:pt x="7467" y="6553"/>
                    <a:pt x="8538" y="6396"/>
                  </a:cubicBezTo>
                  <a:close/>
                  <a:moveTo>
                    <a:pt x="6428" y="725"/>
                  </a:moveTo>
                  <a:lnTo>
                    <a:pt x="6428" y="2489"/>
                  </a:lnTo>
                  <a:cubicBezTo>
                    <a:pt x="6428" y="2678"/>
                    <a:pt x="6585" y="2836"/>
                    <a:pt x="6774" y="2836"/>
                  </a:cubicBezTo>
                  <a:lnTo>
                    <a:pt x="8570" y="2836"/>
                  </a:lnTo>
                  <a:lnTo>
                    <a:pt x="8570" y="5734"/>
                  </a:lnTo>
                  <a:cubicBezTo>
                    <a:pt x="6995" y="5892"/>
                    <a:pt x="5766" y="7246"/>
                    <a:pt x="5766" y="8884"/>
                  </a:cubicBezTo>
                  <a:cubicBezTo>
                    <a:pt x="5766" y="9861"/>
                    <a:pt x="6238" y="10775"/>
                    <a:pt x="6932" y="11310"/>
                  </a:cubicBezTo>
                  <a:lnTo>
                    <a:pt x="757" y="11310"/>
                  </a:lnTo>
                  <a:lnTo>
                    <a:pt x="757" y="725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78"/>
                  </a:cubicBezTo>
                  <a:lnTo>
                    <a:pt x="0" y="11657"/>
                  </a:lnTo>
                  <a:cubicBezTo>
                    <a:pt x="0" y="11877"/>
                    <a:pt x="158" y="12035"/>
                    <a:pt x="379" y="12035"/>
                  </a:cubicBezTo>
                  <a:lnTo>
                    <a:pt x="8822" y="12035"/>
                  </a:lnTo>
                  <a:cubicBezTo>
                    <a:pt x="10555" y="12035"/>
                    <a:pt x="11972" y="10617"/>
                    <a:pt x="11972" y="8884"/>
                  </a:cubicBezTo>
                  <a:cubicBezTo>
                    <a:pt x="12035" y="7215"/>
                    <a:pt x="10807" y="5892"/>
                    <a:pt x="9231" y="5734"/>
                  </a:cubicBezTo>
                  <a:lnTo>
                    <a:pt x="9231" y="2489"/>
                  </a:lnTo>
                  <a:cubicBezTo>
                    <a:pt x="9231" y="2426"/>
                    <a:pt x="9200" y="2300"/>
                    <a:pt x="9105" y="2268"/>
                  </a:cubicBezTo>
                  <a:lnTo>
                    <a:pt x="6995" y="126"/>
                  </a:lnTo>
                  <a:cubicBezTo>
                    <a:pt x="6900" y="63"/>
                    <a:pt x="6837" y="0"/>
                    <a:pt x="6743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0" name="Google Shape;11823;p66">
              <a:extLst>
                <a:ext uri="{FF2B5EF4-FFF2-40B4-BE49-F238E27FC236}">
                  <a16:creationId xmlns:a16="http://schemas.microsoft.com/office/drawing/2014/main" id="{1B56BB6E-A5B9-AAE3-3FDE-287D489FCBA1}"/>
                </a:ext>
              </a:extLst>
            </p:cNvPr>
            <p:cNvSpPr/>
            <p:nvPr/>
          </p:nvSpPr>
          <p:spPr>
            <a:xfrm>
              <a:off x="-46946075" y="253732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47" y="1418"/>
                  </a:cubicBezTo>
                  <a:lnTo>
                    <a:pt x="1040" y="1418"/>
                  </a:lnTo>
                  <a:cubicBezTo>
                    <a:pt x="1261" y="1418"/>
                    <a:pt x="1418" y="1260"/>
                    <a:pt x="1418" y="1071"/>
                  </a:cubicBezTo>
                  <a:cubicBezTo>
                    <a:pt x="1387" y="851"/>
                    <a:pt x="1261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1" name="Google Shape;11824;p66">
              <a:extLst>
                <a:ext uri="{FF2B5EF4-FFF2-40B4-BE49-F238E27FC236}">
                  <a16:creationId xmlns:a16="http://schemas.microsoft.com/office/drawing/2014/main" id="{173A1CB7-F27E-9806-3A40-A5C73702211A}"/>
                </a:ext>
              </a:extLst>
            </p:cNvPr>
            <p:cNvSpPr/>
            <p:nvPr/>
          </p:nvSpPr>
          <p:spPr>
            <a:xfrm>
              <a:off x="-47122500" y="2537325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51" y="693"/>
                  </a:lnTo>
                  <a:cubicBezTo>
                    <a:pt x="3340" y="693"/>
                    <a:pt x="3497" y="536"/>
                    <a:pt x="3497" y="347"/>
                  </a:cubicBezTo>
                  <a:cubicBezTo>
                    <a:pt x="3497" y="158"/>
                    <a:pt x="3340" y="0"/>
                    <a:pt x="3151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2" name="Google Shape;11825;p66">
              <a:extLst>
                <a:ext uri="{FF2B5EF4-FFF2-40B4-BE49-F238E27FC236}">
                  <a16:creationId xmlns:a16="http://schemas.microsoft.com/office/drawing/2014/main" id="{FC42F6C2-515B-8768-4CD4-EADAAF7AAAC9}"/>
                </a:ext>
              </a:extLst>
            </p:cNvPr>
            <p:cNvSpPr/>
            <p:nvPr/>
          </p:nvSpPr>
          <p:spPr>
            <a:xfrm>
              <a:off x="-47122500" y="2572775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51" y="693"/>
                  </a:lnTo>
                  <a:cubicBezTo>
                    <a:pt x="3340" y="693"/>
                    <a:pt x="3497" y="536"/>
                    <a:pt x="3497" y="347"/>
                  </a:cubicBezTo>
                  <a:cubicBezTo>
                    <a:pt x="3497" y="158"/>
                    <a:pt x="3340" y="0"/>
                    <a:pt x="3151" y="0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</p:grpSp>
      <p:sp>
        <p:nvSpPr>
          <p:cNvPr id="13" name="Google Shape;11810;p66">
            <a:extLst>
              <a:ext uri="{FF2B5EF4-FFF2-40B4-BE49-F238E27FC236}">
                <a16:creationId xmlns:a16="http://schemas.microsoft.com/office/drawing/2014/main" id="{66E3CF53-F0CF-2950-FDB3-35BAF9626AD0}"/>
              </a:ext>
            </a:extLst>
          </p:cNvPr>
          <p:cNvSpPr/>
          <p:nvPr/>
        </p:nvSpPr>
        <p:spPr>
          <a:xfrm>
            <a:off x="2339942" y="3363206"/>
            <a:ext cx="684332" cy="717032"/>
          </a:xfrm>
          <a:custGeom>
            <a:avLst/>
            <a:gdLst/>
            <a:ahLst/>
            <a:cxnLst/>
            <a:rect l="l" t="t" r="r" b="b"/>
            <a:pathLst>
              <a:path w="12004" h="12004" extrusionOk="0">
                <a:moveTo>
                  <a:pt x="5671" y="725"/>
                </a:moveTo>
                <a:lnTo>
                  <a:pt x="5671" y="2395"/>
                </a:lnTo>
                <a:cubicBezTo>
                  <a:pt x="5671" y="2616"/>
                  <a:pt x="5843" y="2760"/>
                  <a:pt x="6021" y="2760"/>
                </a:cubicBezTo>
                <a:cubicBezTo>
                  <a:pt x="6097" y="2760"/>
                  <a:pt x="6173" y="2734"/>
                  <a:pt x="6239" y="2678"/>
                </a:cubicBezTo>
                <a:cubicBezTo>
                  <a:pt x="6365" y="2552"/>
                  <a:pt x="6554" y="2489"/>
                  <a:pt x="6711" y="2489"/>
                </a:cubicBezTo>
                <a:cubicBezTo>
                  <a:pt x="7121" y="2489"/>
                  <a:pt x="7436" y="2804"/>
                  <a:pt x="7436" y="3182"/>
                </a:cubicBezTo>
                <a:cubicBezTo>
                  <a:pt x="7436" y="3592"/>
                  <a:pt x="7121" y="3907"/>
                  <a:pt x="6711" y="3907"/>
                </a:cubicBezTo>
                <a:cubicBezTo>
                  <a:pt x="6554" y="3907"/>
                  <a:pt x="6365" y="3812"/>
                  <a:pt x="6239" y="3686"/>
                </a:cubicBezTo>
                <a:cubicBezTo>
                  <a:pt x="6173" y="3630"/>
                  <a:pt x="6097" y="3605"/>
                  <a:pt x="6021" y="3605"/>
                </a:cubicBezTo>
                <a:cubicBezTo>
                  <a:pt x="5843" y="3605"/>
                  <a:pt x="5671" y="3748"/>
                  <a:pt x="5671" y="3970"/>
                </a:cubicBezTo>
                <a:lnTo>
                  <a:pt x="5671" y="5640"/>
                </a:lnTo>
                <a:lnTo>
                  <a:pt x="4569" y="5640"/>
                </a:lnTo>
                <a:cubicBezTo>
                  <a:pt x="4600" y="5514"/>
                  <a:pt x="4600" y="5388"/>
                  <a:pt x="4600" y="5262"/>
                </a:cubicBezTo>
                <a:cubicBezTo>
                  <a:pt x="4600" y="4474"/>
                  <a:pt x="3970" y="3875"/>
                  <a:pt x="3183" y="3875"/>
                </a:cubicBezTo>
                <a:cubicBezTo>
                  <a:pt x="2395" y="3875"/>
                  <a:pt x="1765" y="4474"/>
                  <a:pt x="1765" y="5262"/>
                </a:cubicBezTo>
                <a:cubicBezTo>
                  <a:pt x="1765" y="5388"/>
                  <a:pt x="1765" y="5514"/>
                  <a:pt x="1796" y="5640"/>
                </a:cubicBezTo>
                <a:lnTo>
                  <a:pt x="694" y="5640"/>
                </a:lnTo>
                <a:lnTo>
                  <a:pt x="694" y="1071"/>
                </a:lnTo>
                <a:cubicBezTo>
                  <a:pt x="694" y="882"/>
                  <a:pt x="851" y="725"/>
                  <a:pt x="1040" y="725"/>
                </a:cubicBezTo>
                <a:close/>
                <a:moveTo>
                  <a:pt x="10964" y="725"/>
                </a:moveTo>
                <a:cubicBezTo>
                  <a:pt x="11122" y="725"/>
                  <a:pt x="11311" y="882"/>
                  <a:pt x="11311" y="1071"/>
                </a:cubicBezTo>
                <a:lnTo>
                  <a:pt x="11311" y="5671"/>
                </a:lnTo>
                <a:lnTo>
                  <a:pt x="9610" y="5671"/>
                </a:lnTo>
                <a:cubicBezTo>
                  <a:pt x="9295" y="5671"/>
                  <a:pt x="9169" y="6018"/>
                  <a:pt x="9326" y="6270"/>
                </a:cubicBezTo>
                <a:cubicBezTo>
                  <a:pt x="9452" y="6396"/>
                  <a:pt x="9515" y="6585"/>
                  <a:pt x="9515" y="6742"/>
                </a:cubicBezTo>
                <a:cubicBezTo>
                  <a:pt x="9515" y="7120"/>
                  <a:pt x="9200" y="7435"/>
                  <a:pt x="8822" y="7435"/>
                </a:cubicBezTo>
                <a:cubicBezTo>
                  <a:pt x="8412" y="7435"/>
                  <a:pt x="8097" y="7120"/>
                  <a:pt x="8097" y="6742"/>
                </a:cubicBezTo>
                <a:cubicBezTo>
                  <a:pt x="8097" y="6585"/>
                  <a:pt x="8192" y="6364"/>
                  <a:pt x="8286" y="6270"/>
                </a:cubicBezTo>
                <a:cubicBezTo>
                  <a:pt x="8507" y="6018"/>
                  <a:pt x="8349" y="5671"/>
                  <a:pt x="8034" y="5671"/>
                </a:cubicBezTo>
                <a:lnTo>
                  <a:pt x="6365" y="5671"/>
                </a:lnTo>
                <a:lnTo>
                  <a:pt x="6365" y="4568"/>
                </a:lnTo>
                <a:cubicBezTo>
                  <a:pt x="6491" y="4600"/>
                  <a:pt x="6617" y="4600"/>
                  <a:pt x="6711" y="4600"/>
                </a:cubicBezTo>
                <a:cubicBezTo>
                  <a:pt x="7499" y="4600"/>
                  <a:pt x="8160" y="3970"/>
                  <a:pt x="8160" y="3182"/>
                </a:cubicBezTo>
                <a:cubicBezTo>
                  <a:pt x="8160" y="2395"/>
                  <a:pt x="7499" y="1764"/>
                  <a:pt x="6711" y="1764"/>
                </a:cubicBezTo>
                <a:cubicBezTo>
                  <a:pt x="6617" y="1764"/>
                  <a:pt x="6491" y="1764"/>
                  <a:pt x="6365" y="1796"/>
                </a:cubicBezTo>
                <a:lnTo>
                  <a:pt x="6365" y="725"/>
                </a:lnTo>
                <a:close/>
                <a:moveTo>
                  <a:pt x="3183" y="4568"/>
                </a:moveTo>
                <a:cubicBezTo>
                  <a:pt x="3561" y="4568"/>
                  <a:pt x="3876" y="4883"/>
                  <a:pt x="3876" y="5293"/>
                </a:cubicBezTo>
                <a:cubicBezTo>
                  <a:pt x="3876" y="5451"/>
                  <a:pt x="3813" y="5640"/>
                  <a:pt x="3687" y="5766"/>
                </a:cubicBezTo>
                <a:cubicBezTo>
                  <a:pt x="3498" y="5986"/>
                  <a:pt x="3655" y="6333"/>
                  <a:pt x="3970" y="6333"/>
                </a:cubicBezTo>
                <a:lnTo>
                  <a:pt x="5608" y="6333"/>
                </a:lnTo>
                <a:lnTo>
                  <a:pt x="5608" y="7435"/>
                </a:lnTo>
                <a:cubicBezTo>
                  <a:pt x="5514" y="7404"/>
                  <a:pt x="5388" y="7404"/>
                  <a:pt x="5262" y="7404"/>
                </a:cubicBezTo>
                <a:cubicBezTo>
                  <a:pt x="4474" y="7404"/>
                  <a:pt x="3844" y="8034"/>
                  <a:pt x="3844" y="8822"/>
                </a:cubicBezTo>
                <a:cubicBezTo>
                  <a:pt x="3844" y="9609"/>
                  <a:pt x="4474" y="10239"/>
                  <a:pt x="5262" y="10239"/>
                </a:cubicBezTo>
                <a:cubicBezTo>
                  <a:pt x="5388" y="10239"/>
                  <a:pt x="5514" y="10239"/>
                  <a:pt x="5608" y="10208"/>
                </a:cubicBezTo>
                <a:lnTo>
                  <a:pt x="5608" y="11310"/>
                </a:lnTo>
                <a:lnTo>
                  <a:pt x="1009" y="11310"/>
                </a:lnTo>
                <a:cubicBezTo>
                  <a:pt x="851" y="11310"/>
                  <a:pt x="694" y="11153"/>
                  <a:pt x="694" y="10964"/>
                </a:cubicBezTo>
                <a:lnTo>
                  <a:pt x="694" y="6333"/>
                </a:lnTo>
                <a:lnTo>
                  <a:pt x="2395" y="6333"/>
                </a:lnTo>
                <a:cubicBezTo>
                  <a:pt x="2710" y="6333"/>
                  <a:pt x="2868" y="5986"/>
                  <a:pt x="2679" y="5766"/>
                </a:cubicBezTo>
                <a:cubicBezTo>
                  <a:pt x="2552" y="5640"/>
                  <a:pt x="2458" y="5482"/>
                  <a:pt x="2458" y="5293"/>
                </a:cubicBezTo>
                <a:cubicBezTo>
                  <a:pt x="2458" y="4883"/>
                  <a:pt x="2773" y="4568"/>
                  <a:pt x="3183" y="4568"/>
                </a:cubicBezTo>
                <a:close/>
                <a:moveTo>
                  <a:pt x="11311" y="6333"/>
                </a:moveTo>
                <a:lnTo>
                  <a:pt x="11311" y="10964"/>
                </a:lnTo>
                <a:cubicBezTo>
                  <a:pt x="11311" y="11153"/>
                  <a:pt x="11153" y="11310"/>
                  <a:pt x="10933" y="11310"/>
                </a:cubicBezTo>
                <a:lnTo>
                  <a:pt x="6333" y="11310"/>
                </a:lnTo>
                <a:lnTo>
                  <a:pt x="6333" y="9609"/>
                </a:lnTo>
                <a:cubicBezTo>
                  <a:pt x="6333" y="9388"/>
                  <a:pt x="6162" y="9244"/>
                  <a:pt x="5972" y="9244"/>
                </a:cubicBezTo>
                <a:cubicBezTo>
                  <a:pt x="5892" y="9244"/>
                  <a:pt x="5809" y="9270"/>
                  <a:pt x="5735" y="9326"/>
                </a:cubicBezTo>
                <a:cubicBezTo>
                  <a:pt x="5640" y="9452"/>
                  <a:pt x="5482" y="9546"/>
                  <a:pt x="5262" y="9546"/>
                </a:cubicBezTo>
                <a:cubicBezTo>
                  <a:pt x="4884" y="9546"/>
                  <a:pt x="4569" y="9231"/>
                  <a:pt x="4569" y="8822"/>
                </a:cubicBezTo>
                <a:cubicBezTo>
                  <a:pt x="4569" y="8443"/>
                  <a:pt x="4884" y="8097"/>
                  <a:pt x="5262" y="8097"/>
                </a:cubicBezTo>
                <a:cubicBezTo>
                  <a:pt x="5419" y="8097"/>
                  <a:pt x="5640" y="8191"/>
                  <a:pt x="5735" y="8317"/>
                </a:cubicBezTo>
                <a:cubicBezTo>
                  <a:pt x="5809" y="8374"/>
                  <a:pt x="5892" y="8399"/>
                  <a:pt x="5972" y="8399"/>
                </a:cubicBezTo>
                <a:cubicBezTo>
                  <a:pt x="6162" y="8399"/>
                  <a:pt x="6333" y="8255"/>
                  <a:pt x="6333" y="8034"/>
                </a:cubicBezTo>
                <a:lnTo>
                  <a:pt x="6333" y="6333"/>
                </a:lnTo>
                <a:lnTo>
                  <a:pt x="7436" y="6333"/>
                </a:lnTo>
                <a:cubicBezTo>
                  <a:pt x="7404" y="6459"/>
                  <a:pt x="7404" y="6585"/>
                  <a:pt x="7404" y="6711"/>
                </a:cubicBezTo>
                <a:cubicBezTo>
                  <a:pt x="7404" y="7498"/>
                  <a:pt x="8034" y="8097"/>
                  <a:pt x="8822" y="8097"/>
                </a:cubicBezTo>
                <a:cubicBezTo>
                  <a:pt x="9610" y="8097"/>
                  <a:pt x="10240" y="7498"/>
                  <a:pt x="10240" y="6711"/>
                </a:cubicBezTo>
                <a:cubicBezTo>
                  <a:pt x="10240" y="6585"/>
                  <a:pt x="10240" y="6459"/>
                  <a:pt x="10208" y="6333"/>
                </a:cubicBezTo>
                <a:close/>
                <a:moveTo>
                  <a:pt x="1040" y="0"/>
                </a:moveTo>
                <a:cubicBezTo>
                  <a:pt x="473" y="0"/>
                  <a:pt x="1" y="473"/>
                  <a:pt x="1" y="1071"/>
                </a:cubicBezTo>
                <a:lnTo>
                  <a:pt x="1" y="10964"/>
                </a:lnTo>
                <a:cubicBezTo>
                  <a:pt x="1" y="11531"/>
                  <a:pt x="473" y="12004"/>
                  <a:pt x="1040" y="12004"/>
                </a:cubicBezTo>
                <a:lnTo>
                  <a:pt x="10933" y="12004"/>
                </a:lnTo>
                <a:cubicBezTo>
                  <a:pt x="11531" y="12004"/>
                  <a:pt x="12004" y="11531"/>
                  <a:pt x="12004" y="10964"/>
                </a:cubicBezTo>
                <a:lnTo>
                  <a:pt x="12004" y="1071"/>
                </a:lnTo>
                <a:cubicBezTo>
                  <a:pt x="11972" y="473"/>
                  <a:pt x="11500" y="0"/>
                  <a:pt x="10933" y="0"/>
                </a:cubicBezTo>
                <a:close/>
              </a:path>
            </a:pathLst>
          </a:custGeom>
          <a:solidFill>
            <a:srgbClr val="0032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Josefin Sans" pitchFamily="2" charset="0"/>
            </a:endParaRPr>
          </a:p>
        </p:txBody>
      </p:sp>
      <p:grpSp>
        <p:nvGrpSpPr>
          <p:cNvPr id="14" name="Google Shape;12301;p68">
            <a:extLst>
              <a:ext uri="{FF2B5EF4-FFF2-40B4-BE49-F238E27FC236}">
                <a16:creationId xmlns:a16="http://schemas.microsoft.com/office/drawing/2014/main" id="{E0CF0AF1-6014-4C96-6267-BC8C918D7300}"/>
              </a:ext>
            </a:extLst>
          </p:cNvPr>
          <p:cNvGrpSpPr/>
          <p:nvPr/>
        </p:nvGrpSpPr>
        <p:grpSpPr>
          <a:xfrm>
            <a:off x="2296341" y="1969603"/>
            <a:ext cx="745302" cy="717032"/>
            <a:chOff x="-3854375" y="2046625"/>
            <a:chExt cx="293025" cy="291450"/>
          </a:xfrm>
          <a:solidFill>
            <a:srgbClr val="00B37C"/>
          </a:solidFill>
        </p:grpSpPr>
        <p:sp>
          <p:nvSpPr>
            <p:cNvPr id="15" name="Google Shape;12302;p68">
              <a:extLst>
                <a:ext uri="{FF2B5EF4-FFF2-40B4-BE49-F238E27FC236}">
                  <a16:creationId xmlns:a16="http://schemas.microsoft.com/office/drawing/2014/main" id="{D63E5CEB-E9F7-F007-9C02-65696C3A590B}"/>
                </a:ext>
              </a:extLst>
            </p:cNvPr>
            <p:cNvSpPr/>
            <p:nvPr/>
          </p:nvSpPr>
          <p:spPr>
            <a:xfrm>
              <a:off x="-3854375" y="2046625"/>
              <a:ext cx="293025" cy="291450"/>
            </a:xfrm>
            <a:custGeom>
              <a:avLst/>
              <a:gdLst/>
              <a:ahLst/>
              <a:cxnLst/>
              <a:rect l="l" t="t" r="r" b="b"/>
              <a:pathLst>
                <a:path w="11721" h="11658" extrusionOk="0">
                  <a:moveTo>
                    <a:pt x="7624" y="694"/>
                  </a:moveTo>
                  <a:cubicBezTo>
                    <a:pt x="9515" y="694"/>
                    <a:pt x="11058" y="2206"/>
                    <a:pt x="11058" y="4096"/>
                  </a:cubicBezTo>
                  <a:cubicBezTo>
                    <a:pt x="11058" y="5987"/>
                    <a:pt x="9515" y="7530"/>
                    <a:pt x="7624" y="7530"/>
                  </a:cubicBezTo>
                  <a:cubicBezTo>
                    <a:pt x="5734" y="7530"/>
                    <a:pt x="4190" y="5987"/>
                    <a:pt x="4190" y="4096"/>
                  </a:cubicBezTo>
                  <a:cubicBezTo>
                    <a:pt x="4190" y="2206"/>
                    <a:pt x="5734" y="694"/>
                    <a:pt x="7624" y="694"/>
                  </a:cubicBezTo>
                  <a:close/>
                  <a:moveTo>
                    <a:pt x="3336" y="8066"/>
                  </a:moveTo>
                  <a:cubicBezTo>
                    <a:pt x="3426" y="8066"/>
                    <a:pt x="3513" y="8098"/>
                    <a:pt x="3560" y="8161"/>
                  </a:cubicBezTo>
                  <a:cubicBezTo>
                    <a:pt x="3686" y="8287"/>
                    <a:pt x="3686" y="8507"/>
                    <a:pt x="3560" y="8633"/>
                  </a:cubicBezTo>
                  <a:lnTo>
                    <a:pt x="1323" y="10870"/>
                  </a:lnTo>
                  <a:cubicBezTo>
                    <a:pt x="1260" y="10933"/>
                    <a:pt x="1174" y="10964"/>
                    <a:pt x="1087" y="10964"/>
                  </a:cubicBezTo>
                  <a:cubicBezTo>
                    <a:pt x="1001" y="10964"/>
                    <a:pt x="914" y="10933"/>
                    <a:pt x="851" y="10870"/>
                  </a:cubicBezTo>
                  <a:cubicBezTo>
                    <a:pt x="725" y="10744"/>
                    <a:pt x="725" y="10523"/>
                    <a:pt x="851" y="10397"/>
                  </a:cubicBezTo>
                  <a:lnTo>
                    <a:pt x="3088" y="8161"/>
                  </a:lnTo>
                  <a:cubicBezTo>
                    <a:pt x="3151" y="8098"/>
                    <a:pt x="3245" y="8066"/>
                    <a:pt x="3336" y="8066"/>
                  </a:cubicBezTo>
                  <a:close/>
                  <a:moveTo>
                    <a:pt x="7624" y="1"/>
                  </a:moveTo>
                  <a:cubicBezTo>
                    <a:pt x="5356" y="1"/>
                    <a:pt x="3529" y="1860"/>
                    <a:pt x="3529" y="4096"/>
                  </a:cubicBezTo>
                  <a:cubicBezTo>
                    <a:pt x="3529" y="5136"/>
                    <a:pt x="3875" y="6050"/>
                    <a:pt x="4505" y="6743"/>
                  </a:cubicBezTo>
                  <a:lnTo>
                    <a:pt x="3812" y="7467"/>
                  </a:lnTo>
                  <a:cubicBezTo>
                    <a:pt x="3661" y="7386"/>
                    <a:pt x="3500" y="7347"/>
                    <a:pt x="3342" y="7347"/>
                  </a:cubicBezTo>
                  <a:cubicBezTo>
                    <a:pt x="3074" y="7347"/>
                    <a:pt x="2813" y="7458"/>
                    <a:pt x="2615" y="7656"/>
                  </a:cubicBezTo>
                  <a:lnTo>
                    <a:pt x="378" y="9893"/>
                  </a:lnTo>
                  <a:cubicBezTo>
                    <a:pt x="0" y="10271"/>
                    <a:pt x="0" y="10964"/>
                    <a:pt x="378" y="11343"/>
                  </a:cubicBezTo>
                  <a:cubicBezTo>
                    <a:pt x="567" y="11532"/>
                    <a:pt x="851" y="11658"/>
                    <a:pt x="1103" y="11658"/>
                  </a:cubicBezTo>
                  <a:cubicBezTo>
                    <a:pt x="1355" y="11658"/>
                    <a:pt x="1607" y="11532"/>
                    <a:pt x="1796" y="11343"/>
                  </a:cubicBezTo>
                  <a:lnTo>
                    <a:pt x="4033" y="9106"/>
                  </a:lnTo>
                  <a:cubicBezTo>
                    <a:pt x="4348" y="8791"/>
                    <a:pt x="4442" y="8318"/>
                    <a:pt x="4253" y="7909"/>
                  </a:cubicBezTo>
                  <a:lnTo>
                    <a:pt x="4947" y="7215"/>
                  </a:lnTo>
                  <a:cubicBezTo>
                    <a:pt x="5671" y="7814"/>
                    <a:pt x="6616" y="8192"/>
                    <a:pt x="7593" y="8192"/>
                  </a:cubicBezTo>
                  <a:cubicBezTo>
                    <a:pt x="9861" y="8192"/>
                    <a:pt x="11689" y="6333"/>
                    <a:pt x="11689" y="4096"/>
                  </a:cubicBezTo>
                  <a:cubicBezTo>
                    <a:pt x="11720" y="1828"/>
                    <a:pt x="9861" y="1"/>
                    <a:pt x="7624" y="1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  <p:sp>
          <p:nvSpPr>
            <p:cNvPr id="16" name="Google Shape;12303;p68">
              <a:extLst>
                <a:ext uri="{FF2B5EF4-FFF2-40B4-BE49-F238E27FC236}">
                  <a16:creationId xmlns:a16="http://schemas.microsoft.com/office/drawing/2014/main" id="{A671D138-511D-C383-C210-50822D75B301}"/>
                </a:ext>
              </a:extLst>
            </p:cNvPr>
            <p:cNvSpPr/>
            <p:nvPr/>
          </p:nvSpPr>
          <p:spPr>
            <a:xfrm>
              <a:off x="-3714975" y="2080500"/>
              <a:ext cx="103200" cy="119750"/>
            </a:xfrm>
            <a:custGeom>
              <a:avLst/>
              <a:gdLst/>
              <a:ahLst/>
              <a:cxnLst/>
              <a:rect l="l" t="t" r="r" b="b"/>
              <a:pathLst>
                <a:path w="4128" h="4790" extrusionOk="0">
                  <a:moveTo>
                    <a:pt x="2048" y="694"/>
                  </a:moveTo>
                  <a:cubicBezTo>
                    <a:pt x="2458" y="694"/>
                    <a:pt x="2710" y="1009"/>
                    <a:pt x="2710" y="1387"/>
                  </a:cubicBezTo>
                  <a:cubicBezTo>
                    <a:pt x="2710" y="1765"/>
                    <a:pt x="2395" y="2048"/>
                    <a:pt x="2048" y="2048"/>
                  </a:cubicBezTo>
                  <a:cubicBezTo>
                    <a:pt x="1702" y="2048"/>
                    <a:pt x="1387" y="1733"/>
                    <a:pt x="1387" y="1387"/>
                  </a:cubicBezTo>
                  <a:cubicBezTo>
                    <a:pt x="1355" y="1009"/>
                    <a:pt x="1670" y="694"/>
                    <a:pt x="2048" y="694"/>
                  </a:cubicBezTo>
                  <a:close/>
                  <a:moveTo>
                    <a:pt x="2363" y="2741"/>
                  </a:moveTo>
                  <a:cubicBezTo>
                    <a:pt x="2931" y="2741"/>
                    <a:pt x="3403" y="3214"/>
                    <a:pt x="3403" y="3781"/>
                  </a:cubicBezTo>
                  <a:lnTo>
                    <a:pt x="3403" y="4128"/>
                  </a:lnTo>
                  <a:lnTo>
                    <a:pt x="662" y="4128"/>
                  </a:lnTo>
                  <a:lnTo>
                    <a:pt x="662" y="3781"/>
                  </a:lnTo>
                  <a:cubicBezTo>
                    <a:pt x="662" y="3214"/>
                    <a:pt x="1135" y="2741"/>
                    <a:pt x="1702" y="2741"/>
                  </a:cubicBezTo>
                  <a:close/>
                  <a:moveTo>
                    <a:pt x="2048" y="1"/>
                  </a:moveTo>
                  <a:cubicBezTo>
                    <a:pt x="1292" y="1"/>
                    <a:pt x="662" y="631"/>
                    <a:pt x="662" y="1387"/>
                  </a:cubicBezTo>
                  <a:cubicBezTo>
                    <a:pt x="662" y="1702"/>
                    <a:pt x="788" y="2017"/>
                    <a:pt x="977" y="2237"/>
                  </a:cubicBezTo>
                  <a:cubicBezTo>
                    <a:pt x="410" y="2521"/>
                    <a:pt x="1" y="3119"/>
                    <a:pt x="1" y="3781"/>
                  </a:cubicBezTo>
                  <a:lnTo>
                    <a:pt x="1" y="4443"/>
                  </a:lnTo>
                  <a:cubicBezTo>
                    <a:pt x="1" y="4632"/>
                    <a:pt x="158" y="4789"/>
                    <a:pt x="347" y="4789"/>
                  </a:cubicBezTo>
                  <a:lnTo>
                    <a:pt x="3781" y="4789"/>
                  </a:lnTo>
                  <a:cubicBezTo>
                    <a:pt x="3970" y="4789"/>
                    <a:pt x="4128" y="4632"/>
                    <a:pt x="4128" y="4443"/>
                  </a:cubicBezTo>
                  <a:lnTo>
                    <a:pt x="4128" y="3781"/>
                  </a:lnTo>
                  <a:cubicBezTo>
                    <a:pt x="4096" y="3119"/>
                    <a:pt x="3718" y="2521"/>
                    <a:pt x="3120" y="2237"/>
                  </a:cubicBezTo>
                  <a:cubicBezTo>
                    <a:pt x="3309" y="2017"/>
                    <a:pt x="3435" y="1733"/>
                    <a:pt x="3435" y="1387"/>
                  </a:cubicBezTo>
                  <a:cubicBezTo>
                    <a:pt x="3435" y="631"/>
                    <a:pt x="2805" y="1"/>
                    <a:pt x="2048" y="1"/>
                  </a:cubicBezTo>
                  <a:close/>
                </a:path>
              </a:pathLst>
            </a:custGeom>
            <a:grpFill/>
            <a:ln>
              <a:solidFill>
                <a:srgbClr val="00B37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Josefin Sans" pitchFamily="2" charset="0"/>
              </a:endParaRPr>
            </a:p>
          </p:txBody>
        </p:sp>
      </p:grp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9C1F9963-6A40-FFA7-4D86-549CD1350238}"/>
              </a:ext>
            </a:extLst>
          </p:cNvPr>
          <p:cNvCxnSpPr>
            <a:cxnSpLocks/>
          </p:cNvCxnSpPr>
          <p:nvPr/>
        </p:nvCxnSpPr>
        <p:spPr>
          <a:xfrm>
            <a:off x="1976103" y="2908735"/>
            <a:ext cx="5496560" cy="0"/>
          </a:xfrm>
          <a:prstGeom prst="line">
            <a:avLst/>
          </a:prstGeom>
          <a:ln w="12700">
            <a:solidFill>
              <a:srgbClr val="00B37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28467070-007F-E870-66DD-B765E5A94233}"/>
              </a:ext>
            </a:extLst>
          </p:cNvPr>
          <p:cNvCxnSpPr>
            <a:cxnSpLocks/>
          </p:cNvCxnSpPr>
          <p:nvPr/>
        </p:nvCxnSpPr>
        <p:spPr>
          <a:xfrm>
            <a:off x="1976103" y="4453055"/>
            <a:ext cx="5496560" cy="0"/>
          </a:xfrm>
          <a:prstGeom prst="line">
            <a:avLst/>
          </a:prstGeom>
          <a:ln w="12700">
            <a:solidFill>
              <a:srgbClr val="00B37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66">
            <a:extLst>
              <a:ext uri="{FF2B5EF4-FFF2-40B4-BE49-F238E27FC236}">
                <a16:creationId xmlns:a16="http://schemas.microsoft.com/office/drawing/2014/main" id="{AA047563-F28A-87BE-F271-10320A4A7850}"/>
              </a:ext>
            </a:extLst>
          </p:cNvPr>
          <p:cNvSpPr txBox="1"/>
          <p:nvPr/>
        </p:nvSpPr>
        <p:spPr>
          <a:xfrm>
            <a:off x="73572" y="6445876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51127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863D394-261B-CDB5-1DDA-3E5584614FE8}"/>
              </a:ext>
            </a:extLst>
          </p:cNvPr>
          <p:cNvSpPr txBox="1"/>
          <p:nvPr/>
        </p:nvSpPr>
        <p:spPr>
          <a:xfrm>
            <a:off x="1450428" y="4549676"/>
            <a:ext cx="951186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4800" b="1" dirty="0">
                <a:solidFill>
                  <a:srgbClr val="9ED4D4"/>
                </a:solidFill>
                <a:latin typeface="Bebas Neue Regular" panose="020B0606020202050201" pitchFamily="34" charset="77"/>
              </a:rPr>
              <a:t>2. Cambios en las cuestiones internas y externas (análisis del contexto institucional)</a:t>
            </a:r>
            <a:endParaRPr kumimoji="0" lang="es-CO" sz="4800" b="1" i="0" u="none" strike="noStrike" kern="1200" cap="none" spc="0" normalizeH="0" baseline="0" noProof="0" dirty="0">
              <a:ln>
                <a:noFill/>
              </a:ln>
              <a:solidFill>
                <a:srgbClr val="9ED4D4"/>
              </a:solidFill>
              <a:effectLst/>
              <a:uLnTx/>
              <a:uFillTx/>
              <a:latin typeface="Bebas Neue Regular" panose="020B0606020202050201" pitchFamily="34" charset="77"/>
              <a:ea typeface="+mn-ea"/>
              <a:cs typeface="+mn-cs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C0A86695-1A9A-A624-D919-9AADCDFF3515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bg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3404148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2006571" y="239561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Análisis del contexto de la entidad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A3CEE387-63C7-F562-4393-115E90816F73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566765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863D394-261B-CDB5-1DDA-3E5584614FE8}"/>
              </a:ext>
            </a:extLst>
          </p:cNvPr>
          <p:cNvSpPr txBox="1"/>
          <p:nvPr/>
        </p:nvSpPr>
        <p:spPr>
          <a:xfrm>
            <a:off x="1702677" y="4380400"/>
            <a:ext cx="951186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4800" b="1" i="0" u="none" strike="noStrike" kern="1200" cap="none" spc="0" normalizeH="0" baseline="0" noProof="0" dirty="0">
                <a:ln>
                  <a:noFill/>
                </a:ln>
                <a:solidFill>
                  <a:srgbClr val="9ED4D4"/>
                </a:solidFill>
                <a:effectLst/>
                <a:uLnTx/>
                <a:uFillTx/>
                <a:latin typeface="Bebas Neue Regular" panose="020B0606020202050201" pitchFamily="34" charset="77"/>
                <a:ea typeface="+mn-ea"/>
                <a:cs typeface="+mn-cs"/>
              </a:rPr>
              <a:t>3. Cambios en: Necesidades y expectativas de partes interesadas (incluidos los requisitos legales y otros requisitos)</a:t>
            </a: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69218348-82A5-C921-5ADA-B1814D16A680}"/>
              </a:ext>
            </a:extLst>
          </p:cNvPr>
          <p:cNvSpPr txBox="1"/>
          <p:nvPr/>
        </p:nvSpPr>
        <p:spPr>
          <a:xfrm>
            <a:off x="0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bg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1595751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E9A71C-F858-B55B-3C35-F2208C8F5AE0}"/>
              </a:ext>
            </a:extLst>
          </p:cNvPr>
          <p:cNvSpPr txBox="1"/>
          <p:nvPr/>
        </p:nvSpPr>
        <p:spPr>
          <a:xfrm>
            <a:off x="2006571" y="239561"/>
            <a:ext cx="840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600" b="1" dirty="0">
                <a:solidFill>
                  <a:srgbClr val="87422D"/>
                </a:solidFill>
                <a:latin typeface="Bebas Neue Regular" panose="020B0606020202050201" pitchFamily="34" charset="77"/>
              </a:rPr>
              <a:t>Cambios en requisitos legales</a:t>
            </a:r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6FD42072-541A-3E63-2FA0-269DF3EDABE8}"/>
              </a:ext>
            </a:extLst>
          </p:cNvPr>
          <p:cNvSpPr txBox="1"/>
          <p:nvPr/>
        </p:nvSpPr>
        <p:spPr>
          <a:xfrm>
            <a:off x="6571558" y="1536174"/>
            <a:ext cx="482796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1600" dirty="0">
              <a:solidFill>
                <a:srgbClr val="FF0000"/>
              </a:solidFill>
              <a:latin typeface="Nunito" pitchFamily="2" charset="0"/>
            </a:endParaRPr>
          </a:p>
          <a:p>
            <a:endParaRPr lang="es-ES" sz="1600" b="0" i="0" dirty="0">
              <a:solidFill>
                <a:srgbClr val="FF0000"/>
              </a:solidFill>
              <a:effectLst/>
              <a:latin typeface="Nunito" pitchFamily="2" charset="0"/>
            </a:endParaRPr>
          </a:p>
          <a:p>
            <a:endParaRPr lang="es-ES" sz="1600" b="0" i="0" dirty="0">
              <a:solidFill>
                <a:srgbClr val="FF0000"/>
              </a:solidFill>
              <a:effectLst/>
              <a:latin typeface="Nunito" pitchFamily="2" charset="0"/>
            </a:endParaRPr>
          </a:p>
          <a:p>
            <a:endParaRPr lang="es-ES" sz="1600" b="0" i="0" dirty="0">
              <a:solidFill>
                <a:srgbClr val="FF0000"/>
              </a:solidFill>
              <a:effectLst/>
              <a:latin typeface="Nunito" pitchFamily="2" charset="0"/>
            </a:endParaRPr>
          </a:p>
          <a:p>
            <a:endParaRPr lang="es-ES" sz="1600" b="0" i="0" dirty="0">
              <a:solidFill>
                <a:srgbClr val="FF0000"/>
              </a:solidFill>
              <a:effectLst/>
              <a:latin typeface="Nunito" pitchFamily="2" charset="0"/>
            </a:endParaRPr>
          </a:p>
          <a:p>
            <a:r>
              <a:rPr lang="es-ES" sz="1600" b="0" i="0" dirty="0">
                <a:solidFill>
                  <a:srgbClr val="FF0000"/>
                </a:solidFill>
                <a:effectLst/>
                <a:latin typeface="Nunito" pitchFamily="2" charset="0"/>
              </a:rPr>
              <a:t>SST</a:t>
            </a:r>
          </a:p>
          <a:p>
            <a:r>
              <a:rPr lang="es-ES" sz="1600" b="0" i="0" dirty="0">
                <a:solidFill>
                  <a:srgbClr val="FF0000"/>
                </a:solidFill>
                <a:effectLst/>
                <a:latin typeface="Nunito" pitchFamily="2" charset="0"/>
              </a:rPr>
              <a:t>Instrucciones: Consultar la normatividad en seguridad y salud en el trabajo expedida en la última vigencia, tanto a nivel nacional, regional y local.</a:t>
            </a:r>
          </a:p>
          <a:p>
            <a:endParaRPr lang="es-ES" sz="1600" b="0" i="0" dirty="0">
              <a:solidFill>
                <a:srgbClr val="FF0000"/>
              </a:solidFill>
              <a:effectLst/>
              <a:latin typeface="Nunito" pitchFamily="2" charset="0"/>
            </a:endParaRPr>
          </a:p>
          <a:p>
            <a:r>
              <a:rPr lang="es-ES" sz="1600" b="0" i="0" dirty="0">
                <a:solidFill>
                  <a:srgbClr val="FF0000"/>
                </a:solidFill>
                <a:effectLst/>
                <a:latin typeface="Nunito" pitchFamily="2" charset="0"/>
              </a:rPr>
              <a:t>Verificar que normativa de seguridad y salud en el trabajo no se está cumpliendo en su totalidad y relacionarla.</a:t>
            </a:r>
          </a:p>
          <a:p>
            <a:endParaRPr lang="es-ES" sz="1600" dirty="0">
              <a:solidFill>
                <a:srgbClr val="FF0000"/>
              </a:solidFill>
              <a:latin typeface="Nunito" pitchFamily="2" charset="0"/>
            </a:endParaRPr>
          </a:p>
          <a:p>
            <a:endParaRPr lang="es-ES" sz="1600" dirty="0">
              <a:solidFill>
                <a:srgbClr val="FF0000"/>
              </a:solidFill>
              <a:latin typeface="Nunito" pitchFamily="2" charset="0"/>
            </a:endParaRPr>
          </a:p>
        </p:txBody>
      </p:sp>
      <p:sp>
        <p:nvSpPr>
          <p:cNvPr id="3" name="CuadroTexto 9">
            <a:extLst>
              <a:ext uri="{FF2B5EF4-FFF2-40B4-BE49-F238E27FC236}">
                <a16:creationId xmlns:a16="http://schemas.microsoft.com/office/drawing/2014/main" id="{F151240E-9DB8-EE7D-098F-399814E41EB8}"/>
              </a:ext>
            </a:extLst>
          </p:cNvPr>
          <p:cNvSpPr txBox="1"/>
          <p:nvPr/>
        </p:nvSpPr>
        <p:spPr>
          <a:xfrm>
            <a:off x="830632" y="2712643"/>
            <a:ext cx="409956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b="0" i="0" dirty="0">
                <a:solidFill>
                  <a:srgbClr val="FF0000"/>
                </a:solidFill>
                <a:effectLst/>
                <a:latin typeface="Nunito" pitchFamily="2" charset="0"/>
              </a:rPr>
              <a:t>SISTEMA GESTIÓN AMBIENTAL</a:t>
            </a:r>
          </a:p>
          <a:p>
            <a:r>
              <a:rPr lang="es-ES" sz="1600" b="0" i="0" dirty="0">
                <a:solidFill>
                  <a:srgbClr val="FF0000"/>
                </a:solidFill>
                <a:effectLst/>
                <a:latin typeface="Nunito" pitchFamily="2" charset="0"/>
              </a:rPr>
              <a:t>Instrucciones: Consultar la normatividad ambiental expedida en la última vigencia, tanto a nivel nacional, regional y local.</a:t>
            </a:r>
          </a:p>
          <a:p>
            <a:endParaRPr lang="es-ES" sz="1600" dirty="0">
              <a:solidFill>
                <a:srgbClr val="FF0000"/>
              </a:solidFill>
              <a:latin typeface="Nunito" pitchFamily="2" charset="0"/>
            </a:endParaRPr>
          </a:p>
          <a:p>
            <a:endParaRPr lang="es-ES" sz="1600" b="0" i="0" dirty="0">
              <a:solidFill>
                <a:srgbClr val="FF0000"/>
              </a:solidFill>
              <a:effectLst/>
              <a:latin typeface="Nunito" pitchFamily="2" charset="0"/>
            </a:endParaRPr>
          </a:p>
          <a:p>
            <a:r>
              <a:rPr lang="es-ES" sz="1600" b="0" i="0" dirty="0">
                <a:solidFill>
                  <a:srgbClr val="FF0000"/>
                </a:solidFill>
                <a:effectLst/>
                <a:latin typeface="Nunito" pitchFamily="2" charset="0"/>
              </a:rPr>
              <a:t>Verificar que normativa de no se está cumpliendo en su totalidad y relacionarla. </a:t>
            </a:r>
            <a:r>
              <a:rPr lang="es-ES" sz="1600" dirty="0">
                <a:solidFill>
                  <a:srgbClr val="FF0000"/>
                </a:solidFill>
                <a:latin typeface="Nunito" pitchFamily="2" charset="0"/>
              </a:rPr>
              <a:t>Mencionar las acciones que se están realizando para dar cumplimiento</a:t>
            </a:r>
            <a:endParaRPr lang="es-ES" sz="1600" b="0" i="0" dirty="0">
              <a:solidFill>
                <a:srgbClr val="FF0000"/>
              </a:solidFill>
              <a:effectLst/>
              <a:latin typeface="Nunito" pitchFamily="2" charset="0"/>
            </a:endParaRPr>
          </a:p>
        </p:txBody>
      </p:sp>
      <p:pic>
        <p:nvPicPr>
          <p:cNvPr id="5" name="Gráfico 4" descr="Árbol de hojas podridas contorno">
            <a:extLst>
              <a:ext uri="{FF2B5EF4-FFF2-40B4-BE49-F238E27FC236}">
                <a16:creationId xmlns:a16="http://schemas.microsoft.com/office/drawing/2014/main" id="{03515B3E-0975-EE9C-1422-789784B1C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480" y="1679027"/>
            <a:ext cx="914400" cy="914400"/>
          </a:xfrm>
          <a:prstGeom prst="rect">
            <a:avLst/>
          </a:prstGeom>
        </p:spPr>
      </p:pic>
      <p:pic>
        <p:nvPicPr>
          <p:cNvPr id="6" name="Gráfico 5" descr="Hombre electricista contorno">
            <a:extLst>
              <a:ext uri="{FF2B5EF4-FFF2-40B4-BE49-F238E27FC236}">
                <a16:creationId xmlns:a16="http://schemas.microsoft.com/office/drawing/2014/main" id="{D74557B1-2A90-2E28-B113-EA97EA1AA2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71558" y="1679027"/>
            <a:ext cx="914400" cy="914400"/>
          </a:xfrm>
          <a:prstGeom prst="rect">
            <a:avLst/>
          </a:prstGeom>
        </p:spPr>
      </p:pic>
      <p:sp>
        <p:nvSpPr>
          <p:cNvPr id="7" name="TextBox 66">
            <a:extLst>
              <a:ext uri="{FF2B5EF4-FFF2-40B4-BE49-F238E27FC236}">
                <a16:creationId xmlns:a16="http://schemas.microsoft.com/office/drawing/2014/main" id="{278B167D-924C-B65C-E476-3BF131E4B4CA}"/>
              </a:ext>
            </a:extLst>
          </p:cNvPr>
          <p:cNvSpPr txBox="1"/>
          <p:nvPr/>
        </p:nvSpPr>
        <p:spPr>
          <a:xfrm>
            <a:off x="147146" y="6519448"/>
            <a:ext cx="438928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spAutoFit/>
          </a:bodyPr>
          <a:lstStyle>
            <a:defPPr>
              <a:defRPr lang="fr-FR"/>
            </a:defPPr>
            <a:lvl1pPr algn="r">
              <a:defRPr b="1">
                <a:solidFill>
                  <a:srgbClr val="595959"/>
                </a:solidFill>
                <a:latin typeface="+mj-lt"/>
              </a:defRPr>
            </a:lvl1pPr>
          </a:lstStyle>
          <a:p>
            <a:pPr algn="l"/>
            <a:r>
              <a:rPr lang="es-MX" sz="1600" dirty="0">
                <a:solidFill>
                  <a:schemeClr val="tx1"/>
                </a:solidFill>
                <a:latin typeface="Nunito" pitchFamily="2" charset="0"/>
                <a:ea typeface="Verdana" panose="020B0604030504040204" pitchFamily="34" charset="0"/>
              </a:rPr>
              <a:t>SGI- F057 Revisión por la dirección</a:t>
            </a:r>
          </a:p>
        </p:txBody>
      </p:sp>
    </p:spTree>
    <p:extLst>
      <p:ext uri="{BB962C8B-B14F-4D97-AF65-F5344CB8AC3E}">
        <p14:creationId xmlns:p14="http://schemas.microsoft.com/office/powerpoint/2010/main" val="19733851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1616</Words>
  <Application>Microsoft Office PowerPoint</Application>
  <PresentationFormat>Panorámica</PresentationFormat>
  <Paragraphs>267</Paragraphs>
  <Slides>55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55</vt:i4>
      </vt:variant>
    </vt:vector>
  </HeadingPairs>
  <TitlesOfParts>
    <vt:vector size="70" baseType="lpstr">
      <vt:lpstr>Aptos</vt:lpstr>
      <vt:lpstr>Aptos Display</vt:lpstr>
      <vt:lpstr>Arial</vt:lpstr>
      <vt:lpstr>Bebas Neue Regular</vt:lpstr>
      <vt:lpstr>Calibri</vt:lpstr>
      <vt:lpstr>Courier New</vt:lpstr>
      <vt:lpstr>Josefin Sans</vt:lpstr>
      <vt:lpstr>Nunito</vt:lpstr>
      <vt:lpstr>Work Sans</vt:lpstr>
      <vt:lpstr>Tema de Office</vt:lpstr>
      <vt:lpstr>Diseño personalizado</vt:lpstr>
      <vt:lpstr>1_Diseño personalizado</vt:lpstr>
      <vt:lpstr>2_Diseño personalizado</vt:lpstr>
      <vt:lpstr>3_Diseño personalizado</vt:lpstr>
      <vt:lpstr>4_Diseño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Miguel Angel AYALA TOVAR</dc:creator>
  <cp:lastModifiedBy>Natalia Andrea Fique Gutiérrez</cp:lastModifiedBy>
  <cp:revision>8</cp:revision>
  <dcterms:created xsi:type="dcterms:W3CDTF">2024-03-15T14:56:43Z</dcterms:created>
  <dcterms:modified xsi:type="dcterms:W3CDTF">2024-11-28T23:23:30Z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2024-03-15T16:51:16Z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de2fffed-60b8-42b2-a465-00fee1de04ba</vt:lpwstr>
  </property>
  <property fmtid="{D5CDD505-2E9C-101B-9397-08002B2CF9AE}" pid="7" name="MSIP_Label_defa4170-0d19-0005-0004-bc88714345d2_ActionId">
    <vt:lpwstr>03b2eac3-6a03-4b70-a1e3-536b9e6982db</vt:lpwstr>
  </property>
  <property fmtid="{D5CDD505-2E9C-101B-9397-08002B2CF9AE}" pid="8" name="MSIP_Label_defa4170-0d19-0005-0004-bc88714345d2_ContentBits">
    <vt:lpwstr>0</vt:lpwstr>
  </property>
</Properties>
</file>