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71" r:id="rId4"/>
    <p:sldId id="269" r:id="rId5"/>
    <p:sldId id="275" r:id="rId6"/>
    <p:sldId id="261" r:id="rId7"/>
    <p:sldId id="274" r:id="rId8"/>
    <p:sldId id="264" r:id="rId9"/>
    <p:sldId id="265" r:id="rId10"/>
    <p:sldId id="266" r:id="rId11"/>
    <p:sldId id="267" r:id="rId12"/>
    <p:sldId id="268" r:id="rId13"/>
  </p:sldIdLst>
  <p:sldSz cx="12192000" cy="6858000"/>
  <p:notesSz cx="12192000" cy="6858000"/>
  <p:embeddedFontLst>
    <p:embeddedFont>
      <p:font typeface="Arial Black" panose="020B0A04020102020204" pitchFamily="34" charset="0"/>
      <p:bold r:id="rId15"/>
    </p:embeddedFont>
    <p:embeddedFont>
      <p:font typeface="Arial Narrow" panose="020B0606020202030204" pitchFamily="34" charset="0"/>
      <p:regular r:id="rId16"/>
      <p:bold r:id="rId17"/>
      <p:italic r:id="rId18"/>
      <p:boldItalic r:id="rId19"/>
    </p:embeddedFont>
    <p:embeddedFont>
      <p:font typeface="Helvetica Neue" panose="020B0604020202020204" charset="0"/>
      <p:regular r:id="rId20"/>
      <p:bold r:id="rId21"/>
      <p:italic r:id="rId22"/>
      <p:boldItalic r:id="rId23"/>
    </p:embeddedFont>
    <p:embeddedFont>
      <p:font typeface="Verdana" panose="020B0604030504040204" pitchFamily="34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19" autoAdjust="0"/>
    <p:restoredTop sz="95642" autoAdjust="0"/>
  </p:normalViewPr>
  <p:slideViewPr>
    <p:cSldViewPr snapToGrid="0">
      <p:cViewPr varScale="1">
        <p:scale>
          <a:sx n="100" d="100"/>
          <a:sy n="100" d="100"/>
        </p:scale>
        <p:origin x="72" y="84"/>
      </p:cViewPr>
      <p:guideLst>
        <p:guide orient="horz" pos="2880"/>
        <p:guide pos="216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58101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3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amazonia.jpg" TargetMode="External"/><Relationship Id="rId5" Type="http://schemas.openxmlformats.org/officeDocument/2006/relationships/image" Target="../media/image25.jpe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modelo_icv\temporales\amenaza_icv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icolombia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O:\Mi%20unidad\OSPA\01.%20Tematicas\04.%20Incendios\01.%20Productos\postmodelo_icv\temporales\red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yellow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torta_regiones_icv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yellow_icv.jpg" TargetMode="External"/><Relationship Id="rId3" Type="http://schemas.openxmlformats.org/officeDocument/2006/relationships/image" Target="../media/image13.jpeg"/><Relationship Id="rId7" Type="http://schemas.openxmlformats.org/officeDocument/2006/relationships/image" Target="../media/image12.jpeg"/><Relationship Id="rId12" Type="http://schemas.openxmlformats.org/officeDocument/2006/relationships/image" Target="file:///O:\Mi%20unidad\OSPA\01.%20Tematicas\04.%20Incendios\01.%20Productos\postmodelo_icv\temporales\red_icv.jp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torta_regiones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1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icolombia.jpg" TargetMode="External"/><Relationship Id="rId9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file:///O:\Mi%20unidad\OSPA\01.%20Tematicas\04.%20Incendios\01.%20Productos\postmodelo_icv\temporales\icaribe.jpg" TargetMode="Externa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6.png"/><Relationship Id="rId4" Type="http://schemas.openxmlformats.org/officeDocument/2006/relationships/image" Target="file:///O:\Mi%20unidad\OSPA\01.%20Tematicas\04.%20Incendios\01.%20Productos\postmodelo_icv\temporales\iandina.jpg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9.png"/><Relationship Id="rId7" Type="http://schemas.openxmlformats.org/officeDocument/2006/relationships/image" Target="file:///O:\Mi%20unidad\OSPA\01.%20Tematicas\04.%20Incendios\01.%20Productos\postmodelo_icv\temporales\ipacifico.jpg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16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3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orinoquia.jpg" TargetMode="External"/><Relationship Id="rId5" Type="http://schemas.openxmlformats.org/officeDocument/2006/relationships/image" Target="../media/image24.jpe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161</a:t>
            </a:r>
            <a:endParaRPr lang="es-MX" sz="24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57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0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9 de junio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</a:t>
            </a:r>
            <a:r>
              <a:rPr lang="es-MX" sz="1100" b="1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10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de junio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331024" y="2485378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68785" y="1269801"/>
            <a:ext cx="423384" cy="4378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75C27EA4-56B4-DD71-1472-1F1A658D59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3916085"/>
              </p:ext>
            </p:extLst>
          </p:nvPr>
        </p:nvGraphicFramePr>
        <p:xfrm>
          <a:off x="12927339" y="766901"/>
          <a:ext cx="6821996" cy="1005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63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5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214" name="Google Shape;214;p5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229456" y="1525065"/>
            <a:ext cx="4909073" cy="5024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8BA005FF-DCE2-DF4E-F830-F0E3F3C82BEE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967841" y="3071948"/>
            <a:ext cx="4343194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218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683853" y="5791329"/>
            <a:ext cx="451143" cy="44504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Google Shape;186;p59">
            <a:extLst>
              <a:ext uri="{FF2B5EF4-FFF2-40B4-BE49-F238E27FC236}">
                <a16:creationId xmlns:a16="http://schemas.microsoft.com/office/drawing/2014/main" id="{2FE0442E-ADAE-DCE8-0FE5-E904C3D82E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25459428"/>
              </p:ext>
            </p:extLst>
          </p:nvPr>
        </p:nvGraphicFramePr>
        <p:xfrm>
          <a:off x="12465787" y="5194165"/>
          <a:ext cx="6636419" cy="113867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302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61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456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Carolina Valencia Monroy (Incendios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94853" y="1537350"/>
            <a:ext cx="6895471" cy="2062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los valores de precipitación y temperatura máxima que se han dado en los últimos días, se presentan condiciones de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algn="just"/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6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 los departamentos de </a:t>
            </a:r>
            <a:r>
              <a:rPr lang="it-IT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Huila y La Guajira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</a:p>
          <a:p>
            <a:pPr algn="just"/>
            <a:endParaRPr lang="es-MX" sz="1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  <a:ea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Baja:</a:t>
            </a:r>
            <a:r>
              <a:rPr lang="es-MX" sz="1600" b="1" dirty="0">
                <a:solidFill>
                  <a:schemeClr val="accent2">
                    <a:lumMod val="75000"/>
                  </a:schemeClr>
                </a:solidFill>
                <a:latin typeface="Verdana"/>
                <a:ea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unos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 de los departamentos de </a:t>
            </a:r>
            <a:r>
              <a:rPr lang="es-ES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Atlántico, Cundinamarca, Nariño, Norte De Santander y Tolima.</a:t>
            </a:r>
            <a:endParaRPr lang="es-MX" sz="1600" dirty="0">
              <a:solidFill>
                <a:srgbClr val="7F7F7F"/>
              </a:solidFill>
              <a:latin typeface="Verdana"/>
              <a:ea typeface="Verdana"/>
              <a:sym typeface="Verdana"/>
            </a:endParaRPr>
          </a:p>
        </p:txBody>
      </p:sp>
      <p:sp>
        <p:nvSpPr>
          <p:cNvPr id="116" name="Google Shape;116;p16"/>
          <p:cNvSpPr txBox="1"/>
          <p:nvPr/>
        </p:nvSpPr>
        <p:spPr>
          <a:xfrm>
            <a:off x="3375609" y="979408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8149156" y="1608767"/>
            <a:ext cx="3269246" cy="462319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69F88C6-9210-B168-FA3A-A2ADBDD4752F}"/>
              </a:ext>
            </a:extLst>
          </p:cNvPr>
          <p:cNvSpPr txBox="1"/>
          <p:nvPr/>
        </p:nvSpPr>
        <p:spPr>
          <a:xfrm>
            <a:off x="12856772" y="5070112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 los departamentos de Amazonas y Casanare.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EC3118E-FCF3-FEC8-5B09-7D23AB50F507}"/>
              </a:ext>
            </a:extLst>
          </p:cNvPr>
          <p:cNvSpPr txBox="1"/>
          <p:nvPr/>
        </p:nvSpPr>
        <p:spPr>
          <a:xfrm>
            <a:off x="12334875" y="3354162"/>
            <a:ext cx="92249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algunos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 los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departamentos de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Boyacá y Magdalena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D22B2DD-884B-8992-44D4-B66F74467475}"/>
              </a:ext>
            </a:extLst>
          </p:cNvPr>
          <p:cNvSpPr txBox="1"/>
          <p:nvPr/>
        </p:nvSpPr>
        <p:spPr>
          <a:xfrm>
            <a:off x="12703969" y="4118074"/>
            <a:ext cx="1077753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Alerta Roja: </a:t>
            </a:r>
            <a:r>
              <a:rPr lang="es-MX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en el departamento de La Guajira.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622400" y="1463497"/>
            <a:ext cx="9164690" cy="441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 09 de junio de 2024 | 12:00 HLC</a:t>
            </a:r>
            <a:endParaRPr sz="1200" dirty="0"/>
          </a:p>
        </p:txBody>
      </p:sp>
      <p:pic>
        <p:nvPicPr>
          <p:cNvPr id="126" name="Google Shape;126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265155" y="2080651"/>
            <a:ext cx="2812871" cy="297196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CE48DD11-CA3E-E5B6-3E38-7787E44FDBFC}"/>
              </a:ext>
            </a:extLst>
          </p:cNvPr>
          <p:cNvPicPr>
            <a:picLocks noChangeAspect="1"/>
          </p:cNvPicPr>
          <p:nvPr/>
        </p:nvPicPr>
        <p:blipFill>
          <a:blip r:embed="rId5" r:link="rId6"/>
          <a:stretch>
            <a:fillRect/>
          </a:stretch>
        </p:blipFill>
        <p:spPr>
          <a:xfrm>
            <a:off x="9019221" y="2733675"/>
            <a:ext cx="2344104" cy="211455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C68FAB2-F010-F1F3-9636-6EC840BE2A0A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97FC21E8-94FE-18AA-B41D-B6DFE5AC50FC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7253760" y="3342077"/>
            <a:ext cx="1694499" cy="1506148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F90D230-3E9E-54E6-B20F-AD31367540C9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7253759" y="2733675"/>
            <a:ext cx="1694499" cy="695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 0</a:t>
            </a:r>
            <a:fld id="{FCD533EB-3935-4046-9404-78921C1FDB7A}" type="datetime4">
              <a:rPr lang="es-MX" sz="1200" smtClean="0"/>
              <a:t>9 de junio de 2024</a:t>
            </a:fld>
            <a:endParaRPr sz="120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44E2C67-4660-AEE1-43AE-765D96497548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  <p:pic>
        <p:nvPicPr>
          <p:cNvPr id="5" name="Google Shape;126;p17">
            <a:extLst>
              <a:ext uri="{FF2B5EF4-FFF2-40B4-BE49-F238E27FC236}">
                <a16:creationId xmlns:a16="http://schemas.microsoft.com/office/drawing/2014/main" id="{3CC5BE6A-1C4A-2D53-9C30-9D89B9A24D85}"/>
              </a:ext>
            </a:extLst>
          </p:cNvPr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4265155" y="2080651"/>
            <a:ext cx="2812871" cy="297196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F4E6AE83-CCE2-E626-9959-3C2078E246F3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tretch>
            <a:fillRect/>
          </a:stretch>
        </p:blipFill>
        <p:spPr>
          <a:xfrm>
            <a:off x="9019221" y="2423724"/>
            <a:ext cx="2344104" cy="2529276"/>
          </a:xfrm>
          <a:prstGeom prst="rect">
            <a:avLst/>
          </a:prstGeom>
        </p:spPr>
      </p:pic>
      <p:pic>
        <p:nvPicPr>
          <p:cNvPr id="9" name="Imagen 8" descr="Tabla&#10;&#10;Descripción generada automáticamente">
            <a:extLst>
              <a:ext uri="{FF2B5EF4-FFF2-40B4-BE49-F238E27FC236}">
                <a16:creationId xmlns:a16="http://schemas.microsoft.com/office/drawing/2014/main" id="{C2254723-594B-6D93-6924-7EF6395BA234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7201374" y="3459146"/>
            <a:ext cx="1694499" cy="1413966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679A462D-0A74-0758-06EB-DF4FDE126BBE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7201375" y="2423725"/>
            <a:ext cx="1694499" cy="814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810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7" y="727835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31223" y="3941576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58"/>
          <p:cNvPicPr preferRelativeResize="0"/>
          <p:nvPr/>
        </p:nvPicPr>
        <p:blipFill>
          <a:blip r:embed="rId4" r:link="rId5"/>
          <a:srcRect/>
          <a:stretch>
            <a:fillRect/>
          </a:stretch>
        </p:blipFill>
        <p:spPr>
          <a:xfrm>
            <a:off x="140415" y="1215463"/>
            <a:ext cx="4492859" cy="4914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37;p24" descr="Recurso 25.png">
            <a:extLst>
              <a:ext uri="{FF2B5EF4-FFF2-40B4-BE49-F238E27FC236}">
                <a16:creationId xmlns:a16="http://schemas.microsoft.com/office/drawing/2014/main" id="{FE559301-7F7D-9C80-9B54-89AD7C708E3A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489280" y="3205653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57;p58">
            <a:extLst>
              <a:ext uri="{FF2B5EF4-FFF2-40B4-BE49-F238E27FC236}">
                <a16:creationId xmlns:a16="http://schemas.microsoft.com/office/drawing/2014/main" id="{7CF980FE-E4E0-48D1-DD62-8C38A3EE5CDF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417990" y="5311818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AD3B07F7-5F82-8BFA-D6AD-BBC9A2443B3B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558592" y="4611617"/>
            <a:ext cx="458425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F6E64B4B-2B4D-1828-BCBE-CCFF4C492D2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02611459"/>
              </p:ext>
            </p:extLst>
          </p:nvPr>
        </p:nvGraphicFramePr>
        <p:xfrm>
          <a:off x="4890368" y="2209800"/>
          <a:ext cx="6746475" cy="2260865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20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20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9878658"/>
                  </a:ext>
                </a:extLst>
              </a:tr>
              <a:tr h="686916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Manaure, Uribia.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5529140"/>
                  </a:ext>
                </a:extLst>
              </a:tr>
              <a:tr h="60986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Manatí.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0581669"/>
                  </a:ext>
                </a:extLst>
              </a:tr>
            </a:tbl>
          </a:graphicData>
        </a:graphic>
      </p:graphicFrame>
      <p:pic>
        <p:nvPicPr>
          <p:cNvPr id="8" name="Google Shape;137;p24" descr="Recurso 25.png">
            <a:extLst>
              <a:ext uri="{FF2B5EF4-FFF2-40B4-BE49-F238E27FC236}">
                <a16:creationId xmlns:a16="http://schemas.microsoft.com/office/drawing/2014/main" id="{EFB72946-F47B-5957-6FFE-0BD06CFE9E7A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546486" y="2422638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7;p58">
            <a:extLst>
              <a:ext uri="{FF2B5EF4-FFF2-40B4-BE49-F238E27FC236}">
                <a16:creationId xmlns:a16="http://schemas.microsoft.com/office/drawing/2014/main" id="{4862B431-1FE1-F46E-A633-788A1BD23D08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016472" y="3227766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ACCA30BE-75A2-AD44-7B13-EDCFED48AB5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917110" y="4388270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oogle Shape;186;p59">
            <a:extLst>
              <a:ext uri="{FF2B5EF4-FFF2-40B4-BE49-F238E27FC236}">
                <a16:creationId xmlns:a16="http://schemas.microsoft.com/office/drawing/2014/main" id="{18A075B2-B299-ACEF-5869-D4EF95C6F1C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32220371"/>
              </p:ext>
            </p:extLst>
          </p:nvPr>
        </p:nvGraphicFramePr>
        <p:xfrm>
          <a:off x="4890368" y="2064457"/>
          <a:ext cx="6746475" cy="2208136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211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HUILA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Villavieja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1702166"/>
                  </a:ext>
                </a:extLst>
              </a:tr>
              <a:tr h="92931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San Cayetano.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Natagaima, Prado, Saldaña, San Luis.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7801333"/>
                  </a:ext>
                </a:extLst>
              </a:tr>
            </a:tbl>
          </a:graphicData>
        </a:graphic>
      </p:graphicFrame>
      <p:graphicFrame>
        <p:nvGraphicFramePr>
          <p:cNvPr id="8" name="Google Shape;186;p59">
            <a:extLst>
              <a:ext uri="{FF2B5EF4-FFF2-40B4-BE49-F238E27FC236}">
                <a16:creationId xmlns:a16="http://schemas.microsoft.com/office/drawing/2014/main" id="{BB77236E-D1B4-4795-802B-2334B00E3E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3123094"/>
              </p:ext>
            </p:extLst>
          </p:nvPr>
        </p:nvGraphicFramePr>
        <p:xfrm>
          <a:off x="12791156" y="3649746"/>
          <a:ext cx="6815830" cy="1029189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53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387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San Cayetano.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613807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6" y="785917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44444" y="974036"/>
            <a:ext cx="4287799" cy="5644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8;p58">
            <a:extLst>
              <a:ext uri="{FF2B5EF4-FFF2-40B4-BE49-F238E27FC236}">
                <a16:creationId xmlns:a16="http://schemas.microsoft.com/office/drawing/2014/main" id="{FF2A42F9-528B-3EEA-DB82-0937D1FFCC4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714702" y="2979705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A2D223CA-C975-B9B5-5E13-2B6D81A426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9046019"/>
              </p:ext>
            </p:extLst>
          </p:nvPr>
        </p:nvGraphicFramePr>
        <p:xfrm>
          <a:off x="12465684" y="7403978"/>
          <a:ext cx="6809325" cy="125671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45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547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890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780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7" name="Google Shape;158;p58">
            <a:extLst>
              <a:ext uri="{FF2B5EF4-FFF2-40B4-BE49-F238E27FC236}">
                <a16:creationId xmlns:a16="http://schemas.microsoft.com/office/drawing/2014/main" id="{C1928009-F118-6A01-BFA4-524B694C73BE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96872" y="3624134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37;p24" descr="Recurso 25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5057117" y="1840531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57;p58">
            <a:extLst>
              <a:ext uri="{FF2B5EF4-FFF2-40B4-BE49-F238E27FC236}">
                <a16:creationId xmlns:a16="http://schemas.microsoft.com/office/drawing/2014/main" id="{87391137-FCFC-8A2E-294F-598BD6AE8176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096872" y="2723478"/>
            <a:ext cx="499120" cy="4450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2196632336"/>
              </p:ext>
            </p:extLst>
          </p:nvPr>
        </p:nvGraphicFramePr>
        <p:xfrm>
          <a:off x="4593017" y="2288877"/>
          <a:ext cx="6746475" cy="1456101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940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Guachucal.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0701117"/>
                  </a:ext>
                </a:extLst>
              </a:tr>
            </a:tbl>
          </a:graphicData>
        </a:graphic>
      </p:graphicFrame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C63644E5-9CB9-DC6A-0AB2-24036E948C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84478203"/>
              </p:ext>
            </p:extLst>
          </p:nvPr>
        </p:nvGraphicFramePr>
        <p:xfrm>
          <a:off x="12770537" y="4419663"/>
          <a:ext cx="6426274" cy="1452697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008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54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529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Imués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Ospina.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6" name="Google Shape;157;p58">
            <a:extLst>
              <a:ext uri="{FF2B5EF4-FFF2-40B4-BE49-F238E27FC236}">
                <a16:creationId xmlns:a16="http://schemas.microsoft.com/office/drawing/2014/main" id="{A109C155-499C-D133-7A34-5FC03B0D173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846797" y="1405297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09ED492B-775F-E4E0-CBDD-E3E9C008A5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952685" y="2504868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8C502FAF-B0EA-25FC-863A-B50C89A9166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740897" y="3016927"/>
            <a:ext cx="484369" cy="446694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467273" y="958055"/>
            <a:ext cx="3437977" cy="57380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04;p4">
            <a:extLst>
              <a:ext uri="{FF2B5EF4-FFF2-40B4-BE49-F238E27FC236}">
                <a16:creationId xmlns:a16="http://schemas.microsoft.com/office/drawing/2014/main" id="{5E4545A0-6B4C-B252-9D3E-6EF79264A2B3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7025214" y="6977714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815203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ORINOQUÍA</a:t>
            </a:r>
            <a:endParaRPr dirty="0"/>
          </a:p>
        </p:txBody>
      </p:sp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E209691-1E0E-0653-8C66-C1F19FCFE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1388631"/>
              </p:ext>
            </p:extLst>
          </p:nvPr>
        </p:nvGraphicFramePr>
        <p:xfrm>
          <a:off x="15332977" y="2206050"/>
          <a:ext cx="6815830" cy="134822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41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Trinidad.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  <p:pic>
        <p:nvPicPr>
          <p:cNvPr id="8" name="Google Shape;192;p59">
            <a:extLst>
              <a:ext uri="{FF2B5EF4-FFF2-40B4-BE49-F238E27FC236}">
                <a16:creationId xmlns:a16="http://schemas.microsoft.com/office/drawing/2014/main" id="{9CB3ECE8-6BC2-ACF4-95D9-566A3493E8C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780350" y="1642507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18;p5">
            <a:extLst>
              <a:ext uri="{FF2B5EF4-FFF2-40B4-BE49-F238E27FC236}">
                <a16:creationId xmlns:a16="http://schemas.microsoft.com/office/drawing/2014/main" id="{C0DBEDFF-8799-463A-AA31-E2EFF27AEEE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13204" y="3555454"/>
            <a:ext cx="484369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4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142766" y="1331844"/>
            <a:ext cx="4538563" cy="5337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58;p58">
            <a:extLst>
              <a:ext uri="{FF2B5EF4-FFF2-40B4-BE49-F238E27FC236}">
                <a16:creationId xmlns:a16="http://schemas.microsoft.com/office/drawing/2014/main" id="{1BC02411-1921-2F20-C9F3-5797D4F2EE28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9087818" y="6081596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60B6CD79-504C-9D7F-21A5-A3A91110C80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880711" y="2920975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6338</TotalTime>
  <Words>1135</Words>
  <Application>Microsoft Office PowerPoint</Application>
  <PresentationFormat>Panorámica</PresentationFormat>
  <Paragraphs>95</Paragraphs>
  <Slides>12</Slides>
  <Notes>12</Notes>
  <HiddenSlides>1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Arial</vt:lpstr>
      <vt:lpstr>Arial Narrow</vt:lpstr>
      <vt:lpstr>Calibri</vt:lpstr>
      <vt:lpstr>Arial Black</vt:lpstr>
      <vt:lpstr>Helvetica Neue</vt:lpstr>
      <vt:lpstr>Verdana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669</cp:revision>
  <dcterms:created xsi:type="dcterms:W3CDTF">2022-10-19T17:32:46Z</dcterms:created>
  <dcterms:modified xsi:type="dcterms:W3CDTF">2024-06-09T15:43:26Z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