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8" r:id="rId2"/>
    <p:sldMasterId id="2147483679" r:id="rId3"/>
  </p:sldMasterIdLst>
  <p:notesMasterIdLst>
    <p:notesMasterId r:id="rId8"/>
  </p:notesMasterIdLst>
  <p:handoutMasterIdLst>
    <p:handoutMasterId r:id="rId9"/>
  </p:handoutMasterIdLst>
  <p:sldIdLst>
    <p:sldId id="256" r:id="rId4"/>
    <p:sldId id="259" r:id="rId5"/>
    <p:sldId id="258" r:id="rId6"/>
    <p:sldId id="257" r:id="rId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70"/>
    <a:srgbClr val="0070C0"/>
    <a:srgbClr val="563A12"/>
    <a:srgbClr val="ED0802"/>
    <a:srgbClr val="000000"/>
    <a:srgbClr val="A10E07"/>
    <a:srgbClr val="C91008"/>
    <a:srgbClr val="6C320A"/>
    <a:srgbClr val="F9652F"/>
    <a:srgbClr val="10A3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FB8EB6-1F60-E0E3-BD64-727D878DE428}" v="1" dt="2024-07-12T12:49:10.200"/>
  </p1510:revLst>
</p1510:revInfo>
</file>

<file path=ppt/tableStyles.xml><?xml version="1.0" encoding="utf-8"?>
<a:tblStyleLst xmlns:a="http://schemas.openxmlformats.org/drawingml/2006/main" def="{5C22544A-7EE6-4342-B048-85BDC9FD1C3A}">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73" autoAdjust="0"/>
    <p:restoredTop sz="94660"/>
  </p:normalViewPr>
  <p:slideViewPr>
    <p:cSldViewPr snapToGrid="0">
      <p:cViewPr varScale="1">
        <p:scale>
          <a:sx n="111" d="100"/>
          <a:sy n="111" d="100"/>
        </p:scale>
        <p:origin x="174" y="78"/>
      </p:cViewPr>
      <p:guideLst/>
    </p:cSldViewPr>
  </p:slideViewPr>
  <p:notesTextViewPr>
    <p:cViewPr>
      <p:scale>
        <a:sx n="1" d="1"/>
        <a:sy n="1" d="1"/>
      </p:scale>
      <p:origin x="0" y="0"/>
    </p:cViewPr>
  </p:notesText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handoutMaster" Target="handoutMasters/handoutMaster1.xml"/><Relationship Id="rId14"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23A5A6A-EF40-4D83-9F11-3AF6FE43C542}" type="datetimeFigureOut">
              <a:rPr lang="es-CO" smtClean="0"/>
              <a:t>19/07/2024</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0CCEC4-929D-4520-899D-7D1E36ED0D66}" type="slidenum">
              <a:rPr lang="es-CO" smtClean="0"/>
              <a:t>‹Nº›</a:t>
            </a:fld>
            <a:endParaRPr lang="es-CO"/>
          </a:p>
        </p:txBody>
      </p:sp>
    </p:spTree>
    <p:extLst>
      <p:ext uri="{BB962C8B-B14F-4D97-AF65-F5344CB8AC3E}">
        <p14:creationId xmlns:p14="http://schemas.microsoft.com/office/powerpoint/2010/main" val="3725291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39B20-166D-4624-BB22-A74B51DD5675}" type="datetimeFigureOut">
              <a:rPr lang="es-MX" smtClean="0"/>
              <a:t>19/07/2024</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2280A9-CB00-4B90-9015-F997404898FF}" type="slidenum">
              <a:rPr lang="es-MX" smtClean="0"/>
              <a:t>‹Nº›</a:t>
            </a:fld>
            <a:endParaRPr lang="es-MX"/>
          </a:p>
        </p:txBody>
      </p:sp>
    </p:spTree>
    <p:extLst>
      <p:ext uri="{BB962C8B-B14F-4D97-AF65-F5344CB8AC3E}">
        <p14:creationId xmlns:p14="http://schemas.microsoft.com/office/powerpoint/2010/main" val="91574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2.wdp"/><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3.wdp"/><Relationship Id="rId4" Type="http://schemas.openxmlformats.org/officeDocument/2006/relationships/image" Target="../media/image1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5.png"/><Relationship Id="rId4" Type="http://schemas.openxmlformats.org/officeDocument/2006/relationships/image" Target="../media/image1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5.wdp"/><Relationship Id="rId4" Type="http://schemas.openxmlformats.org/officeDocument/2006/relationships/image" Target="../media/image1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microsoft.com/office/2007/relationships/hdphoto" Target="../media/hdphoto6.wdp"/></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6.wdp"/><Relationship Id="rId4" Type="http://schemas.openxmlformats.org/officeDocument/2006/relationships/image" Target="../media/image1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png"/><Relationship Id="rId4" Type="http://schemas.microsoft.com/office/2007/relationships/hdphoto" Target="../media/hdphoto6.wdp"/></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5" Type="http://schemas.microsoft.com/office/2007/relationships/hdphoto" Target="../media/hdphoto7.wdp"/><Relationship Id="rId4" Type="http://schemas.openxmlformats.org/officeDocument/2006/relationships/image" Target="../media/image21.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jpe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microsoft.com/office/2007/relationships/hdphoto" Target="../media/hdphoto8.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27.jpg"/><Relationship Id="rId5" Type="http://schemas.openxmlformats.org/officeDocument/2006/relationships/image" Target="../media/image25.png"/><Relationship Id="rId4" Type="http://schemas.openxmlformats.org/officeDocument/2006/relationships/image" Target="../media/image24.png"/><Relationship Id="rId9" Type="http://schemas.microsoft.com/office/2007/relationships/hdphoto" Target="../media/hdphoto8.wdp"/></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5.png"/><Relationship Id="rId4" Type="http://schemas.openxmlformats.org/officeDocument/2006/relationships/image" Target="../media/image32.png"/><Relationship Id="rId9" Type="http://schemas.openxmlformats.org/officeDocument/2006/relationships/image" Target="../media/image3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802B6317-D322-6910-FAE3-4A3D23D5FE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55915" y="2022155"/>
            <a:ext cx="2280170" cy="2813691"/>
          </a:xfrm>
          <a:prstGeom prst="rect">
            <a:avLst/>
          </a:prstGeom>
        </p:spPr>
      </p:pic>
    </p:spTree>
    <p:extLst>
      <p:ext uri="{BB962C8B-B14F-4D97-AF65-F5344CB8AC3E}">
        <p14:creationId xmlns:p14="http://schemas.microsoft.com/office/powerpoint/2010/main" val="1770355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texto vertical 2">
            <a:extLst>
              <a:ext uri="{FF2B5EF4-FFF2-40B4-BE49-F238E27FC236}">
                <a16:creationId xmlns:a16="http://schemas.microsoft.com/office/drawing/2014/main" id="{B48743B4-32EC-4FB8-39DA-43FAD87E5862}"/>
              </a:ext>
            </a:extLst>
          </p:cNvPr>
          <p:cNvSpPr>
            <a:spLocks noGrp="1"/>
          </p:cNvSpPr>
          <p:nvPr>
            <p:ph type="body" orient="vert" idx="1"/>
          </p:nvPr>
        </p:nvSpPr>
        <p:spPr/>
        <p:txBody>
          <a:bodyPr vert="eaVert">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1B4ADD26-250E-D59C-44D4-29E9114C640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19/07/2024</a:t>
            </a:fld>
            <a:endParaRPr lang="es-CO"/>
          </a:p>
        </p:txBody>
      </p:sp>
      <p:sp>
        <p:nvSpPr>
          <p:cNvPr id="5" name="Marcador de pie de página 4">
            <a:extLst>
              <a:ext uri="{FF2B5EF4-FFF2-40B4-BE49-F238E27FC236}">
                <a16:creationId xmlns:a16="http://schemas.microsoft.com/office/drawing/2014/main" id="{4714E331-D95D-C3B1-08DE-44AFB93C897E}"/>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CC34E802-05AD-0EDE-DF6F-5A7678636F24}"/>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8"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2" name="Imagen 11">
            <a:extLst>
              <a:ext uri="{FF2B5EF4-FFF2-40B4-BE49-F238E27FC236}">
                <a16:creationId xmlns:a16="http://schemas.microsoft.com/office/drawing/2014/main" id="{9B947472-AA8D-E9B0-9E8E-CEC7CE95106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3" name="Imagen 12">
            <a:extLst>
              <a:ext uri="{FF2B5EF4-FFF2-40B4-BE49-F238E27FC236}">
                <a16:creationId xmlns:a16="http://schemas.microsoft.com/office/drawing/2014/main" id="{D1585F5D-2E05-677D-9748-C1D87426096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2159377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2A75D2D-FF8E-E886-CA68-B24A8FE549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55915" y="2022155"/>
            <a:ext cx="2280170" cy="2813691"/>
          </a:xfrm>
          <a:prstGeom prst="rect">
            <a:avLst/>
          </a:prstGeom>
        </p:spPr>
      </p:pic>
    </p:spTree>
    <p:extLst>
      <p:ext uri="{BB962C8B-B14F-4D97-AF65-F5344CB8AC3E}">
        <p14:creationId xmlns:p14="http://schemas.microsoft.com/office/powerpoint/2010/main" val="615748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diciones Hidrometeorolo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1" name="Rectángulo 20"/>
          <p:cNvSpPr/>
          <p:nvPr userDrawn="1"/>
        </p:nvSpPr>
        <p:spPr>
          <a:xfrm>
            <a:off x="-1934" y="949571"/>
            <a:ext cx="12193935" cy="5122985"/>
          </a:xfrm>
          <a:prstGeom prst="rect">
            <a:avLst/>
          </a:prstGeom>
          <a:solidFill>
            <a:srgbClr val="D5EEF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s-MX" sz="1800"/>
          </a:p>
        </p:txBody>
      </p:sp>
      <p:grpSp>
        <p:nvGrpSpPr>
          <p:cNvPr id="15" name="Grupo 14"/>
          <p:cNvGrpSpPr/>
          <p:nvPr userDrawn="1"/>
        </p:nvGrpSpPr>
        <p:grpSpPr>
          <a:xfrm>
            <a:off x="1409105" y="1102817"/>
            <a:ext cx="4244023" cy="4917996"/>
            <a:chOff x="811676" y="914400"/>
            <a:chExt cx="4430249" cy="5133796"/>
          </a:xfrm>
        </p:grpSpPr>
        <p:pic>
          <p:nvPicPr>
            <p:cNvPr id="16" name="Google Shape;16;p72"/>
            <p:cNvPicPr preferRelativeResize="0"/>
            <p:nvPr/>
          </p:nvPicPr>
          <p:blipFill rotWithShape="1">
            <a:blip r:embed="rId3">
              <a:alphaModFix/>
            </a:blip>
            <a:srcRect/>
            <a:stretch/>
          </p:blipFill>
          <p:spPr>
            <a:xfrm>
              <a:off x="811676" y="922338"/>
              <a:ext cx="388937" cy="4675187"/>
            </a:xfrm>
            <a:prstGeom prst="rect">
              <a:avLst/>
            </a:prstGeom>
            <a:noFill/>
            <a:ln>
              <a:noFill/>
            </a:ln>
          </p:spPr>
        </p:pic>
        <p:sp>
          <p:nvSpPr>
            <p:cNvPr id="17" name="Google Shape;17;p72"/>
            <p:cNvSpPr/>
            <p:nvPr/>
          </p:nvSpPr>
          <p:spPr>
            <a:xfrm>
              <a:off x="823913" y="914400"/>
              <a:ext cx="4408487" cy="4683125"/>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 name="Google Shape;19;p72"/>
            <p:cNvSpPr txBox="1"/>
            <p:nvPr/>
          </p:nvSpPr>
          <p:spPr>
            <a:xfrm>
              <a:off x="814389" y="5599113"/>
              <a:ext cx="4427536" cy="449083"/>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dirty="0">
                <a:solidFill>
                  <a:srgbClr val="000000"/>
                </a:solidFill>
                <a:latin typeface="Arial Narrow"/>
                <a:ea typeface="Arial Narrow"/>
                <a:cs typeface="Arial Narrow"/>
                <a:sym typeface="Arial Narrow"/>
              </a:endParaRPr>
            </a:p>
          </p:txBody>
        </p:sp>
      </p:grpSp>
      <p:sp>
        <p:nvSpPr>
          <p:cNvPr id="25" name="Google Shape;17;p72"/>
          <p:cNvSpPr/>
          <p:nvPr/>
        </p:nvSpPr>
        <p:spPr>
          <a:xfrm>
            <a:off x="6872515" y="1072122"/>
            <a:ext cx="4043565" cy="4595148"/>
          </a:xfrm>
          <a:prstGeom prst="rect">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 name="Google Shape;19;p72"/>
          <p:cNvSpPr txBox="1"/>
          <p:nvPr/>
        </p:nvSpPr>
        <p:spPr>
          <a:xfrm>
            <a:off x="6872515" y="5577698"/>
            <a:ext cx="4043565" cy="430206"/>
          </a:xfrm>
          <a:prstGeom prst="rect">
            <a:avLst/>
          </a:prstGeom>
          <a:solidFill>
            <a:schemeClr val="lt1"/>
          </a:solidFill>
          <a:ln>
            <a:noFill/>
          </a:ln>
        </p:spPr>
        <p:txBody>
          <a:bodyPr spcFirstLastPara="1" wrap="square" lIns="91425" tIns="45700" rIns="91425" bIns="45700" anchor="t" anchorCtr="0">
            <a:spAutoFit/>
          </a:bodyPr>
          <a:lstStyle/>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a:p>
            <a:pPr marL="85723" marR="0" lvl="1" indent="0" algn="ctr" rtl="0">
              <a:lnSpc>
                <a:spcPct val="122000"/>
              </a:lnSpc>
              <a:spcBef>
                <a:spcPts val="0"/>
              </a:spcBef>
              <a:spcAft>
                <a:spcPts val="0"/>
              </a:spcAft>
              <a:buClr>
                <a:srgbClr val="000000"/>
              </a:buClr>
              <a:buSzPts val="900"/>
              <a:buFont typeface="Calibri"/>
              <a:buNone/>
            </a:pPr>
            <a:endParaRPr sz="900" b="1" i="0" u="none" strike="noStrike" cap="none">
              <a:solidFill>
                <a:srgbClr val="000000"/>
              </a:solidFill>
              <a:latin typeface="Arial Narrow"/>
              <a:ea typeface="Arial Narrow"/>
              <a:cs typeface="Arial Narrow"/>
              <a:sym typeface="Arial Narrow"/>
            </a:endParaRPr>
          </a:p>
        </p:txBody>
      </p:sp>
      <p:sp>
        <p:nvSpPr>
          <p:cNvPr id="44" name="Marcador de texto 43"/>
          <p:cNvSpPr>
            <a:spLocks noGrp="1"/>
          </p:cNvSpPr>
          <p:nvPr>
            <p:ph type="body" sz="quarter" idx="10"/>
          </p:nvPr>
        </p:nvSpPr>
        <p:spPr>
          <a:xfrm>
            <a:off x="6983414" y="5598571"/>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48" name="Marcador de texto 43"/>
          <p:cNvSpPr>
            <a:spLocks noGrp="1"/>
          </p:cNvSpPr>
          <p:nvPr>
            <p:ph type="body" sz="quarter" idx="11"/>
          </p:nvPr>
        </p:nvSpPr>
        <p:spPr>
          <a:xfrm>
            <a:off x="1613125" y="5608619"/>
            <a:ext cx="3838575" cy="361950"/>
          </a:xfrm>
        </p:spPr>
        <p:txBody>
          <a:bodyPr>
            <a:noAutofit/>
          </a:bodyPr>
          <a:lstStyle>
            <a:lvl1pPr marL="0" indent="0" algn="ctr">
              <a:buNone/>
              <a:defRPr sz="10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9" name="Imagen 48"/>
          <p:cNvPicPr>
            <a:picLocks noChangeAspect="1"/>
          </p:cNvPicPr>
          <p:nvPr userDrawn="1"/>
        </p:nvPicPr>
        <p:blipFill>
          <a:blip r:embed="rId4"/>
          <a:stretch>
            <a:fillRect/>
          </a:stretch>
        </p:blipFill>
        <p:spPr>
          <a:xfrm>
            <a:off x="2646070" y="6105426"/>
            <a:ext cx="6899860" cy="564757"/>
          </a:xfrm>
          <a:prstGeom prst="rect">
            <a:avLst/>
          </a:prstGeom>
        </p:spPr>
      </p:pic>
      <p:pic>
        <p:nvPicPr>
          <p:cNvPr id="5" name="Imagen 4">
            <a:extLst>
              <a:ext uri="{FF2B5EF4-FFF2-40B4-BE49-F238E27FC236}">
                <a16:creationId xmlns:a16="http://schemas.microsoft.com/office/drawing/2014/main" id="{3D82D759-81F9-2F2D-2BE9-6DB2DC21B7E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6" name="Rectángulo: esquinas superiores redondeadas 5">
            <a:extLst>
              <a:ext uri="{FF2B5EF4-FFF2-40B4-BE49-F238E27FC236}">
                <a16:creationId xmlns:a16="http://schemas.microsoft.com/office/drawing/2014/main" id="{3746117A-F2B2-B05A-93EB-9767AF34ECAC}"/>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1" name="Imagen 10"/>
          <p:cNvPicPr>
            <a:picLocks noChangeAspect="1"/>
          </p:cNvPicPr>
          <p:nvPr userDrawn="1"/>
        </p:nvPicPr>
        <p:blipFill>
          <a:blip r:embed="rId6">
            <a:duotone>
              <a:schemeClr val="bg2">
                <a:shade val="45000"/>
                <a:satMod val="135000"/>
              </a:schemeClr>
              <a:prstClr val="white"/>
            </a:duotone>
            <a:extLst>
              <a:ext uri="{BEBA8EAE-BF5A-486C-A8C5-ECC9F3942E4B}">
                <a14:imgProps xmlns:a14="http://schemas.microsoft.com/office/drawing/2010/main">
                  <a14:imgLayer r:embed="rId7">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29" name="CuadroTexto 28"/>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716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diciones Hidrometeorológica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3900"/>
            <a:ext cx="12190067" cy="6859090"/>
          </a:xfrm>
          <a:prstGeom prst="rect">
            <a:avLst/>
          </a:prstGeom>
        </p:spPr>
      </p:pic>
      <p:graphicFrame>
        <p:nvGraphicFramePr>
          <p:cNvPr id="19" name="Google Shape;22;p73"/>
          <p:cNvGraphicFramePr/>
          <p:nvPr userDrawn="1">
            <p:extLst>
              <p:ext uri="{D42A27DB-BD31-4B8C-83A1-F6EECF244321}">
                <p14:modId xmlns:p14="http://schemas.microsoft.com/office/powerpoint/2010/main" val="4140264445"/>
              </p:ext>
            </p:extLst>
          </p:nvPr>
        </p:nvGraphicFramePr>
        <p:xfrm>
          <a:off x="1" y="1075525"/>
          <a:ext cx="12190065" cy="5086477"/>
        </p:xfrm>
        <a:graphic>
          <a:graphicData uri="http://schemas.openxmlformats.org/drawingml/2006/table">
            <a:tbl>
              <a:tblPr>
                <a:tableStyleId>{10A1B5D5-9B99-4C35-A422-299274C87663}</a:tableStyleId>
              </a:tblPr>
              <a:tblGrid>
                <a:gridCol w="5029199">
                  <a:extLst>
                    <a:ext uri="{9D8B030D-6E8A-4147-A177-3AD203B41FA5}">
                      <a16:colId xmlns:a16="http://schemas.microsoft.com/office/drawing/2014/main" val="20000"/>
                    </a:ext>
                  </a:extLst>
                </a:gridCol>
                <a:gridCol w="7160866">
                  <a:extLst>
                    <a:ext uri="{9D8B030D-6E8A-4147-A177-3AD203B41FA5}">
                      <a16:colId xmlns:a16="http://schemas.microsoft.com/office/drawing/2014/main" val="20001"/>
                    </a:ext>
                  </a:extLst>
                </a:gridCol>
              </a:tblGrid>
              <a:tr h="315431">
                <a:tc>
                  <a:txBody>
                    <a:bodyPr/>
                    <a:lstStyle/>
                    <a:p>
                      <a:pPr marL="0" marR="0" lvl="0" indent="0" algn="ctr" rtl="0">
                        <a:lnSpc>
                          <a:spcPct val="100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Condiciones meteorológicas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85079" marR="85079" marT="42540" marB="42540" anchor="ctr">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Clr>
                          <a:srgbClr val="000000"/>
                        </a:buClr>
                        <a:buSzPts val="1400"/>
                        <a:buFont typeface="Arial"/>
                        <a:buNone/>
                      </a:pPr>
                      <a:r>
                        <a:rPr lang="es-CO" sz="1100" b="1" u="none" strike="noStrike" cap="none" dirty="0">
                          <a:solidFill>
                            <a:srgbClr val="16719A"/>
                          </a:solidFill>
                          <a:latin typeface="Verdana" panose="020B0604030504040204" pitchFamily="34" charset="0"/>
                          <a:ea typeface="Verdana" panose="020B0604030504040204" pitchFamily="34" charset="0"/>
                          <a:sym typeface="Arial Narrow"/>
                        </a:rPr>
                        <a:t>Lluvias destacadas en las últimas horas</a:t>
                      </a:r>
                      <a:endParaRPr sz="1100" b="1" u="none" strike="noStrike" cap="none" dirty="0">
                        <a:solidFill>
                          <a:srgbClr val="16719A"/>
                        </a:solidFill>
                        <a:latin typeface="Verdana" panose="020B0604030504040204" pitchFamily="34" charset="0"/>
                        <a:ea typeface="Verdana" panose="020B0604030504040204" pitchFamily="34" charset="0"/>
                        <a:cs typeface="Arial Narrow"/>
                        <a:sym typeface="Arial Narrow"/>
                      </a:endParaRPr>
                    </a:p>
                  </a:txBody>
                  <a:tcPr marL="63798" marR="63798" marT="0" marB="0" anchor="ctr">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771046">
                <a:tc>
                  <a:txBody>
                    <a:bodyPr/>
                    <a:lstStyle/>
                    <a:p>
                      <a:pPr marL="0" marR="0" lvl="0" indent="0" algn="ctr" rtl="0">
                        <a:lnSpc>
                          <a:spcPct val="100000"/>
                        </a:lnSpc>
                        <a:spcBef>
                          <a:spcPts val="0"/>
                        </a:spcBef>
                        <a:spcAft>
                          <a:spcPts val="0"/>
                        </a:spcAft>
                        <a:buClr>
                          <a:srgbClr val="000000"/>
                        </a:buClr>
                        <a:buSzPts val="1400"/>
                        <a:buFont typeface="Arial"/>
                        <a:buNone/>
                      </a:pPr>
                      <a:endParaRPr sz="1300" b="0" u="none" strike="noStrike" cap="none" dirty="0">
                        <a:latin typeface="Arial Narrow"/>
                        <a:ea typeface="Arial Narrow"/>
                        <a:cs typeface="Arial Narrow"/>
                        <a:sym typeface="Arial Narrow"/>
                      </a:endParaRPr>
                    </a:p>
                  </a:txBody>
                  <a:tcPr marL="85079" marR="85079" marT="42540" marB="42540">
                    <a:lnL w="12700" cmpd="sng">
                      <a:noFill/>
                    </a:lnL>
                    <a:lnR w="12700" cap="flat" cmpd="sng" algn="ctr">
                      <a:solidFill>
                        <a:srgbClr val="16719A"/>
                      </a:solidFill>
                      <a:prstDash val="solid"/>
                      <a:round/>
                      <a:headEnd type="none" w="med" len="med"/>
                      <a:tailEnd type="none" w="med" len="med"/>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u="none" strike="noStrike" cap="none" dirty="0">
                        <a:sym typeface="Arial Narrow"/>
                      </a:endParaRPr>
                    </a:p>
                    <a:p>
                      <a:pPr marL="0" marR="0" lvl="0" indent="0" algn="ctr" rtl="0">
                        <a:lnSpc>
                          <a:spcPct val="100000"/>
                        </a:lnSpc>
                        <a:spcBef>
                          <a:spcPts val="0"/>
                        </a:spcBef>
                        <a:spcAft>
                          <a:spcPts val="0"/>
                        </a:spcAft>
                        <a:buClr>
                          <a:srgbClr val="000000"/>
                        </a:buClr>
                        <a:buSzPts val="1400"/>
                        <a:buFont typeface="Arial"/>
                        <a:buNone/>
                      </a:pPr>
                      <a:endParaRPr sz="1300" b="1" u="none" strike="noStrike" cap="none" dirty="0">
                        <a:latin typeface="Arial Narrow"/>
                        <a:ea typeface="Arial Narrow"/>
                        <a:cs typeface="Arial Narrow"/>
                        <a:sym typeface="Arial Narrow"/>
                      </a:endParaRPr>
                    </a:p>
                  </a:txBody>
                  <a:tcPr marL="85079" marR="85079" marT="42540" marB="42540">
                    <a:lnL w="12700" cap="flat" cmpd="sng" algn="ctr">
                      <a:solidFill>
                        <a:srgbClr val="16719A"/>
                      </a:solidFill>
                      <a:prstDash val="solid"/>
                      <a:round/>
                      <a:headEnd type="none" w="med" len="med"/>
                      <a:tailEnd type="none" w="med" len="med"/>
                    </a:lnL>
                    <a:lnR w="12700" cmpd="sng">
                      <a:noFill/>
                    </a:lnR>
                    <a:lnT w="12700" cap="flat" cmpd="sng" algn="ctr">
                      <a:solidFill>
                        <a:srgbClr val="16719A"/>
                      </a:solidFill>
                      <a:prstDash val="solid"/>
                      <a:round/>
                      <a:headEnd type="none" w="med" len="med"/>
                      <a:tailEnd type="none" w="med" len="med"/>
                    </a:lnT>
                    <a:lnB w="12700" cap="flat" cmpd="sng" algn="ctr">
                      <a:solidFill>
                        <a:srgbClr val="16719A"/>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1335855" y="6294650"/>
            <a:ext cx="9520290" cy="286632"/>
          </a:xfrm>
          <a:prstGeom prst="rect">
            <a:avLst/>
          </a:prstGeom>
        </p:spPr>
      </p:pic>
      <p:sp>
        <p:nvSpPr>
          <p:cNvPr id="20" name="Google Shape;23;p73"/>
          <p:cNvSpPr/>
          <p:nvPr userDrawn="1"/>
        </p:nvSpPr>
        <p:spPr>
          <a:xfrm>
            <a:off x="521652" y="1515900"/>
            <a:ext cx="4003851" cy="4295353"/>
          </a:xfrm>
          <a:prstGeom prst="rect">
            <a:avLst/>
          </a:prstGeom>
          <a:noFill/>
          <a:ln w="9525" cap="flat" cmpd="sng">
            <a:solidFill>
              <a:schemeClr val="bg2">
                <a:lumMod val="900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Marcador de texto 43"/>
          <p:cNvSpPr>
            <a:spLocks noGrp="1"/>
          </p:cNvSpPr>
          <p:nvPr>
            <p:ph type="body" sz="quarter" idx="12"/>
          </p:nvPr>
        </p:nvSpPr>
        <p:spPr>
          <a:xfrm>
            <a:off x="5370482" y="1603433"/>
            <a:ext cx="6501220" cy="4309486"/>
          </a:xfrm>
        </p:spPr>
        <p:txBody>
          <a:bodyPr>
            <a:noAutofit/>
          </a:bodyPr>
          <a:lstStyle>
            <a:lvl1pPr marL="0" indent="0" algn="just">
              <a:buNone/>
              <a:defRPr sz="105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4" name="Marcador de texto 43"/>
          <p:cNvSpPr>
            <a:spLocks noGrp="1"/>
          </p:cNvSpPr>
          <p:nvPr>
            <p:ph type="body" sz="quarter" idx="13"/>
          </p:nvPr>
        </p:nvSpPr>
        <p:spPr>
          <a:xfrm>
            <a:off x="521652" y="5895773"/>
            <a:ext cx="4003851" cy="159316"/>
          </a:xfrm>
        </p:spPr>
        <p:txBody>
          <a:bodyPr>
            <a:noAutofit/>
          </a:bodyPr>
          <a:lstStyle>
            <a:lvl1pPr marL="0" indent="0" algn="ctr">
              <a:buNone/>
              <a:defRPr sz="8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7" name="Rectángulo: esquinas superiores redondeadas 6">
            <a:extLst>
              <a:ext uri="{FF2B5EF4-FFF2-40B4-BE49-F238E27FC236}">
                <a16:creationId xmlns:a16="http://schemas.microsoft.com/office/drawing/2014/main" id="{693C2614-2550-AFBB-658C-FFED1C9504EF}"/>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9" name="Imagen 8">
            <a:extLst>
              <a:ext uri="{FF2B5EF4-FFF2-40B4-BE49-F238E27FC236}">
                <a16:creationId xmlns:a16="http://schemas.microsoft.com/office/drawing/2014/main" id="{F79F18CF-1119-F722-55A1-84DB62DEC146}"/>
              </a:ext>
            </a:extLst>
          </p:cNvPr>
          <p:cNvPicPr>
            <a:picLocks noChangeAspect="1"/>
          </p:cNvPicPr>
          <p:nvPr userDrawn="1"/>
        </p:nvPicPr>
        <p:blipFill>
          <a:blip r:embed="rId4">
            <a:duotone>
              <a:schemeClr val="bg2">
                <a:shade val="45000"/>
                <a:satMod val="135000"/>
              </a:schemeClr>
              <a:prstClr val="white"/>
            </a:duotone>
            <a:extLst>
              <a:ext uri="{BEBA8EAE-BF5A-486C-A8C5-ECC9F3942E4B}">
                <a14:imgProps xmlns:a14="http://schemas.microsoft.com/office/drawing/2010/main">
                  <a14:imgLayer r:embed="rId5">
                    <a14:imgEffect>
                      <a14:artisticPhotocopy/>
                    </a14:imgEffect>
                    <a14:imgEffect>
                      <a14:saturation sat="400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31263" y="293163"/>
            <a:ext cx="369332" cy="369332"/>
          </a:xfrm>
          <a:prstGeom prst="rect">
            <a:avLst/>
          </a:prstGeom>
        </p:spPr>
      </p:pic>
      <p:sp>
        <p:nvSpPr>
          <p:cNvPr id="10" name="CuadroTexto 9">
            <a:extLst>
              <a:ext uri="{FF2B5EF4-FFF2-40B4-BE49-F238E27FC236}">
                <a16:creationId xmlns:a16="http://schemas.microsoft.com/office/drawing/2014/main" id="{8026212B-C652-E810-3945-2F252EB124AA}"/>
              </a:ext>
            </a:extLst>
          </p:cNvPr>
          <p:cNvSpPr txBox="1"/>
          <p:nvPr userDrawn="1"/>
        </p:nvSpPr>
        <p:spPr>
          <a:xfrm>
            <a:off x="844884" y="299048"/>
            <a:ext cx="4525598" cy="369332"/>
          </a:xfrm>
          <a:prstGeom prst="rect">
            <a:avLst/>
          </a:prstGeom>
          <a:noFill/>
        </p:spPr>
        <p:txBody>
          <a:bodyPr wrap="none" rtlCol="0">
            <a:spAutoFit/>
          </a:bodyPr>
          <a:lstStyle/>
          <a:p>
            <a:r>
              <a:rPr lang="es-ES" sz="1800" b="1" dirty="0">
                <a:solidFill>
                  <a:schemeClr val="bg1"/>
                </a:solidFill>
                <a:latin typeface="Verdana" panose="020B0604030504040204" pitchFamily="34" charset="0"/>
                <a:ea typeface="Verdana" panose="020B0604030504040204" pitchFamily="34" charset="0"/>
              </a:rPr>
              <a:t>Condiciones Hidrometeorológicas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5" name="Imagen 14">
            <a:extLst>
              <a:ext uri="{FF2B5EF4-FFF2-40B4-BE49-F238E27FC236}">
                <a16:creationId xmlns:a16="http://schemas.microsoft.com/office/drawing/2014/main" id="{F14D66C4-81F0-A4CC-4F00-7FA49F6371E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627412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onóstico de precipitacione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46738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2" name="Marcador de texto 43"/>
          <p:cNvSpPr>
            <a:spLocks noGrp="1"/>
          </p:cNvSpPr>
          <p:nvPr>
            <p:ph type="body" sz="quarter" idx="12"/>
          </p:nvPr>
        </p:nvSpPr>
        <p:spPr>
          <a:xfrm>
            <a:off x="5951621" y="1409403"/>
            <a:ext cx="5438274" cy="3836114"/>
          </a:xfrm>
        </p:spPr>
        <p:txBody>
          <a:bodyPr>
            <a:noAutofit/>
          </a:bodyPr>
          <a:lstStyle>
            <a:lvl1pPr marL="0" indent="0" algn="just">
              <a:buNone/>
              <a:defRPr sz="12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p:cNvPicPr>
            <a:picLocks noChangeAspect="1"/>
          </p:cNvPicPr>
          <p:nvPr userDrawn="1"/>
        </p:nvPicPr>
        <p:blipFill>
          <a:blip r:embed="rId3"/>
          <a:stretch>
            <a:fillRect/>
          </a:stretch>
        </p:blipFill>
        <p:spPr>
          <a:xfrm>
            <a:off x="2315954" y="6090576"/>
            <a:ext cx="7560093" cy="526541"/>
          </a:xfrm>
          <a:prstGeom prst="rect">
            <a:avLst/>
          </a:prstGeom>
        </p:spPr>
      </p:pic>
      <p:sp>
        <p:nvSpPr>
          <p:cNvPr id="5" name="Redondear rectángulo de esquina del mismo lado 4"/>
          <p:cNvSpPr/>
          <p:nvPr userDrawn="1"/>
        </p:nvSpPr>
        <p:spPr>
          <a:xfrm rot="16200000">
            <a:off x="9787431" y="3591687"/>
            <a:ext cx="604177" cy="4201098"/>
          </a:xfrm>
          <a:prstGeom prst="round2SameRect">
            <a:avLst>
              <a:gd name="adj1" fmla="val 43219"/>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6" name="Imagen 5"/>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234845" y="5473553"/>
            <a:ext cx="253772" cy="439366"/>
          </a:xfrm>
          <a:prstGeom prst="rect">
            <a:avLst/>
          </a:prstGeom>
        </p:spPr>
      </p:pic>
      <p:sp>
        <p:nvSpPr>
          <p:cNvPr id="7" name="CuadroTexto 6"/>
          <p:cNvSpPr txBox="1"/>
          <p:nvPr userDrawn="1"/>
        </p:nvSpPr>
        <p:spPr>
          <a:xfrm>
            <a:off x="8614397" y="5412878"/>
            <a:ext cx="2935920" cy="553998"/>
          </a:xfrm>
          <a:prstGeom prst="rect">
            <a:avLst/>
          </a:prstGeom>
          <a:noFill/>
        </p:spPr>
        <p:txBody>
          <a:bodyPr wrap="square" rtlCol="0">
            <a:spAutoFit/>
          </a:bodyPr>
          <a:lstStyle/>
          <a:p>
            <a:pPr algn="just"/>
            <a:r>
              <a:rPr lang="es-CO" sz="1000" dirty="0">
                <a:solidFill>
                  <a:schemeClr val="bg1"/>
                </a:solidFill>
                <a:latin typeface="Verdana" panose="020B0604030504040204" pitchFamily="34" charset="0"/>
                <a:ea typeface="Verdana" panose="020B0604030504040204" pitchFamily="34" charset="0"/>
              </a:rPr>
              <a:t>Para mayor información sobre el estado del tiempo, alertas y pronósticos, consulte la aplicación móvil MI PRONÓSTICO.</a:t>
            </a:r>
            <a:endParaRPr lang="es-MX" sz="1000" dirty="0">
              <a:solidFill>
                <a:schemeClr val="bg1"/>
              </a:solidFill>
              <a:latin typeface="Verdana" panose="020B0604030504040204" pitchFamily="34" charset="0"/>
              <a:ea typeface="Verdana" panose="020B0604030504040204" pitchFamily="34" charset="0"/>
            </a:endParaRPr>
          </a:p>
        </p:txBody>
      </p:sp>
      <p:sp>
        <p:nvSpPr>
          <p:cNvPr id="9" name="Rectángulo 8"/>
          <p:cNvSpPr/>
          <p:nvPr userDrawn="1"/>
        </p:nvSpPr>
        <p:spPr>
          <a:xfrm>
            <a:off x="850232" y="1361276"/>
            <a:ext cx="4628499" cy="4503517"/>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5" name="Imagen 14">
            <a:extLst>
              <a:ext uri="{FF2B5EF4-FFF2-40B4-BE49-F238E27FC236}">
                <a16:creationId xmlns:a16="http://schemas.microsoft.com/office/drawing/2014/main" id="{EFACA062-428F-161E-3600-A15359BFBC5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6" name="Rectángulo: esquinas superiores redondeadas 15">
            <a:extLst>
              <a:ext uri="{FF2B5EF4-FFF2-40B4-BE49-F238E27FC236}">
                <a16:creationId xmlns:a16="http://schemas.microsoft.com/office/drawing/2014/main" id="{CFD59E9F-82FC-7198-95E4-9D7E467ECBD7}"/>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2" name="Imagen 1">
            <a:extLst>
              <a:ext uri="{FF2B5EF4-FFF2-40B4-BE49-F238E27FC236}">
                <a16:creationId xmlns:a16="http://schemas.microsoft.com/office/drawing/2014/main" id="{311A2049-FD33-982B-9930-7B60B48AA66F}"/>
              </a:ext>
            </a:extLst>
          </p:cNvPr>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331262" y="284606"/>
            <a:ext cx="403767" cy="403767"/>
          </a:xfrm>
          <a:prstGeom prst="rect">
            <a:avLst/>
          </a:prstGeom>
        </p:spPr>
      </p:pic>
      <p:sp>
        <p:nvSpPr>
          <p:cNvPr id="29" name="CuadroTexto 28"/>
          <p:cNvSpPr txBox="1"/>
          <p:nvPr userDrawn="1"/>
        </p:nvSpPr>
        <p:spPr>
          <a:xfrm>
            <a:off x="850231" y="211353"/>
            <a:ext cx="3600999"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precipitación</a:t>
            </a:r>
            <a:r>
              <a:rPr lang="es-ES" sz="1400" b="1" baseline="0" dirty="0">
                <a:solidFill>
                  <a:schemeClr val="bg1"/>
                </a:solidFill>
                <a:latin typeface="Verdana" panose="020B0604030504040204" pitchFamily="34" charset="0"/>
                <a:ea typeface="Verdana" panose="020B0604030504040204" pitchFamily="34" charset="0"/>
              </a:rPr>
              <a:t> para</a:t>
            </a:r>
          </a:p>
          <a:p>
            <a:pPr algn="l"/>
            <a:r>
              <a:rPr lang="es-ES" sz="1400" b="1" baseline="0" dirty="0">
                <a:solidFill>
                  <a:schemeClr val="bg1"/>
                </a:solidFill>
                <a:latin typeface="Verdana" panose="020B0604030504040204" pitchFamily="34" charset="0"/>
                <a:ea typeface="Verdana" panose="020B0604030504040204" pitchFamily="34" charset="0"/>
              </a:rPr>
              <a:t>las próximas seis (6) horas</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3627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erta por descensos temperatur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5" name="Imagen 4">
            <a:extLst>
              <a:ext uri="{FF2B5EF4-FFF2-40B4-BE49-F238E27FC236}">
                <a16:creationId xmlns:a16="http://schemas.microsoft.com/office/drawing/2014/main" id="{89FF0EA6-2C93-596F-51C4-5C8B587F3A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6" name="Rectángulo: esquinas superiores redondeadas 5">
            <a:extLst>
              <a:ext uri="{FF2B5EF4-FFF2-40B4-BE49-F238E27FC236}">
                <a16:creationId xmlns:a16="http://schemas.microsoft.com/office/drawing/2014/main" id="{906C133A-C11E-AA31-9A89-C5E9CA6EA473}"/>
              </a:ext>
            </a:extLst>
          </p:cNvPr>
          <p:cNvSpPr/>
          <p:nvPr userDrawn="1"/>
        </p:nvSpPr>
        <p:spPr>
          <a:xfrm rot="5400000">
            <a:off x="2531470" y="-2303023"/>
            <a:ext cx="510532" cy="5573476"/>
          </a:xfrm>
          <a:prstGeom prst="round2SameRect">
            <a:avLst/>
          </a:prstGeom>
          <a:solidFill>
            <a:srgbClr val="10A3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9" name="CuadroTexto 28"/>
          <p:cNvSpPr txBox="1"/>
          <p:nvPr userDrawn="1"/>
        </p:nvSpPr>
        <p:spPr>
          <a:xfrm>
            <a:off x="818239" y="228448"/>
            <a:ext cx="3990195"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Alerta por descensos significativos de</a:t>
            </a:r>
          </a:p>
          <a:p>
            <a:pPr algn="l"/>
            <a:r>
              <a:rPr lang="es-ES" sz="1400" b="1" dirty="0">
                <a:solidFill>
                  <a:schemeClr val="bg1"/>
                </a:solidFill>
                <a:latin typeface="Verdana" panose="020B0604030504040204" pitchFamily="34" charset="0"/>
                <a:ea typeface="Verdana" panose="020B0604030504040204" pitchFamily="34" charset="0"/>
              </a:rPr>
              <a:t>Las Temperaturas mínimas del aire</a:t>
            </a:r>
            <a:endParaRPr lang="es-MX" sz="1400" b="1" dirty="0">
              <a:solidFill>
                <a:schemeClr val="bg1"/>
              </a:solidFill>
              <a:latin typeface="Verdana" panose="020B0604030504040204" pitchFamily="34" charset="0"/>
              <a:ea typeface="Verdana" panose="020B0604030504040204" pitchFamily="34" charset="0"/>
            </a:endParaRPr>
          </a:p>
        </p:txBody>
      </p:sp>
      <p:pic>
        <p:nvPicPr>
          <p:cNvPr id="3" name="Imagen 2"/>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82996" y="284606"/>
            <a:ext cx="410386" cy="403767"/>
          </a:xfrm>
          <a:prstGeom prst="rect">
            <a:avLst/>
          </a:prstGeom>
        </p:spPr>
      </p:pic>
    </p:spTree>
    <p:extLst>
      <p:ext uri="{BB962C8B-B14F-4D97-AF65-F5344CB8AC3E}">
        <p14:creationId xmlns:p14="http://schemas.microsoft.com/office/powerpoint/2010/main" val="8428149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ltos valores de radiación ultravioleta">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Marcador de texto 10"/>
          <p:cNvSpPr>
            <a:spLocks noGrp="1"/>
          </p:cNvSpPr>
          <p:nvPr>
            <p:ph type="body" sz="quarter" idx="11"/>
          </p:nvPr>
        </p:nvSpPr>
        <p:spPr>
          <a:xfrm>
            <a:off x="6075335" y="1441342"/>
            <a:ext cx="5594377" cy="4711808"/>
          </a:xfrm>
        </p:spPr>
        <p:txBody>
          <a:bodyPr>
            <a:normAutofit/>
          </a:bodyPr>
          <a:lstStyle>
            <a:lvl1pPr marL="0" indent="0">
              <a:buNone/>
              <a:defRPr sz="1400">
                <a:solidFill>
                  <a:schemeClr val="tx1">
                    <a:lumMod val="50000"/>
                    <a:lumOff val="50000"/>
                  </a:schemeClr>
                </a:solidFill>
                <a:latin typeface="Verdana" panose="020B0604030504040204" pitchFamily="34" charset="0"/>
                <a:ea typeface="Verdana" panose="020B0604030504040204" pitchFamily="34" charset="0"/>
              </a:defRPr>
            </a:lvl1pPr>
            <a:lvl2pPr>
              <a:defRPr sz="2000">
                <a:solidFill>
                  <a:schemeClr val="tx1">
                    <a:lumMod val="50000"/>
                    <a:lumOff val="50000"/>
                  </a:schemeClr>
                </a:solidFill>
                <a:latin typeface="Verdana" panose="020B0604030504040204" pitchFamily="34" charset="0"/>
                <a:ea typeface="Verdana" panose="020B0604030504040204" pitchFamily="34" charset="0"/>
              </a:defRPr>
            </a:lvl2pPr>
            <a:lvl3pPr>
              <a:defRPr sz="18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Editar el estilo de texto del patrón</a:t>
            </a:r>
          </a:p>
        </p:txBody>
      </p:sp>
      <p:pic>
        <p:nvPicPr>
          <p:cNvPr id="2" name="Imagen 1">
            <a:extLst>
              <a:ext uri="{FF2B5EF4-FFF2-40B4-BE49-F238E27FC236}">
                <a16:creationId xmlns:a16="http://schemas.microsoft.com/office/drawing/2014/main" id="{06E80258-6AA2-3ED5-3279-768638CA412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19791D01-1A72-ABB3-DA50-029994C34DEC}"/>
              </a:ext>
            </a:extLst>
          </p:cNvPr>
          <p:cNvSpPr/>
          <p:nvPr userDrawn="1"/>
        </p:nvSpPr>
        <p:spPr>
          <a:xfrm rot="5400000">
            <a:off x="2531470" y="-2303023"/>
            <a:ext cx="510532" cy="5573476"/>
          </a:xfrm>
          <a:prstGeom prst="round2SameRect">
            <a:avLst/>
          </a:prstGeom>
          <a:gradFill flip="none" rotWithShape="1">
            <a:gsLst>
              <a:gs pos="0">
                <a:srgbClr val="C91008">
                  <a:shade val="30000"/>
                  <a:satMod val="115000"/>
                </a:srgbClr>
              </a:gs>
              <a:gs pos="50000">
                <a:srgbClr val="C91008">
                  <a:shade val="67500"/>
                  <a:satMod val="115000"/>
                </a:srgbClr>
              </a:gs>
              <a:gs pos="100000">
                <a:srgbClr val="F9652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9" name="CuadroTexto 28"/>
          <p:cNvSpPr txBox="1"/>
          <p:nvPr userDrawn="1"/>
        </p:nvSpPr>
        <p:spPr>
          <a:xfrm>
            <a:off x="725671" y="235995"/>
            <a:ext cx="4578497" cy="338554"/>
          </a:xfrm>
          <a:prstGeom prst="rect">
            <a:avLst/>
          </a:prstGeom>
          <a:noFill/>
        </p:spPr>
        <p:txBody>
          <a:bodyPr wrap="none" rtlCol="0">
            <a:spAutoFit/>
          </a:bodyPr>
          <a:lstStyle/>
          <a:p>
            <a:pPr algn="l"/>
            <a:r>
              <a:rPr lang="es-ES" sz="1600" b="1" dirty="0">
                <a:solidFill>
                  <a:schemeClr val="bg1"/>
                </a:solidFill>
                <a:latin typeface="Verdana" panose="020B0604030504040204" pitchFamily="34" charset="0"/>
                <a:ea typeface="Verdana" panose="020B0604030504040204" pitchFamily="34" charset="0"/>
              </a:rPr>
              <a:t>Altos valores de radiación ultravioleta</a:t>
            </a:r>
            <a:endParaRPr lang="es-MX" sz="1600" b="1" dirty="0">
              <a:solidFill>
                <a:schemeClr val="bg1"/>
              </a:solidFill>
              <a:latin typeface="Verdana" panose="020B0604030504040204" pitchFamily="34" charset="0"/>
              <a:ea typeface="Verdana" panose="020B0604030504040204" pitchFamily="34" charset="0"/>
            </a:endParaRPr>
          </a:p>
        </p:txBody>
      </p:sp>
      <p:pic>
        <p:nvPicPr>
          <p:cNvPr id="4" name="Imagen 3"/>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72308" y="256393"/>
            <a:ext cx="439456" cy="439456"/>
          </a:xfrm>
          <a:prstGeom prst="rect">
            <a:avLst/>
          </a:prstGeom>
        </p:spPr>
      </p:pic>
      <p:sp>
        <p:nvSpPr>
          <p:cNvPr id="6" name="Marcador de texto 5"/>
          <p:cNvSpPr>
            <a:spLocks noGrp="1"/>
          </p:cNvSpPr>
          <p:nvPr>
            <p:ph type="body" sz="quarter" idx="10"/>
          </p:nvPr>
        </p:nvSpPr>
        <p:spPr>
          <a:xfrm>
            <a:off x="711764" y="536090"/>
            <a:ext cx="4346210" cy="240308"/>
          </a:xfrm>
        </p:spPr>
        <p:txBody>
          <a:bodyPr>
            <a:noAutofit/>
          </a:bodyPr>
          <a:lstStyle>
            <a:lvl1pPr marL="0" indent="0" algn="ctr">
              <a:buNone/>
              <a:defRPr sz="1100">
                <a:solidFill>
                  <a:schemeClr val="bg1"/>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Tree>
    <p:extLst>
      <p:ext uri="{BB962C8B-B14F-4D97-AF65-F5344CB8AC3E}">
        <p14:creationId xmlns:p14="http://schemas.microsoft.com/office/powerpoint/2010/main" val="1227452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4" name="Conector recto 13"/>
          <p:cNvCxnSpPr/>
          <p:nvPr userDrawn="1"/>
        </p:nvCxnSpPr>
        <p:spPr>
          <a:xfrm>
            <a:off x="4873742" y="1048909"/>
            <a:ext cx="0" cy="5428091"/>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17" name="Google Shape;698;p13" descr="Recurso 24.png"/>
          <p:cNvPicPr preferRelativeResize="0"/>
          <p:nvPr userDrawn="1"/>
        </p:nvPicPr>
        <p:blipFill rotWithShape="1">
          <a:blip r:embed="rId3">
            <a:alphaModFix/>
          </a:blip>
          <a:srcRect/>
          <a:stretch/>
        </p:blipFill>
        <p:spPr>
          <a:xfrm>
            <a:off x="10688637" y="4673292"/>
            <a:ext cx="382588" cy="536575"/>
          </a:xfrm>
          <a:prstGeom prst="rect">
            <a:avLst/>
          </a:prstGeom>
          <a:noFill/>
          <a:ln>
            <a:noFill/>
          </a:ln>
        </p:spPr>
      </p:pic>
      <p:cxnSp>
        <p:nvCxnSpPr>
          <p:cNvPr id="21" name="Conector recto 20"/>
          <p:cNvCxnSpPr/>
          <p:nvPr userDrawn="1"/>
        </p:nvCxnSpPr>
        <p:spPr>
          <a:xfrm>
            <a:off x="4873742" y="4464653"/>
            <a:ext cx="6592544"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cxnSp>
        <p:nvCxnSpPr>
          <p:cNvPr id="22" name="Conector recto 21"/>
          <p:cNvCxnSpPr/>
          <p:nvPr userDrawn="1"/>
        </p:nvCxnSpPr>
        <p:spPr>
          <a:xfrm>
            <a:off x="4873742" y="5417964"/>
            <a:ext cx="6592544"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4" name="Imagen 23"/>
          <p:cNvPicPr>
            <a:picLocks noChangeAspect="1"/>
          </p:cNvPicPr>
          <p:nvPr userDrawn="1"/>
        </p:nvPicPr>
        <p:blipFill>
          <a:blip r:embed="rId4"/>
          <a:stretch>
            <a:fillRect/>
          </a:stretch>
        </p:blipFill>
        <p:spPr>
          <a:xfrm>
            <a:off x="11385290" y="1012617"/>
            <a:ext cx="797392" cy="5668738"/>
          </a:xfrm>
          <a:prstGeom prst="rect">
            <a:avLst/>
          </a:prstGeom>
        </p:spPr>
      </p:pic>
      <p:sp>
        <p:nvSpPr>
          <p:cNvPr id="26" name="Marcador de texto 25"/>
          <p:cNvSpPr>
            <a:spLocks noGrp="1"/>
          </p:cNvSpPr>
          <p:nvPr>
            <p:ph type="body" sz="quarter" idx="10"/>
          </p:nvPr>
        </p:nvSpPr>
        <p:spPr>
          <a:xfrm>
            <a:off x="4994275" y="5503863"/>
            <a:ext cx="6076950" cy="935037"/>
          </a:xfrm>
        </p:spPr>
        <p:txBody>
          <a:bodyPr>
            <a:normAutofit/>
          </a:bodyPr>
          <a:lstStyle>
            <a:lvl1pPr marL="0" indent="0">
              <a:buNone/>
              <a:defRPr sz="9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7" name="Marcador de texto 25"/>
          <p:cNvSpPr>
            <a:spLocks noGrp="1"/>
          </p:cNvSpPr>
          <p:nvPr>
            <p:ph type="body" sz="quarter" idx="11"/>
          </p:nvPr>
        </p:nvSpPr>
        <p:spPr>
          <a:xfrm>
            <a:off x="4994275" y="4061566"/>
            <a:ext cx="6076950" cy="297364"/>
          </a:xfrm>
        </p:spPr>
        <p:txBody>
          <a:bodyPr>
            <a:normAutofit/>
          </a:bodyPr>
          <a:lstStyle>
            <a:lvl1pPr marL="0" indent="0" algn="ctr">
              <a:buNone/>
              <a:defRPr sz="8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8" name="Marcador de texto 25"/>
          <p:cNvSpPr>
            <a:spLocks noGrp="1"/>
          </p:cNvSpPr>
          <p:nvPr>
            <p:ph type="body" sz="quarter" idx="12"/>
          </p:nvPr>
        </p:nvSpPr>
        <p:spPr>
          <a:xfrm>
            <a:off x="7767756" y="4595044"/>
            <a:ext cx="2817866" cy="708271"/>
          </a:xfrm>
        </p:spPr>
        <p:txBody>
          <a:bodyPr>
            <a:normAutofit/>
          </a:bodyPr>
          <a:lstStyle>
            <a:lvl1pPr marL="0" indent="0" algn="l">
              <a:buNone/>
              <a:defRPr sz="80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2" name="Imagen 1">
            <a:extLst>
              <a:ext uri="{FF2B5EF4-FFF2-40B4-BE49-F238E27FC236}">
                <a16:creationId xmlns:a16="http://schemas.microsoft.com/office/drawing/2014/main" id="{E2CE6330-152C-4CD7-EAF1-5F6678E5AFB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0F06E2D2-42DF-E131-809F-ED4DA9D75FA6}"/>
              </a:ext>
            </a:extLst>
          </p:cNvPr>
          <p:cNvSpPr/>
          <p:nvPr userDrawn="1"/>
        </p:nvSpPr>
        <p:spPr>
          <a:xfrm rot="5400000">
            <a:off x="1629606" y="-1401159"/>
            <a:ext cx="510532" cy="3769747"/>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40498" y="293128"/>
            <a:ext cx="279916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p:cNvPicPr>
            <a:picLocks noChangeAspect="1"/>
          </p:cNvPicPr>
          <p:nvPr userDrawn="1"/>
        </p:nvPicPr>
        <p:blipFill>
          <a:blip r:embed="rId6">
            <a:lum bright="70000" contrast="-70000"/>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val="0"/>
              </a:ext>
            </a:extLst>
          </a:blip>
          <a:stretch>
            <a:fillRect/>
          </a:stretch>
        </p:blipFill>
        <p:spPr>
          <a:xfrm>
            <a:off x="321926" y="280985"/>
            <a:ext cx="245228" cy="400110"/>
          </a:xfrm>
          <a:prstGeom prst="rect">
            <a:avLst/>
          </a:prstGeom>
        </p:spPr>
      </p:pic>
    </p:spTree>
    <p:extLst>
      <p:ext uri="{BB962C8B-B14F-4D97-AF65-F5344CB8AC3E}">
        <p14:creationId xmlns:p14="http://schemas.microsoft.com/office/powerpoint/2010/main" val="26805951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sumen de Alertas Hidrológic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a:extLst>
              <a:ext uri="{FF2B5EF4-FFF2-40B4-BE49-F238E27FC236}">
                <a16:creationId xmlns:a16="http://schemas.microsoft.com/office/drawing/2014/main" id="{F9164EFC-3EAF-5D04-435B-8B3EAB0F2C1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29B353D2-5395-A2D2-3024-94CF6EF82E63}"/>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96624" y="307675"/>
            <a:ext cx="447109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Resumen de Alertas Hidrológicas</a:t>
            </a:r>
            <a:endParaRPr lang="es-MX" sz="18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242533" y="304632"/>
            <a:ext cx="521374" cy="363750"/>
          </a:xfrm>
          <a:prstGeom prst="rect">
            <a:avLst/>
          </a:prstGeom>
        </p:spPr>
      </p:pic>
    </p:spTree>
    <p:extLst>
      <p:ext uri="{BB962C8B-B14F-4D97-AF65-F5344CB8AC3E}">
        <p14:creationId xmlns:p14="http://schemas.microsoft.com/office/powerpoint/2010/main" val="1341496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Área Hidrográfica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A30E0F68-C2A9-3B46-32A6-A4237E31B78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773849D7-D0DD-CF0D-AAAE-06DD17F5BAF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785896" y="309595"/>
            <a:ext cx="3853940"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Caribe</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962989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22BB3979-ED42-DD2F-5A42-1F28544A9D74}"/>
              </a:ext>
            </a:extLst>
          </p:cNvPr>
          <p:cNvSpPr/>
          <p:nvPr userDrawn="1"/>
        </p:nvSpPr>
        <p:spPr>
          <a:xfrm>
            <a:off x="0" y="819253"/>
            <a:ext cx="12192000" cy="5219493"/>
          </a:xfrm>
          <a:prstGeom prst="rect">
            <a:avLst/>
          </a:prstGeom>
          <a:solidFill>
            <a:srgbClr val="93BB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 name="Título 1">
            <a:extLst>
              <a:ext uri="{FF2B5EF4-FFF2-40B4-BE49-F238E27FC236}">
                <a16:creationId xmlns:a16="http://schemas.microsoft.com/office/drawing/2014/main" id="{3D14FD9B-F460-87A8-F5D0-E06C6971546D}"/>
              </a:ext>
            </a:extLst>
          </p:cNvPr>
          <p:cNvSpPr>
            <a:spLocks noGrp="1"/>
          </p:cNvSpPr>
          <p:nvPr>
            <p:ph type="title"/>
          </p:nvPr>
        </p:nvSpPr>
        <p:spPr>
          <a:xfrm>
            <a:off x="1366923" y="2778853"/>
            <a:ext cx="9458153" cy="1300291"/>
          </a:xfrm>
        </p:spPr>
        <p:txBody>
          <a:bodyPr anchor="b">
            <a:normAutofit/>
          </a:bodyPr>
          <a:lstStyle>
            <a:lvl1pPr algn="ctr" defTabSz="0">
              <a:lnSpc>
                <a:spcPct val="100000"/>
              </a:lnSpc>
              <a:defRPr sz="3200" b="0">
                <a:solidFill>
                  <a:schemeClr val="bg1"/>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5" name="Imagen 4">
            <a:extLst>
              <a:ext uri="{FF2B5EF4-FFF2-40B4-BE49-F238E27FC236}">
                <a16:creationId xmlns:a16="http://schemas.microsoft.com/office/drawing/2014/main" id="{59ECF0C3-66BE-2733-69BA-597159D6C4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47196" y="5265892"/>
            <a:ext cx="591177" cy="591177"/>
          </a:xfrm>
          <a:prstGeom prst="rect">
            <a:avLst/>
          </a:prstGeom>
        </p:spPr>
      </p:pic>
    </p:spTree>
    <p:extLst>
      <p:ext uri="{BB962C8B-B14F-4D97-AF65-F5344CB8AC3E}">
        <p14:creationId xmlns:p14="http://schemas.microsoft.com/office/powerpoint/2010/main" val="2600876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Área Hidrográfica Pací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668292" y="83266"/>
            <a:ext cx="344690" cy="452750"/>
          </a:xfrm>
          <a:prstGeom prst="rect">
            <a:avLst/>
          </a:prstGeom>
        </p:spPr>
      </p:pic>
      <p:pic>
        <p:nvPicPr>
          <p:cNvPr id="2" name="Imagen 1">
            <a:extLst>
              <a:ext uri="{FF2B5EF4-FFF2-40B4-BE49-F238E27FC236}">
                <a16:creationId xmlns:a16="http://schemas.microsoft.com/office/drawing/2014/main" id="{AB765217-A815-BE3A-8B25-1075CC3A731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E5BC0015-ADC8-8DF0-4673-8DD67020269C}"/>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CuadroTexto 7">
            <a:extLst>
              <a:ext uri="{FF2B5EF4-FFF2-40B4-BE49-F238E27FC236}">
                <a16:creationId xmlns:a16="http://schemas.microsoft.com/office/drawing/2014/main" id="{4C8C588C-1394-7A7F-B5CC-96CC7A25F6E9}"/>
              </a:ext>
            </a:extLst>
          </p:cNvPr>
          <p:cNvSpPr txBox="1"/>
          <p:nvPr userDrawn="1"/>
        </p:nvSpPr>
        <p:spPr>
          <a:xfrm>
            <a:off x="785896" y="309595"/>
            <a:ext cx="4033476"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Pacífico</a:t>
            </a:r>
            <a:endParaRPr lang="es-MX" sz="1800" b="1" dirty="0">
              <a:solidFill>
                <a:schemeClr val="bg1"/>
              </a:solidFill>
              <a:latin typeface="Verdana" panose="020B0604030504040204" pitchFamily="34" charset="0"/>
              <a:ea typeface="Verdana" panose="020B0604030504040204" pitchFamily="34" charset="0"/>
            </a:endParaRPr>
          </a:p>
        </p:txBody>
      </p:sp>
      <p:pic>
        <p:nvPicPr>
          <p:cNvPr id="11" name="Imagen 10">
            <a:extLst>
              <a:ext uri="{FF2B5EF4-FFF2-40B4-BE49-F238E27FC236}">
                <a16:creationId xmlns:a16="http://schemas.microsoft.com/office/drawing/2014/main" id="{409ABC3B-FDA6-5F1B-A625-D631F6A6D55B}"/>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Tree>
    <p:extLst>
      <p:ext uri="{BB962C8B-B14F-4D97-AF65-F5344CB8AC3E}">
        <p14:creationId xmlns:p14="http://schemas.microsoft.com/office/powerpoint/2010/main" val="4714266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Área Hidrográfica cuenca ALT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7F2DFE8C-FD65-8FC8-3BC7-453D760E39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B718E77E-107A-B7F2-C756-77D6C6A75061}"/>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C9833A77-15BE-AF48-CA2F-6F668AC0DB3F}"/>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71075" y="225083"/>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alta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78530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Área Hidrográfica cuenca MEDI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F4480A92-F905-5278-B17C-45BA8552A20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F5EE3D2D-422D-A7F4-B89F-826871AD06D4}"/>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2172EC98-6F84-E81B-238B-B7E45F173B59}"/>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8422" y="233709"/>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media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71257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Área Hidrográfica CUENC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EB2A0B40-0571-657A-81A2-DFA5D13232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C73BF5CB-D6AD-644B-F603-A23BE3850436}"/>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E6A40A11-0B9D-40AA-181D-16B97993D35F}"/>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9389" y="222105"/>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999006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Área Hidrográfica cuenca BAJA rio mag">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44B2D12B-3BC5-17E8-C58C-350E77A6E3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18A9DD4F-9EEE-2308-6B3A-9144259254E9}"/>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0CF1B4D2-4B06-62B9-315E-496FEDEE8BB0}"/>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88422" y="230016"/>
            <a:ext cx="4330032"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Área Hidrográfica del Magdalena – Cauca</a:t>
            </a:r>
          </a:p>
          <a:p>
            <a:pPr algn="l"/>
            <a:r>
              <a:rPr lang="es-ES" sz="1400" b="1" dirty="0">
                <a:solidFill>
                  <a:schemeClr val="bg1"/>
                </a:solidFill>
                <a:latin typeface="Verdana" panose="020B0604030504040204" pitchFamily="34" charset="0"/>
                <a:ea typeface="Verdana" panose="020B0604030504040204" pitchFamily="34" charset="0"/>
              </a:rPr>
              <a:t>(Cuenca baja del Río Magdalena)</a:t>
            </a:r>
            <a:endParaRPr lang="es-MX" sz="14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92838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Área Hidrográfica Orino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6312FF33-AA3C-868A-0233-60C4D285DF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E727588D-51FC-E529-011F-C4D5E2AEA12D}"/>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4" name="Imagen 3">
            <a:extLst>
              <a:ext uri="{FF2B5EF4-FFF2-40B4-BE49-F238E27FC236}">
                <a16:creationId xmlns:a16="http://schemas.microsoft.com/office/drawing/2014/main" id="{0DED3D7D-93BF-4CEA-C1A5-8A460303E5A5}"/>
              </a:ext>
            </a:extLst>
          </p:cNvPr>
          <p:cNvPicPr>
            <a:picLocks noChangeAspect="1"/>
          </p:cNvPicPr>
          <p:nvPr userDrawn="1"/>
        </p:nvPicPr>
        <p:blipFill>
          <a:blip r:embed="rId4" cstate="hqprint">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770799" y="309641"/>
            <a:ext cx="4031873"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Orinoco</a:t>
            </a:r>
            <a:endParaRPr lang="es-MX" sz="1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0967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Área Hidrográfica Amazona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Rectángulo: esquinas superiores redondeadas 1">
            <a:extLst>
              <a:ext uri="{FF2B5EF4-FFF2-40B4-BE49-F238E27FC236}">
                <a16:creationId xmlns:a16="http://schemas.microsoft.com/office/drawing/2014/main" id="{971500D4-7186-08E4-3C14-3B2714375B12}"/>
              </a:ext>
            </a:extLst>
          </p:cNvPr>
          <p:cNvSpPr/>
          <p:nvPr userDrawn="1"/>
        </p:nvSpPr>
        <p:spPr>
          <a:xfrm rot="5400000">
            <a:off x="2531470" y="-2303023"/>
            <a:ext cx="510532" cy="5573476"/>
          </a:xfrm>
          <a:prstGeom prst="round2Same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3" name="Imagen 2">
            <a:extLst>
              <a:ext uri="{FF2B5EF4-FFF2-40B4-BE49-F238E27FC236}">
                <a16:creationId xmlns:a16="http://schemas.microsoft.com/office/drawing/2014/main" id="{BA79CB8E-7110-20E4-B7FD-5EC39CB6981C}"/>
              </a:ext>
            </a:extLst>
          </p:cNvPr>
          <p:cNvPicPr>
            <a:picLocks noChangeAspect="1"/>
          </p:cNvPicPr>
          <p:nvPr userDrawn="1"/>
        </p:nvPicPr>
        <p:blipFill>
          <a:blip r:embed="rId3" cstate="hqprint">
            <a:lum bright="70000" contrast="-70000"/>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tretch>
            <a:fillRect/>
          </a:stretch>
        </p:blipFill>
        <p:spPr>
          <a:xfrm>
            <a:off x="342278" y="276375"/>
            <a:ext cx="321258" cy="421972"/>
          </a:xfrm>
          <a:prstGeom prst="rect">
            <a:avLst/>
          </a:prstGeom>
        </p:spPr>
      </p:pic>
      <p:sp>
        <p:nvSpPr>
          <p:cNvPr id="9" name="CuadroTexto 8"/>
          <p:cNvSpPr txBox="1"/>
          <p:nvPr userDrawn="1"/>
        </p:nvSpPr>
        <p:spPr>
          <a:xfrm>
            <a:off x="801559" y="299049"/>
            <a:ext cx="4352474" cy="369332"/>
          </a:xfrm>
          <a:prstGeom prst="rect">
            <a:avLst/>
          </a:prstGeom>
          <a:noFill/>
        </p:spPr>
        <p:txBody>
          <a:bodyPr wrap="none" rtlCol="0">
            <a:spAutoFit/>
          </a:bodyPr>
          <a:lstStyle/>
          <a:p>
            <a:pPr algn="l"/>
            <a:r>
              <a:rPr lang="es-ES" sz="1800" b="1" dirty="0">
                <a:solidFill>
                  <a:schemeClr val="bg1"/>
                </a:solidFill>
                <a:latin typeface="Verdana" panose="020B0604030504040204" pitchFamily="34" charset="0"/>
                <a:ea typeface="Verdana" panose="020B0604030504040204" pitchFamily="34" charset="0"/>
              </a:rPr>
              <a:t>Área Hidrográfica del Amazonas</a:t>
            </a:r>
            <a:endParaRPr lang="es-MX" sz="18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C3CC25C9-C197-607B-5148-158EFA2960D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0505228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onóstico amenaza deslizamientos tierr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3" name="Marcador de texto 12"/>
          <p:cNvSpPr>
            <a:spLocks noGrp="1"/>
          </p:cNvSpPr>
          <p:nvPr>
            <p:ph type="body" sz="quarter" idx="10"/>
          </p:nvPr>
        </p:nvSpPr>
        <p:spPr>
          <a:xfrm>
            <a:off x="1171067" y="780402"/>
            <a:ext cx="4263576" cy="261610"/>
          </a:xfrm>
        </p:spPr>
        <p:txBody>
          <a:bodyPr>
            <a:noAutofit/>
          </a:bodyPr>
          <a:lstStyle>
            <a:lvl1pPr marL="0" indent="0" algn="l">
              <a:buNone/>
              <a:defRPr sz="1200" b="1">
                <a:solidFill>
                  <a:schemeClr val="accent6">
                    <a:lumMod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6B334709-92B6-4D09-C26E-79CD5F8F699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A5AD9810-73B5-21CA-E822-5089639E52BA}"/>
              </a:ext>
            </a:extLst>
          </p:cNvPr>
          <p:cNvSpPr/>
          <p:nvPr userDrawn="1"/>
        </p:nvSpPr>
        <p:spPr>
          <a:xfrm rot="5400000">
            <a:off x="2531470" y="-2303023"/>
            <a:ext cx="510532" cy="5573476"/>
          </a:xfrm>
          <a:prstGeom prst="round2SameRect">
            <a:avLst/>
          </a:prstGeom>
          <a:gradFill flip="none" rotWithShape="1">
            <a:gsLst>
              <a:gs pos="0">
                <a:srgbClr val="6C320A"/>
              </a:gs>
              <a:gs pos="33000">
                <a:schemeClr val="accent6">
                  <a:lumMod val="50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1045292" y="231240"/>
            <a:ext cx="3190296" cy="523220"/>
          </a:xfrm>
          <a:prstGeom prst="rect">
            <a:avLst/>
          </a:prstGeom>
          <a:noFill/>
        </p:spPr>
        <p:txBody>
          <a:bodyPr wrap="non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Deslizamientos de Tierra</a:t>
            </a:r>
            <a:endParaRPr lang="es-MX" sz="14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308697" y="206806"/>
            <a:ext cx="547654" cy="547654"/>
          </a:xfrm>
          <a:prstGeom prst="rect">
            <a:avLst/>
          </a:prstGeom>
        </p:spPr>
      </p:pic>
    </p:spTree>
    <p:extLst>
      <p:ext uri="{BB962C8B-B14F-4D97-AF65-F5344CB8AC3E}">
        <p14:creationId xmlns:p14="http://schemas.microsoft.com/office/powerpoint/2010/main" val="26367277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onóstico amenaza incendios vegetal">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3" name="Marcador de texto 12"/>
          <p:cNvSpPr>
            <a:spLocks noGrp="1"/>
          </p:cNvSpPr>
          <p:nvPr>
            <p:ph type="body" sz="quarter" idx="10"/>
          </p:nvPr>
        </p:nvSpPr>
        <p:spPr>
          <a:xfrm>
            <a:off x="845523" y="780401"/>
            <a:ext cx="4524959" cy="261611"/>
          </a:xfrm>
        </p:spPr>
        <p:txBody>
          <a:bodyPr>
            <a:noAutofit/>
          </a:bodyPr>
          <a:lstStyle>
            <a:lvl1pPr marL="0" indent="0" algn="l">
              <a:buNone/>
              <a:defRPr sz="1200" b="1">
                <a:solidFill>
                  <a:srgbClr val="C00000"/>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C377453F-FEE5-6557-7DF5-C92BA814C59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722760E1-F7EB-8053-D0F6-F4F8022BF84C}"/>
              </a:ext>
            </a:extLst>
          </p:cNvPr>
          <p:cNvSpPr/>
          <p:nvPr userDrawn="1"/>
        </p:nvSpPr>
        <p:spPr>
          <a:xfrm rot="5400000">
            <a:off x="2531470" y="-2303023"/>
            <a:ext cx="510532" cy="5573476"/>
          </a:xfrm>
          <a:prstGeom prst="round2SameRect">
            <a:avLst/>
          </a:prstGeom>
          <a:gradFill flip="none" rotWithShape="1">
            <a:gsLst>
              <a:gs pos="100000">
                <a:srgbClr val="A10E07"/>
              </a:gs>
              <a:gs pos="0">
                <a:schemeClr val="accent4"/>
              </a:gs>
              <a:gs pos="28000">
                <a:srgbClr val="FF0000"/>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810883" y="222105"/>
            <a:ext cx="3735238" cy="523220"/>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Pronóstico de la Amenaza por</a:t>
            </a:r>
          </a:p>
          <a:p>
            <a:pPr algn="l"/>
            <a:r>
              <a:rPr lang="es-ES" sz="1400" b="1" dirty="0">
                <a:solidFill>
                  <a:schemeClr val="bg1"/>
                </a:solidFill>
                <a:latin typeface="Verdana" panose="020B0604030504040204" pitchFamily="34" charset="0"/>
                <a:ea typeface="Verdana" panose="020B0604030504040204" pitchFamily="34" charset="0"/>
              </a:rPr>
              <a:t>Incendios de la Cobertura Vegetal</a:t>
            </a:r>
            <a:endParaRPr lang="es-MX" sz="1400" b="1"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tretch>
            <a:fillRect/>
          </a:stretch>
        </p:blipFill>
        <p:spPr>
          <a:xfrm>
            <a:off x="362032" y="314100"/>
            <a:ext cx="252946" cy="344488"/>
          </a:xfrm>
          <a:prstGeom prst="rect">
            <a:avLst/>
          </a:prstGeom>
        </p:spPr>
      </p:pic>
    </p:spTree>
    <p:extLst>
      <p:ext uri="{BB962C8B-B14F-4D97-AF65-F5344CB8AC3E}">
        <p14:creationId xmlns:p14="http://schemas.microsoft.com/office/powerpoint/2010/main" val="2862468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etas Meteomarinas CARIB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11" name="object 2"/>
          <p:cNvSpPr>
            <a:spLocks noChangeArrowheads="1"/>
          </p:cNvSpPr>
          <p:nvPr userDrawn="1"/>
        </p:nvSpPr>
        <p:spPr bwMode="auto">
          <a:xfrm>
            <a:off x="69066" y="1201921"/>
            <a:ext cx="8544909" cy="5016092"/>
          </a:xfrm>
          <a:prstGeom prst="rect">
            <a:avLst/>
          </a:prstGeom>
          <a:blipFill dpi="0" rotWithShape="1">
            <a:blip r:embed="rId3"/>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endParaRPr kumimoji="0" lang="es-CO" altLang="es-CO" sz="3198"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sym typeface="Arial"/>
            </a:endParaRP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pic>
        <p:nvPicPr>
          <p:cNvPr id="4" name="Imagen 3">
            <a:extLst>
              <a:ext uri="{FF2B5EF4-FFF2-40B4-BE49-F238E27FC236}">
                <a16:creationId xmlns:a16="http://schemas.microsoft.com/office/drawing/2014/main" id="{6695D158-4A1F-37C2-4BB1-36710F26F38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3" name="Rectángulo: esquinas superiores redondeadas 12">
            <a:extLst>
              <a:ext uri="{FF2B5EF4-FFF2-40B4-BE49-F238E27FC236}">
                <a16:creationId xmlns:a16="http://schemas.microsoft.com/office/drawing/2014/main" id="{1F0951A9-71B4-43A5-1384-F93D06EC0D2C}"/>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1013684" y="203650"/>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Mar Caribe Colombiano</a:t>
            </a:r>
            <a:endParaRPr lang="es-MX" sz="1400" b="0" dirty="0">
              <a:solidFill>
                <a:schemeClr val="bg1"/>
              </a:solidFill>
              <a:latin typeface="Verdana" panose="020B0604030504040204" pitchFamily="34" charset="0"/>
              <a:ea typeface="Verdana" panose="020B0604030504040204" pitchFamily="34" charset="0"/>
            </a:endParaRPr>
          </a:p>
        </p:txBody>
      </p:sp>
      <p:pic>
        <p:nvPicPr>
          <p:cNvPr id="2" name="Imagen 1"/>
          <p:cNvPicPr>
            <a:picLocks noChangeAspect="1"/>
          </p:cNvPicPr>
          <p:nvPr userDrawn="1"/>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Tree>
    <p:extLst>
      <p:ext uri="{BB962C8B-B14F-4D97-AF65-F5344CB8AC3E}">
        <p14:creationId xmlns:p14="http://schemas.microsoft.com/office/powerpoint/2010/main" val="2361751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10" name="Imagen 9"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1" name="CuadroTexto 10">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8E5926E-30E4-EBC2-97A5-22B7D3BBE4C6}"/>
              </a:ext>
            </a:extLst>
          </p:cNvPr>
          <p:cNvSpPr>
            <a:spLocks noGrp="1"/>
          </p:cNvSpPr>
          <p:nvPr>
            <p:ph idx="1"/>
          </p:nvPr>
        </p:nvSpPr>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fecha 3">
            <a:extLst>
              <a:ext uri="{FF2B5EF4-FFF2-40B4-BE49-F238E27FC236}">
                <a16:creationId xmlns:a16="http://schemas.microsoft.com/office/drawing/2014/main" id="{4235E2D5-AC69-DF0E-9281-285FB18D09C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19/07/2024</a:t>
            </a:fld>
            <a:endParaRPr lang="es-CO"/>
          </a:p>
        </p:txBody>
      </p:sp>
      <p:sp>
        <p:nvSpPr>
          <p:cNvPr id="5" name="Marcador de pie de página 4">
            <a:extLst>
              <a:ext uri="{FF2B5EF4-FFF2-40B4-BE49-F238E27FC236}">
                <a16:creationId xmlns:a16="http://schemas.microsoft.com/office/drawing/2014/main" id="{300CE787-DACE-C79C-761D-3A5A19FA6C24}"/>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6" name="Marcador de número de diapositiva 5">
            <a:extLst>
              <a:ext uri="{FF2B5EF4-FFF2-40B4-BE49-F238E27FC236}">
                <a16:creationId xmlns:a16="http://schemas.microsoft.com/office/drawing/2014/main" id="{21013298-6923-3085-7A31-DA1FD65E28D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8" name="Imagen 7">
            <a:extLst>
              <a:ext uri="{FF2B5EF4-FFF2-40B4-BE49-F238E27FC236}">
                <a16:creationId xmlns:a16="http://schemas.microsoft.com/office/drawing/2014/main" id="{64652B8C-014E-C9CE-C76A-435CEA07F7E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3" name="Imagen 12">
            <a:extLst>
              <a:ext uri="{FF2B5EF4-FFF2-40B4-BE49-F238E27FC236}">
                <a16:creationId xmlns:a16="http://schemas.microsoft.com/office/drawing/2014/main" id="{EC57BEE1-149E-EE33-634C-7DC92123963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1089409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letas Meteomarinas PACIFI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8" name="Rectángulo redondeado 7"/>
          <p:cNvSpPr/>
          <p:nvPr userDrawn="1"/>
        </p:nvSpPr>
        <p:spPr>
          <a:xfrm>
            <a:off x="8616007" y="1047965"/>
            <a:ext cx="3420783" cy="5096993"/>
          </a:xfrm>
          <a:prstGeom prst="roundRect">
            <a:avLst>
              <a:gd name="adj" fmla="val 470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CuadroTexto 2"/>
          <p:cNvSpPr txBox="1"/>
          <p:nvPr userDrawn="1"/>
        </p:nvSpPr>
        <p:spPr>
          <a:xfrm>
            <a:off x="8665440" y="1174966"/>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Abreviaturas</a:t>
            </a:r>
            <a:endParaRPr lang="es-MX" sz="1400" b="1" dirty="0">
              <a:solidFill>
                <a:srgbClr val="004070"/>
              </a:solidFill>
              <a:latin typeface="Verdana" panose="020B0604030504040204" pitchFamily="34" charset="0"/>
              <a:ea typeface="Verdana" panose="020B0604030504040204" pitchFamily="34" charset="0"/>
            </a:endParaRPr>
          </a:p>
        </p:txBody>
      </p:sp>
      <p:sp>
        <p:nvSpPr>
          <p:cNvPr id="12" name="CuadroTexto 11"/>
          <p:cNvSpPr txBox="1"/>
          <p:nvPr userDrawn="1"/>
        </p:nvSpPr>
        <p:spPr>
          <a:xfrm>
            <a:off x="8776543" y="1496131"/>
            <a:ext cx="3195511" cy="507831"/>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VV</a:t>
            </a:r>
            <a:r>
              <a:rPr lang="es-CO" sz="900" dirty="0">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 Velocidad del viento máxima</a:t>
            </a:r>
            <a:r>
              <a:rPr lang="es-CO" sz="900" baseline="0" dirty="0">
                <a:solidFill>
                  <a:schemeClr val="tx1">
                    <a:lumMod val="50000"/>
                    <a:lumOff val="50000"/>
                  </a:schemeClr>
                </a:solidFill>
                <a:latin typeface="Verdana" panose="020B0604030504040204" pitchFamily="34" charset="0"/>
                <a:ea typeface="Verdana" panose="020B0604030504040204" pitchFamily="34" charset="0"/>
              </a:rPr>
              <a:t> </a:t>
            </a:r>
            <a:r>
              <a:rPr lang="es-CO" sz="900" dirty="0">
                <a:solidFill>
                  <a:schemeClr val="tx1">
                    <a:lumMod val="50000"/>
                    <a:lumOff val="50000"/>
                  </a:schemeClr>
                </a:solidFill>
                <a:latin typeface="Verdana" panose="020B0604030504040204" pitchFamily="34" charset="0"/>
                <a:ea typeface="Verdana" panose="020B0604030504040204" pitchFamily="34" charset="0"/>
              </a:rPr>
              <a:t>probable.</a:t>
            </a:r>
          </a:p>
          <a:p>
            <a:r>
              <a:rPr lang="es-CO" sz="900" b="1" dirty="0">
                <a:solidFill>
                  <a:srgbClr val="004070"/>
                </a:solidFill>
                <a:latin typeface="Verdana" panose="020B0604030504040204" pitchFamily="34" charset="0"/>
                <a:ea typeface="Verdana" panose="020B0604030504040204" pitchFamily="34" charset="0"/>
              </a:rPr>
              <a:t>DV</a:t>
            </a:r>
            <a:r>
              <a:rPr lang="es-CO" sz="900" dirty="0">
                <a:solidFill>
                  <a:schemeClr val="tx1">
                    <a:lumMod val="50000"/>
                    <a:lumOff val="50000"/>
                  </a:schemeClr>
                </a:solidFill>
                <a:latin typeface="Verdana" panose="020B0604030504040204" pitchFamily="34" charset="0"/>
                <a:ea typeface="Verdana" panose="020B0604030504040204" pitchFamily="34" charset="0"/>
              </a:rPr>
              <a:t> – Dirección predominante del viento.</a:t>
            </a:r>
          </a:p>
          <a:p>
            <a:r>
              <a:rPr lang="es-CO" sz="900" b="1" dirty="0">
                <a:solidFill>
                  <a:srgbClr val="004070"/>
                </a:solidFill>
                <a:latin typeface="Verdana" panose="020B0604030504040204" pitchFamily="34" charset="0"/>
                <a:ea typeface="Verdana" panose="020B0604030504040204" pitchFamily="34" charset="0"/>
              </a:rPr>
              <a:t>AO</a:t>
            </a:r>
            <a:r>
              <a:rPr lang="es-CO" sz="900" dirty="0">
                <a:solidFill>
                  <a:schemeClr val="tx1">
                    <a:lumMod val="50000"/>
                    <a:lumOff val="50000"/>
                  </a:schemeClr>
                </a:solidFill>
                <a:latin typeface="Verdana" panose="020B0604030504040204" pitchFamily="34" charset="0"/>
                <a:ea typeface="Verdana" panose="020B0604030504040204" pitchFamily="34" charset="0"/>
              </a:rPr>
              <a:t> – Altura significativa de la ola.</a:t>
            </a:r>
            <a:endParaRPr lang="es-MX" sz="900"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4" name="CuadroTexto 13"/>
          <p:cNvSpPr txBox="1"/>
          <p:nvPr userDrawn="1"/>
        </p:nvSpPr>
        <p:spPr>
          <a:xfrm>
            <a:off x="8665440" y="2020160"/>
            <a:ext cx="3200418" cy="307777"/>
          </a:xfrm>
          <a:prstGeom prst="rect">
            <a:avLst/>
          </a:prstGeom>
          <a:noFill/>
        </p:spPr>
        <p:txBody>
          <a:bodyPr wrap="square" rtlCol="0">
            <a:spAutoFit/>
          </a:bodyPr>
          <a:lstStyle/>
          <a:p>
            <a:r>
              <a:rPr lang="es-CO" sz="1400" b="1" dirty="0">
                <a:solidFill>
                  <a:srgbClr val="004070"/>
                </a:solidFill>
                <a:latin typeface="Verdana" panose="020B0604030504040204" pitchFamily="34" charset="0"/>
                <a:ea typeface="Verdana" panose="020B0604030504040204" pitchFamily="34" charset="0"/>
              </a:rPr>
              <a:t>Convenciones</a:t>
            </a:r>
            <a:endParaRPr lang="es-MX" sz="1400" b="1" dirty="0">
              <a:solidFill>
                <a:srgbClr val="004070"/>
              </a:solidFill>
              <a:latin typeface="Verdana" panose="020B0604030504040204" pitchFamily="34" charset="0"/>
              <a:ea typeface="Verdana" panose="020B0604030504040204" pitchFamily="34" charset="0"/>
            </a:endParaRPr>
          </a:p>
        </p:txBody>
      </p:sp>
      <p:sp>
        <p:nvSpPr>
          <p:cNvPr id="15" name="CuadroTexto 14"/>
          <p:cNvSpPr txBox="1"/>
          <p:nvPr userDrawn="1"/>
        </p:nvSpPr>
        <p:spPr>
          <a:xfrm>
            <a:off x="9231537" y="2358721"/>
            <a:ext cx="2667297" cy="1508105"/>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Tiempo Lluvioso</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Probabilidad de lluvias moderadas a fuertes, en algunos</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casos con posibilidad de tormentas eléctricas y rachas de viento.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las embarcaciones de poco calado,</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consultar con las Capitanías de puerto antes de zarpar en zonas de inminente tempestad.</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kern="12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kern="12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 las condiciones meteorológicas y a los avisos de las autoridades locales.</a:t>
            </a:r>
            <a:endParaRPr lang="es-CO" sz="700" kern="1200" dirty="0">
              <a:solidFill>
                <a:schemeClr val="tx1">
                  <a:lumMod val="50000"/>
                  <a:lumOff val="50000"/>
                </a:schemeClr>
              </a:solidFill>
              <a:latin typeface="Verdana" panose="020B0604030504040204" pitchFamily="34" charset="0"/>
              <a:ea typeface="Verdana" panose="020B0604030504040204" pitchFamily="34" charset="0"/>
              <a:cs typeface="+mn-cs"/>
            </a:endParaRPr>
          </a:p>
        </p:txBody>
      </p:sp>
      <p:pic>
        <p:nvPicPr>
          <p:cNvPr id="16" name="Picture 49"/>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8818770" y="2375985"/>
            <a:ext cx="367293" cy="368897"/>
          </a:xfrm>
          <a:prstGeom prst="rect">
            <a:avLst/>
          </a:prstGeom>
        </p:spPr>
      </p:pic>
      <p:sp>
        <p:nvSpPr>
          <p:cNvPr id="17" name="CuadroTexto 16"/>
          <p:cNvSpPr txBox="1"/>
          <p:nvPr userDrawn="1"/>
        </p:nvSpPr>
        <p:spPr>
          <a:xfrm>
            <a:off x="9231537" y="3872368"/>
            <a:ext cx="2667297" cy="877163"/>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Pleamar</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La marea alcanzará su máximo nivel en el intervalo de tiempo</a:t>
            </a:r>
            <a:r>
              <a:rPr lang="es-CO" sz="700" b="0" baseline="0" dirty="0">
                <a:solidFill>
                  <a:schemeClr val="tx1">
                    <a:lumMod val="50000"/>
                    <a:lumOff val="50000"/>
                  </a:schemeClr>
                </a:solidFill>
                <a:latin typeface="Verdana" panose="020B0604030504040204" pitchFamily="34" charset="0"/>
                <a:ea typeface="Verdana" panose="020B0604030504040204" pitchFamily="34" charset="0"/>
              </a:rPr>
              <a:t> establecido.</a:t>
            </a: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914400"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Se sugiere</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a los habitantes costeros estar atentos a la evolución del fenómeno.</a:t>
            </a:r>
            <a:endParaRPr lang="es-CO" sz="700" dirty="0">
              <a:solidFill>
                <a:schemeClr val="tx1">
                  <a:lumMod val="50000"/>
                  <a:lumOff val="50000"/>
                </a:schemeClr>
              </a:solidFill>
              <a:latin typeface="Verdana" panose="020B0604030504040204" pitchFamily="34" charset="0"/>
              <a:ea typeface="Verdana" panose="020B0604030504040204" pitchFamily="34" charset="0"/>
              <a:cs typeface="Calibri"/>
            </a:endParaRPr>
          </a:p>
        </p:txBody>
      </p:sp>
      <p:pic>
        <p:nvPicPr>
          <p:cNvPr id="18" name="Picture 49"/>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818770" y="3921538"/>
            <a:ext cx="367293" cy="381320"/>
          </a:xfrm>
          <a:prstGeom prst="rect">
            <a:avLst/>
          </a:prstGeom>
        </p:spPr>
      </p:pic>
      <p:sp>
        <p:nvSpPr>
          <p:cNvPr id="19" name="CuadroTexto 18"/>
          <p:cNvSpPr txBox="1"/>
          <p:nvPr userDrawn="1"/>
        </p:nvSpPr>
        <p:spPr>
          <a:xfrm>
            <a:off x="9231537" y="4778118"/>
            <a:ext cx="2667297" cy="1292662"/>
          </a:xfrm>
          <a:prstGeom prst="rect">
            <a:avLst/>
          </a:prstGeom>
          <a:noFill/>
        </p:spPr>
        <p:txBody>
          <a:bodyPr wrap="square" rtlCol="0">
            <a:spAutoFit/>
          </a:bodyPr>
          <a:lstStyle/>
          <a:p>
            <a:r>
              <a:rPr lang="es-CO" sz="900" b="1" dirty="0">
                <a:solidFill>
                  <a:srgbClr val="004070"/>
                </a:solidFill>
                <a:latin typeface="Verdana" panose="020B0604030504040204" pitchFamily="34" charset="0"/>
                <a:ea typeface="Verdana" panose="020B0604030504040204" pitchFamily="34" charset="0"/>
              </a:rPr>
              <a:t>Viento y oleaje</a:t>
            </a:r>
          </a:p>
          <a:p>
            <a:r>
              <a:rPr lang="es-CO" sz="700" b="0" dirty="0">
                <a:solidFill>
                  <a:schemeClr val="tx1">
                    <a:lumMod val="50000"/>
                    <a:lumOff val="50000"/>
                  </a:schemeClr>
                </a:solidFill>
                <a:latin typeface="Verdana" panose="020B0604030504040204" pitchFamily="34" charset="0"/>
                <a:ea typeface="Verdana" panose="020B0604030504040204" pitchFamily="34" charset="0"/>
              </a:rPr>
              <a:t>Velocidad del viento y altura del oleaje con valores por encima de lo normal para la época.</a:t>
            </a:r>
            <a:endParaRPr lang="es-CO" sz="700" b="0" baseline="0" dirty="0">
              <a:solidFill>
                <a:schemeClr val="tx1">
                  <a:lumMod val="50000"/>
                  <a:lumOff val="50000"/>
                </a:schemeClr>
              </a:solidFill>
              <a:latin typeface="Verdana" panose="020B0604030504040204" pitchFamily="34" charset="0"/>
              <a:ea typeface="Verdana" panose="020B0604030504040204" pitchFamily="34" charset="0"/>
            </a:endParaRPr>
          </a:p>
          <a:p>
            <a:r>
              <a:rPr lang="es-CO" sz="300" b="0" baseline="0" dirty="0">
                <a:solidFill>
                  <a:schemeClr val="tx1">
                    <a:lumMod val="50000"/>
                    <a:lumOff val="50000"/>
                  </a:schemeClr>
                </a:solidFill>
                <a:latin typeface="Verdana" panose="020B0604030504040204" pitchFamily="34" charset="0"/>
                <a:ea typeface="Verdana" panose="020B0604030504040204" pitchFamily="34"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es-CO" sz="900" b="1" dirty="0">
                <a:solidFill>
                  <a:srgbClr val="004070"/>
                </a:solidFill>
                <a:latin typeface="Verdana" panose="020B0604030504040204" pitchFamily="34" charset="0"/>
                <a:ea typeface="Verdana" panose="020B0604030504040204" pitchFamily="34" charset="0"/>
              </a:rPr>
              <a:t>Sugerencia</a:t>
            </a:r>
            <a:r>
              <a:rPr lang="es-CO" sz="900" b="1" baseline="0" dirty="0">
                <a:solidFill>
                  <a:srgbClr val="004070"/>
                </a:solidFill>
                <a:latin typeface="Verdana" panose="020B0604030504040204" pitchFamily="34" charset="0"/>
                <a:ea typeface="Verdana" panose="020B0604030504040204" pitchFamily="34" charset="0"/>
              </a:rPr>
              <a:t> o recomendación</a:t>
            </a:r>
          </a:p>
          <a:p>
            <a:pPr marL="0" marR="0" indent="0" algn="l" defTabSz="648035" rtl="0" eaLnBrk="1" fontAlgn="auto" latinLnBrk="0" hangingPunct="1">
              <a:lnSpc>
                <a:spcPct val="100000"/>
              </a:lnSpc>
              <a:spcBef>
                <a:spcPts val="0"/>
              </a:spcBef>
              <a:spcAft>
                <a:spcPts val="0"/>
              </a:spcAft>
              <a:buClrTx/>
              <a:buSzTx/>
              <a:buFontTx/>
              <a:buNone/>
              <a:tabLst/>
              <a:defRPr/>
            </a:pPr>
            <a:r>
              <a:rPr lang="es-CO" sz="700" dirty="0">
                <a:solidFill>
                  <a:schemeClr val="tx1">
                    <a:lumMod val="50000"/>
                    <a:lumOff val="50000"/>
                  </a:schemeClr>
                </a:solidFill>
                <a:latin typeface="Verdana" panose="020B0604030504040204" pitchFamily="34" charset="0"/>
                <a:ea typeface="Verdana" panose="020B0604030504040204" pitchFamily="34" charset="0"/>
              </a:rPr>
              <a:t>A los bañistas y habitantes costeros,</a:t>
            </a:r>
            <a:r>
              <a:rPr lang="es-CO" sz="700" baseline="0" dirty="0">
                <a:solidFill>
                  <a:schemeClr val="tx1">
                    <a:lumMod val="50000"/>
                    <a:lumOff val="50000"/>
                  </a:schemeClr>
                </a:solidFill>
                <a:latin typeface="Verdana" panose="020B0604030504040204" pitchFamily="34" charset="0"/>
                <a:ea typeface="Verdana" panose="020B0604030504040204" pitchFamily="34" charset="0"/>
              </a:rPr>
              <a:t> estar atentos a la evolución del fenómeno y a las indicaciones de las autoridades locales.</a:t>
            </a:r>
          </a:p>
          <a:p>
            <a:pPr marL="0" marR="0" indent="0" algn="l" defTabSz="648035" rtl="0" eaLnBrk="1" fontAlgn="auto" latinLnBrk="0" hangingPunct="1">
              <a:lnSpc>
                <a:spcPct val="100000"/>
              </a:lnSpc>
              <a:spcBef>
                <a:spcPts val="0"/>
              </a:spcBef>
              <a:spcAft>
                <a:spcPts val="0"/>
              </a:spcAft>
              <a:buClrTx/>
              <a:buSzTx/>
              <a:buFontTx/>
              <a:buNone/>
              <a:tabLst/>
              <a:defRPr/>
            </a:pPr>
            <a:endParaRPr lang="es-CO" sz="700" baseline="0" dirty="0">
              <a:solidFill>
                <a:schemeClr val="tx1">
                  <a:lumMod val="50000"/>
                  <a:lumOff val="50000"/>
                </a:schemeClr>
              </a:solidFill>
              <a:latin typeface="Verdana" panose="020B0604030504040204" pitchFamily="34" charset="0"/>
              <a:ea typeface="Verdana" panose="020B0604030504040204" pitchFamily="34" charset="0"/>
            </a:endParaRPr>
          </a:p>
          <a:p>
            <a:pPr marL="0" marR="0" indent="0" algn="l" defTabSz="648035" rtl="0" eaLnBrk="1" fontAlgn="auto" latinLnBrk="0" hangingPunct="1">
              <a:lnSpc>
                <a:spcPct val="100000"/>
              </a:lnSpc>
              <a:spcBef>
                <a:spcPts val="0"/>
              </a:spcBef>
              <a:spcAft>
                <a:spcPts val="0"/>
              </a:spcAft>
              <a:buClrTx/>
              <a:buSzTx/>
              <a:buFontTx/>
              <a:buNone/>
              <a:tabLst/>
              <a:defRPr/>
            </a:pPr>
            <a:r>
              <a:rPr lang="es-CO" sz="700" baseline="0" dirty="0">
                <a:solidFill>
                  <a:schemeClr val="tx1">
                    <a:lumMod val="50000"/>
                    <a:lumOff val="50000"/>
                  </a:schemeClr>
                </a:solidFill>
                <a:latin typeface="Verdana" panose="020B0604030504040204" pitchFamily="34" charset="0"/>
                <a:ea typeface="Verdana" panose="020B0604030504040204" pitchFamily="34" charset="0"/>
              </a:rPr>
              <a:t>A las embarcaciones de poco calado, consultar con las Capitanías de puerto antes de zarpar</a:t>
            </a:r>
            <a:r>
              <a:rPr lang="es-CO" sz="800" baseline="0" dirty="0">
                <a:solidFill>
                  <a:srgbClr val="154699"/>
                </a:solidFill>
                <a:latin typeface="Arial Narrow" panose="020B0606020202030204" pitchFamily="34" charset="0"/>
              </a:rPr>
              <a:t>.</a:t>
            </a:r>
            <a:endParaRPr lang="es-CO" sz="800" dirty="0">
              <a:solidFill>
                <a:srgbClr val="154699"/>
              </a:solidFill>
              <a:latin typeface="Arial Narrow" panose="020B0606020202030204" pitchFamily="34" charset="0"/>
            </a:endParaRPr>
          </a:p>
        </p:txBody>
      </p:sp>
      <p:pic>
        <p:nvPicPr>
          <p:cNvPr id="20" name="Picture 49"/>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818770" y="4803689"/>
            <a:ext cx="367293" cy="364161"/>
          </a:xfrm>
          <a:prstGeom prst="rect">
            <a:avLst/>
          </a:prstGeom>
        </p:spPr>
      </p:pic>
      <p:sp>
        <p:nvSpPr>
          <p:cNvPr id="21" name="CuadroTexto 20"/>
          <p:cNvSpPr txBox="1"/>
          <p:nvPr userDrawn="1"/>
        </p:nvSpPr>
        <p:spPr>
          <a:xfrm>
            <a:off x="8600673" y="6218013"/>
            <a:ext cx="348277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rPr>
              <a:t>* La altura significativa de la ola, representa la media del tercio más alto de las olas, por lo cual la altura máxima posible puede ser incluso superior al doble de este valor.</a:t>
            </a:r>
            <a:endParaRPr kumimoji="0" lang="es-CO" sz="600" b="0" i="0" u="none" strike="noStrike" kern="1200" cap="none" spc="0" normalizeH="0" baseline="0" noProof="0" dirty="0">
              <a:ln>
                <a:noFill/>
              </a:ln>
              <a:solidFill>
                <a:schemeClr val="tx1">
                  <a:lumMod val="50000"/>
                  <a:lumOff val="50000"/>
                </a:schemeClr>
              </a:solidFill>
              <a:effectLst/>
              <a:uLnTx/>
              <a:uFillTx/>
              <a:latin typeface="Verdana" panose="020B0604030504040204" pitchFamily="34" charset="0"/>
              <a:ea typeface="Verdana" panose="020B0604030504040204" pitchFamily="34" charset="0"/>
              <a:cs typeface="Arial"/>
              <a:sym typeface="Arial"/>
            </a:endParaRPr>
          </a:p>
        </p:txBody>
      </p:sp>
      <p:sp>
        <p:nvSpPr>
          <p:cNvPr id="22" name="Google Shape;392;p105"/>
          <p:cNvSpPr/>
          <p:nvPr userDrawn="1"/>
        </p:nvSpPr>
        <p:spPr>
          <a:xfrm>
            <a:off x="54731" y="1064279"/>
            <a:ext cx="8607974" cy="5376594"/>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4" name="Imagen 3">
            <a:extLst>
              <a:ext uri="{FF2B5EF4-FFF2-40B4-BE49-F238E27FC236}">
                <a16:creationId xmlns:a16="http://schemas.microsoft.com/office/drawing/2014/main" id="{8711FB72-6EB6-18B9-BC44-366BE25CAA6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1" name="Rectángulo: esquinas superiores redondeadas 10">
            <a:extLst>
              <a:ext uri="{FF2B5EF4-FFF2-40B4-BE49-F238E27FC236}">
                <a16:creationId xmlns:a16="http://schemas.microsoft.com/office/drawing/2014/main" id="{DC8F3D9A-3807-63C4-612B-76F493D41592}"/>
              </a:ext>
            </a:extLst>
          </p:cNvPr>
          <p:cNvSpPr/>
          <p:nvPr userDrawn="1"/>
        </p:nvSpPr>
        <p:spPr>
          <a:xfrm rot="5400000">
            <a:off x="2531470" y="-2303023"/>
            <a:ext cx="510532" cy="5573476"/>
          </a:xfrm>
          <a:prstGeom prst="round2SameRect">
            <a:avLst/>
          </a:prstGeom>
          <a:solidFill>
            <a:srgbClr val="0040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13" name="Imagen 12">
            <a:extLst>
              <a:ext uri="{FF2B5EF4-FFF2-40B4-BE49-F238E27FC236}">
                <a16:creationId xmlns:a16="http://schemas.microsoft.com/office/drawing/2014/main" id="{D6464237-BEF6-68CB-F9FC-AA57177BAFB8}"/>
              </a:ext>
            </a:extLst>
          </p:cNvPr>
          <p:cNvPicPr>
            <a:picLocks noChangeAspect="1"/>
          </p:cNvPicPr>
          <p:nvPr userDrawn="1"/>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tretch>
            <a:fillRect/>
          </a:stretch>
        </p:blipFill>
        <p:spPr>
          <a:xfrm>
            <a:off x="320409" y="354805"/>
            <a:ext cx="556852" cy="270470"/>
          </a:xfrm>
          <a:prstGeom prst="rect">
            <a:avLst/>
          </a:prstGeom>
        </p:spPr>
      </p:pic>
      <p:sp>
        <p:nvSpPr>
          <p:cNvPr id="9" name="CuadroTexto 8"/>
          <p:cNvSpPr txBox="1"/>
          <p:nvPr userDrawn="1"/>
        </p:nvSpPr>
        <p:spPr>
          <a:xfrm>
            <a:off x="1026428" y="203877"/>
            <a:ext cx="3785011" cy="553998"/>
          </a:xfrm>
          <a:prstGeom prst="rect">
            <a:avLst/>
          </a:prstGeom>
          <a:noFill/>
        </p:spPr>
        <p:txBody>
          <a:bodyPr wrap="none" rtlCol="0">
            <a:spAutoFit/>
          </a:bodyPr>
          <a:lstStyle/>
          <a:p>
            <a:pPr algn="l"/>
            <a:r>
              <a:rPr lang="es-ES" sz="1600" b="1" dirty="0">
                <a:solidFill>
                  <a:srgbClr val="00FFFF"/>
                </a:solidFill>
                <a:latin typeface="Verdana" panose="020B0604030504040204" pitchFamily="34" charset="0"/>
                <a:ea typeface="Verdana" panose="020B0604030504040204" pitchFamily="34" charset="0"/>
              </a:rPr>
              <a:t>Alertas Meteomarinas Vigentes</a:t>
            </a:r>
          </a:p>
          <a:p>
            <a:pPr algn="l"/>
            <a:r>
              <a:rPr lang="es-ES" sz="1400" b="0" dirty="0">
                <a:solidFill>
                  <a:schemeClr val="bg1"/>
                </a:solidFill>
                <a:latin typeface="Verdana" panose="020B0604030504040204" pitchFamily="34" charset="0"/>
                <a:ea typeface="Verdana" panose="020B0604030504040204" pitchFamily="34" charset="0"/>
              </a:rPr>
              <a:t>Océano</a:t>
            </a:r>
            <a:r>
              <a:rPr lang="es-ES" sz="1400" b="0" baseline="0" dirty="0">
                <a:solidFill>
                  <a:schemeClr val="bg1"/>
                </a:solidFill>
                <a:latin typeface="Verdana" panose="020B0604030504040204" pitchFamily="34" charset="0"/>
                <a:ea typeface="Verdana" panose="020B0604030504040204" pitchFamily="34" charset="0"/>
              </a:rPr>
              <a:t> Pacifico Nacional</a:t>
            </a:r>
            <a:endParaRPr lang="es-MX" sz="1400" b="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217258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Cerrejó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2" name="Imagen 1">
            <a:extLst>
              <a:ext uri="{FF2B5EF4-FFF2-40B4-BE49-F238E27FC236}">
                <a16:creationId xmlns:a16="http://schemas.microsoft.com/office/drawing/2014/main" id="{CDEED43C-EA76-43A5-A968-31F76E99CFB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3" name="Rectángulo: esquinas superiores redondeadas 2">
            <a:extLst>
              <a:ext uri="{FF2B5EF4-FFF2-40B4-BE49-F238E27FC236}">
                <a16:creationId xmlns:a16="http://schemas.microsoft.com/office/drawing/2014/main" id="{5166E97C-4384-EF1D-8595-FC6892AC3ED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9" name="CuadroTexto 8"/>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444260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errejon situ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974336"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2" name="CuadroTexto 11"/>
          <p:cNvSpPr txBox="1"/>
          <p:nvPr userDrawn="1"/>
        </p:nvSpPr>
        <p:spPr>
          <a:xfrm>
            <a:off x="5153981" y="1981114"/>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Condiciones meteorológicas</a:t>
            </a:r>
            <a:r>
              <a:rPr lang="es-CO" sz="1400" b="1" baseline="0" dirty="0">
                <a:solidFill>
                  <a:schemeClr val="tx1">
                    <a:lumMod val="50000"/>
                    <a:lumOff val="50000"/>
                  </a:schemeClr>
                </a:solidFill>
                <a:latin typeface="Verdana" panose="020B0604030504040204" pitchFamily="34" charset="0"/>
                <a:ea typeface="Verdana" panose="020B0604030504040204" pitchFamily="34" charset="0"/>
              </a:rPr>
              <a:t> en las últimas 4 horas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3" name="Rectángulo 12"/>
          <p:cNvSpPr/>
          <p:nvPr userDrawn="1"/>
        </p:nvSpPr>
        <p:spPr>
          <a:xfrm>
            <a:off x="658368" y="1445341"/>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976425" y="1445341"/>
            <a:ext cx="3023420" cy="369332"/>
          </a:xfrm>
          <a:prstGeom prst="rect">
            <a:avLst/>
          </a:prstGeom>
          <a:noFill/>
        </p:spPr>
        <p:txBody>
          <a:bodyPr wrap="square" rtlCol="0">
            <a:spAutoFit/>
          </a:bodyPr>
          <a:lstStyle/>
          <a:p>
            <a:pPr algn="ctr"/>
            <a:r>
              <a:rPr lang="es-CO" b="1" dirty="0">
                <a:solidFill>
                  <a:sysClr val="windowText" lastClr="000000"/>
                </a:solidFill>
                <a:latin typeface="Verdana" panose="020B0604030504040204" pitchFamily="34" charset="0"/>
                <a:ea typeface="Verdana" panose="020B0604030504040204" pitchFamily="34" charset="0"/>
              </a:rPr>
              <a:t>Situación Actual</a:t>
            </a:r>
            <a:endParaRPr lang="es-MX"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744257" y="1434128"/>
            <a:ext cx="3675888"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528907" y="1445341"/>
            <a:ext cx="2106589" cy="369332"/>
          </a:xfrm>
          <a:prstGeom prst="rect">
            <a:avLst/>
          </a:prstGeom>
          <a:noFill/>
        </p:spPr>
        <p:txBody>
          <a:bodyPr wrap="square" rtlCol="0">
            <a:spAutoFit/>
          </a:bodyPr>
          <a:lstStyle/>
          <a:p>
            <a:pPr algn="l"/>
            <a:r>
              <a:rPr lang="es-CO" b="1" dirty="0">
                <a:solidFill>
                  <a:sysClr val="windowText" lastClr="000000"/>
                </a:solidFill>
                <a:latin typeface="Verdana" panose="020B0604030504040204" pitchFamily="34" charset="0"/>
                <a:ea typeface="Verdana" panose="020B0604030504040204" pitchFamily="34" charset="0"/>
              </a:rPr>
              <a:t>Para destacar</a:t>
            </a:r>
            <a:endParaRPr lang="es-MX" b="1" dirty="0">
              <a:solidFill>
                <a:sysClr val="windowText" lastClr="000000"/>
              </a:solidFill>
              <a:latin typeface="Verdana" panose="020B0604030504040204" pitchFamily="34" charset="0"/>
              <a:ea typeface="Verdana" panose="020B0604030504040204" pitchFamily="34" charset="0"/>
            </a:endParaRPr>
          </a:p>
        </p:txBody>
      </p:sp>
      <p:cxnSp>
        <p:nvCxnSpPr>
          <p:cNvPr id="16" name="Conector recto 15"/>
          <p:cNvCxnSpPr/>
          <p:nvPr userDrawn="1"/>
        </p:nvCxnSpPr>
        <p:spPr>
          <a:xfrm>
            <a:off x="4974336" y="3611335"/>
            <a:ext cx="6711696" cy="0"/>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7" name="CuadroTexto 16"/>
          <p:cNvSpPr txBox="1"/>
          <p:nvPr userDrawn="1"/>
        </p:nvSpPr>
        <p:spPr>
          <a:xfrm>
            <a:off x="5153981" y="3738167"/>
            <a:ext cx="5280697" cy="307777"/>
          </a:xfrm>
          <a:prstGeom prst="rect">
            <a:avLst/>
          </a:prstGeom>
          <a:noFill/>
        </p:spPr>
        <p:txBody>
          <a:bodyPr wrap="square" rtlCol="0">
            <a:spAutoFit/>
          </a:bodyPr>
          <a:lstStyle/>
          <a:p>
            <a:pPr algn="l"/>
            <a:r>
              <a:rPr lang="es-CO" sz="1400" b="1" dirty="0">
                <a:solidFill>
                  <a:schemeClr val="tx1">
                    <a:lumMod val="50000"/>
                    <a:lumOff val="50000"/>
                  </a:schemeClr>
                </a:solidFill>
                <a:latin typeface="Verdana" panose="020B0604030504040204" pitchFamily="34" charset="0"/>
                <a:ea typeface="Verdana" panose="020B0604030504040204" pitchFamily="34" charset="0"/>
              </a:rPr>
              <a:t>Alertas Vigentes</a:t>
            </a:r>
            <a:endParaRPr lang="es-MX" sz="1400" b="1" dirty="0">
              <a:solidFill>
                <a:schemeClr val="tx1">
                  <a:lumMod val="50000"/>
                  <a:lumOff val="50000"/>
                </a:schemeClr>
              </a:solidFill>
              <a:latin typeface="Verdana" panose="020B0604030504040204" pitchFamily="34" charset="0"/>
              <a:ea typeface="Verdana" panose="020B0604030504040204" pitchFamily="34" charset="0"/>
            </a:endParaRPr>
          </a:p>
        </p:txBody>
      </p:sp>
      <p:sp>
        <p:nvSpPr>
          <p:cNvPr id="18" name="Marcador de texto 12"/>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19" name="Marcador de texto 12"/>
          <p:cNvSpPr>
            <a:spLocks noGrp="1"/>
          </p:cNvSpPr>
          <p:nvPr>
            <p:ph type="body" sz="quarter" idx="11"/>
          </p:nvPr>
        </p:nvSpPr>
        <p:spPr>
          <a:xfrm>
            <a:off x="5241956" y="2429380"/>
            <a:ext cx="6444076" cy="1055124"/>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sp>
        <p:nvSpPr>
          <p:cNvPr id="20" name="Marcador de texto 12"/>
          <p:cNvSpPr>
            <a:spLocks noGrp="1"/>
          </p:cNvSpPr>
          <p:nvPr>
            <p:ph type="body" sz="quarter" idx="12"/>
          </p:nvPr>
        </p:nvSpPr>
        <p:spPr>
          <a:xfrm>
            <a:off x="5241956" y="4172774"/>
            <a:ext cx="6444076" cy="2246313"/>
          </a:xfrm>
        </p:spPr>
        <p:txBody>
          <a:bodyPr>
            <a:noAutofit/>
          </a:bodyPr>
          <a:lstStyle>
            <a:lvl1pPr marL="0" indent="0" algn="l">
              <a:buNone/>
              <a:defRPr sz="1100" b="0">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3" name="Imagen 2">
            <a:extLst>
              <a:ext uri="{FF2B5EF4-FFF2-40B4-BE49-F238E27FC236}">
                <a16:creationId xmlns:a16="http://schemas.microsoft.com/office/drawing/2014/main" id="{A2DD26B0-D67C-D2DB-41CB-1D53C58A61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79CC1-4A62-3B36-80CE-3733036C327B}"/>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56999F84-4CE1-DF47-2236-E5887E7D06E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324155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errejón precipitaci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4855802"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4117082"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51717" y="1491182"/>
            <a:ext cx="3943506"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Distribución espacial de la precipitación</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5153981" y="1434128"/>
            <a:ext cx="6562680"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5209872" y="1509509"/>
            <a:ext cx="6474705" cy="261610"/>
          </a:xfrm>
          <a:prstGeom prst="rect">
            <a:avLst/>
          </a:prstGeom>
          <a:noFill/>
        </p:spPr>
        <p:txBody>
          <a:bodyPr wrap="square" rtlCol="0">
            <a:spAutoFit/>
          </a:bodyPr>
          <a:lstStyle/>
          <a:p>
            <a:pPr algn="l"/>
            <a:r>
              <a:rPr lang="es-CO" sz="1100" b="1" dirty="0">
                <a:solidFill>
                  <a:sysClr val="windowText" lastClr="000000"/>
                </a:solidFill>
                <a:latin typeface="Verdana" panose="020B0604030504040204" pitchFamily="34" charset="0"/>
                <a:ea typeface="Verdana" panose="020B0604030504040204" pitchFamily="34" charset="0"/>
              </a:rPr>
              <a:t>Precipitación (Estaciones de referencia, comparación mes-década-climatología)</a:t>
            </a:r>
            <a:endParaRPr lang="es-MX" sz="1100" b="1" dirty="0">
              <a:solidFill>
                <a:sysClr val="windowText" lastClr="000000"/>
              </a:solidFill>
              <a:latin typeface="Verdana" panose="020B0604030504040204" pitchFamily="34" charset="0"/>
              <a:ea typeface="Verdana" panose="020B0604030504040204" pitchFamily="34" charset="0"/>
            </a:endParaRPr>
          </a:p>
        </p:txBody>
      </p:sp>
      <p:sp>
        <p:nvSpPr>
          <p:cNvPr id="17" name="CuadroTexto 16"/>
          <p:cNvSpPr txBox="1"/>
          <p:nvPr userDrawn="1"/>
        </p:nvSpPr>
        <p:spPr>
          <a:xfrm>
            <a:off x="5121896" y="6140360"/>
            <a:ext cx="6685093" cy="338554"/>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Las líneas punteadas de color rojo corresponden a los volúmenes de lluvia del promedio climatológico de la serie 1981 -2010. Las azules muestran el acumulado </a:t>
            </a:r>
            <a:r>
              <a:rPr kumimoji="0" lang="es-CO" sz="8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decadal</a:t>
            </a:r>
            <a:r>
              <a:rPr kumimoji="0" lang="es-CO" sz="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de precipitación. Las barras horizontales denotan las lluvia acumulada en 24 horas </a:t>
            </a:r>
          </a:p>
        </p:txBody>
      </p:sp>
      <p:sp>
        <p:nvSpPr>
          <p:cNvPr id="3" name="Marcador de texto 12">
            <a:extLst>
              <a:ext uri="{FF2B5EF4-FFF2-40B4-BE49-F238E27FC236}">
                <a16:creationId xmlns:a16="http://schemas.microsoft.com/office/drawing/2014/main" id="{05D92CCF-F799-C065-F4D4-8F62465F6CD3}"/>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CAC35841-2F13-7644-5536-D2C68F61323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B2E0BBED-4F6F-1C09-A1F0-E36352C27187}"/>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BC3E6299-DDBE-E105-9623-9DE652CF2B49}"/>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989405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errejón Hato Nuev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texto 12">
            <a:extLst>
              <a:ext uri="{FF2B5EF4-FFF2-40B4-BE49-F238E27FC236}">
                <a16:creationId xmlns:a16="http://schemas.microsoft.com/office/drawing/2014/main" id="{DDC79146-2D55-6DFB-ED57-05782CD3AC87}"/>
              </a:ext>
            </a:extLst>
          </p:cNvPr>
          <p:cNvSpPr>
            <a:spLocks noGrp="1"/>
          </p:cNvSpPr>
          <p:nvPr>
            <p:ph type="body" sz="quarter" idx="10" hasCustomPrompt="1"/>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Comportamiento de la temperatura en Hato Nuevo</a:t>
            </a:r>
          </a:p>
        </p:txBody>
      </p:sp>
      <p:pic>
        <p:nvPicPr>
          <p:cNvPr id="3" name="Imagen 2">
            <a:extLst>
              <a:ext uri="{FF2B5EF4-FFF2-40B4-BE49-F238E27FC236}">
                <a16:creationId xmlns:a16="http://schemas.microsoft.com/office/drawing/2014/main" id="{292E4CF4-7D25-1C53-BF8B-0ADBB6073FC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2326C9C-34EF-0496-E623-6EC3F16EFE8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4AE39E15-10AB-003C-44EE-CE379F445C2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002558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errejón Precipitación CERREJON">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1195" y="1778294"/>
            <a:ext cx="7922063" cy="3960000"/>
          </a:xfrm>
          <a:prstGeom prst="rect">
            <a:avLst/>
          </a:prstGeom>
        </p:spPr>
      </p:pic>
      <p:sp>
        <p:nvSpPr>
          <p:cNvPr id="2" name="Marcador de texto 12">
            <a:extLst>
              <a:ext uri="{FF2B5EF4-FFF2-40B4-BE49-F238E27FC236}">
                <a16:creationId xmlns:a16="http://schemas.microsoft.com/office/drawing/2014/main" id="{9D3D55A8-DAB7-AED4-4790-E370ABDA239D}"/>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037AAF09-C3CF-3F57-4972-D08B52DEE2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0975EE52-435A-E532-1B13-160528A9E01E}"/>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5A0C2E62-CA9F-668A-B752-584E0D1F9F9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537490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errejón Precipitación PUERTO BOLIVAR">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1" name="Imagen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5539" y="1778294"/>
            <a:ext cx="7922063" cy="3960000"/>
          </a:xfrm>
          <a:prstGeom prst="rect">
            <a:avLst/>
          </a:prstGeom>
        </p:spPr>
      </p:pic>
      <p:sp>
        <p:nvSpPr>
          <p:cNvPr id="2" name="Marcador de texto 12">
            <a:extLst>
              <a:ext uri="{FF2B5EF4-FFF2-40B4-BE49-F238E27FC236}">
                <a16:creationId xmlns:a16="http://schemas.microsoft.com/office/drawing/2014/main" id="{E7CD38CA-6EC1-AD24-B335-74A71E94FCD6}"/>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B6E1E993-8731-94A1-0E10-870374726E0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719CE06-8618-86C4-5406-2B421D52B402}"/>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0" name="CuadroTexto 9">
            <a:extLst>
              <a:ext uri="{FF2B5EF4-FFF2-40B4-BE49-F238E27FC236}">
                <a16:creationId xmlns:a16="http://schemas.microsoft.com/office/drawing/2014/main" id="{5AE7BDCE-BE66-13AF-423A-EB893D874D2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053834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errejón Precipitación ZONA MARITIM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10" name="Imagen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8605" y="1782890"/>
            <a:ext cx="7922063" cy="3960000"/>
          </a:xfrm>
          <a:prstGeom prst="rect">
            <a:avLst/>
          </a:prstGeom>
        </p:spPr>
      </p:pic>
      <p:sp>
        <p:nvSpPr>
          <p:cNvPr id="2" name="Marcador de texto 12">
            <a:extLst>
              <a:ext uri="{FF2B5EF4-FFF2-40B4-BE49-F238E27FC236}">
                <a16:creationId xmlns:a16="http://schemas.microsoft.com/office/drawing/2014/main" id="{6D8285B6-09A1-B3A6-0C45-D704F9C944FF}"/>
              </a:ext>
            </a:extLst>
          </p:cNvPr>
          <p:cNvSpPr>
            <a:spLocks noGrp="1"/>
          </p:cNvSpPr>
          <p:nvPr>
            <p:ph type="body" sz="quarter" idx="10" hasCustomPrompt="1"/>
          </p:nvPr>
        </p:nvSpPr>
        <p:spPr>
          <a:xfrm>
            <a:off x="533431" y="813223"/>
            <a:ext cx="2848125" cy="203659"/>
          </a:xfrm>
        </p:spPr>
        <p:txBody>
          <a:bodyPr>
            <a:noAutofit/>
          </a:bodyPr>
          <a:lstStyle>
            <a:lvl1pPr marL="0" indent="0" algn="l">
              <a:buNone/>
              <a:defRPr sz="11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Pronóstico diario de precipitación</a:t>
            </a:r>
          </a:p>
        </p:txBody>
      </p:sp>
      <p:pic>
        <p:nvPicPr>
          <p:cNvPr id="3" name="Imagen 2">
            <a:extLst>
              <a:ext uri="{FF2B5EF4-FFF2-40B4-BE49-F238E27FC236}">
                <a16:creationId xmlns:a16="http://schemas.microsoft.com/office/drawing/2014/main" id="{F2846AF1-F387-5CDA-B86D-AD23C162D31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1FD85AEC-1CED-E240-2DD7-B472B02DFE26}"/>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0B033F87-02E3-0823-7C9A-1E5101797FD6}"/>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7164126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errejón mapa oleaje">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cxnSp>
        <p:nvCxnSpPr>
          <p:cNvPr id="11" name="Conector recto 10"/>
          <p:cNvCxnSpPr/>
          <p:nvPr userDrawn="1"/>
        </p:nvCxnSpPr>
        <p:spPr>
          <a:xfrm>
            <a:off x="6096000" y="1445341"/>
            <a:ext cx="0" cy="4973747"/>
          </a:xfrm>
          <a:prstGeom prst="line">
            <a:avLst/>
          </a:prstGeom>
          <a:ln>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3" name="Rectángulo 12"/>
          <p:cNvSpPr/>
          <p:nvPr userDrawn="1"/>
        </p:nvSpPr>
        <p:spPr>
          <a:xfrm>
            <a:off x="464929" y="1445341"/>
            <a:ext cx="5411664" cy="40649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CuadroTexto 1"/>
          <p:cNvSpPr txBox="1"/>
          <p:nvPr userDrawn="1"/>
        </p:nvSpPr>
        <p:spPr>
          <a:xfrm>
            <a:off x="517850" y="1491182"/>
            <a:ext cx="5290285" cy="292388"/>
          </a:xfrm>
          <a:prstGeom prst="rect">
            <a:avLst/>
          </a:prstGeom>
          <a:noFill/>
        </p:spPr>
        <p:txBody>
          <a:bodyPr wrap="square" rtlCol="0">
            <a:spAutoFit/>
          </a:bodyPr>
          <a:lstStyle/>
          <a:p>
            <a:pPr algn="ctr"/>
            <a:r>
              <a:rPr lang="es-CO" sz="1300" b="1" dirty="0">
                <a:solidFill>
                  <a:sysClr val="windowText" lastClr="000000"/>
                </a:solidFill>
                <a:latin typeface="Verdana" panose="020B0604030504040204" pitchFamily="34" charset="0"/>
                <a:ea typeface="Verdana" panose="020B0604030504040204" pitchFamily="34" charset="0"/>
              </a:rPr>
              <a:t>Mapa</a:t>
            </a:r>
            <a:r>
              <a:rPr lang="es-CO" sz="1300" b="1" baseline="0" dirty="0">
                <a:solidFill>
                  <a:sysClr val="windowText" lastClr="000000"/>
                </a:solidFill>
                <a:latin typeface="Verdana" panose="020B0604030504040204" pitchFamily="34" charset="0"/>
                <a:ea typeface="Verdana" panose="020B0604030504040204" pitchFamily="34" charset="0"/>
              </a:rPr>
              <a:t> de análisis de la situación sinóptica en superficie</a:t>
            </a:r>
            <a:endParaRPr lang="es-MX" sz="1300" b="1" dirty="0">
              <a:solidFill>
                <a:sysClr val="windowText" lastClr="000000"/>
              </a:solidFill>
              <a:latin typeface="Verdana" panose="020B0604030504040204" pitchFamily="34" charset="0"/>
              <a:ea typeface="Verdana" panose="020B0604030504040204" pitchFamily="34" charset="0"/>
            </a:endParaRPr>
          </a:p>
        </p:txBody>
      </p:sp>
      <p:sp>
        <p:nvSpPr>
          <p:cNvPr id="14" name="Rectángulo 13"/>
          <p:cNvSpPr/>
          <p:nvPr userDrawn="1"/>
        </p:nvSpPr>
        <p:spPr>
          <a:xfrm>
            <a:off x="6315409" y="1434128"/>
            <a:ext cx="5401252" cy="40649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CuadroTexto 9"/>
          <p:cNvSpPr txBox="1"/>
          <p:nvPr userDrawn="1"/>
        </p:nvSpPr>
        <p:spPr>
          <a:xfrm>
            <a:off x="7652974" y="1509509"/>
            <a:ext cx="2760710" cy="261610"/>
          </a:xfrm>
          <a:prstGeom prst="rect">
            <a:avLst/>
          </a:prstGeom>
          <a:noFill/>
        </p:spPr>
        <p:txBody>
          <a:bodyPr wrap="square" rtlCol="0">
            <a:spAutoFit/>
          </a:bodyPr>
          <a:lstStyle/>
          <a:p>
            <a:pPr algn="l"/>
            <a:r>
              <a:rPr lang="es-CO" sz="1100" b="1" dirty="0">
                <a:solidFill>
                  <a:schemeClr val="bg1"/>
                </a:solidFill>
                <a:latin typeface="Verdana" panose="020B0604030504040204" pitchFamily="34" charset="0"/>
                <a:ea typeface="Verdana" panose="020B0604030504040204" pitchFamily="34" charset="0"/>
              </a:rPr>
              <a:t>Comportamiento oleaje y viento</a:t>
            </a:r>
            <a:endParaRPr lang="es-MX" sz="1100" b="1" dirty="0">
              <a:solidFill>
                <a:schemeClr val="bg1"/>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9940E6C4-9C5C-BAA3-D2EA-8FA3C0E408B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2" name="Rectángulo: esquinas superiores redondeadas 11">
            <a:extLst>
              <a:ext uri="{FF2B5EF4-FFF2-40B4-BE49-F238E27FC236}">
                <a16:creationId xmlns:a16="http://schemas.microsoft.com/office/drawing/2014/main" id="{636980BB-E744-7EE5-3321-AC37A8FD6C6C}"/>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5" name="CuadroTexto 14">
            <a:extLst>
              <a:ext uri="{FF2B5EF4-FFF2-40B4-BE49-F238E27FC236}">
                <a16:creationId xmlns:a16="http://schemas.microsoft.com/office/drawing/2014/main" id="{E946FFAD-63D7-9632-3297-31351EC3D85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756767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errejón estado tiemp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pic>
        <p:nvPicPr>
          <p:cNvPr id="3" name="Imagen 2"/>
          <p:cNvPicPr>
            <a:picLocks noChangeAspect="1"/>
          </p:cNvPicPr>
          <p:nvPr userDrawn="1"/>
        </p:nvPicPr>
        <p:blipFill>
          <a:blip r:embed="rId3"/>
          <a:stretch>
            <a:fillRect/>
          </a:stretch>
        </p:blipFill>
        <p:spPr>
          <a:xfrm>
            <a:off x="378416" y="1319517"/>
            <a:ext cx="6321006" cy="5381922"/>
          </a:xfrm>
          <a:prstGeom prst="rect">
            <a:avLst/>
          </a:prstGeom>
        </p:spPr>
      </p:pic>
      <p:pic>
        <p:nvPicPr>
          <p:cNvPr id="15" name="Imagen 3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331852" y="1285612"/>
            <a:ext cx="432694" cy="458939"/>
          </a:xfrm>
          <a:prstGeom prst="rect">
            <a:avLst/>
          </a:prstGeom>
        </p:spPr>
      </p:pic>
      <p:sp>
        <p:nvSpPr>
          <p:cNvPr id="16" name="TextBox 102"/>
          <p:cNvSpPr txBox="1"/>
          <p:nvPr userDrawn="1"/>
        </p:nvSpPr>
        <p:spPr>
          <a:xfrm>
            <a:off x="11228240" y="1690024"/>
            <a:ext cx="639919"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Despejado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17" name="Imagen 2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295561" y="2091051"/>
            <a:ext cx="505274" cy="466285"/>
          </a:xfrm>
          <a:prstGeom prst="rect">
            <a:avLst/>
          </a:prstGeom>
        </p:spPr>
      </p:pic>
      <p:sp>
        <p:nvSpPr>
          <p:cNvPr id="19" name="TextBox 104"/>
          <p:cNvSpPr txBox="1"/>
          <p:nvPr userDrawn="1"/>
        </p:nvSpPr>
        <p:spPr>
          <a:xfrm>
            <a:off x="11091238" y="2498058"/>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Parcialmente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sp>
        <p:nvSpPr>
          <p:cNvPr id="20" name="TextBox 105"/>
          <p:cNvSpPr txBox="1"/>
          <p:nvPr userDrawn="1"/>
        </p:nvSpPr>
        <p:spPr>
          <a:xfrm>
            <a:off x="11091238" y="3468424"/>
            <a:ext cx="913925" cy="276999"/>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Mayormente</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nublado</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1" name="Imagen 125"/>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1283861" y="3029567"/>
            <a:ext cx="528678" cy="448255"/>
          </a:xfrm>
          <a:prstGeom prst="rect">
            <a:avLst/>
          </a:prstGeom>
        </p:spPr>
      </p:pic>
      <p:sp>
        <p:nvSpPr>
          <p:cNvPr id="22" name="TextBox 107"/>
          <p:cNvSpPr txBox="1"/>
          <p:nvPr userDrawn="1"/>
        </p:nvSpPr>
        <p:spPr>
          <a:xfrm>
            <a:off x="11146488" y="4294786"/>
            <a:ext cx="80342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ligeras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y/o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lloviznas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3" name="Imagen 12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301271" y="4798749"/>
            <a:ext cx="493855" cy="452236"/>
          </a:xfrm>
          <a:prstGeom prst="rect">
            <a:avLst/>
          </a:prstGeom>
        </p:spPr>
      </p:pic>
      <p:pic>
        <p:nvPicPr>
          <p:cNvPr id="24" name="Imagen 11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05147" y="5625487"/>
            <a:ext cx="486106" cy="478615"/>
          </a:xfrm>
          <a:prstGeom prst="rect">
            <a:avLst/>
          </a:prstGeom>
        </p:spPr>
      </p:pic>
      <p:sp>
        <p:nvSpPr>
          <p:cNvPr id="25" name="TextBox 110"/>
          <p:cNvSpPr txBox="1"/>
          <p:nvPr userDrawn="1"/>
        </p:nvSpPr>
        <p:spPr>
          <a:xfrm>
            <a:off x="11058321" y="6045396"/>
            <a:ext cx="979755" cy="276999"/>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con </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tormenta</a:t>
            </a:r>
            <a:r>
              <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 </a:t>
            </a: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eléctrica</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pic>
        <p:nvPicPr>
          <p:cNvPr id="26" name="Imagen 126"/>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301271" y="3944243"/>
            <a:ext cx="493855" cy="452236"/>
          </a:xfrm>
          <a:prstGeom prst="rect">
            <a:avLst/>
          </a:prstGeom>
        </p:spPr>
      </p:pic>
      <p:sp>
        <p:nvSpPr>
          <p:cNvPr id="27" name="TextBox 107"/>
          <p:cNvSpPr txBox="1"/>
          <p:nvPr userDrawn="1"/>
        </p:nvSpPr>
        <p:spPr>
          <a:xfrm>
            <a:off x="11305183" y="5204599"/>
            <a:ext cx="486030" cy="184666"/>
          </a:xfrm>
          <a:prstGeom prst="rect">
            <a:avLst/>
          </a:prstGeom>
          <a:noFill/>
        </p:spPr>
        <p:txBody>
          <a:bodyPr wrap="non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600" b="1" i="0" u="none" strike="noStrike" kern="1200" cap="none" spc="0" normalizeH="0" baseline="0" noProof="0" dirty="0" err="1">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rPr>
              <a:t>Lluvias</a:t>
            </a:r>
            <a:endParaRPr kumimoji="0" lang="en-US" sz="600" b="1" i="0" u="none" strike="noStrike" kern="1200" cap="none" spc="0" normalizeH="0" baseline="0" noProof="0" dirty="0">
              <a:ln>
                <a:noFill/>
              </a:ln>
              <a:solidFill>
                <a:prstClr val="black">
                  <a:lumMod val="85000"/>
                  <a:lumOff val="15000"/>
                </a:prstClr>
              </a:solidFill>
              <a:effectLst/>
              <a:uLnTx/>
              <a:uFillTx/>
              <a:latin typeface="Verdana" panose="020B0604030504040204" pitchFamily="34" charset="0"/>
              <a:ea typeface="Verdana" panose="020B0604030504040204" pitchFamily="34" charset="0"/>
              <a:cs typeface="+mn-cs"/>
            </a:endParaRPr>
          </a:p>
        </p:txBody>
      </p:sp>
      <p:cxnSp>
        <p:nvCxnSpPr>
          <p:cNvPr id="28" name="Conector recto 27"/>
          <p:cNvCxnSpPr/>
          <p:nvPr userDrawn="1"/>
        </p:nvCxnSpPr>
        <p:spPr>
          <a:xfrm>
            <a:off x="10949742" y="1163352"/>
            <a:ext cx="0" cy="5182126"/>
          </a:xfrm>
          <a:prstGeom prst="line">
            <a:avLst/>
          </a:prstGeom>
          <a:ln w="12700" cmpd="sng">
            <a:solidFill>
              <a:schemeClr val="accent4">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12" name="Tabla 11"/>
          <p:cNvGraphicFramePr>
            <a:graphicFrameLocks noGrp="1"/>
          </p:cNvGraphicFramePr>
          <p:nvPr userDrawn="1">
            <p:extLst>
              <p:ext uri="{D42A27DB-BD31-4B8C-83A1-F6EECF244321}">
                <p14:modId xmlns:p14="http://schemas.microsoft.com/office/powerpoint/2010/main" val="3855769825"/>
              </p:ext>
            </p:extLst>
          </p:nvPr>
        </p:nvGraphicFramePr>
        <p:xfrm>
          <a:off x="7282534" y="1922626"/>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29" name="CuadroTexto 28"/>
          <p:cNvSpPr txBox="1"/>
          <p:nvPr userDrawn="1"/>
        </p:nvSpPr>
        <p:spPr>
          <a:xfrm>
            <a:off x="7282534" y="1515081"/>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Zona Marítima</a:t>
            </a:r>
            <a:endParaRPr lang="es-MX" sz="1600" b="1" dirty="0">
              <a:latin typeface="Verdana" panose="020B0604030504040204" pitchFamily="34" charset="0"/>
              <a:ea typeface="Verdana" panose="020B0604030504040204" pitchFamily="34" charset="0"/>
            </a:endParaRPr>
          </a:p>
        </p:txBody>
      </p:sp>
      <p:graphicFrame>
        <p:nvGraphicFramePr>
          <p:cNvPr id="30" name="Tabla 29"/>
          <p:cNvGraphicFramePr>
            <a:graphicFrameLocks noGrp="1"/>
          </p:cNvGraphicFramePr>
          <p:nvPr userDrawn="1">
            <p:extLst>
              <p:ext uri="{D42A27DB-BD31-4B8C-83A1-F6EECF244321}">
                <p14:modId xmlns:p14="http://schemas.microsoft.com/office/powerpoint/2010/main" val="774538599"/>
              </p:ext>
            </p:extLst>
          </p:nvPr>
        </p:nvGraphicFramePr>
        <p:xfrm>
          <a:off x="7282534" y="3608073"/>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1" name="CuadroTexto 30"/>
          <p:cNvSpPr txBox="1"/>
          <p:nvPr userDrawn="1"/>
        </p:nvSpPr>
        <p:spPr>
          <a:xfrm>
            <a:off x="7282534" y="3200528"/>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Puerto Bolívar</a:t>
            </a:r>
            <a:endParaRPr lang="es-MX" sz="1600" b="1" dirty="0">
              <a:latin typeface="Verdana" panose="020B0604030504040204" pitchFamily="34" charset="0"/>
              <a:ea typeface="Verdana" panose="020B0604030504040204" pitchFamily="34" charset="0"/>
            </a:endParaRPr>
          </a:p>
        </p:txBody>
      </p:sp>
      <p:graphicFrame>
        <p:nvGraphicFramePr>
          <p:cNvPr id="32" name="Tabla 31"/>
          <p:cNvGraphicFramePr>
            <a:graphicFrameLocks noGrp="1"/>
          </p:cNvGraphicFramePr>
          <p:nvPr userDrawn="1">
            <p:extLst>
              <p:ext uri="{D42A27DB-BD31-4B8C-83A1-F6EECF244321}">
                <p14:modId xmlns:p14="http://schemas.microsoft.com/office/powerpoint/2010/main" val="774538599"/>
              </p:ext>
            </p:extLst>
          </p:nvPr>
        </p:nvGraphicFramePr>
        <p:xfrm>
          <a:off x="7282534" y="5265098"/>
          <a:ext cx="3084095" cy="741680"/>
        </p:xfrm>
        <a:graphic>
          <a:graphicData uri="http://schemas.openxmlformats.org/drawingml/2006/table">
            <a:tbl>
              <a:tblPr firstRow="1" bandRow="1">
                <a:tableStyleId>{C4B1156A-380E-4F78-BDF5-A606A8083BF9}</a:tableStyleId>
              </a:tblPr>
              <a:tblGrid>
                <a:gridCol w="616819">
                  <a:extLst>
                    <a:ext uri="{9D8B030D-6E8A-4147-A177-3AD203B41FA5}">
                      <a16:colId xmlns:a16="http://schemas.microsoft.com/office/drawing/2014/main" val="990318631"/>
                    </a:ext>
                  </a:extLst>
                </a:gridCol>
                <a:gridCol w="616819">
                  <a:extLst>
                    <a:ext uri="{9D8B030D-6E8A-4147-A177-3AD203B41FA5}">
                      <a16:colId xmlns:a16="http://schemas.microsoft.com/office/drawing/2014/main" val="3892577929"/>
                    </a:ext>
                  </a:extLst>
                </a:gridCol>
                <a:gridCol w="616819">
                  <a:extLst>
                    <a:ext uri="{9D8B030D-6E8A-4147-A177-3AD203B41FA5}">
                      <a16:colId xmlns:a16="http://schemas.microsoft.com/office/drawing/2014/main" val="3792695044"/>
                    </a:ext>
                  </a:extLst>
                </a:gridCol>
                <a:gridCol w="616819">
                  <a:extLst>
                    <a:ext uri="{9D8B030D-6E8A-4147-A177-3AD203B41FA5}">
                      <a16:colId xmlns:a16="http://schemas.microsoft.com/office/drawing/2014/main" val="511205906"/>
                    </a:ext>
                  </a:extLst>
                </a:gridCol>
                <a:gridCol w="616819">
                  <a:extLst>
                    <a:ext uri="{9D8B030D-6E8A-4147-A177-3AD203B41FA5}">
                      <a16:colId xmlns:a16="http://schemas.microsoft.com/office/drawing/2014/main" val="246043553"/>
                    </a:ext>
                  </a:extLst>
                </a:gridCol>
              </a:tblGrid>
              <a:tr h="370840">
                <a:tc>
                  <a:txBody>
                    <a:bodyPr/>
                    <a:lstStyle/>
                    <a:p>
                      <a:r>
                        <a:rPr lang="es-CO" sz="1200" b="1" dirty="0">
                          <a:latin typeface="Verdana" panose="020B0604030504040204" pitchFamily="34" charset="0"/>
                          <a:ea typeface="Verdana" panose="020B0604030504040204" pitchFamily="34" charset="0"/>
                        </a:rPr>
                        <a:t>a.m.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tc>
                  <a:txBody>
                    <a:bodyPr/>
                    <a:lstStyle/>
                    <a:p>
                      <a:endParaRPr lang="es-MX"/>
                    </a:p>
                  </a:txBody>
                  <a:tcPr>
                    <a:solidFill>
                      <a:schemeClr val="accent4">
                        <a:lumMod val="20000"/>
                        <a:lumOff val="80000"/>
                      </a:schemeClr>
                    </a:solidFill>
                  </a:tcPr>
                </a:tc>
                <a:extLst>
                  <a:ext uri="{0D108BD9-81ED-4DB2-BD59-A6C34878D82A}">
                    <a16:rowId xmlns:a16="http://schemas.microsoft.com/office/drawing/2014/main" val="3316097732"/>
                  </a:ext>
                </a:extLst>
              </a:tr>
              <a:tr h="370840">
                <a:tc>
                  <a:txBody>
                    <a:bodyPr/>
                    <a:lstStyle/>
                    <a:p>
                      <a:r>
                        <a:rPr lang="es-CO" sz="1200" b="1" dirty="0">
                          <a:latin typeface="Verdana" panose="020B0604030504040204" pitchFamily="34" charset="0"/>
                          <a:ea typeface="Verdana" panose="020B0604030504040204" pitchFamily="34" charset="0"/>
                        </a:rPr>
                        <a:t>p.m.</a:t>
                      </a:r>
                      <a:endParaRPr lang="es-MX" sz="1200" b="1" dirty="0">
                        <a:latin typeface="Verdana" panose="020B0604030504040204" pitchFamily="34" charset="0"/>
                        <a:ea typeface="Verdana" panose="020B0604030504040204" pitchFamily="34" charset="0"/>
                      </a:endParaRPr>
                    </a:p>
                  </a:txBody>
                  <a:tcPr>
                    <a:solidFill>
                      <a:schemeClr val="accent4">
                        <a:lumMod val="60000"/>
                        <a:lumOff val="4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tc>
                  <a:txBody>
                    <a:bodyPr/>
                    <a:lstStyle/>
                    <a:p>
                      <a:endParaRPr lang="es-MX" dirty="0"/>
                    </a:p>
                  </a:txBody>
                  <a:tcPr>
                    <a:solidFill>
                      <a:schemeClr val="accent4">
                        <a:lumMod val="20000"/>
                        <a:lumOff val="80000"/>
                      </a:schemeClr>
                    </a:solidFill>
                  </a:tcPr>
                </a:tc>
                <a:extLst>
                  <a:ext uri="{0D108BD9-81ED-4DB2-BD59-A6C34878D82A}">
                    <a16:rowId xmlns:a16="http://schemas.microsoft.com/office/drawing/2014/main" val="259493651"/>
                  </a:ext>
                </a:extLst>
              </a:tr>
            </a:tbl>
          </a:graphicData>
        </a:graphic>
      </p:graphicFrame>
      <p:sp>
        <p:nvSpPr>
          <p:cNvPr id="33" name="CuadroTexto 32"/>
          <p:cNvSpPr txBox="1"/>
          <p:nvPr userDrawn="1"/>
        </p:nvSpPr>
        <p:spPr>
          <a:xfrm>
            <a:off x="7282534" y="4857553"/>
            <a:ext cx="2543391" cy="338554"/>
          </a:xfrm>
          <a:prstGeom prst="rect">
            <a:avLst/>
          </a:prstGeom>
          <a:noFill/>
        </p:spPr>
        <p:txBody>
          <a:bodyPr wrap="square" rtlCol="0">
            <a:spAutoFit/>
          </a:bodyPr>
          <a:lstStyle/>
          <a:p>
            <a:r>
              <a:rPr lang="es-CO" sz="1600" b="1" dirty="0">
                <a:latin typeface="Verdana" panose="020B0604030504040204" pitchFamily="34" charset="0"/>
                <a:ea typeface="Verdana" panose="020B0604030504040204" pitchFamily="34" charset="0"/>
              </a:rPr>
              <a:t>Cerrejón</a:t>
            </a:r>
            <a:endParaRPr lang="es-MX" sz="1600" b="1" dirty="0">
              <a:latin typeface="Verdana" panose="020B0604030504040204" pitchFamily="34" charset="0"/>
              <a:ea typeface="Verdana" panose="020B0604030504040204" pitchFamily="34" charset="0"/>
            </a:endParaRPr>
          </a:p>
        </p:txBody>
      </p:sp>
      <p:sp>
        <p:nvSpPr>
          <p:cNvPr id="2" name="Marcador de texto 12">
            <a:extLst>
              <a:ext uri="{FF2B5EF4-FFF2-40B4-BE49-F238E27FC236}">
                <a16:creationId xmlns:a16="http://schemas.microsoft.com/office/drawing/2014/main" id="{922490D9-18A4-F549-160A-F475ED895D0F}"/>
              </a:ext>
            </a:extLst>
          </p:cNvPr>
          <p:cNvSpPr>
            <a:spLocks noGrp="1"/>
          </p:cNvSpPr>
          <p:nvPr>
            <p:ph type="body" sz="quarter" idx="10"/>
          </p:nvPr>
        </p:nvSpPr>
        <p:spPr>
          <a:xfrm>
            <a:off x="533431" y="813223"/>
            <a:ext cx="2848125" cy="376237"/>
          </a:xfrm>
        </p:spPr>
        <p:txBody>
          <a:bodyPr>
            <a:noAutofit/>
          </a:bodyPr>
          <a:lstStyle>
            <a:lvl1pPr marL="0" indent="0" algn="l">
              <a:buNone/>
              <a:defRPr sz="1200" b="1">
                <a:solidFill>
                  <a:schemeClr val="tx1">
                    <a:lumMod val="50000"/>
                    <a:lumOff val="50000"/>
                  </a:schemeClr>
                </a:solidFill>
                <a:latin typeface="Verdana" panose="020B0604030504040204" pitchFamily="34" charset="0"/>
                <a:ea typeface="Verdana" panose="020B0604030504040204" pitchFamily="34" charset="0"/>
              </a:defRPr>
            </a:lvl1pPr>
          </a:lstStyle>
          <a:p>
            <a:pPr lvl="0"/>
            <a:r>
              <a:rPr lang="es-ES" dirty="0"/>
              <a:t>Editar el estilo de texto del patrón</a:t>
            </a:r>
          </a:p>
        </p:txBody>
      </p:sp>
      <p:pic>
        <p:nvPicPr>
          <p:cNvPr id="4" name="Imagen 3">
            <a:extLst>
              <a:ext uri="{FF2B5EF4-FFF2-40B4-BE49-F238E27FC236}">
                <a16:creationId xmlns:a16="http://schemas.microsoft.com/office/drawing/2014/main" id="{DB2AFF86-7277-3F4C-2269-B2FF2B7E86B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41F454F1-E935-34F0-234C-13BA74DEA413}"/>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7232BDC3-F428-F51A-3617-416B71B62D23}"/>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35708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contenido 2">
            <a:extLst>
              <a:ext uri="{FF2B5EF4-FFF2-40B4-BE49-F238E27FC236}">
                <a16:creationId xmlns:a16="http://schemas.microsoft.com/office/drawing/2014/main" id="{F17927BC-795C-7059-C65D-3ADE221A9CE0}"/>
              </a:ext>
            </a:extLst>
          </p:cNvPr>
          <p:cNvSpPr>
            <a:spLocks noGrp="1"/>
          </p:cNvSpPr>
          <p:nvPr>
            <p:ph sz="half" idx="1"/>
          </p:nvPr>
        </p:nvSpPr>
        <p:spPr>
          <a:xfrm>
            <a:off x="838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06423C72-35C2-C627-EAB3-11B183CEAE80}"/>
              </a:ext>
            </a:extLst>
          </p:cNvPr>
          <p:cNvSpPr>
            <a:spLocks noGrp="1"/>
          </p:cNvSpPr>
          <p:nvPr>
            <p:ph sz="half" idx="2"/>
          </p:nvPr>
        </p:nvSpPr>
        <p:spPr>
          <a:xfrm>
            <a:off x="6172200" y="1825625"/>
            <a:ext cx="5181600" cy="435133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0B730999-A66F-D476-B3C7-E75BF6C751B0}"/>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19/07/2024</a:t>
            </a:fld>
            <a:endParaRPr lang="es-CO"/>
          </a:p>
        </p:txBody>
      </p:sp>
      <p:sp>
        <p:nvSpPr>
          <p:cNvPr id="6" name="Marcador de pie de página 5">
            <a:extLst>
              <a:ext uri="{FF2B5EF4-FFF2-40B4-BE49-F238E27FC236}">
                <a16:creationId xmlns:a16="http://schemas.microsoft.com/office/drawing/2014/main" id="{D4D91968-CD8A-3BD0-88EB-5E3934EB631A}"/>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71089FC1-C77E-F6AF-950A-398BE65C1EB8}"/>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1" name="Imagen 10">
            <a:extLst>
              <a:ext uri="{FF2B5EF4-FFF2-40B4-BE49-F238E27FC236}">
                <a16:creationId xmlns:a16="http://schemas.microsoft.com/office/drawing/2014/main" id="{6FEAD162-4DD5-E881-CDB1-657D97BD6B9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293A18F1-F3DE-34DB-D7EA-926B452164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7014181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errejón Alerta Hidrologic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806337"/>
            <a:ext cx="2867030" cy="338554"/>
          </a:xfrm>
          <a:prstGeom prst="rect">
            <a:avLst/>
          </a:prstGeom>
          <a:solidFill>
            <a:schemeClr val="bg1"/>
          </a:solidFill>
        </p:spPr>
        <p:txBody>
          <a:bodyPr wrap="square" rtlCol="0">
            <a:spAutoFit/>
          </a:bodyPr>
          <a:lstStyle/>
          <a:p>
            <a:pPr algn="l"/>
            <a:r>
              <a:rPr lang="es-CO" sz="1600" b="1" dirty="0">
                <a:solidFill>
                  <a:srgbClr val="0070C0"/>
                </a:solidFill>
                <a:latin typeface="Verdana" panose="020B0604030504040204" pitchFamily="34" charset="0"/>
                <a:ea typeface="Verdana" panose="020B0604030504040204" pitchFamily="34" charset="0"/>
              </a:rPr>
              <a:t>Alertas Hidrológicas</a:t>
            </a:r>
            <a:endParaRPr lang="es-MX" sz="1600" b="1" dirty="0">
              <a:solidFill>
                <a:srgbClr val="0070C0"/>
              </a:solidFill>
              <a:latin typeface="Verdana" panose="020B0604030504040204" pitchFamily="34" charset="0"/>
              <a:ea typeface="Verdana" panose="020B0604030504040204" pitchFamily="34" charset="0"/>
            </a:endParaRPr>
          </a:p>
        </p:txBody>
      </p:sp>
      <p:pic>
        <p:nvPicPr>
          <p:cNvPr id="4" name="Imagen 3">
            <a:extLst>
              <a:ext uri="{FF2B5EF4-FFF2-40B4-BE49-F238E27FC236}">
                <a16:creationId xmlns:a16="http://schemas.microsoft.com/office/drawing/2014/main" id="{533D7312-07EB-C76E-A289-84D299AF8B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10" name="Rectángulo: esquinas superiores redondeadas 9">
            <a:extLst>
              <a:ext uri="{FF2B5EF4-FFF2-40B4-BE49-F238E27FC236}">
                <a16:creationId xmlns:a16="http://schemas.microsoft.com/office/drawing/2014/main" id="{BC8F69AB-5F31-0F8E-2B90-F65D594677C0}"/>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2651B017-838D-17AB-2D86-C606C587EEB0}"/>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4582188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errejón Alerta incendios">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787344"/>
            <a:ext cx="3079743" cy="461665"/>
          </a:xfrm>
          <a:prstGeom prst="rect">
            <a:avLst/>
          </a:prstGeom>
          <a:noFill/>
        </p:spPr>
        <p:txBody>
          <a:bodyPr wrap="square" rtlCol="0">
            <a:spAutoFit/>
          </a:bodyPr>
          <a:lstStyle/>
          <a:p>
            <a:pPr algn="l"/>
            <a:r>
              <a:rPr lang="es-CO" sz="1200" b="1" dirty="0">
                <a:solidFill>
                  <a:srgbClr val="ED0802"/>
                </a:solidFill>
                <a:latin typeface="Verdana" panose="020B0604030504040204" pitchFamily="34" charset="0"/>
                <a:ea typeface="Verdana" panose="020B0604030504040204" pitchFamily="34" charset="0"/>
              </a:rPr>
              <a:t>Alertas por amenaza</a:t>
            </a:r>
            <a:r>
              <a:rPr lang="es-CO" sz="1200" b="1" baseline="0" dirty="0">
                <a:solidFill>
                  <a:srgbClr val="ED0802"/>
                </a:solidFill>
                <a:latin typeface="Verdana" panose="020B0604030504040204" pitchFamily="34" charset="0"/>
                <a:ea typeface="Verdana" panose="020B0604030504040204" pitchFamily="34" charset="0"/>
              </a:rPr>
              <a:t> de incendios de la cobertura vegetal</a:t>
            </a:r>
            <a:endParaRPr lang="es-MX" sz="1200" b="1" dirty="0">
              <a:solidFill>
                <a:srgbClr val="ED080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5D2A471E-327A-2FEA-8AC4-51FA1BCC2C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2B5BDC-9A66-5A8F-95F7-53A86CDCAC75}"/>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4359BF00-93C6-104F-496D-AA43C33F06FC}"/>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07132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errejón alerta deslizamient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6" y="787344"/>
            <a:ext cx="2478840" cy="523220"/>
          </a:xfrm>
          <a:prstGeom prst="rect">
            <a:avLst/>
          </a:prstGeom>
          <a:noFill/>
        </p:spPr>
        <p:txBody>
          <a:bodyPr wrap="square" rtlCol="0">
            <a:spAutoFit/>
          </a:bodyPr>
          <a:lstStyle/>
          <a:p>
            <a:pPr algn="l"/>
            <a:r>
              <a:rPr lang="es-CO" sz="1400" b="1" dirty="0">
                <a:solidFill>
                  <a:srgbClr val="563A12"/>
                </a:solidFill>
                <a:latin typeface="Verdana" panose="020B0604030504040204" pitchFamily="34" charset="0"/>
                <a:ea typeface="Verdana" panose="020B0604030504040204" pitchFamily="34" charset="0"/>
              </a:rPr>
              <a:t>Alertas por amenaza</a:t>
            </a:r>
            <a:r>
              <a:rPr lang="es-CO" sz="1400" b="1" baseline="0" dirty="0">
                <a:solidFill>
                  <a:srgbClr val="563A12"/>
                </a:solidFill>
                <a:latin typeface="Verdana" panose="020B0604030504040204" pitchFamily="34" charset="0"/>
                <a:ea typeface="Verdana" panose="020B0604030504040204" pitchFamily="34" charset="0"/>
              </a:rPr>
              <a:t> de deslizamiento</a:t>
            </a:r>
            <a:endParaRPr lang="es-MX" sz="1400" b="1" dirty="0">
              <a:solidFill>
                <a:srgbClr val="563A12"/>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DD77088B-ADB9-A149-7D68-BA8EC4202B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6E43E3DE-2268-405F-1E87-D7405250E58D}"/>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 name="CuadroTexto 10">
            <a:extLst>
              <a:ext uri="{FF2B5EF4-FFF2-40B4-BE49-F238E27FC236}">
                <a16:creationId xmlns:a16="http://schemas.microsoft.com/office/drawing/2014/main" id="{C1C0905A-CA4E-34E0-0E12-FEB030D8C6D5}"/>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477949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errejón alerta meteomarina">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CuadroTexto 1"/>
          <p:cNvSpPr txBox="1"/>
          <p:nvPr userDrawn="1"/>
        </p:nvSpPr>
        <p:spPr>
          <a:xfrm>
            <a:off x="514525" y="814630"/>
            <a:ext cx="2565340" cy="307777"/>
          </a:xfrm>
          <a:prstGeom prst="rect">
            <a:avLst/>
          </a:prstGeom>
          <a:noFill/>
        </p:spPr>
        <p:txBody>
          <a:bodyPr wrap="square" rtlCol="0">
            <a:spAutoFit/>
          </a:bodyPr>
          <a:lstStyle/>
          <a:p>
            <a:pPr algn="l"/>
            <a:r>
              <a:rPr lang="es-CO" sz="1400" b="1" dirty="0">
                <a:solidFill>
                  <a:srgbClr val="004070"/>
                </a:solidFill>
                <a:latin typeface="Verdana" panose="020B0604030504040204" pitchFamily="34" charset="0"/>
                <a:ea typeface="Verdana" panose="020B0604030504040204" pitchFamily="34" charset="0"/>
              </a:rPr>
              <a:t>Alertas Meteomarinas</a:t>
            </a:r>
            <a:endParaRPr lang="es-MX" sz="1400" b="1" dirty="0">
              <a:solidFill>
                <a:srgbClr val="004070"/>
              </a:solidFill>
              <a:latin typeface="Verdana" panose="020B0604030504040204" pitchFamily="34" charset="0"/>
              <a:ea typeface="Verdana" panose="020B0604030504040204" pitchFamily="34" charset="0"/>
            </a:endParaRPr>
          </a:p>
        </p:txBody>
      </p:sp>
      <p:pic>
        <p:nvPicPr>
          <p:cNvPr id="3" name="Imagen 2">
            <a:extLst>
              <a:ext uri="{FF2B5EF4-FFF2-40B4-BE49-F238E27FC236}">
                <a16:creationId xmlns:a16="http://schemas.microsoft.com/office/drawing/2014/main" id="{18AFD55E-1204-F1F9-C8B2-17426075CD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
        <p:nvSpPr>
          <p:cNvPr id="4" name="Rectángulo: esquinas superiores redondeadas 3">
            <a:extLst>
              <a:ext uri="{FF2B5EF4-FFF2-40B4-BE49-F238E27FC236}">
                <a16:creationId xmlns:a16="http://schemas.microsoft.com/office/drawing/2014/main" id="{B99D92E0-0AC3-8F36-16C9-7DDB393A4C8A}"/>
              </a:ext>
            </a:extLst>
          </p:cNvPr>
          <p:cNvSpPr/>
          <p:nvPr userDrawn="1"/>
        </p:nvSpPr>
        <p:spPr>
          <a:xfrm rot="5400000">
            <a:off x="1435511" y="-1207064"/>
            <a:ext cx="510532" cy="3381557"/>
          </a:xfrm>
          <a:prstGeom prst="round2SameRect">
            <a:avLst/>
          </a:prstGeom>
          <a:solidFill>
            <a:srgbClr val="0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2" name="CuadroTexto 11">
            <a:extLst>
              <a:ext uri="{FF2B5EF4-FFF2-40B4-BE49-F238E27FC236}">
                <a16:creationId xmlns:a16="http://schemas.microsoft.com/office/drawing/2014/main" id="{E324354B-C680-CC30-5BD4-7E52417AFC58}"/>
              </a:ext>
            </a:extLst>
          </p:cNvPr>
          <p:cNvSpPr txBox="1"/>
          <p:nvPr userDrawn="1"/>
        </p:nvSpPr>
        <p:spPr>
          <a:xfrm>
            <a:off x="514525" y="202569"/>
            <a:ext cx="2641472" cy="584775"/>
          </a:xfrm>
          <a:prstGeom prst="rect">
            <a:avLst/>
          </a:prstGeom>
          <a:noFill/>
        </p:spPr>
        <p:txBody>
          <a:bodyPr wrap="square" rtlCol="0">
            <a:spAutoFit/>
          </a:bodyPr>
          <a:lstStyle/>
          <a:p>
            <a:pPr algn="l"/>
            <a:r>
              <a:rPr lang="es-ES" sz="1400" b="1" dirty="0">
                <a:solidFill>
                  <a:schemeClr val="bg1"/>
                </a:solidFill>
                <a:latin typeface="Verdana" panose="020B0604030504040204" pitchFamily="34" charset="0"/>
                <a:ea typeface="Verdana" panose="020B0604030504040204" pitchFamily="34" charset="0"/>
              </a:rPr>
              <a:t>Boletín de pronósticos</a:t>
            </a:r>
          </a:p>
          <a:p>
            <a:pPr algn="l"/>
            <a:r>
              <a:rPr lang="es-ES" sz="1800" b="1" dirty="0">
                <a:solidFill>
                  <a:schemeClr val="accent4"/>
                </a:solidFill>
                <a:latin typeface="Verdana" panose="020B0604030504040204" pitchFamily="34" charset="0"/>
                <a:ea typeface="Verdana" panose="020B0604030504040204" pitchFamily="34" charset="0"/>
              </a:rPr>
              <a:t>Cerrejón</a:t>
            </a:r>
            <a:endParaRPr lang="es-MX" sz="1800" b="1" dirty="0">
              <a:solidFill>
                <a:schemeClr val="accent4"/>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71580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12" name="Imagen 11"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3" name="CuadroTexto 12">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texto 2">
            <a:extLst>
              <a:ext uri="{FF2B5EF4-FFF2-40B4-BE49-F238E27FC236}">
                <a16:creationId xmlns:a16="http://schemas.microsoft.com/office/drawing/2014/main" id="{9782756F-3320-1BDD-9F26-F33C25C5D76B}"/>
              </a:ext>
            </a:extLst>
          </p:cNvPr>
          <p:cNvSpPr>
            <a:spLocks noGrp="1"/>
          </p:cNvSpPr>
          <p:nvPr>
            <p:ph type="body" idx="1"/>
          </p:nvPr>
        </p:nvSpPr>
        <p:spPr>
          <a:xfrm>
            <a:off x="839789" y="1730591"/>
            <a:ext cx="5157787"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dirty="0"/>
              <a:t>Haga clic para modificar los estilos de texto del patrón</a:t>
            </a:r>
          </a:p>
        </p:txBody>
      </p:sp>
      <p:sp>
        <p:nvSpPr>
          <p:cNvPr id="4" name="Marcador de contenido 3">
            <a:extLst>
              <a:ext uri="{FF2B5EF4-FFF2-40B4-BE49-F238E27FC236}">
                <a16:creationId xmlns:a16="http://schemas.microsoft.com/office/drawing/2014/main" id="{B950E239-8FC8-FADD-7CB8-977111D00AE0}"/>
              </a:ext>
            </a:extLst>
          </p:cNvPr>
          <p:cNvSpPr>
            <a:spLocks noGrp="1"/>
          </p:cNvSpPr>
          <p:nvPr>
            <p:ph sz="half" idx="2"/>
          </p:nvPr>
        </p:nvSpPr>
        <p:spPr>
          <a:xfrm>
            <a:off x="839789" y="2505075"/>
            <a:ext cx="5157787"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5" name="Marcador de texto 4">
            <a:extLst>
              <a:ext uri="{FF2B5EF4-FFF2-40B4-BE49-F238E27FC236}">
                <a16:creationId xmlns:a16="http://schemas.microsoft.com/office/drawing/2014/main" id="{D623AC6C-0E6C-8D3A-441F-5314AB46E22F}"/>
              </a:ext>
            </a:extLst>
          </p:cNvPr>
          <p:cNvSpPr>
            <a:spLocks noGrp="1"/>
          </p:cNvSpPr>
          <p:nvPr>
            <p:ph type="body" sz="quarter" idx="3"/>
          </p:nvPr>
        </p:nvSpPr>
        <p:spPr>
          <a:xfrm>
            <a:off x="6172201" y="1730591"/>
            <a:ext cx="5183188" cy="687387"/>
          </a:xfrm>
        </p:spPr>
        <p:txBody>
          <a:bodyPr anchor="b">
            <a:normAutofit/>
          </a:bodyPr>
          <a:lstStyle>
            <a:lvl1pPr marL="0" indent="0">
              <a:buNone/>
              <a:defRPr sz="1800" b="1">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7A937D4-2802-D166-2A0C-ED77747DF219}"/>
              </a:ext>
            </a:extLst>
          </p:cNvPr>
          <p:cNvSpPr>
            <a:spLocks noGrp="1"/>
          </p:cNvSpPr>
          <p:nvPr>
            <p:ph sz="quarter" idx="4"/>
          </p:nvPr>
        </p:nvSpPr>
        <p:spPr>
          <a:xfrm>
            <a:off x="6172201" y="2505075"/>
            <a:ext cx="5183188" cy="3684588"/>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7" name="Marcador de fecha 6">
            <a:extLst>
              <a:ext uri="{FF2B5EF4-FFF2-40B4-BE49-F238E27FC236}">
                <a16:creationId xmlns:a16="http://schemas.microsoft.com/office/drawing/2014/main" id="{0A69B877-A357-7B6E-4932-C5C55949C775}"/>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19/07/2024</a:t>
            </a:fld>
            <a:endParaRPr lang="es-CO"/>
          </a:p>
        </p:txBody>
      </p:sp>
      <p:sp>
        <p:nvSpPr>
          <p:cNvPr id="8" name="Marcador de pie de página 7">
            <a:extLst>
              <a:ext uri="{FF2B5EF4-FFF2-40B4-BE49-F238E27FC236}">
                <a16:creationId xmlns:a16="http://schemas.microsoft.com/office/drawing/2014/main" id="{BABBA54D-8050-21BB-1E38-CE656471623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9" name="Marcador de número de diapositiva 8">
            <a:extLst>
              <a:ext uri="{FF2B5EF4-FFF2-40B4-BE49-F238E27FC236}">
                <a16:creationId xmlns:a16="http://schemas.microsoft.com/office/drawing/2014/main" id="{33F69977-F20E-1B9B-CE7C-6E921821E8A3}"/>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11"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5" name="Imagen 14">
            <a:extLst>
              <a:ext uri="{FF2B5EF4-FFF2-40B4-BE49-F238E27FC236}">
                <a16:creationId xmlns:a16="http://schemas.microsoft.com/office/drawing/2014/main" id="{A6336CA5-77AD-D576-1A08-262F2C43941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6" name="Imagen 15">
            <a:extLst>
              <a:ext uri="{FF2B5EF4-FFF2-40B4-BE49-F238E27FC236}">
                <a16:creationId xmlns:a16="http://schemas.microsoft.com/office/drawing/2014/main" id="{6B12E50D-6B51-42DA-6417-618ADD02A00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4285858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8" name="Imagen 7"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9" name="CuadroTexto 8">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fecha 2">
            <a:extLst>
              <a:ext uri="{FF2B5EF4-FFF2-40B4-BE49-F238E27FC236}">
                <a16:creationId xmlns:a16="http://schemas.microsoft.com/office/drawing/2014/main" id="{CF9BB0D1-C4EE-E089-39A2-A948BC08F6ED}"/>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19/07/2024</a:t>
            </a:fld>
            <a:endParaRPr lang="es-CO"/>
          </a:p>
        </p:txBody>
      </p:sp>
      <p:sp>
        <p:nvSpPr>
          <p:cNvPr id="4" name="Marcador de pie de página 3">
            <a:extLst>
              <a:ext uri="{FF2B5EF4-FFF2-40B4-BE49-F238E27FC236}">
                <a16:creationId xmlns:a16="http://schemas.microsoft.com/office/drawing/2014/main" id="{4E106650-5C2E-3A0B-75B1-25EFC0246988}"/>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5" name="Marcador de número de diapositiva 4">
            <a:extLst>
              <a:ext uri="{FF2B5EF4-FFF2-40B4-BE49-F238E27FC236}">
                <a16:creationId xmlns:a16="http://schemas.microsoft.com/office/drawing/2014/main" id="{E474889F-BE9C-50E0-5577-85885E5A01FB}"/>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7" name="Título 1">
            <a:extLst>
              <a:ext uri="{FF2B5EF4-FFF2-40B4-BE49-F238E27FC236}">
                <a16:creationId xmlns:a16="http://schemas.microsoft.com/office/drawing/2014/main" id="{38C6663B-7CE7-BCAA-7248-1402B6F9DED2}"/>
              </a:ext>
            </a:extLst>
          </p:cNvPr>
          <p:cNvSpPr>
            <a:spLocks noGrp="1"/>
          </p:cNvSpPr>
          <p:nvPr>
            <p:ph type="title"/>
          </p:nvPr>
        </p:nvSpPr>
        <p:spPr>
          <a:xfrm>
            <a:off x="838200" y="1144588"/>
            <a:ext cx="10515600" cy="471488"/>
          </a:xfrm>
        </p:spPr>
        <p:txBody>
          <a:bodyPr>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pic>
        <p:nvPicPr>
          <p:cNvPr id="11" name="Imagen 10">
            <a:extLst>
              <a:ext uri="{FF2B5EF4-FFF2-40B4-BE49-F238E27FC236}">
                <a16:creationId xmlns:a16="http://schemas.microsoft.com/office/drawing/2014/main" id="{8B9BB72C-65DD-1434-A8B5-79167E79EFD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2" name="Imagen 11">
            <a:extLst>
              <a:ext uri="{FF2B5EF4-FFF2-40B4-BE49-F238E27FC236}">
                <a16:creationId xmlns:a16="http://schemas.microsoft.com/office/drawing/2014/main" id="{FE5FD859-45BF-9525-DB0B-FF209DCC14F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1012182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pic>
        <p:nvPicPr>
          <p:cNvPr id="6" name="Imagen 5"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7" name="CuadroTexto 6">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Marcador de fecha 1">
            <a:extLst>
              <a:ext uri="{FF2B5EF4-FFF2-40B4-BE49-F238E27FC236}">
                <a16:creationId xmlns:a16="http://schemas.microsoft.com/office/drawing/2014/main" id="{BF1F4613-C800-1EC5-A7C5-FE92ECC236A7}"/>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19/07/2024</a:t>
            </a:fld>
            <a:endParaRPr lang="es-CO"/>
          </a:p>
        </p:txBody>
      </p:sp>
      <p:sp>
        <p:nvSpPr>
          <p:cNvPr id="3" name="Marcador de pie de página 2">
            <a:extLst>
              <a:ext uri="{FF2B5EF4-FFF2-40B4-BE49-F238E27FC236}">
                <a16:creationId xmlns:a16="http://schemas.microsoft.com/office/drawing/2014/main" id="{00895C46-1ABA-20C6-7486-D68A9052E846}"/>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4" name="Marcador de número de diapositiva 3">
            <a:extLst>
              <a:ext uri="{FF2B5EF4-FFF2-40B4-BE49-F238E27FC236}">
                <a16:creationId xmlns:a16="http://schemas.microsoft.com/office/drawing/2014/main" id="{A1D6331B-B93F-B576-175B-4692BECFF64E}"/>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10" name="Imagen 9">
            <a:extLst>
              <a:ext uri="{FF2B5EF4-FFF2-40B4-BE49-F238E27FC236}">
                <a16:creationId xmlns:a16="http://schemas.microsoft.com/office/drawing/2014/main" id="{E4F95BF6-4AF6-295E-AD17-CC4CB7798FB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1" name="Imagen 10">
            <a:extLst>
              <a:ext uri="{FF2B5EF4-FFF2-40B4-BE49-F238E27FC236}">
                <a16:creationId xmlns:a16="http://schemas.microsoft.com/office/drawing/2014/main" id="{A24224FA-9ACF-1F3B-9017-CDBF6ADAF0C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978146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9" name="Imagen 8"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0" name="CuadroTexto 9">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2"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3" name="Marcador de contenido 2">
            <a:extLst>
              <a:ext uri="{FF2B5EF4-FFF2-40B4-BE49-F238E27FC236}">
                <a16:creationId xmlns:a16="http://schemas.microsoft.com/office/drawing/2014/main" id="{1D9CE069-7D79-5D0B-EDCB-42D1CED081C8}"/>
              </a:ext>
            </a:extLst>
          </p:cNvPr>
          <p:cNvSpPr>
            <a:spLocks noGrp="1"/>
          </p:cNvSpPr>
          <p:nvPr>
            <p:ph idx="1"/>
          </p:nvPr>
        </p:nvSpPr>
        <p:spPr>
          <a:xfrm>
            <a:off x="5183188" y="1140341"/>
            <a:ext cx="6172200" cy="4720711"/>
          </a:xfrm>
        </p:spPr>
        <p:txBody>
          <a:bodyPr>
            <a:normAutofit/>
          </a:bodyPr>
          <a:lstStyle>
            <a:lvl1pPr>
              <a:defRPr sz="1600">
                <a:solidFill>
                  <a:schemeClr val="tx1">
                    <a:lumMod val="50000"/>
                    <a:lumOff val="50000"/>
                  </a:schemeClr>
                </a:solidFill>
                <a:latin typeface="Verdana" panose="020B0604030504040204" pitchFamily="34" charset="0"/>
                <a:ea typeface="Verdana" panose="020B0604030504040204" pitchFamily="34" charset="0"/>
              </a:defRPr>
            </a:lvl1pPr>
            <a:lvl2pPr>
              <a:defRPr sz="1600">
                <a:solidFill>
                  <a:schemeClr val="tx1">
                    <a:lumMod val="50000"/>
                    <a:lumOff val="50000"/>
                  </a:schemeClr>
                </a:solidFill>
                <a:latin typeface="Verdana" panose="020B0604030504040204" pitchFamily="34" charset="0"/>
                <a:ea typeface="Verdana" panose="020B0604030504040204" pitchFamily="34" charset="0"/>
              </a:defRPr>
            </a:lvl2pPr>
            <a:lvl3pPr>
              <a:defRPr sz="1600">
                <a:solidFill>
                  <a:schemeClr val="tx1">
                    <a:lumMod val="50000"/>
                    <a:lumOff val="50000"/>
                  </a:schemeClr>
                </a:solidFill>
                <a:latin typeface="Verdana" panose="020B0604030504040204" pitchFamily="34" charset="0"/>
                <a:ea typeface="Verdana" panose="020B0604030504040204" pitchFamily="34" charset="0"/>
              </a:defRPr>
            </a:lvl3pPr>
            <a:lvl4pPr>
              <a:defRPr sz="1600">
                <a:solidFill>
                  <a:schemeClr val="tx1">
                    <a:lumMod val="50000"/>
                    <a:lumOff val="50000"/>
                  </a:schemeClr>
                </a:solidFill>
                <a:latin typeface="Verdana" panose="020B0604030504040204" pitchFamily="34" charset="0"/>
                <a:ea typeface="Verdana" panose="020B0604030504040204" pitchFamily="34" charset="0"/>
              </a:defRPr>
            </a:lvl4pPr>
            <a:lvl5pPr>
              <a:defRPr sz="1600">
                <a:solidFill>
                  <a:schemeClr val="tx1">
                    <a:lumMod val="50000"/>
                    <a:lumOff val="50000"/>
                  </a:schemeClr>
                </a:solidFill>
                <a:latin typeface="Verdana" panose="020B0604030504040204" pitchFamily="34" charset="0"/>
                <a:ea typeface="Verdana" panose="020B0604030504040204" pitchFamily="34" charset="0"/>
              </a:defRPr>
            </a:lvl5pPr>
            <a:lvl6pPr>
              <a:defRPr sz="2000"/>
            </a:lvl6pPr>
            <a:lvl7pPr>
              <a:defRPr sz="2000"/>
            </a:lvl7pPr>
            <a:lvl8pPr>
              <a:defRPr sz="2000"/>
            </a:lvl8pPr>
            <a:lvl9pPr>
              <a:defRPr sz="20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4"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FFD08BF-32A7-8F6D-ABA4-A41338582E82}"/>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19/07/2024</a:t>
            </a:fld>
            <a:endParaRPr lang="es-CO"/>
          </a:p>
        </p:txBody>
      </p:sp>
      <p:sp>
        <p:nvSpPr>
          <p:cNvPr id="6" name="Marcador de pie de página 5">
            <a:extLst>
              <a:ext uri="{FF2B5EF4-FFF2-40B4-BE49-F238E27FC236}">
                <a16:creationId xmlns:a16="http://schemas.microsoft.com/office/drawing/2014/main" id="{A2029AC4-A08D-E631-174E-58A27C7D5753}"/>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D11830B9-637A-CFAD-9AAF-B5CA6A1A2B71}"/>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pic>
        <p:nvPicPr>
          <p:cNvPr id="13" name="Imagen 12">
            <a:extLst>
              <a:ext uri="{FF2B5EF4-FFF2-40B4-BE49-F238E27FC236}">
                <a16:creationId xmlns:a16="http://schemas.microsoft.com/office/drawing/2014/main" id="{4DDCA6FA-19E8-E71B-0B88-A4EC3C061D2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D46D15F9-D685-B182-C95C-6E692E37273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59886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pic>
        <p:nvPicPr>
          <p:cNvPr id="11" name="Imagen 10" descr="Forma, Rectángulo&#10;&#10;Descripción generada automáticamente con confianza media">
            <a:extLst>
              <a:ext uri="{FF2B5EF4-FFF2-40B4-BE49-F238E27FC236}">
                <a16:creationId xmlns:a16="http://schemas.microsoft.com/office/drawing/2014/main" id="{4B5C1F24-2E81-9E27-63F9-E0EA9A3837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3" y="-1090"/>
            <a:ext cx="12190067" cy="6859090"/>
          </a:xfrm>
          <a:prstGeom prst="rect">
            <a:avLst/>
          </a:prstGeom>
        </p:spPr>
      </p:pic>
      <p:sp>
        <p:nvSpPr>
          <p:cNvPr id="12" name="CuadroTexto 11">
            <a:extLst>
              <a:ext uri="{FF2B5EF4-FFF2-40B4-BE49-F238E27FC236}">
                <a16:creationId xmlns:a16="http://schemas.microsoft.com/office/drawing/2014/main" id="{0CA424D0-9259-2FCA-CE5E-280E85791572}"/>
              </a:ext>
            </a:extLst>
          </p:cNvPr>
          <p:cNvSpPr txBox="1"/>
          <p:nvPr userDrawn="1"/>
        </p:nvSpPr>
        <p:spPr>
          <a:xfrm>
            <a:off x="5370482" y="6639447"/>
            <a:ext cx="1451038" cy="261610"/>
          </a:xfrm>
          <a:prstGeom prst="rect">
            <a:avLst/>
          </a:prstGeom>
          <a:noFill/>
        </p:spPr>
        <p:txBody>
          <a:bodyPr wrap="none" rtlCol="0">
            <a:spAutoFit/>
          </a:bodyPr>
          <a:lstStyle/>
          <a:p>
            <a:pPr algn="ctr"/>
            <a:r>
              <a:rPr lang="es-CO" sz="1100" b="1" dirty="0">
                <a:solidFill>
                  <a:schemeClr val="bg1"/>
                </a:solidFill>
                <a:latin typeface="Helvetica" pitchFamily="2" charset="0"/>
              </a:rPr>
              <a:t>www.ideam.gov.co</a:t>
            </a:r>
          </a:p>
        </p:txBody>
      </p:sp>
      <p:sp>
        <p:nvSpPr>
          <p:cNvPr id="3" name="Marcador de posición de imagen 2">
            <a:extLst>
              <a:ext uri="{FF2B5EF4-FFF2-40B4-BE49-F238E27FC236}">
                <a16:creationId xmlns:a16="http://schemas.microsoft.com/office/drawing/2014/main" id="{A770AA19-4CE4-D16F-1325-A1E65BC992AD}"/>
              </a:ext>
            </a:extLst>
          </p:cNvPr>
          <p:cNvSpPr>
            <a:spLocks noGrp="1"/>
          </p:cNvSpPr>
          <p:nvPr>
            <p:ph type="pic" idx="1"/>
          </p:nvPr>
        </p:nvSpPr>
        <p:spPr>
          <a:xfrm>
            <a:off x="5183188" y="1140341"/>
            <a:ext cx="6172200" cy="4720711"/>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s-CO"/>
          </a:p>
        </p:txBody>
      </p:sp>
      <p:sp>
        <p:nvSpPr>
          <p:cNvPr id="5" name="Marcador de fecha 4">
            <a:extLst>
              <a:ext uri="{FF2B5EF4-FFF2-40B4-BE49-F238E27FC236}">
                <a16:creationId xmlns:a16="http://schemas.microsoft.com/office/drawing/2014/main" id="{28CB4689-EA09-EF4A-843B-2A7A0F720BFC}"/>
              </a:ext>
            </a:extLst>
          </p:cNvPr>
          <p:cNvSpPr>
            <a:spLocks noGrp="1"/>
          </p:cNvSpPr>
          <p:nvPr>
            <p:ph type="dt" sz="half" idx="10"/>
          </p:nvPr>
        </p:nvSpPr>
        <p:spPr>
          <a:xfrm>
            <a:off x="838200" y="6356352"/>
            <a:ext cx="2743200" cy="365125"/>
          </a:xfrm>
          <a:prstGeom prst="rect">
            <a:avLst/>
          </a:prstGeom>
        </p:spPr>
        <p:txBody>
          <a:bodyPr/>
          <a:lstStyle/>
          <a:p>
            <a:fld id="{3002E13E-6C34-4F23-BD5D-8481901CFB85}" type="datetimeFigureOut">
              <a:rPr lang="es-CO" smtClean="0"/>
              <a:t>19/07/2024</a:t>
            </a:fld>
            <a:endParaRPr lang="es-CO"/>
          </a:p>
        </p:txBody>
      </p:sp>
      <p:sp>
        <p:nvSpPr>
          <p:cNvPr id="6" name="Marcador de pie de página 5">
            <a:extLst>
              <a:ext uri="{FF2B5EF4-FFF2-40B4-BE49-F238E27FC236}">
                <a16:creationId xmlns:a16="http://schemas.microsoft.com/office/drawing/2014/main" id="{7BB86C21-8B50-A1A6-6518-83192006C70B}"/>
              </a:ext>
            </a:extLst>
          </p:cNvPr>
          <p:cNvSpPr>
            <a:spLocks noGrp="1"/>
          </p:cNvSpPr>
          <p:nvPr>
            <p:ph type="ftr" sz="quarter" idx="11"/>
          </p:nvPr>
        </p:nvSpPr>
        <p:spPr>
          <a:xfrm>
            <a:off x="4038600" y="6356352"/>
            <a:ext cx="4114800" cy="365125"/>
          </a:xfrm>
          <a:prstGeom prst="rect">
            <a:avLst/>
          </a:prstGeom>
        </p:spPr>
        <p:txBody>
          <a:bodyPr/>
          <a:lstStyle/>
          <a:p>
            <a:endParaRPr lang="es-CO"/>
          </a:p>
        </p:txBody>
      </p:sp>
      <p:sp>
        <p:nvSpPr>
          <p:cNvPr id="7" name="Marcador de número de diapositiva 6">
            <a:extLst>
              <a:ext uri="{FF2B5EF4-FFF2-40B4-BE49-F238E27FC236}">
                <a16:creationId xmlns:a16="http://schemas.microsoft.com/office/drawing/2014/main" id="{C3F1394A-0743-FA96-0EE3-43B1FE98BBE2}"/>
              </a:ext>
            </a:extLst>
          </p:cNvPr>
          <p:cNvSpPr>
            <a:spLocks noGrp="1"/>
          </p:cNvSpPr>
          <p:nvPr>
            <p:ph type="sldNum" sz="quarter" idx="12"/>
          </p:nvPr>
        </p:nvSpPr>
        <p:spPr>
          <a:xfrm>
            <a:off x="8610600" y="6356352"/>
            <a:ext cx="2743200" cy="365125"/>
          </a:xfrm>
          <a:prstGeom prst="rect">
            <a:avLst/>
          </a:prstGeom>
        </p:spPr>
        <p:txBody>
          <a:bodyPr/>
          <a:lstStyle/>
          <a:p>
            <a:fld id="{177A03DA-489C-4B74-94A6-318826632521}" type="slidenum">
              <a:rPr lang="es-CO" smtClean="0"/>
              <a:t>‹Nº›</a:t>
            </a:fld>
            <a:endParaRPr lang="es-CO"/>
          </a:p>
        </p:txBody>
      </p:sp>
      <p:sp>
        <p:nvSpPr>
          <p:cNvPr id="9" name="Título 1">
            <a:extLst>
              <a:ext uri="{FF2B5EF4-FFF2-40B4-BE49-F238E27FC236}">
                <a16:creationId xmlns:a16="http://schemas.microsoft.com/office/drawing/2014/main" id="{E4F6A733-99A2-F5EB-047B-BDEAAB1D74C1}"/>
              </a:ext>
            </a:extLst>
          </p:cNvPr>
          <p:cNvSpPr>
            <a:spLocks noGrp="1"/>
          </p:cNvSpPr>
          <p:nvPr>
            <p:ph type="title"/>
          </p:nvPr>
        </p:nvSpPr>
        <p:spPr>
          <a:xfrm>
            <a:off x="839788" y="1140339"/>
            <a:ext cx="3932237" cy="689918"/>
          </a:xfrm>
        </p:spPr>
        <p:txBody>
          <a:bodyPr anchor="b">
            <a:normAutofit/>
          </a:bodyPr>
          <a:lstStyle>
            <a:lvl1pPr>
              <a:defRPr sz="2000">
                <a:solidFill>
                  <a:srgbClr val="96BE53"/>
                </a:solidFill>
                <a:latin typeface="Verdana" panose="020B0604030504040204" pitchFamily="34" charset="0"/>
                <a:ea typeface="Verdana" panose="020B0604030504040204" pitchFamily="34" charset="0"/>
              </a:defRPr>
            </a:lvl1pPr>
          </a:lstStyle>
          <a:p>
            <a:r>
              <a:rPr lang="es-ES" dirty="0"/>
              <a:t>Haga clic para modificar el estilo de título del patrón</a:t>
            </a:r>
            <a:endParaRPr lang="es-CO" dirty="0"/>
          </a:p>
        </p:txBody>
      </p:sp>
      <p:sp>
        <p:nvSpPr>
          <p:cNvPr id="10" name="Marcador de texto 3">
            <a:extLst>
              <a:ext uri="{FF2B5EF4-FFF2-40B4-BE49-F238E27FC236}">
                <a16:creationId xmlns:a16="http://schemas.microsoft.com/office/drawing/2014/main" id="{B8BD84B5-1DE6-A22D-CAF9-611745A69195}"/>
              </a:ext>
            </a:extLst>
          </p:cNvPr>
          <p:cNvSpPr>
            <a:spLocks noGrp="1"/>
          </p:cNvSpPr>
          <p:nvPr>
            <p:ph type="body" sz="half" idx="2"/>
          </p:nvPr>
        </p:nvSpPr>
        <p:spPr>
          <a:xfrm>
            <a:off x="839788" y="2057400"/>
            <a:ext cx="3932237" cy="3811588"/>
          </a:xfrm>
        </p:spPr>
        <p:txBody>
          <a:bodyPr>
            <a:normAutofit/>
          </a:bodyPr>
          <a:lstStyle>
            <a:lvl1pPr marL="0" indent="0">
              <a:buNone/>
              <a:defRPr sz="1600">
                <a:solidFill>
                  <a:schemeClr val="tx1">
                    <a:lumMod val="50000"/>
                    <a:lumOff val="50000"/>
                  </a:schemeClr>
                </a:solidFill>
                <a:latin typeface="Verdana" panose="020B0604030504040204" pitchFamily="34" charset="0"/>
                <a:ea typeface="Verdana" panose="020B0604030504040204" pitchFamily="34" charset="0"/>
              </a:defRPr>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s-ES"/>
              <a:t>Haga clic para modificar los estilos de texto del patrón</a:t>
            </a:r>
          </a:p>
        </p:txBody>
      </p:sp>
      <p:pic>
        <p:nvPicPr>
          <p:cNvPr id="13" name="Imagen 12">
            <a:extLst>
              <a:ext uri="{FF2B5EF4-FFF2-40B4-BE49-F238E27FC236}">
                <a16:creationId xmlns:a16="http://schemas.microsoft.com/office/drawing/2014/main" id="{A7457D53-B5CB-D104-D236-DCC4A9132C8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91607" y="228448"/>
            <a:ext cx="693185" cy="469899"/>
          </a:xfrm>
          <a:prstGeom prst="rect">
            <a:avLst/>
          </a:prstGeom>
        </p:spPr>
      </p:pic>
      <p:pic>
        <p:nvPicPr>
          <p:cNvPr id="14" name="Imagen 13">
            <a:extLst>
              <a:ext uri="{FF2B5EF4-FFF2-40B4-BE49-F238E27FC236}">
                <a16:creationId xmlns:a16="http://schemas.microsoft.com/office/drawing/2014/main" id="{73ADB5BD-4204-219A-545B-A1196C2AE09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07577" y="228448"/>
            <a:ext cx="469899" cy="469899"/>
          </a:xfrm>
          <a:prstGeom prst="rect">
            <a:avLst/>
          </a:prstGeom>
        </p:spPr>
      </p:pic>
    </p:spTree>
    <p:extLst>
      <p:ext uri="{BB962C8B-B14F-4D97-AF65-F5344CB8AC3E}">
        <p14:creationId xmlns:p14="http://schemas.microsoft.com/office/powerpoint/2010/main" val="3135281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ED93ECB-BCF0-1E1C-A43A-8219DE2C7312}"/>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6D8A185-B39C-0D25-4551-25708FF4F6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389359907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64" r:id="rId7"/>
    <p:sldLayoutId id="2147483656" r:id="rId8"/>
    <p:sldLayoutId id="2147483657" r:id="rId9"/>
    <p:sldLayoutId id="2147483658" r:id="rId10"/>
    <p:sldLayoutId id="2147483704"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Tree>
    <p:extLst>
      <p:ext uri="{BB962C8B-B14F-4D97-AF65-F5344CB8AC3E}">
        <p14:creationId xmlns:p14="http://schemas.microsoft.com/office/powerpoint/2010/main" val="308637424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55"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B6242B-E25B-46E0-80E2-968C01D3C142}" type="datetimeFigureOut">
              <a:rPr lang="es-MX" smtClean="0"/>
              <a:t>19/07/2024</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C15A7D-551E-4BDC-992F-33AC8C07A465}" type="slidenum">
              <a:rPr lang="es-MX" smtClean="0"/>
              <a:t>‹Nº›</a:t>
            </a:fld>
            <a:endParaRPr lang="es-MX"/>
          </a:p>
        </p:txBody>
      </p:sp>
    </p:spTree>
    <p:extLst>
      <p:ext uri="{BB962C8B-B14F-4D97-AF65-F5344CB8AC3E}">
        <p14:creationId xmlns:p14="http://schemas.microsoft.com/office/powerpoint/2010/main" val="321204442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2706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5358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A2E011-3579-9967-79AA-B295463B5B8B}"/>
              </a:ext>
            </a:extLst>
          </p:cNvPr>
          <p:cNvSpPr>
            <a:spLocks noGrp="1"/>
          </p:cNvSpPr>
          <p:nvPr>
            <p:ph type="title"/>
          </p:nvPr>
        </p:nvSpPr>
        <p:spPr/>
        <p:txBody>
          <a:bodyPr/>
          <a:lstStyle/>
          <a:p>
            <a:endParaRPr lang="es-CO" dirty="0"/>
          </a:p>
        </p:txBody>
      </p:sp>
    </p:spTree>
    <p:extLst>
      <p:ext uri="{BB962C8B-B14F-4D97-AF65-F5344CB8AC3E}">
        <p14:creationId xmlns:p14="http://schemas.microsoft.com/office/powerpoint/2010/main" val="559973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7B9E8B-88F0-F50F-A9BF-C261334E36CD}"/>
              </a:ext>
            </a:extLst>
          </p:cNvPr>
          <p:cNvSpPr>
            <a:spLocks noGrp="1"/>
          </p:cNvSpPr>
          <p:nvPr>
            <p:ph type="title"/>
          </p:nvPr>
        </p:nvSpPr>
        <p:spPr/>
        <p:txBody>
          <a:bodyPr/>
          <a:lstStyle/>
          <a:p>
            <a:endParaRPr lang="es-CO"/>
          </a:p>
        </p:txBody>
      </p:sp>
      <p:sp>
        <p:nvSpPr>
          <p:cNvPr id="3" name="Marcador de contenido 2">
            <a:extLst>
              <a:ext uri="{FF2B5EF4-FFF2-40B4-BE49-F238E27FC236}">
                <a16:creationId xmlns:a16="http://schemas.microsoft.com/office/drawing/2014/main" id="{E36B670C-650F-18F7-B7D6-8D5D6E1E2FC4}"/>
              </a:ext>
            </a:extLst>
          </p:cNvPr>
          <p:cNvSpPr>
            <a:spLocks noGrp="1"/>
          </p:cNvSpPr>
          <p:nvPr>
            <p:ph idx="1"/>
          </p:nvPr>
        </p:nvSpPr>
        <p:spPr/>
        <p:txBody>
          <a:bodyPr/>
          <a:lstStyle/>
          <a:p>
            <a:endParaRPr lang="es-CO"/>
          </a:p>
        </p:txBody>
      </p:sp>
    </p:spTree>
    <p:extLst>
      <p:ext uri="{BB962C8B-B14F-4D97-AF65-F5344CB8AC3E}">
        <p14:creationId xmlns:p14="http://schemas.microsoft.com/office/powerpoint/2010/main" val="3996833374"/>
      </p:ext>
    </p:extLst>
  </p:cSld>
  <p:clrMapOvr>
    <a:masterClrMapping/>
  </p:clrMapOvr>
</p:sld>
</file>

<file path=ppt/theme/theme1.xml><?xml version="1.0" encoding="utf-8"?>
<a:theme xmlns:a="http://schemas.openxmlformats.org/drawingml/2006/main" name="Plantilla IDEA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OSP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seño Cerrej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2662</TotalTime>
  <Words>0</Words>
  <Application>Microsoft Office PowerPoint</Application>
  <PresentationFormat>Panorámica</PresentationFormat>
  <Paragraphs>0</Paragraphs>
  <Slides>4</Slides>
  <Notes>0</Notes>
  <HiddenSlides>0</HiddenSlides>
  <MMClips>0</MMClips>
  <ScaleCrop>false</ScaleCrop>
  <HeadingPairs>
    <vt:vector size="4" baseType="variant">
      <vt:variant>
        <vt:lpstr>Tema</vt:lpstr>
      </vt:variant>
      <vt:variant>
        <vt:i4>3</vt:i4>
      </vt:variant>
      <vt:variant>
        <vt:lpstr>Títulos de diapositiva</vt:lpstr>
      </vt:variant>
      <vt:variant>
        <vt:i4>4</vt:i4>
      </vt:variant>
    </vt:vector>
  </HeadingPairs>
  <TitlesOfParts>
    <vt:vector size="7" baseType="lpstr">
      <vt:lpstr>Plantilla IDEAM</vt:lpstr>
      <vt:lpstr>Diseño OSPA</vt:lpstr>
      <vt:lpstr>Diseño Cerrejon</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Luisa Rodrìguez Arias</dc:creator>
  <cp:lastModifiedBy>Grethel Groihs Gómez</cp:lastModifiedBy>
  <cp:revision>123</cp:revision>
  <dcterms:created xsi:type="dcterms:W3CDTF">2023-05-19T19:31:54Z</dcterms:created>
  <dcterms:modified xsi:type="dcterms:W3CDTF">2024-07-19T15:44:16Z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2024-03-12T19:16:51Z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de2fffed-60b8-42b2-a465-00fee1de04ba</vt:lpwstr>
  </property>
  <property fmtid="{D5CDD505-2E9C-101B-9397-08002B2CF9AE}" pid="7" name="MSIP_Label_defa4170-0d19-0005-0004-bc88714345d2_ActionId">
    <vt:lpwstr>e8b8858c-758f-4ffb-bfe4-b827629c0bb4</vt:lpwstr>
  </property>
  <property fmtid="{D5CDD505-2E9C-101B-9397-08002B2CF9AE}" pid="8" name="MSIP_Label_defa4170-0d19-0005-0004-bc88714345d2_ContentBits">
    <vt:lpwstr>0</vt:lpwstr>
  </property>
</Properties>
</file>