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6005" autoAdjust="0"/>
  </p:normalViewPr>
  <p:slideViewPr>
    <p:cSldViewPr snapToGrid="0">
      <p:cViewPr varScale="1">
        <p:scale>
          <a:sx n="100" d="100"/>
          <a:sy n="100" d="100"/>
        </p:scale>
        <p:origin x="72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O:\Mi%20unidad\OSPA\01.%20Tematicas\04.%20Incendios\01.%20Productos\postmodelo_icv\temporales\orange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O:\Mi%20unidad\OSPA\01.%20Tematicas\04.%20Incendios\01.%20Productos\postmodelo_icv\temporales\icolombia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red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O:\Mi%20unidad\OSPA\01.%20Tematicas\04.%20Incendios\01.%20Productos\postmodelo_icv\temporales\yellow_icv.jpg" TargetMode="External"/><Relationship Id="rId4" Type="http://schemas.openxmlformats.org/officeDocument/2006/relationships/image" Target="file:///O:\Mi%20unidad\OSPA\01.%20Tematicas\04.%20Incendios\01.%20Productos\postmodelo_icv\temporales\torta_regiones_icv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file:///O:\Mi%20unidad\OSPA\01.%20Tematicas\04.%20Incendios\01.%20Productos\postmodelo_icv\temporales\icaribe.jpg" TargetMode="Externa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file:///O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9.png"/><Relationship Id="rId7" Type="http://schemas.openxmlformats.org/officeDocument/2006/relationships/image" Target="file:///O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6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3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orinoquia.jpg" TargetMode="External"/><Relationship Id="rId5" Type="http://schemas.openxmlformats.org/officeDocument/2006/relationships/image" Target="../media/image24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O:\Mi%20unidad\OSPA\01.%20Tematicas\04.%20Incendios\01.%20Productos\postmodelo_icv\temporales\iamazonia.jpg" TargetMode="External"/><Relationship Id="rId5" Type="http://schemas.openxmlformats.org/officeDocument/2006/relationships/image" Target="../media/image25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135</a:t>
            </a:r>
            <a:endParaRPr lang="es-MX" sz="2400" b="1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576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14 de mayo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15 de mayo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3" y="1537350"/>
            <a:ext cx="6895471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los valores de precipitación y temperatura máxima que se han dado en los últimos días, se presentan condiciones de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600" b="1" dirty="0">
                <a:solidFill>
                  <a:srgbClr val="FFC000"/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es-ES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Amazonas, La Guajira y Norte de Santander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6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algn="just"/>
            <a:r>
              <a:rPr lang="es-MX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Baja:</a:t>
            </a:r>
            <a:r>
              <a:rPr lang="es-MX" sz="1600" b="1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sym typeface="Verdana"/>
              </a:rPr>
              <a:t> 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</a:t>
            </a:r>
            <a:r>
              <a:rPr lang="es-MX" sz="16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unos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 de los departamentos de </a:t>
            </a:r>
            <a:r>
              <a:rPr lang="it-IT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Atlántico, Bolívar, Casanare, Córdoba, La Guajira, Magdalena, Norte De Santander y Sucre</a:t>
            </a:r>
            <a:r>
              <a:rPr lang="es-MX" sz="16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lang="es-MX" sz="1600" dirty="0">
              <a:solidFill>
                <a:srgbClr val="7F7F7F"/>
              </a:solidFill>
              <a:latin typeface="Verdana"/>
              <a:ea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979408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7"/>
            <a:ext cx="3269246" cy="462319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F69F88C6-9210-B168-FA3A-A2ADBDD4752F}"/>
              </a:ext>
            </a:extLst>
          </p:cNvPr>
          <p:cNvSpPr txBox="1"/>
          <p:nvPr/>
        </p:nvSpPr>
        <p:spPr>
          <a:xfrm>
            <a:off x="12334875" y="2686377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 los departamentos de Amazonas y Casanare.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2EC3118E-FCF3-FEC8-5B09-7D23AB50F507}"/>
              </a:ext>
            </a:extLst>
          </p:cNvPr>
          <p:cNvSpPr txBox="1"/>
          <p:nvPr/>
        </p:nvSpPr>
        <p:spPr>
          <a:xfrm>
            <a:off x="12334875" y="3354162"/>
            <a:ext cx="92249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/>
                <a:ea typeface="Verdana"/>
                <a:sym typeface="Verdana"/>
              </a:rPr>
              <a:t>Alerta Moderada:</a:t>
            </a:r>
            <a:r>
              <a:rPr lang="es-MX" sz="1400" b="0" i="0" u="none" strike="noStrike" cap="none" dirty="0">
                <a:solidFill>
                  <a:schemeClr val="accent2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municipios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 los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departamentos de </a:t>
            </a:r>
            <a:r>
              <a:rPr lang="es-MX" sz="14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Boyacá y Magdalena</a:t>
            </a:r>
            <a:r>
              <a:rPr lang="es-MX" sz="14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622400" y="1463497"/>
            <a:ext cx="9164690" cy="4413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: 14 de mayo de 2024 | 18:00 HLC</a:t>
            </a:r>
            <a:endParaRPr sz="1200" dirty="0"/>
          </a:p>
        </p:txBody>
      </p:sp>
      <p:pic>
        <p:nvPicPr>
          <p:cNvPr id="126" name="Google Shape;126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4349929" y="2042000"/>
            <a:ext cx="2766430" cy="2955777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F90D230-3E9E-54E6-B20F-AD31367540C9}"/>
              </a:ext>
            </a:extLst>
          </p:cNvPr>
          <p:cNvPicPr>
            <a:picLocks noChangeAspect="1"/>
          </p:cNvPicPr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2527799" y="2340985"/>
            <a:ext cx="2057664" cy="719471"/>
          </a:xfrm>
          <a:prstGeom prst="rect">
            <a:avLst/>
          </a:prstGeom>
        </p:spPr>
      </p:pic>
      <p:pic>
        <p:nvPicPr>
          <p:cNvPr id="5" name="Imagen 4" descr="Tabla&#10;&#10;Descripción generada automáticamente">
            <a:extLst>
              <a:ext uri="{FF2B5EF4-FFF2-40B4-BE49-F238E27FC236}">
                <a16:creationId xmlns:a16="http://schemas.microsoft.com/office/drawing/2014/main" id="{97FC21E8-94FE-18AA-B41D-B6DFE5AC50FC}"/>
              </a:ext>
            </a:extLst>
          </p:cNvPr>
          <p:cNvPicPr>
            <a:picLocks noChangeAspect="1"/>
          </p:cNvPicPr>
          <p:nvPr/>
        </p:nvPicPr>
        <p:blipFill>
          <a:blip r:embed="rId7" r:link="rId8"/>
          <a:stretch>
            <a:fillRect/>
          </a:stretch>
        </p:blipFill>
        <p:spPr>
          <a:xfrm>
            <a:off x="7452472" y="2059321"/>
            <a:ext cx="2044702" cy="1456876"/>
          </a:xfrm>
          <a:prstGeom prst="rect">
            <a:avLst/>
          </a:prstGeom>
        </p:spPr>
      </p:pic>
      <p:pic>
        <p:nvPicPr>
          <p:cNvPr id="7" name="Imagen 6" descr="Tabla&#10;&#10;Descripción generada automáticamente">
            <a:extLst>
              <a:ext uri="{FF2B5EF4-FFF2-40B4-BE49-F238E27FC236}">
                <a16:creationId xmlns:a16="http://schemas.microsoft.com/office/drawing/2014/main" id="{CE48DD11-CA3E-E5B6-3E38-7787E44FDBFC}"/>
              </a:ext>
            </a:extLst>
          </p:cNvPr>
          <p:cNvPicPr>
            <a:picLocks noChangeAspect="1"/>
          </p:cNvPicPr>
          <p:nvPr/>
        </p:nvPicPr>
        <p:blipFill>
          <a:blip r:embed="rId9" r:link="rId10"/>
          <a:stretch>
            <a:fillRect/>
          </a:stretch>
        </p:blipFill>
        <p:spPr>
          <a:xfrm>
            <a:off x="9614457" y="2042000"/>
            <a:ext cx="2250822" cy="275624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C68FAB2-F010-F1F3-9636-6EC840BE2A0A}"/>
              </a:ext>
            </a:extLst>
          </p:cNvPr>
          <p:cNvPicPr>
            <a:picLocks noChangeAspect="1"/>
          </p:cNvPicPr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2241" y="1038225"/>
            <a:ext cx="4060990" cy="5742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oogle Shape;186;p59">
            <a:extLst>
              <a:ext uri="{FF2B5EF4-FFF2-40B4-BE49-F238E27FC236}">
                <a16:creationId xmlns:a16="http://schemas.microsoft.com/office/drawing/2014/main" id="{423DFF3C-6695-3696-AE4B-F8B27BAFE4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702671"/>
              </p:ext>
            </p:extLst>
          </p:nvPr>
        </p:nvGraphicFramePr>
        <p:xfrm>
          <a:off x="4947619" y="2247250"/>
          <a:ext cx="6426274" cy="23133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it-IT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Manaure, Uribia, Urumita.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El Carmen De Bolívar, Magangué, María La Baja.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Lorica.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Maicao.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Corozal,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7" y="727835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05076" y="373829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58"/>
          <p:cNvPicPr preferRelativeResize="0"/>
          <p:nvPr/>
        </p:nvPicPr>
        <p:blipFill>
          <a:blip r:embed="rId4" r:link="rId5"/>
          <a:srcRect/>
          <a:stretch>
            <a:fillRect/>
          </a:stretch>
        </p:blipFill>
        <p:spPr>
          <a:xfrm>
            <a:off x="140415" y="1215463"/>
            <a:ext cx="4492859" cy="4914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37;p24" descr="Recurso 25.png">
            <a:extLst>
              <a:ext uri="{FF2B5EF4-FFF2-40B4-BE49-F238E27FC236}">
                <a16:creationId xmlns:a16="http://schemas.microsoft.com/office/drawing/2014/main" id="{FE559301-7F7D-9C80-9B54-89AD7C708E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89280" y="320565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57;p58">
            <a:extLst>
              <a:ext uri="{FF2B5EF4-FFF2-40B4-BE49-F238E27FC236}">
                <a16:creationId xmlns:a16="http://schemas.microsoft.com/office/drawing/2014/main" id="{7CF980FE-E4E0-48D1-DD62-8C38A3EE5CDF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09962" y="287509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AD3B07F7-5F82-8BFA-D6AD-BBC9A2443B3B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81295" y="2493291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>
            <a:extLst>
              <a:ext uri="{FF2B5EF4-FFF2-40B4-BE49-F238E27FC236}">
                <a16:creationId xmlns:a16="http://schemas.microsoft.com/office/drawing/2014/main" id="{BB77236E-D1B4-4795-802B-2334B00E3E0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3123094"/>
              </p:ext>
            </p:extLst>
          </p:nvPr>
        </p:nvGraphicFramePr>
        <p:xfrm>
          <a:off x="12791156" y="3649746"/>
          <a:ext cx="6815830" cy="102918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53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387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2613807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41736" y="785917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44444" y="974036"/>
            <a:ext cx="4287799" cy="5644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58;p58">
            <a:extLst>
              <a:ext uri="{FF2B5EF4-FFF2-40B4-BE49-F238E27FC236}">
                <a16:creationId xmlns:a16="http://schemas.microsoft.com/office/drawing/2014/main" id="{FF2A42F9-528B-3EEA-DB82-0937D1FFCC4A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714702" y="2979705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A2D223CA-C975-B9B5-5E13-2B6D81A426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9046019"/>
              </p:ext>
            </p:extLst>
          </p:nvPr>
        </p:nvGraphicFramePr>
        <p:xfrm>
          <a:off x="12465684" y="7403978"/>
          <a:ext cx="6809325" cy="125671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4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547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890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780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Jerusalén.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C1928009-F118-6A01-BFA4-524B694C73BE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52993" y="2242993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7;p58">
            <a:extLst>
              <a:ext uri="{FF2B5EF4-FFF2-40B4-BE49-F238E27FC236}">
                <a16:creationId xmlns:a16="http://schemas.microsoft.com/office/drawing/2014/main" id="{1EF32501-A8E9-7E27-FDA1-0D97BAFF146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850103" y="3065662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870451" y="1632029"/>
            <a:ext cx="458425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36A0A1FF-74B2-D346-6ED5-9EF85C2B8B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67629377"/>
              </p:ext>
            </p:extLst>
          </p:nvPr>
        </p:nvGraphicFramePr>
        <p:xfrm>
          <a:off x="4947619" y="2247250"/>
          <a:ext cx="6426274" cy="2152306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008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5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612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478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770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El Zulia, Salazar, Santiago.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13" name="Google Shape;158;p58">
            <a:extLst>
              <a:ext uri="{FF2B5EF4-FFF2-40B4-BE49-F238E27FC236}">
                <a16:creationId xmlns:a16="http://schemas.microsoft.com/office/drawing/2014/main" id="{06FE825A-E389-1CDC-DFBA-A68778F7F408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5076" y="3662098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57;p58">
            <a:extLst>
              <a:ext uri="{FF2B5EF4-FFF2-40B4-BE49-F238E27FC236}">
                <a16:creationId xmlns:a16="http://schemas.microsoft.com/office/drawing/2014/main" id="{87391137-FCFC-8A2E-294F-598BD6AE817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09962" y="2846521"/>
            <a:ext cx="499120" cy="44504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C63644E5-9CB9-DC6A-0AB2-24036E948C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84293049"/>
              </p:ext>
            </p:extLst>
          </p:nvPr>
        </p:nvGraphicFramePr>
        <p:xfrm>
          <a:off x="12689544" y="3379904"/>
          <a:ext cx="7570364" cy="190149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088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2856590"/>
                  </a:ext>
                </a:extLst>
              </a:tr>
              <a:tr h="73739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NARIÑO : Contadero, Córdoba,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Gualmatán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Iles, Ospina, Potosí, Pupiales, Sapuyes, Tangua.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1" name="Google Shape;186;p59">
            <a:extLst>
              <a:ext uri="{FF2B5EF4-FFF2-40B4-BE49-F238E27FC236}">
                <a16:creationId xmlns:a16="http://schemas.microsoft.com/office/drawing/2014/main" id="{5CE7BAF6-E7F7-146A-89E7-0923D6A75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4164373"/>
              </p:ext>
            </p:extLst>
          </p:nvPr>
        </p:nvGraphicFramePr>
        <p:xfrm>
          <a:off x="12451186" y="5082418"/>
          <a:ext cx="7570364" cy="1706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61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09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342059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2" name="Google Shape;186;p59">
            <a:extLst>
              <a:ext uri="{FF2B5EF4-FFF2-40B4-BE49-F238E27FC236}">
                <a16:creationId xmlns:a16="http://schemas.microsoft.com/office/drawing/2014/main" id="{255986BB-5965-F7F1-5163-D0056D6B552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24600371"/>
              </p:ext>
            </p:extLst>
          </p:nvPr>
        </p:nvGraphicFramePr>
        <p:xfrm>
          <a:off x="12643920" y="416317"/>
          <a:ext cx="7184896" cy="12672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0717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77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9734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754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60451" y="1054303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643920" y="3325542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56701" y="2147811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467273" y="958055"/>
            <a:ext cx="3437977" cy="573801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30034" y="2011244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04;p4">
            <a:extLst>
              <a:ext uri="{FF2B5EF4-FFF2-40B4-BE49-F238E27FC236}">
                <a16:creationId xmlns:a16="http://schemas.microsoft.com/office/drawing/2014/main" id="{5E4545A0-6B4C-B252-9D3E-6EF79264A2B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86357" y="3193769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815203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ORINOQUÍA</a:t>
            </a:r>
            <a:endParaRPr dirty="0"/>
          </a:p>
        </p:txBody>
      </p:sp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6153757"/>
              </p:ext>
            </p:extLst>
          </p:nvPr>
        </p:nvGraphicFramePr>
        <p:xfrm>
          <a:off x="5042348" y="2754890"/>
          <a:ext cx="6815830" cy="134822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54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03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41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Paz De Ariporo, Trinidad..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  <p:pic>
        <p:nvPicPr>
          <p:cNvPr id="8" name="Google Shape;192;p59">
            <a:extLst>
              <a:ext uri="{FF2B5EF4-FFF2-40B4-BE49-F238E27FC236}">
                <a16:creationId xmlns:a16="http://schemas.microsoft.com/office/drawing/2014/main" id="{9CB3ECE8-6BC2-ACF4-95D9-566A3493E8C7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780350" y="1642507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218;p5">
            <a:extLst>
              <a:ext uri="{FF2B5EF4-FFF2-40B4-BE49-F238E27FC236}">
                <a16:creationId xmlns:a16="http://schemas.microsoft.com/office/drawing/2014/main" id="{C0DBEDFF-8799-463A-AA31-E2EFF27AEEE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13204" y="3555454"/>
            <a:ext cx="484369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4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142766" y="1331844"/>
            <a:ext cx="4538563" cy="5337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58;p58">
            <a:extLst>
              <a:ext uri="{FF2B5EF4-FFF2-40B4-BE49-F238E27FC236}">
                <a16:creationId xmlns:a16="http://schemas.microsoft.com/office/drawing/2014/main" id="{1BC02411-1921-2F20-C9F3-5797D4F2EE28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255704" y="3554270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60B6CD79-504C-9D7F-21A5-A3A91110C804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996777" y="4840132"/>
            <a:ext cx="4343194" cy="12665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331024" y="2485378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68785" y="1269801"/>
            <a:ext cx="423384" cy="4378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75C27EA4-56B4-DD71-1472-1F1A658D59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3916085"/>
              </p:ext>
            </p:extLst>
          </p:nvPr>
        </p:nvGraphicFramePr>
        <p:xfrm>
          <a:off x="12927339" y="766901"/>
          <a:ext cx="6821996" cy="10058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563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656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913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913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</a:tbl>
          </a:graphicData>
        </a:graphic>
      </p:graphicFrame>
      <p:pic>
        <p:nvPicPr>
          <p:cNvPr id="214" name="Google Shape;214;p5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229456" y="1525065"/>
            <a:ext cx="4909073" cy="502482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204;p4">
            <a:extLst>
              <a:ext uri="{FF2B5EF4-FFF2-40B4-BE49-F238E27FC236}">
                <a16:creationId xmlns:a16="http://schemas.microsoft.com/office/drawing/2014/main" id="{8BA005FF-DCE2-DF4E-F830-F0E3F3C82BEE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3134996" y="3429000"/>
            <a:ext cx="4343194" cy="126659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218;p5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470644" y="3384529"/>
            <a:ext cx="451143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" name="Google Shape;186;p59">
            <a:extLst>
              <a:ext uri="{FF2B5EF4-FFF2-40B4-BE49-F238E27FC236}">
                <a16:creationId xmlns:a16="http://schemas.microsoft.com/office/drawing/2014/main" id="{2FE0442E-ADAE-DCE8-0FE5-E904C3D82E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96605849"/>
              </p:ext>
            </p:extLst>
          </p:nvPr>
        </p:nvGraphicFramePr>
        <p:xfrm>
          <a:off x="5255090" y="2831090"/>
          <a:ext cx="6636419" cy="113867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302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06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456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11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AMAZONAS : La Chorrera.</a:t>
                      </a:r>
                      <a:endParaRPr lang="es-CO"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027007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5439</TotalTime>
  <Words>1234</Words>
  <Application>Microsoft Office PowerPoint</Application>
  <PresentationFormat>Panorámica</PresentationFormat>
  <Paragraphs>103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Calibri</vt:lpstr>
      <vt:lpstr>Verdana</vt:lpstr>
      <vt:lpstr>Arial Black</vt:lpstr>
      <vt:lpstr>Helvetica Neue</vt:lpstr>
      <vt:lpstr>Arial</vt:lpstr>
      <vt:lpstr>Arial Narrow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Sergio Ruiz Castro</cp:lastModifiedBy>
  <cp:revision>555</cp:revision>
  <dcterms:created xsi:type="dcterms:W3CDTF">2022-10-19T17:32:46Z</dcterms:created>
  <dcterms:modified xsi:type="dcterms:W3CDTF">2024-05-15T03:02:29Z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