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7" r:id="rId3"/>
    <p:sldId id="271" r:id="rId4"/>
    <p:sldId id="269" r:id="rId5"/>
    <p:sldId id="261" r:id="rId6"/>
    <p:sldId id="279" r:id="rId7"/>
    <p:sldId id="274" r:id="rId8"/>
    <p:sldId id="277" r:id="rId9"/>
    <p:sldId id="264" r:id="rId10"/>
    <p:sldId id="265" r:id="rId11"/>
    <p:sldId id="266" r:id="rId12"/>
    <p:sldId id="267" r:id="rId13"/>
    <p:sldId id="268" r:id="rId14"/>
  </p:sldIdLst>
  <p:sldSz cx="12192000" cy="6858000"/>
  <p:notesSz cx="12192000" cy="6858000"/>
  <p:embeddedFontLst>
    <p:embeddedFont>
      <p:font typeface="Arial Black" panose="020B0A04020102020204" pitchFamily="34" charset="0"/>
      <p:bold r:id="rId16"/>
    </p:embeddedFont>
    <p:embeddedFont>
      <p:font typeface="Arial Narrow" panose="020B0606020202030204" pitchFamily="34" charset="0"/>
      <p:regular r:id="rId17"/>
      <p:bold r:id="rId18"/>
      <p:italic r:id="rId19"/>
      <p:boldItalic r:id="rId20"/>
    </p:embeddedFont>
    <p:embeddedFont>
      <p:font typeface="Helvetica Neue" panose="020B0604020202020204" charset="0"/>
      <p:regular r:id="rId21"/>
      <p:bold r:id="rId22"/>
      <p:italic r:id="rId23"/>
      <p:boldItalic r:id="rId24"/>
    </p:embeddedFont>
    <p:embeddedFont>
      <p:font typeface="Verdana" panose="020B0604030504040204" pitchFamily="3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h4azekn3fThzs9cA6lfW8iTEDTqg=="/>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F6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637F94A-DA9B-481A-AE38-6A32242EE391}">
  <a:tblStyle styleId="{7637F94A-DA9B-481A-AE38-6A32242EE391}"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F00C0F73-EEEA-4E89-A611-1E2FAB54C115}"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53" autoAdjust="0"/>
    <p:restoredTop sz="96005" autoAdjust="0"/>
  </p:normalViewPr>
  <p:slideViewPr>
    <p:cSldViewPr snapToGrid="0">
      <p:cViewPr varScale="1">
        <p:scale>
          <a:sx n="102" d="100"/>
          <a:sy n="102" d="100"/>
        </p:scale>
        <p:origin x="792" y="114"/>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5"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44930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2252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436632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09" name="Google Shape;209;p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23863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p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868558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8" name="Google Shape;228;p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2846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5811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700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668060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3768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583673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305786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031382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59: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35936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chemeClr val="lt1"/>
                </a:solidFill>
                <a:latin typeface="Helvetica Neue"/>
                <a:ea typeface="Helvetica Neue"/>
                <a:cs typeface="Helvetica Neue"/>
                <a:sym typeface="Helvetica Neue"/>
              </a:rPr>
              <a:t>www.ideam.gov.co</a:t>
            </a:r>
            <a:endParaRPr sz="1400" b="0" i="0" u="none" strike="noStrike" cap="none">
              <a:solidFill>
                <a:srgbClr val="000000"/>
              </a:solidFill>
              <a:latin typeface="Arial"/>
              <a:ea typeface="Arial"/>
              <a:cs typeface="Arial"/>
              <a:sym typeface="Arial"/>
            </a:endParaRPr>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2.png"/><Relationship Id="rId7" Type="http://schemas.openxmlformats.org/officeDocument/2006/relationships/image" Target="file:///O:\Mi%20unidad\OSPA\01.%20Tematicas\04.%20Incendios\01.%20Productos\postmodelo_icv\temporales\iorinoquia.jpg"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16.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8" Type="http://schemas.openxmlformats.org/officeDocument/2006/relationships/image" Target="file:///O:\Mi%20unidad\OSPA\01.%20Tematicas\04.%20Incendios\01.%20Productos\postmodelo_icv\temporales\iamazonia.jpg" TargetMode="External"/><Relationship Id="rId3" Type="http://schemas.openxmlformats.org/officeDocument/2006/relationships/image" Target="../media/image22.png"/><Relationship Id="rId7"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23.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modelo_icv\temporales\amenaza_icv.jp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seguimiento\salidas\Incendios.jpg"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file:///O:\Mi%20unidad\OSPA\01.%20Tematicas\04.%20Incendios\01.%20Productos\postmodelo_icv\temporales\red_icv.jpg" TargetMode="External"/><Relationship Id="rId3" Type="http://schemas.openxmlformats.org/officeDocument/2006/relationships/image" Target="../media/image11.jpeg"/><Relationship Id="rId7" Type="http://schemas.openxmlformats.org/officeDocument/2006/relationships/image" Target="../media/image13.jpeg"/><Relationship Id="rId12" Type="http://schemas.openxmlformats.org/officeDocument/2006/relationships/image" Target="file:///O:\Mi%20unidad\OSPA\01.%20Tematicas\04.%20Incendios\01.%20Productos\postmodelo_icv\temporales\yellow_icv.jp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file:///O:\Mi%20unidad\OSPA\01.%20Tematicas\04.%20Incendios\01.%20Productos\postmodelo_icv\temporales\torta_regiones_icv.jpg" TargetMode="External"/><Relationship Id="rId11" Type="http://schemas.openxmlformats.org/officeDocument/2006/relationships/image" Target="../media/image15.jpeg"/><Relationship Id="rId5" Type="http://schemas.openxmlformats.org/officeDocument/2006/relationships/image" Target="../media/image12.jpeg"/><Relationship Id="rId10" Type="http://schemas.openxmlformats.org/officeDocument/2006/relationships/image" Target="file:///O:\Mi%20unidad\OSPA\01.%20Tematicas\04.%20Incendios\01.%20Productos\postmodelo_icv\temporales\orange_icv.jpg" TargetMode="External"/><Relationship Id="rId4" Type="http://schemas.openxmlformats.org/officeDocument/2006/relationships/image" Target="file:///O:\Mi%20unidad\OSPA\01.%20Tematicas\04.%20Incendios\01.%20Productos\postmodelo_icv\temporales\icolombia.jpg" TargetMode="External"/><Relationship Id="rId9"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file:///O:\Mi%20unidad\OSPA\01.%20Tematicas\04.%20Incendios\01.%20Productos\postmodelo_icv\temporales\icaribe.jpg"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file:///O:\Mi%20unidad\OSPA\01.%20Tematicas\04.%20Incendios\01.%20Productos\postmodelo_icv\temporales\icaribe.jpg" TargetMode="External"/><Relationship Id="rId5" Type="http://schemas.openxmlformats.org/officeDocument/2006/relationships/image" Target="../media/image19.jpe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7.png"/><Relationship Id="rId4" Type="http://schemas.openxmlformats.org/officeDocument/2006/relationships/image" Target="file:///O:\Mi%20unidad\OSPA\01.%20Tematicas\04.%20Incendios\01.%20Productos\postmodelo_icv\temporales\iandina.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andina.jpg"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6.png"/><Relationship Id="rId7" Type="http://schemas.openxmlformats.org/officeDocument/2006/relationships/image" Target="file:///O:\Mi%20unidad\OSPA\01.%20Tematicas\04.%20Incendios\01.%20Productos\postmodelo_icv\temporales\ipacifico.jpg"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MX" sz="2000" b="1" i="0" u="none" strike="noStrike" cap="none">
                <a:solidFill>
                  <a:srgbClr val="C00000"/>
                </a:solidFill>
                <a:latin typeface="Verdana"/>
                <a:ea typeface="Verdana"/>
                <a:cs typeface="Verdana"/>
                <a:sym typeface="Verdana"/>
              </a:rPr>
              <a:t>Boletín No.</a:t>
            </a:r>
            <a:endParaRPr sz="2000" b="1" i="0" u="none" strike="noStrike" cap="none">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s-MX" sz="2400" b="1" dirty="0">
                <a:solidFill>
                  <a:schemeClr val="lt1"/>
                </a:solidFill>
                <a:latin typeface="Verdana"/>
                <a:ea typeface="Verdana"/>
                <a:cs typeface="Verdana"/>
                <a:sym typeface="Verdana"/>
              </a:rPr>
              <a:t>108</a:t>
            </a:r>
            <a:endParaRPr lang="es-MX"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800"/>
              <a:buFont typeface="Arial"/>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793F"/>
                </a:solidFill>
                <a:latin typeface="Verdana"/>
                <a:ea typeface="Verdana"/>
                <a:cs typeface="Verdana"/>
                <a:sym typeface="Verdana"/>
              </a:rPr>
              <a:t>PARA PREPARARSE </a:t>
            </a:r>
            <a:r>
              <a:rPr lang="es-MX" sz="800" b="0" i="0" u="none" strike="noStrike" cap="none">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BB3F"/>
                </a:solidFill>
                <a:latin typeface="Verdana"/>
                <a:ea typeface="Verdana"/>
                <a:cs typeface="Verdana"/>
                <a:sym typeface="Verdana"/>
              </a:rPr>
              <a:t>PARA  INFORMARSE  </a:t>
            </a:r>
            <a:r>
              <a:rPr lang="es-MX" sz="800" b="0" i="0" u="none" strike="noStrike" cap="none">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92D050"/>
                </a:solidFill>
                <a:latin typeface="Verdana"/>
                <a:ea typeface="Verdana"/>
                <a:cs typeface="Verdana"/>
                <a:sym typeface="Verdana"/>
              </a:rPr>
              <a:t>CONDICIONES NORMALES </a:t>
            </a:r>
            <a:r>
              <a:rPr lang="es-MX" sz="800" b="0" i="0" u="none" strike="noStrike" cap="none">
                <a:solidFill>
                  <a:srgbClr val="171616"/>
                </a:solidFill>
                <a:latin typeface="Verdana"/>
                <a:ea typeface="Verdana"/>
                <a:cs typeface="Verdana"/>
                <a:sym typeface="Verdana"/>
              </a:rPr>
              <a:t>La información que se suministra se encuentra dentro de los rangos normales.</a:t>
            </a:r>
            <a:endParaRPr sz="800" b="0" i="0" u="none" strike="noStrike" cap="none">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576653"/>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fld id="{59A354A9-EBAA-446E-90EE-DBF5671B94B7}" type="datetime4">
              <a:rPr lang="es-MX" sz="1100" b="1" i="0" u="none" strike="noStrike" cap="none" smtClean="0">
                <a:solidFill>
                  <a:srgbClr val="800000"/>
                </a:solidFill>
                <a:latin typeface="Calibri"/>
                <a:ea typeface="Calibri"/>
                <a:cs typeface="Calibri"/>
                <a:sym typeface="Calibri"/>
              </a:rPr>
              <a:t>17 de abril de 2024</a:t>
            </a:fld>
            <a:r>
              <a:rPr lang="es-MX" sz="1100" b="1" i="0" u="none" strike="noStrike" cap="none" dirty="0">
                <a:solidFill>
                  <a:srgbClr val="800000"/>
                </a:solidFill>
                <a:latin typeface="Calibri"/>
                <a:ea typeface="Calibri"/>
                <a:cs typeface="Calibri"/>
                <a:sym typeface="Calibri"/>
              </a:rPr>
              <a:t>– 12:00 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a:solidFill>
                  <a:srgbClr val="800000"/>
                </a:solidFill>
                <a:latin typeface="Calibri"/>
                <a:ea typeface="Calibri"/>
                <a:cs typeface="Calibri"/>
                <a:sym typeface="Calibri"/>
              </a:rPr>
              <a:t>18</a:t>
            </a:r>
            <a:r>
              <a:rPr lang="es-MX" sz="1100" b="1" i="0" u="none" strike="noStrike" cap="none" dirty="0">
                <a:solidFill>
                  <a:srgbClr val="800000"/>
                </a:solidFill>
                <a:latin typeface="Calibri"/>
                <a:ea typeface="Calibri"/>
                <a:cs typeface="Calibri"/>
                <a:sym typeface="Calibri"/>
              </a:rPr>
              <a:t> de </a:t>
            </a:r>
            <a:r>
              <a:rPr lang="es-MX" sz="1100" b="1" dirty="0">
                <a:solidFill>
                  <a:srgbClr val="800000"/>
                </a:solidFill>
                <a:latin typeface="Calibri"/>
                <a:ea typeface="Calibri"/>
                <a:cs typeface="Calibri"/>
                <a:sym typeface="Calibri"/>
              </a:rPr>
              <a:t>abril</a:t>
            </a:r>
            <a:r>
              <a:rPr lang="es-MX" sz="1100" b="1" i="0" u="none" strike="noStrike" cap="none" dirty="0">
                <a:solidFill>
                  <a:srgbClr val="800000"/>
                </a:solidFill>
                <a:latin typeface="Calibri"/>
                <a:ea typeface="Calibri"/>
                <a:cs typeface="Calibri"/>
                <a:sym typeface="Calibri"/>
              </a:rPr>
              <a:t> de 2024 – 12:00 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graphicFrame>
        <p:nvGraphicFramePr>
          <p:cNvPr id="5" name="Google Shape;186;p59">
            <a:extLst>
              <a:ext uri="{FF2B5EF4-FFF2-40B4-BE49-F238E27FC236}">
                <a16:creationId xmlns:a16="http://schemas.microsoft.com/office/drawing/2014/main" id="{F2B35AB7-0886-37CD-F591-E6D09FC1D240}"/>
              </a:ext>
            </a:extLst>
          </p:cNvPr>
          <p:cNvGraphicFramePr/>
          <p:nvPr>
            <p:extLst>
              <p:ext uri="{D42A27DB-BD31-4B8C-83A1-F6EECF244321}">
                <p14:modId xmlns:p14="http://schemas.microsoft.com/office/powerpoint/2010/main" val="2050522959"/>
              </p:ext>
            </p:extLst>
          </p:nvPr>
        </p:nvGraphicFramePr>
        <p:xfrm>
          <a:off x="4310186" y="1474864"/>
          <a:ext cx="7392226" cy="3769517"/>
        </p:xfrm>
        <a:graphic>
          <a:graphicData uri="http://schemas.openxmlformats.org/drawingml/2006/table">
            <a:tbl>
              <a:tblPr>
                <a:noFill/>
                <a:tableStyleId>{7637F94A-DA9B-481A-AE38-6A32242EE391}</a:tableStyleId>
              </a:tblPr>
              <a:tblGrid>
                <a:gridCol w="1036242">
                  <a:extLst>
                    <a:ext uri="{9D8B030D-6E8A-4147-A177-3AD203B41FA5}">
                      <a16:colId xmlns:a16="http://schemas.microsoft.com/office/drawing/2014/main" val="20000"/>
                    </a:ext>
                  </a:extLst>
                </a:gridCol>
                <a:gridCol w="6355984">
                  <a:extLst>
                    <a:ext uri="{9D8B030D-6E8A-4147-A177-3AD203B41FA5}">
                      <a16:colId xmlns:a16="http://schemas.microsoft.com/office/drawing/2014/main" val="20001"/>
                    </a:ext>
                  </a:extLst>
                </a:gridCol>
              </a:tblGrid>
              <a:tr h="43044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Cravo Norte, Fortul, Saravena, Tame.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Aguazul, </a:t>
                      </a:r>
                      <a:r>
                        <a:rPr lang="es-ES" sz="1000" b="0" i="0" u="none" strike="noStrike" cap="none" dirty="0" err="1">
                          <a:solidFill>
                            <a:srgbClr val="000000"/>
                          </a:solidFill>
                          <a:latin typeface="Arial"/>
                          <a:ea typeface="Arial"/>
                          <a:cs typeface="Arial"/>
                          <a:sym typeface="Arial"/>
                        </a:rPr>
                        <a:t>Chámeza</a:t>
                      </a:r>
                      <a:r>
                        <a:rPr lang="es-ES" sz="1000" b="0" i="0" u="none" strike="noStrike" cap="none" dirty="0">
                          <a:solidFill>
                            <a:srgbClr val="000000"/>
                          </a:solidFill>
                          <a:latin typeface="Arial"/>
                          <a:ea typeface="Arial"/>
                          <a:cs typeface="Arial"/>
                          <a:sym typeface="Arial"/>
                        </a:rPr>
                        <a:t>, Hato Corozal, La Salina, Maní, Monterrey, Orocué, Paz De Ariporo, Recetor, Sabanalarga, San Luis De Palenque, Tauramena, Yopal.</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Acacías, Cubarral, El Calvario, Guamal, Lejanías, Puerto Gaitán, Puerto Rico, San Juanito, Uribe.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Cumaribo.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r h="9636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Arauca, Arauquita, Puerto Rondón.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Nunchía, </a:t>
                      </a:r>
                      <a:r>
                        <a:rPr lang="es-ES" sz="1000" b="0" i="0" u="none" strike="noStrike" cap="none" dirty="0" err="1">
                          <a:solidFill>
                            <a:srgbClr val="000000"/>
                          </a:solidFill>
                          <a:latin typeface="Arial"/>
                          <a:ea typeface="Arial"/>
                          <a:cs typeface="Arial"/>
                          <a:sym typeface="Arial"/>
                        </a:rPr>
                        <a:t>Pore</a:t>
                      </a:r>
                      <a:r>
                        <a:rPr lang="es-ES" sz="1000" b="0" i="0" u="none" strike="noStrike" cap="none" dirty="0">
                          <a:solidFill>
                            <a:srgbClr val="000000"/>
                          </a:solidFill>
                          <a:latin typeface="Arial"/>
                          <a:ea typeface="Arial"/>
                          <a:cs typeface="Arial"/>
                          <a:sym typeface="Arial"/>
                        </a:rPr>
                        <a:t>, Trinidad, Támara, Villanueva.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Barranca De Upía, Cabuyaro, Castilla La Nueva, Cumaral, El Castillo, El Dorado, Granada, La Macarena, Mapiripán, Mesetas, Puerto Concordia, Puerto Lleras, Puerto López, Restrepo, San Carlos De Guaroa, San Juan De Arama, San Martín, Villavicencio, Vistahermosa.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La Primavera, Santa Rosalía.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80238355"/>
                  </a:ext>
                </a:extLst>
              </a:tr>
              <a:tr h="8191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Sácama.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Fuente De Oro.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751834630"/>
                  </a:ext>
                </a:extLst>
              </a:tr>
            </a:tbl>
          </a:graphicData>
        </a:graphic>
      </p:graphicFrame>
      <p:sp>
        <p:nvSpPr>
          <p:cNvPr id="200" name="Google Shape;200;p4"/>
          <p:cNvSpPr txBox="1">
            <a:spLocks noGrp="1"/>
          </p:cNvSpPr>
          <p:nvPr>
            <p:ph type="body" idx="2"/>
          </p:nvPr>
        </p:nvSpPr>
        <p:spPr>
          <a:xfrm>
            <a:off x="3741738" y="815203"/>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ORINOQUÍA</a:t>
            </a:r>
            <a:endParaRPr dirty="0"/>
          </a:p>
        </p:txBody>
      </p:sp>
      <p:pic>
        <p:nvPicPr>
          <p:cNvPr id="204" name="Google Shape;204;p4"/>
          <p:cNvPicPr preferRelativeResize="0"/>
          <p:nvPr/>
        </p:nvPicPr>
        <p:blipFill rotWithShape="1">
          <a:blip r:embed="rId3">
            <a:alphaModFix/>
          </a:blip>
          <a:srcRect/>
          <a:stretch/>
        </p:blipFill>
        <p:spPr>
          <a:xfrm>
            <a:off x="12641686" y="2504538"/>
            <a:ext cx="3694496" cy="1042506"/>
          </a:xfrm>
          <a:prstGeom prst="rect">
            <a:avLst/>
          </a:prstGeom>
          <a:noFill/>
          <a:ln>
            <a:noFill/>
          </a:ln>
        </p:spPr>
      </p:pic>
      <p:graphicFrame>
        <p:nvGraphicFramePr>
          <p:cNvPr id="4" name="Google Shape;186;p59">
            <a:extLst>
              <a:ext uri="{FF2B5EF4-FFF2-40B4-BE49-F238E27FC236}">
                <a16:creationId xmlns:a16="http://schemas.microsoft.com/office/drawing/2014/main" id="{7E209691-1E0E-0653-8C66-C1F19FCFE85C}"/>
              </a:ext>
            </a:extLst>
          </p:cNvPr>
          <p:cNvGraphicFramePr/>
          <p:nvPr>
            <p:extLst>
              <p:ext uri="{D42A27DB-BD31-4B8C-83A1-F6EECF244321}">
                <p14:modId xmlns:p14="http://schemas.microsoft.com/office/powerpoint/2010/main" val="3203707046"/>
              </p:ext>
            </p:extLst>
          </p:nvPr>
        </p:nvGraphicFramePr>
        <p:xfrm>
          <a:off x="12627667" y="4381012"/>
          <a:ext cx="6815830" cy="1848924"/>
        </p:xfrm>
        <a:graphic>
          <a:graphicData uri="http://schemas.openxmlformats.org/drawingml/2006/table">
            <a:tbl>
              <a:tblPr>
                <a:noFill/>
                <a:tableStyleId>{7637F94A-DA9B-481A-AE38-6A32242EE391}</a:tableStyleId>
              </a:tblPr>
              <a:tblGrid>
                <a:gridCol w="955443">
                  <a:extLst>
                    <a:ext uri="{9D8B030D-6E8A-4147-A177-3AD203B41FA5}">
                      <a16:colId xmlns:a16="http://schemas.microsoft.com/office/drawing/2014/main" val="20000"/>
                    </a:ext>
                  </a:extLst>
                </a:gridCol>
                <a:gridCol w="5860387">
                  <a:extLst>
                    <a:ext uri="{9D8B030D-6E8A-4147-A177-3AD203B41FA5}">
                      <a16:colId xmlns:a16="http://schemas.microsoft.com/office/drawing/2014/main" val="20001"/>
                    </a:ext>
                  </a:extLst>
                </a:gridCol>
              </a:tblGrid>
              <a:tr h="472386">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37653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Arauca, Tame.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Paz De Ariporo.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Cumaribo, La Primavera,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bl>
          </a:graphicData>
        </a:graphic>
      </p:graphicFrame>
      <p:pic>
        <p:nvPicPr>
          <p:cNvPr id="8" name="Google Shape;192;p59">
            <a:extLst>
              <a:ext uri="{FF2B5EF4-FFF2-40B4-BE49-F238E27FC236}">
                <a16:creationId xmlns:a16="http://schemas.microsoft.com/office/drawing/2014/main" id="{9CB3ECE8-6BC2-ACF4-95D9-566A3493E8C7}"/>
              </a:ext>
            </a:extLst>
          </p:cNvPr>
          <p:cNvPicPr preferRelativeResize="0"/>
          <p:nvPr/>
        </p:nvPicPr>
        <p:blipFill rotWithShape="1">
          <a:blip r:embed="rId4">
            <a:alphaModFix/>
          </a:blip>
          <a:srcRect/>
          <a:stretch/>
        </p:blipFill>
        <p:spPr>
          <a:xfrm>
            <a:off x="4598375" y="2334251"/>
            <a:ext cx="432854" cy="445047"/>
          </a:xfrm>
          <a:prstGeom prst="rect">
            <a:avLst/>
          </a:prstGeom>
          <a:noFill/>
          <a:ln>
            <a:noFill/>
          </a:ln>
        </p:spPr>
      </p:pic>
      <p:pic>
        <p:nvPicPr>
          <p:cNvPr id="2" name="Google Shape;218;p5">
            <a:extLst>
              <a:ext uri="{FF2B5EF4-FFF2-40B4-BE49-F238E27FC236}">
                <a16:creationId xmlns:a16="http://schemas.microsoft.com/office/drawing/2014/main" id="{C0DBEDFF-8799-463A-AA31-E2EFF27AEEEF}"/>
              </a:ext>
            </a:extLst>
          </p:cNvPr>
          <p:cNvPicPr preferRelativeResize="0"/>
          <p:nvPr/>
        </p:nvPicPr>
        <p:blipFill rotWithShape="1">
          <a:blip r:embed="rId5">
            <a:alphaModFix/>
          </a:blip>
          <a:srcRect/>
          <a:stretch/>
        </p:blipFill>
        <p:spPr>
          <a:xfrm>
            <a:off x="4600996" y="3633656"/>
            <a:ext cx="451143" cy="445047"/>
          </a:xfrm>
          <a:prstGeom prst="rect">
            <a:avLst/>
          </a:prstGeom>
          <a:noFill/>
          <a:ln>
            <a:noFill/>
          </a:ln>
        </p:spPr>
      </p:pic>
      <p:pic>
        <p:nvPicPr>
          <p:cNvPr id="201" name="Google Shape;201;p4"/>
          <p:cNvPicPr preferRelativeResize="0"/>
          <p:nvPr/>
        </p:nvPicPr>
        <p:blipFill>
          <a:blip r:embed="rId6" r:link="rId7"/>
          <a:srcRect/>
          <a:stretch>
            <a:fillRect/>
          </a:stretch>
        </p:blipFill>
        <p:spPr>
          <a:xfrm>
            <a:off x="142767" y="1474864"/>
            <a:ext cx="3960214" cy="4139463"/>
          </a:xfrm>
          <a:prstGeom prst="rect">
            <a:avLst/>
          </a:prstGeom>
          <a:noFill/>
          <a:ln>
            <a:noFill/>
          </a:ln>
        </p:spPr>
      </p:pic>
      <p:pic>
        <p:nvPicPr>
          <p:cNvPr id="6" name="Google Shape;158;p58">
            <a:extLst>
              <a:ext uri="{FF2B5EF4-FFF2-40B4-BE49-F238E27FC236}">
                <a16:creationId xmlns:a16="http://schemas.microsoft.com/office/drawing/2014/main" id="{4D8C2F54-45C6-80A0-57C5-A9B47ECF7905}"/>
              </a:ext>
            </a:extLst>
          </p:cNvPr>
          <p:cNvPicPr preferRelativeResize="0"/>
          <p:nvPr/>
        </p:nvPicPr>
        <p:blipFill rotWithShape="1">
          <a:blip r:embed="rId8">
            <a:alphaModFix/>
          </a:blip>
          <a:srcRect/>
          <a:stretch/>
        </p:blipFill>
        <p:spPr>
          <a:xfrm>
            <a:off x="4598375" y="4600667"/>
            <a:ext cx="484369" cy="44669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graphicFrame>
        <p:nvGraphicFramePr>
          <p:cNvPr id="8" name="Google Shape;186;p59">
            <a:extLst>
              <a:ext uri="{FF2B5EF4-FFF2-40B4-BE49-F238E27FC236}">
                <a16:creationId xmlns:a16="http://schemas.microsoft.com/office/drawing/2014/main" id="{D9E640D3-5190-A820-2833-1A02D7FCC761}"/>
              </a:ext>
            </a:extLst>
          </p:cNvPr>
          <p:cNvGraphicFramePr/>
          <p:nvPr>
            <p:extLst>
              <p:ext uri="{D42A27DB-BD31-4B8C-83A1-F6EECF244321}">
                <p14:modId xmlns:p14="http://schemas.microsoft.com/office/powerpoint/2010/main" val="3802542871"/>
              </p:ext>
            </p:extLst>
          </p:nvPr>
        </p:nvGraphicFramePr>
        <p:xfrm>
          <a:off x="4847985" y="2543175"/>
          <a:ext cx="7063865" cy="1862500"/>
        </p:xfrm>
        <a:graphic>
          <a:graphicData uri="http://schemas.openxmlformats.org/drawingml/2006/table">
            <a:tbl>
              <a:tblPr>
                <a:noFill/>
                <a:tableStyleId>{7637F94A-DA9B-481A-AE38-6A32242EE391}</a:tableStyleId>
              </a:tblPr>
              <a:tblGrid>
                <a:gridCol w="990213">
                  <a:extLst>
                    <a:ext uri="{9D8B030D-6E8A-4147-A177-3AD203B41FA5}">
                      <a16:colId xmlns:a16="http://schemas.microsoft.com/office/drawing/2014/main" val="20000"/>
                    </a:ext>
                  </a:extLst>
                </a:gridCol>
                <a:gridCol w="6073652">
                  <a:extLst>
                    <a:ext uri="{9D8B030D-6E8A-4147-A177-3AD203B41FA5}">
                      <a16:colId xmlns:a16="http://schemas.microsoft.com/office/drawing/2014/main" val="20001"/>
                    </a:ext>
                  </a:extLst>
                </a:gridCol>
              </a:tblGrid>
              <a:tr h="519173">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77647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CAQUETÁ : Puerto Rico, San Vicente Del Caguán.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GUAVIARE : Calamar, El Retorno, Miraflores, San José Del Guaviare.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301934835"/>
                  </a:ext>
                </a:extLst>
              </a:tr>
              <a:tr h="56684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GUAINÍA : </a:t>
                      </a:r>
                      <a:r>
                        <a:rPr lang="es-ES" sz="1000" b="0" i="0" u="none" strike="noStrike" cap="none" dirty="0" err="1">
                          <a:solidFill>
                            <a:srgbClr val="000000"/>
                          </a:solidFill>
                          <a:latin typeface="Arial"/>
                          <a:ea typeface="Arial"/>
                          <a:cs typeface="Arial"/>
                          <a:sym typeface="Arial"/>
                        </a:rPr>
                        <a:t>Barrancominas</a:t>
                      </a:r>
                      <a:r>
                        <a:rPr lang="es-ES" sz="1000" b="0" i="0" u="none" strike="noStrike" cap="none" dirty="0">
                          <a:solidFill>
                            <a:srgbClr val="000000"/>
                          </a:solidFill>
                          <a:latin typeface="Arial"/>
                          <a:ea typeface="Arial"/>
                          <a:cs typeface="Arial"/>
                          <a:sym typeface="Arial"/>
                        </a:rPr>
                        <a:t>.</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bl>
          </a:graphicData>
        </a:graphic>
      </p:graphicFrame>
      <p:sp>
        <p:nvSpPr>
          <p:cNvPr id="213" name="Google Shape;213;p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AMAZONIA</a:t>
            </a:r>
            <a:endParaRPr/>
          </a:p>
        </p:txBody>
      </p:sp>
      <p:pic>
        <p:nvPicPr>
          <p:cNvPr id="9" name="Google Shape;204;p4"/>
          <p:cNvPicPr preferRelativeResize="0"/>
          <p:nvPr/>
        </p:nvPicPr>
        <p:blipFill rotWithShape="1">
          <a:blip r:embed="rId3">
            <a:alphaModFix/>
          </a:blip>
          <a:srcRect/>
          <a:stretch/>
        </p:blipFill>
        <p:spPr>
          <a:xfrm>
            <a:off x="13942828" y="3119217"/>
            <a:ext cx="4123628" cy="1144615"/>
          </a:xfrm>
          <a:prstGeom prst="rect">
            <a:avLst/>
          </a:prstGeom>
          <a:noFill/>
          <a:ln>
            <a:noFill/>
          </a:ln>
        </p:spPr>
      </p:pic>
      <p:pic>
        <p:nvPicPr>
          <p:cNvPr id="218" name="Google Shape;218;p5"/>
          <p:cNvPicPr preferRelativeResize="0"/>
          <p:nvPr/>
        </p:nvPicPr>
        <p:blipFill rotWithShape="1">
          <a:blip r:embed="rId4">
            <a:alphaModFix/>
          </a:blip>
          <a:srcRect/>
          <a:stretch/>
        </p:blipFill>
        <p:spPr>
          <a:xfrm>
            <a:off x="5133996" y="3189703"/>
            <a:ext cx="451143" cy="445047"/>
          </a:xfrm>
          <a:prstGeom prst="rect">
            <a:avLst/>
          </a:prstGeom>
          <a:noFill/>
          <a:ln>
            <a:noFill/>
          </a:ln>
        </p:spPr>
      </p:pic>
      <p:pic>
        <p:nvPicPr>
          <p:cNvPr id="3" name="Google Shape;192;p59">
            <a:extLst>
              <a:ext uri="{FF2B5EF4-FFF2-40B4-BE49-F238E27FC236}">
                <a16:creationId xmlns:a16="http://schemas.microsoft.com/office/drawing/2014/main" id="{38683419-F7F2-B01F-B4AA-FD65F66F4C7A}"/>
              </a:ext>
            </a:extLst>
          </p:cNvPr>
          <p:cNvPicPr preferRelativeResize="0"/>
          <p:nvPr/>
        </p:nvPicPr>
        <p:blipFill rotWithShape="1">
          <a:blip r:embed="rId5">
            <a:alphaModFix/>
          </a:blip>
          <a:srcRect/>
          <a:stretch/>
        </p:blipFill>
        <p:spPr>
          <a:xfrm>
            <a:off x="12710912" y="3189703"/>
            <a:ext cx="432854" cy="445047"/>
          </a:xfrm>
          <a:prstGeom prst="rect">
            <a:avLst/>
          </a:prstGeom>
          <a:noFill/>
          <a:ln>
            <a:noFill/>
          </a:ln>
        </p:spPr>
      </p:pic>
      <p:pic>
        <p:nvPicPr>
          <p:cNvPr id="4" name="Google Shape;158;p58">
            <a:extLst>
              <a:ext uri="{FF2B5EF4-FFF2-40B4-BE49-F238E27FC236}">
                <a16:creationId xmlns:a16="http://schemas.microsoft.com/office/drawing/2014/main" id="{F4551B2E-46C7-3097-24EA-4BFAE1064786}"/>
              </a:ext>
            </a:extLst>
          </p:cNvPr>
          <p:cNvPicPr preferRelativeResize="0"/>
          <p:nvPr/>
        </p:nvPicPr>
        <p:blipFill rotWithShape="1">
          <a:blip r:embed="rId6">
            <a:alphaModFix/>
          </a:blip>
          <a:srcRect/>
          <a:stretch/>
        </p:blipFill>
        <p:spPr>
          <a:xfrm>
            <a:off x="5131677" y="3903853"/>
            <a:ext cx="423384" cy="437848"/>
          </a:xfrm>
          <a:prstGeom prst="rect">
            <a:avLst/>
          </a:prstGeom>
          <a:noFill/>
          <a:ln>
            <a:noFill/>
          </a:ln>
        </p:spPr>
      </p:pic>
      <p:graphicFrame>
        <p:nvGraphicFramePr>
          <p:cNvPr id="2" name="Google Shape;186;p59">
            <a:extLst>
              <a:ext uri="{FF2B5EF4-FFF2-40B4-BE49-F238E27FC236}">
                <a16:creationId xmlns:a16="http://schemas.microsoft.com/office/drawing/2014/main" id="{75C27EA4-56B4-DD71-1472-1F1A658D5977}"/>
              </a:ext>
            </a:extLst>
          </p:cNvPr>
          <p:cNvGraphicFramePr/>
          <p:nvPr>
            <p:extLst>
              <p:ext uri="{D42A27DB-BD31-4B8C-83A1-F6EECF244321}">
                <p14:modId xmlns:p14="http://schemas.microsoft.com/office/powerpoint/2010/main" val="2510749083"/>
              </p:ext>
            </p:extLst>
          </p:nvPr>
        </p:nvGraphicFramePr>
        <p:xfrm>
          <a:off x="12451186" y="5082418"/>
          <a:ext cx="7570364" cy="1706800"/>
        </p:xfrm>
        <a:graphic>
          <a:graphicData uri="http://schemas.openxmlformats.org/drawingml/2006/table">
            <a:tbl>
              <a:tblPr>
                <a:noFill/>
                <a:tableStyleId>{7637F94A-DA9B-481A-AE38-6A32242EE391}</a:tableStyleId>
              </a:tblPr>
              <a:tblGrid>
                <a:gridCol w="1061214">
                  <a:extLst>
                    <a:ext uri="{9D8B030D-6E8A-4147-A177-3AD203B41FA5}">
                      <a16:colId xmlns:a16="http://schemas.microsoft.com/office/drawing/2014/main" val="20000"/>
                    </a:ext>
                  </a:extLst>
                </a:gridCol>
                <a:gridCol w="6509150">
                  <a:extLst>
                    <a:ext uri="{9D8B030D-6E8A-4147-A177-3AD203B41FA5}">
                      <a16:colId xmlns:a16="http://schemas.microsoft.com/office/drawing/2014/main" val="20001"/>
                    </a:ext>
                  </a:extLst>
                </a:gridCol>
              </a:tblGrid>
              <a:tr h="33913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3913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33913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122499165"/>
                  </a:ext>
                </a:extLst>
              </a:tr>
              <a:tr h="34205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bl>
          </a:graphicData>
        </a:graphic>
      </p:graphicFrame>
      <p:pic>
        <p:nvPicPr>
          <p:cNvPr id="214" name="Google Shape;214;p5"/>
          <p:cNvPicPr preferRelativeResize="0"/>
          <p:nvPr/>
        </p:nvPicPr>
        <p:blipFill>
          <a:blip r:embed="rId7" r:link="rId8"/>
          <a:srcRect/>
          <a:stretch>
            <a:fillRect/>
          </a:stretch>
        </p:blipFill>
        <p:spPr>
          <a:xfrm>
            <a:off x="229457" y="1525065"/>
            <a:ext cx="4401354" cy="460057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DEFINICIONES Y RECOMENDACIONES</a:t>
            </a:r>
            <a:endParaRPr/>
          </a:p>
        </p:txBody>
      </p:sp>
      <p:graphicFrame>
        <p:nvGraphicFramePr>
          <p:cNvPr id="224" name="Google Shape;224;p6"/>
          <p:cNvGraphicFramePr/>
          <p:nvPr/>
        </p:nvGraphicFramePr>
        <p:xfrm>
          <a:off x="4758476" y="1497013"/>
          <a:ext cx="6465900" cy="4858445"/>
        </p:xfrm>
        <a:graphic>
          <a:graphicData uri="http://schemas.openxmlformats.org/drawingml/2006/table">
            <a:tbl>
              <a:tblPr firstRow="1" bandRow="1">
                <a:noFill/>
                <a:tableStyleId>{F00C0F73-EEEA-4E89-A611-1E2FAB54C115}</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DEFINICIONES</a:t>
                      </a:r>
                      <a:endParaRPr sz="1400" u="none" strike="noStrike" cap="none">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RECOMENDACIONES</a:t>
                      </a:r>
                      <a:endParaRPr sz="1400" u="none" strike="noStrike" cap="none">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a:t>
                      </a:r>
                      <a:r>
                        <a:rPr lang="es-MX" sz="900" u="none" strike="noStrike" cap="none" dirty="0" err="1">
                          <a:latin typeface="Verdana"/>
                          <a:ea typeface="Verdana"/>
                          <a:cs typeface="Verdana"/>
                          <a:sym typeface="Verdana"/>
                        </a:rPr>
                        <a:t>Conaf</a:t>
                      </a:r>
                      <a:r>
                        <a:rPr lang="es-MX" sz="900" u="none" strike="noStrike" cap="none" dirty="0">
                          <a:latin typeface="Verdana"/>
                          <a:ea typeface="Verdana"/>
                          <a:cs typeface="Verdana"/>
                          <a:sym typeface="Verdana"/>
                        </a:rPr>
                        <a:t>, 2019)</a:t>
                      </a:r>
                      <a:endParaRPr sz="900" u="none" strike="noStrike" cap="none" dirty="0">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225" name="Google Shape;225;p6"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7"/>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31" name="Google Shape;231;p7"/>
          <p:cNvSpPr txBox="1"/>
          <p:nvPr/>
        </p:nvSpPr>
        <p:spPr>
          <a:xfrm>
            <a:off x="926614" y="1468000"/>
            <a:ext cx="6845786" cy="24929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Ingrid Tatiana Sierra Giraldo| Jefe 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0" i="0" u="none" strike="noStrike" cap="none" dirty="0">
                <a:solidFill>
                  <a:srgbClr val="7F7F7F"/>
                </a:solidFill>
                <a:latin typeface="Verdana"/>
                <a:ea typeface="Verdana"/>
                <a:cs typeface="Verdana"/>
                <a:sym typeface="Verdana"/>
              </a:rPr>
              <a:t>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endParaRPr lang="es-MX" sz="1200"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a:solidFill>
                  <a:srgbClr val="7F7F7F"/>
                </a:solidFill>
                <a:latin typeface="Verdana"/>
                <a:ea typeface="Verdana"/>
                <a:cs typeface="Verdana"/>
                <a:sym typeface="Verdana"/>
              </a:rPr>
              <a:t>Yira Nathalie </a:t>
            </a:r>
            <a:r>
              <a:rPr lang="es-MX" sz="1200" dirty="0">
                <a:solidFill>
                  <a:srgbClr val="7F7F7F"/>
                </a:solidFill>
                <a:latin typeface="Verdana"/>
                <a:ea typeface="Verdana"/>
                <a:cs typeface="Verdana"/>
                <a:sym typeface="Verdana"/>
              </a:rPr>
              <a:t>Fonseca Parga </a:t>
            </a:r>
            <a:r>
              <a:rPr lang="es-MX" sz="1200" b="0" i="0" u="none" strike="noStrike" cap="none" dirty="0">
                <a:solidFill>
                  <a:srgbClr val="7F7F7F"/>
                </a:solidFill>
                <a:latin typeface="Verdana"/>
                <a:ea typeface="Verdana"/>
                <a:cs typeface="Verdana"/>
                <a:sym typeface="Verdana"/>
              </a:rPr>
              <a:t>(Incendios de la Cobertura Vegetal).</a:t>
            </a: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32" name="Google Shape;232;p7"/>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a:solidFill>
                  <a:srgbClr val="C00000"/>
                </a:solidFill>
                <a:latin typeface="Verdana"/>
                <a:ea typeface="Verdana"/>
                <a:cs typeface="Verdana"/>
                <a:sym typeface="Verdana"/>
              </a:rPr>
              <a:t>VISITA NUESTRAS REDES SOCIALES</a:t>
            </a:r>
            <a:endParaRPr sz="1100" b="1" i="0" u="none" strike="noStrike" cap="none">
              <a:solidFill>
                <a:srgbClr val="C00000"/>
              </a:solidFill>
              <a:latin typeface="Verdana"/>
              <a:ea typeface="Verdana"/>
              <a:cs typeface="Verdana"/>
              <a:sym typeface="Verdana"/>
            </a:endParaRPr>
          </a:p>
        </p:txBody>
      </p:sp>
      <p:grpSp>
        <p:nvGrpSpPr>
          <p:cNvPr id="233" name="Google Shape;233;p7"/>
          <p:cNvGrpSpPr/>
          <p:nvPr/>
        </p:nvGrpSpPr>
        <p:grpSpPr>
          <a:xfrm>
            <a:off x="8760760" y="2132261"/>
            <a:ext cx="2092771" cy="2404039"/>
            <a:chOff x="8855817" y="2561633"/>
            <a:chExt cx="1843914" cy="2118168"/>
          </a:xfrm>
        </p:grpSpPr>
        <p:pic>
          <p:nvPicPr>
            <p:cNvPr id="234" name="Google Shape;234;p7"/>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35" name="Google Shape;235;p7"/>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36" name="Google Shape;236;p7"/>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37" name="Google Shape;237;p7"/>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38" name="Google Shape;238;p7"/>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239" name="Google Shape;239;p7"/>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0" name="Google Shape;240;p7"/>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1" name="Google Shape;241;p7"/>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Ideam.Instituto</a:t>
              </a:r>
              <a:endParaRPr sz="1200" b="0" i="0" u="none" strike="noStrike" cap="none">
                <a:solidFill>
                  <a:srgbClr val="7F7F7F"/>
                </a:solidFill>
                <a:latin typeface="Verdana"/>
                <a:ea typeface="Verdana"/>
                <a:cs typeface="Verdana"/>
                <a:sym typeface="Verdana"/>
              </a:endParaRPr>
            </a:p>
          </p:txBody>
        </p:sp>
      </p:grpSp>
      <p:sp>
        <p:nvSpPr>
          <p:cNvPr id="242" name="Google Shape;242;p7"/>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a:solidFill>
                  <a:srgbClr val="FFFFFF"/>
                </a:solidFill>
                <a:latin typeface="Arial"/>
                <a:ea typeface="Arial"/>
                <a:cs typeface="Arial"/>
                <a:sym typeface="Arial"/>
              </a:rPr>
              <a:t>histórico &lt;- rbind(histórico, evaluación) </a:t>
            </a:r>
            <a:endParaRPr sz="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br>
              <a:rPr lang="es-MX"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694853" y="1537350"/>
            <a:ext cx="6895471" cy="455505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1600" b="0" i="0" u="none" strike="noStrike" cap="none" dirty="0">
                <a:solidFill>
                  <a:srgbClr val="7F7F7F"/>
                </a:solidFill>
                <a:latin typeface="Verdana"/>
                <a:ea typeface="Verdana"/>
                <a:cs typeface="Verdana"/>
                <a:sym typeface="Verdana"/>
              </a:rPr>
              <a:t>Debido a los valores de precipitación y temperatura máxima que se han dado en los últimos días, se presentan condiciones de</a:t>
            </a:r>
            <a:r>
              <a:rPr lang="es-MX" sz="1600" dirty="0">
                <a:solidFill>
                  <a:srgbClr val="7F7F7F"/>
                </a:solidFill>
                <a:latin typeface="Verdana"/>
                <a:ea typeface="Verdana"/>
                <a:cs typeface="Verdana"/>
                <a:sym typeface="Verdana"/>
              </a:rPr>
              <a:t>:</a:t>
            </a:r>
          </a:p>
          <a:p>
            <a:pPr marL="0" marR="0" lvl="0" indent="0" algn="just" rtl="0">
              <a:lnSpc>
                <a:spcPct val="100000"/>
              </a:lnSpc>
              <a:spcBef>
                <a:spcPts val="0"/>
              </a:spcBef>
              <a:spcAft>
                <a:spcPts val="0"/>
              </a:spcAft>
              <a:buNone/>
            </a:pPr>
            <a:endParaRPr lang="es-MX" sz="1600" dirty="0">
              <a:solidFill>
                <a:srgbClr val="7F7F7F"/>
              </a:solidFill>
              <a:latin typeface="Verdana"/>
              <a:ea typeface="Verdana"/>
              <a:cs typeface="Verdana"/>
              <a:sym typeface="Verdana"/>
            </a:endParaRPr>
          </a:p>
          <a:p>
            <a:pPr algn="just"/>
            <a:r>
              <a:rPr lang="es-MX" sz="1600" b="1" dirty="0">
                <a:solidFill>
                  <a:srgbClr val="7F7F7F"/>
                </a:solidFill>
                <a:latin typeface="Verdana"/>
                <a:ea typeface="Verdana"/>
                <a:sym typeface="Verdana"/>
              </a:rPr>
              <a:t>Alerta Roja: </a:t>
            </a:r>
            <a:r>
              <a:rPr lang="es-MX" sz="1600" dirty="0">
                <a:solidFill>
                  <a:srgbClr val="7F7F7F"/>
                </a:solidFill>
                <a:latin typeface="Verdana"/>
                <a:ea typeface="Verdana"/>
                <a:sym typeface="Verdana"/>
              </a:rPr>
              <a:t>en algunos municipios de los departamentos de los departamentos de Antioquia, Arauca, Atlántico, Bogotá, D.C., Bolívar, Boyacá, Casanare, Cesar, Cundinamarca, Córdoba, Huila, La Guajira, Magdalena, Meta, Nariño, Norte De Santander, Santander, Sucre, Tolima y Vichada.</a:t>
            </a:r>
          </a:p>
          <a:p>
            <a:pPr algn="just"/>
            <a:endParaRPr lang="es-MX" sz="1600" b="1" dirty="0">
              <a:solidFill>
                <a:srgbClr val="7F7F7F"/>
              </a:solidFill>
              <a:latin typeface="Verdana"/>
              <a:ea typeface="Verdana"/>
              <a:sym typeface="Verdana"/>
            </a:endParaRPr>
          </a:p>
          <a:p>
            <a:pPr marL="0" marR="0" lvl="0" indent="0" algn="just" rtl="0">
              <a:lnSpc>
                <a:spcPct val="100000"/>
              </a:lnSpc>
              <a:spcBef>
                <a:spcPts val="0"/>
              </a:spcBef>
              <a:spcAft>
                <a:spcPts val="0"/>
              </a:spcAft>
              <a:buNone/>
            </a:pPr>
            <a:r>
              <a:rPr lang="es-MX" sz="1600" b="1" dirty="0">
                <a:solidFill>
                  <a:srgbClr val="7F7F7F"/>
                </a:solidFill>
                <a:latin typeface="Verdana"/>
                <a:ea typeface="Verdana"/>
                <a:sym typeface="Verdana"/>
              </a:rPr>
              <a:t>Alerta Naranja: </a:t>
            </a:r>
            <a:r>
              <a:rPr lang="es-MX" sz="1600" dirty="0">
                <a:solidFill>
                  <a:srgbClr val="7F7F7F"/>
                </a:solidFill>
                <a:latin typeface="Verdana"/>
                <a:ea typeface="Verdana"/>
                <a:sym typeface="Verdana"/>
              </a:rPr>
              <a:t>en algunos municipios de los departamentos de </a:t>
            </a:r>
            <a:r>
              <a:rPr lang="es-ES" sz="1600" dirty="0">
                <a:solidFill>
                  <a:srgbClr val="7F7F7F"/>
                </a:solidFill>
                <a:latin typeface="Verdana"/>
                <a:ea typeface="Verdana"/>
                <a:sym typeface="Verdana"/>
              </a:rPr>
              <a:t>Antioquia, Arauca, Atlántico, Bolívar, Boyacá, Caquetá, Casanare, Cauca, Cesar, Cundinamarca, Córdoba, Guaviare, Huila, La Guajira, Magdalena, Meta, Nariño, Norte De Santander, Santander, Sucre, Tolima, Vichada y Valle Del Cauca.</a:t>
            </a:r>
          </a:p>
          <a:p>
            <a:pPr marL="0" marR="0" lvl="0" indent="0" algn="just" rtl="0">
              <a:lnSpc>
                <a:spcPct val="100000"/>
              </a:lnSpc>
              <a:spcBef>
                <a:spcPts val="0"/>
              </a:spcBef>
              <a:spcAft>
                <a:spcPts val="0"/>
              </a:spcAft>
              <a:buNone/>
            </a:pPr>
            <a:endParaRPr lang="es-MX" sz="1600" dirty="0">
              <a:solidFill>
                <a:srgbClr val="7F7F7F"/>
              </a:solidFill>
              <a:latin typeface="Verdana"/>
              <a:ea typeface="Verdana"/>
              <a:sym typeface="Verdana"/>
            </a:endParaRPr>
          </a:p>
          <a:p>
            <a:pPr marL="0" marR="0" lvl="0" indent="0" algn="just" rtl="0">
              <a:lnSpc>
                <a:spcPct val="100000"/>
              </a:lnSpc>
              <a:spcBef>
                <a:spcPts val="0"/>
              </a:spcBef>
              <a:spcAft>
                <a:spcPts val="0"/>
              </a:spcAft>
              <a:buNone/>
            </a:pPr>
            <a:r>
              <a:rPr lang="es-MX" sz="1600" b="1" dirty="0">
                <a:solidFill>
                  <a:srgbClr val="7F7F7F"/>
                </a:solidFill>
                <a:latin typeface="Verdana"/>
                <a:ea typeface="Verdana"/>
                <a:sym typeface="Verdana"/>
              </a:rPr>
              <a:t>Alerta Amarilla: </a:t>
            </a:r>
            <a:r>
              <a:rPr lang="es-MX" sz="1600" dirty="0">
                <a:solidFill>
                  <a:srgbClr val="7F7F7F"/>
                </a:solidFill>
                <a:latin typeface="Verdana"/>
                <a:ea typeface="Verdana"/>
                <a:sym typeface="Verdana"/>
              </a:rPr>
              <a:t>en algunos municipios de las regiones Caribe, Andina, Pacífico, Orinoquia y Amazonía.</a:t>
            </a:r>
          </a:p>
          <a:p>
            <a:pPr marL="0" marR="0" lvl="0" indent="0" algn="just" rtl="0">
              <a:lnSpc>
                <a:spcPct val="100000"/>
              </a:lnSpc>
              <a:spcBef>
                <a:spcPts val="0"/>
              </a:spcBef>
              <a:spcAft>
                <a:spcPts val="0"/>
              </a:spcAft>
              <a:buNone/>
            </a:pPr>
            <a:r>
              <a:rPr lang="es-MX" sz="1800" b="0" i="0" u="none" strike="noStrike" cap="none" dirty="0">
                <a:solidFill>
                  <a:srgbClr val="7F7F7F"/>
                </a:solidFill>
                <a:latin typeface="Verdana"/>
                <a:ea typeface="Verdana"/>
                <a:cs typeface="Verdana"/>
                <a:sym typeface="Verdana"/>
              </a:rPr>
              <a:t> </a:t>
            </a:r>
          </a:p>
        </p:txBody>
      </p:sp>
      <p:sp>
        <p:nvSpPr>
          <p:cNvPr id="116" name="Google Shape;116;p16"/>
          <p:cNvSpPr txBox="1"/>
          <p:nvPr/>
        </p:nvSpPr>
        <p:spPr>
          <a:xfrm>
            <a:off x="3375609" y="979408"/>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dirty="0">
                <a:solidFill>
                  <a:srgbClr val="C00000"/>
                </a:solidFill>
                <a:latin typeface="Verdana"/>
                <a:ea typeface="Verdana"/>
                <a:cs typeface="Verdana"/>
                <a:sym typeface="Verdana"/>
              </a:rPr>
              <a:t>RESUMEN</a:t>
            </a:r>
            <a:endParaRPr sz="1400" b="1" i="0" u="none" strike="noStrike" cap="none" dirty="0">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rgbClr val="C00000"/>
                </a:solidFill>
                <a:latin typeface="Verdana"/>
                <a:ea typeface="Verdana"/>
                <a:cs typeface="Verdana"/>
                <a:sym typeface="Verdana"/>
              </a:rPr>
              <a:t>Mapa de Pronóstico de la Amenaza por </a:t>
            </a:r>
            <a:r>
              <a:rPr lang="es-MX" sz="1100" b="1" i="0" u="none" strike="noStrike" cap="none">
                <a:solidFill>
                  <a:srgbClr val="C00000"/>
                </a:solidFill>
                <a:latin typeface="Arial Black"/>
                <a:ea typeface="Arial Black"/>
                <a:cs typeface="Arial Black"/>
                <a:sym typeface="Arial Black"/>
              </a:rPr>
              <a:t>Incendios de la Cobertura Vegetal</a:t>
            </a:r>
            <a:endParaRPr sz="1100" b="1" i="0" u="none" strike="noStrike" cap="none">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r:link="rId4"/>
          <a:srcRect/>
          <a:stretch>
            <a:fillRect/>
          </a:stretch>
        </p:blipFill>
        <p:spPr>
          <a:xfrm>
            <a:off x="8149156" y="1608767"/>
            <a:ext cx="3269246" cy="462319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7" name="Google Shape;117;p16"/>
          <p:cNvSpPr/>
          <p:nvPr/>
        </p:nvSpPr>
        <p:spPr>
          <a:xfrm>
            <a:off x="996120" y="918041"/>
            <a:ext cx="10199759" cy="5174850"/>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1142570" y="910691"/>
            <a:ext cx="9906855"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b="1" i="0" u="none" strike="noStrike" cap="none" dirty="0">
                <a:solidFill>
                  <a:srgbClr val="C00000"/>
                </a:solidFill>
                <a:latin typeface="Verdana" panose="020B0604030504040204" pitchFamily="34" charset="0"/>
                <a:ea typeface="Verdana" panose="020B0604030504040204" pitchFamily="34" charset="0"/>
                <a:cs typeface="Verdana"/>
                <a:sym typeface="Verdana"/>
              </a:rPr>
              <a:t>Gráfica de seguimiento de alertas por pronóstico de la amenaza de </a:t>
            </a:r>
            <a:r>
              <a:rPr lang="es-MX" b="1" i="0" u="none" strike="noStrike" cap="none" dirty="0">
                <a:solidFill>
                  <a:srgbClr val="C00000"/>
                </a:solidFill>
                <a:latin typeface="Verdana" panose="020B0604030504040204" pitchFamily="34" charset="0"/>
                <a:ea typeface="Verdana" panose="020B0604030504040204" pitchFamily="34" charset="0"/>
                <a:cs typeface="Arial Black"/>
                <a:sym typeface="Arial Black"/>
              </a:rPr>
              <a:t>incendios de la cobertura vegetal para Colombia durante los ú</a:t>
            </a:r>
            <a:r>
              <a:rPr lang="es-MX" b="1" dirty="0">
                <a:solidFill>
                  <a:srgbClr val="C00000"/>
                </a:solidFill>
                <a:latin typeface="Verdana" panose="020B0604030504040204" pitchFamily="34" charset="0"/>
                <a:ea typeface="Verdana" panose="020B0604030504040204" pitchFamily="34" charset="0"/>
                <a:cs typeface="Arial Black"/>
                <a:sym typeface="Arial Black"/>
              </a:rPr>
              <a:t>ltimos 30 días</a:t>
            </a:r>
            <a:endParaRPr b="1" i="0" u="none" strike="noStrike" cap="none" dirty="0">
              <a:solidFill>
                <a:srgbClr val="C00000"/>
              </a:solidFill>
              <a:latin typeface="Verdana" panose="020B0604030504040204" pitchFamily="34" charset="0"/>
              <a:ea typeface="Verdana" panose="020B0604030504040204" pitchFamily="34" charset="0"/>
              <a:cs typeface="Arial Black"/>
              <a:sym typeface="Arial Black"/>
            </a:endParaRPr>
          </a:p>
        </p:txBody>
      </p:sp>
      <p:sp>
        <p:nvSpPr>
          <p:cNvPr id="2" name="CuadroTexto 1">
            <a:extLst>
              <a:ext uri="{FF2B5EF4-FFF2-40B4-BE49-F238E27FC236}">
                <a16:creationId xmlns:a16="http://schemas.microsoft.com/office/drawing/2014/main" id="{6173D8E2-1980-3E16-89B0-CAD8B921A3F8}"/>
              </a:ext>
            </a:extLst>
          </p:cNvPr>
          <p:cNvSpPr txBox="1"/>
          <p:nvPr/>
        </p:nvSpPr>
        <p:spPr>
          <a:xfrm>
            <a:off x="996119" y="6185142"/>
            <a:ext cx="10199759" cy="492443"/>
          </a:xfrm>
          <a:prstGeom prst="rect">
            <a:avLst/>
          </a:prstGeom>
          <a:noFill/>
        </p:spPr>
        <p:txBody>
          <a:bodyPr wrap="square" rtlCol="0">
            <a:spAutoFit/>
          </a:bodyPr>
          <a:lstStyle/>
          <a:p>
            <a:pPr algn="just"/>
            <a:r>
              <a:rPr lang="es-ES" sz="900" dirty="0"/>
              <a:t>El eje horizontal presenta la fecha de evaluación de las alertas, el eje vertical izquierdo el </a:t>
            </a:r>
            <a:r>
              <a:rPr lang="es-ES" sz="900"/>
              <a:t>porcentaje de </a:t>
            </a:r>
            <a:r>
              <a:rPr lang="es-ES" sz="900" dirty="0"/>
              <a:t>municipios* en alerta y el eje vertical derecho el número total de éstos; categorizando las alertas en una barra apilada según su nivel de amenaza: alta (rojo), moderada (naranja) y baja (amarillo).</a:t>
            </a:r>
          </a:p>
          <a:p>
            <a:pPr algn="just"/>
            <a:r>
              <a:rPr lang="es-ES" sz="800" i="1" dirty="0"/>
              <a:t>* Municipios oficiales registrados por el DANE representado el 100% (1121 municipios) a la fecha.</a:t>
            </a:r>
          </a:p>
        </p:txBody>
      </p:sp>
      <p:pic>
        <p:nvPicPr>
          <p:cNvPr id="5" name="Imagen 4">
            <a:extLst>
              <a:ext uri="{FF2B5EF4-FFF2-40B4-BE49-F238E27FC236}">
                <a16:creationId xmlns:a16="http://schemas.microsoft.com/office/drawing/2014/main" id="{8816CD2D-3799-A8AB-DB5D-2FFDB369AD82}"/>
              </a:ext>
            </a:extLst>
          </p:cNvPr>
          <p:cNvPicPr>
            <a:picLocks noChangeAspect="1"/>
          </p:cNvPicPr>
          <p:nvPr/>
        </p:nvPicPr>
        <p:blipFill>
          <a:blip r:embed="rId3" r:link="rId4"/>
          <a:srcRect/>
          <a:stretch>
            <a:fillRect/>
          </a:stretch>
        </p:blipFill>
        <p:spPr>
          <a:xfrm>
            <a:off x="1142573" y="1771308"/>
            <a:ext cx="9164690" cy="4413830"/>
          </a:xfrm>
          <a:prstGeom prst="rect">
            <a:avLst/>
          </a:prstGeom>
        </p:spPr>
      </p:pic>
    </p:spTree>
    <p:extLst>
      <p:ext uri="{BB962C8B-B14F-4D97-AF65-F5344CB8AC3E}">
        <p14:creationId xmlns:p14="http://schemas.microsoft.com/office/powerpoint/2010/main" val="914518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spcBef>
                <a:spcPts val="0"/>
              </a:spcBef>
              <a:buSzPts val="1200"/>
            </a:pPr>
            <a:r>
              <a:rPr lang="es-MX" sz="1200" dirty="0"/>
              <a:t>Actualización | 17 de abril de 2024 18:00 HLC</a:t>
            </a:r>
            <a:endParaRPr sz="1200" dirty="0"/>
          </a:p>
        </p:txBody>
      </p:sp>
      <p:pic>
        <p:nvPicPr>
          <p:cNvPr id="125" name="Google Shape;125;p17"/>
          <p:cNvPicPr preferRelativeResize="0"/>
          <p:nvPr/>
        </p:nvPicPr>
        <p:blipFill>
          <a:blip r:embed="rId3" r:link="rId4"/>
          <a:srcRect/>
          <a:stretch>
            <a:fillRect/>
          </a:stretch>
        </p:blipFill>
        <p:spPr>
          <a:xfrm>
            <a:off x="229457" y="1025188"/>
            <a:ext cx="3960214" cy="5600326"/>
          </a:xfrm>
          <a:prstGeom prst="rect">
            <a:avLst/>
          </a:prstGeom>
          <a:noFill/>
          <a:ln>
            <a:noFill/>
          </a:ln>
        </p:spPr>
      </p:pic>
      <p:pic>
        <p:nvPicPr>
          <p:cNvPr id="126" name="Google Shape;126;p17"/>
          <p:cNvPicPr preferRelativeResize="0"/>
          <p:nvPr/>
        </p:nvPicPr>
        <p:blipFill>
          <a:blip r:embed="rId5" r:link="rId6"/>
          <a:srcRect/>
          <a:stretch>
            <a:fillRect/>
          </a:stretch>
        </p:blipFill>
        <p:spPr>
          <a:xfrm>
            <a:off x="4189671" y="2133123"/>
            <a:ext cx="2373077" cy="2583142"/>
          </a:xfrm>
          <a:prstGeom prst="rect">
            <a:avLst/>
          </a:prstGeom>
          <a:noFill/>
          <a:ln w="9525" cap="flat" cmpd="sng">
            <a:solidFill>
              <a:schemeClr val="dk1"/>
            </a:solidFill>
            <a:prstDash val="solid"/>
            <a:round/>
            <a:headEnd type="none" w="sm" len="sm"/>
            <a:tailEnd type="none" w="sm" len="sm"/>
          </a:ln>
        </p:spPr>
      </p:pic>
      <p:pic>
        <p:nvPicPr>
          <p:cNvPr id="3" name="Imagen 2">
            <a:extLst>
              <a:ext uri="{FF2B5EF4-FFF2-40B4-BE49-F238E27FC236}">
                <a16:creationId xmlns:a16="http://schemas.microsoft.com/office/drawing/2014/main" id="{4F90D230-3E9E-54E6-B20F-AD31367540C9}"/>
              </a:ext>
            </a:extLst>
          </p:cNvPr>
          <p:cNvPicPr>
            <a:picLocks noChangeAspect="1"/>
          </p:cNvPicPr>
          <p:nvPr/>
        </p:nvPicPr>
        <p:blipFill>
          <a:blip r:embed="rId7" r:link="rId8"/>
          <a:srcRect/>
          <a:stretch>
            <a:fillRect/>
          </a:stretch>
        </p:blipFill>
        <p:spPr>
          <a:xfrm>
            <a:off x="6619142" y="2080529"/>
            <a:ext cx="1953358" cy="3310621"/>
          </a:xfrm>
          <a:prstGeom prst="rect">
            <a:avLst/>
          </a:prstGeom>
        </p:spPr>
      </p:pic>
      <p:pic>
        <p:nvPicPr>
          <p:cNvPr id="5" name="Imagen 4" descr="Tabla&#10;&#10;Descripción generada automáticamente">
            <a:extLst>
              <a:ext uri="{FF2B5EF4-FFF2-40B4-BE49-F238E27FC236}">
                <a16:creationId xmlns:a16="http://schemas.microsoft.com/office/drawing/2014/main" id="{97FC21E8-94FE-18AA-B41D-B6DFE5AC50FC}"/>
              </a:ext>
            </a:extLst>
          </p:cNvPr>
          <p:cNvPicPr>
            <a:picLocks noChangeAspect="1"/>
          </p:cNvPicPr>
          <p:nvPr/>
        </p:nvPicPr>
        <p:blipFill>
          <a:blip r:embed="rId9" r:link="rId10"/>
          <a:stretch>
            <a:fillRect/>
          </a:stretch>
        </p:blipFill>
        <p:spPr>
          <a:xfrm>
            <a:off x="8628894" y="2080529"/>
            <a:ext cx="1477390" cy="3754663"/>
          </a:xfrm>
          <a:prstGeom prst="rect">
            <a:avLst/>
          </a:prstGeom>
        </p:spPr>
      </p:pic>
      <p:pic>
        <p:nvPicPr>
          <p:cNvPr id="7" name="Imagen 6" descr="Tabla&#10;&#10;Descripción generada automáticamente">
            <a:extLst>
              <a:ext uri="{FF2B5EF4-FFF2-40B4-BE49-F238E27FC236}">
                <a16:creationId xmlns:a16="http://schemas.microsoft.com/office/drawing/2014/main" id="{CE48DD11-CA3E-E5B6-3E38-7787E44FDBFC}"/>
              </a:ext>
            </a:extLst>
          </p:cNvPr>
          <p:cNvPicPr>
            <a:picLocks noChangeAspect="1"/>
          </p:cNvPicPr>
          <p:nvPr/>
        </p:nvPicPr>
        <p:blipFill>
          <a:blip r:embed="rId11" r:link="rId12"/>
          <a:stretch>
            <a:fillRect/>
          </a:stretch>
        </p:blipFill>
        <p:spPr>
          <a:xfrm>
            <a:off x="10162678" y="2080529"/>
            <a:ext cx="1907402" cy="3310620"/>
          </a:xfrm>
          <a:prstGeom prst="rect">
            <a:avLst/>
          </a:prstGeom>
        </p:spPr>
      </p:pic>
    </p:spTree>
    <p:extLst>
      <p:ext uri="{BB962C8B-B14F-4D97-AF65-F5344CB8AC3E}">
        <p14:creationId xmlns:p14="http://schemas.microsoft.com/office/powerpoint/2010/main" val="23898224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28987B36-5D2F-392A-7E5B-76AC3FD01A48}"/>
              </a:ext>
            </a:extLst>
          </p:cNvPr>
          <p:cNvGraphicFramePr/>
          <p:nvPr>
            <p:extLst>
              <p:ext uri="{D42A27DB-BD31-4B8C-83A1-F6EECF244321}">
                <p14:modId xmlns:p14="http://schemas.microsoft.com/office/powerpoint/2010/main" val="3243721284"/>
              </p:ext>
            </p:extLst>
          </p:nvPr>
        </p:nvGraphicFramePr>
        <p:xfrm>
          <a:off x="4556067" y="1313812"/>
          <a:ext cx="7392226" cy="3295542"/>
        </p:xfrm>
        <a:graphic>
          <a:graphicData uri="http://schemas.openxmlformats.org/drawingml/2006/table">
            <a:tbl>
              <a:tblPr>
                <a:noFill/>
                <a:tableStyleId>{7637F94A-DA9B-481A-AE38-6A32242EE391}</a:tableStyleId>
              </a:tblPr>
              <a:tblGrid>
                <a:gridCol w="1036242">
                  <a:extLst>
                    <a:ext uri="{9D8B030D-6E8A-4147-A177-3AD203B41FA5}">
                      <a16:colId xmlns:a16="http://schemas.microsoft.com/office/drawing/2014/main" val="20000"/>
                    </a:ext>
                  </a:extLst>
                </a:gridCol>
                <a:gridCol w="6355984">
                  <a:extLst>
                    <a:ext uri="{9D8B030D-6E8A-4147-A177-3AD203B41FA5}">
                      <a16:colId xmlns:a16="http://schemas.microsoft.com/office/drawing/2014/main" val="20001"/>
                    </a:ext>
                  </a:extLst>
                </a:gridCol>
              </a:tblGrid>
              <a:tr h="43044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829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ATLÁNTICO : Baranoa, Campo De La Cruz, Candelaria, Juan De Acosta, Luruaco, Manatí, Palmar De Varela, Piojó, Polonuevo, Ponedera, Repelón, Sabanalarga, Santa Lucía, Santo Tomás, Suan, Tubará, Usiacurí.</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BOLÍVAR : Arjona, </a:t>
                      </a:r>
                      <a:r>
                        <a:rPr lang="es-CO" sz="1000" b="0" i="0" u="none" strike="noStrike" cap="none" dirty="0" err="1">
                          <a:solidFill>
                            <a:srgbClr val="000000"/>
                          </a:solidFill>
                          <a:latin typeface="Arial"/>
                          <a:ea typeface="Arial"/>
                          <a:cs typeface="Arial"/>
                          <a:sym typeface="Arial"/>
                        </a:rPr>
                        <a:t>Arroyohondo</a:t>
                      </a:r>
                      <a:r>
                        <a:rPr lang="es-CO" sz="1000" b="0" i="0" u="none" strike="noStrike" cap="none" dirty="0">
                          <a:solidFill>
                            <a:srgbClr val="000000"/>
                          </a:solidFill>
                          <a:latin typeface="Arial"/>
                          <a:ea typeface="Arial"/>
                          <a:cs typeface="Arial"/>
                          <a:sym typeface="Arial"/>
                        </a:rPr>
                        <a:t>, Calamar, Clemencia, Córdoba, El Carmen De Bolívar, El Guamo, Magangué, Mahates, María La Baja, San Cristóbal, San Estanislao, San Jacinto, San Juan Nepomuceno, Santa Catalina, Soplaviento, Villanueva, Zambrano.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CESAR : Becerril, El Copey, La Paz, Manaure Balcón Del Cesar, Pueblo Bello.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CÓRDOBA : </a:t>
                      </a:r>
                      <a:r>
                        <a:rPr lang="es-CO" sz="1000" b="0" i="0" u="none" strike="noStrike" cap="none" dirty="0" err="1">
                          <a:solidFill>
                            <a:srgbClr val="000000"/>
                          </a:solidFill>
                          <a:latin typeface="Arial"/>
                          <a:ea typeface="Arial"/>
                          <a:cs typeface="Arial"/>
                          <a:sym typeface="Arial"/>
                        </a:rPr>
                        <a:t>Chimá</a:t>
                      </a:r>
                      <a:r>
                        <a:rPr lang="es-CO" sz="1000" b="0" i="0" u="none" strike="noStrike" cap="none" dirty="0">
                          <a:solidFill>
                            <a:srgbClr val="000000"/>
                          </a:solidFill>
                          <a:latin typeface="Arial"/>
                          <a:ea typeface="Arial"/>
                          <a:cs typeface="Arial"/>
                          <a:sym typeface="Arial"/>
                        </a:rPr>
                        <a:t>, Chinú, Ciénaga De Oro, Cotorra, Lorica, Momil, Montelíbano, Montería, Planeta Rica, Pueblo Nuevo, Puerto Libertador, Purísima De La Concepción, Sahagún, San Andrés De Sotavento, San Antero, San Carlos, San Pelayo, Tierralta, Tuchín.</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LA GUAJIRA : Barrancas, Dibulla, Distracción, El Molino, Fonseca, </a:t>
                      </a:r>
                      <a:r>
                        <a:rPr lang="es-CO" sz="1000" b="0" i="0" u="none" strike="noStrike" cap="none" dirty="0" err="1">
                          <a:solidFill>
                            <a:srgbClr val="000000"/>
                          </a:solidFill>
                          <a:latin typeface="Arial"/>
                          <a:ea typeface="Arial"/>
                          <a:cs typeface="Arial"/>
                          <a:sym typeface="Arial"/>
                        </a:rPr>
                        <a:t>Hatonuevo</a:t>
                      </a:r>
                      <a:r>
                        <a:rPr lang="es-CO" sz="1000" b="0" i="0" u="none" strike="noStrike" cap="none" dirty="0">
                          <a:solidFill>
                            <a:srgbClr val="000000"/>
                          </a:solidFill>
                          <a:latin typeface="Arial"/>
                          <a:ea typeface="Arial"/>
                          <a:cs typeface="Arial"/>
                          <a:sym typeface="Arial"/>
                        </a:rPr>
                        <a:t>, La Jagua Del Pilar, Riohacha, San Juan Del Cesar, Uribia, Urumita, Villanueva.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MAGDALENA : Algarrobo, Aracataca, Cerro De San Antonio, </a:t>
                      </a:r>
                      <a:r>
                        <a:rPr lang="es-CO" sz="1000" b="0" i="0" u="none" strike="noStrike" cap="none" dirty="0" err="1">
                          <a:solidFill>
                            <a:srgbClr val="000000"/>
                          </a:solidFill>
                          <a:latin typeface="Arial"/>
                          <a:ea typeface="Arial"/>
                          <a:cs typeface="Arial"/>
                          <a:sym typeface="Arial"/>
                        </a:rPr>
                        <a:t>Chivolo</a:t>
                      </a:r>
                      <a:r>
                        <a:rPr lang="es-CO" sz="1000" b="0" i="0" u="none" strike="noStrike" cap="none" dirty="0">
                          <a:solidFill>
                            <a:srgbClr val="000000"/>
                          </a:solidFill>
                          <a:latin typeface="Arial"/>
                          <a:ea typeface="Arial"/>
                          <a:cs typeface="Arial"/>
                          <a:sym typeface="Arial"/>
                        </a:rPr>
                        <a:t>, Ciénaga, Concordia, El Piñón, El Retén, Fundación, Pedraza, Pivijay, Plato, </a:t>
                      </a:r>
                      <a:r>
                        <a:rPr lang="es-CO" sz="1000" b="0" i="0" u="none" strike="noStrike" cap="none" dirty="0" err="1">
                          <a:solidFill>
                            <a:srgbClr val="000000"/>
                          </a:solidFill>
                          <a:latin typeface="Arial"/>
                          <a:ea typeface="Arial"/>
                          <a:cs typeface="Arial"/>
                          <a:sym typeface="Arial"/>
                        </a:rPr>
                        <a:t>Puebloviejo</a:t>
                      </a:r>
                      <a:r>
                        <a:rPr lang="es-CO" sz="1000" b="0" i="0" u="none" strike="noStrike" cap="none" dirty="0">
                          <a:solidFill>
                            <a:srgbClr val="000000"/>
                          </a:solidFill>
                          <a:latin typeface="Arial"/>
                          <a:ea typeface="Arial"/>
                          <a:cs typeface="Arial"/>
                          <a:sym typeface="Arial"/>
                        </a:rPr>
                        <a:t>, Remolino, Sabanas De San Ángel, Salamina, Santa Bárbara De Pinto, Santa Marta, </a:t>
                      </a:r>
                      <a:r>
                        <a:rPr lang="es-CO" sz="1000" b="0" i="0" u="none" strike="noStrike" cap="none" dirty="0" err="1">
                          <a:solidFill>
                            <a:srgbClr val="000000"/>
                          </a:solidFill>
                          <a:latin typeface="Arial"/>
                          <a:ea typeface="Arial"/>
                          <a:cs typeface="Arial"/>
                          <a:sym typeface="Arial"/>
                        </a:rPr>
                        <a:t>Sitionuevo</a:t>
                      </a:r>
                      <a:r>
                        <a:rPr lang="es-CO" sz="1000" b="0" i="0" u="none" strike="noStrike" cap="none" dirty="0">
                          <a:solidFill>
                            <a:srgbClr val="000000"/>
                          </a:solidFill>
                          <a:latin typeface="Arial"/>
                          <a:ea typeface="Arial"/>
                          <a:cs typeface="Arial"/>
                          <a:sym typeface="Arial"/>
                        </a:rPr>
                        <a:t>, Tenerife, </a:t>
                      </a:r>
                      <a:r>
                        <a:rPr lang="es-CO" sz="1000" b="0" i="0" u="none" strike="noStrike" cap="none" dirty="0" err="1">
                          <a:solidFill>
                            <a:srgbClr val="000000"/>
                          </a:solidFill>
                          <a:latin typeface="Arial"/>
                          <a:ea typeface="Arial"/>
                          <a:cs typeface="Arial"/>
                          <a:sym typeface="Arial"/>
                        </a:rPr>
                        <a:t>Zapayán</a:t>
                      </a:r>
                      <a:r>
                        <a:rPr lang="es-CO" sz="1000" b="0" i="0" u="none" strike="noStrike" cap="none" dirty="0">
                          <a:solidFill>
                            <a:srgbClr val="000000"/>
                          </a:solidFill>
                          <a:latin typeface="Arial"/>
                          <a:ea typeface="Arial"/>
                          <a:cs typeface="Arial"/>
                          <a:sym typeface="Arial"/>
                        </a:rPr>
                        <a:t>, Zona Bananera.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SUCRE : Caimito, Chalán, Colosó, Corozal, Coveñas, Los Palmitos, Morroa, Ovejas, Palmito, Sampués, San Benito Abad, San José De Toluviejo, San Marcos, San Onofre, Santiago De Tolú, Sincelejo.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122499165"/>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41737" y="727835"/>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57" name="Google Shape;157;p58"/>
          <p:cNvPicPr preferRelativeResize="0"/>
          <p:nvPr/>
        </p:nvPicPr>
        <p:blipFill rotWithShape="1">
          <a:blip r:embed="rId3">
            <a:alphaModFix/>
          </a:blip>
          <a:srcRect/>
          <a:stretch/>
        </p:blipFill>
        <p:spPr>
          <a:xfrm>
            <a:off x="13462166" y="5702926"/>
            <a:ext cx="499120" cy="445047"/>
          </a:xfrm>
          <a:prstGeom prst="rect">
            <a:avLst/>
          </a:prstGeom>
          <a:noFill/>
          <a:ln>
            <a:noFill/>
          </a:ln>
        </p:spPr>
      </p:pic>
      <p:pic>
        <p:nvPicPr>
          <p:cNvPr id="8" name="Google Shape;137;p24" descr="Recurso 25.png"/>
          <p:cNvPicPr preferRelativeResize="0"/>
          <p:nvPr/>
        </p:nvPicPr>
        <p:blipFill rotWithShape="1">
          <a:blip r:embed="rId4">
            <a:alphaModFix/>
          </a:blip>
          <a:srcRect/>
          <a:stretch/>
        </p:blipFill>
        <p:spPr>
          <a:xfrm>
            <a:off x="4790494" y="2923483"/>
            <a:ext cx="478727" cy="446694"/>
          </a:xfrm>
          <a:prstGeom prst="rect">
            <a:avLst/>
          </a:prstGeom>
          <a:noFill/>
          <a:ln>
            <a:noFill/>
          </a:ln>
        </p:spPr>
      </p:pic>
      <p:pic>
        <p:nvPicPr>
          <p:cNvPr id="5" name="Google Shape;158;p58">
            <a:extLst>
              <a:ext uri="{FF2B5EF4-FFF2-40B4-BE49-F238E27FC236}">
                <a16:creationId xmlns:a16="http://schemas.microsoft.com/office/drawing/2014/main" id="{BCA079E4-8A9B-C367-42CC-AA03BB12CF62}"/>
              </a:ext>
            </a:extLst>
          </p:cNvPr>
          <p:cNvPicPr preferRelativeResize="0"/>
          <p:nvPr/>
        </p:nvPicPr>
        <p:blipFill rotWithShape="1">
          <a:blip r:embed="rId5">
            <a:alphaModFix/>
          </a:blip>
          <a:srcRect/>
          <a:stretch/>
        </p:blipFill>
        <p:spPr>
          <a:xfrm>
            <a:off x="12852190" y="4340492"/>
            <a:ext cx="484369" cy="446694"/>
          </a:xfrm>
          <a:prstGeom prst="rect">
            <a:avLst/>
          </a:prstGeom>
          <a:noFill/>
          <a:ln>
            <a:noFill/>
          </a:ln>
        </p:spPr>
      </p:pic>
      <p:pic>
        <p:nvPicPr>
          <p:cNvPr id="156" name="Google Shape;156;p58"/>
          <p:cNvPicPr preferRelativeResize="0"/>
          <p:nvPr/>
        </p:nvPicPr>
        <p:blipFill>
          <a:blip r:embed="rId6" r:link="rId7"/>
          <a:srcRect/>
          <a:stretch>
            <a:fillRect/>
          </a:stretch>
        </p:blipFill>
        <p:spPr>
          <a:xfrm>
            <a:off x="140415" y="1215464"/>
            <a:ext cx="4333349" cy="47809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41737" y="754994"/>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57" name="Google Shape;157;p58"/>
          <p:cNvPicPr preferRelativeResize="0"/>
          <p:nvPr/>
        </p:nvPicPr>
        <p:blipFill rotWithShape="1">
          <a:blip r:embed="rId3">
            <a:alphaModFix/>
          </a:blip>
          <a:srcRect/>
          <a:stretch/>
        </p:blipFill>
        <p:spPr>
          <a:xfrm>
            <a:off x="13462166" y="5702926"/>
            <a:ext cx="499120" cy="445047"/>
          </a:xfrm>
          <a:prstGeom prst="rect">
            <a:avLst/>
          </a:prstGeom>
          <a:noFill/>
          <a:ln>
            <a:noFill/>
          </a:ln>
        </p:spPr>
      </p:pic>
      <p:pic>
        <p:nvPicPr>
          <p:cNvPr id="5" name="Google Shape;158;p58">
            <a:extLst>
              <a:ext uri="{FF2B5EF4-FFF2-40B4-BE49-F238E27FC236}">
                <a16:creationId xmlns:a16="http://schemas.microsoft.com/office/drawing/2014/main" id="{BCA079E4-8A9B-C367-42CC-AA03BB12CF62}"/>
              </a:ext>
            </a:extLst>
          </p:cNvPr>
          <p:cNvPicPr preferRelativeResize="0"/>
          <p:nvPr/>
        </p:nvPicPr>
        <p:blipFill rotWithShape="1">
          <a:blip r:embed="rId4">
            <a:alphaModFix/>
          </a:blip>
          <a:srcRect/>
          <a:stretch/>
        </p:blipFill>
        <p:spPr>
          <a:xfrm>
            <a:off x="12852190" y="4340492"/>
            <a:ext cx="484369" cy="446694"/>
          </a:xfrm>
          <a:prstGeom prst="rect">
            <a:avLst/>
          </a:prstGeom>
          <a:noFill/>
          <a:ln>
            <a:noFill/>
          </a:ln>
        </p:spPr>
      </p:pic>
      <p:pic>
        <p:nvPicPr>
          <p:cNvPr id="156" name="Google Shape;156;p58"/>
          <p:cNvPicPr preferRelativeResize="0"/>
          <p:nvPr/>
        </p:nvPicPr>
        <p:blipFill>
          <a:blip r:embed="rId5" r:link="rId6"/>
          <a:srcRect/>
          <a:stretch>
            <a:fillRect/>
          </a:stretch>
        </p:blipFill>
        <p:spPr>
          <a:xfrm>
            <a:off x="140415" y="1215464"/>
            <a:ext cx="4333349" cy="4780900"/>
          </a:xfrm>
          <a:prstGeom prst="rect">
            <a:avLst/>
          </a:prstGeom>
          <a:noFill/>
          <a:ln>
            <a:noFill/>
          </a:ln>
        </p:spPr>
      </p:pic>
      <p:graphicFrame>
        <p:nvGraphicFramePr>
          <p:cNvPr id="3" name="Google Shape;186;p59">
            <a:extLst>
              <a:ext uri="{FF2B5EF4-FFF2-40B4-BE49-F238E27FC236}">
                <a16:creationId xmlns:a16="http://schemas.microsoft.com/office/drawing/2014/main" id="{28987B36-5D2F-392A-7E5B-76AC3FD01A48}"/>
              </a:ext>
            </a:extLst>
          </p:cNvPr>
          <p:cNvGraphicFramePr/>
          <p:nvPr>
            <p:extLst>
              <p:ext uri="{D42A27DB-BD31-4B8C-83A1-F6EECF244321}">
                <p14:modId xmlns:p14="http://schemas.microsoft.com/office/powerpoint/2010/main" val="159075072"/>
              </p:ext>
            </p:extLst>
          </p:nvPr>
        </p:nvGraphicFramePr>
        <p:xfrm>
          <a:off x="4565306" y="1275921"/>
          <a:ext cx="7392226" cy="3864767"/>
        </p:xfrm>
        <a:graphic>
          <a:graphicData uri="http://schemas.openxmlformats.org/drawingml/2006/table">
            <a:tbl>
              <a:tblPr>
                <a:noFill/>
                <a:tableStyleId>{7637F94A-DA9B-481A-AE38-6A32242EE391}</a:tableStyleId>
              </a:tblPr>
              <a:tblGrid>
                <a:gridCol w="1036242">
                  <a:extLst>
                    <a:ext uri="{9D8B030D-6E8A-4147-A177-3AD203B41FA5}">
                      <a16:colId xmlns:a16="http://schemas.microsoft.com/office/drawing/2014/main" val="20000"/>
                    </a:ext>
                  </a:extLst>
                </a:gridCol>
                <a:gridCol w="6355984">
                  <a:extLst>
                    <a:ext uri="{9D8B030D-6E8A-4147-A177-3AD203B41FA5}">
                      <a16:colId xmlns:a16="http://schemas.microsoft.com/office/drawing/2014/main" val="20001"/>
                    </a:ext>
                  </a:extLst>
                </a:gridCol>
              </a:tblGrid>
              <a:tr h="43044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829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ATLÁNTICO : Galapa.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BOLÍVAR : </a:t>
                      </a:r>
                      <a:r>
                        <a:rPr lang="es-ES" sz="1000" b="0" i="0" u="none" strike="noStrike" cap="none" dirty="0" err="1">
                          <a:solidFill>
                            <a:srgbClr val="000000"/>
                          </a:solidFill>
                          <a:latin typeface="Arial"/>
                          <a:ea typeface="Arial"/>
                          <a:cs typeface="Arial"/>
                          <a:sym typeface="Arial"/>
                        </a:rPr>
                        <a:t>Cicuco</a:t>
                      </a:r>
                      <a:r>
                        <a:rPr lang="es-ES" sz="1000" b="0" i="0" u="none" strike="noStrike" cap="none" dirty="0">
                          <a:solidFill>
                            <a:srgbClr val="000000"/>
                          </a:solidFill>
                          <a:latin typeface="Arial"/>
                          <a:ea typeface="Arial"/>
                          <a:cs typeface="Arial"/>
                          <a:sym typeface="Arial"/>
                        </a:rPr>
                        <a:t>, Morales, Pinillos, San Fernando, San Jacinto Del Cauca, Santa Cruz De Mompox, Simití, Talaigua Nuevo, Turbaco.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CESAR : Aguachica, Agustín Codazzi, Astrea, Bosconia, Chimichagua, Chiriguaná, Curumaní, El Paso, Gamarra, La Gloria, La Jagua De Ibirico, Pailitas, Pelaya, Río De Oro, San Alberto, San Diego, San Martín, Valledupar.</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CÓRDOBA : Ayapel, Buenavista, Cereté, La Apartada, San José De </a:t>
                      </a:r>
                      <a:r>
                        <a:rPr lang="es-ES" sz="1000" b="0" i="0" u="none" strike="noStrike" cap="none" dirty="0" err="1">
                          <a:solidFill>
                            <a:srgbClr val="000000"/>
                          </a:solidFill>
                          <a:latin typeface="Arial"/>
                          <a:ea typeface="Arial"/>
                          <a:cs typeface="Arial"/>
                          <a:sym typeface="Arial"/>
                        </a:rPr>
                        <a:t>Uré</a:t>
                      </a:r>
                      <a:r>
                        <a:rPr lang="es-ES" sz="1000" b="0" i="0" u="none" strike="noStrike" cap="none" dirty="0">
                          <a:solidFill>
                            <a:srgbClr val="000000"/>
                          </a:solidFill>
                          <a:latin typeface="Arial"/>
                          <a:ea typeface="Arial"/>
                          <a:cs typeface="Arial"/>
                          <a:sym typeface="Arial"/>
                        </a:rPr>
                        <a:t>, Valencia.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LA GUAJIRA : Maicao.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MAGDALENA : Ariguaní, Nueva Granada, </a:t>
                      </a:r>
                      <a:r>
                        <a:rPr lang="es-ES" sz="1000" b="0" i="0" u="none" strike="noStrike" cap="none" dirty="0" err="1">
                          <a:solidFill>
                            <a:srgbClr val="000000"/>
                          </a:solidFill>
                          <a:latin typeface="Arial"/>
                          <a:ea typeface="Arial"/>
                          <a:cs typeface="Arial"/>
                          <a:sym typeface="Arial"/>
                        </a:rPr>
                        <a:t>Pijiño</a:t>
                      </a:r>
                      <a:r>
                        <a:rPr lang="es-ES" sz="1000" b="0" i="0" u="none" strike="noStrike" cap="none" dirty="0">
                          <a:solidFill>
                            <a:srgbClr val="000000"/>
                          </a:solidFill>
                          <a:latin typeface="Arial"/>
                          <a:ea typeface="Arial"/>
                          <a:cs typeface="Arial"/>
                          <a:sym typeface="Arial"/>
                        </a:rPr>
                        <a:t> Del Carmen, San Sebastián De Buenavista, San Zenón, Santa Ana.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SUCRE : Buenavista, El Roble, Galeras, Guaranda, La Unión, Majagual, San Juan De Betulia, San Luis De Sincé, San Pedro, Sucre.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122499165"/>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ATLÁNTICO : Malambo, Sabanagrande.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BOLÍVAR : Achí, Arenal, Cantagallo, Hatillo De Loba, Margarita, Montecristo, Río Viejo, San Pablo.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CESAR : González.</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LA GUAJIRA : Albania.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MAGDALENA : Guamal.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bl>
          </a:graphicData>
        </a:graphic>
      </p:graphicFrame>
      <p:pic>
        <p:nvPicPr>
          <p:cNvPr id="4" name="Google Shape;157;p58"/>
          <p:cNvPicPr preferRelativeResize="0"/>
          <p:nvPr/>
        </p:nvPicPr>
        <p:blipFill rotWithShape="1">
          <a:blip r:embed="rId3">
            <a:alphaModFix/>
          </a:blip>
          <a:srcRect/>
          <a:stretch/>
        </p:blipFill>
        <p:spPr>
          <a:xfrm>
            <a:off x="4775613" y="2458409"/>
            <a:ext cx="499120" cy="445047"/>
          </a:xfrm>
          <a:prstGeom prst="rect">
            <a:avLst/>
          </a:prstGeom>
          <a:noFill/>
          <a:ln>
            <a:noFill/>
          </a:ln>
        </p:spPr>
      </p:pic>
      <p:pic>
        <p:nvPicPr>
          <p:cNvPr id="6" name="Google Shape;158;p58">
            <a:extLst>
              <a:ext uri="{FF2B5EF4-FFF2-40B4-BE49-F238E27FC236}">
                <a16:creationId xmlns:a16="http://schemas.microsoft.com/office/drawing/2014/main" id="{BCA079E4-8A9B-C367-42CC-AA03BB12CF62}"/>
              </a:ext>
            </a:extLst>
          </p:cNvPr>
          <p:cNvPicPr preferRelativeResize="0"/>
          <p:nvPr/>
        </p:nvPicPr>
        <p:blipFill rotWithShape="1">
          <a:blip r:embed="rId4">
            <a:alphaModFix/>
          </a:blip>
          <a:srcRect/>
          <a:stretch/>
        </p:blipFill>
        <p:spPr>
          <a:xfrm>
            <a:off x="4775613" y="4340492"/>
            <a:ext cx="484369" cy="446694"/>
          </a:xfrm>
          <a:prstGeom prst="rect">
            <a:avLst/>
          </a:prstGeom>
          <a:noFill/>
          <a:ln>
            <a:noFill/>
          </a:ln>
        </p:spPr>
      </p:pic>
    </p:spTree>
    <p:extLst>
      <p:ext uri="{BB962C8B-B14F-4D97-AF65-F5344CB8AC3E}">
        <p14:creationId xmlns:p14="http://schemas.microsoft.com/office/powerpoint/2010/main" val="12477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3" name="Google Shape;186;p59">
            <a:extLst>
              <a:ext uri="{FF2B5EF4-FFF2-40B4-BE49-F238E27FC236}">
                <a16:creationId xmlns:a16="http://schemas.microsoft.com/office/drawing/2014/main" id="{BF8575A7-63B0-C4EE-F53C-12191066E885}"/>
              </a:ext>
            </a:extLst>
          </p:cNvPr>
          <p:cNvGraphicFramePr/>
          <p:nvPr>
            <p:extLst>
              <p:ext uri="{D42A27DB-BD31-4B8C-83A1-F6EECF244321}">
                <p14:modId xmlns:p14="http://schemas.microsoft.com/office/powerpoint/2010/main" val="3627241119"/>
              </p:ext>
            </p:extLst>
          </p:nvPr>
        </p:nvGraphicFramePr>
        <p:xfrm>
          <a:off x="4173323" y="1427011"/>
          <a:ext cx="7392226" cy="3295542"/>
        </p:xfrm>
        <a:graphic>
          <a:graphicData uri="http://schemas.openxmlformats.org/drawingml/2006/table">
            <a:tbl>
              <a:tblPr>
                <a:noFill/>
                <a:tableStyleId>{7637F94A-DA9B-481A-AE38-6A32242EE391}</a:tableStyleId>
              </a:tblPr>
              <a:tblGrid>
                <a:gridCol w="1036242">
                  <a:extLst>
                    <a:ext uri="{9D8B030D-6E8A-4147-A177-3AD203B41FA5}">
                      <a16:colId xmlns:a16="http://schemas.microsoft.com/office/drawing/2014/main" val="20000"/>
                    </a:ext>
                  </a:extLst>
                </a:gridCol>
                <a:gridCol w="6355984">
                  <a:extLst>
                    <a:ext uri="{9D8B030D-6E8A-4147-A177-3AD203B41FA5}">
                      <a16:colId xmlns:a16="http://schemas.microsoft.com/office/drawing/2014/main" val="20001"/>
                    </a:ext>
                  </a:extLst>
                </a:gridCol>
              </a:tblGrid>
              <a:tr h="43044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771063">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ANTIOQUIA : Caucasia.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BOGOTÁ, D.C. : Bogotá, D.C..</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BOYACÁ : Almeida, Aquitania, Berbeo, Boyacá, Campohermoso, </a:t>
                      </a:r>
                      <a:r>
                        <a:rPr lang="es-ES" sz="1000" b="0" i="0" u="none" strike="noStrike" cap="none" dirty="0" err="1">
                          <a:solidFill>
                            <a:srgbClr val="000000"/>
                          </a:solidFill>
                          <a:latin typeface="Arial"/>
                          <a:ea typeface="Arial"/>
                          <a:cs typeface="Arial"/>
                          <a:sym typeface="Arial"/>
                        </a:rPr>
                        <a:t>Chinavita</a:t>
                      </a:r>
                      <a:r>
                        <a:rPr lang="es-ES" sz="1000" b="0" i="0" u="none" strike="noStrike" cap="none" dirty="0">
                          <a:solidFill>
                            <a:srgbClr val="000000"/>
                          </a:solidFill>
                          <a:latin typeface="Arial"/>
                          <a:ea typeface="Arial"/>
                          <a:cs typeface="Arial"/>
                          <a:sym typeface="Arial"/>
                        </a:rPr>
                        <a:t>, Chiscas, </a:t>
                      </a:r>
                      <a:r>
                        <a:rPr lang="es-ES" sz="1000" b="0" i="0" u="none" strike="noStrike" cap="none" dirty="0" err="1">
                          <a:solidFill>
                            <a:srgbClr val="000000"/>
                          </a:solidFill>
                          <a:latin typeface="Arial"/>
                          <a:ea typeface="Arial"/>
                          <a:cs typeface="Arial"/>
                          <a:sym typeface="Arial"/>
                        </a:rPr>
                        <a:t>Chivatá</a:t>
                      </a:r>
                      <a:r>
                        <a:rPr lang="es-ES" sz="1000" b="0" i="0" u="none" strike="noStrike" cap="none" dirty="0">
                          <a:solidFill>
                            <a:srgbClr val="000000"/>
                          </a:solidFill>
                          <a:latin typeface="Arial"/>
                          <a:ea typeface="Arial"/>
                          <a:cs typeface="Arial"/>
                          <a:sym typeface="Arial"/>
                        </a:rPr>
                        <a:t>, Chivor, Ciénega, Cubará, Cucaita, Cómbita, Firavitoba, Garagoa, Guateque, </a:t>
                      </a:r>
                      <a:r>
                        <a:rPr lang="es-ES" sz="1000" b="0" i="0" u="none" strike="noStrike" cap="none" dirty="0" err="1">
                          <a:solidFill>
                            <a:srgbClr val="000000"/>
                          </a:solidFill>
                          <a:latin typeface="Arial"/>
                          <a:ea typeface="Arial"/>
                          <a:cs typeface="Arial"/>
                          <a:sym typeface="Arial"/>
                        </a:rPr>
                        <a:t>Guayatá</a:t>
                      </a:r>
                      <a:r>
                        <a:rPr lang="es-ES" sz="1000" b="0" i="0" u="none" strike="noStrike" cap="none" dirty="0">
                          <a:solidFill>
                            <a:srgbClr val="000000"/>
                          </a:solidFill>
                          <a:latin typeface="Arial"/>
                          <a:ea typeface="Arial"/>
                          <a:cs typeface="Arial"/>
                          <a:sym typeface="Arial"/>
                        </a:rPr>
                        <a:t>, Gámeza, Güicán De La Sierra, La Capilla, </a:t>
                      </a:r>
                      <a:r>
                        <a:rPr lang="es-ES" sz="1000" b="0" i="0" u="none" strike="noStrike" cap="none" dirty="0" err="1">
                          <a:solidFill>
                            <a:srgbClr val="000000"/>
                          </a:solidFill>
                          <a:latin typeface="Arial"/>
                          <a:ea typeface="Arial"/>
                          <a:cs typeface="Arial"/>
                          <a:sym typeface="Arial"/>
                        </a:rPr>
                        <a:t>Labranzagrande</a:t>
                      </a:r>
                      <a:r>
                        <a:rPr lang="es-ES" sz="1000" b="0" i="0" u="none" strike="noStrike" cap="none" dirty="0">
                          <a:solidFill>
                            <a:srgbClr val="000000"/>
                          </a:solidFill>
                          <a:latin typeface="Arial"/>
                          <a:ea typeface="Arial"/>
                          <a:cs typeface="Arial"/>
                          <a:sym typeface="Arial"/>
                        </a:rPr>
                        <a:t>, </a:t>
                      </a:r>
                      <a:r>
                        <a:rPr lang="es-ES" sz="1000" b="0" i="0" u="none" strike="noStrike" cap="none" dirty="0" err="1">
                          <a:solidFill>
                            <a:srgbClr val="000000"/>
                          </a:solidFill>
                          <a:latin typeface="Arial"/>
                          <a:ea typeface="Arial"/>
                          <a:cs typeface="Arial"/>
                          <a:sym typeface="Arial"/>
                        </a:rPr>
                        <a:t>Macanal</a:t>
                      </a:r>
                      <a:r>
                        <a:rPr lang="es-ES" sz="1000" b="0" i="0" u="none" strike="noStrike" cap="none" dirty="0">
                          <a:solidFill>
                            <a:srgbClr val="000000"/>
                          </a:solidFill>
                          <a:latin typeface="Arial"/>
                          <a:ea typeface="Arial"/>
                          <a:cs typeface="Arial"/>
                          <a:sym typeface="Arial"/>
                        </a:rPr>
                        <a:t>, Miraflores, Mongua, Motavita, Nuevo Colón, </a:t>
                      </a:r>
                      <a:r>
                        <a:rPr lang="es-ES" sz="1000" b="0" i="0" u="none" strike="noStrike" cap="none" dirty="0" err="1">
                          <a:solidFill>
                            <a:srgbClr val="000000"/>
                          </a:solidFill>
                          <a:latin typeface="Arial"/>
                          <a:ea typeface="Arial"/>
                          <a:cs typeface="Arial"/>
                          <a:sym typeface="Arial"/>
                        </a:rPr>
                        <a:t>Oicatá</a:t>
                      </a:r>
                      <a:r>
                        <a:rPr lang="es-ES" sz="1000" b="0" i="0" u="none" strike="noStrike" cap="none" dirty="0">
                          <a:solidFill>
                            <a:srgbClr val="000000"/>
                          </a:solidFill>
                          <a:latin typeface="Arial"/>
                          <a:ea typeface="Arial"/>
                          <a:cs typeface="Arial"/>
                          <a:sym typeface="Arial"/>
                        </a:rPr>
                        <a:t>, </a:t>
                      </a:r>
                      <a:r>
                        <a:rPr lang="es-ES" sz="1000" b="0" i="0" u="none" strike="noStrike" cap="none" dirty="0" err="1">
                          <a:solidFill>
                            <a:srgbClr val="000000"/>
                          </a:solidFill>
                          <a:latin typeface="Arial"/>
                          <a:ea typeface="Arial"/>
                          <a:cs typeface="Arial"/>
                          <a:sym typeface="Arial"/>
                        </a:rPr>
                        <a:t>Pachavita</a:t>
                      </a:r>
                      <a:r>
                        <a:rPr lang="es-ES" sz="1000" b="0" i="0" u="none" strike="noStrike" cap="none" dirty="0">
                          <a:solidFill>
                            <a:srgbClr val="000000"/>
                          </a:solidFill>
                          <a:latin typeface="Arial"/>
                          <a:ea typeface="Arial"/>
                          <a:cs typeface="Arial"/>
                          <a:sym typeface="Arial"/>
                        </a:rPr>
                        <a:t>, Paipa, Pajarito, Pesca, Pisba, Páez, Ramiriquí, Rondón, Samacá, San Eduardo, San Luis De Gaceno, Santa María, Siachoque, Somondoco, Sutatenza, Tenza, Tibaná, Toca, Tota, Tunja, Turmequé, Tuta, Ventaquemada, </a:t>
                      </a:r>
                      <a:r>
                        <a:rPr lang="es-ES" sz="1000" b="0" i="0" u="none" strike="noStrike" cap="none" dirty="0" err="1">
                          <a:solidFill>
                            <a:srgbClr val="000000"/>
                          </a:solidFill>
                          <a:latin typeface="Arial"/>
                          <a:ea typeface="Arial"/>
                          <a:cs typeface="Arial"/>
                          <a:sym typeface="Arial"/>
                        </a:rPr>
                        <a:t>Zetaquira</a:t>
                      </a:r>
                      <a:r>
                        <a:rPr lang="es-ES" sz="1000" b="0" i="0" u="none" strike="noStrike" cap="none" dirty="0">
                          <a:solidFill>
                            <a:srgbClr val="000000"/>
                          </a:solidFill>
                          <a:latin typeface="Arial"/>
                          <a:ea typeface="Arial"/>
                          <a:cs typeface="Arial"/>
                          <a:sym typeface="Arial"/>
                        </a:rPr>
                        <a:t>, Úmbita.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CUNDINAMARCA : Chipaque, Choachí, Chocontá, Cogua, Cucunubá, Cáqueza, Fosca, Fómeque, Gachalá, Gachancipá, Gachetá, Guachetá, Guasca, Guatavita, Guayabetal, Gutiérrez, Jerusalén, Junín, La Calera, Lenguazaque, Machetá, Manta, Medina, Nemocón, </a:t>
                      </a:r>
                      <a:r>
                        <a:rPr lang="es-ES" sz="1000" b="0" i="0" u="none" strike="noStrike" cap="none" dirty="0" err="1">
                          <a:solidFill>
                            <a:srgbClr val="000000"/>
                          </a:solidFill>
                          <a:latin typeface="Arial"/>
                          <a:ea typeface="Arial"/>
                          <a:cs typeface="Arial"/>
                          <a:sym typeface="Arial"/>
                        </a:rPr>
                        <a:t>Quetame</a:t>
                      </a:r>
                      <a:r>
                        <a:rPr lang="es-ES" sz="1000" b="0" i="0" u="none" strike="noStrike" cap="none" dirty="0">
                          <a:solidFill>
                            <a:srgbClr val="000000"/>
                          </a:solidFill>
                          <a:latin typeface="Arial"/>
                          <a:ea typeface="Arial"/>
                          <a:cs typeface="Arial"/>
                          <a:sym typeface="Arial"/>
                        </a:rPr>
                        <a:t>, Sesquilé, Soacha, Suesca, Sutatausa, Tausa, </a:t>
                      </a:r>
                      <a:r>
                        <a:rPr lang="es-ES" sz="1000" b="0" i="0" u="none" strike="noStrike" cap="none" dirty="0" err="1">
                          <a:solidFill>
                            <a:srgbClr val="000000"/>
                          </a:solidFill>
                          <a:latin typeface="Arial"/>
                          <a:ea typeface="Arial"/>
                          <a:cs typeface="Arial"/>
                          <a:sym typeface="Arial"/>
                        </a:rPr>
                        <a:t>Tibirita</a:t>
                      </a:r>
                      <a:r>
                        <a:rPr lang="es-ES" sz="1000" b="0" i="0" u="none" strike="noStrike" cap="none" dirty="0">
                          <a:solidFill>
                            <a:srgbClr val="000000"/>
                          </a:solidFill>
                          <a:latin typeface="Arial"/>
                          <a:ea typeface="Arial"/>
                          <a:cs typeface="Arial"/>
                          <a:sym typeface="Arial"/>
                        </a:rPr>
                        <a:t>, Ubalá, Ubaque, Une, Villa De San Diego De Ubaté, Villapinzón.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HUILA : Baraya, Colombia, </a:t>
                      </a:r>
                      <a:r>
                        <a:rPr lang="es-ES" sz="1000" b="0" i="0" u="none" strike="noStrike" cap="none" dirty="0" err="1">
                          <a:solidFill>
                            <a:srgbClr val="000000"/>
                          </a:solidFill>
                          <a:latin typeface="Arial"/>
                          <a:ea typeface="Arial"/>
                          <a:cs typeface="Arial"/>
                          <a:sym typeface="Arial"/>
                        </a:rPr>
                        <a:t>Villavieja</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NORTE DE SANTANDER : Bochalema, Chitagá, Herrán, </a:t>
                      </a:r>
                      <a:r>
                        <a:rPr lang="es-ES" sz="1000" b="0" i="0" u="none" strike="noStrike" cap="none" dirty="0" err="1">
                          <a:solidFill>
                            <a:srgbClr val="000000"/>
                          </a:solidFill>
                          <a:latin typeface="Arial"/>
                          <a:ea typeface="Arial"/>
                          <a:cs typeface="Arial"/>
                          <a:sym typeface="Arial"/>
                        </a:rPr>
                        <a:t>Labateca</a:t>
                      </a:r>
                      <a:r>
                        <a:rPr lang="es-ES" sz="1000" b="0" i="0" u="none" strike="noStrike" cap="none" dirty="0">
                          <a:solidFill>
                            <a:srgbClr val="000000"/>
                          </a:solidFill>
                          <a:latin typeface="Arial"/>
                          <a:ea typeface="Arial"/>
                          <a:cs typeface="Arial"/>
                          <a:sym typeface="Arial"/>
                        </a:rPr>
                        <a:t>, Pamplona, Pamplonita, San Cayetano, San José De Cúcuta, Toledo.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SANTANDER : Cerrito, Concepción.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TOLIMA : Alpujarra.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122499165"/>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41737" y="884549"/>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srcRect/>
          <a:stretch>
            <a:fillRect/>
          </a:stretch>
        </p:blipFill>
        <p:spPr>
          <a:xfrm>
            <a:off x="244444" y="1358020"/>
            <a:ext cx="3829615" cy="5260063"/>
          </a:xfrm>
          <a:prstGeom prst="rect">
            <a:avLst/>
          </a:prstGeom>
          <a:noFill/>
          <a:ln>
            <a:noFill/>
          </a:ln>
        </p:spPr>
      </p:pic>
      <p:pic>
        <p:nvPicPr>
          <p:cNvPr id="8" name="Google Shape;137;p24" descr="Recurso 25.png"/>
          <p:cNvPicPr preferRelativeResize="0"/>
          <p:nvPr/>
        </p:nvPicPr>
        <p:blipFill rotWithShape="1">
          <a:blip r:embed="rId5">
            <a:alphaModFix/>
          </a:blip>
          <a:srcRect/>
          <a:stretch/>
        </p:blipFill>
        <p:spPr>
          <a:xfrm>
            <a:off x="4433947" y="3205653"/>
            <a:ext cx="458425" cy="446694"/>
          </a:xfrm>
          <a:prstGeom prst="rect">
            <a:avLst/>
          </a:prstGeom>
          <a:noFill/>
          <a:ln>
            <a:noFill/>
          </a:ln>
        </p:spPr>
      </p:pic>
      <p:pic>
        <p:nvPicPr>
          <p:cNvPr id="4" name="Google Shape;157;p58">
            <a:extLst>
              <a:ext uri="{FF2B5EF4-FFF2-40B4-BE49-F238E27FC236}">
                <a16:creationId xmlns:a16="http://schemas.microsoft.com/office/drawing/2014/main" id="{1EF32501-A8E9-7E27-FDA1-0D97BAFF1466}"/>
              </a:ext>
            </a:extLst>
          </p:cNvPr>
          <p:cNvPicPr preferRelativeResize="0"/>
          <p:nvPr/>
        </p:nvPicPr>
        <p:blipFill rotWithShape="1">
          <a:blip r:embed="rId6">
            <a:alphaModFix/>
          </a:blip>
          <a:srcRect/>
          <a:stretch/>
        </p:blipFill>
        <p:spPr>
          <a:xfrm>
            <a:off x="13600111" y="4529028"/>
            <a:ext cx="499120" cy="445047"/>
          </a:xfrm>
          <a:prstGeom prst="rect">
            <a:avLst/>
          </a:prstGeom>
          <a:noFill/>
          <a:ln>
            <a:noFill/>
          </a:ln>
        </p:spPr>
      </p:pic>
      <p:pic>
        <p:nvPicPr>
          <p:cNvPr id="6" name="Google Shape;158;p58">
            <a:extLst>
              <a:ext uri="{FF2B5EF4-FFF2-40B4-BE49-F238E27FC236}">
                <a16:creationId xmlns:a16="http://schemas.microsoft.com/office/drawing/2014/main" id="{FF2A42F9-528B-3EEA-DB82-0937D1FFCC4A}"/>
              </a:ext>
            </a:extLst>
          </p:cNvPr>
          <p:cNvPicPr preferRelativeResize="0"/>
          <p:nvPr/>
        </p:nvPicPr>
        <p:blipFill rotWithShape="1">
          <a:blip r:embed="rId7">
            <a:alphaModFix/>
          </a:blip>
          <a:srcRect/>
          <a:stretch/>
        </p:blipFill>
        <p:spPr>
          <a:xfrm>
            <a:off x="13006553" y="5383074"/>
            <a:ext cx="484369" cy="446694"/>
          </a:xfrm>
          <a:prstGeom prst="rect">
            <a:avLst/>
          </a:prstGeom>
          <a:noFill/>
          <a:ln>
            <a:noFill/>
          </a:ln>
        </p:spPr>
      </p:pic>
    </p:spTree>
    <p:extLst>
      <p:ext uri="{BB962C8B-B14F-4D97-AF65-F5344CB8AC3E}">
        <p14:creationId xmlns:p14="http://schemas.microsoft.com/office/powerpoint/2010/main" val="4036039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3" name="Google Shape;186;p59">
            <a:extLst>
              <a:ext uri="{FF2B5EF4-FFF2-40B4-BE49-F238E27FC236}">
                <a16:creationId xmlns:a16="http://schemas.microsoft.com/office/drawing/2014/main" id="{BF8575A7-63B0-C4EE-F53C-12191066E885}"/>
              </a:ext>
            </a:extLst>
          </p:cNvPr>
          <p:cNvGraphicFramePr/>
          <p:nvPr>
            <p:extLst>
              <p:ext uri="{D42A27DB-BD31-4B8C-83A1-F6EECF244321}">
                <p14:modId xmlns:p14="http://schemas.microsoft.com/office/powerpoint/2010/main" val="951349978"/>
              </p:ext>
            </p:extLst>
          </p:nvPr>
        </p:nvGraphicFramePr>
        <p:xfrm>
          <a:off x="4376563" y="1422018"/>
          <a:ext cx="7392226" cy="4789042"/>
        </p:xfrm>
        <a:graphic>
          <a:graphicData uri="http://schemas.openxmlformats.org/drawingml/2006/table">
            <a:tbl>
              <a:tblPr>
                <a:noFill/>
                <a:tableStyleId>{7637F94A-DA9B-481A-AE38-6A32242EE391}</a:tableStyleId>
              </a:tblPr>
              <a:tblGrid>
                <a:gridCol w="1036242">
                  <a:extLst>
                    <a:ext uri="{9D8B030D-6E8A-4147-A177-3AD203B41FA5}">
                      <a16:colId xmlns:a16="http://schemas.microsoft.com/office/drawing/2014/main" val="20000"/>
                    </a:ext>
                  </a:extLst>
                </a:gridCol>
                <a:gridCol w="6355984">
                  <a:extLst>
                    <a:ext uri="{9D8B030D-6E8A-4147-A177-3AD203B41FA5}">
                      <a16:colId xmlns:a16="http://schemas.microsoft.com/office/drawing/2014/main" val="20001"/>
                    </a:ext>
                  </a:extLst>
                </a:gridCol>
              </a:tblGrid>
              <a:tr h="430442">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2039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ANTIOQUIA : Cisneros, Cáceres, El Bagre, Girardota, Nechí, Remedios, San Pedro De Urabá, Segovia, Turbo, Yalí, Yolombó, Chigorodó.</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BOYACÁ : Arcabuco, Belén, </a:t>
                      </a:r>
                      <a:r>
                        <a:rPr lang="es-ES" sz="1000" b="0" i="0" u="none" strike="noStrike" cap="none" dirty="0" err="1">
                          <a:solidFill>
                            <a:srgbClr val="000000"/>
                          </a:solidFill>
                          <a:latin typeface="Arial"/>
                          <a:ea typeface="Arial"/>
                          <a:cs typeface="Arial"/>
                          <a:sym typeface="Arial"/>
                        </a:rPr>
                        <a:t>Betéitiva</a:t>
                      </a:r>
                      <a:r>
                        <a:rPr lang="es-ES" sz="1000" b="0" i="0" u="none" strike="noStrike" cap="none" dirty="0">
                          <a:solidFill>
                            <a:srgbClr val="000000"/>
                          </a:solidFill>
                          <a:latin typeface="Arial"/>
                          <a:ea typeface="Arial"/>
                          <a:cs typeface="Arial"/>
                          <a:sym typeface="Arial"/>
                        </a:rPr>
                        <a:t>, Chita, Chíquiza, Duitama, Floresta, Iza, Jenesano, Jericó, Paya, Paz De Río, Ráquira, Santa Rosa De Viterbo, </a:t>
                      </a:r>
                      <a:r>
                        <a:rPr lang="es-ES" sz="1000" b="0" i="0" u="none" strike="noStrike" cap="none" dirty="0" err="1">
                          <a:solidFill>
                            <a:srgbClr val="000000"/>
                          </a:solidFill>
                          <a:latin typeface="Arial"/>
                          <a:ea typeface="Arial"/>
                          <a:cs typeface="Arial"/>
                          <a:sym typeface="Arial"/>
                        </a:rPr>
                        <a:t>Sativanorte</a:t>
                      </a:r>
                      <a:r>
                        <a:rPr lang="es-ES" sz="1000" b="0" i="0" u="none" strike="noStrike" cap="none" dirty="0">
                          <a:solidFill>
                            <a:srgbClr val="000000"/>
                          </a:solidFill>
                          <a:latin typeface="Arial"/>
                          <a:ea typeface="Arial"/>
                          <a:cs typeface="Arial"/>
                          <a:sym typeface="Arial"/>
                        </a:rPr>
                        <a:t>, </a:t>
                      </a:r>
                      <a:r>
                        <a:rPr lang="es-ES" sz="1000" b="0" i="0" u="none" strike="noStrike" cap="none" dirty="0" err="1">
                          <a:solidFill>
                            <a:srgbClr val="000000"/>
                          </a:solidFill>
                          <a:latin typeface="Arial"/>
                          <a:ea typeface="Arial"/>
                          <a:cs typeface="Arial"/>
                          <a:sym typeface="Arial"/>
                        </a:rPr>
                        <a:t>Sativasur</a:t>
                      </a:r>
                      <a:r>
                        <a:rPr lang="es-ES" sz="1000" b="0" i="0" u="none" strike="noStrike" cap="none" dirty="0">
                          <a:solidFill>
                            <a:srgbClr val="000000"/>
                          </a:solidFill>
                          <a:latin typeface="Arial"/>
                          <a:ea typeface="Arial"/>
                          <a:cs typeface="Arial"/>
                          <a:sym typeface="Arial"/>
                        </a:rPr>
                        <a:t>, Socha, Socotá, Sogamoso, Sora, Soracá, </a:t>
                      </a:r>
                      <a:r>
                        <a:rPr lang="es-ES" sz="1000" b="0" i="0" u="none" strike="noStrike" cap="none" dirty="0" err="1">
                          <a:solidFill>
                            <a:srgbClr val="000000"/>
                          </a:solidFill>
                          <a:latin typeface="Arial"/>
                          <a:ea typeface="Arial"/>
                          <a:cs typeface="Arial"/>
                          <a:sym typeface="Arial"/>
                        </a:rPr>
                        <a:t>Sutamarchán</a:t>
                      </a:r>
                      <a:r>
                        <a:rPr lang="es-ES" sz="1000" b="0" i="0" u="none" strike="noStrike" cap="none" dirty="0">
                          <a:solidFill>
                            <a:srgbClr val="000000"/>
                          </a:solidFill>
                          <a:latin typeface="Arial"/>
                          <a:ea typeface="Arial"/>
                          <a:cs typeface="Arial"/>
                          <a:sym typeface="Arial"/>
                        </a:rPr>
                        <a:t>, Sáchica, Tasco, Tibasosa, </a:t>
                      </a:r>
                      <a:r>
                        <a:rPr lang="es-ES" sz="1000" b="0" i="0" u="none" strike="noStrike" cap="none" dirty="0" err="1">
                          <a:solidFill>
                            <a:srgbClr val="000000"/>
                          </a:solidFill>
                          <a:latin typeface="Arial"/>
                          <a:ea typeface="Arial"/>
                          <a:cs typeface="Arial"/>
                          <a:sym typeface="Arial"/>
                        </a:rPr>
                        <a:t>Viracachá</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CUNDINAMARCA : Carmen De </a:t>
                      </a:r>
                      <a:r>
                        <a:rPr lang="es-ES" sz="1000" b="0" i="0" u="none" strike="noStrike" cap="none" dirty="0" err="1">
                          <a:solidFill>
                            <a:srgbClr val="000000"/>
                          </a:solidFill>
                          <a:latin typeface="Arial"/>
                          <a:ea typeface="Arial"/>
                          <a:cs typeface="Arial"/>
                          <a:sym typeface="Arial"/>
                        </a:rPr>
                        <a:t>Carupa</a:t>
                      </a:r>
                      <a:r>
                        <a:rPr lang="es-ES" sz="1000" b="0" i="0" u="none" strike="noStrike" cap="none" dirty="0">
                          <a:solidFill>
                            <a:srgbClr val="000000"/>
                          </a:solidFill>
                          <a:latin typeface="Arial"/>
                          <a:ea typeface="Arial"/>
                          <a:cs typeface="Arial"/>
                          <a:sym typeface="Arial"/>
                        </a:rPr>
                        <a:t>, Chía, Fúquene, Gama, Paratebueno, Pasca, Sibaté, Sopó, Tocancipá, Zipaquirá.</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HUILA : Algeciras, Elías, La Plata, </a:t>
                      </a:r>
                      <a:r>
                        <a:rPr lang="es-ES" sz="1000" b="0" i="0" u="none" strike="noStrike" cap="none" dirty="0" err="1">
                          <a:solidFill>
                            <a:srgbClr val="000000"/>
                          </a:solidFill>
                          <a:latin typeface="Arial"/>
                          <a:ea typeface="Arial"/>
                          <a:cs typeface="Arial"/>
                          <a:sym typeface="Arial"/>
                        </a:rPr>
                        <a:t>Oporapa</a:t>
                      </a:r>
                      <a:r>
                        <a:rPr lang="es-ES" sz="1000" b="0" i="0" u="none" strike="noStrike" cap="none" dirty="0">
                          <a:solidFill>
                            <a:srgbClr val="000000"/>
                          </a:solidFill>
                          <a:latin typeface="Arial"/>
                          <a:ea typeface="Arial"/>
                          <a:cs typeface="Arial"/>
                          <a:sym typeface="Arial"/>
                        </a:rPr>
                        <a:t>, Saladoblanco, Tarqui, Tello, Tesalia, Íquira.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NORTE DE SANTANDER : </a:t>
                      </a:r>
                      <a:r>
                        <a:rPr lang="es-ES" sz="1000" b="0" i="0" u="none" strike="noStrike" cap="none" dirty="0" err="1">
                          <a:solidFill>
                            <a:srgbClr val="000000"/>
                          </a:solidFill>
                          <a:latin typeface="Arial"/>
                          <a:ea typeface="Arial"/>
                          <a:cs typeface="Arial"/>
                          <a:sym typeface="Arial"/>
                        </a:rPr>
                        <a:t>Ragonvalia</a:t>
                      </a:r>
                      <a:r>
                        <a:rPr lang="es-ES" sz="1000" b="0" i="0" u="none" strike="noStrike" cap="none" dirty="0">
                          <a:solidFill>
                            <a:srgbClr val="000000"/>
                          </a:solidFill>
                          <a:latin typeface="Arial"/>
                          <a:ea typeface="Arial"/>
                          <a:cs typeface="Arial"/>
                          <a:sym typeface="Arial"/>
                        </a:rPr>
                        <a:t>, Chinácota, Convención, </a:t>
                      </a:r>
                      <a:r>
                        <a:rPr lang="es-ES" sz="1000" b="0" i="0" u="none" strike="noStrike" cap="none" dirty="0" err="1">
                          <a:solidFill>
                            <a:srgbClr val="000000"/>
                          </a:solidFill>
                          <a:latin typeface="Arial"/>
                          <a:ea typeface="Arial"/>
                          <a:cs typeface="Arial"/>
                          <a:sym typeface="Arial"/>
                        </a:rPr>
                        <a:t>Cucutilla</a:t>
                      </a:r>
                      <a:r>
                        <a:rPr lang="es-ES" sz="1000" b="0" i="0" u="none" strike="noStrike" cap="none" dirty="0">
                          <a:solidFill>
                            <a:srgbClr val="000000"/>
                          </a:solidFill>
                          <a:latin typeface="Arial"/>
                          <a:ea typeface="Arial"/>
                          <a:cs typeface="Arial"/>
                          <a:sym typeface="Arial"/>
                        </a:rPr>
                        <a:t>, </a:t>
                      </a:r>
                      <a:r>
                        <a:rPr lang="es-ES" sz="1000" b="0" i="0" u="none" strike="noStrike" cap="none" dirty="0" err="1">
                          <a:solidFill>
                            <a:srgbClr val="000000"/>
                          </a:solidFill>
                          <a:latin typeface="Arial"/>
                          <a:ea typeface="Arial"/>
                          <a:cs typeface="Arial"/>
                          <a:sym typeface="Arial"/>
                        </a:rPr>
                        <a:t>Cácota</a:t>
                      </a:r>
                      <a:r>
                        <a:rPr lang="es-ES" sz="1000" b="0" i="0" u="none" strike="noStrike" cap="none" dirty="0">
                          <a:solidFill>
                            <a:srgbClr val="000000"/>
                          </a:solidFill>
                          <a:latin typeface="Arial"/>
                          <a:ea typeface="Arial"/>
                          <a:cs typeface="Arial"/>
                          <a:sym typeface="Arial"/>
                        </a:rPr>
                        <a:t>, El Carmen, El Tarra, La Playa, Los Patios, Ocaña, Silos, Teorama, Villa Del Rosario, Ábrego.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SANTANDER : Capitanejo, Los Santos, Puerto Wilches.</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TOLIMA : Dolores, Natagaima, Prado.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614840566"/>
                  </a:ext>
                </a:extLst>
              </a:tr>
              <a:tr h="12039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ANTIOQUIA : Amalfi, Apartadó, Bello, Gómez Plata, Ituango, Maceo, Necoclí, Puerto Berrío, San Roque, Tarazá, Zaragoza.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BOYACÁ : </a:t>
                      </a:r>
                      <a:r>
                        <a:rPr lang="es-ES" sz="1000" b="0" i="0" u="none" strike="noStrike" cap="none" dirty="0" err="1">
                          <a:solidFill>
                            <a:srgbClr val="000000"/>
                          </a:solidFill>
                          <a:latin typeface="Arial"/>
                          <a:ea typeface="Arial"/>
                          <a:cs typeface="Arial"/>
                          <a:sym typeface="Arial"/>
                        </a:rPr>
                        <a:t>Boavita</a:t>
                      </a:r>
                      <a:r>
                        <a:rPr lang="es-ES" sz="1000" b="0" i="0" u="none" strike="noStrike" cap="none" dirty="0">
                          <a:solidFill>
                            <a:srgbClr val="000000"/>
                          </a:solidFill>
                          <a:latin typeface="Arial"/>
                          <a:ea typeface="Arial"/>
                          <a:cs typeface="Arial"/>
                          <a:sym typeface="Arial"/>
                        </a:rPr>
                        <a:t>, Buenavista, </a:t>
                      </a:r>
                      <a:r>
                        <a:rPr lang="es-ES" sz="1000" b="0" i="0" u="none" strike="noStrike" cap="none" dirty="0" err="1">
                          <a:solidFill>
                            <a:srgbClr val="000000"/>
                          </a:solidFill>
                          <a:latin typeface="Arial"/>
                          <a:ea typeface="Arial"/>
                          <a:cs typeface="Arial"/>
                          <a:sym typeface="Arial"/>
                        </a:rPr>
                        <a:t>Busbanzá</a:t>
                      </a:r>
                      <a:r>
                        <a:rPr lang="es-ES" sz="1000" b="0" i="0" u="none" strike="noStrike" cap="none" dirty="0">
                          <a:solidFill>
                            <a:srgbClr val="000000"/>
                          </a:solidFill>
                          <a:latin typeface="Arial"/>
                          <a:ea typeface="Arial"/>
                          <a:cs typeface="Arial"/>
                          <a:sym typeface="Arial"/>
                        </a:rPr>
                        <a:t>, Cerinza, </a:t>
                      </a:r>
                      <a:r>
                        <a:rPr lang="es-ES" sz="1000" b="0" i="0" u="none" strike="noStrike" cap="none" dirty="0" err="1">
                          <a:solidFill>
                            <a:srgbClr val="000000"/>
                          </a:solidFill>
                          <a:latin typeface="Arial"/>
                          <a:ea typeface="Arial"/>
                          <a:cs typeface="Arial"/>
                          <a:sym typeface="Arial"/>
                        </a:rPr>
                        <a:t>Coper</a:t>
                      </a:r>
                      <a:r>
                        <a:rPr lang="es-ES" sz="1000" b="0" i="0" u="none" strike="noStrike" cap="none" dirty="0">
                          <a:solidFill>
                            <a:srgbClr val="000000"/>
                          </a:solidFill>
                          <a:latin typeface="Arial"/>
                          <a:ea typeface="Arial"/>
                          <a:cs typeface="Arial"/>
                          <a:sym typeface="Arial"/>
                        </a:rPr>
                        <a:t>, Corrales, </a:t>
                      </a:r>
                      <a:r>
                        <a:rPr lang="es-ES" sz="1000" b="0" i="0" u="none" strike="noStrike" cap="none" dirty="0" err="1">
                          <a:solidFill>
                            <a:srgbClr val="000000"/>
                          </a:solidFill>
                          <a:latin typeface="Arial"/>
                          <a:ea typeface="Arial"/>
                          <a:cs typeface="Arial"/>
                          <a:sym typeface="Arial"/>
                        </a:rPr>
                        <a:t>Covarachía</a:t>
                      </a:r>
                      <a:r>
                        <a:rPr lang="es-ES" sz="1000" b="0" i="0" u="none" strike="noStrike" cap="none" dirty="0">
                          <a:solidFill>
                            <a:srgbClr val="000000"/>
                          </a:solidFill>
                          <a:latin typeface="Arial"/>
                          <a:ea typeface="Arial"/>
                          <a:cs typeface="Arial"/>
                          <a:sym typeface="Arial"/>
                        </a:rPr>
                        <a:t>, </a:t>
                      </a:r>
                      <a:r>
                        <a:rPr lang="es-ES" sz="1000" b="0" i="0" u="none" strike="noStrike" cap="none" dirty="0" err="1">
                          <a:solidFill>
                            <a:srgbClr val="000000"/>
                          </a:solidFill>
                          <a:latin typeface="Arial"/>
                          <a:ea typeface="Arial"/>
                          <a:cs typeface="Arial"/>
                          <a:sym typeface="Arial"/>
                        </a:rPr>
                        <a:t>Cuítiva</a:t>
                      </a:r>
                      <a:r>
                        <a:rPr lang="es-ES" sz="1000" b="0" i="0" u="none" strike="noStrike" cap="none" dirty="0">
                          <a:solidFill>
                            <a:srgbClr val="000000"/>
                          </a:solidFill>
                          <a:latin typeface="Arial"/>
                          <a:ea typeface="Arial"/>
                          <a:cs typeface="Arial"/>
                          <a:sym typeface="Arial"/>
                        </a:rPr>
                        <a:t>, El Cocuy, El Espino, Guacamayas, La Uvita, Monguí, Nobsa, San Mateo, </a:t>
                      </a:r>
                      <a:r>
                        <a:rPr lang="es-ES" sz="1000" b="0" i="0" u="none" strike="noStrike" cap="none" dirty="0" err="1">
                          <a:solidFill>
                            <a:srgbClr val="000000"/>
                          </a:solidFill>
                          <a:latin typeface="Arial"/>
                          <a:ea typeface="Arial"/>
                          <a:cs typeface="Arial"/>
                          <a:sym typeface="Arial"/>
                        </a:rPr>
                        <a:t>Soatá</a:t>
                      </a:r>
                      <a:r>
                        <a:rPr lang="es-ES" sz="1000" b="0" i="0" u="none" strike="noStrike" cap="none" dirty="0">
                          <a:solidFill>
                            <a:srgbClr val="000000"/>
                          </a:solidFill>
                          <a:latin typeface="Arial"/>
                          <a:ea typeface="Arial"/>
                          <a:cs typeface="Arial"/>
                          <a:sym typeface="Arial"/>
                        </a:rPr>
                        <a:t>, </a:t>
                      </a:r>
                      <a:r>
                        <a:rPr lang="es-ES" sz="1000" b="0" i="0" u="none" strike="noStrike" cap="none" dirty="0" err="1">
                          <a:solidFill>
                            <a:srgbClr val="000000"/>
                          </a:solidFill>
                          <a:latin typeface="Arial"/>
                          <a:ea typeface="Arial"/>
                          <a:cs typeface="Arial"/>
                          <a:sym typeface="Arial"/>
                        </a:rPr>
                        <a:t>Sotaquirá</a:t>
                      </a:r>
                      <a:r>
                        <a:rPr lang="es-ES" sz="1000" b="0" i="0" u="none" strike="noStrike" cap="none" dirty="0">
                          <a:solidFill>
                            <a:srgbClr val="000000"/>
                          </a:solidFill>
                          <a:latin typeface="Arial"/>
                          <a:ea typeface="Arial"/>
                          <a:cs typeface="Arial"/>
                          <a:sym typeface="Arial"/>
                        </a:rPr>
                        <a:t>, </a:t>
                      </a:r>
                      <a:r>
                        <a:rPr lang="es-ES" sz="1000" b="0" i="0" u="none" strike="noStrike" cap="none" dirty="0" err="1">
                          <a:solidFill>
                            <a:srgbClr val="000000"/>
                          </a:solidFill>
                          <a:latin typeface="Arial"/>
                          <a:ea typeface="Arial"/>
                          <a:cs typeface="Arial"/>
                          <a:sym typeface="Arial"/>
                        </a:rPr>
                        <a:t>Susacón</a:t>
                      </a:r>
                      <a:r>
                        <a:rPr lang="es-ES" sz="1000" b="0" i="0" u="none" strike="noStrike" cap="none" dirty="0">
                          <a:solidFill>
                            <a:srgbClr val="000000"/>
                          </a:solidFill>
                          <a:latin typeface="Arial"/>
                          <a:ea typeface="Arial"/>
                          <a:cs typeface="Arial"/>
                          <a:sym typeface="Arial"/>
                        </a:rPr>
                        <a:t>, Tipacoque.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CUNDINAMARCA : Anapoima, Arbeláez, Cajicá, Fusagasugá, Pacho, San Cayetano, Simijaca, Subachoque, Susa, Tabio.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HUILA : Agrado, Aipe, Altamira, Campoalegre, Gigante, Hobo, La Argentina, Neiva, Nátaga, Palermo, Pital, Pitalito, Rivera, Teruel, Yaguará.</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NORTE DE SANTANDER : Arboledas, Durania, El Zulia, La Esperanza, Mutiscua, San Calixto, Santiago, Tibú, Villa Caro.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SANTANDER : California, Carcasí, Charta, Curití, Guaca, Macaravita, San Miguel.</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TOLIMA : Cajamarca, Chaparral, Ortega, Purificación, Rioblanco, Roncesvalles, San Antonio, San Sebastián De Mariquita, Santa Isabel.</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132924165"/>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41737" y="758677"/>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srcRect/>
          <a:stretch>
            <a:fillRect/>
          </a:stretch>
        </p:blipFill>
        <p:spPr>
          <a:xfrm>
            <a:off x="253497" y="1324029"/>
            <a:ext cx="3865829" cy="5303108"/>
          </a:xfrm>
          <a:prstGeom prst="rect">
            <a:avLst/>
          </a:prstGeom>
          <a:noFill/>
          <a:ln>
            <a:noFill/>
          </a:ln>
        </p:spPr>
      </p:pic>
      <p:pic>
        <p:nvPicPr>
          <p:cNvPr id="157" name="Google Shape;157;p58"/>
          <p:cNvPicPr preferRelativeResize="0"/>
          <p:nvPr/>
        </p:nvPicPr>
        <p:blipFill rotWithShape="1">
          <a:blip r:embed="rId5">
            <a:alphaModFix/>
          </a:blip>
          <a:srcRect/>
          <a:stretch/>
        </p:blipFill>
        <p:spPr>
          <a:xfrm>
            <a:off x="4666252" y="2757181"/>
            <a:ext cx="477952" cy="445047"/>
          </a:xfrm>
          <a:prstGeom prst="rect">
            <a:avLst/>
          </a:prstGeom>
          <a:noFill/>
          <a:ln>
            <a:noFill/>
          </a:ln>
        </p:spPr>
      </p:pic>
      <p:pic>
        <p:nvPicPr>
          <p:cNvPr id="4" name="Google Shape;157;p58">
            <a:extLst>
              <a:ext uri="{FF2B5EF4-FFF2-40B4-BE49-F238E27FC236}">
                <a16:creationId xmlns:a16="http://schemas.microsoft.com/office/drawing/2014/main" id="{1EF32501-A8E9-7E27-FDA1-0D97BAFF1466}"/>
              </a:ext>
            </a:extLst>
          </p:cNvPr>
          <p:cNvPicPr preferRelativeResize="0"/>
          <p:nvPr/>
        </p:nvPicPr>
        <p:blipFill rotWithShape="1">
          <a:blip r:embed="rId5">
            <a:alphaModFix/>
          </a:blip>
          <a:srcRect/>
          <a:stretch/>
        </p:blipFill>
        <p:spPr>
          <a:xfrm>
            <a:off x="13600111" y="4529028"/>
            <a:ext cx="499120" cy="445047"/>
          </a:xfrm>
          <a:prstGeom prst="rect">
            <a:avLst/>
          </a:prstGeom>
          <a:noFill/>
          <a:ln>
            <a:noFill/>
          </a:ln>
        </p:spPr>
      </p:pic>
      <p:pic>
        <p:nvPicPr>
          <p:cNvPr id="6" name="Google Shape;158;p58">
            <a:extLst>
              <a:ext uri="{FF2B5EF4-FFF2-40B4-BE49-F238E27FC236}">
                <a16:creationId xmlns:a16="http://schemas.microsoft.com/office/drawing/2014/main" id="{FF2A42F9-528B-3EEA-DB82-0937D1FFCC4A}"/>
              </a:ext>
            </a:extLst>
          </p:cNvPr>
          <p:cNvPicPr preferRelativeResize="0"/>
          <p:nvPr/>
        </p:nvPicPr>
        <p:blipFill rotWithShape="1">
          <a:blip r:embed="rId6">
            <a:alphaModFix/>
          </a:blip>
          <a:srcRect/>
          <a:stretch/>
        </p:blipFill>
        <p:spPr>
          <a:xfrm>
            <a:off x="4666252" y="4887774"/>
            <a:ext cx="484369" cy="446694"/>
          </a:xfrm>
          <a:prstGeom prst="rect">
            <a:avLst/>
          </a:prstGeom>
          <a:noFill/>
          <a:ln>
            <a:noFill/>
          </a:ln>
        </p:spPr>
      </p:pic>
    </p:spTree>
    <p:extLst>
      <p:ext uri="{BB962C8B-B14F-4D97-AF65-F5344CB8AC3E}">
        <p14:creationId xmlns:p14="http://schemas.microsoft.com/office/powerpoint/2010/main" val="26159349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C63644E5-9CB9-DC6A-0AB2-24036E948CB0}"/>
              </a:ext>
            </a:extLst>
          </p:cNvPr>
          <p:cNvGraphicFramePr/>
          <p:nvPr>
            <p:extLst>
              <p:ext uri="{D42A27DB-BD31-4B8C-83A1-F6EECF244321}">
                <p14:modId xmlns:p14="http://schemas.microsoft.com/office/powerpoint/2010/main" val="2179968072"/>
              </p:ext>
            </p:extLst>
          </p:nvPr>
        </p:nvGraphicFramePr>
        <p:xfrm>
          <a:off x="4111376" y="1996396"/>
          <a:ext cx="7570364" cy="2777638"/>
        </p:xfrm>
        <a:graphic>
          <a:graphicData uri="http://schemas.openxmlformats.org/drawingml/2006/table">
            <a:tbl>
              <a:tblPr>
                <a:noFill/>
                <a:tableStyleId>{7637F94A-DA9B-481A-AE38-6A32242EE391}</a:tableStyleId>
              </a:tblPr>
              <a:tblGrid>
                <a:gridCol w="1061214">
                  <a:extLst>
                    <a:ext uri="{9D8B030D-6E8A-4147-A177-3AD203B41FA5}">
                      <a16:colId xmlns:a16="http://schemas.microsoft.com/office/drawing/2014/main" val="20000"/>
                    </a:ext>
                  </a:extLst>
                </a:gridCol>
                <a:gridCol w="6509150">
                  <a:extLst>
                    <a:ext uri="{9D8B030D-6E8A-4147-A177-3AD203B41FA5}">
                      <a16:colId xmlns:a16="http://schemas.microsoft.com/office/drawing/2014/main" val="20001"/>
                    </a:ext>
                  </a:extLst>
                </a:gridCol>
              </a:tblGrid>
              <a:tr h="33913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58313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NARIÑO : Contadero, Córdoba, Funes, </a:t>
                      </a:r>
                      <a:r>
                        <a:rPr lang="es-ES" sz="1000" b="0" i="0" u="none" strike="noStrike" cap="none" dirty="0" err="1">
                          <a:solidFill>
                            <a:srgbClr val="000000"/>
                          </a:solidFill>
                          <a:latin typeface="Arial"/>
                          <a:ea typeface="Arial"/>
                          <a:cs typeface="Arial"/>
                          <a:sym typeface="Arial"/>
                        </a:rPr>
                        <a:t>Gualmatán</a:t>
                      </a:r>
                      <a:r>
                        <a:rPr lang="es-ES" sz="1000" b="0" i="0" u="none" strike="noStrike" cap="none" dirty="0">
                          <a:solidFill>
                            <a:srgbClr val="000000"/>
                          </a:solidFill>
                          <a:latin typeface="Arial"/>
                          <a:ea typeface="Arial"/>
                          <a:cs typeface="Arial"/>
                          <a:sym typeface="Arial"/>
                        </a:rPr>
                        <a:t>, Iles, Ipiales, Ospina, Pasto, Potosí, Puerres, Pupiales, Tangua.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33913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CAUCA : </a:t>
                      </a:r>
                      <a:r>
                        <a:rPr lang="es-ES" sz="1000" b="0" i="0" u="none" strike="noStrike" cap="none" dirty="0" err="1">
                          <a:solidFill>
                            <a:srgbClr val="000000"/>
                          </a:solidFill>
                          <a:latin typeface="Arial"/>
                          <a:ea typeface="Arial"/>
                          <a:cs typeface="Arial"/>
                          <a:sym typeface="Arial"/>
                        </a:rPr>
                        <a:t>Inzá</a:t>
                      </a:r>
                      <a:r>
                        <a:rPr lang="es-ES" sz="1000" b="0" i="0" u="none" strike="noStrike" cap="none" dirty="0">
                          <a:solidFill>
                            <a:srgbClr val="000000"/>
                          </a:solidFill>
                          <a:latin typeface="Arial"/>
                          <a:ea typeface="Arial"/>
                          <a:cs typeface="Arial"/>
                          <a:sym typeface="Arial"/>
                        </a:rPr>
                        <a:t>, Puracé.</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NARIÑO : </a:t>
                      </a:r>
                      <a:r>
                        <a:rPr lang="es-ES" sz="1000" b="0" i="0" u="none" strike="noStrike" cap="none" dirty="0" err="1">
                          <a:solidFill>
                            <a:srgbClr val="000000"/>
                          </a:solidFill>
                          <a:latin typeface="Arial"/>
                          <a:ea typeface="Arial"/>
                          <a:cs typeface="Arial"/>
                          <a:sym typeface="Arial"/>
                        </a:rPr>
                        <a:t>Imués</a:t>
                      </a:r>
                      <a:r>
                        <a:rPr lang="es-ES" sz="1000" b="0" i="0" u="none" strike="noStrike" cap="none" dirty="0">
                          <a:solidFill>
                            <a:srgbClr val="000000"/>
                          </a:solidFill>
                          <a:latin typeface="Arial"/>
                          <a:ea typeface="Arial"/>
                          <a:cs typeface="Arial"/>
                          <a:sym typeface="Arial"/>
                        </a:rPr>
                        <a:t>, Sapuyes.</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VALLE DEL CAUCA : Santiago De Cali, </a:t>
                      </a:r>
                      <a:r>
                        <a:rPr lang="es-ES" sz="1000" b="0" i="0" u="none" strike="noStrike" cap="none" dirty="0" err="1">
                          <a:solidFill>
                            <a:srgbClr val="000000"/>
                          </a:solidFill>
                          <a:latin typeface="Arial"/>
                          <a:ea typeface="Arial"/>
                          <a:cs typeface="Arial"/>
                          <a:sym typeface="Arial"/>
                        </a:rPr>
                        <a:t>Andalucia</a:t>
                      </a:r>
                      <a:r>
                        <a:rPr lang="es-ES" sz="1000" b="0" i="0" u="none" strike="noStrike" cap="none" dirty="0">
                          <a:solidFill>
                            <a:srgbClr val="000000"/>
                          </a:solidFill>
                          <a:latin typeface="Arial"/>
                          <a:ea typeface="Arial"/>
                          <a:cs typeface="Arial"/>
                          <a:sym typeface="Arial"/>
                        </a:rPr>
                        <a:t>.</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762856590"/>
                  </a:ext>
                </a:extLst>
              </a:tr>
              <a:tr h="34205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CAUCA : Balboa, Bolívar, Mercaderes, Páez, Silvia, Totoró.</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CHOCÓ : Acandí, </a:t>
                      </a:r>
                      <a:r>
                        <a:rPr lang="es-CO" sz="1000" b="0" i="0" u="none" strike="noStrike" cap="none" dirty="0" err="1">
                          <a:solidFill>
                            <a:srgbClr val="000000"/>
                          </a:solidFill>
                          <a:latin typeface="Arial"/>
                          <a:ea typeface="Arial"/>
                          <a:cs typeface="Arial"/>
                          <a:sym typeface="Arial"/>
                        </a:rPr>
                        <a:t>Unguía</a:t>
                      </a:r>
                      <a:r>
                        <a:rPr lang="es-CO"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NARIÑO : Buesaco, Colón, </a:t>
                      </a:r>
                      <a:r>
                        <a:rPr lang="es-CO" sz="1000" b="0" i="0" u="none" strike="noStrike" cap="none" dirty="0" err="1">
                          <a:solidFill>
                            <a:srgbClr val="000000"/>
                          </a:solidFill>
                          <a:latin typeface="Arial"/>
                          <a:ea typeface="Arial"/>
                          <a:cs typeface="Arial"/>
                          <a:sym typeface="Arial"/>
                        </a:rPr>
                        <a:t>Consacá</a:t>
                      </a:r>
                      <a:r>
                        <a:rPr lang="es-CO" sz="1000" b="0" i="0" u="none" strike="noStrike" cap="none" dirty="0">
                          <a:solidFill>
                            <a:srgbClr val="000000"/>
                          </a:solidFill>
                          <a:latin typeface="Arial"/>
                          <a:ea typeface="Arial"/>
                          <a:cs typeface="Arial"/>
                          <a:sym typeface="Arial"/>
                        </a:rPr>
                        <a:t>, Cuaspud Carlosama, El Rosario, Guachucal, La Cruz, Leiva, San Pablo, </a:t>
                      </a:r>
                      <a:r>
                        <a:rPr lang="es-CO" sz="1000" b="0" i="0" u="none" strike="noStrike" cap="none" dirty="0" err="1">
                          <a:solidFill>
                            <a:srgbClr val="000000"/>
                          </a:solidFill>
                          <a:latin typeface="Arial"/>
                          <a:ea typeface="Arial"/>
                          <a:cs typeface="Arial"/>
                          <a:sym typeface="Arial"/>
                        </a:rPr>
                        <a:t>Yacuanquer</a:t>
                      </a:r>
                      <a:r>
                        <a:rPr lang="es-CO"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VALLE DEL CAUCA : Palmira, Sevilla, Tuluá,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bl>
          </a:graphicData>
        </a:graphic>
      </p:graphicFrame>
      <p:graphicFrame>
        <p:nvGraphicFramePr>
          <p:cNvPr id="11" name="Google Shape;186;p59">
            <a:extLst>
              <a:ext uri="{FF2B5EF4-FFF2-40B4-BE49-F238E27FC236}">
                <a16:creationId xmlns:a16="http://schemas.microsoft.com/office/drawing/2014/main" id="{5CE7BAF6-E7F7-146A-89E7-0923D6A7530F}"/>
              </a:ext>
            </a:extLst>
          </p:cNvPr>
          <p:cNvGraphicFramePr/>
          <p:nvPr>
            <p:extLst>
              <p:ext uri="{D42A27DB-BD31-4B8C-83A1-F6EECF244321}">
                <p14:modId xmlns:p14="http://schemas.microsoft.com/office/powerpoint/2010/main" val="2274164373"/>
              </p:ext>
            </p:extLst>
          </p:nvPr>
        </p:nvGraphicFramePr>
        <p:xfrm>
          <a:off x="12451186" y="5082418"/>
          <a:ext cx="7570364" cy="1706800"/>
        </p:xfrm>
        <a:graphic>
          <a:graphicData uri="http://schemas.openxmlformats.org/drawingml/2006/table">
            <a:tbl>
              <a:tblPr>
                <a:noFill/>
                <a:tableStyleId>{7637F94A-DA9B-481A-AE38-6A32242EE391}</a:tableStyleId>
              </a:tblPr>
              <a:tblGrid>
                <a:gridCol w="1061214">
                  <a:extLst>
                    <a:ext uri="{9D8B030D-6E8A-4147-A177-3AD203B41FA5}">
                      <a16:colId xmlns:a16="http://schemas.microsoft.com/office/drawing/2014/main" val="20000"/>
                    </a:ext>
                  </a:extLst>
                </a:gridCol>
                <a:gridCol w="6509150">
                  <a:extLst>
                    <a:ext uri="{9D8B030D-6E8A-4147-A177-3AD203B41FA5}">
                      <a16:colId xmlns:a16="http://schemas.microsoft.com/office/drawing/2014/main" val="20001"/>
                    </a:ext>
                  </a:extLst>
                </a:gridCol>
              </a:tblGrid>
              <a:tr h="33913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3913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33913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122499165"/>
                  </a:ext>
                </a:extLst>
              </a:tr>
              <a:tr h="34205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bl>
          </a:graphicData>
        </a:graphic>
      </p:graphicFrame>
      <p:graphicFrame>
        <p:nvGraphicFramePr>
          <p:cNvPr id="12" name="Google Shape;186;p59">
            <a:extLst>
              <a:ext uri="{FF2B5EF4-FFF2-40B4-BE49-F238E27FC236}">
                <a16:creationId xmlns:a16="http://schemas.microsoft.com/office/drawing/2014/main" id="{255986BB-5965-F7F1-5163-D0056D6B5522}"/>
              </a:ext>
            </a:extLst>
          </p:cNvPr>
          <p:cNvGraphicFramePr/>
          <p:nvPr>
            <p:extLst>
              <p:ext uri="{D42A27DB-BD31-4B8C-83A1-F6EECF244321}">
                <p14:modId xmlns:p14="http://schemas.microsoft.com/office/powerpoint/2010/main" val="2624600371"/>
              </p:ext>
            </p:extLst>
          </p:nvPr>
        </p:nvGraphicFramePr>
        <p:xfrm>
          <a:off x="12643920" y="416317"/>
          <a:ext cx="7184896" cy="1267275"/>
        </p:xfrm>
        <a:graphic>
          <a:graphicData uri="http://schemas.openxmlformats.org/drawingml/2006/table">
            <a:tbl>
              <a:tblPr>
                <a:noFill/>
                <a:tableStyleId>{7637F94A-DA9B-481A-AE38-6A32242EE391}</a:tableStyleId>
              </a:tblPr>
              <a:tblGrid>
                <a:gridCol w="1007179">
                  <a:extLst>
                    <a:ext uri="{9D8B030D-6E8A-4147-A177-3AD203B41FA5}">
                      <a16:colId xmlns:a16="http://schemas.microsoft.com/office/drawing/2014/main" val="20000"/>
                    </a:ext>
                  </a:extLst>
                </a:gridCol>
                <a:gridCol w="6177717">
                  <a:extLst>
                    <a:ext uri="{9D8B030D-6E8A-4147-A177-3AD203B41FA5}">
                      <a16:colId xmlns:a16="http://schemas.microsoft.com/office/drawing/2014/main" val="20001"/>
                    </a:ext>
                  </a:extLst>
                </a:gridCol>
              </a:tblGrid>
              <a:tr h="529734">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73754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VALLE DEL CAUCA :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6" name="Google Shape;157;p58">
            <a:extLst>
              <a:ext uri="{FF2B5EF4-FFF2-40B4-BE49-F238E27FC236}">
                <a16:creationId xmlns:a16="http://schemas.microsoft.com/office/drawing/2014/main" id="{A109C155-499C-D133-7A34-5FC03B0D173D}"/>
              </a:ext>
            </a:extLst>
          </p:cNvPr>
          <p:cNvPicPr preferRelativeResize="0"/>
          <p:nvPr/>
        </p:nvPicPr>
        <p:blipFill rotWithShape="1">
          <a:blip r:embed="rId3">
            <a:alphaModFix/>
          </a:blip>
          <a:srcRect/>
          <a:stretch/>
        </p:blipFill>
        <p:spPr>
          <a:xfrm>
            <a:off x="4409596" y="3141942"/>
            <a:ext cx="477952" cy="445047"/>
          </a:xfrm>
          <a:prstGeom prst="rect">
            <a:avLst/>
          </a:prstGeom>
          <a:noFill/>
          <a:ln>
            <a:noFill/>
          </a:ln>
        </p:spPr>
      </p:pic>
      <p:pic>
        <p:nvPicPr>
          <p:cNvPr id="7" name="Google Shape;137;p24" descr="Recurso 25.png">
            <a:extLst>
              <a:ext uri="{FF2B5EF4-FFF2-40B4-BE49-F238E27FC236}">
                <a16:creationId xmlns:a16="http://schemas.microsoft.com/office/drawing/2014/main" id="{09ED492B-775F-E4E0-CBDD-E3E9C008A51B}"/>
              </a:ext>
            </a:extLst>
          </p:cNvPr>
          <p:cNvPicPr preferRelativeResize="0"/>
          <p:nvPr/>
        </p:nvPicPr>
        <p:blipFill rotWithShape="1">
          <a:blip r:embed="rId4">
            <a:alphaModFix/>
          </a:blip>
          <a:srcRect/>
          <a:stretch/>
        </p:blipFill>
        <p:spPr>
          <a:xfrm>
            <a:off x="4419360" y="2486476"/>
            <a:ext cx="458425" cy="446694"/>
          </a:xfrm>
          <a:prstGeom prst="rect">
            <a:avLst/>
          </a:prstGeom>
          <a:noFill/>
          <a:ln>
            <a:noFill/>
          </a:ln>
        </p:spPr>
      </p:pic>
      <p:pic>
        <p:nvPicPr>
          <p:cNvPr id="10" name="Google Shape;158;p58">
            <a:extLst>
              <a:ext uri="{FF2B5EF4-FFF2-40B4-BE49-F238E27FC236}">
                <a16:creationId xmlns:a16="http://schemas.microsoft.com/office/drawing/2014/main" id="{8C502FAF-B0EA-25FC-863A-B50C89A91669}"/>
              </a:ext>
            </a:extLst>
          </p:cNvPr>
          <p:cNvPicPr preferRelativeResize="0"/>
          <p:nvPr/>
        </p:nvPicPr>
        <p:blipFill rotWithShape="1">
          <a:blip r:embed="rId5">
            <a:alphaModFix/>
          </a:blip>
          <a:srcRect/>
          <a:stretch/>
        </p:blipFill>
        <p:spPr>
          <a:xfrm>
            <a:off x="13556701" y="2147811"/>
            <a:ext cx="484369" cy="446694"/>
          </a:xfrm>
          <a:prstGeom prst="rect">
            <a:avLst/>
          </a:prstGeom>
          <a:noFill/>
          <a:ln>
            <a:noFill/>
          </a:ln>
        </p:spPr>
      </p:pic>
      <p:graphicFrame>
        <p:nvGraphicFramePr>
          <p:cNvPr id="8" name="Google Shape;186;p59"/>
          <p:cNvGraphicFramePr/>
          <p:nvPr>
            <p:extLst>
              <p:ext uri="{D42A27DB-BD31-4B8C-83A1-F6EECF244321}">
                <p14:modId xmlns:p14="http://schemas.microsoft.com/office/powerpoint/2010/main" val="1410041896"/>
              </p:ext>
            </p:extLst>
          </p:nvPr>
        </p:nvGraphicFramePr>
        <p:xfrm>
          <a:off x="13243723" y="2004339"/>
          <a:ext cx="6746475" cy="154455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CHOCÓ : El Carmen De Atrato.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VALLE DEL CAUCA : Caicedonia, La Unión, La Victoria, Palmira, Roldanillo, Sevilla,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7" name="Google Shape;18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88" name="Google Shape;188;p59"/>
          <p:cNvPicPr preferRelativeResize="0"/>
          <p:nvPr/>
        </p:nvPicPr>
        <p:blipFill>
          <a:blip r:embed="rId6" r:link="rId7"/>
          <a:srcRect/>
          <a:stretch>
            <a:fillRect/>
          </a:stretch>
        </p:blipFill>
        <p:spPr>
          <a:xfrm>
            <a:off x="546745" y="1137980"/>
            <a:ext cx="3251653" cy="5495730"/>
          </a:xfrm>
          <a:prstGeom prst="rect">
            <a:avLst/>
          </a:prstGeom>
          <a:noFill/>
          <a:ln>
            <a:noFill/>
          </a:ln>
        </p:spPr>
      </p:pic>
      <p:pic>
        <p:nvPicPr>
          <p:cNvPr id="9" name="Google Shape;158;p58"/>
          <p:cNvPicPr preferRelativeResize="0"/>
          <p:nvPr/>
        </p:nvPicPr>
        <p:blipFill rotWithShape="1">
          <a:blip r:embed="rId5">
            <a:alphaModFix/>
          </a:blip>
          <a:srcRect/>
          <a:stretch/>
        </p:blipFill>
        <p:spPr>
          <a:xfrm>
            <a:off x="4409596" y="3982298"/>
            <a:ext cx="457200" cy="446694"/>
          </a:xfrm>
          <a:prstGeom prst="rect">
            <a:avLst/>
          </a:prstGeom>
          <a:noFill/>
          <a:ln>
            <a:noFill/>
          </a:ln>
        </p:spPr>
      </p:pic>
      <p:pic>
        <p:nvPicPr>
          <p:cNvPr id="3" name="Google Shape;204;p4">
            <a:extLst>
              <a:ext uri="{FF2B5EF4-FFF2-40B4-BE49-F238E27FC236}">
                <a16:creationId xmlns:a16="http://schemas.microsoft.com/office/drawing/2014/main" id="{EB25FC0C-FB34-4385-9DEA-9B723F9DF274}"/>
              </a:ext>
            </a:extLst>
          </p:cNvPr>
          <p:cNvPicPr preferRelativeResize="0"/>
          <p:nvPr/>
        </p:nvPicPr>
        <p:blipFill rotWithShape="1">
          <a:blip r:embed="rId8">
            <a:alphaModFix/>
          </a:blip>
          <a:srcRect/>
          <a:stretch/>
        </p:blipFill>
        <p:spPr>
          <a:xfrm>
            <a:off x="13579060" y="3764196"/>
            <a:ext cx="3694496" cy="1042506"/>
          </a:xfrm>
          <a:prstGeom prst="rect">
            <a:avLst/>
          </a:prstGeom>
          <a:noFill/>
          <a:ln>
            <a:noFill/>
          </a:ln>
        </p:spPr>
      </p:pic>
    </p:spTree>
  </p:cSld>
  <p:clrMapOvr>
    <a:masterClrMapping/>
  </p:clrMapOvr>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4263</TotalTime>
  <Words>2689</Words>
  <Application>Microsoft Office PowerPoint</Application>
  <PresentationFormat>Panorámica</PresentationFormat>
  <Paragraphs>164</Paragraphs>
  <Slides>13</Slides>
  <Notes>13</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13</vt:i4>
      </vt:variant>
    </vt:vector>
  </HeadingPairs>
  <TitlesOfParts>
    <vt:vector size="20" baseType="lpstr">
      <vt:lpstr>Arial Black</vt:lpstr>
      <vt:lpstr>Verdana</vt:lpstr>
      <vt:lpstr>Helvetica Neue</vt:lpstr>
      <vt:lpstr>Arial</vt:lpstr>
      <vt:lpstr>Arial Narrow</vt:lpstr>
      <vt:lpstr>Calibri</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Servicio Operacional De Pronósticos Y Alertas - Ospa</cp:lastModifiedBy>
  <cp:revision>422</cp:revision>
  <dcterms:created xsi:type="dcterms:W3CDTF">2022-10-19T17:32:46Z</dcterms:created>
  <dcterms:modified xsi:type="dcterms:W3CDTF">2024-04-17T19:50:28Z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y fmtid="{D5CDD505-2E9C-101B-9397-08002B2CF9AE}" pid="5" name="MSIP_Label_defa4170-0d19-0005-0004-bc88714345d2_Enabled">
    <vt:lpwstr>true</vt:lpwstr>
  </property>
  <property fmtid="{D5CDD505-2E9C-101B-9397-08002B2CF9AE}" pid="6" name="MSIP_Label_defa4170-0d19-0005-0004-bc88714345d2_SetDate">
    <vt:lpwstr>2024-02-22T15:00:47Z</vt:lpwstr>
  </property>
  <property fmtid="{D5CDD505-2E9C-101B-9397-08002B2CF9AE}" pid="7" name="MSIP_Label_defa4170-0d19-0005-0004-bc88714345d2_Method">
    <vt:lpwstr>Standard</vt:lpwstr>
  </property>
  <property fmtid="{D5CDD505-2E9C-101B-9397-08002B2CF9AE}" pid="8" name="MSIP_Label_defa4170-0d19-0005-0004-bc88714345d2_Name">
    <vt:lpwstr>defa4170-0d19-0005-0004-bc88714345d2</vt:lpwstr>
  </property>
  <property fmtid="{D5CDD505-2E9C-101B-9397-08002B2CF9AE}" pid="9" name="MSIP_Label_defa4170-0d19-0005-0004-bc88714345d2_SiteId">
    <vt:lpwstr>de2fffed-60b8-42b2-a465-00fee1de04ba</vt:lpwstr>
  </property>
  <property fmtid="{D5CDD505-2E9C-101B-9397-08002B2CF9AE}" pid="10" name="MSIP_Label_defa4170-0d19-0005-0004-bc88714345d2_ActionId">
    <vt:lpwstr>eb58da7a-1afc-469c-8100-e017faa72ef5</vt:lpwstr>
  </property>
  <property fmtid="{D5CDD505-2E9C-101B-9397-08002B2CF9AE}" pid="11" name="MSIP_Label_defa4170-0d19-0005-0004-bc88714345d2_ContentBits">
    <vt:lpwstr>0</vt:lpwstr>
  </property>
</Properties>
</file>