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71" r:id="rId4"/>
    <p:sldId id="269" r:id="rId5"/>
    <p:sldId id="261" r:id="rId6"/>
    <p:sldId id="279" r:id="rId7"/>
    <p:sldId id="274" r:id="rId8"/>
    <p:sldId id="277" r:id="rId9"/>
    <p:sldId id="275" r:id="rId10"/>
    <p:sldId id="264" r:id="rId11"/>
    <p:sldId id="265" r:id="rId12"/>
    <p:sldId id="266" r:id="rId13"/>
    <p:sldId id="267" r:id="rId14"/>
    <p:sldId id="268" r:id="rId15"/>
  </p:sldIdLst>
  <p:sldSz cx="12192000" cy="6858000"/>
  <p:notesSz cx="12192000" cy="6858000"/>
  <p:embeddedFontLst>
    <p:embeddedFont>
      <p:font typeface="Arial Black" panose="020B0A04020102020204" pitchFamily="34" charset="0"/>
      <p:bold r:id="rId17"/>
    </p:embeddedFont>
    <p:embeddedFont>
      <p:font typeface="Arial Narrow" panose="020B0606020202030204" pitchFamily="34" charset="0"/>
      <p:regular r:id="rId18"/>
      <p:bold r:id="rId19"/>
      <p:italic r:id="rId20"/>
      <p:boldItalic r:id="rId21"/>
    </p:embeddedFont>
    <p:embeddedFont>
      <p:font typeface="Helvetica Neue" panose="020B0604020202020204" charset="0"/>
      <p:regular r:id="rId22"/>
      <p:bold r:id="rId23"/>
      <p:italic r:id="rId24"/>
      <p:boldItalic r:id="rId25"/>
    </p:embeddedFont>
    <p:embeddedFont>
      <p:font typeface="Verdana" panose="020B060403050404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6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96005" autoAdjust="0"/>
  </p:normalViewPr>
  <p:slideViewPr>
    <p:cSldViewPr snapToGrid="0">
      <p:cViewPr varScale="1">
        <p:scale>
          <a:sx n="102" d="100"/>
          <a:sy n="102" d="100"/>
        </p:scale>
        <p:origin x="792" y="114"/>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8367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30578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03138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96017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6.png"/><Relationship Id="rId7" Type="http://schemas.openxmlformats.org/officeDocument/2006/relationships/image" Target="file:///O:\Mi%20unidad\OSPA\01.%20Tematicas\04.%20Incendios\01.%20Productos\postmodelo_icv\temporales\ipacifico.jp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file:///O:\Mi%20unidad\OSPA\01.%20Tematicas\04.%20Incendios\01.%20Productos\postmodelo_icv\temporales\iorinoquia.jp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16.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iamazonia.jpg" TargetMode="External"/><Relationship Id="rId3" Type="http://schemas.openxmlformats.org/officeDocument/2006/relationships/image" Target="../media/image22.png"/><Relationship Id="rId7"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3.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file:///L:\Mi%20unidad\OSPA\01.%20Tematicas\04.%20Incendios\01.%20Productos\seguimiento\salidas\Incendios.jp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red_icv.jpg" TargetMode="External"/><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O:\Mi%20unidad\OSPA\01.%20Tematicas\04.%20Incendios\01.%20Productos\postmodelo_icv\temporales\yellow_icv.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torta_regiones_icv.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O:\Mi%20unidad\OSPA\01.%20Tematicas\04.%20Incendios\01.%20Productos\postmodelo_icv\temporales\orange_icv.jpg" TargetMode="External"/><Relationship Id="rId4" Type="http://schemas.openxmlformats.org/officeDocument/2006/relationships/image" Target="file:///O:\Mi%20unidad\OSPA\01.%20Tematicas\04.%20Incendios\01.%20Productos\postmodelo_icv\temporales\icolombia.jpg" TargetMode="External"/><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file:///O:\Mi%20unidad\OSPA\01.%20Tematicas\04.%20Incendios\01.%20Productos\postmodelo_icv\temporales\icaribe.jp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aribe.jpg" TargetMode="External"/><Relationship Id="rId5" Type="http://schemas.openxmlformats.org/officeDocument/2006/relationships/image" Target="../media/image19.jpe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ndina.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ndin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dirty="0">
                <a:solidFill>
                  <a:schemeClr val="lt1"/>
                </a:solidFill>
                <a:latin typeface="Verdana"/>
                <a:ea typeface="Verdana"/>
                <a:cs typeface="Verdana"/>
                <a:sym typeface="Verdana"/>
              </a:rPr>
              <a:t>106</a:t>
            </a:r>
            <a:endParaRPr lang="es-MX"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576653"/>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15 de abril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a:solidFill>
                  <a:srgbClr val="800000"/>
                </a:solidFill>
                <a:latin typeface="Calibri"/>
                <a:ea typeface="Calibri"/>
                <a:cs typeface="Calibri"/>
                <a:sym typeface="Calibri"/>
              </a:rPr>
              <a:t>16</a:t>
            </a:r>
            <a:r>
              <a:rPr lang="es-MX" sz="1100" b="1" i="0" u="none" strike="noStrike" cap="none" dirty="0">
                <a:solidFill>
                  <a:srgbClr val="800000"/>
                </a:solidFill>
                <a:latin typeface="Calibri"/>
                <a:ea typeface="Calibri"/>
                <a:cs typeface="Calibri"/>
                <a:sym typeface="Calibri"/>
              </a:rPr>
              <a:t> de </a:t>
            </a:r>
            <a:r>
              <a:rPr lang="es-MX" sz="1100" b="1" dirty="0">
                <a:solidFill>
                  <a:srgbClr val="800000"/>
                </a:solidFill>
                <a:latin typeface="Calibri"/>
                <a:ea typeface="Calibri"/>
                <a:cs typeface="Calibri"/>
                <a:sym typeface="Calibri"/>
              </a:rPr>
              <a:t>abril</a:t>
            </a:r>
            <a:r>
              <a:rPr lang="es-MX" sz="1100" b="1" i="0" u="none" strike="noStrike" cap="none" dirty="0">
                <a:solidFill>
                  <a:srgbClr val="800000"/>
                </a:solidFill>
                <a:latin typeface="Calibri"/>
                <a:ea typeface="Calibri"/>
                <a:cs typeface="Calibri"/>
                <a:sym typeface="Calibri"/>
              </a:rPr>
              <a:t> 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C63644E5-9CB9-DC6A-0AB2-24036E948CB0}"/>
              </a:ext>
            </a:extLst>
          </p:cNvPr>
          <p:cNvGraphicFramePr/>
          <p:nvPr>
            <p:extLst>
              <p:ext uri="{D42A27DB-BD31-4B8C-83A1-F6EECF244321}">
                <p14:modId xmlns:p14="http://schemas.microsoft.com/office/powerpoint/2010/main" val="3843781312"/>
              </p:ext>
            </p:extLst>
          </p:nvPr>
        </p:nvGraphicFramePr>
        <p:xfrm>
          <a:off x="4111376" y="1996396"/>
          <a:ext cx="7570364" cy="32308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CAUCA : </a:t>
                      </a:r>
                      <a:r>
                        <a:rPr lang="es-ES" sz="1000" b="0" i="0" u="none" strike="noStrike" cap="none" dirty="0" err="1">
                          <a:solidFill>
                            <a:srgbClr val="000000"/>
                          </a:solidFill>
                          <a:latin typeface="Arial"/>
                          <a:ea typeface="Arial"/>
                          <a:cs typeface="Arial"/>
                          <a:sym typeface="Arial"/>
                        </a:rPr>
                        <a:t>Inzá</a:t>
                      </a:r>
                      <a:r>
                        <a:rPr lang="es-ES" sz="1000" b="0" i="0" u="none" strike="noStrike" cap="none" dirty="0">
                          <a:solidFill>
                            <a:srgbClr val="000000"/>
                          </a:solidFill>
                          <a:latin typeface="Arial"/>
                          <a:ea typeface="Arial"/>
                          <a:cs typeface="Arial"/>
                          <a:sym typeface="Arial"/>
                        </a:rPr>
                        <a:t>, Puracé.</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Contadero, Funes, Iles, Puerres.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CAUCA : Páez, Santa Rosa, Silvia, Totoró.</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NARIÑO : Córdoba, </a:t>
                      </a:r>
                      <a:r>
                        <a:rPr lang="es-CO" sz="1000" b="0" i="0" u="none" strike="noStrike" cap="none" dirty="0" err="1">
                          <a:solidFill>
                            <a:srgbClr val="000000"/>
                          </a:solidFill>
                          <a:latin typeface="Arial"/>
                          <a:ea typeface="Arial"/>
                          <a:cs typeface="Arial"/>
                          <a:sym typeface="Arial"/>
                        </a:rPr>
                        <a:t>Gualmatán</a:t>
                      </a:r>
                      <a:r>
                        <a:rPr lang="es-CO" sz="1000" b="0" i="0" u="none" strike="noStrike" cap="none" dirty="0">
                          <a:solidFill>
                            <a:srgbClr val="000000"/>
                          </a:solidFill>
                          <a:latin typeface="Arial"/>
                          <a:ea typeface="Arial"/>
                          <a:cs typeface="Arial"/>
                          <a:sym typeface="Arial"/>
                        </a:rPr>
                        <a:t>, </a:t>
                      </a:r>
                      <a:r>
                        <a:rPr lang="es-CO" sz="1000" b="0" i="0" u="none" strike="noStrike" cap="none" dirty="0" err="1">
                          <a:solidFill>
                            <a:srgbClr val="000000"/>
                          </a:solidFill>
                          <a:latin typeface="Arial"/>
                          <a:ea typeface="Arial"/>
                          <a:cs typeface="Arial"/>
                          <a:sym typeface="Arial"/>
                        </a:rPr>
                        <a:t>Imués</a:t>
                      </a:r>
                      <a:r>
                        <a:rPr lang="es-CO" sz="1000" b="0" i="0" u="none" strike="noStrike" cap="none" dirty="0">
                          <a:solidFill>
                            <a:srgbClr val="000000"/>
                          </a:solidFill>
                          <a:latin typeface="Arial"/>
                          <a:ea typeface="Arial"/>
                          <a:cs typeface="Arial"/>
                          <a:sym typeface="Arial"/>
                        </a:rPr>
                        <a:t>, Ipiales, Ospina, Potosí, Tangua.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Palmira.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62856590"/>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CAUCA : Almaguer, Balboa, Bolívar, Florencia, </a:t>
                      </a:r>
                      <a:r>
                        <a:rPr lang="es-CO" sz="1000" b="0" i="0" u="none" strike="noStrike" cap="none" dirty="0" err="1">
                          <a:solidFill>
                            <a:srgbClr val="000000"/>
                          </a:solidFill>
                          <a:latin typeface="Arial"/>
                          <a:ea typeface="Arial"/>
                          <a:cs typeface="Arial"/>
                          <a:sym typeface="Arial"/>
                        </a:rPr>
                        <a:t>Jambaló</a:t>
                      </a:r>
                      <a:r>
                        <a:rPr lang="es-CO" sz="1000" b="0" i="0" u="none" strike="noStrike" cap="none" dirty="0">
                          <a:solidFill>
                            <a:srgbClr val="000000"/>
                          </a:solidFill>
                          <a:latin typeface="Arial"/>
                          <a:ea typeface="Arial"/>
                          <a:cs typeface="Arial"/>
                          <a:sym typeface="Arial"/>
                        </a:rPr>
                        <a:t>, La Vega, Mercaderes, San Sebastián, Sotará </a:t>
                      </a:r>
                      <a:r>
                        <a:rPr lang="es-CO" sz="1000" b="0" i="0" u="none" strike="noStrike" cap="none" dirty="0" err="1">
                          <a:solidFill>
                            <a:srgbClr val="000000"/>
                          </a:solidFill>
                          <a:latin typeface="Arial"/>
                          <a:ea typeface="Arial"/>
                          <a:cs typeface="Arial"/>
                          <a:sym typeface="Arial"/>
                        </a:rPr>
                        <a:t>Paispamba</a:t>
                      </a:r>
                      <a:r>
                        <a:rPr lang="es-CO" sz="1000" b="0" i="0" u="none" strike="noStrike" cap="none" dirty="0">
                          <a:solidFill>
                            <a:srgbClr val="000000"/>
                          </a:solidFill>
                          <a:latin typeface="Arial"/>
                          <a:ea typeface="Arial"/>
                          <a:cs typeface="Arial"/>
                          <a:sym typeface="Arial"/>
                        </a:rPr>
                        <a:t>, Sucre, </a:t>
                      </a:r>
                      <a:r>
                        <a:rPr lang="es-CO" sz="1000" b="0" i="0" u="none" strike="noStrike" cap="none" dirty="0" err="1">
                          <a:solidFill>
                            <a:srgbClr val="000000"/>
                          </a:solidFill>
                          <a:latin typeface="Arial"/>
                          <a:ea typeface="Arial"/>
                          <a:cs typeface="Arial"/>
                          <a:sym typeface="Arial"/>
                        </a:rPr>
                        <a:t>Toribío</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NARIÑO : </a:t>
                      </a:r>
                      <a:r>
                        <a:rPr lang="es-CO" sz="1000" b="0" i="0" u="none" strike="noStrike" cap="none" dirty="0" err="1">
                          <a:solidFill>
                            <a:srgbClr val="000000"/>
                          </a:solidFill>
                          <a:latin typeface="Arial"/>
                          <a:ea typeface="Arial"/>
                          <a:cs typeface="Arial"/>
                          <a:sym typeface="Arial"/>
                        </a:rPr>
                        <a:t>Ancuya</a:t>
                      </a:r>
                      <a:r>
                        <a:rPr lang="es-CO" sz="1000" b="0" i="0" u="none" strike="noStrike" cap="none" dirty="0">
                          <a:solidFill>
                            <a:srgbClr val="000000"/>
                          </a:solidFill>
                          <a:latin typeface="Arial"/>
                          <a:ea typeface="Arial"/>
                          <a:cs typeface="Arial"/>
                          <a:sym typeface="Arial"/>
                        </a:rPr>
                        <a:t>, Buesaco, Colón, </a:t>
                      </a:r>
                      <a:r>
                        <a:rPr lang="es-CO" sz="1000" b="0" i="0" u="none" strike="noStrike" cap="none" dirty="0" err="1">
                          <a:solidFill>
                            <a:srgbClr val="000000"/>
                          </a:solidFill>
                          <a:latin typeface="Arial"/>
                          <a:ea typeface="Arial"/>
                          <a:cs typeface="Arial"/>
                          <a:sym typeface="Arial"/>
                        </a:rPr>
                        <a:t>Consacá</a:t>
                      </a:r>
                      <a:r>
                        <a:rPr lang="es-CO" sz="1000" b="0" i="0" u="none" strike="noStrike" cap="none" dirty="0">
                          <a:solidFill>
                            <a:srgbClr val="000000"/>
                          </a:solidFill>
                          <a:latin typeface="Arial"/>
                          <a:ea typeface="Arial"/>
                          <a:cs typeface="Arial"/>
                          <a:sym typeface="Arial"/>
                        </a:rPr>
                        <a:t>, El Rosario, El Tablón De Gómez, Guachucal, Guaitarilla, La Cruz, Leiva, Pasto, Providencia, Pupiales, San Bernardo, San Pablo, Santacruz, Sapuyes, Túquerres, </a:t>
                      </a:r>
                      <a:r>
                        <a:rPr lang="es-CO" sz="1000" b="0" i="0" u="none" strike="noStrike" cap="none" dirty="0" err="1">
                          <a:solidFill>
                            <a:srgbClr val="000000"/>
                          </a:solidFill>
                          <a:latin typeface="Arial"/>
                          <a:ea typeface="Arial"/>
                          <a:cs typeface="Arial"/>
                          <a:sym typeface="Arial"/>
                        </a:rPr>
                        <a:t>Yacuanquer</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Andalucía, Bolívar, Bugalagrande, Caicedonia, El Cerrito, Guadalajara De Buga, La Victoria, Riofrío, Roldanillo, San Pedro, Sevilla, Trujillo, Tuluá,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1" name="Google Shape;186;p59">
            <a:extLst>
              <a:ext uri="{FF2B5EF4-FFF2-40B4-BE49-F238E27FC236}">
                <a16:creationId xmlns:a16="http://schemas.microsoft.com/office/drawing/2014/main" id="{5CE7BAF6-E7F7-146A-89E7-0923D6A7530F}"/>
              </a:ext>
            </a:extLst>
          </p:cNvPr>
          <p:cNvGraphicFramePr/>
          <p:nvPr>
            <p:extLst>
              <p:ext uri="{D42A27DB-BD31-4B8C-83A1-F6EECF244321}">
                <p14:modId xmlns:p14="http://schemas.microsoft.com/office/powerpoint/2010/main" val="2274164373"/>
              </p:ext>
            </p:extLst>
          </p:nvPr>
        </p:nvGraphicFramePr>
        <p:xfrm>
          <a:off x="12451186" y="5082418"/>
          <a:ext cx="7570364" cy="17068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2" name="Google Shape;186;p59">
            <a:extLst>
              <a:ext uri="{FF2B5EF4-FFF2-40B4-BE49-F238E27FC236}">
                <a16:creationId xmlns:a16="http://schemas.microsoft.com/office/drawing/2014/main" id="{255986BB-5965-F7F1-5163-D0056D6B5522}"/>
              </a:ext>
            </a:extLst>
          </p:cNvPr>
          <p:cNvGraphicFramePr/>
          <p:nvPr>
            <p:extLst>
              <p:ext uri="{D42A27DB-BD31-4B8C-83A1-F6EECF244321}">
                <p14:modId xmlns:p14="http://schemas.microsoft.com/office/powerpoint/2010/main" val="2624600371"/>
              </p:ext>
            </p:extLst>
          </p:nvPr>
        </p:nvGraphicFramePr>
        <p:xfrm>
          <a:off x="12643920" y="416317"/>
          <a:ext cx="7184896" cy="1267275"/>
        </p:xfrm>
        <a:graphic>
          <a:graphicData uri="http://schemas.openxmlformats.org/drawingml/2006/table">
            <a:tbl>
              <a:tblPr>
                <a:noFill/>
                <a:tableStyleId>{7637F94A-DA9B-481A-AE38-6A32242EE391}</a:tableStyleId>
              </a:tblPr>
              <a:tblGrid>
                <a:gridCol w="1007179">
                  <a:extLst>
                    <a:ext uri="{9D8B030D-6E8A-4147-A177-3AD203B41FA5}">
                      <a16:colId xmlns:a16="http://schemas.microsoft.com/office/drawing/2014/main" val="20000"/>
                    </a:ext>
                  </a:extLst>
                </a:gridCol>
                <a:gridCol w="6177717">
                  <a:extLst>
                    <a:ext uri="{9D8B030D-6E8A-4147-A177-3AD203B41FA5}">
                      <a16:colId xmlns:a16="http://schemas.microsoft.com/office/drawing/2014/main" val="20001"/>
                    </a:ext>
                  </a:extLst>
                </a:gridCol>
              </a:tblGrid>
              <a:tr h="52973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73754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6" name="Google Shape;157;p58">
            <a:extLst>
              <a:ext uri="{FF2B5EF4-FFF2-40B4-BE49-F238E27FC236}">
                <a16:creationId xmlns:a16="http://schemas.microsoft.com/office/drawing/2014/main" id="{A109C155-499C-D133-7A34-5FC03B0D173D}"/>
              </a:ext>
            </a:extLst>
          </p:cNvPr>
          <p:cNvPicPr preferRelativeResize="0"/>
          <p:nvPr/>
        </p:nvPicPr>
        <p:blipFill rotWithShape="1">
          <a:blip r:embed="rId3">
            <a:alphaModFix/>
          </a:blip>
          <a:srcRect/>
          <a:stretch/>
        </p:blipFill>
        <p:spPr>
          <a:xfrm>
            <a:off x="4399833" y="3313072"/>
            <a:ext cx="477952" cy="445047"/>
          </a:xfrm>
          <a:prstGeom prst="rect">
            <a:avLst/>
          </a:prstGeom>
          <a:noFill/>
          <a:ln>
            <a:noFill/>
          </a:ln>
        </p:spPr>
      </p:pic>
      <p:pic>
        <p:nvPicPr>
          <p:cNvPr id="7" name="Google Shape;137;p24" descr="Recurso 25.png">
            <a:extLst>
              <a:ext uri="{FF2B5EF4-FFF2-40B4-BE49-F238E27FC236}">
                <a16:creationId xmlns:a16="http://schemas.microsoft.com/office/drawing/2014/main" id="{09ED492B-775F-E4E0-CBDD-E3E9C008A51B}"/>
              </a:ext>
            </a:extLst>
          </p:cNvPr>
          <p:cNvPicPr preferRelativeResize="0"/>
          <p:nvPr/>
        </p:nvPicPr>
        <p:blipFill rotWithShape="1">
          <a:blip r:embed="rId4">
            <a:alphaModFix/>
          </a:blip>
          <a:srcRect/>
          <a:stretch/>
        </p:blipFill>
        <p:spPr>
          <a:xfrm>
            <a:off x="4419360" y="2553267"/>
            <a:ext cx="458425" cy="446694"/>
          </a:xfrm>
          <a:prstGeom prst="rect">
            <a:avLst/>
          </a:prstGeom>
          <a:noFill/>
          <a:ln>
            <a:noFill/>
          </a:ln>
        </p:spPr>
      </p:pic>
      <p:pic>
        <p:nvPicPr>
          <p:cNvPr id="10" name="Google Shape;158;p58">
            <a:extLst>
              <a:ext uri="{FF2B5EF4-FFF2-40B4-BE49-F238E27FC236}">
                <a16:creationId xmlns:a16="http://schemas.microsoft.com/office/drawing/2014/main" id="{8C502FAF-B0EA-25FC-863A-B50C89A91669}"/>
              </a:ext>
            </a:extLst>
          </p:cNvPr>
          <p:cNvPicPr preferRelativeResize="0"/>
          <p:nvPr/>
        </p:nvPicPr>
        <p:blipFill rotWithShape="1">
          <a:blip r:embed="rId5">
            <a:alphaModFix/>
          </a:blip>
          <a:srcRect/>
          <a:stretch/>
        </p:blipFill>
        <p:spPr>
          <a:xfrm>
            <a:off x="13556701" y="2147811"/>
            <a:ext cx="484369" cy="446694"/>
          </a:xfrm>
          <a:prstGeom prst="rect">
            <a:avLst/>
          </a:prstGeom>
          <a:noFill/>
          <a:ln>
            <a:noFill/>
          </a:ln>
        </p:spPr>
      </p:pic>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6" r:link="rId7"/>
          <a:srcRect/>
          <a:stretch>
            <a:fillRect/>
          </a:stretch>
        </p:blipFill>
        <p:spPr>
          <a:xfrm>
            <a:off x="546745" y="1137980"/>
            <a:ext cx="3251653" cy="5495730"/>
          </a:xfrm>
          <a:prstGeom prst="rect">
            <a:avLst/>
          </a:prstGeom>
          <a:noFill/>
          <a:ln>
            <a:noFill/>
          </a:ln>
        </p:spPr>
      </p:pic>
      <p:pic>
        <p:nvPicPr>
          <p:cNvPr id="9" name="Google Shape;158;p58"/>
          <p:cNvPicPr preferRelativeResize="0"/>
          <p:nvPr/>
        </p:nvPicPr>
        <p:blipFill rotWithShape="1">
          <a:blip r:embed="rId5">
            <a:alphaModFix/>
          </a:blip>
          <a:srcRect/>
          <a:stretch/>
        </p:blipFill>
        <p:spPr>
          <a:xfrm>
            <a:off x="4394924" y="4316637"/>
            <a:ext cx="457200" cy="446694"/>
          </a:xfrm>
          <a:prstGeom prst="rect">
            <a:avLst/>
          </a:prstGeom>
          <a:noFill/>
          <a:ln>
            <a:noFill/>
          </a:ln>
        </p:spPr>
      </p:pic>
      <p:pic>
        <p:nvPicPr>
          <p:cNvPr id="3" name="Google Shape;204;p4">
            <a:extLst>
              <a:ext uri="{FF2B5EF4-FFF2-40B4-BE49-F238E27FC236}">
                <a16:creationId xmlns:a16="http://schemas.microsoft.com/office/drawing/2014/main" id="{EB25FC0C-FB34-4385-9DEA-9B723F9DF274}"/>
              </a:ext>
            </a:extLst>
          </p:cNvPr>
          <p:cNvPicPr preferRelativeResize="0"/>
          <p:nvPr/>
        </p:nvPicPr>
        <p:blipFill rotWithShape="1">
          <a:blip r:embed="rId8">
            <a:alphaModFix/>
          </a:blip>
          <a:srcRect/>
          <a:stretch/>
        </p:blipFill>
        <p:spPr>
          <a:xfrm>
            <a:off x="13579060" y="3764196"/>
            <a:ext cx="3694496" cy="104250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5" name="Google Shape;186;p59">
            <a:extLst>
              <a:ext uri="{FF2B5EF4-FFF2-40B4-BE49-F238E27FC236}">
                <a16:creationId xmlns:a16="http://schemas.microsoft.com/office/drawing/2014/main" id="{F2B35AB7-0886-37CD-F591-E6D09FC1D240}"/>
              </a:ext>
            </a:extLst>
          </p:cNvPr>
          <p:cNvGraphicFramePr/>
          <p:nvPr>
            <p:extLst>
              <p:ext uri="{D42A27DB-BD31-4B8C-83A1-F6EECF244321}">
                <p14:modId xmlns:p14="http://schemas.microsoft.com/office/powerpoint/2010/main" val="864779217"/>
              </p:ext>
            </p:extLst>
          </p:nvPr>
        </p:nvGraphicFramePr>
        <p:xfrm>
          <a:off x="4310186" y="1474864"/>
          <a:ext cx="7392226" cy="4424117"/>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Arauquita, Cravo Norte, Fortul, Puerto Rondón,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Hato Corozal, La Salina, Maní, Monterrey, Nunchía, Orocué, Paz De Ariporo, </a:t>
                      </a:r>
                      <a:r>
                        <a:rPr lang="es-ES" sz="1000" b="0" i="0" u="none" strike="noStrike" cap="none" dirty="0" err="1">
                          <a:solidFill>
                            <a:srgbClr val="000000"/>
                          </a:solidFill>
                          <a:latin typeface="Arial"/>
                          <a:ea typeface="Arial"/>
                          <a:cs typeface="Arial"/>
                          <a:sym typeface="Arial"/>
                        </a:rPr>
                        <a:t>Pore</a:t>
                      </a:r>
                      <a:r>
                        <a:rPr lang="es-ES" sz="1000" b="0" i="0" u="none" strike="noStrike" cap="none" dirty="0">
                          <a:solidFill>
                            <a:srgbClr val="000000"/>
                          </a:solidFill>
                          <a:latin typeface="Arial"/>
                          <a:ea typeface="Arial"/>
                          <a:cs typeface="Arial"/>
                          <a:sym typeface="Arial"/>
                        </a:rPr>
                        <a:t>, San Luis De Palenque, Tauramena, Trinidad, Támara, Villanueva,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Cabuyaro, Cubarral, Cumaral, El Castillo, La Macarena, Lejanías, Mesetas, Puerto Gaitán, Puerto López, Restrepo, San Juan De Arama, San Martín, Uribe.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Saravena.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Recetor, Sabanalarga, Sácama.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Castilla La Nueva, El Calvario, Guamal, Mapiripán, San Carlos De Guaroa, San Juanito.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80238355"/>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Barranca De Upía, El Dorado, Fuente De Oro, Granada, Puerto Concordia, Puerto Lleras, Puerto Rico, Villavicencio, Vistahermosa.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51834630"/>
                  </a:ext>
                </a:extLst>
              </a:tr>
            </a:tbl>
          </a:graphicData>
        </a:graphic>
      </p:graphicFrame>
      <p:sp>
        <p:nvSpPr>
          <p:cNvPr id="200" name="Google Shape;200;p4"/>
          <p:cNvSpPr txBox="1">
            <a:spLocks noGrp="1"/>
          </p:cNvSpPr>
          <p:nvPr>
            <p:ph type="body" idx="2"/>
          </p:nvPr>
        </p:nvSpPr>
        <p:spPr>
          <a:xfrm>
            <a:off x="3741738" y="815203"/>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204" name="Google Shape;204;p4"/>
          <p:cNvPicPr preferRelativeResize="0"/>
          <p:nvPr/>
        </p:nvPicPr>
        <p:blipFill rotWithShape="1">
          <a:blip r:embed="rId3">
            <a:alphaModFix/>
          </a:blip>
          <a:srcRect/>
          <a:stretch/>
        </p:blipFill>
        <p:spPr>
          <a:xfrm>
            <a:off x="12641686" y="2504538"/>
            <a:ext cx="3694496" cy="1042506"/>
          </a:xfrm>
          <a:prstGeom prst="rect">
            <a:avLst/>
          </a:prstGeom>
          <a:noFill/>
          <a:ln>
            <a:noFill/>
          </a:ln>
        </p:spPr>
      </p:pic>
      <p:graphicFrame>
        <p:nvGraphicFramePr>
          <p:cNvPr id="4" name="Google Shape;186;p59">
            <a:extLst>
              <a:ext uri="{FF2B5EF4-FFF2-40B4-BE49-F238E27FC236}">
                <a16:creationId xmlns:a16="http://schemas.microsoft.com/office/drawing/2014/main" id="{7E209691-1E0E-0653-8C66-C1F19FCFE85C}"/>
              </a:ext>
            </a:extLst>
          </p:cNvPr>
          <p:cNvGraphicFramePr/>
          <p:nvPr>
            <p:extLst>
              <p:ext uri="{D42A27DB-BD31-4B8C-83A1-F6EECF244321}">
                <p14:modId xmlns:p14="http://schemas.microsoft.com/office/powerpoint/2010/main" val="3203707046"/>
              </p:ext>
            </p:extLst>
          </p:nvPr>
        </p:nvGraphicFramePr>
        <p:xfrm>
          <a:off x="12627667" y="4381012"/>
          <a:ext cx="6815830" cy="1848924"/>
        </p:xfrm>
        <a:graphic>
          <a:graphicData uri="http://schemas.openxmlformats.org/drawingml/2006/table">
            <a:tbl>
              <a:tblPr>
                <a:noFill/>
                <a:tableStyleId>{7637F94A-DA9B-481A-AE38-6A32242EE391}</a:tableStyleId>
              </a:tblPr>
              <a:tblGrid>
                <a:gridCol w="955443">
                  <a:extLst>
                    <a:ext uri="{9D8B030D-6E8A-4147-A177-3AD203B41FA5}">
                      <a16:colId xmlns:a16="http://schemas.microsoft.com/office/drawing/2014/main" val="20000"/>
                    </a:ext>
                  </a:extLst>
                </a:gridCol>
                <a:gridCol w="5860387">
                  <a:extLst>
                    <a:ext uri="{9D8B030D-6E8A-4147-A177-3AD203B41FA5}">
                      <a16:colId xmlns:a16="http://schemas.microsoft.com/office/drawing/2014/main" val="20001"/>
                    </a:ext>
                  </a:extLst>
                </a:gridCol>
              </a:tblGrid>
              <a:tr h="47238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7653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Paz De Ariporo.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8" name="Google Shape;192;p59">
            <a:extLst>
              <a:ext uri="{FF2B5EF4-FFF2-40B4-BE49-F238E27FC236}">
                <a16:creationId xmlns:a16="http://schemas.microsoft.com/office/drawing/2014/main" id="{9CB3ECE8-6BC2-ACF4-95D9-566A3493E8C7}"/>
              </a:ext>
            </a:extLst>
          </p:cNvPr>
          <p:cNvPicPr preferRelativeResize="0"/>
          <p:nvPr/>
        </p:nvPicPr>
        <p:blipFill rotWithShape="1">
          <a:blip r:embed="rId4">
            <a:alphaModFix/>
          </a:blip>
          <a:srcRect/>
          <a:stretch/>
        </p:blipFill>
        <p:spPr>
          <a:xfrm>
            <a:off x="4598375" y="2334251"/>
            <a:ext cx="432854" cy="445047"/>
          </a:xfrm>
          <a:prstGeom prst="rect">
            <a:avLst/>
          </a:prstGeom>
          <a:noFill/>
          <a:ln>
            <a:noFill/>
          </a:ln>
        </p:spPr>
      </p:pic>
      <p:pic>
        <p:nvPicPr>
          <p:cNvPr id="2" name="Google Shape;218;p5">
            <a:extLst>
              <a:ext uri="{FF2B5EF4-FFF2-40B4-BE49-F238E27FC236}">
                <a16:creationId xmlns:a16="http://schemas.microsoft.com/office/drawing/2014/main" id="{C0DBEDFF-8799-463A-AA31-E2EFF27AEEEF}"/>
              </a:ext>
            </a:extLst>
          </p:cNvPr>
          <p:cNvPicPr preferRelativeResize="0"/>
          <p:nvPr/>
        </p:nvPicPr>
        <p:blipFill rotWithShape="1">
          <a:blip r:embed="rId5">
            <a:alphaModFix/>
          </a:blip>
          <a:srcRect/>
          <a:stretch/>
        </p:blipFill>
        <p:spPr>
          <a:xfrm>
            <a:off x="4572618" y="3686922"/>
            <a:ext cx="451143" cy="445047"/>
          </a:xfrm>
          <a:prstGeom prst="rect">
            <a:avLst/>
          </a:prstGeom>
          <a:noFill/>
          <a:ln>
            <a:noFill/>
          </a:ln>
        </p:spPr>
      </p:pic>
      <p:pic>
        <p:nvPicPr>
          <p:cNvPr id="201" name="Google Shape;201;p4"/>
          <p:cNvPicPr preferRelativeResize="0"/>
          <p:nvPr/>
        </p:nvPicPr>
        <p:blipFill>
          <a:blip r:embed="rId6" r:link="rId7"/>
          <a:srcRect/>
          <a:stretch>
            <a:fillRect/>
          </a:stretch>
        </p:blipFill>
        <p:spPr>
          <a:xfrm>
            <a:off x="142767" y="1474864"/>
            <a:ext cx="3960214" cy="4139463"/>
          </a:xfrm>
          <a:prstGeom prst="rect">
            <a:avLst/>
          </a:prstGeom>
          <a:noFill/>
          <a:ln>
            <a:noFill/>
          </a:ln>
        </p:spPr>
      </p:pic>
      <p:pic>
        <p:nvPicPr>
          <p:cNvPr id="6" name="Google Shape;158;p58">
            <a:extLst>
              <a:ext uri="{FF2B5EF4-FFF2-40B4-BE49-F238E27FC236}">
                <a16:creationId xmlns:a16="http://schemas.microsoft.com/office/drawing/2014/main" id="{4D8C2F54-45C6-80A0-57C5-A9B47ECF7905}"/>
              </a:ext>
            </a:extLst>
          </p:cNvPr>
          <p:cNvPicPr preferRelativeResize="0"/>
          <p:nvPr/>
        </p:nvPicPr>
        <p:blipFill rotWithShape="1">
          <a:blip r:embed="rId8">
            <a:alphaModFix/>
          </a:blip>
          <a:srcRect/>
          <a:stretch/>
        </p:blipFill>
        <p:spPr>
          <a:xfrm>
            <a:off x="4572618" y="4979370"/>
            <a:ext cx="484369" cy="44669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8" name="Google Shape;186;p59">
            <a:extLst>
              <a:ext uri="{FF2B5EF4-FFF2-40B4-BE49-F238E27FC236}">
                <a16:creationId xmlns:a16="http://schemas.microsoft.com/office/drawing/2014/main" id="{D9E640D3-5190-A820-2833-1A02D7FCC761}"/>
              </a:ext>
            </a:extLst>
          </p:cNvPr>
          <p:cNvGraphicFramePr/>
          <p:nvPr>
            <p:extLst>
              <p:ext uri="{D42A27DB-BD31-4B8C-83A1-F6EECF244321}">
                <p14:modId xmlns:p14="http://schemas.microsoft.com/office/powerpoint/2010/main" val="1346993328"/>
              </p:ext>
            </p:extLst>
          </p:nvPr>
        </p:nvGraphicFramePr>
        <p:xfrm>
          <a:off x="4847985" y="2575600"/>
          <a:ext cx="7063865" cy="2223075"/>
        </p:xfrm>
        <a:graphic>
          <a:graphicData uri="http://schemas.openxmlformats.org/drawingml/2006/table">
            <a:tbl>
              <a:tblPr>
                <a:noFill/>
                <a:tableStyleId>{7637F94A-DA9B-481A-AE38-6A32242EE391}</a:tableStyleId>
              </a:tblPr>
              <a:tblGrid>
                <a:gridCol w="990213">
                  <a:extLst>
                    <a:ext uri="{9D8B030D-6E8A-4147-A177-3AD203B41FA5}">
                      <a16:colId xmlns:a16="http://schemas.microsoft.com/office/drawing/2014/main" val="20000"/>
                    </a:ext>
                  </a:extLst>
                </a:gridCol>
                <a:gridCol w="6073652">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Puerto Rico, San Vicente Del Caguán.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63817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El Doncello.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30193483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a:solidFill>
                            <a:srgbClr val="000000"/>
                          </a:solidFill>
                          <a:latin typeface="Arial"/>
                          <a:ea typeface="Arial"/>
                          <a:cs typeface="Arial"/>
                          <a:sym typeface="Arial"/>
                        </a:rPr>
                        <a:t>GUAINÍA : Barrancominas, Inírida.</a:t>
                      </a:r>
                    </a:p>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a:solidFill>
                            <a:srgbClr val="000000"/>
                          </a:solidFill>
                          <a:latin typeface="Arial"/>
                          <a:ea typeface="Arial"/>
                          <a:cs typeface="Arial"/>
                          <a:sym typeface="Arial"/>
                        </a:rPr>
                        <a:t>GUAVIARE : Calamar, El Retorno, Miraflores.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9" name="Google Shape;204;p4"/>
          <p:cNvPicPr preferRelativeResize="0"/>
          <p:nvPr/>
        </p:nvPicPr>
        <p:blipFill rotWithShape="1">
          <a:blip r:embed="rId3">
            <a:alphaModFix/>
          </a:blip>
          <a:srcRect/>
          <a:stretch/>
        </p:blipFill>
        <p:spPr>
          <a:xfrm>
            <a:off x="13942828" y="3119217"/>
            <a:ext cx="4123628" cy="1144615"/>
          </a:xfrm>
          <a:prstGeom prst="rect">
            <a:avLst/>
          </a:prstGeom>
          <a:noFill/>
          <a:ln>
            <a:noFill/>
          </a:ln>
        </p:spPr>
      </p:pic>
      <p:pic>
        <p:nvPicPr>
          <p:cNvPr id="218" name="Google Shape;218;p5"/>
          <p:cNvPicPr preferRelativeResize="0"/>
          <p:nvPr/>
        </p:nvPicPr>
        <p:blipFill rotWithShape="1">
          <a:blip r:embed="rId4">
            <a:alphaModFix/>
          </a:blip>
          <a:srcRect/>
          <a:stretch/>
        </p:blipFill>
        <p:spPr>
          <a:xfrm>
            <a:off x="5144209" y="3687137"/>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5">
            <a:alphaModFix/>
          </a:blip>
          <a:srcRect/>
          <a:stretch/>
        </p:blipFill>
        <p:spPr>
          <a:xfrm>
            <a:off x="5153354" y="3061836"/>
            <a:ext cx="432854" cy="445047"/>
          </a:xfrm>
          <a:prstGeom prst="rect">
            <a:avLst/>
          </a:prstGeom>
          <a:noFill/>
          <a:ln>
            <a:noFill/>
          </a:ln>
        </p:spPr>
      </p:pic>
      <p:pic>
        <p:nvPicPr>
          <p:cNvPr id="4" name="Google Shape;158;p58">
            <a:extLst>
              <a:ext uri="{FF2B5EF4-FFF2-40B4-BE49-F238E27FC236}">
                <a16:creationId xmlns:a16="http://schemas.microsoft.com/office/drawing/2014/main" id="{F4551B2E-46C7-3097-24EA-4BFAE1064786}"/>
              </a:ext>
            </a:extLst>
          </p:cNvPr>
          <p:cNvPicPr preferRelativeResize="0"/>
          <p:nvPr/>
        </p:nvPicPr>
        <p:blipFill rotWithShape="1">
          <a:blip r:embed="rId6">
            <a:alphaModFix/>
          </a:blip>
          <a:srcRect/>
          <a:stretch/>
        </p:blipFill>
        <p:spPr>
          <a:xfrm>
            <a:off x="5144209" y="4283229"/>
            <a:ext cx="423384" cy="437848"/>
          </a:xfrm>
          <a:prstGeom prst="rect">
            <a:avLst/>
          </a:prstGeom>
          <a:noFill/>
          <a:ln>
            <a:noFill/>
          </a:ln>
        </p:spPr>
      </p:pic>
      <p:graphicFrame>
        <p:nvGraphicFramePr>
          <p:cNvPr id="2" name="Google Shape;186;p59">
            <a:extLst>
              <a:ext uri="{FF2B5EF4-FFF2-40B4-BE49-F238E27FC236}">
                <a16:creationId xmlns:a16="http://schemas.microsoft.com/office/drawing/2014/main" id="{75C27EA4-56B4-DD71-1472-1F1A658D5977}"/>
              </a:ext>
            </a:extLst>
          </p:cNvPr>
          <p:cNvGraphicFramePr/>
          <p:nvPr>
            <p:extLst>
              <p:ext uri="{D42A27DB-BD31-4B8C-83A1-F6EECF244321}">
                <p14:modId xmlns:p14="http://schemas.microsoft.com/office/powerpoint/2010/main" val="2510749083"/>
              </p:ext>
            </p:extLst>
          </p:nvPr>
        </p:nvGraphicFramePr>
        <p:xfrm>
          <a:off x="12451186" y="5082418"/>
          <a:ext cx="7570364" cy="17068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214" name="Google Shape;214;p5"/>
          <p:cNvPicPr preferRelativeResize="0"/>
          <p:nvPr/>
        </p:nvPicPr>
        <p:blipFill>
          <a:blip r:embed="rId7" r:link="rId8"/>
          <a:srcRect/>
          <a:stretch>
            <a:fillRect/>
          </a:stretch>
        </p:blipFill>
        <p:spPr>
          <a:xfrm>
            <a:off x="229457" y="1525065"/>
            <a:ext cx="4401354" cy="460057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a:ea typeface="Verdana"/>
                          <a:cs typeface="Verdana"/>
                          <a:sym typeface="Verdana"/>
                        </a:rPr>
                        <a:t>Conaf</a:t>
                      </a:r>
                      <a:r>
                        <a:rPr lang="es-MX" sz="900" u="none" strike="noStrike" cap="none" dirty="0">
                          <a:latin typeface="Verdana"/>
                          <a:ea typeface="Verdana"/>
                          <a:cs typeface="Verdana"/>
                          <a:sym typeface="Verdana"/>
                        </a:rPr>
                        <a:t>,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err="1">
                <a:solidFill>
                  <a:srgbClr val="7F7F7F"/>
                </a:solidFill>
                <a:latin typeface="Verdana"/>
                <a:ea typeface="Verdana"/>
                <a:cs typeface="Verdana"/>
                <a:sym typeface="Verdana"/>
              </a:rPr>
              <a:t>Jhon</a:t>
            </a:r>
            <a:r>
              <a:rPr lang="es-MX" sz="1200" dirty="0">
                <a:solidFill>
                  <a:srgbClr val="7F7F7F"/>
                </a:solidFill>
                <a:latin typeface="Verdana"/>
                <a:ea typeface="Verdana"/>
                <a:cs typeface="Verdana"/>
                <a:sym typeface="Verdana"/>
              </a:rPr>
              <a:t> Bermúdez González </a:t>
            </a:r>
            <a:r>
              <a:rPr lang="es-MX" sz="1200" b="0" i="0" u="none" strike="noStrike" cap="none" dirty="0">
                <a:solidFill>
                  <a:srgbClr val="7F7F7F"/>
                </a:solidFill>
                <a:latin typeface="Verdana"/>
                <a:ea typeface="Verdana"/>
                <a:cs typeface="Verdana"/>
                <a:sym typeface="Verdana"/>
              </a:rPr>
              <a:t>(Incendios de la Cobertura Vegetal).</a:t>
            </a: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694853" y="1537350"/>
            <a:ext cx="6895471" cy="480127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600" b="0" i="0" u="none" strike="noStrike" cap="none" dirty="0">
                <a:solidFill>
                  <a:srgbClr val="7F7F7F"/>
                </a:solidFill>
                <a:latin typeface="Verdana"/>
                <a:ea typeface="Verdana"/>
                <a:cs typeface="Verdana"/>
                <a:sym typeface="Verdana"/>
              </a:rPr>
              <a:t>Debido a los valores de precipitación y temperatura máxima que se han dado en los últimos días, se presentan condiciones de</a:t>
            </a:r>
            <a:r>
              <a:rPr lang="es-MX" sz="1600" dirty="0">
                <a:solidFill>
                  <a:srgbClr val="7F7F7F"/>
                </a:solidFill>
                <a:latin typeface="Verdana"/>
                <a:ea typeface="Verdana"/>
                <a:cs typeface="Verdana"/>
                <a:sym typeface="Verdana"/>
              </a:rPr>
              <a:t>:</a:t>
            </a:r>
          </a:p>
          <a:p>
            <a:pPr marL="0" marR="0" lvl="0" indent="0" algn="just" rtl="0">
              <a:lnSpc>
                <a:spcPct val="100000"/>
              </a:lnSpc>
              <a:spcBef>
                <a:spcPts val="0"/>
              </a:spcBef>
              <a:spcAft>
                <a:spcPts val="0"/>
              </a:spcAft>
              <a:buNone/>
            </a:pPr>
            <a:endParaRPr lang="es-MX" sz="1600" dirty="0">
              <a:solidFill>
                <a:srgbClr val="7F7F7F"/>
              </a:solidFill>
              <a:latin typeface="Verdana"/>
              <a:ea typeface="Verdana"/>
              <a:cs typeface="Verdana"/>
              <a:sym typeface="Verdana"/>
            </a:endParaRPr>
          </a:p>
          <a:p>
            <a:pPr algn="just"/>
            <a:r>
              <a:rPr lang="es-MX" sz="1600" b="1" dirty="0">
                <a:solidFill>
                  <a:srgbClr val="7F7F7F"/>
                </a:solidFill>
                <a:latin typeface="Verdana"/>
                <a:ea typeface="Verdana"/>
                <a:sym typeface="Verdana"/>
              </a:rPr>
              <a:t>Alerta Roja: </a:t>
            </a:r>
            <a:r>
              <a:rPr lang="es-MX" sz="1600" dirty="0">
                <a:solidFill>
                  <a:srgbClr val="7F7F7F"/>
                </a:solidFill>
                <a:latin typeface="Verdana"/>
                <a:ea typeface="Verdana"/>
                <a:sym typeface="Verdana"/>
              </a:rPr>
              <a:t>en algunos municipios de los departamentos de los departamentos de </a:t>
            </a:r>
            <a:r>
              <a:rPr lang="es-ES" sz="1600" dirty="0">
                <a:solidFill>
                  <a:srgbClr val="7F7F7F"/>
                </a:solidFill>
                <a:latin typeface="Verdana"/>
                <a:ea typeface="Verdana"/>
                <a:sym typeface="Verdana"/>
              </a:rPr>
              <a:t>Antioquia, Arauca, Atlántico, Bogotá, D.C., Bolívar, Boyacá, Caquetá, Casanare, Cauca, Cesar, Cundinamarca, Córdoba, Huila, La Guajira, Magdalena, Meta, Nariño, Norte De Santander, Santander, Sucre, Tolima y Vichada.</a:t>
            </a:r>
          </a:p>
          <a:p>
            <a:pPr algn="just"/>
            <a:endParaRPr lang="es-MX" sz="1600" b="1" dirty="0">
              <a:solidFill>
                <a:srgbClr val="7F7F7F"/>
              </a:solidFill>
              <a:latin typeface="Verdana"/>
              <a:ea typeface="Verdana"/>
              <a:sym typeface="Verdana"/>
            </a:endParaRPr>
          </a:p>
          <a:p>
            <a:pPr marL="0" marR="0" lvl="0" indent="0" algn="just" rtl="0">
              <a:lnSpc>
                <a:spcPct val="100000"/>
              </a:lnSpc>
              <a:spcBef>
                <a:spcPts val="0"/>
              </a:spcBef>
              <a:spcAft>
                <a:spcPts val="0"/>
              </a:spcAft>
              <a:buNone/>
            </a:pPr>
            <a:r>
              <a:rPr lang="es-MX" sz="1600" b="1" dirty="0">
                <a:solidFill>
                  <a:srgbClr val="7F7F7F"/>
                </a:solidFill>
                <a:latin typeface="Verdana"/>
                <a:ea typeface="Verdana"/>
                <a:sym typeface="Verdana"/>
              </a:rPr>
              <a:t>Alerta Naranja: </a:t>
            </a:r>
            <a:r>
              <a:rPr lang="es-MX" sz="1600" dirty="0">
                <a:solidFill>
                  <a:srgbClr val="7F7F7F"/>
                </a:solidFill>
                <a:latin typeface="Verdana"/>
                <a:ea typeface="Verdana"/>
                <a:sym typeface="Verdana"/>
              </a:rPr>
              <a:t>en algunos municipios de los departamentos de </a:t>
            </a:r>
            <a:r>
              <a:rPr lang="es-ES" sz="1600" dirty="0">
                <a:solidFill>
                  <a:srgbClr val="7F7F7F"/>
                </a:solidFill>
                <a:latin typeface="Verdana"/>
                <a:ea typeface="Verdana"/>
                <a:sym typeface="Verdana"/>
              </a:rPr>
              <a:t>Antioquia, Arauca, Atlántico, Bolívar, Boyacá, Caquetá, Casanare, Cauca, Cesar, Cundinamarca, Córdoba, Guaviare, Huila, La Guajira, Magdalena, Meta, Nariño, Norte De Santander, Santander, Tolima, Valle Del Cauca</a:t>
            </a:r>
            <a:r>
              <a:rPr lang="es-MX" sz="1600" dirty="0">
                <a:solidFill>
                  <a:srgbClr val="7F7F7F"/>
                </a:solidFill>
                <a:latin typeface="Verdana"/>
                <a:ea typeface="Verdana"/>
                <a:sym typeface="Verdana"/>
              </a:rPr>
              <a:t>.</a:t>
            </a:r>
          </a:p>
          <a:p>
            <a:pPr marL="0" marR="0" lvl="0" indent="0" algn="just" rtl="0">
              <a:lnSpc>
                <a:spcPct val="100000"/>
              </a:lnSpc>
              <a:spcBef>
                <a:spcPts val="0"/>
              </a:spcBef>
              <a:spcAft>
                <a:spcPts val="0"/>
              </a:spcAft>
              <a:buNone/>
            </a:pPr>
            <a:endParaRPr lang="es-MX" sz="1600" dirty="0">
              <a:solidFill>
                <a:srgbClr val="7F7F7F"/>
              </a:solidFill>
              <a:latin typeface="Verdana"/>
              <a:ea typeface="Verdana"/>
              <a:sym typeface="Verdana"/>
            </a:endParaRPr>
          </a:p>
          <a:p>
            <a:pPr marL="0" marR="0" lvl="0" indent="0" algn="just" rtl="0">
              <a:lnSpc>
                <a:spcPct val="100000"/>
              </a:lnSpc>
              <a:spcBef>
                <a:spcPts val="0"/>
              </a:spcBef>
              <a:spcAft>
                <a:spcPts val="0"/>
              </a:spcAft>
              <a:buNone/>
            </a:pPr>
            <a:r>
              <a:rPr lang="es-MX" sz="1600" b="1" dirty="0">
                <a:solidFill>
                  <a:srgbClr val="7F7F7F"/>
                </a:solidFill>
                <a:latin typeface="Verdana"/>
                <a:ea typeface="Verdana"/>
                <a:sym typeface="Verdana"/>
              </a:rPr>
              <a:t>Alerta Amarilla: </a:t>
            </a:r>
            <a:r>
              <a:rPr lang="es-MX" sz="1600" dirty="0">
                <a:solidFill>
                  <a:srgbClr val="7F7F7F"/>
                </a:solidFill>
                <a:latin typeface="Verdana"/>
                <a:ea typeface="Verdana"/>
                <a:sym typeface="Verdana"/>
              </a:rPr>
              <a:t>en algunos municipios de las regiones Caribe, Andina, Pacífico, Orinoquia y Amazonía.</a:t>
            </a:r>
          </a:p>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 </a:t>
            </a:r>
          </a:p>
        </p:txBody>
      </p:sp>
      <p:sp>
        <p:nvSpPr>
          <p:cNvPr id="116" name="Google Shape;116;p16"/>
          <p:cNvSpPr txBox="1"/>
          <p:nvPr/>
        </p:nvSpPr>
        <p:spPr>
          <a:xfrm>
            <a:off x="3375609" y="979408"/>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srcRect/>
          <a:stretch>
            <a:fillRect/>
          </a:stretch>
        </p:blipFill>
        <p:spPr>
          <a:xfrm>
            <a:off x="8149156" y="1608767"/>
            <a:ext cx="3269246" cy="462319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16"/>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sp>
        <p:nvSpPr>
          <p:cNvPr id="2" name="CuadroTexto 1">
            <a:extLst>
              <a:ext uri="{FF2B5EF4-FFF2-40B4-BE49-F238E27FC236}">
                <a16:creationId xmlns:a16="http://schemas.microsoft.com/office/drawing/2014/main" id="{6173D8E2-1980-3E16-89B0-CAD8B921A3F8}"/>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pic>
        <p:nvPicPr>
          <p:cNvPr id="5" name="Imagen 4">
            <a:extLst>
              <a:ext uri="{FF2B5EF4-FFF2-40B4-BE49-F238E27FC236}">
                <a16:creationId xmlns:a16="http://schemas.microsoft.com/office/drawing/2014/main" id="{8816CD2D-3799-A8AB-DB5D-2FFDB369AD82}"/>
              </a:ext>
            </a:extLst>
          </p:cNvPr>
          <p:cNvPicPr>
            <a:picLocks noChangeAspect="1"/>
          </p:cNvPicPr>
          <p:nvPr/>
        </p:nvPicPr>
        <p:blipFill>
          <a:blip r:embed="rId3" r:link="rId4"/>
          <a:srcRect/>
          <a:stretch>
            <a:fillRect/>
          </a:stretch>
        </p:blipFill>
        <p:spPr>
          <a:xfrm>
            <a:off x="1142573" y="1771308"/>
            <a:ext cx="9164690" cy="4413831"/>
          </a:xfrm>
          <a:prstGeom prst="rect">
            <a:avLst/>
          </a:prstGeom>
        </p:spPr>
      </p:pic>
    </p:spTree>
    <p:extLst>
      <p:ext uri="{BB962C8B-B14F-4D97-AF65-F5344CB8AC3E}">
        <p14:creationId xmlns:p14="http://schemas.microsoft.com/office/powerpoint/2010/main" val="91451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15 de abril de 2024 12:00 HLC</a:t>
            </a:r>
            <a:endParaRPr sz="1200" dirty="0"/>
          </a:p>
        </p:txBody>
      </p:sp>
      <p:pic>
        <p:nvPicPr>
          <p:cNvPr id="125" name="Google Shape;125;p17"/>
          <p:cNvPicPr preferRelativeResize="0"/>
          <p:nvPr/>
        </p:nvPicPr>
        <p:blipFill>
          <a:blip r:embed="rId3" r:link="rId4"/>
          <a:srcRect/>
          <a:stretch>
            <a:fillRect/>
          </a:stretch>
        </p:blipFill>
        <p:spPr>
          <a:xfrm>
            <a:off x="229457" y="1025188"/>
            <a:ext cx="3960214" cy="5600326"/>
          </a:xfrm>
          <a:prstGeom prst="rect">
            <a:avLst/>
          </a:prstGeom>
          <a:noFill/>
          <a:ln>
            <a:noFill/>
          </a:ln>
        </p:spPr>
      </p:pic>
      <p:pic>
        <p:nvPicPr>
          <p:cNvPr id="126" name="Google Shape;126;p17"/>
          <p:cNvPicPr preferRelativeResize="0"/>
          <p:nvPr/>
        </p:nvPicPr>
        <p:blipFill>
          <a:blip r:embed="rId5" r:link="rId6"/>
          <a:srcRect/>
          <a:stretch>
            <a:fillRect/>
          </a:stretch>
        </p:blipFill>
        <p:spPr>
          <a:xfrm>
            <a:off x="4189671" y="2133123"/>
            <a:ext cx="2373077" cy="2583142"/>
          </a:xfrm>
          <a:prstGeom prst="rect">
            <a:avLst/>
          </a:prstGeom>
          <a:noFill/>
          <a:ln w="9525" cap="flat" cmpd="sng">
            <a:solidFill>
              <a:schemeClr val="dk1"/>
            </a:solidFill>
            <a:prstDash val="solid"/>
            <a:round/>
            <a:headEnd type="none" w="sm" len="sm"/>
            <a:tailEnd type="none" w="sm" len="sm"/>
          </a:ln>
        </p:spPr>
      </p:pic>
      <p:pic>
        <p:nvPicPr>
          <p:cNvPr id="3" name="Imagen 2">
            <a:extLst>
              <a:ext uri="{FF2B5EF4-FFF2-40B4-BE49-F238E27FC236}">
                <a16:creationId xmlns:a16="http://schemas.microsoft.com/office/drawing/2014/main" id="{4F90D230-3E9E-54E6-B20F-AD31367540C9}"/>
              </a:ext>
            </a:extLst>
          </p:cNvPr>
          <p:cNvPicPr>
            <a:picLocks noChangeAspect="1"/>
          </p:cNvPicPr>
          <p:nvPr/>
        </p:nvPicPr>
        <p:blipFill>
          <a:blip r:embed="rId7" r:link="rId8"/>
          <a:srcRect/>
          <a:stretch>
            <a:fillRect/>
          </a:stretch>
        </p:blipFill>
        <p:spPr>
          <a:xfrm>
            <a:off x="6619142" y="2080529"/>
            <a:ext cx="1953358" cy="3310621"/>
          </a:xfrm>
          <a:prstGeom prst="rect">
            <a:avLst/>
          </a:prstGeom>
        </p:spPr>
      </p:pic>
      <p:pic>
        <p:nvPicPr>
          <p:cNvPr id="5" name="Imagen 4" descr="Tabla&#10;&#10;Descripción generada automáticamente">
            <a:extLst>
              <a:ext uri="{FF2B5EF4-FFF2-40B4-BE49-F238E27FC236}">
                <a16:creationId xmlns:a16="http://schemas.microsoft.com/office/drawing/2014/main" id="{97FC21E8-94FE-18AA-B41D-B6DFE5AC50FC}"/>
              </a:ext>
            </a:extLst>
          </p:cNvPr>
          <p:cNvPicPr>
            <a:picLocks noChangeAspect="1"/>
          </p:cNvPicPr>
          <p:nvPr/>
        </p:nvPicPr>
        <p:blipFill>
          <a:blip r:embed="rId9" r:link="rId10"/>
          <a:stretch>
            <a:fillRect/>
          </a:stretch>
        </p:blipFill>
        <p:spPr>
          <a:xfrm>
            <a:off x="8628894" y="2080529"/>
            <a:ext cx="1477390" cy="3521543"/>
          </a:xfrm>
          <a:prstGeom prst="rect">
            <a:avLst/>
          </a:prstGeom>
        </p:spPr>
      </p:pic>
      <p:pic>
        <p:nvPicPr>
          <p:cNvPr id="7" name="Imagen 6" descr="Tabla&#10;&#10;Descripción generada automáticamente">
            <a:extLst>
              <a:ext uri="{FF2B5EF4-FFF2-40B4-BE49-F238E27FC236}">
                <a16:creationId xmlns:a16="http://schemas.microsoft.com/office/drawing/2014/main" id="{CE48DD11-CA3E-E5B6-3E38-7787E44FDBFC}"/>
              </a:ext>
            </a:extLst>
          </p:cNvPr>
          <p:cNvPicPr>
            <a:picLocks noChangeAspect="1"/>
          </p:cNvPicPr>
          <p:nvPr/>
        </p:nvPicPr>
        <p:blipFill>
          <a:blip r:embed="rId11" r:link="rId12"/>
          <a:stretch>
            <a:fillRect/>
          </a:stretch>
        </p:blipFill>
        <p:spPr>
          <a:xfrm>
            <a:off x="10162678" y="2080528"/>
            <a:ext cx="1907402" cy="4301221"/>
          </a:xfrm>
          <a:prstGeom prst="rect">
            <a:avLst/>
          </a:prstGeom>
        </p:spPr>
      </p:pic>
    </p:spTree>
    <p:extLst>
      <p:ext uri="{BB962C8B-B14F-4D97-AF65-F5344CB8AC3E}">
        <p14:creationId xmlns:p14="http://schemas.microsoft.com/office/powerpoint/2010/main" val="238982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286487218"/>
              </p:ext>
            </p:extLst>
          </p:nvPr>
        </p:nvGraphicFramePr>
        <p:xfrm>
          <a:off x="4556067" y="1313812"/>
          <a:ext cx="7392226" cy="42099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Baranoa, Campo De La Cruz, Candelaria, Galapa, Juan De Acosta, Luruaco, Malambo, Manatí, Palmar De Varela, Piojó, Polonuevo, Ponedera, Repelón, Sabanagrande, Sabanalarga, Santa Lucía, Santo Tomás, Suan, Tubará, Usiacurí.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Arenal, Arjona, </a:t>
                      </a:r>
                      <a:r>
                        <a:rPr lang="es-CO" sz="1000" b="0" i="0" u="none" strike="noStrike" cap="none" dirty="0" err="1">
                          <a:solidFill>
                            <a:srgbClr val="000000"/>
                          </a:solidFill>
                          <a:latin typeface="Arial"/>
                          <a:ea typeface="Arial"/>
                          <a:cs typeface="Arial"/>
                          <a:sym typeface="Arial"/>
                        </a:rPr>
                        <a:t>Arroyohondo</a:t>
                      </a:r>
                      <a:r>
                        <a:rPr lang="es-CO" sz="1000" b="0" i="0" u="none" strike="noStrike" cap="none" dirty="0">
                          <a:solidFill>
                            <a:srgbClr val="000000"/>
                          </a:solidFill>
                          <a:latin typeface="Arial"/>
                          <a:ea typeface="Arial"/>
                          <a:cs typeface="Arial"/>
                          <a:sym typeface="Arial"/>
                        </a:rPr>
                        <a:t>, Calamar, </a:t>
                      </a:r>
                      <a:r>
                        <a:rPr lang="es-CO" sz="1000" b="0" i="0" u="none" strike="noStrike" cap="none" dirty="0" err="1">
                          <a:solidFill>
                            <a:srgbClr val="000000"/>
                          </a:solidFill>
                          <a:latin typeface="Arial"/>
                          <a:ea typeface="Arial"/>
                          <a:cs typeface="Arial"/>
                          <a:sym typeface="Arial"/>
                        </a:rPr>
                        <a:t>Cicuco</a:t>
                      </a:r>
                      <a:r>
                        <a:rPr lang="es-CO" sz="1000" b="0" i="0" u="none" strike="noStrike" cap="none" dirty="0">
                          <a:solidFill>
                            <a:srgbClr val="000000"/>
                          </a:solidFill>
                          <a:latin typeface="Arial"/>
                          <a:ea typeface="Arial"/>
                          <a:cs typeface="Arial"/>
                          <a:sym typeface="Arial"/>
                        </a:rPr>
                        <a:t>, Clemencia, Córdoba, El Carmen De Bolívar, El Guamo, Hatillo De Loba, Magangué, Mahates, Margarita, María La Baja, Montecristo, Morales, Pinillos, Río Viejo, San Cristóbal, San Estanislao, San Fernando, San Jacinto, San Jacinto Del Cauca, San Juan Nepomuceno, Santa Catalina, Santa Cruz De Mompox, Simití, Soplaviento, Talaigua Nuevo, Villanueva, Zambrano.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Aguachica, Agustín Codazzi, Astrea, Becerril, Bosconia, Chimichagua, Chiriguaná, Curumaní, El Copey, El Paso, Gamarra, González, La Gloria, La Jagua De Ibirico, La Paz, Manaure Balcón Del Cesar, Pailitas, Pelaya, Pueblo Bello, Río De Oro, San Alberto, San Diego, San Martín, Valledupar.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Ayapel, Buenavista, </a:t>
                      </a:r>
                      <a:r>
                        <a:rPr lang="es-CO" sz="1000" b="0" i="0" u="none" strike="noStrike" cap="none" dirty="0" err="1">
                          <a:solidFill>
                            <a:srgbClr val="000000"/>
                          </a:solidFill>
                          <a:latin typeface="Arial"/>
                          <a:ea typeface="Arial"/>
                          <a:cs typeface="Arial"/>
                          <a:sym typeface="Arial"/>
                        </a:rPr>
                        <a:t>Chimá</a:t>
                      </a:r>
                      <a:r>
                        <a:rPr lang="es-CO" sz="1000" b="0" i="0" u="none" strike="noStrike" cap="none" dirty="0">
                          <a:solidFill>
                            <a:srgbClr val="000000"/>
                          </a:solidFill>
                          <a:latin typeface="Arial"/>
                          <a:ea typeface="Arial"/>
                          <a:cs typeface="Arial"/>
                          <a:sym typeface="Arial"/>
                        </a:rPr>
                        <a:t>, Chinú, Cotorra, La Apartada, Lorica, Momil, Pueblo Nuevo, Purísima De La Concepción, Sahagún, San Andrés De Sotavento, San Antero, Tuchín.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Albania, Barrancas, Dibulla, Distracción, El Molino, Fonseca, </a:t>
                      </a:r>
                      <a:r>
                        <a:rPr lang="es-CO" sz="1000" b="0" i="0" u="none" strike="noStrike" cap="none" dirty="0" err="1">
                          <a:solidFill>
                            <a:srgbClr val="000000"/>
                          </a:solidFill>
                          <a:latin typeface="Arial"/>
                          <a:ea typeface="Arial"/>
                          <a:cs typeface="Arial"/>
                          <a:sym typeface="Arial"/>
                        </a:rPr>
                        <a:t>Hatonuevo</a:t>
                      </a:r>
                      <a:r>
                        <a:rPr lang="es-CO" sz="1000" b="0" i="0" u="none" strike="noStrike" cap="none" dirty="0">
                          <a:solidFill>
                            <a:srgbClr val="000000"/>
                          </a:solidFill>
                          <a:latin typeface="Arial"/>
                          <a:ea typeface="Arial"/>
                          <a:cs typeface="Arial"/>
                          <a:sym typeface="Arial"/>
                        </a:rPr>
                        <a:t>, La Jagua Del Pilar, Riohacha, San Juan Del Cesar, Uribia, Urumita, Villanueva.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Algarrobo, Aracataca, Ariguaní, Cerro De San Antonio, </a:t>
                      </a:r>
                      <a:r>
                        <a:rPr lang="es-CO" sz="1000" b="0" i="0" u="none" strike="noStrike" cap="none" dirty="0" err="1">
                          <a:solidFill>
                            <a:srgbClr val="000000"/>
                          </a:solidFill>
                          <a:latin typeface="Arial"/>
                          <a:ea typeface="Arial"/>
                          <a:cs typeface="Arial"/>
                          <a:sym typeface="Arial"/>
                        </a:rPr>
                        <a:t>Chivolo</a:t>
                      </a:r>
                      <a:r>
                        <a:rPr lang="es-CO" sz="1000" b="0" i="0" u="none" strike="noStrike" cap="none" dirty="0">
                          <a:solidFill>
                            <a:srgbClr val="000000"/>
                          </a:solidFill>
                          <a:latin typeface="Arial"/>
                          <a:ea typeface="Arial"/>
                          <a:cs typeface="Arial"/>
                          <a:sym typeface="Arial"/>
                        </a:rPr>
                        <a:t>, Ciénaga, Concordia, El Piñón, El Retén, Fundación, Guamal, Nueva Granada, Pedraza, </a:t>
                      </a:r>
                      <a:r>
                        <a:rPr lang="es-CO" sz="1000" b="0" i="0" u="none" strike="noStrike" cap="none" dirty="0" err="1">
                          <a:solidFill>
                            <a:srgbClr val="000000"/>
                          </a:solidFill>
                          <a:latin typeface="Arial"/>
                          <a:ea typeface="Arial"/>
                          <a:cs typeface="Arial"/>
                          <a:sym typeface="Arial"/>
                        </a:rPr>
                        <a:t>Pijiño</a:t>
                      </a:r>
                      <a:r>
                        <a:rPr lang="es-CO" sz="1000" b="0" i="0" u="none" strike="noStrike" cap="none" dirty="0">
                          <a:solidFill>
                            <a:srgbClr val="000000"/>
                          </a:solidFill>
                          <a:latin typeface="Arial"/>
                          <a:ea typeface="Arial"/>
                          <a:cs typeface="Arial"/>
                          <a:sym typeface="Arial"/>
                        </a:rPr>
                        <a:t> Del Carmen, Pivijay, Plato, </a:t>
                      </a:r>
                      <a:r>
                        <a:rPr lang="es-CO" sz="1000" b="0" i="0" u="none" strike="noStrike" cap="none" dirty="0" err="1">
                          <a:solidFill>
                            <a:srgbClr val="000000"/>
                          </a:solidFill>
                          <a:latin typeface="Arial"/>
                          <a:ea typeface="Arial"/>
                          <a:cs typeface="Arial"/>
                          <a:sym typeface="Arial"/>
                        </a:rPr>
                        <a:t>Puebloviejo</a:t>
                      </a:r>
                      <a:r>
                        <a:rPr lang="es-CO" sz="1000" b="0" i="0" u="none" strike="noStrike" cap="none" dirty="0">
                          <a:solidFill>
                            <a:srgbClr val="000000"/>
                          </a:solidFill>
                          <a:latin typeface="Arial"/>
                          <a:ea typeface="Arial"/>
                          <a:cs typeface="Arial"/>
                          <a:sym typeface="Arial"/>
                        </a:rPr>
                        <a:t>, Remolino, Sabanas De San Ángel, Salamina, San Sebastián De Buenavista, San Zenón, Santa Ana, Santa Bárbara De Pinto, Santa Marta, </a:t>
                      </a:r>
                      <a:r>
                        <a:rPr lang="es-CO" sz="1000" b="0" i="0" u="none" strike="noStrike" cap="none" dirty="0" err="1">
                          <a:solidFill>
                            <a:srgbClr val="000000"/>
                          </a:solidFill>
                          <a:latin typeface="Arial"/>
                          <a:ea typeface="Arial"/>
                          <a:cs typeface="Arial"/>
                          <a:sym typeface="Arial"/>
                        </a:rPr>
                        <a:t>Sitionuevo</a:t>
                      </a:r>
                      <a:r>
                        <a:rPr lang="es-CO" sz="1000" b="0" i="0" u="none" strike="noStrike" cap="none" dirty="0">
                          <a:solidFill>
                            <a:srgbClr val="000000"/>
                          </a:solidFill>
                          <a:latin typeface="Arial"/>
                          <a:ea typeface="Arial"/>
                          <a:cs typeface="Arial"/>
                          <a:sym typeface="Arial"/>
                        </a:rPr>
                        <a:t>, Tenerife, </a:t>
                      </a:r>
                      <a:r>
                        <a:rPr lang="es-CO" sz="1000" b="0" i="0" u="none" strike="noStrike" cap="none" dirty="0" err="1">
                          <a:solidFill>
                            <a:srgbClr val="000000"/>
                          </a:solidFill>
                          <a:latin typeface="Arial"/>
                          <a:ea typeface="Arial"/>
                          <a:cs typeface="Arial"/>
                          <a:sym typeface="Arial"/>
                        </a:rPr>
                        <a:t>Zapayán</a:t>
                      </a:r>
                      <a:r>
                        <a:rPr lang="es-CO" sz="1000" b="0" i="0" u="none" strike="noStrike" cap="none" dirty="0">
                          <a:solidFill>
                            <a:srgbClr val="000000"/>
                          </a:solidFill>
                          <a:latin typeface="Arial"/>
                          <a:ea typeface="Arial"/>
                          <a:cs typeface="Arial"/>
                          <a:sym typeface="Arial"/>
                        </a:rPr>
                        <a:t>, Zona Bananera.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Buenavista, Caimito, Chalán, Colosó, Corozal, Coveñas, El Roble, Galeras, Guaranda, La Unión, Los Palmitos, Majagual, Morroa, Ovejas, Palmito, Sampués, San Benito Abad, San José De Toluviejo, San Juan De Betulia, San Luis De Sincé, San Marcos, San Onofre, San Pedro, Santiago De Tolú, Sincelejo, Sucre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72783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57" name="Google Shape;157;p58"/>
          <p:cNvPicPr preferRelativeResize="0"/>
          <p:nvPr/>
        </p:nvPicPr>
        <p:blipFill rotWithShape="1">
          <a:blip r:embed="rId3">
            <a:alphaModFix/>
          </a:blip>
          <a:srcRect/>
          <a:stretch/>
        </p:blipFill>
        <p:spPr>
          <a:xfrm>
            <a:off x="13462166" y="5702926"/>
            <a:ext cx="499120" cy="445047"/>
          </a:xfrm>
          <a:prstGeom prst="rect">
            <a:avLst/>
          </a:prstGeom>
          <a:noFill/>
          <a:ln>
            <a:noFill/>
          </a:ln>
        </p:spPr>
      </p:pic>
      <p:pic>
        <p:nvPicPr>
          <p:cNvPr id="8" name="Google Shape;137;p24" descr="Recurso 25.png"/>
          <p:cNvPicPr preferRelativeResize="0"/>
          <p:nvPr/>
        </p:nvPicPr>
        <p:blipFill rotWithShape="1">
          <a:blip r:embed="rId4">
            <a:alphaModFix/>
          </a:blip>
          <a:srcRect/>
          <a:stretch/>
        </p:blipFill>
        <p:spPr>
          <a:xfrm>
            <a:off x="4776969" y="3266383"/>
            <a:ext cx="478727"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5">
            <a:alphaModFix/>
          </a:blip>
          <a:srcRect/>
          <a:stretch/>
        </p:blipFill>
        <p:spPr>
          <a:xfrm>
            <a:off x="12852190" y="4340492"/>
            <a:ext cx="484369" cy="446694"/>
          </a:xfrm>
          <a:prstGeom prst="rect">
            <a:avLst/>
          </a:prstGeom>
          <a:noFill/>
          <a:ln>
            <a:noFill/>
          </a:ln>
        </p:spPr>
      </p:pic>
      <p:pic>
        <p:nvPicPr>
          <p:cNvPr id="156" name="Google Shape;156;p58"/>
          <p:cNvPicPr preferRelativeResize="0"/>
          <p:nvPr/>
        </p:nvPicPr>
        <p:blipFill>
          <a:blip r:embed="rId6" r:link="rId7"/>
          <a:srcRect/>
          <a:stretch>
            <a:fillRect/>
          </a:stretch>
        </p:blipFill>
        <p:spPr>
          <a:xfrm>
            <a:off x="140415" y="1215464"/>
            <a:ext cx="4333349" cy="4780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754994"/>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57" name="Google Shape;157;p58"/>
          <p:cNvPicPr preferRelativeResize="0"/>
          <p:nvPr/>
        </p:nvPicPr>
        <p:blipFill rotWithShape="1">
          <a:blip r:embed="rId3">
            <a:alphaModFix/>
          </a:blip>
          <a:srcRect/>
          <a:stretch/>
        </p:blipFill>
        <p:spPr>
          <a:xfrm>
            <a:off x="13462166" y="5702926"/>
            <a:ext cx="499120" cy="445047"/>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4">
            <a:alphaModFix/>
          </a:blip>
          <a:srcRect/>
          <a:stretch/>
        </p:blipFill>
        <p:spPr>
          <a:xfrm>
            <a:off x="12852190" y="4340492"/>
            <a:ext cx="484369" cy="446694"/>
          </a:xfrm>
          <a:prstGeom prst="rect">
            <a:avLst/>
          </a:prstGeom>
          <a:noFill/>
          <a:ln>
            <a:noFill/>
          </a:ln>
        </p:spPr>
      </p:pic>
      <p:pic>
        <p:nvPicPr>
          <p:cNvPr id="156" name="Google Shape;156;p58"/>
          <p:cNvPicPr preferRelativeResize="0"/>
          <p:nvPr/>
        </p:nvPicPr>
        <p:blipFill>
          <a:blip r:embed="rId5" r:link="rId6"/>
          <a:srcRect/>
          <a:stretch>
            <a:fillRect/>
          </a:stretch>
        </p:blipFill>
        <p:spPr>
          <a:xfrm>
            <a:off x="140415" y="1215464"/>
            <a:ext cx="4333349" cy="4780900"/>
          </a:xfrm>
          <a:prstGeom prst="rect">
            <a:avLst/>
          </a:prstGeom>
          <a:noFill/>
          <a:ln>
            <a:noFill/>
          </a:ln>
        </p:spPr>
      </p:pic>
      <p:graphicFrame>
        <p:nvGraphicFramePr>
          <p:cNvPr id="3"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868561587"/>
              </p:ext>
            </p:extLst>
          </p:nvPr>
        </p:nvGraphicFramePr>
        <p:xfrm>
          <a:off x="4565306" y="1275921"/>
          <a:ext cx="7392226" cy="3102767"/>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Barranquilla, Puerto Colombia, Soledad.</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Achí, Barranco De Loba, El Peñón, </a:t>
                      </a:r>
                      <a:r>
                        <a:rPr lang="es-ES" sz="1000" b="0" i="0" u="none" strike="noStrike" cap="none" dirty="0" err="1">
                          <a:solidFill>
                            <a:srgbClr val="000000"/>
                          </a:solidFill>
                          <a:latin typeface="Arial"/>
                          <a:ea typeface="Arial"/>
                          <a:cs typeface="Arial"/>
                          <a:sym typeface="Arial"/>
                        </a:rPr>
                        <a:t>Norosí</a:t>
                      </a:r>
                      <a:r>
                        <a:rPr lang="es-ES" sz="1000" b="0" i="0" u="none" strike="noStrike" cap="none" dirty="0">
                          <a:solidFill>
                            <a:srgbClr val="000000"/>
                          </a:solidFill>
                          <a:latin typeface="Arial"/>
                          <a:ea typeface="Arial"/>
                          <a:cs typeface="Arial"/>
                          <a:sym typeface="Arial"/>
                        </a:rPr>
                        <a:t>, Regidor, San Martín De Loba, San Pablo, Santa Rosa Del Sur, </a:t>
                      </a:r>
                      <a:r>
                        <a:rPr lang="es-ES" sz="1000" b="0" i="0" u="none" strike="noStrike" cap="none" dirty="0" err="1">
                          <a:solidFill>
                            <a:srgbClr val="000000"/>
                          </a:solidFill>
                          <a:latin typeface="Arial"/>
                          <a:ea typeface="Arial"/>
                          <a:cs typeface="Arial"/>
                          <a:sym typeface="Arial"/>
                        </a:rPr>
                        <a:t>Tiquisio</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Tamalameque.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Ciénaga De Oro, Puerto Libertador, San José De </a:t>
                      </a:r>
                      <a:r>
                        <a:rPr lang="es-ES" sz="1000" b="0" i="0" u="none" strike="noStrike" cap="none" dirty="0" err="1">
                          <a:solidFill>
                            <a:srgbClr val="000000"/>
                          </a:solidFill>
                          <a:latin typeface="Arial"/>
                          <a:ea typeface="Arial"/>
                          <a:cs typeface="Arial"/>
                          <a:sym typeface="Arial"/>
                        </a:rPr>
                        <a:t>Uré</a:t>
                      </a:r>
                      <a:r>
                        <a:rPr lang="es-ES" sz="1000" b="0" i="0" u="none" strike="noStrike" cap="none" dirty="0">
                          <a:solidFill>
                            <a:srgbClr val="000000"/>
                          </a:solidFill>
                          <a:latin typeface="Arial"/>
                          <a:ea typeface="Arial"/>
                          <a:cs typeface="Arial"/>
                          <a:sym typeface="Arial"/>
                        </a:rPr>
                        <a:t>, San Pelayo.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Maicao.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El Banco.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 San Andrés.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Altos Del Rosario, Cantagallo, Cartagena De Indias, Turbaco.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Cereté, Montelíbano, Montería, Planeta Rica, San Bernardo Del Viento, San Carlos, Tierralta, Valencia.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4" name="Google Shape;157;p58"/>
          <p:cNvPicPr preferRelativeResize="0"/>
          <p:nvPr/>
        </p:nvPicPr>
        <p:blipFill rotWithShape="1">
          <a:blip r:embed="rId3">
            <a:alphaModFix/>
          </a:blip>
          <a:srcRect/>
          <a:stretch/>
        </p:blipFill>
        <p:spPr>
          <a:xfrm>
            <a:off x="4760862" y="2234034"/>
            <a:ext cx="499120" cy="445047"/>
          </a:xfrm>
          <a:prstGeom prst="rect">
            <a:avLst/>
          </a:prstGeom>
          <a:noFill/>
          <a:ln>
            <a:noFill/>
          </a:ln>
        </p:spPr>
      </p:pic>
      <p:pic>
        <p:nvPicPr>
          <p:cNvPr id="6"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4">
            <a:alphaModFix/>
          </a:blip>
          <a:srcRect/>
          <a:stretch/>
        </p:blipFill>
        <p:spPr>
          <a:xfrm>
            <a:off x="4775613" y="3733364"/>
            <a:ext cx="484369" cy="446694"/>
          </a:xfrm>
          <a:prstGeom prst="rect">
            <a:avLst/>
          </a:prstGeom>
          <a:noFill/>
          <a:ln>
            <a:noFill/>
          </a:ln>
        </p:spPr>
      </p:pic>
    </p:spTree>
    <p:extLst>
      <p:ext uri="{BB962C8B-B14F-4D97-AF65-F5344CB8AC3E}">
        <p14:creationId xmlns:p14="http://schemas.microsoft.com/office/powerpoint/2010/main" val="1247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BF8575A7-63B0-C4EE-F53C-12191066E885}"/>
              </a:ext>
            </a:extLst>
          </p:cNvPr>
          <p:cNvGraphicFramePr/>
          <p:nvPr>
            <p:extLst>
              <p:ext uri="{D42A27DB-BD31-4B8C-83A1-F6EECF244321}">
                <p14:modId xmlns:p14="http://schemas.microsoft.com/office/powerpoint/2010/main" val="2633412787"/>
              </p:ext>
            </p:extLst>
          </p:nvPr>
        </p:nvGraphicFramePr>
        <p:xfrm>
          <a:off x="4173323" y="1427011"/>
          <a:ext cx="7392226" cy="32955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Caucasia, Cáceres, El Bagre, Nechí.</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Aquitania, Arcabuco, Belén, Berbeo, </a:t>
                      </a:r>
                      <a:r>
                        <a:rPr lang="es-ES" sz="1000" b="0" i="0" u="none" strike="noStrike" cap="none" dirty="0" err="1">
                          <a:solidFill>
                            <a:srgbClr val="000000"/>
                          </a:solidFill>
                          <a:latin typeface="Arial"/>
                          <a:ea typeface="Arial"/>
                          <a:cs typeface="Arial"/>
                          <a:sym typeface="Arial"/>
                        </a:rPr>
                        <a:t>Betéitiva</a:t>
                      </a:r>
                      <a:r>
                        <a:rPr lang="es-ES" sz="1000" b="0" i="0" u="none" strike="noStrike" cap="none" dirty="0">
                          <a:solidFill>
                            <a:srgbClr val="000000"/>
                          </a:solidFill>
                          <a:latin typeface="Arial"/>
                          <a:ea typeface="Arial"/>
                          <a:cs typeface="Arial"/>
                          <a:sym typeface="Arial"/>
                        </a:rPr>
                        <a:t>, Boyacá, </a:t>
                      </a:r>
                      <a:r>
                        <a:rPr lang="es-ES" sz="1000" b="0" i="0" u="none" strike="noStrike" cap="none" dirty="0" err="1">
                          <a:solidFill>
                            <a:srgbClr val="000000"/>
                          </a:solidFill>
                          <a:latin typeface="Arial"/>
                          <a:ea typeface="Arial"/>
                          <a:cs typeface="Arial"/>
                          <a:sym typeface="Arial"/>
                        </a:rPr>
                        <a:t>Chinavita</a:t>
                      </a:r>
                      <a:r>
                        <a:rPr lang="es-ES" sz="1000" b="0" i="0" u="none" strike="noStrike" cap="none" dirty="0">
                          <a:solidFill>
                            <a:srgbClr val="000000"/>
                          </a:solidFill>
                          <a:latin typeface="Arial"/>
                          <a:ea typeface="Arial"/>
                          <a:cs typeface="Arial"/>
                          <a:sym typeface="Arial"/>
                        </a:rPr>
                        <a:t>, Chita, Chíquiza, Ciénega, Cubará, Cucaita, Cómbita, Duitama, Firavitoba, Floresta, Garagoa, Gámeza, La Capilla, Miraflores, Mongua, Motavita, Nobsa, </a:t>
                      </a:r>
                      <a:r>
                        <a:rPr lang="es-ES" sz="1000" b="0" i="0" u="none" strike="noStrike" cap="none" dirty="0" err="1">
                          <a:solidFill>
                            <a:srgbClr val="000000"/>
                          </a:solidFill>
                          <a:latin typeface="Arial"/>
                          <a:ea typeface="Arial"/>
                          <a:cs typeface="Arial"/>
                          <a:sym typeface="Arial"/>
                        </a:rPr>
                        <a:t>Pachavita</a:t>
                      </a:r>
                      <a:r>
                        <a:rPr lang="es-ES" sz="1000" b="0" i="0" u="none" strike="noStrike" cap="none" dirty="0">
                          <a:solidFill>
                            <a:srgbClr val="000000"/>
                          </a:solidFill>
                          <a:latin typeface="Arial"/>
                          <a:ea typeface="Arial"/>
                          <a:cs typeface="Arial"/>
                          <a:sym typeface="Arial"/>
                        </a:rPr>
                        <a:t>, Paipa, Paya, Paz De Río, Pesca, Pisba, Ramiriquí, Rondón, Ráquira, Samacá, San Eduardo, Santa Rosa De Viterbo, </a:t>
                      </a:r>
                      <a:r>
                        <a:rPr lang="es-ES" sz="1000" b="0" i="0" u="none" strike="noStrike" cap="none" dirty="0" err="1">
                          <a:solidFill>
                            <a:srgbClr val="000000"/>
                          </a:solidFill>
                          <a:latin typeface="Arial"/>
                          <a:ea typeface="Arial"/>
                          <a:cs typeface="Arial"/>
                          <a:sym typeface="Arial"/>
                        </a:rPr>
                        <a:t>Sativasur</a:t>
                      </a:r>
                      <a:r>
                        <a:rPr lang="es-ES" sz="1000" b="0" i="0" u="none" strike="noStrike" cap="none" dirty="0">
                          <a:solidFill>
                            <a:srgbClr val="000000"/>
                          </a:solidFill>
                          <a:latin typeface="Arial"/>
                          <a:ea typeface="Arial"/>
                          <a:cs typeface="Arial"/>
                          <a:sym typeface="Arial"/>
                        </a:rPr>
                        <a:t>, Socotá, Sogamoso, Sora, </a:t>
                      </a:r>
                      <a:r>
                        <a:rPr lang="es-ES" sz="1000" b="0" i="0" u="none" strike="noStrike" cap="none" dirty="0" err="1">
                          <a:solidFill>
                            <a:srgbClr val="000000"/>
                          </a:solidFill>
                          <a:latin typeface="Arial"/>
                          <a:ea typeface="Arial"/>
                          <a:cs typeface="Arial"/>
                          <a:sym typeface="Arial"/>
                        </a:rPr>
                        <a:t>Sutamarchán</a:t>
                      </a:r>
                      <a:r>
                        <a:rPr lang="es-ES" sz="1000" b="0" i="0" u="none" strike="noStrike" cap="none" dirty="0">
                          <a:solidFill>
                            <a:srgbClr val="000000"/>
                          </a:solidFill>
                          <a:latin typeface="Arial"/>
                          <a:ea typeface="Arial"/>
                          <a:cs typeface="Arial"/>
                          <a:sym typeface="Arial"/>
                        </a:rPr>
                        <a:t>, Sáchica, Tasco, Tibaná, Tibasosa, Toca, Tota, Turmequé, Ventaquemada, </a:t>
                      </a:r>
                      <a:r>
                        <a:rPr lang="es-ES" sz="1000" b="0" i="0" u="none" strike="noStrike" cap="none" dirty="0" err="1">
                          <a:solidFill>
                            <a:srgbClr val="000000"/>
                          </a:solidFill>
                          <a:latin typeface="Arial"/>
                          <a:ea typeface="Arial"/>
                          <a:cs typeface="Arial"/>
                          <a:sym typeface="Arial"/>
                        </a:rPr>
                        <a:t>Viracachá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Zetaquira</a:t>
                      </a:r>
                      <a:r>
                        <a:rPr lang="es-ES" sz="1000" b="0" i="0" u="none" strike="noStrike" cap="none" dirty="0">
                          <a:solidFill>
                            <a:srgbClr val="000000"/>
                          </a:solidFill>
                          <a:latin typeface="Arial"/>
                          <a:ea typeface="Arial"/>
                          <a:cs typeface="Arial"/>
                          <a:sym typeface="Arial"/>
                        </a:rPr>
                        <a:t>, Úmbita.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Carmen De </a:t>
                      </a:r>
                      <a:r>
                        <a:rPr lang="es-ES" sz="1000" b="0" i="0" u="none" strike="noStrike" cap="none" dirty="0" err="1">
                          <a:solidFill>
                            <a:srgbClr val="000000"/>
                          </a:solidFill>
                          <a:latin typeface="Arial"/>
                          <a:ea typeface="Arial"/>
                          <a:cs typeface="Arial"/>
                          <a:sym typeface="Arial"/>
                        </a:rPr>
                        <a:t>Carupa</a:t>
                      </a:r>
                      <a:r>
                        <a:rPr lang="es-ES" sz="1000" b="0" i="0" u="none" strike="noStrike" cap="none" dirty="0">
                          <a:solidFill>
                            <a:srgbClr val="000000"/>
                          </a:solidFill>
                          <a:latin typeface="Arial"/>
                          <a:ea typeface="Arial"/>
                          <a:cs typeface="Arial"/>
                          <a:sym typeface="Arial"/>
                        </a:rPr>
                        <a:t>, Chipaque, Choachí, Chocontá, Chía, Cogua, Cucunubá, Fómeque, Fúquene, Gachancipá, Gachetá, Guachetá, Guasca, Guatavita, Gutiérrez, Junín, La Calera, Lenguazaque, Machetá, Manta, Nemocón, Paratebueno, Soacha, Sopó, Suesca, Sutatausa, Tausa, </a:t>
                      </a:r>
                      <a:r>
                        <a:rPr lang="es-ES" sz="1000" b="0" i="0" u="none" strike="noStrike" cap="none" dirty="0" err="1">
                          <a:solidFill>
                            <a:srgbClr val="000000"/>
                          </a:solidFill>
                          <a:latin typeface="Arial"/>
                          <a:ea typeface="Arial"/>
                          <a:cs typeface="Arial"/>
                          <a:sym typeface="Arial"/>
                        </a:rPr>
                        <a:t>Tibirita</a:t>
                      </a:r>
                      <a:r>
                        <a:rPr lang="es-ES" sz="1000" b="0" i="0" u="none" strike="noStrike" cap="none" dirty="0">
                          <a:solidFill>
                            <a:srgbClr val="000000"/>
                          </a:solidFill>
                          <a:latin typeface="Arial"/>
                          <a:ea typeface="Arial"/>
                          <a:cs typeface="Arial"/>
                          <a:sym typeface="Arial"/>
                        </a:rPr>
                        <a:t>, Tocancipá, Une, Villa De San Diego De Ubaté, Villapinzón, Zipaquirá.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Agrado, Baraya, Colombia, La Plata, Pital, Tarqui, Tello, </a:t>
                      </a:r>
                      <a:r>
                        <a:rPr lang="es-ES" sz="1000" b="0" i="0" u="none" strike="noStrike" cap="none" dirty="0" err="1">
                          <a:solidFill>
                            <a:srgbClr val="000000"/>
                          </a:solidFill>
                          <a:latin typeface="Arial"/>
                          <a:ea typeface="Arial"/>
                          <a:cs typeface="Arial"/>
                          <a:sym typeface="Arial"/>
                        </a:rPr>
                        <a:t>Villavieja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Bochalema, Chinácota, Chitagá, Convención, </a:t>
                      </a:r>
                      <a:r>
                        <a:rPr lang="es-ES" sz="1000" b="0" i="0" u="none" strike="noStrike" cap="none" dirty="0" err="1">
                          <a:solidFill>
                            <a:srgbClr val="000000"/>
                          </a:solidFill>
                          <a:latin typeface="Arial"/>
                          <a:ea typeface="Arial"/>
                          <a:cs typeface="Arial"/>
                          <a:sym typeface="Arial"/>
                        </a:rPr>
                        <a:t>Cucutilla</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Cácota</a:t>
                      </a:r>
                      <a:r>
                        <a:rPr lang="es-ES" sz="1000" b="0" i="0" u="none" strike="noStrike" cap="none" dirty="0">
                          <a:solidFill>
                            <a:srgbClr val="000000"/>
                          </a:solidFill>
                          <a:latin typeface="Arial"/>
                          <a:ea typeface="Arial"/>
                          <a:cs typeface="Arial"/>
                          <a:sym typeface="Arial"/>
                        </a:rPr>
                        <a:t>, Durania, El Carmen, El Tarra, Herrán, La Playa, </a:t>
                      </a:r>
                      <a:r>
                        <a:rPr lang="es-ES" sz="1000" b="0" i="0" u="none" strike="noStrike" cap="none" dirty="0" err="1">
                          <a:solidFill>
                            <a:srgbClr val="000000"/>
                          </a:solidFill>
                          <a:latin typeface="Arial"/>
                          <a:ea typeface="Arial"/>
                          <a:cs typeface="Arial"/>
                          <a:sym typeface="Arial"/>
                        </a:rPr>
                        <a:t>Labateca</a:t>
                      </a:r>
                      <a:r>
                        <a:rPr lang="es-ES" sz="1000" b="0" i="0" u="none" strike="noStrike" cap="none" dirty="0">
                          <a:solidFill>
                            <a:srgbClr val="000000"/>
                          </a:solidFill>
                          <a:latin typeface="Arial"/>
                          <a:ea typeface="Arial"/>
                          <a:cs typeface="Arial"/>
                          <a:sym typeface="Arial"/>
                        </a:rPr>
                        <a:t>, Los Patios, Mutiscua, Ocaña, Pamplona, Pamplonita, </a:t>
                      </a:r>
                      <a:r>
                        <a:rPr lang="es-ES" sz="1000" b="0" i="0" u="none" strike="noStrike" cap="none" dirty="0" err="1">
                          <a:solidFill>
                            <a:srgbClr val="000000"/>
                          </a:solidFill>
                          <a:latin typeface="Arial"/>
                          <a:ea typeface="Arial"/>
                          <a:cs typeface="Arial"/>
                          <a:sym typeface="Arial"/>
                        </a:rPr>
                        <a:t>Ragonvalia</a:t>
                      </a:r>
                      <a:r>
                        <a:rPr lang="es-ES" sz="1000" b="0" i="0" u="none" strike="noStrike" cap="none" dirty="0">
                          <a:solidFill>
                            <a:srgbClr val="000000"/>
                          </a:solidFill>
                          <a:latin typeface="Arial"/>
                          <a:ea typeface="Arial"/>
                          <a:cs typeface="Arial"/>
                          <a:sym typeface="Arial"/>
                        </a:rPr>
                        <a:t>, San Calixto, San Cayetano, Santiago, Silos, Teorama, Tibú, Toledo, Villa Del Rosario, Ábrego.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California, Cerrito, Charta, Concepción, Puerto Wilches, Suratá, Vetas.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Alpujarra.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884549"/>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244444" y="1358020"/>
            <a:ext cx="3829615" cy="5260063"/>
          </a:xfrm>
          <a:prstGeom prst="rect">
            <a:avLst/>
          </a:prstGeom>
          <a:noFill/>
          <a:ln>
            <a:noFill/>
          </a:ln>
        </p:spPr>
      </p:pic>
      <p:pic>
        <p:nvPicPr>
          <p:cNvPr id="8" name="Google Shape;137;p24" descr="Recurso 25.png"/>
          <p:cNvPicPr preferRelativeResize="0"/>
          <p:nvPr/>
        </p:nvPicPr>
        <p:blipFill rotWithShape="1">
          <a:blip r:embed="rId5">
            <a:alphaModFix/>
          </a:blip>
          <a:srcRect/>
          <a:stretch/>
        </p:blipFill>
        <p:spPr>
          <a:xfrm>
            <a:off x="4457043" y="2979705"/>
            <a:ext cx="458425" cy="446694"/>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6">
            <a:alphaModFix/>
          </a:blip>
          <a:srcRect/>
          <a:stretch/>
        </p:blipFill>
        <p:spPr>
          <a:xfrm>
            <a:off x="13600111" y="4529028"/>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7">
            <a:alphaModFix/>
          </a:blip>
          <a:srcRect/>
          <a:stretch/>
        </p:blipFill>
        <p:spPr>
          <a:xfrm>
            <a:off x="13006553" y="5383074"/>
            <a:ext cx="484369" cy="446694"/>
          </a:xfrm>
          <a:prstGeom prst="rect">
            <a:avLst/>
          </a:prstGeom>
          <a:noFill/>
          <a:ln>
            <a:noFill/>
          </a:ln>
        </p:spPr>
      </p:pic>
    </p:spTree>
    <p:extLst>
      <p:ext uri="{BB962C8B-B14F-4D97-AF65-F5344CB8AC3E}">
        <p14:creationId xmlns:p14="http://schemas.microsoft.com/office/powerpoint/2010/main" val="4036039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BF8575A7-63B0-C4EE-F53C-12191066E885}"/>
              </a:ext>
            </a:extLst>
          </p:cNvPr>
          <p:cNvGraphicFramePr/>
          <p:nvPr>
            <p:extLst>
              <p:ext uri="{D42A27DB-BD31-4B8C-83A1-F6EECF244321}">
                <p14:modId xmlns:p14="http://schemas.microsoft.com/office/powerpoint/2010/main" val="2585080173"/>
              </p:ext>
            </p:extLst>
          </p:nvPr>
        </p:nvGraphicFramePr>
        <p:xfrm>
          <a:off x="4376563" y="1422018"/>
          <a:ext cx="7392226" cy="32955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Amalfi, Angostura, Carolina, </a:t>
                      </a:r>
                      <a:r>
                        <a:rPr lang="es-ES" sz="1000" b="0" i="0" u="none" strike="noStrike" cap="none" dirty="0" err="1">
                          <a:solidFill>
                            <a:srgbClr val="000000"/>
                          </a:solidFill>
                          <a:latin typeface="Arial"/>
                          <a:ea typeface="Arial"/>
                          <a:cs typeface="Arial"/>
                          <a:sym typeface="Arial"/>
                        </a:rPr>
                        <a:t>Donmatías</a:t>
                      </a:r>
                      <a:r>
                        <a:rPr lang="es-ES" sz="1000" b="0" i="0" u="none" strike="noStrike" cap="none" dirty="0">
                          <a:solidFill>
                            <a:srgbClr val="000000"/>
                          </a:solidFill>
                          <a:latin typeface="Arial"/>
                          <a:ea typeface="Arial"/>
                          <a:cs typeface="Arial"/>
                          <a:sym typeface="Arial"/>
                        </a:rPr>
                        <a:t>, Fredonia, Guadalupe, Gómez Plata, Santa Rosa De Osos, Tarazá, Yolombó, Zaragoza.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Almeida, </a:t>
                      </a:r>
                      <a:r>
                        <a:rPr lang="es-ES" sz="1000" b="0" i="0" u="none" strike="noStrike" cap="none" dirty="0" err="1">
                          <a:solidFill>
                            <a:srgbClr val="000000"/>
                          </a:solidFill>
                          <a:latin typeface="Arial"/>
                          <a:ea typeface="Arial"/>
                          <a:cs typeface="Arial"/>
                          <a:sym typeface="Arial"/>
                        </a:rPr>
                        <a:t>Boavita</a:t>
                      </a:r>
                      <a:r>
                        <a:rPr lang="es-ES" sz="1000" b="0" i="0" u="none" strike="noStrike" cap="none" dirty="0">
                          <a:solidFill>
                            <a:srgbClr val="000000"/>
                          </a:solidFill>
                          <a:latin typeface="Arial"/>
                          <a:ea typeface="Arial"/>
                          <a:cs typeface="Arial"/>
                          <a:sym typeface="Arial"/>
                        </a:rPr>
                        <a:t>, Campohermoso, Cerinza, Chiscas, </a:t>
                      </a:r>
                      <a:r>
                        <a:rPr lang="es-ES" sz="1000" b="0" i="0" u="none" strike="noStrike" cap="none" dirty="0" err="1">
                          <a:solidFill>
                            <a:srgbClr val="000000"/>
                          </a:solidFill>
                          <a:latin typeface="Arial"/>
                          <a:ea typeface="Arial"/>
                          <a:cs typeface="Arial"/>
                          <a:sym typeface="Arial"/>
                        </a:rPr>
                        <a:t>Chivatá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Covarachía</a:t>
                      </a:r>
                      <a:r>
                        <a:rPr lang="es-ES" sz="1000" b="0" i="0" u="none" strike="noStrike" cap="none" dirty="0">
                          <a:solidFill>
                            <a:srgbClr val="000000"/>
                          </a:solidFill>
                          <a:latin typeface="Arial"/>
                          <a:ea typeface="Arial"/>
                          <a:cs typeface="Arial"/>
                          <a:sym typeface="Arial"/>
                        </a:rPr>
                        <a:t>, El Cocuy, El Espino, Guacamayas, Guateque, </a:t>
                      </a:r>
                      <a:r>
                        <a:rPr lang="es-ES" sz="1000" b="0" i="0" u="none" strike="noStrike" cap="none" dirty="0" err="1">
                          <a:solidFill>
                            <a:srgbClr val="000000"/>
                          </a:solidFill>
                          <a:latin typeface="Arial"/>
                          <a:ea typeface="Arial"/>
                          <a:cs typeface="Arial"/>
                          <a:sym typeface="Arial"/>
                        </a:rPr>
                        <a:t>Guayatá</a:t>
                      </a:r>
                      <a:r>
                        <a:rPr lang="es-ES" sz="1000" b="0" i="0" u="none" strike="noStrike" cap="none" dirty="0">
                          <a:solidFill>
                            <a:srgbClr val="000000"/>
                          </a:solidFill>
                          <a:latin typeface="Arial"/>
                          <a:ea typeface="Arial"/>
                          <a:cs typeface="Arial"/>
                          <a:sym typeface="Arial"/>
                        </a:rPr>
                        <a:t>, Güicán De La Sierra, Jericó, La Uvita, </a:t>
                      </a:r>
                      <a:r>
                        <a:rPr lang="es-ES" sz="1000" b="0" i="0" u="none" strike="noStrike" cap="none" dirty="0" err="1">
                          <a:solidFill>
                            <a:srgbClr val="000000"/>
                          </a:solidFill>
                          <a:latin typeface="Arial"/>
                          <a:ea typeface="Arial"/>
                          <a:cs typeface="Arial"/>
                          <a:sym typeface="Arial"/>
                        </a:rPr>
                        <a:t>Labranzagrande</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Macanal</a:t>
                      </a:r>
                      <a:r>
                        <a:rPr lang="es-ES" sz="1000" b="0" i="0" u="none" strike="noStrike" cap="none" dirty="0">
                          <a:solidFill>
                            <a:srgbClr val="000000"/>
                          </a:solidFill>
                          <a:latin typeface="Arial"/>
                          <a:ea typeface="Arial"/>
                          <a:cs typeface="Arial"/>
                          <a:sym typeface="Arial"/>
                        </a:rPr>
                        <a:t>, Monguí, Nuevo Colón, Pajarito, Páez, San Luis De Gaceno, San Mateo, San Miguel De Sema, </a:t>
                      </a:r>
                      <a:r>
                        <a:rPr lang="es-ES" sz="1000" b="0" i="0" u="none" strike="noStrike" cap="none" dirty="0" err="1">
                          <a:solidFill>
                            <a:srgbClr val="000000"/>
                          </a:solidFill>
                          <a:latin typeface="Arial"/>
                          <a:ea typeface="Arial"/>
                          <a:cs typeface="Arial"/>
                          <a:sym typeface="Arial"/>
                        </a:rPr>
                        <a:t>Sativanorte</a:t>
                      </a:r>
                      <a:r>
                        <a:rPr lang="es-ES" sz="1000" b="0" i="0" u="none" strike="noStrike" cap="none" dirty="0">
                          <a:solidFill>
                            <a:srgbClr val="000000"/>
                          </a:solidFill>
                          <a:latin typeface="Arial"/>
                          <a:ea typeface="Arial"/>
                          <a:cs typeface="Arial"/>
                          <a:sym typeface="Arial"/>
                        </a:rPr>
                        <a:t>, Siachoque, </a:t>
                      </a:r>
                      <a:r>
                        <a:rPr lang="es-ES" sz="1000" b="0" i="0" u="none" strike="noStrike" cap="none" dirty="0" err="1">
                          <a:solidFill>
                            <a:srgbClr val="000000"/>
                          </a:solidFill>
                          <a:latin typeface="Arial"/>
                          <a:ea typeface="Arial"/>
                          <a:cs typeface="Arial"/>
                          <a:sym typeface="Arial"/>
                        </a:rPr>
                        <a:t>Soatá</a:t>
                      </a:r>
                      <a:r>
                        <a:rPr lang="es-ES" sz="1000" b="0" i="0" u="none" strike="noStrike" cap="none" dirty="0">
                          <a:solidFill>
                            <a:srgbClr val="000000"/>
                          </a:solidFill>
                          <a:latin typeface="Arial"/>
                          <a:ea typeface="Arial"/>
                          <a:cs typeface="Arial"/>
                          <a:sym typeface="Arial"/>
                        </a:rPr>
                        <a:t>, Socha, Somondoco, </a:t>
                      </a:r>
                      <a:r>
                        <a:rPr lang="es-ES" sz="1000" b="0" i="0" u="none" strike="noStrike" cap="none" dirty="0" err="1">
                          <a:solidFill>
                            <a:srgbClr val="000000"/>
                          </a:solidFill>
                          <a:latin typeface="Arial"/>
                          <a:ea typeface="Arial"/>
                          <a:cs typeface="Arial"/>
                          <a:sym typeface="Arial"/>
                        </a:rPr>
                        <a:t>Sotaquirá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Susacón</a:t>
                      </a:r>
                      <a:r>
                        <a:rPr lang="es-ES" sz="1000" b="0" i="0" u="none" strike="noStrike" cap="none" dirty="0">
                          <a:solidFill>
                            <a:srgbClr val="000000"/>
                          </a:solidFill>
                          <a:latin typeface="Arial"/>
                          <a:ea typeface="Arial"/>
                          <a:cs typeface="Arial"/>
                          <a:sym typeface="Arial"/>
                        </a:rPr>
                        <a:t>, Sutatenza, Tipacoque, Tuta, </a:t>
                      </a:r>
                      <a:r>
                        <a:rPr lang="es-ES" sz="1000" b="0" i="0" u="none" strike="noStrike" cap="none" dirty="0" err="1">
                          <a:solidFill>
                            <a:srgbClr val="000000"/>
                          </a:solidFill>
                          <a:latin typeface="Arial"/>
                          <a:ea typeface="Arial"/>
                          <a:cs typeface="Arial"/>
                          <a:sym typeface="Arial"/>
                        </a:rPr>
                        <a:t>Tutazá</a:t>
                      </a:r>
                      <a:r>
                        <a:rPr lang="es-ES" sz="1000" b="0" i="0" u="none" strike="noStrike" cap="none" dirty="0">
                          <a:solidFill>
                            <a:srgbClr val="000000"/>
                          </a:solidFill>
                          <a:latin typeface="Arial"/>
                          <a:ea typeface="Arial"/>
                          <a:cs typeface="Arial"/>
                          <a:sym typeface="Arial"/>
                        </a:rPr>
                        <a:t>, Villa De Leyva.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Beltrán, Cachipay, Cajicá, Cáqueza, Fosca, Gama, Jerusalén, Medina, Pacho, Pasca, Pulí, </a:t>
                      </a:r>
                      <a:r>
                        <a:rPr lang="es-ES" sz="1000" b="0" i="0" u="none" strike="noStrike" cap="none" dirty="0" err="1">
                          <a:solidFill>
                            <a:srgbClr val="000000"/>
                          </a:solidFill>
                          <a:latin typeface="Arial"/>
                          <a:ea typeface="Arial"/>
                          <a:cs typeface="Arial"/>
                          <a:sym typeface="Arial"/>
                        </a:rPr>
                        <a:t>Quetame</a:t>
                      </a:r>
                      <a:r>
                        <a:rPr lang="es-ES" sz="1000" b="0" i="0" u="none" strike="noStrike" cap="none" dirty="0">
                          <a:solidFill>
                            <a:srgbClr val="000000"/>
                          </a:solidFill>
                          <a:latin typeface="Arial"/>
                          <a:ea typeface="Arial"/>
                          <a:cs typeface="Arial"/>
                          <a:sym typeface="Arial"/>
                        </a:rPr>
                        <a:t>, San Cayetano, Sibaté, Simijaca, Subachoque, Susa, Tabio, Ubalá, Ubaque.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Algeciras, Altamira, Campoalegre, Elías, Garzón, Gigante, Hobo, La Argentina, Neiva, Paicol, Palermo, Rivera, Teruel, Tesalia, Yaguará, Íquira, Suaza.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Arboledas, </a:t>
                      </a:r>
                      <a:r>
                        <a:rPr lang="es-ES" sz="1000" b="0" i="0" u="none" strike="noStrike" cap="none" dirty="0" err="1">
                          <a:solidFill>
                            <a:srgbClr val="000000"/>
                          </a:solidFill>
                          <a:latin typeface="Arial"/>
                          <a:ea typeface="Arial"/>
                          <a:cs typeface="Arial"/>
                          <a:sym typeface="Arial"/>
                        </a:rPr>
                        <a:t>Bucarasica</a:t>
                      </a:r>
                      <a:r>
                        <a:rPr lang="es-ES" sz="1000" b="0" i="0" u="none" strike="noStrike" cap="none" dirty="0">
                          <a:solidFill>
                            <a:srgbClr val="000000"/>
                          </a:solidFill>
                          <a:latin typeface="Arial"/>
                          <a:ea typeface="Arial"/>
                          <a:cs typeface="Arial"/>
                          <a:sym typeface="Arial"/>
                        </a:rPr>
                        <a:t>, Cáchira, El Zulia, La Esperanza, Lourdes, San José De Cúcuta.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Capitanejo, Carcasí, Curití, Enciso, Guaca, Macaravita, Matanza, Mogotes, Molagavita, Málaga, Onzaga, Rionegro, San Andrés, San Joaquín, San José De Miranda, San Miguel.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Alvarado, Anzoátegui, Chaparral, Dolores, Ibagué, Ortega, Prado, Rioblanco, Roncesvalles, Rovira, San Antonio.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614840566"/>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758677"/>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253497" y="1324029"/>
            <a:ext cx="3865829" cy="530310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672669" y="3206476"/>
            <a:ext cx="477952" cy="445047"/>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5">
            <a:alphaModFix/>
          </a:blip>
          <a:srcRect/>
          <a:stretch/>
        </p:blipFill>
        <p:spPr>
          <a:xfrm>
            <a:off x="13600111" y="4529028"/>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6">
            <a:alphaModFix/>
          </a:blip>
          <a:srcRect/>
          <a:stretch/>
        </p:blipFill>
        <p:spPr>
          <a:xfrm>
            <a:off x="13006553" y="5383074"/>
            <a:ext cx="484369" cy="446694"/>
          </a:xfrm>
          <a:prstGeom prst="rect">
            <a:avLst/>
          </a:prstGeom>
          <a:noFill/>
          <a:ln>
            <a:noFill/>
          </a:ln>
        </p:spPr>
      </p:pic>
    </p:spTree>
    <p:extLst>
      <p:ext uri="{BB962C8B-B14F-4D97-AF65-F5344CB8AC3E}">
        <p14:creationId xmlns:p14="http://schemas.microsoft.com/office/powerpoint/2010/main" val="2615934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BF8575A7-63B0-C4EE-F53C-12191066E885}"/>
              </a:ext>
            </a:extLst>
          </p:cNvPr>
          <p:cNvGraphicFramePr/>
          <p:nvPr>
            <p:extLst>
              <p:ext uri="{D42A27DB-BD31-4B8C-83A1-F6EECF244321}">
                <p14:modId xmlns:p14="http://schemas.microsoft.com/office/powerpoint/2010/main" val="1009770221"/>
              </p:ext>
            </p:extLst>
          </p:nvPr>
        </p:nvGraphicFramePr>
        <p:xfrm>
          <a:off x="4236555" y="1825855"/>
          <a:ext cx="7392226" cy="36003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Abejorral, Alejandría, </a:t>
                      </a:r>
                      <a:r>
                        <a:rPr lang="es-ES" sz="1000" b="0" i="0" u="none" strike="noStrike" cap="none" dirty="0" err="1">
                          <a:solidFill>
                            <a:srgbClr val="000000"/>
                          </a:solidFill>
                          <a:latin typeface="Arial"/>
                          <a:ea typeface="Arial"/>
                          <a:cs typeface="Arial"/>
                          <a:sym typeface="Arial"/>
                        </a:rPr>
                        <a:t>Amagá</a:t>
                      </a:r>
                      <a:r>
                        <a:rPr lang="es-ES" sz="1000" b="0" i="0" u="none" strike="noStrike" cap="none" dirty="0">
                          <a:solidFill>
                            <a:srgbClr val="000000"/>
                          </a:solidFill>
                          <a:latin typeface="Arial"/>
                          <a:ea typeface="Arial"/>
                          <a:cs typeface="Arial"/>
                          <a:sym typeface="Arial"/>
                        </a:rPr>
                        <a:t>, Angelópolis, Anorí, Anzá, Apartadó, Armenia, Barbosa, Belmira, Betulia, Briceño, Caicedo, Caldas, Cisneros, Concordia, Ebéjico, Girardota, Guarne, Heliconia, Ituango, La Ceja, La Estrella, La Pintada, Maceo, Marinilla, Montebello, Necoclí, Olaya, Peque, Peñol, Puerto Berrío, Remedios, Retiro, Rionegro, Sabanalarga, Salgar, San Jerónimo, San Pedro De Los Milagros, San Pedro De Urabá, San Roque, San Vicente Ferrer, Santa Bárbara, Santa </a:t>
                      </a:r>
                      <a:r>
                        <a:rPr lang="es-ES" sz="1000" b="0" i="0" u="none" strike="noStrike" cap="none" dirty="0" err="1">
                          <a:solidFill>
                            <a:srgbClr val="000000"/>
                          </a:solidFill>
                          <a:latin typeface="Arial"/>
                          <a:ea typeface="Arial"/>
                          <a:cs typeface="Arial"/>
                          <a:sym typeface="Arial"/>
                        </a:rPr>
                        <a:t>Fé</a:t>
                      </a:r>
                      <a:r>
                        <a:rPr lang="es-ES" sz="1000" b="0" i="0" u="none" strike="noStrike" cap="none" dirty="0">
                          <a:solidFill>
                            <a:srgbClr val="000000"/>
                          </a:solidFill>
                          <a:latin typeface="Arial"/>
                          <a:ea typeface="Arial"/>
                          <a:cs typeface="Arial"/>
                          <a:sym typeface="Arial"/>
                        </a:rPr>
                        <a:t> De Antioquia, Segovia, Sopetrán, Tarso, Titiribí, Toledo, Turbo, Támesis, Valparaíso, Venecia, Yalí, Yarumal, Yondó.</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Buenavista, Chivor, </a:t>
                      </a:r>
                      <a:r>
                        <a:rPr lang="es-ES" sz="1000" b="0" i="0" u="none" strike="noStrike" cap="none" dirty="0" err="1">
                          <a:solidFill>
                            <a:srgbClr val="000000"/>
                          </a:solidFill>
                          <a:latin typeface="Arial"/>
                          <a:ea typeface="Arial"/>
                          <a:cs typeface="Arial"/>
                          <a:sym typeface="Arial"/>
                        </a:rPr>
                        <a:t>Coper</a:t>
                      </a:r>
                      <a:r>
                        <a:rPr lang="es-ES" sz="1000" b="0" i="0" u="none" strike="noStrike" cap="none" dirty="0">
                          <a:solidFill>
                            <a:srgbClr val="000000"/>
                          </a:solidFill>
                          <a:latin typeface="Arial"/>
                          <a:ea typeface="Arial"/>
                          <a:cs typeface="Arial"/>
                          <a:sym typeface="Arial"/>
                        </a:rPr>
                        <a:t>, Iza, </a:t>
                      </a:r>
                      <a:r>
                        <a:rPr lang="es-ES" sz="1000" b="0" i="0" u="none" strike="noStrike" cap="none" dirty="0" err="1">
                          <a:solidFill>
                            <a:srgbClr val="000000"/>
                          </a:solidFill>
                          <a:latin typeface="Arial"/>
                          <a:ea typeface="Arial"/>
                          <a:cs typeface="Arial"/>
                          <a:sym typeface="Arial"/>
                        </a:rPr>
                        <a:t>Oicatá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Panqueba</a:t>
                      </a:r>
                      <a:r>
                        <a:rPr lang="es-ES" sz="1000" b="0" i="0" u="none" strike="noStrike" cap="none" dirty="0">
                          <a:solidFill>
                            <a:srgbClr val="000000"/>
                          </a:solidFill>
                          <a:latin typeface="Arial"/>
                          <a:ea typeface="Arial"/>
                          <a:cs typeface="Arial"/>
                          <a:sym typeface="Arial"/>
                        </a:rPr>
                        <a:t>, Santa María, Tenza, Tunja.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CALDAS : Aguadas, </a:t>
                      </a:r>
                      <a:r>
                        <a:rPr lang="es-ES" sz="1000" b="0" i="0" u="none" strike="noStrike" cap="none" dirty="0" err="1">
                          <a:solidFill>
                            <a:srgbClr val="000000"/>
                          </a:solidFill>
                          <a:latin typeface="Arial"/>
                          <a:ea typeface="Arial"/>
                          <a:cs typeface="Arial"/>
                          <a:sym typeface="Arial"/>
                        </a:rPr>
                        <a:t>Aranzazu</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Anapoima, Anolaima, Apulo, Arbeláez, Cota, Fusagasugá, Gachalá, </a:t>
                      </a:r>
                      <a:r>
                        <a:rPr lang="es-ES" sz="1000" b="0" i="0" u="none" strike="noStrike" cap="none" dirty="0" err="1">
                          <a:solidFill>
                            <a:srgbClr val="000000"/>
                          </a:solidFill>
                          <a:latin typeface="Arial"/>
                          <a:ea typeface="Arial"/>
                          <a:cs typeface="Arial"/>
                          <a:sym typeface="Arial"/>
                        </a:rPr>
                        <a:t>Guataquí</a:t>
                      </a:r>
                      <a:r>
                        <a:rPr lang="es-ES" sz="1000" b="0" i="0" u="none" strike="noStrike" cap="none" dirty="0">
                          <a:solidFill>
                            <a:srgbClr val="000000"/>
                          </a:solidFill>
                          <a:latin typeface="Arial"/>
                          <a:ea typeface="Arial"/>
                          <a:cs typeface="Arial"/>
                          <a:sym typeface="Arial"/>
                        </a:rPr>
                        <a:t>, Guayabetal, La Mesa, Nilo, Quipile, San Juan De Rioseco, Sesquilé, Supatá, Tenjo, Tibacuy, Tocaima, Venecia, Viotá.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Aipe, Guadalupe, Nátaga, </a:t>
                      </a:r>
                      <a:r>
                        <a:rPr lang="es-ES" sz="1000" b="0" i="0" u="none" strike="noStrike" cap="none" dirty="0" err="1">
                          <a:solidFill>
                            <a:srgbClr val="000000"/>
                          </a:solidFill>
                          <a:latin typeface="Arial"/>
                          <a:ea typeface="Arial"/>
                          <a:cs typeface="Arial"/>
                          <a:sym typeface="Arial"/>
                        </a:rPr>
                        <a:t>Oporapa</a:t>
                      </a:r>
                      <a:r>
                        <a:rPr lang="es-ES" sz="1000" b="0" i="0" u="none" strike="noStrike" cap="none" dirty="0">
                          <a:solidFill>
                            <a:srgbClr val="000000"/>
                          </a:solidFill>
                          <a:latin typeface="Arial"/>
                          <a:ea typeface="Arial"/>
                          <a:cs typeface="Arial"/>
                          <a:sym typeface="Arial"/>
                        </a:rPr>
                        <a:t>, Pitalito, Saladoblanco, San Agustín, Santa María, Timaná.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Gramalote, Hacarí, Sardinata, Villa Caro.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QUINDÍO : Buenavista, Calarcá, Córdoba, Génova, La Tebaida, Pijao, Salento.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RISARALDA : Pereira.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Aratoca, Barrancabermeja, Bucaramanga, Cepitá, El Playón, Floridablanca, Girón, Palmar, Piedecuesta, Sabana De Torres, Santa Bárbara.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Cajamarca, Coyaima, Cunday, Guamo, Icononzo, Melgar, Natagaima, Planadas, Purificación, San Luis, Santa Isabel, Suárez, Valle De San Juan, Venadillo.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808573"/>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441178" y="1465961"/>
            <a:ext cx="3536769" cy="5001514"/>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13144597" y="5205919"/>
            <a:ext cx="477952" cy="445047"/>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13141686" y="3654949"/>
            <a:ext cx="458425" cy="446694"/>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5">
            <a:alphaModFix/>
          </a:blip>
          <a:srcRect/>
          <a:stretch/>
        </p:blipFill>
        <p:spPr>
          <a:xfrm>
            <a:off x="13600111" y="4529028"/>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7">
            <a:alphaModFix/>
          </a:blip>
          <a:srcRect/>
          <a:stretch/>
        </p:blipFill>
        <p:spPr>
          <a:xfrm>
            <a:off x="4492215" y="3634964"/>
            <a:ext cx="484369" cy="446694"/>
          </a:xfrm>
          <a:prstGeom prst="rect">
            <a:avLst/>
          </a:prstGeom>
          <a:noFill/>
          <a:ln>
            <a:noFill/>
          </a:ln>
        </p:spPr>
      </p:pic>
    </p:spTree>
    <p:extLst>
      <p:ext uri="{BB962C8B-B14F-4D97-AF65-F5344CB8AC3E}">
        <p14:creationId xmlns:p14="http://schemas.microsoft.com/office/powerpoint/2010/main" val="3412841609"/>
      </p:ext>
    </p:extLst>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4160</TotalTime>
  <Words>3104</Words>
  <Application>Microsoft Office PowerPoint</Application>
  <PresentationFormat>Panorámica</PresentationFormat>
  <Paragraphs>170</Paragraphs>
  <Slides>14</Slides>
  <Notes>14</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14</vt:i4>
      </vt:variant>
    </vt:vector>
  </HeadingPairs>
  <TitlesOfParts>
    <vt:vector size="21" baseType="lpstr">
      <vt:lpstr>Arial Black</vt:lpstr>
      <vt:lpstr>Verdana</vt:lpstr>
      <vt:lpstr>Helvetica Neue</vt:lpstr>
      <vt:lpstr>Arial</vt:lpstr>
      <vt:lpstr>Arial Narrow</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410</cp:revision>
  <dcterms:created xsi:type="dcterms:W3CDTF">2022-10-19T17:32:46Z</dcterms:created>
  <dcterms:modified xsi:type="dcterms:W3CDTF">2024-04-15T17:08:52Z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