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71" r:id="rId4"/>
    <p:sldId id="269" r:id="rId5"/>
    <p:sldId id="261" r:id="rId6"/>
    <p:sldId id="276" r:id="rId7"/>
    <p:sldId id="274" r:id="rId8"/>
    <p:sldId id="277" r:id="rId9"/>
    <p:sldId id="275" r:id="rId10"/>
    <p:sldId id="264" r:id="rId11"/>
    <p:sldId id="265" r:id="rId12"/>
    <p:sldId id="266" r:id="rId13"/>
    <p:sldId id="267" r:id="rId14"/>
    <p:sldId id="268" r:id="rId15"/>
  </p:sldIdLst>
  <p:sldSz cx="12192000" cy="6858000"/>
  <p:notesSz cx="12192000" cy="6858000"/>
  <p:embeddedFontLst>
    <p:embeddedFont>
      <p:font typeface="Arial Black" panose="020B0A04020102020204" pitchFamily="34" charset="0"/>
      <p:bold r:id="rId17"/>
    </p:embeddedFont>
    <p:embeddedFont>
      <p:font typeface="Arial Narrow" panose="020B0606020202030204" pitchFamily="34" charset="0"/>
      <p:regular r:id="rId18"/>
      <p:bold r:id="rId19"/>
      <p:italic r:id="rId20"/>
      <p:boldItalic r:id="rId21"/>
    </p:embeddedFont>
    <p:embeddedFont>
      <p:font typeface="Helvetica Neue" panose="020B060402020202020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6005" autoAdjust="0"/>
  </p:normalViewPr>
  <p:slideViewPr>
    <p:cSldViewPr snapToGrid="0">
      <p:cViewPr>
        <p:scale>
          <a:sx n="100" d="100"/>
          <a:sy n="100" d="100"/>
        </p:scale>
        <p:origin x="834" y="13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5314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0578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313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9601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pacifico.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file:///O:\Mi%20unidad\OSPA\01.%20Tematicas\04.%20Incendios\01.%20Productos\postmodelo_icv\temporales\iorinoquia.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6.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iamazonia.jpg" TargetMode="External"/><Relationship Id="rId3" Type="http://schemas.openxmlformats.org/officeDocument/2006/relationships/image" Target="../media/image22.png"/><Relationship Id="rId7"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L:\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dirty="0">
                <a:solidFill>
                  <a:schemeClr val="lt1"/>
                </a:solidFill>
                <a:latin typeface="Verdana"/>
                <a:ea typeface="Verdana"/>
                <a:cs typeface="Verdana"/>
                <a:sym typeface="Verdana"/>
              </a:rPr>
              <a:t>104</a:t>
            </a: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576653"/>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13 de abril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14</a:t>
            </a:r>
            <a:r>
              <a:rPr lang="es-MX" sz="1100" b="1" i="0" u="none" strike="noStrike" cap="none" dirty="0">
                <a:solidFill>
                  <a:srgbClr val="800000"/>
                </a:solidFill>
                <a:latin typeface="Calibri"/>
                <a:ea typeface="Calibri"/>
                <a:cs typeface="Calibri"/>
                <a:sym typeface="Calibri"/>
              </a:rPr>
              <a:t> de </a:t>
            </a:r>
            <a:r>
              <a:rPr lang="es-MX" sz="1100" b="1" dirty="0">
                <a:solidFill>
                  <a:srgbClr val="800000"/>
                </a:solidFill>
                <a:latin typeface="Calibri"/>
                <a:ea typeface="Calibri"/>
                <a:cs typeface="Calibri"/>
                <a:sym typeface="Calibri"/>
              </a:rPr>
              <a:t>abril</a:t>
            </a:r>
            <a:r>
              <a:rPr lang="es-MX" sz="1100" b="1" i="0" u="none" strike="noStrike" cap="none" dirty="0">
                <a:solidFill>
                  <a:srgbClr val="800000"/>
                </a:solidFill>
                <a:latin typeface="Calibri"/>
                <a:ea typeface="Calibri"/>
                <a:cs typeface="Calibri"/>
                <a:sym typeface="Calibri"/>
              </a:rPr>
              <a:t>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C63644E5-9CB9-DC6A-0AB2-24036E948CB0}"/>
              </a:ext>
            </a:extLst>
          </p:cNvPr>
          <p:cNvGraphicFramePr/>
          <p:nvPr>
            <p:extLst>
              <p:ext uri="{D42A27DB-BD31-4B8C-83A1-F6EECF244321}">
                <p14:modId xmlns:p14="http://schemas.microsoft.com/office/powerpoint/2010/main" val="3239730568"/>
              </p:ext>
            </p:extLst>
          </p:nvPr>
        </p:nvGraphicFramePr>
        <p:xfrm>
          <a:off x="4111376" y="1996396"/>
          <a:ext cx="7570364" cy="38404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Almaguer, Bolívar, La Vega, Páez, San Sebastián, Sotará </a:t>
                      </a:r>
                      <a:r>
                        <a:rPr lang="es-CO" sz="1000" b="0" i="0" u="none" strike="noStrike" cap="none" dirty="0" err="1">
                          <a:solidFill>
                            <a:srgbClr val="000000"/>
                          </a:solidFill>
                          <a:latin typeface="Arial"/>
                          <a:ea typeface="Arial"/>
                          <a:cs typeface="Arial"/>
                          <a:sym typeface="Arial"/>
                        </a:rPr>
                        <a:t>Paispamba</a:t>
                      </a:r>
                      <a:r>
                        <a:rPr lang="es-CO" sz="1000" b="0" i="0" u="none" strike="noStrike" cap="none" dirty="0">
                          <a:solidFill>
                            <a:srgbClr val="000000"/>
                          </a:solidFill>
                          <a:latin typeface="Arial"/>
                          <a:ea typeface="Arial"/>
                          <a:cs typeface="Arial"/>
                          <a:sym typeface="Arial"/>
                        </a:rPr>
                        <a:t>, Sucre.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Bugalagrande, Palmira, Tuluá.</a:t>
                      </a:r>
                    </a:p>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Balboa, Florencia, </a:t>
                      </a:r>
                      <a:r>
                        <a:rPr lang="es-CO" sz="1000" b="0" i="0" u="none" strike="noStrike" cap="none" dirty="0" err="1">
                          <a:solidFill>
                            <a:srgbClr val="000000"/>
                          </a:solidFill>
                          <a:latin typeface="Arial"/>
                          <a:ea typeface="Arial"/>
                          <a:cs typeface="Arial"/>
                          <a:sym typeface="Arial"/>
                        </a:rPr>
                        <a:t>Inzá</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Jambaló</a:t>
                      </a:r>
                      <a:r>
                        <a:rPr lang="es-CO" sz="1000" b="0" i="0" u="none" strike="noStrike" cap="none" dirty="0">
                          <a:solidFill>
                            <a:srgbClr val="000000"/>
                          </a:solidFill>
                          <a:latin typeface="Arial"/>
                          <a:ea typeface="Arial"/>
                          <a:cs typeface="Arial"/>
                          <a:sym typeface="Arial"/>
                        </a:rPr>
                        <a:t>, La Sierra, Mercaderes, Popayán, Puracé, Santa Rosa, Silvia, </a:t>
                      </a:r>
                      <a:r>
                        <a:rPr lang="es-CO" sz="1000" b="0" i="0" u="none" strike="noStrike" cap="none" dirty="0" err="1">
                          <a:solidFill>
                            <a:srgbClr val="000000"/>
                          </a:solidFill>
                          <a:latin typeface="Arial"/>
                          <a:ea typeface="Arial"/>
                          <a:cs typeface="Arial"/>
                          <a:sym typeface="Arial"/>
                        </a:rPr>
                        <a:t>Toribío</a:t>
                      </a:r>
                      <a:r>
                        <a:rPr lang="es-CO" sz="1000" b="0" i="0" u="none" strike="noStrike" cap="none" dirty="0">
                          <a:solidFill>
                            <a:srgbClr val="000000"/>
                          </a:solidFill>
                          <a:latin typeface="Arial"/>
                          <a:ea typeface="Arial"/>
                          <a:cs typeface="Arial"/>
                          <a:sym typeface="Arial"/>
                        </a:rPr>
                        <a:t>, Totoró, Santander De Quilichao.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a:t>
                      </a:r>
                      <a:r>
                        <a:rPr lang="es-CO" sz="1000" b="0" i="0" u="none" strike="noStrike" cap="none" dirty="0" err="1">
                          <a:solidFill>
                            <a:srgbClr val="000000"/>
                          </a:solidFill>
                          <a:latin typeface="Arial"/>
                          <a:ea typeface="Arial"/>
                          <a:cs typeface="Arial"/>
                          <a:sym typeface="Arial"/>
                        </a:rPr>
                        <a:t>Ancuya</a:t>
                      </a:r>
                      <a:r>
                        <a:rPr lang="es-CO" sz="1000" b="0" i="0" u="none" strike="noStrike" cap="none" dirty="0">
                          <a:solidFill>
                            <a:srgbClr val="000000"/>
                          </a:solidFill>
                          <a:latin typeface="Arial"/>
                          <a:ea typeface="Arial"/>
                          <a:cs typeface="Arial"/>
                          <a:sym typeface="Arial"/>
                        </a:rPr>
                        <a:t>, Buesaco, Colón, </a:t>
                      </a:r>
                      <a:r>
                        <a:rPr lang="es-CO" sz="1000" b="0" i="0" u="none" strike="noStrike" cap="none" dirty="0" err="1">
                          <a:solidFill>
                            <a:srgbClr val="000000"/>
                          </a:solidFill>
                          <a:latin typeface="Arial"/>
                          <a:ea typeface="Arial"/>
                          <a:cs typeface="Arial"/>
                          <a:sym typeface="Arial"/>
                        </a:rPr>
                        <a:t>Consacá</a:t>
                      </a:r>
                      <a:r>
                        <a:rPr lang="es-CO" sz="1000" b="0" i="0" u="none" strike="noStrike" cap="none" dirty="0">
                          <a:solidFill>
                            <a:srgbClr val="000000"/>
                          </a:solidFill>
                          <a:latin typeface="Arial"/>
                          <a:ea typeface="Arial"/>
                          <a:cs typeface="Arial"/>
                          <a:sym typeface="Arial"/>
                        </a:rPr>
                        <a:t>, Contadero, El Rosario, El Tablón De Gómez, Funes, Guaitarilla, Iles, </a:t>
                      </a:r>
                      <a:r>
                        <a:rPr lang="es-CO" sz="1000" b="0" i="0" u="none" strike="noStrike" cap="none" dirty="0" err="1">
                          <a:solidFill>
                            <a:srgbClr val="000000"/>
                          </a:solidFill>
                          <a:latin typeface="Arial"/>
                          <a:ea typeface="Arial"/>
                          <a:cs typeface="Arial"/>
                          <a:sym typeface="Arial"/>
                        </a:rPr>
                        <a:t>Imués</a:t>
                      </a:r>
                      <a:r>
                        <a:rPr lang="es-CO" sz="1000" b="0" i="0" u="none" strike="noStrike" cap="none" dirty="0">
                          <a:solidFill>
                            <a:srgbClr val="000000"/>
                          </a:solidFill>
                          <a:latin typeface="Arial"/>
                          <a:ea typeface="Arial"/>
                          <a:cs typeface="Arial"/>
                          <a:sym typeface="Arial"/>
                        </a:rPr>
                        <a:t>, La Cruz, Leiva, Ospina, Pasto, Providencia, Puerres, San Bernardo, San Pablo, Tangua, Túquerres, </a:t>
                      </a:r>
                      <a:r>
                        <a:rPr lang="es-CO" sz="1000" b="0" i="0" u="none" strike="noStrike" cap="none" dirty="0" err="1">
                          <a:solidFill>
                            <a:srgbClr val="000000"/>
                          </a:solidFill>
                          <a:latin typeface="Arial"/>
                          <a:ea typeface="Arial"/>
                          <a:cs typeface="Arial"/>
                          <a:sym typeface="Arial"/>
                        </a:rPr>
                        <a:t>Yacuanquer</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Dagua, Andalucía, Caicedonia, Guadalajara De Buga, La Victoria, Pradera,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62856590"/>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Buenos Aires, Corinto, Miranda, Rosas, Suárez.</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CHOCÓ : </a:t>
                      </a:r>
                      <a:r>
                        <a:rPr lang="es-CO" sz="1000" b="0" i="0" u="none" strike="noStrike" cap="none" dirty="0" err="1">
                          <a:solidFill>
                            <a:srgbClr val="000000"/>
                          </a:solidFill>
                          <a:latin typeface="Arial"/>
                          <a:ea typeface="Arial"/>
                          <a:cs typeface="Arial"/>
                          <a:sym typeface="Arial"/>
                        </a:rPr>
                        <a:t>Unguía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Albán, Arboleda, Belén, Chachagüí, Cumbitara, El Peñol, El Tambo, Guachucal, Ipiales, La Florida, La Unión, Nariño, Policarpa, San Lorenzo, San Pedro De Cartago, Sandoná, Santacruz, Sapuyes, Taminango.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Alcalá, Bolívar, Cali, Cartago, El Cerrito, El Dovio, Florida, Ginebra, Guacarí, La Cumbre, La Unión, Obando, Riofrío, Roldanillo, San Pedro, Toro, Trujillo, Versalles, Yumbo.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1" name="Google Shape;186;p59">
            <a:extLst>
              <a:ext uri="{FF2B5EF4-FFF2-40B4-BE49-F238E27FC236}">
                <a16:creationId xmlns:a16="http://schemas.microsoft.com/office/drawing/2014/main" id="{5CE7BAF6-E7F7-146A-89E7-0923D6A7530F}"/>
              </a:ext>
            </a:extLst>
          </p:cNvPr>
          <p:cNvGraphicFramePr/>
          <p:nvPr>
            <p:extLst>
              <p:ext uri="{D42A27DB-BD31-4B8C-83A1-F6EECF244321}">
                <p14:modId xmlns:p14="http://schemas.microsoft.com/office/powerpoint/2010/main" val="227416437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2" name="Google Shape;186;p59">
            <a:extLst>
              <a:ext uri="{FF2B5EF4-FFF2-40B4-BE49-F238E27FC236}">
                <a16:creationId xmlns:a16="http://schemas.microsoft.com/office/drawing/2014/main" id="{255986BB-5965-F7F1-5163-D0056D6B5522}"/>
              </a:ext>
            </a:extLst>
          </p:cNvPr>
          <p:cNvGraphicFramePr/>
          <p:nvPr>
            <p:extLst>
              <p:ext uri="{D42A27DB-BD31-4B8C-83A1-F6EECF244321}">
                <p14:modId xmlns:p14="http://schemas.microsoft.com/office/powerpoint/2010/main" val="2624600371"/>
              </p:ext>
            </p:extLst>
          </p:nvPr>
        </p:nvGraphicFramePr>
        <p:xfrm>
          <a:off x="12643920" y="416317"/>
          <a:ext cx="7184896" cy="1267275"/>
        </p:xfrm>
        <a:graphic>
          <a:graphicData uri="http://schemas.openxmlformats.org/drawingml/2006/table">
            <a:tbl>
              <a:tblPr>
                <a:noFill/>
                <a:tableStyleId>{7637F94A-DA9B-481A-AE38-6A32242EE391}</a:tableStyleId>
              </a:tblPr>
              <a:tblGrid>
                <a:gridCol w="1007179">
                  <a:extLst>
                    <a:ext uri="{9D8B030D-6E8A-4147-A177-3AD203B41FA5}">
                      <a16:colId xmlns:a16="http://schemas.microsoft.com/office/drawing/2014/main" val="20000"/>
                    </a:ext>
                  </a:extLst>
                </a:gridCol>
                <a:gridCol w="6177717">
                  <a:extLst>
                    <a:ext uri="{9D8B030D-6E8A-4147-A177-3AD203B41FA5}">
                      <a16:colId xmlns:a16="http://schemas.microsoft.com/office/drawing/2014/main" val="20001"/>
                    </a:ext>
                  </a:extLst>
                </a:gridCol>
              </a:tblGrid>
              <a:tr h="52973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3754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 name="Google Shape;157;p58">
            <a:extLst>
              <a:ext uri="{FF2B5EF4-FFF2-40B4-BE49-F238E27FC236}">
                <a16:creationId xmlns:a16="http://schemas.microsoft.com/office/drawing/2014/main" id="{A109C155-499C-D133-7A34-5FC03B0D173D}"/>
              </a:ext>
            </a:extLst>
          </p:cNvPr>
          <p:cNvPicPr preferRelativeResize="0"/>
          <p:nvPr/>
        </p:nvPicPr>
        <p:blipFill rotWithShape="1">
          <a:blip r:embed="rId3">
            <a:alphaModFix/>
          </a:blip>
          <a:srcRect/>
          <a:stretch/>
        </p:blipFill>
        <p:spPr>
          <a:xfrm>
            <a:off x="4399833" y="3694072"/>
            <a:ext cx="477952" cy="445047"/>
          </a:xfrm>
          <a:prstGeom prst="rect">
            <a:avLst/>
          </a:prstGeom>
          <a:noFill/>
          <a:ln>
            <a:noFill/>
          </a:ln>
        </p:spPr>
      </p:pic>
      <p:pic>
        <p:nvPicPr>
          <p:cNvPr id="7" name="Google Shape;137;p24" descr="Recurso 25.png">
            <a:extLst>
              <a:ext uri="{FF2B5EF4-FFF2-40B4-BE49-F238E27FC236}">
                <a16:creationId xmlns:a16="http://schemas.microsoft.com/office/drawing/2014/main" id="{09ED492B-775F-E4E0-CBDD-E3E9C008A51B}"/>
              </a:ext>
            </a:extLst>
          </p:cNvPr>
          <p:cNvPicPr preferRelativeResize="0"/>
          <p:nvPr/>
        </p:nvPicPr>
        <p:blipFill rotWithShape="1">
          <a:blip r:embed="rId4">
            <a:alphaModFix/>
          </a:blip>
          <a:srcRect/>
          <a:stretch/>
        </p:blipFill>
        <p:spPr>
          <a:xfrm>
            <a:off x="4399833" y="2686586"/>
            <a:ext cx="458425" cy="446694"/>
          </a:xfrm>
          <a:prstGeom prst="rect">
            <a:avLst/>
          </a:prstGeom>
          <a:noFill/>
          <a:ln>
            <a:noFill/>
          </a:ln>
        </p:spPr>
      </p:pic>
      <p:pic>
        <p:nvPicPr>
          <p:cNvPr id="10" name="Google Shape;158;p58">
            <a:extLst>
              <a:ext uri="{FF2B5EF4-FFF2-40B4-BE49-F238E27FC236}">
                <a16:creationId xmlns:a16="http://schemas.microsoft.com/office/drawing/2014/main" id="{8C502FAF-B0EA-25FC-863A-B50C89A91669}"/>
              </a:ext>
            </a:extLst>
          </p:cNvPr>
          <p:cNvPicPr preferRelativeResize="0"/>
          <p:nvPr/>
        </p:nvPicPr>
        <p:blipFill rotWithShape="1">
          <a:blip r:embed="rId5">
            <a:alphaModFix/>
          </a:blip>
          <a:srcRect/>
          <a:stretch/>
        </p:blipFill>
        <p:spPr>
          <a:xfrm>
            <a:off x="13556701" y="2147811"/>
            <a:ext cx="484369" cy="446694"/>
          </a:xfrm>
          <a:prstGeom prst="rect">
            <a:avLst/>
          </a:prstGeom>
          <a:noFill/>
          <a:ln>
            <a:noFill/>
          </a:ln>
        </p:spPr>
      </p:pic>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6" r:link="rId7"/>
          <a:srcRect/>
          <a:stretch>
            <a:fillRect/>
          </a:stretch>
        </p:blipFill>
        <p:spPr>
          <a:xfrm>
            <a:off x="546745" y="1137980"/>
            <a:ext cx="3251653" cy="5495730"/>
          </a:xfrm>
          <a:prstGeom prst="rect">
            <a:avLst/>
          </a:prstGeom>
          <a:noFill/>
          <a:ln>
            <a:noFill/>
          </a:ln>
        </p:spPr>
      </p:pic>
      <p:pic>
        <p:nvPicPr>
          <p:cNvPr id="9" name="Google Shape;158;p58"/>
          <p:cNvPicPr preferRelativeResize="0"/>
          <p:nvPr/>
        </p:nvPicPr>
        <p:blipFill rotWithShape="1">
          <a:blip r:embed="rId5">
            <a:alphaModFix/>
          </a:blip>
          <a:srcRect/>
          <a:stretch/>
        </p:blipFill>
        <p:spPr>
          <a:xfrm>
            <a:off x="4399833" y="4989340"/>
            <a:ext cx="457200" cy="446694"/>
          </a:xfrm>
          <a:prstGeom prst="rect">
            <a:avLst/>
          </a:prstGeom>
          <a:noFill/>
          <a:ln>
            <a:noFill/>
          </a:ln>
        </p:spPr>
      </p:pic>
      <p:pic>
        <p:nvPicPr>
          <p:cNvPr id="3" name="Google Shape;204;p4">
            <a:extLst>
              <a:ext uri="{FF2B5EF4-FFF2-40B4-BE49-F238E27FC236}">
                <a16:creationId xmlns:a16="http://schemas.microsoft.com/office/drawing/2014/main" id="{EB25FC0C-FB34-4385-9DEA-9B723F9DF274}"/>
              </a:ext>
            </a:extLst>
          </p:cNvPr>
          <p:cNvPicPr preferRelativeResize="0"/>
          <p:nvPr/>
        </p:nvPicPr>
        <p:blipFill rotWithShape="1">
          <a:blip r:embed="rId8">
            <a:alphaModFix/>
          </a:blip>
          <a:srcRect/>
          <a:stretch/>
        </p:blipFill>
        <p:spPr>
          <a:xfrm>
            <a:off x="13579060" y="3764196"/>
            <a:ext cx="3694496" cy="104250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5" name="Google Shape;186;p59">
            <a:extLst>
              <a:ext uri="{FF2B5EF4-FFF2-40B4-BE49-F238E27FC236}">
                <a16:creationId xmlns:a16="http://schemas.microsoft.com/office/drawing/2014/main" id="{F2B35AB7-0886-37CD-F591-E6D09FC1D240}"/>
              </a:ext>
            </a:extLst>
          </p:cNvPr>
          <p:cNvGraphicFramePr/>
          <p:nvPr>
            <p:extLst>
              <p:ext uri="{D42A27DB-BD31-4B8C-83A1-F6EECF244321}">
                <p14:modId xmlns:p14="http://schemas.microsoft.com/office/powerpoint/2010/main" val="2542629332"/>
              </p:ext>
            </p:extLst>
          </p:nvPr>
        </p:nvGraphicFramePr>
        <p:xfrm>
          <a:off x="4310186" y="1474864"/>
          <a:ext cx="7392226" cy="442411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Arauquita, Cravo Norte,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Hato Corozal,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ARAUCA : Fortul, Tame.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CASANARE : Aguazul, Maní, Monterrey, Nunchía, Orocué, </a:t>
                      </a:r>
                      <a:r>
                        <a:rPr lang="es-CO" sz="1000" b="0" i="0" u="none" strike="noStrike" cap="none" dirty="0" err="1">
                          <a:solidFill>
                            <a:srgbClr val="000000"/>
                          </a:solidFill>
                          <a:latin typeface="Arial"/>
                          <a:ea typeface="Arial"/>
                          <a:cs typeface="Arial"/>
                          <a:sym typeface="Arial"/>
                        </a:rPr>
                        <a:t>Pore</a:t>
                      </a:r>
                      <a:r>
                        <a:rPr lang="es-CO" sz="1000" b="0" i="0" u="none" strike="noStrike" cap="none" dirty="0">
                          <a:solidFill>
                            <a:srgbClr val="000000"/>
                          </a:solidFill>
                          <a:latin typeface="Arial"/>
                          <a:ea typeface="Arial"/>
                          <a:cs typeface="Arial"/>
                          <a:sym typeface="Arial"/>
                        </a:rPr>
                        <a:t>, San Luis De Palenque, Tauramena, Trinidad, Yopal.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META : Cubarral, Lejanías, Puerto Gaitán, Puerto López, Puerto Rico, San Martín.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VICHADA : Cumaribo,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8023835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La Salina, Támara,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Upía, Cabuyaro, Cumaral, El Castillo, La Macarena, Mesetas, Restrepo, San Carlos De Guaroa, San Juan De Arama, Villavicencio.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51834630"/>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4" name="Google Shape;204;p4"/>
          <p:cNvPicPr preferRelativeResize="0"/>
          <p:nvPr/>
        </p:nvPicPr>
        <p:blipFill rotWithShape="1">
          <a:blip r:embed="rId3">
            <a:alphaModFix/>
          </a:blip>
          <a:srcRect/>
          <a:stretch/>
        </p:blipFill>
        <p:spPr>
          <a:xfrm>
            <a:off x="12641686" y="2504538"/>
            <a:ext cx="3694496" cy="1042506"/>
          </a:xfrm>
          <a:prstGeom prst="rect">
            <a:avLst/>
          </a:prstGeom>
          <a:noFill/>
          <a:ln>
            <a:noFill/>
          </a:ln>
        </p:spPr>
      </p:pic>
      <p:graphicFrame>
        <p:nvGraphicFramePr>
          <p:cNvPr id="4" name="Google Shape;186;p59">
            <a:extLst>
              <a:ext uri="{FF2B5EF4-FFF2-40B4-BE49-F238E27FC236}">
                <a16:creationId xmlns:a16="http://schemas.microsoft.com/office/drawing/2014/main" id="{7E209691-1E0E-0653-8C66-C1F19FCFE85C}"/>
              </a:ext>
            </a:extLst>
          </p:cNvPr>
          <p:cNvGraphicFramePr/>
          <p:nvPr>
            <p:extLst>
              <p:ext uri="{D42A27DB-BD31-4B8C-83A1-F6EECF244321}">
                <p14:modId xmlns:p14="http://schemas.microsoft.com/office/powerpoint/2010/main" val="3203707046"/>
              </p:ext>
            </p:extLst>
          </p:nvPr>
        </p:nvGraphicFramePr>
        <p:xfrm>
          <a:off x="12627667" y="4381012"/>
          <a:ext cx="6815830" cy="1848924"/>
        </p:xfrm>
        <a:graphic>
          <a:graphicData uri="http://schemas.openxmlformats.org/drawingml/2006/table">
            <a:tbl>
              <a:tblPr>
                <a:noFill/>
                <a:tableStyleId>{7637F94A-DA9B-481A-AE38-6A32242EE391}</a:tableStyleId>
              </a:tblPr>
              <a:tblGrid>
                <a:gridCol w="955443">
                  <a:extLst>
                    <a:ext uri="{9D8B030D-6E8A-4147-A177-3AD203B41FA5}">
                      <a16:colId xmlns:a16="http://schemas.microsoft.com/office/drawing/2014/main" val="20000"/>
                    </a:ext>
                  </a:extLst>
                </a:gridCol>
                <a:gridCol w="5860387">
                  <a:extLst>
                    <a:ext uri="{9D8B030D-6E8A-4147-A177-3AD203B41FA5}">
                      <a16:colId xmlns:a16="http://schemas.microsoft.com/office/drawing/2014/main" val="20001"/>
                    </a:ext>
                  </a:extLst>
                </a:gridCol>
              </a:tblGrid>
              <a:tr h="47238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7653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8" name="Google Shape;192;p59">
            <a:extLst>
              <a:ext uri="{FF2B5EF4-FFF2-40B4-BE49-F238E27FC236}">
                <a16:creationId xmlns:a16="http://schemas.microsoft.com/office/drawing/2014/main" id="{9CB3ECE8-6BC2-ACF4-95D9-566A3493E8C7}"/>
              </a:ext>
            </a:extLst>
          </p:cNvPr>
          <p:cNvPicPr preferRelativeResize="0"/>
          <p:nvPr/>
        </p:nvPicPr>
        <p:blipFill rotWithShape="1">
          <a:blip r:embed="rId4">
            <a:alphaModFix/>
          </a:blip>
          <a:srcRect/>
          <a:stretch/>
        </p:blipFill>
        <p:spPr>
          <a:xfrm>
            <a:off x="4598375" y="2334251"/>
            <a:ext cx="432854" cy="445047"/>
          </a:xfrm>
          <a:prstGeom prst="rect">
            <a:avLst/>
          </a:prstGeom>
          <a:noFill/>
          <a:ln>
            <a:noFill/>
          </a:ln>
        </p:spPr>
      </p:pic>
      <p:pic>
        <p:nvPicPr>
          <p:cNvPr id="2" name="Google Shape;218;p5">
            <a:extLst>
              <a:ext uri="{FF2B5EF4-FFF2-40B4-BE49-F238E27FC236}">
                <a16:creationId xmlns:a16="http://schemas.microsoft.com/office/drawing/2014/main" id="{C0DBEDFF-8799-463A-AA31-E2EFF27AEEEF}"/>
              </a:ext>
            </a:extLst>
          </p:cNvPr>
          <p:cNvPicPr preferRelativeResize="0"/>
          <p:nvPr/>
        </p:nvPicPr>
        <p:blipFill rotWithShape="1">
          <a:blip r:embed="rId5">
            <a:alphaModFix/>
          </a:blip>
          <a:srcRect/>
          <a:stretch/>
        </p:blipFill>
        <p:spPr>
          <a:xfrm>
            <a:off x="4572618" y="3686922"/>
            <a:ext cx="451143" cy="445047"/>
          </a:xfrm>
          <a:prstGeom prst="rect">
            <a:avLst/>
          </a:prstGeom>
          <a:noFill/>
          <a:ln>
            <a:noFill/>
          </a:ln>
        </p:spPr>
      </p:pic>
      <p:pic>
        <p:nvPicPr>
          <p:cNvPr id="201" name="Google Shape;201;p4"/>
          <p:cNvPicPr preferRelativeResize="0"/>
          <p:nvPr/>
        </p:nvPicPr>
        <p:blipFill>
          <a:blip r:embed="rId6" r:link="rId7"/>
          <a:srcRect/>
          <a:stretch>
            <a:fillRect/>
          </a:stretch>
        </p:blipFill>
        <p:spPr>
          <a:xfrm>
            <a:off x="225489" y="1449266"/>
            <a:ext cx="3960214" cy="4139463"/>
          </a:xfrm>
          <a:prstGeom prst="rect">
            <a:avLst/>
          </a:prstGeom>
          <a:noFill/>
          <a:ln>
            <a:noFill/>
          </a:ln>
        </p:spPr>
      </p:pic>
      <p:pic>
        <p:nvPicPr>
          <p:cNvPr id="6" name="Google Shape;158;p58">
            <a:extLst>
              <a:ext uri="{FF2B5EF4-FFF2-40B4-BE49-F238E27FC236}">
                <a16:creationId xmlns:a16="http://schemas.microsoft.com/office/drawing/2014/main" id="{4D8C2F54-45C6-80A0-57C5-A9B47ECF7905}"/>
              </a:ext>
            </a:extLst>
          </p:cNvPr>
          <p:cNvPicPr preferRelativeResize="0"/>
          <p:nvPr/>
        </p:nvPicPr>
        <p:blipFill rotWithShape="1">
          <a:blip r:embed="rId8">
            <a:alphaModFix/>
          </a:blip>
          <a:srcRect/>
          <a:stretch/>
        </p:blipFill>
        <p:spPr>
          <a:xfrm>
            <a:off x="4572618" y="4979370"/>
            <a:ext cx="484369" cy="44669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8" name="Google Shape;186;p59">
            <a:extLst>
              <a:ext uri="{FF2B5EF4-FFF2-40B4-BE49-F238E27FC236}">
                <a16:creationId xmlns:a16="http://schemas.microsoft.com/office/drawing/2014/main" id="{D9E640D3-5190-A820-2833-1A02D7FCC761}"/>
              </a:ext>
            </a:extLst>
          </p:cNvPr>
          <p:cNvGraphicFramePr/>
          <p:nvPr>
            <p:extLst>
              <p:ext uri="{D42A27DB-BD31-4B8C-83A1-F6EECF244321}">
                <p14:modId xmlns:p14="http://schemas.microsoft.com/office/powerpoint/2010/main" val="4251131982"/>
              </p:ext>
            </p:extLst>
          </p:nvPr>
        </p:nvGraphicFramePr>
        <p:xfrm>
          <a:off x="4847985" y="2575600"/>
          <a:ext cx="7063865" cy="2042100"/>
        </p:xfrm>
        <a:graphic>
          <a:graphicData uri="http://schemas.openxmlformats.org/drawingml/2006/table">
            <a:tbl>
              <a:tblPr>
                <a:noFill/>
                <a:tableStyleId>{7637F94A-DA9B-481A-AE38-6A32242EE391}</a:tableStyleId>
              </a:tblPr>
              <a:tblGrid>
                <a:gridCol w="990213">
                  <a:extLst>
                    <a:ext uri="{9D8B030D-6E8A-4147-A177-3AD203B41FA5}">
                      <a16:colId xmlns:a16="http://schemas.microsoft.com/office/drawing/2014/main" val="20000"/>
                    </a:ext>
                  </a:extLst>
                </a:gridCol>
                <a:gridCol w="6073652">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Puerto Rico.</a:t>
                      </a:r>
                    </a:p>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lang="it-IT" sz="10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CAQUETÁ : San Vicente Del Caguán, Valparaíso.</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GUAVIARE : San José Del Guaviare.</a:t>
                      </a:r>
                    </a:p>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9" name="Google Shape;204;p4"/>
          <p:cNvPicPr preferRelativeResize="0"/>
          <p:nvPr/>
        </p:nvPicPr>
        <p:blipFill rotWithShape="1">
          <a:blip r:embed="rId3">
            <a:alphaModFix/>
          </a:blip>
          <a:srcRect/>
          <a:stretch/>
        </p:blipFill>
        <p:spPr>
          <a:xfrm>
            <a:off x="13942828" y="3119217"/>
            <a:ext cx="4123628" cy="1144615"/>
          </a:xfrm>
          <a:prstGeom prst="rect">
            <a:avLst/>
          </a:prstGeom>
          <a:noFill/>
          <a:ln>
            <a:noFill/>
          </a:ln>
        </p:spPr>
      </p:pic>
      <p:pic>
        <p:nvPicPr>
          <p:cNvPr id="218" name="Google Shape;218;p5"/>
          <p:cNvPicPr preferRelativeResize="0"/>
          <p:nvPr/>
        </p:nvPicPr>
        <p:blipFill rotWithShape="1">
          <a:blip r:embed="rId4">
            <a:alphaModFix/>
          </a:blip>
          <a:srcRect/>
          <a:stretch/>
        </p:blipFill>
        <p:spPr>
          <a:xfrm>
            <a:off x="5118658" y="3151603"/>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5">
            <a:alphaModFix/>
          </a:blip>
          <a:srcRect/>
          <a:stretch/>
        </p:blipFill>
        <p:spPr>
          <a:xfrm>
            <a:off x="12632216" y="348926"/>
            <a:ext cx="432854" cy="445047"/>
          </a:xfrm>
          <a:prstGeom prst="rect">
            <a:avLst/>
          </a:prstGeom>
          <a:noFill/>
          <a:ln>
            <a:noFill/>
          </a:ln>
        </p:spPr>
      </p:pic>
      <p:pic>
        <p:nvPicPr>
          <p:cNvPr id="4" name="Google Shape;158;p58">
            <a:extLst>
              <a:ext uri="{FF2B5EF4-FFF2-40B4-BE49-F238E27FC236}">
                <a16:creationId xmlns:a16="http://schemas.microsoft.com/office/drawing/2014/main" id="{F4551B2E-46C7-3097-24EA-4BFAE1064786}"/>
              </a:ext>
            </a:extLst>
          </p:cNvPr>
          <p:cNvPicPr preferRelativeResize="0"/>
          <p:nvPr/>
        </p:nvPicPr>
        <p:blipFill rotWithShape="1">
          <a:blip r:embed="rId6">
            <a:alphaModFix/>
          </a:blip>
          <a:srcRect/>
          <a:stretch/>
        </p:blipFill>
        <p:spPr>
          <a:xfrm>
            <a:off x="5119621" y="3963222"/>
            <a:ext cx="423384" cy="437848"/>
          </a:xfrm>
          <a:prstGeom prst="rect">
            <a:avLst/>
          </a:prstGeom>
          <a:noFill/>
          <a:ln>
            <a:noFill/>
          </a:ln>
        </p:spPr>
      </p:pic>
      <p:graphicFrame>
        <p:nvGraphicFramePr>
          <p:cNvPr id="2" name="Google Shape;186;p59">
            <a:extLst>
              <a:ext uri="{FF2B5EF4-FFF2-40B4-BE49-F238E27FC236}">
                <a16:creationId xmlns:a16="http://schemas.microsoft.com/office/drawing/2014/main" id="{75C27EA4-56B4-DD71-1472-1F1A658D5977}"/>
              </a:ext>
            </a:extLst>
          </p:cNvPr>
          <p:cNvGraphicFramePr/>
          <p:nvPr>
            <p:extLst>
              <p:ext uri="{D42A27DB-BD31-4B8C-83A1-F6EECF244321}">
                <p14:modId xmlns:p14="http://schemas.microsoft.com/office/powerpoint/2010/main" val="251074908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214" name="Google Shape;214;p5"/>
          <p:cNvPicPr preferRelativeResize="0"/>
          <p:nvPr/>
        </p:nvPicPr>
        <p:blipFill>
          <a:blip r:embed="rId7" r:link="rId8"/>
          <a:srcRect/>
          <a:stretch>
            <a:fillRect/>
          </a:stretch>
        </p:blipFill>
        <p:spPr>
          <a:xfrm>
            <a:off x="229457" y="1525065"/>
            <a:ext cx="4401354" cy="460057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Luis Alejandro Vanegas Guerrero </a:t>
            </a:r>
            <a:r>
              <a:rPr lang="es-MX" sz="1200" b="0" i="0" u="none" strike="noStrike" cap="none" dirty="0">
                <a:solidFill>
                  <a:srgbClr val="7F7F7F"/>
                </a:solidFill>
                <a:latin typeface="Verdana"/>
                <a:ea typeface="Verdana"/>
                <a:cs typeface="Verdana"/>
                <a:sym typeface="Verdana"/>
              </a:rPr>
              <a:t>(Incendios de la Cobertura Vegetal).</a:t>
            </a: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694853" y="1765950"/>
            <a:ext cx="6895471" cy="480127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600" b="0" i="0" u="none" strike="noStrike" cap="none" dirty="0">
                <a:solidFill>
                  <a:srgbClr val="7F7F7F"/>
                </a:solidFill>
                <a:latin typeface="Verdana"/>
                <a:ea typeface="Verdana"/>
                <a:cs typeface="Verdana"/>
                <a:sym typeface="Verdana"/>
              </a:rPr>
              <a:t>Debido a los valores de precipitación y temperatura máxima que se han dado en los últimos días, se presentan condiciones de</a:t>
            </a:r>
            <a:r>
              <a:rPr lang="es-MX" sz="1600" dirty="0">
                <a:solidFill>
                  <a:srgbClr val="7F7F7F"/>
                </a:solidFill>
                <a:latin typeface="Verdana"/>
                <a:ea typeface="Verdana"/>
                <a:cs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cs typeface="Verdana"/>
              <a:sym typeface="Verdana"/>
            </a:endParaRPr>
          </a:p>
          <a:p>
            <a:pPr algn="just"/>
            <a:r>
              <a:rPr lang="es-MX" sz="1600" b="1" dirty="0">
                <a:solidFill>
                  <a:srgbClr val="7F7F7F"/>
                </a:solidFill>
                <a:latin typeface="Verdana"/>
                <a:ea typeface="Verdana"/>
                <a:sym typeface="Verdana"/>
              </a:rPr>
              <a:t>Alerta Roja: </a:t>
            </a:r>
            <a:r>
              <a:rPr lang="es-MX" sz="1600" dirty="0">
                <a:solidFill>
                  <a:srgbClr val="7F7F7F"/>
                </a:solidFill>
                <a:latin typeface="Verdana"/>
                <a:ea typeface="Verdana"/>
                <a:sym typeface="Verdana"/>
              </a:rPr>
              <a:t>en algunos municipios de los departamentos de los departamentos de </a:t>
            </a:r>
            <a:r>
              <a:rPr lang="es-ES" sz="1600" dirty="0">
                <a:solidFill>
                  <a:srgbClr val="7F7F7F"/>
                </a:solidFill>
                <a:latin typeface="Verdana"/>
                <a:ea typeface="Verdana"/>
                <a:sym typeface="Verdana"/>
              </a:rPr>
              <a:t>Antioquia, Arauca, Archipiélago De San Andrés, Providencia Y Santa Catalina, Atlántico, Bogotá, D.C., Bolívar, Boyacá, Casanare, Cauca, Cesar, Cundinamarca, Huila, La Guajira, Magdalena, Meta, Norte De Santander, Santander, Sucre, Tolima, Valle Del Cauca y Vichada.</a:t>
            </a:r>
          </a:p>
          <a:p>
            <a:pPr algn="just"/>
            <a:endParaRPr lang="es-MX" sz="1600" b="1"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Naranja: </a:t>
            </a:r>
            <a:r>
              <a:rPr lang="es-MX" sz="1600" dirty="0">
                <a:solidFill>
                  <a:srgbClr val="7F7F7F"/>
                </a:solidFill>
                <a:latin typeface="Verdana"/>
                <a:ea typeface="Verdana"/>
                <a:sym typeface="Verdana"/>
              </a:rPr>
              <a:t>en algunos municipios de los departamentos de </a:t>
            </a:r>
            <a:r>
              <a:rPr lang="es-ES" sz="1600" dirty="0">
                <a:solidFill>
                  <a:srgbClr val="7F7F7F"/>
                </a:solidFill>
                <a:latin typeface="Verdana"/>
                <a:ea typeface="Verdana"/>
                <a:sym typeface="Verdana"/>
              </a:rPr>
              <a:t>Valle Del Cauca, Antioquia, Arauca, Atlántico, Bolívar, Boyacá, Caldas, Caquetá, Casanare, Cauca, Cesar, Cundinamarca, Córdoba, Huila, Magdalena, Meta, Nariño, Norte De Santander, Quindío, Santander, Sucre, Tolima y Vichada</a:t>
            </a:r>
            <a:r>
              <a:rPr lang="es-MX" sz="1600" dirty="0">
                <a:solidFill>
                  <a:srgbClr val="7F7F7F"/>
                </a:solidFill>
                <a:latin typeface="Verdana"/>
                <a:ea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Amarilla: </a:t>
            </a:r>
            <a:r>
              <a:rPr lang="es-MX" sz="1600" dirty="0">
                <a:solidFill>
                  <a:srgbClr val="7F7F7F"/>
                </a:solidFill>
                <a:latin typeface="Verdana"/>
                <a:ea typeface="Verdana"/>
                <a:sym typeface="Verdana"/>
              </a:rPr>
              <a:t>en algunos municipios de las regiones Caribe, Andina, Pacífico, Orinoquia y Amazonía.</a:t>
            </a:r>
          </a:p>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 </a:t>
            </a:r>
          </a:p>
        </p:txBody>
      </p:sp>
      <p:sp>
        <p:nvSpPr>
          <p:cNvPr id="116" name="Google Shape;116;p16"/>
          <p:cNvSpPr txBox="1"/>
          <p:nvPr/>
        </p:nvSpPr>
        <p:spPr>
          <a:xfrm>
            <a:off x="3375609" y="1084183"/>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7"/>
            <a:ext cx="3269246" cy="46231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pic>
        <p:nvPicPr>
          <p:cNvPr id="5" name="Imagen 4">
            <a:extLst>
              <a:ext uri="{FF2B5EF4-FFF2-40B4-BE49-F238E27FC236}">
                <a16:creationId xmlns:a16="http://schemas.microsoft.com/office/drawing/2014/main" id="{8816CD2D-3799-A8AB-DB5D-2FFDB369AD82}"/>
              </a:ext>
            </a:extLst>
          </p:cNvPr>
          <p:cNvPicPr>
            <a:picLocks noChangeAspect="1"/>
          </p:cNvPicPr>
          <p:nvPr/>
        </p:nvPicPr>
        <p:blipFill>
          <a:blip r:embed="rId3" r:link="rId4"/>
          <a:srcRect/>
          <a:stretch>
            <a:fillRect/>
          </a:stretch>
        </p:blipFill>
        <p:spPr>
          <a:xfrm>
            <a:off x="1142573" y="1771308"/>
            <a:ext cx="9164690" cy="4413831"/>
          </a:xfrm>
          <a:prstGeom prst="rect">
            <a:avLst/>
          </a:prstGeom>
        </p:spPr>
      </p:pic>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13 de abril de 2024 12:00 HLC</a:t>
            </a:r>
            <a:endParaRPr sz="1200" dirty="0"/>
          </a:p>
        </p:txBody>
      </p:sp>
      <p:pic>
        <p:nvPicPr>
          <p:cNvPr id="125" name="Google Shape;125;p17"/>
          <p:cNvPicPr preferRelativeResize="0"/>
          <p:nvPr/>
        </p:nvPicPr>
        <p:blipFill>
          <a:blip r:embed="rId3" r:link="rId4"/>
          <a:srcRect/>
          <a:stretch>
            <a:fillRect/>
          </a:stretch>
        </p:blipFill>
        <p:spPr>
          <a:xfrm>
            <a:off x="229457" y="1025188"/>
            <a:ext cx="3960214" cy="5600326"/>
          </a:xfrm>
          <a:prstGeom prst="rect">
            <a:avLst/>
          </a:prstGeom>
          <a:noFill/>
          <a:ln>
            <a:noFill/>
          </a:ln>
        </p:spPr>
      </p:pic>
      <p:pic>
        <p:nvPicPr>
          <p:cNvPr id="126" name="Google Shape;126;p17"/>
          <p:cNvPicPr preferRelativeResize="0"/>
          <p:nvPr/>
        </p:nvPicPr>
        <p:blipFill>
          <a:blip r:embed="rId5" r:link="rId6"/>
          <a:srcRect/>
          <a:stretch>
            <a:fillRect/>
          </a:stretch>
        </p:blipFill>
        <p:spPr>
          <a:xfrm>
            <a:off x="4189671" y="2275998"/>
            <a:ext cx="2373077" cy="2583142"/>
          </a:xfrm>
          <a:prstGeom prst="rect">
            <a:avLst/>
          </a:prstGeom>
          <a:noFill/>
          <a:ln w="9525" cap="flat" cmpd="sng">
            <a:solidFill>
              <a:schemeClr val="dk1"/>
            </a:solidFill>
            <a:prstDash val="solid"/>
            <a:round/>
            <a:headEnd type="none" w="sm" len="sm"/>
            <a:tailEnd type="none" w="sm" len="sm"/>
          </a:ln>
        </p:spPr>
      </p:pic>
      <p:pic>
        <p:nvPicPr>
          <p:cNvPr id="3" name="Imagen 2">
            <a:extLst>
              <a:ext uri="{FF2B5EF4-FFF2-40B4-BE49-F238E27FC236}">
                <a16:creationId xmlns:a16="http://schemas.microsoft.com/office/drawing/2014/main" id="{4F90D230-3E9E-54E6-B20F-AD31367540C9}"/>
              </a:ext>
            </a:extLst>
          </p:cNvPr>
          <p:cNvPicPr>
            <a:picLocks noChangeAspect="1"/>
          </p:cNvPicPr>
          <p:nvPr/>
        </p:nvPicPr>
        <p:blipFill>
          <a:blip r:embed="rId7" r:link="rId8"/>
          <a:srcRect/>
          <a:stretch>
            <a:fillRect/>
          </a:stretch>
        </p:blipFill>
        <p:spPr>
          <a:xfrm>
            <a:off x="6619142" y="2080529"/>
            <a:ext cx="1953358" cy="3013463"/>
          </a:xfrm>
          <a:prstGeom prst="rect">
            <a:avLst/>
          </a:prstGeom>
        </p:spPr>
      </p:pic>
      <p:pic>
        <p:nvPicPr>
          <p:cNvPr id="5" name="Imagen 4" descr="Tabla&#10;&#10;Descripción generada automáticamente">
            <a:extLst>
              <a:ext uri="{FF2B5EF4-FFF2-40B4-BE49-F238E27FC236}">
                <a16:creationId xmlns:a16="http://schemas.microsoft.com/office/drawing/2014/main" id="{97FC21E8-94FE-18AA-B41D-B6DFE5AC50FC}"/>
              </a:ext>
            </a:extLst>
          </p:cNvPr>
          <p:cNvPicPr>
            <a:picLocks noChangeAspect="1"/>
          </p:cNvPicPr>
          <p:nvPr/>
        </p:nvPicPr>
        <p:blipFill>
          <a:blip r:embed="rId9" r:link="rId10"/>
          <a:stretch>
            <a:fillRect/>
          </a:stretch>
        </p:blipFill>
        <p:spPr>
          <a:xfrm>
            <a:off x="8628894" y="2080529"/>
            <a:ext cx="1477390" cy="3521543"/>
          </a:xfrm>
          <a:prstGeom prst="rect">
            <a:avLst/>
          </a:prstGeom>
        </p:spPr>
      </p:pic>
      <p:pic>
        <p:nvPicPr>
          <p:cNvPr id="7" name="Imagen 6" descr="Tabla&#10;&#10;Descripción generada automáticamente">
            <a:extLst>
              <a:ext uri="{FF2B5EF4-FFF2-40B4-BE49-F238E27FC236}">
                <a16:creationId xmlns:a16="http://schemas.microsoft.com/office/drawing/2014/main" id="{CE48DD11-CA3E-E5B6-3E38-7787E44FDBFC}"/>
              </a:ext>
            </a:extLst>
          </p:cNvPr>
          <p:cNvPicPr>
            <a:picLocks noChangeAspect="1"/>
          </p:cNvPicPr>
          <p:nvPr/>
        </p:nvPicPr>
        <p:blipFill>
          <a:blip r:embed="rId11" r:link="rId12"/>
          <a:stretch>
            <a:fillRect/>
          </a:stretch>
        </p:blipFill>
        <p:spPr>
          <a:xfrm>
            <a:off x="10162678" y="2080529"/>
            <a:ext cx="1907402" cy="4200202"/>
          </a:xfrm>
          <a:prstGeom prst="rect">
            <a:avLst/>
          </a:prstGeom>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1885633311"/>
              </p:ext>
            </p:extLst>
          </p:nvPr>
        </p:nvGraphicFramePr>
        <p:xfrm>
          <a:off x="4165356" y="1113115"/>
          <a:ext cx="7392226" cy="53986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ARCHIPIÉLAGO DE SAN ANDRÉS, PROVIDENCIA Y SANTA CATALINA : Providencia,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Barranquilla, Candelaria, Galapa, Juan De Acosta, Luruaco, Malambo, Manatí, Palmar De Varela, Piojó, Polonuevo, Ponedera, Puerto Colombia, Repelón, Sabanagrande, Sabanalarga, Santo Tomás, Soledad, Tubará,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Achí, Altos Del Rosario, Arjona, Barranco De Loba, Clemencia, Córdoba, El Carmen De Bolívar, El Peñón, Hatillo De Loba, Magangué, Mahates, María La Baja, Montecristo, Regidor, Río Viejo, San Estanislao, San Juan Nepomuceno, San Martín De Loba, Santa Catalina, Santa Cruz De Mompox, Talaigua Nuevo.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Astrea, Chimichagua, Chiriguaná, Curumaní, La Gloria, La Jagua De Ibirico, La Paz, Pailitas, Pelaya, Pueblo Bello, San Diego, Tamalameque, Valledupar.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Barrancas, Dibulla, Distracción, El Molino, Fonseca, </a:t>
                      </a:r>
                      <a:r>
                        <a:rPr lang="es-CO" sz="1000" b="0" i="0" u="none" strike="noStrike" cap="none" dirty="0" err="1">
                          <a:solidFill>
                            <a:srgbClr val="000000"/>
                          </a:solidFill>
                          <a:latin typeface="Arial"/>
                          <a:ea typeface="Arial"/>
                          <a:cs typeface="Arial"/>
                          <a:sym typeface="Arial"/>
                        </a:rPr>
                        <a:t>Hatonuevo</a:t>
                      </a:r>
                      <a:r>
                        <a:rPr lang="es-CO" sz="1000" b="0" i="0" u="none" strike="noStrike" cap="none" dirty="0">
                          <a:solidFill>
                            <a:srgbClr val="000000"/>
                          </a:solidFill>
                          <a:latin typeface="Arial"/>
                          <a:ea typeface="Arial"/>
                          <a:cs typeface="Arial"/>
                          <a:sym typeface="Arial"/>
                        </a:rPr>
                        <a:t>, La Jagua Del Pilar, Maicao, Riohacha, San Juan Del Cesar, Uribia,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Ciénaga, El Banco, El Retén, Guamal, Pivijay, </a:t>
                      </a:r>
                      <a:r>
                        <a:rPr lang="es-CO" sz="1000" b="0" i="0" u="none" strike="noStrike" cap="none" dirty="0" err="1">
                          <a:solidFill>
                            <a:srgbClr val="000000"/>
                          </a:solidFill>
                          <a:latin typeface="Arial"/>
                          <a:ea typeface="Arial"/>
                          <a:cs typeface="Arial"/>
                          <a:sym typeface="Arial"/>
                        </a:rPr>
                        <a:t>Puebloviejo</a:t>
                      </a:r>
                      <a:r>
                        <a:rPr lang="es-CO" sz="1000" b="0" i="0" u="none" strike="noStrike" cap="none" dirty="0">
                          <a:solidFill>
                            <a:srgbClr val="000000"/>
                          </a:solidFill>
                          <a:latin typeface="Arial"/>
                          <a:ea typeface="Arial"/>
                          <a:cs typeface="Arial"/>
                          <a:sym typeface="Arial"/>
                        </a:rPr>
                        <a:t>, Remolino, San Sebastián De Buenavista, Santa Ana, Santa Bárbara De Pinto, Santa Marta, </a:t>
                      </a:r>
                      <a:r>
                        <a:rPr lang="es-CO" sz="1000" b="0" i="0" u="none" strike="noStrike" cap="none" dirty="0" err="1">
                          <a:solidFill>
                            <a:srgbClr val="000000"/>
                          </a:solidFill>
                          <a:latin typeface="Arial"/>
                          <a:ea typeface="Arial"/>
                          <a:cs typeface="Arial"/>
                          <a:sym typeface="Arial"/>
                        </a:rPr>
                        <a:t>Sitionuevo</a:t>
                      </a:r>
                      <a:r>
                        <a:rPr lang="es-CO" sz="1000" b="0" i="0" u="none" strike="noStrike" cap="none" dirty="0">
                          <a:solidFill>
                            <a:srgbClr val="000000"/>
                          </a:solidFill>
                          <a:latin typeface="Arial"/>
                          <a:ea typeface="Arial"/>
                          <a:cs typeface="Arial"/>
                          <a:sym typeface="Arial"/>
                        </a:rPr>
                        <a:t>,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Buenavista, Galeras, San Benito Abad, San Onofre, San Pedro,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Campo De La Cruz, Santa Lucía, Suan.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Arenal, </a:t>
                      </a:r>
                      <a:r>
                        <a:rPr lang="es-ES" sz="1000" b="0" i="0" u="none" strike="noStrike" cap="none" dirty="0" err="1">
                          <a:solidFill>
                            <a:srgbClr val="000000"/>
                          </a:solidFill>
                          <a:latin typeface="Arial"/>
                          <a:ea typeface="Arial"/>
                          <a:cs typeface="Arial"/>
                          <a:sym typeface="Arial"/>
                        </a:rPr>
                        <a:t>Arroyohondo</a:t>
                      </a:r>
                      <a:r>
                        <a:rPr lang="es-ES" sz="1000" b="0" i="0" u="none" strike="noStrike" cap="none" dirty="0">
                          <a:solidFill>
                            <a:srgbClr val="000000"/>
                          </a:solidFill>
                          <a:latin typeface="Arial"/>
                          <a:ea typeface="Arial"/>
                          <a:cs typeface="Arial"/>
                          <a:sym typeface="Arial"/>
                        </a:rPr>
                        <a:t>, Calamar,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El Guamo, Margarita, Morales, </a:t>
                      </a:r>
                      <a:r>
                        <a:rPr lang="es-ES" sz="1000" b="0" i="0" u="none" strike="noStrike" cap="none" dirty="0" err="1">
                          <a:solidFill>
                            <a:srgbClr val="000000"/>
                          </a:solidFill>
                          <a:latin typeface="Arial"/>
                          <a:ea typeface="Arial"/>
                          <a:cs typeface="Arial"/>
                          <a:sym typeface="Arial"/>
                        </a:rPr>
                        <a:t>Norosí</a:t>
                      </a:r>
                      <a:r>
                        <a:rPr lang="es-ES" sz="1000" b="0" i="0" u="none" strike="noStrike" cap="none" dirty="0">
                          <a:solidFill>
                            <a:srgbClr val="000000"/>
                          </a:solidFill>
                          <a:latin typeface="Arial"/>
                          <a:ea typeface="Arial"/>
                          <a:cs typeface="Arial"/>
                          <a:sym typeface="Arial"/>
                        </a:rPr>
                        <a:t>, Pinillos, San Cristóbal, San Fernando, San Jacinto, San Jacinto Del Cauca, Santa Rosa Del Sur, Simití,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 Villanueva, Zambrano.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Becerril, Bosconia, El Paso, González, Río De Oro, San Alberto, San Martín.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Ayapel, Cereté,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Chinú, Lorica, Momil, Planeta Rica, Purísima De La Concepción, Sahagún, San Antero.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Ariguaní, Cerro De San Antonio, </a:t>
                      </a:r>
                      <a:r>
                        <a:rPr lang="es-ES" sz="1000" b="0" i="0" u="none" strike="noStrike" cap="none" dirty="0" err="1">
                          <a:solidFill>
                            <a:srgbClr val="000000"/>
                          </a:solidFill>
                          <a:latin typeface="Arial"/>
                          <a:ea typeface="Arial"/>
                          <a:cs typeface="Arial"/>
                          <a:sym typeface="Arial"/>
                        </a:rPr>
                        <a:t>Chivolo</a:t>
                      </a:r>
                      <a:r>
                        <a:rPr lang="es-ES" sz="1000" b="0" i="0" u="none" strike="noStrike" cap="none" dirty="0">
                          <a:solidFill>
                            <a:srgbClr val="000000"/>
                          </a:solidFill>
                          <a:latin typeface="Arial"/>
                          <a:ea typeface="Arial"/>
                          <a:cs typeface="Arial"/>
                          <a:sym typeface="Arial"/>
                        </a:rPr>
                        <a:t>, Concordia, El Piñón, Fundación, Nueva Granada, Pedraza, </a:t>
                      </a:r>
                      <a:r>
                        <a:rPr lang="es-ES" sz="1000" b="0" i="0" u="none" strike="noStrike" cap="none" dirty="0" err="1">
                          <a:solidFill>
                            <a:srgbClr val="000000"/>
                          </a:solidFill>
                          <a:latin typeface="Arial"/>
                          <a:ea typeface="Arial"/>
                          <a:cs typeface="Arial"/>
                          <a:sym typeface="Arial"/>
                        </a:rPr>
                        <a:t>Pijiño</a:t>
                      </a:r>
                      <a:r>
                        <a:rPr lang="es-ES" sz="1000" b="0" i="0" u="none" strike="noStrike" cap="none" dirty="0">
                          <a:solidFill>
                            <a:srgbClr val="000000"/>
                          </a:solidFill>
                          <a:latin typeface="Arial"/>
                          <a:ea typeface="Arial"/>
                          <a:cs typeface="Arial"/>
                          <a:sym typeface="Arial"/>
                        </a:rPr>
                        <a:t> Del Carmen, Plato, Sabanas De San Ángel, Salamina, San Zenón,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Caimito, Colosó, Corozal, Coveñas, El Roble, Guaranda, La Unión, Los Palmitos, Majagual, Ovejas, Palmito, Sampués, San José De Toluviejo, San Juan De Betulia, San Luis De Sincé, San Marcos, Santiago De Tolú,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4393023" y="5150117"/>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4393023" y="2614274"/>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449899" y="1598890"/>
            <a:ext cx="3591632" cy="410658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867785196"/>
              </p:ext>
            </p:extLst>
          </p:nvPr>
        </p:nvGraphicFramePr>
        <p:xfrm>
          <a:off x="4349875" y="2282169"/>
          <a:ext cx="7392226" cy="176166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Cantagallo, Cartagena De Indias, San Pablo, Soplaviento.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El Copey, Gamarra, Manaure Balcón Del Cesar.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Buenavista, Cotorra, La Apartada, Pueblo Nuevo, Puerto Libertador, San Andrés De Sotavento, San Bernardo Del Viento, San José De </a:t>
                      </a:r>
                      <a:r>
                        <a:rPr lang="es-CO" sz="1000" b="0" i="0" u="none" strike="noStrike" cap="none" dirty="0" err="1">
                          <a:solidFill>
                            <a:srgbClr val="000000"/>
                          </a:solidFill>
                          <a:latin typeface="Arial"/>
                          <a:ea typeface="Arial"/>
                          <a:cs typeface="Arial"/>
                          <a:sym typeface="Arial"/>
                        </a:rPr>
                        <a:t>Uré</a:t>
                      </a:r>
                      <a:r>
                        <a:rPr lang="es-CO" sz="1000" b="0" i="0" u="none" strike="noStrike" cap="none" dirty="0">
                          <a:solidFill>
                            <a:srgbClr val="000000"/>
                          </a:solidFill>
                          <a:latin typeface="Arial"/>
                          <a:ea typeface="Arial"/>
                          <a:cs typeface="Arial"/>
                          <a:sym typeface="Arial"/>
                        </a:rPr>
                        <a:t>, Tierralta, Tuchín.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Algarrobo, Tenerife.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Chalán, Morroa.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40695673"/>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2606689" y="4376082"/>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13543632" y="3457655"/>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4613065" y="3163002"/>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449899" y="1598890"/>
            <a:ext cx="3591632" cy="4106585"/>
          </a:xfrm>
          <a:prstGeom prst="rect">
            <a:avLst/>
          </a:prstGeom>
          <a:noFill/>
          <a:ln>
            <a:noFill/>
          </a:ln>
        </p:spPr>
      </p:pic>
    </p:spTree>
    <p:extLst>
      <p:ext uri="{BB962C8B-B14F-4D97-AF65-F5344CB8AC3E}">
        <p14:creationId xmlns:p14="http://schemas.microsoft.com/office/powerpoint/2010/main" val="3071473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1407992695"/>
              </p:ext>
            </p:extLst>
          </p:nvPr>
        </p:nvGraphicFramePr>
        <p:xfrm>
          <a:off x="4236555" y="2268983"/>
          <a:ext cx="7392226" cy="29907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t>
                      </a:r>
                      <a:r>
                        <a:rPr lang="es-ES" sz="1000" b="0" i="0" u="none" strike="noStrike" cap="none" dirty="0" err="1">
                          <a:solidFill>
                            <a:srgbClr val="000000"/>
                          </a:solidFill>
                          <a:latin typeface="Arial"/>
                          <a:ea typeface="Arial"/>
                          <a:cs typeface="Arial"/>
                          <a:sym typeface="Arial"/>
                        </a:rPr>
                        <a:t>Amagá</a:t>
                      </a:r>
                      <a:r>
                        <a:rPr lang="es-ES" sz="1000" b="0" i="0" u="none" strike="noStrike" cap="none" dirty="0">
                          <a:solidFill>
                            <a:srgbClr val="000000"/>
                          </a:solidFill>
                          <a:latin typeface="Arial"/>
                          <a:ea typeface="Arial"/>
                          <a:cs typeface="Arial"/>
                          <a:sym typeface="Arial"/>
                        </a:rPr>
                        <a:t>, Angelópolis, Armenia, Concordia, Fredonia, Salgar, Titiribí, Venecia, Caicedo.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t>
                      </a:r>
                      <a:r>
                        <a:rPr lang="es-ES" sz="1000" b="0" i="0" u="none" strike="noStrike" cap="none" dirty="0" err="1">
                          <a:solidFill>
                            <a:srgbClr val="000000"/>
                          </a:solidFill>
                          <a:latin typeface="Arial"/>
                          <a:ea typeface="Arial"/>
                          <a:cs typeface="Arial"/>
                          <a:sym typeface="Arial"/>
                        </a:rPr>
                        <a:t>Boavita</a:t>
                      </a:r>
                      <a:r>
                        <a:rPr lang="es-ES" sz="1000" b="0" i="0" u="none" strike="noStrike" cap="none" dirty="0">
                          <a:solidFill>
                            <a:srgbClr val="000000"/>
                          </a:solidFill>
                          <a:latin typeface="Arial"/>
                          <a:ea typeface="Arial"/>
                          <a:cs typeface="Arial"/>
                          <a:sym typeface="Arial"/>
                        </a:rPr>
                        <a:t>, Chíquiza, </a:t>
                      </a:r>
                      <a:r>
                        <a:rPr lang="es-ES" sz="1000" b="0" i="0" u="none" strike="noStrike" cap="none" dirty="0" err="1">
                          <a:solidFill>
                            <a:srgbClr val="000000"/>
                          </a:solidFill>
                          <a:latin typeface="Arial"/>
                          <a:ea typeface="Arial"/>
                          <a:cs typeface="Arial"/>
                          <a:sym typeface="Arial"/>
                        </a:rPr>
                        <a:t>Covarachía</a:t>
                      </a:r>
                      <a:r>
                        <a:rPr lang="es-ES" sz="1000" b="0" i="0" u="none" strike="noStrike" cap="none" dirty="0">
                          <a:solidFill>
                            <a:srgbClr val="000000"/>
                          </a:solidFill>
                          <a:latin typeface="Arial"/>
                          <a:ea typeface="Arial"/>
                          <a:cs typeface="Arial"/>
                          <a:sym typeface="Arial"/>
                        </a:rPr>
                        <a:t>, Guacamayas, Nobsa, Ráquira, San Mateo, San Miguel De Sema, </a:t>
                      </a:r>
                      <a:r>
                        <a:rPr lang="es-ES" sz="1000" b="0" i="0" u="none" strike="noStrike" cap="none" dirty="0" err="1">
                          <a:solidFill>
                            <a:srgbClr val="000000"/>
                          </a:solidFill>
                          <a:latin typeface="Arial"/>
                          <a:ea typeface="Arial"/>
                          <a:cs typeface="Arial"/>
                          <a:sym typeface="Arial"/>
                        </a:rPr>
                        <a:t>Soatá</a:t>
                      </a:r>
                      <a:r>
                        <a:rPr lang="es-ES" sz="1000" b="0" i="0" u="none" strike="noStrike" cap="none" dirty="0">
                          <a:solidFill>
                            <a:srgbClr val="000000"/>
                          </a:solidFill>
                          <a:latin typeface="Arial"/>
                          <a:ea typeface="Arial"/>
                          <a:cs typeface="Arial"/>
                          <a:sym typeface="Arial"/>
                        </a:rPr>
                        <a:t>, Tipacoque, Nuevo Colón, Tibaná, </a:t>
                      </a:r>
                      <a:r>
                        <a:rPr lang="es-ES" sz="1000" b="0" i="0" u="none" strike="noStrike" cap="none" dirty="0" err="1">
                          <a:solidFill>
                            <a:srgbClr val="000000"/>
                          </a:solidFill>
                          <a:latin typeface="Arial"/>
                          <a:ea typeface="Arial"/>
                          <a:cs typeface="Arial"/>
                          <a:sym typeface="Arial"/>
                        </a:rPr>
                        <a:t>Guayatá</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Anapoima, Anolaima, Apulo, Beltrán, Cachipay, Chía, Cota, Fúquene, Gachetá, Guachetá, Jerusalén, Junín, La Calera, La Mesa, Pulí, Quipile, Soacha, Sopó, Susa, Tibacuy, Tocaima.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Agrado, Aipe, Baraya, Colombia, Gigante, La Plata, Neiva, Nátaga, Paicol, Palermo, Pital, San Agustín, Santa María, Teruel, Tesalia,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 Yaguará, Íquira.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Arboledas, Bochalema, </a:t>
                      </a:r>
                      <a:r>
                        <a:rPr lang="es-ES" sz="1000" b="0" i="0" u="none" strike="noStrike" cap="none" dirty="0" err="1">
                          <a:solidFill>
                            <a:srgbClr val="000000"/>
                          </a:solidFill>
                          <a:latin typeface="Arial"/>
                          <a:ea typeface="Arial"/>
                          <a:cs typeface="Arial"/>
                          <a:sym typeface="Arial"/>
                        </a:rPr>
                        <a:t>Bucarasica</a:t>
                      </a:r>
                      <a:r>
                        <a:rPr lang="es-ES" sz="1000" b="0" i="0" u="none" strike="noStrike" cap="none" dirty="0">
                          <a:solidFill>
                            <a:srgbClr val="000000"/>
                          </a:solidFill>
                          <a:latin typeface="Arial"/>
                          <a:ea typeface="Arial"/>
                          <a:cs typeface="Arial"/>
                          <a:sym typeface="Arial"/>
                        </a:rPr>
                        <a:t>, Chinácota, Convención, </a:t>
                      </a:r>
                      <a:r>
                        <a:rPr lang="es-ES" sz="1000" b="0" i="0" u="none" strike="noStrike" cap="none" dirty="0" err="1">
                          <a:solidFill>
                            <a:srgbClr val="000000"/>
                          </a:solidFill>
                          <a:latin typeface="Arial"/>
                          <a:ea typeface="Arial"/>
                          <a:cs typeface="Arial"/>
                          <a:sym typeface="Arial"/>
                        </a:rPr>
                        <a:t>Cucutilla</a:t>
                      </a:r>
                      <a:r>
                        <a:rPr lang="es-ES" sz="1000" b="0" i="0" u="none" strike="noStrike" cap="none" dirty="0">
                          <a:solidFill>
                            <a:srgbClr val="000000"/>
                          </a:solidFill>
                          <a:latin typeface="Arial"/>
                          <a:ea typeface="Arial"/>
                          <a:cs typeface="Arial"/>
                          <a:sym typeface="Arial"/>
                        </a:rPr>
                        <a:t>, Cáchira, Durania, El Carmen, El Tarra, El Zulia, Gramalote, Herrán, Los Patios, Lourdes, Pamplonita, </a:t>
                      </a:r>
                      <a:r>
                        <a:rPr lang="es-ES" sz="1000" b="0" i="0" u="none" strike="noStrike" cap="none" dirty="0" err="1">
                          <a:solidFill>
                            <a:srgbClr val="000000"/>
                          </a:solidFill>
                          <a:latin typeface="Arial"/>
                          <a:ea typeface="Arial"/>
                          <a:cs typeface="Arial"/>
                          <a:sym typeface="Arial"/>
                        </a:rPr>
                        <a:t>Ragonvalia</a:t>
                      </a:r>
                      <a:r>
                        <a:rPr lang="es-ES" sz="1000" b="0" i="0" u="none" strike="noStrike" cap="none" dirty="0">
                          <a:solidFill>
                            <a:srgbClr val="000000"/>
                          </a:solidFill>
                          <a:latin typeface="Arial"/>
                          <a:ea typeface="Arial"/>
                          <a:cs typeface="Arial"/>
                          <a:sym typeface="Arial"/>
                        </a:rPr>
                        <a:t>, Salazar, San Calixto, San Cayetano, San José De Cúcuta, Santiago, Teorama, Villa Caro, Villa Del Rosario, Ábrego.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Capitanejo, Carcasí, El Playón, Enciso, Macaravita, Mogotes, Molagavita, Málaga, Onzaga, San Joaquín, San José De Miranda, San Miguel, Suratá.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 Chaparral, Dolores, Planadas, Prado, Rioblanco.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441178" y="1465961"/>
            <a:ext cx="3536769" cy="5001514"/>
          </a:xfrm>
          <a:prstGeom prst="rect">
            <a:avLst/>
          </a:prstGeom>
          <a:noFill/>
          <a:ln>
            <a:noFill/>
          </a:ln>
        </p:spPr>
      </p:pic>
      <p:pic>
        <p:nvPicPr>
          <p:cNvPr id="8" name="Google Shape;137;p24" descr="Recurso 25.png"/>
          <p:cNvPicPr preferRelativeResize="0"/>
          <p:nvPr/>
        </p:nvPicPr>
        <p:blipFill rotWithShape="1">
          <a:blip r:embed="rId5">
            <a:alphaModFix/>
          </a:blip>
          <a:srcRect/>
          <a:stretch/>
        </p:blipFill>
        <p:spPr>
          <a:xfrm>
            <a:off x="4505186" y="3752447"/>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6">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4036039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1936899511"/>
              </p:ext>
            </p:extLst>
          </p:nvPr>
        </p:nvGraphicFramePr>
        <p:xfrm>
          <a:off x="4358596" y="2242747"/>
          <a:ext cx="7392226" cy="34479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Abejorral, Anzá, Betulia, Caldas, Copacabana, Ebéjico, Guarne, Gómez Plata, Heliconia, Jericó, La Ceja, La Estrella, La Pintada, Medellín, Montebello, Olaya, Retiro, Rionegro, San Jerónimo, Santa Bárbara, Santa </a:t>
                      </a:r>
                      <a:r>
                        <a:rPr lang="es-ES" sz="1000" b="0" i="0" u="none" strike="noStrike" cap="none" dirty="0" err="1">
                          <a:solidFill>
                            <a:srgbClr val="000000"/>
                          </a:solidFill>
                          <a:latin typeface="Arial"/>
                          <a:ea typeface="Arial"/>
                          <a:cs typeface="Arial"/>
                          <a:sym typeface="Arial"/>
                        </a:rPr>
                        <a:t>Fé</a:t>
                      </a:r>
                      <a:r>
                        <a:rPr lang="es-ES" sz="1000" b="0" i="0" u="none" strike="noStrike" cap="none" dirty="0">
                          <a:solidFill>
                            <a:srgbClr val="000000"/>
                          </a:solidFill>
                          <a:latin typeface="Arial"/>
                          <a:ea typeface="Arial"/>
                          <a:cs typeface="Arial"/>
                          <a:sym typeface="Arial"/>
                        </a:rPr>
                        <a:t> De Antioquia, Sopetrán, Tarso, Támesis, Urrao, Valparaíso, Yolombó.</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 Cerinza, Chiquinquirá, Chiscas, Chita, Duitama, El Espino, Firavitoba, Floresta, Gámeza, Güicán De La Sierra, Mongua, Paipa, Paya, Paz De Río, Pisba, Santa Rosa De Viterbo, </a:t>
                      </a:r>
                      <a:r>
                        <a:rPr lang="es-ES" sz="1000" b="0" i="0" u="none" strike="noStrike" cap="none" dirty="0" err="1">
                          <a:solidFill>
                            <a:srgbClr val="000000"/>
                          </a:solidFill>
                          <a:latin typeface="Arial"/>
                          <a:ea typeface="Arial"/>
                          <a:cs typeface="Arial"/>
                          <a:sym typeface="Arial"/>
                        </a:rPr>
                        <a:t>Sativanorte</a:t>
                      </a:r>
                      <a:r>
                        <a:rPr lang="es-ES" sz="1000" b="0" i="0" u="none" strike="noStrike" cap="none" dirty="0">
                          <a:solidFill>
                            <a:srgbClr val="000000"/>
                          </a:solidFill>
                          <a:latin typeface="Arial"/>
                          <a:ea typeface="Arial"/>
                          <a:cs typeface="Arial"/>
                          <a:sym typeface="Arial"/>
                        </a:rPr>
                        <a:t>, Socotá, </a:t>
                      </a:r>
                      <a:r>
                        <a:rPr lang="es-ES" sz="1000" b="0" i="0" u="none" strike="noStrike" cap="none" dirty="0" err="1">
                          <a:solidFill>
                            <a:srgbClr val="000000"/>
                          </a:solidFill>
                          <a:latin typeface="Arial"/>
                          <a:ea typeface="Arial"/>
                          <a:cs typeface="Arial"/>
                          <a:sym typeface="Arial"/>
                        </a:rPr>
                        <a:t>Sotaquirá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Sutamarchán</a:t>
                      </a:r>
                      <a:r>
                        <a:rPr lang="es-ES" sz="1000" b="0" i="0" u="none" strike="noStrike" cap="none" dirty="0">
                          <a:solidFill>
                            <a:srgbClr val="000000"/>
                          </a:solidFill>
                          <a:latin typeface="Arial"/>
                          <a:ea typeface="Arial"/>
                          <a:cs typeface="Arial"/>
                          <a:sym typeface="Arial"/>
                        </a:rPr>
                        <a:t>, Sáchica, Tasco, Tibasosa, Tinjacá, Villa De Leyva, Úmbita.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CALDAS : Aguadas, </a:t>
                      </a:r>
                      <a:r>
                        <a:rPr lang="es-ES" sz="1000" b="0" i="0" u="none" strike="noStrike" cap="none" dirty="0" err="1">
                          <a:solidFill>
                            <a:srgbClr val="000000"/>
                          </a:solidFill>
                          <a:latin typeface="Arial"/>
                          <a:ea typeface="Arial"/>
                          <a:cs typeface="Arial"/>
                          <a:sym typeface="Arial"/>
                        </a:rPr>
                        <a:t>Aranzazu</a:t>
                      </a:r>
                      <a:r>
                        <a:rPr lang="es-ES" sz="1000" b="0" i="0" u="none" strike="noStrike" cap="none" dirty="0">
                          <a:solidFill>
                            <a:srgbClr val="000000"/>
                          </a:solidFill>
                          <a:latin typeface="Arial"/>
                          <a:ea typeface="Arial"/>
                          <a:cs typeface="Arial"/>
                          <a:sym typeface="Arial"/>
                        </a:rPr>
                        <a:t>, Filadelfia, Manizales, Neira.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Arbeláez, </a:t>
                      </a:r>
                      <a:r>
                        <a:rPr lang="es-ES" sz="1000" b="0" i="0" u="none" strike="noStrike" cap="none" dirty="0" err="1">
                          <a:solidFill>
                            <a:srgbClr val="000000"/>
                          </a:solidFill>
                          <a:latin typeface="Arial"/>
                          <a:ea typeface="Arial"/>
                          <a:cs typeface="Arial"/>
                          <a:sym typeface="Arial"/>
                        </a:rPr>
                        <a:t>Bituima</a:t>
                      </a:r>
                      <a:r>
                        <a:rPr lang="es-ES" sz="1000" b="0" i="0" u="none" strike="noStrike" cap="none" dirty="0">
                          <a:solidFill>
                            <a:srgbClr val="000000"/>
                          </a:solidFill>
                          <a:latin typeface="Arial"/>
                          <a:ea typeface="Arial"/>
                          <a:cs typeface="Arial"/>
                          <a:sym typeface="Arial"/>
                        </a:rPr>
                        <a:t>, Cajicá, Carmen De </a:t>
                      </a:r>
                      <a:r>
                        <a:rPr lang="es-ES" sz="1000" b="0" i="0" u="none" strike="noStrike" cap="none" dirty="0" err="1">
                          <a:solidFill>
                            <a:srgbClr val="000000"/>
                          </a:solidFill>
                          <a:latin typeface="Arial"/>
                          <a:ea typeface="Arial"/>
                          <a:cs typeface="Arial"/>
                          <a:sym typeface="Arial"/>
                        </a:rPr>
                        <a:t>Carupa</a:t>
                      </a:r>
                      <a:r>
                        <a:rPr lang="es-ES" sz="1000" b="0" i="0" u="none" strike="noStrike" cap="none" dirty="0">
                          <a:solidFill>
                            <a:srgbClr val="000000"/>
                          </a:solidFill>
                          <a:latin typeface="Arial"/>
                          <a:ea typeface="Arial"/>
                          <a:cs typeface="Arial"/>
                          <a:sym typeface="Arial"/>
                        </a:rPr>
                        <a:t>, Cogua, Cucunubá, Facatativá, Fusagasugá, Fómeque, Guasca, Guatavita, Lenguazaque, Mosquera, Nilo, Pacho, Pasca, San Cayetano, San Juan De Rioseco, Sibaté, Simijaca, Subachoque, Supatá, Sutatausa, Tabio, Tausa, Tena, Tenjo, </a:t>
                      </a:r>
                      <a:r>
                        <a:rPr lang="es-ES" sz="1000" b="0" i="0" u="none" strike="noStrike" cap="none" dirty="0" err="1">
                          <a:solidFill>
                            <a:srgbClr val="000000"/>
                          </a:solidFill>
                          <a:latin typeface="Arial"/>
                          <a:ea typeface="Arial"/>
                          <a:cs typeface="Arial"/>
                          <a:sym typeface="Arial"/>
                        </a:rPr>
                        <a:t>Tibirita</a:t>
                      </a:r>
                      <a:r>
                        <a:rPr lang="es-ES" sz="1000" b="0" i="0" u="none" strike="noStrike" cap="none" dirty="0">
                          <a:solidFill>
                            <a:srgbClr val="000000"/>
                          </a:solidFill>
                          <a:latin typeface="Arial"/>
                          <a:ea typeface="Arial"/>
                          <a:cs typeface="Arial"/>
                          <a:sym typeface="Arial"/>
                        </a:rPr>
                        <a:t>, Vianí, Villa De San Diego De Ubaté, Viotá, Zipacón, Zipaquirá.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Algeciras, Campoalegre, Hobo, La Argentina, Rivera, Saladoblanco.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Chitagá, Hacarí, La Esperanza, La Playa, Ocaña, Pamplona, Sardinata, Tibú, Toledo.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QUINDÍO : Buenavista, Génova, La Tebaida, Pijao.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Aratoca, Bucaramanga, California, Cepitá, Cerrito, Curití, Floridablanca, Matanza, Palmar, Piedecuesta, Puerto Wilches, Rionegro, San Andrés, Vetas.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Ataco, Coyaima, Guamo, Ibagué, Natagaima, Ortega, Roncesvalles, Saldaña, San Antonio.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614840566"/>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441178" y="1465961"/>
            <a:ext cx="3536769" cy="5001514"/>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640266" y="4069584"/>
            <a:ext cx="477952" cy="445047"/>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6">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261593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185581137"/>
              </p:ext>
            </p:extLst>
          </p:nvPr>
        </p:nvGraphicFramePr>
        <p:xfrm>
          <a:off x="4236555" y="1825855"/>
          <a:ext cx="7392226" cy="40575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Alejandría, Amalfi, Angostura, Anorí, Barbosa, Bello, Belmira, Briceño, Buriticá, Caramanta, Carolina, Caucasia, Cañasgordas, Concepción, Cáceres, </a:t>
                      </a:r>
                      <a:r>
                        <a:rPr lang="es-ES" sz="1000" b="0" i="0" u="none" strike="noStrike" cap="none" dirty="0" err="1">
                          <a:solidFill>
                            <a:srgbClr val="000000"/>
                          </a:solidFill>
                          <a:latin typeface="Arial"/>
                          <a:ea typeface="Arial"/>
                          <a:cs typeface="Arial"/>
                          <a:sym typeface="Arial"/>
                        </a:rPr>
                        <a:t>Donmatías</a:t>
                      </a:r>
                      <a:r>
                        <a:rPr lang="es-ES" sz="1000" b="0" i="0" u="none" strike="noStrike" cap="none" dirty="0">
                          <a:solidFill>
                            <a:srgbClr val="000000"/>
                          </a:solidFill>
                          <a:latin typeface="Arial"/>
                          <a:ea typeface="Arial"/>
                          <a:cs typeface="Arial"/>
                          <a:sym typeface="Arial"/>
                        </a:rPr>
                        <a:t>, El Bagre, Envigado, Giraldo, Girardota, Guadalupe, Ituango, Jardín, Liborina, Marinilla, Nechí, Peque, Peñol, Sabanalarga, San Andrés De </a:t>
                      </a:r>
                      <a:r>
                        <a:rPr lang="es-ES" sz="1000" b="0" i="0" u="none" strike="noStrike" cap="none" dirty="0" err="1">
                          <a:solidFill>
                            <a:srgbClr val="000000"/>
                          </a:solidFill>
                          <a:latin typeface="Arial"/>
                          <a:ea typeface="Arial"/>
                          <a:cs typeface="Arial"/>
                          <a:sym typeface="Arial"/>
                        </a:rPr>
                        <a:t>Cuerquía</a:t>
                      </a:r>
                      <a:r>
                        <a:rPr lang="es-ES" sz="1000" b="0" i="0" u="none" strike="noStrike" cap="none" dirty="0">
                          <a:solidFill>
                            <a:srgbClr val="000000"/>
                          </a:solidFill>
                          <a:latin typeface="Arial"/>
                          <a:ea typeface="Arial"/>
                          <a:cs typeface="Arial"/>
                          <a:sym typeface="Arial"/>
                        </a:rPr>
                        <a:t>, San Pedro De Los Milagros, San Vicente Ferrer, Santa Rosa De Osos, Santo Domingo, Sonsón, Tarazá, Toledo, Yarumal, Yondó, Zaragoza.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Aquitania, Arcabuco, Belén, Berbeo, Boyacá, Buenavista, Caldas, </a:t>
                      </a:r>
                      <a:r>
                        <a:rPr lang="es-ES" sz="1000" b="0" i="0" u="none" strike="noStrike" cap="none" dirty="0" err="1">
                          <a:solidFill>
                            <a:srgbClr val="000000"/>
                          </a:solidFill>
                          <a:latin typeface="Arial"/>
                          <a:ea typeface="Arial"/>
                          <a:cs typeface="Arial"/>
                          <a:sym typeface="Arial"/>
                        </a:rPr>
                        <a:t>Chinavita</a:t>
                      </a:r>
                      <a:r>
                        <a:rPr lang="es-ES" sz="1000" b="0" i="0" u="none" strike="noStrike" cap="none" dirty="0">
                          <a:solidFill>
                            <a:srgbClr val="000000"/>
                          </a:solidFill>
                          <a:latin typeface="Arial"/>
                          <a:ea typeface="Arial"/>
                          <a:cs typeface="Arial"/>
                          <a:sym typeface="Arial"/>
                        </a:rPr>
                        <a:t>, Ciénega, </a:t>
                      </a:r>
                      <a:r>
                        <a:rPr lang="es-ES" sz="1000" b="0" i="0" u="none" strike="noStrike" cap="none" dirty="0" err="1">
                          <a:solidFill>
                            <a:srgbClr val="000000"/>
                          </a:solidFill>
                          <a:latin typeface="Arial"/>
                          <a:ea typeface="Arial"/>
                          <a:cs typeface="Arial"/>
                          <a:sym typeface="Arial"/>
                        </a:rPr>
                        <a:t>Coper</a:t>
                      </a:r>
                      <a:r>
                        <a:rPr lang="es-ES" sz="1000" b="0" i="0" u="none" strike="noStrike" cap="none" dirty="0">
                          <a:solidFill>
                            <a:srgbClr val="000000"/>
                          </a:solidFill>
                          <a:latin typeface="Arial"/>
                          <a:ea typeface="Arial"/>
                          <a:cs typeface="Arial"/>
                          <a:sym typeface="Arial"/>
                        </a:rPr>
                        <a:t>, Cubará, Cucaita, Cómbita, El Cocuy, Garagoa, Jericó, La Capilla, La Uvita, Miraflores, Monguí, Motavita, </a:t>
                      </a:r>
                      <a:r>
                        <a:rPr lang="es-ES" sz="1000" b="0" i="0" u="none" strike="noStrike" cap="none" dirty="0" err="1">
                          <a:solidFill>
                            <a:srgbClr val="000000"/>
                          </a:solidFill>
                          <a:latin typeface="Arial"/>
                          <a:ea typeface="Arial"/>
                          <a:cs typeface="Arial"/>
                          <a:sym typeface="Arial"/>
                        </a:rPr>
                        <a:t>Pachavita</a:t>
                      </a:r>
                      <a:r>
                        <a:rPr lang="es-ES" sz="1000" b="0" i="0" u="none" strike="noStrike" cap="none" dirty="0">
                          <a:solidFill>
                            <a:srgbClr val="000000"/>
                          </a:solidFill>
                          <a:latin typeface="Arial"/>
                          <a:ea typeface="Arial"/>
                          <a:cs typeface="Arial"/>
                          <a:sym typeface="Arial"/>
                        </a:rPr>
                        <a:t>, Pauna, Pesca, Ramiriquí, Rondón, Samacá, San Eduardo, San Pablo De </a:t>
                      </a:r>
                      <a:r>
                        <a:rPr lang="es-ES" sz="1000" b="0" i="0" u="none" strike="noStrike" cap="none" dirty="0" err="1">
                          <a:solidFill>
                            <a:srgbClr val="000000"/>
                          </a:solidFill>
                          <a:latin typeface="Arial"/>
                          <a:ea typeface="Arial"/>
                          <a:cs typeface="Arial"/>
                          <a:sym typeface="Arial"/>
                        </a:rPr>
                        <a:t>Borbur</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Sativasur</a:t>
                      </a:r>
                      <a:r>
                        <a:rPr lang="es-ES" sz="1000" b="0" i="0" u="none" strike="noStrike" cap="none" dirty="0">
                          <a:solidFill>
                            <a:srgbClr val="000000"/>
                          </a:solidFill>
                          <a:latin typeface="Arial"/>
                          <a:ea typeface="Arial"/>
                          <a:cs typeface="Arial"/>
                          <a:sym typeface="Arial"/>
                        </a:rPr>
                        <a:t>, Socha, Sogamoso, Sora, </a:t>
                      </a:r>
                      <a:r>
                        <a:rPr lang="es-ES" sz="1000" b="0" i="0" u="none" strike="noStrike" cap="none" dirty="0" err="1">
                          <a:solidFill>
                            <a:srgbClr val="000000"/>
                          </a:solidFill>
                          <a:latin typeface="Arial"/>
                          <a:ea typeface="Arial"/>
                          <a:cs typeface="Arial"/>
                          <a:sym typeface="Arial"/>
                        </a:rPr>
                        <a:t>Susacón</a:t>
                      </a:r>
                      <a:r>
                        <a:rPr lang="es-ES" sz="1000" b="0" i="0" u="none" strike="noStrike" cap="none" dirty="0">
                          <a:solidFill>
                            <a:srgbClr val="000000"/>
                          </a:solidFill>
                          <a:latin typeface="Arial"/>
                          <a:ea typeface="Arial"/>
                          <a:cs typeface="Arial"/>
                          <a:sym typeface="Arial"/>
                        </a:rPr>
                        <a:t>, Toca, Tota, Tunja, Turmequé, Tuta, </a:t>
                      </a:r>
                      <a:r>
                        <a:rPr lang="es-ES" sz="1000" b="0" i="0" u="none" strike="noStrike" cap="none" dirty="0" err="1">
                          <a:solidFill>
                            <a:srgbClr val="000000"/>
                          </a:solidFill>
                          <a:latin typeface="Arial"/>
                          <a:ea typeface="Arial"/>
                          <a:cs typeface="Arial"/>
                          <a:sym typeface="Arial"/>
                        </a:rPr>
                        <a:t>Tutazá</a:t>
                      </a:r>
                      <a:r>
                        <a:rPr lang="es-ES" sz="1000" b="0" i="0" u="none" strike="noStrike" cap="none" dirty="0">
                          <a:solidFill>
                            <a:srgbClr val="000000"/>
                          </a:solidFill>
                          <a:latin typeface="Arial"/>
                          <a:ea typeface="Arial"/>
                          <a:cs typeface="Arial"/>
                          <a:sym typeface="Arial"/>
                        </a:rPr>
                        <a:t>, Ventaquemada, </a:t>
                      </a:r>
                      <a:r>
                        <a:rPr lang="es-ES" sz="1000" b="0" i="0" u="none" strike="noStrike" cap="none" dirty="0" err="1">
                          <a:solidFill>
                            <a:srgbClr val="000000"/>
                          </a:solidFill>
                          <a:latin typeface="Arial"/>
                          <a:ea typeface="Arial"/>
                          <a:cs typeface="Arial"/>
                          <a:sym typeface="Arial"/>
                        </a:rPr>
                        <a:t>Viracachá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Zetaquira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Albán, Bojacá, Chaguaní, Chipaque, Choachí, Chocontá, El Colegio, El Rosal, Funza, Gachancipá, Gama, Granada, </a:t>
                      </a:r>
                      <a:r>
                        <a:rPr lang="es-ES" sz="1000" b="0" i="0" u="none" strike="noStrike" cap="none" dirty="0" err="1">
                          <a:solidFill>
                            <a:srgbClr val="000000"/>
                          </a:solidFill>
                          <a:latin typeface="Arial"/>
                          <a:ea typeface="Arial"/>
                          <a:cs typeface="Arial"/>
                          <a:sym typeface="Arial"/>
                        </a:rPr>
                        <a:t>Guataquí</a:t>
                      </a:r>
                      <a:r>
                        <a:rPr lang="es-ES" sz="1000" b="0" i="0" u="none" strike="noStrike" cap="none" dirty="0">
                          <a:solidFill>
                            <a:srgbClr val="000000"/>
                          </a:solidFill>
                          <a:latin typeface="Arial"/>
                          <a:ea typeface="Arial"/>
                          <a:cs typeface="Arial"/>
                          <a:sym typeface="Arial"/>
                        </a:rPr>
                        <a:t>, Guayabal De </a:t>
                      </a:r>
                      <a:r>
                        <a:rPr lang="es-ES" sz="1000" b="0" i="0" u="none" strike="noStrike" cap="none" dirty="0" err="1">
                          <a:solidFill>
                            <a:srgbClr val="000000"/>
                          </a:solidFill>
                          <a:latin typeface="Arial"/>
                          <a:ea typeface="Arial"/>
                          <a:cs typeface="Arial"/>
                          <a:sym typeface="Arial"/>
                        </a:rPr>
                        <a:t>Síquima</a:t>
                      </a:r>
                      <a:r>
                        <a:rPr lang="es-ES" sz="1000" b="0" i="0" u="none" strike="noStrike" cap="none" dirty="0">
                          <a:solidFill>
                            <a:srgbClr val="000000"/>
                          </a:solidFill>
                          <a:latin typeface="Arial"/>
                          <a:ea typeface="Arial"/>
                          <a:cs typeface="Arial"/>
                          <a:sym typeface="Arial"/>
                        </a:rPr>
                        <a:t>, Gutiérrez, La Vega, Machetá, Madrid, Manta, Nemocón, Paratebueno, San Antonio Del Tequendama, San Francisco, Sasaima, Silvania, Suesca, Tocancipá, Une, Vergara, Villagómez, Villapinzón.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Altamira, Garzón, Isnos, Tarqui, Tello.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t>
                      </a:r>
                      <a:r>
                        <a:rPr lang="es-ES" sz="1000" b="0" i="0" u="none" strike="noStrike" cap="none" dirty="0" err="1">
                          <a:solidFill>
                            <a:srgbClr val="000000"/>
                          </a:solidFill>
                          <a:latin typeface="Arial"/>
                          <a:ea typeface="Arial"/>
                          <a:cs typeface="Arial"/>
                          <a:sym typeface="Arial"/>
                        </a:rPr>
                        <a:t>Cácota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Labateca</a:t>
                      </a:r>
                      <a:r>
                        <a:rPr lang="es-ES" sz="1000" b="0" i="0" u="none" strike="noStrike" cap="none" dirty="0">
                          <a:solidFill>
                            <a:srgbClr val="000000"/>
                          </a:solidFill>
                          <a:latin typeface="Arial"/>
                          <a:ea typeface="Arial"/>
                          <a:cs typeface="Arial"/>
                          <a:sym typeface="Arial"/>
                        </a:rPr>
                        <a:t>, Mutiscua, Silos.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QUINDÍO : Calarcá, Circasia, Córdoba, </a:t>
                      </a:r>
                      <a:r>
                        <a:rPr lang="es-ES" sz="1000" b="0" i="0" u="none" strike="noStrike" cap="none" dirty="0" err="1">
                          <a:solidFill>
                            <a:srgbClr val="000000"/>
                          </a:solidFill>
                          <a:latin typeface="Arial"/>
                          <a:ea typeface="Arial"/>
                          <a:cs typeface="Arial"/>
                          <a:sym typeface="Arial"/>
                        </a:rPr>
                        <a:t>Filandia</a:t>
                      </a:r>
                      <a:r>
                        <a:rPr lang="es-ES" sz="1000" b="0" i="0" u="none" strike="noStrike" cap="none" dirty="0">
                          <a:solidFill>
                            <a:srgbClr val="000000"/>
                          </a:solidFill>
                          <a:latin typeface="Arial"/>
                          <a:ea typeface="Arial"/>
                          <a:cs typeface="Arial"/>
                          <a:sym typeface="Arial"/>
                        </a:rPr>
                        <a:t>, Montenegro, Salento.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RISARALDA : Pereira, Santa Rosa De Cabal.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Barrancabermeja, Charalá, Charta, Chima, Cimitarra, Concepción, Coromoro, Encino, Girón, Guaca, Gámbita, Lebrija, Los Santos, Sabana De Torres, Santa Bárbara, Tona, Villanueva, Zapatoca.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Alvarado, Anzoátegui, Cajamarca, Cunday, Espinal, Icononzo, Melgar, Purificación, Rovira, San Luis, Santa Isabel, Suárez, Valle De San Juan, Venadillo.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441178" y="1465961"/>
            <a:ext cx="3536769" cy="5001514"/>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3144597" y="5205919"/>
            <a:ext cx="477952" cy="445047"/>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13141686" y="3654949"/>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4492215" y="3634964"/>
            <a:ext cx="484369" cy="446694"/>
          </a:xfrm>
          <a:prstGeom prst="rect">
            <a:avLst/>
          </a:prstGeom>
          <a:noFill/>
          <a:ln>
            <a:noFill/>
          </a:ln>
        </p:spPr>
      </p:pic>
    </p:spTree>
    <p:extLst>
      <p:ext uri="{BB962C8B-B14F-4D97-AF65-F5344CB8AC3E}">
        <p14:creationId xmlns:p14="http://schemas.microsoft.com/office/powerpoint/2010/main" val="3412841609"/>
      </p:ext>
    </p:extLst>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4089</TotalTime>
  <Words>3191</Words>
  <Application>Microsoft Office PowerPoint</Application>
  <PresentationFormat>Panorámica</PresentationFormat>
  <Paragraphs>175</Paragraphs>
  <Slides>14</Slides>
  <Notes>14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Helvetica Neue</vt:lpstr>
      <vt:lpstr>Arial</vt:lpstr>
      <vt:lpstr>Arial Narrow</vt:lpstr>
      <vt:lpstr>Calibri</vt:lpstr>
      <vt:lpstr>Arial Black</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393</cp:revision>
  <dcterms:created xsi:type="dcterms:W3CDTF">2022-10-19T17:32:46Z</dcterms:created>
  <dcterms:modified xsi:type="dcterms:W3CDTF">2024-04-13T16:28:52Z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