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71" r:id="rId4"/>
    <p:sldId id="269" r:id="rId5"/>
    <p:sldId id="259" r:id="rId6"/>
    <p:sldId id="272" r:id="rId7"/>
    <p:sldId id="261" r:id="rId8"/>
    <p:sldId id="264" r:id="rId9"/>
    <p:sldId id="265" r:id="rId10"/>
    <p:sldId id="266" r:id="rId11"/>
    <p:sldId id="267" r:id="rId12"/>
    <p:sldId id="268" r:id="rId13"/>
  </p:sldIdLst>
  <p:sldSz cx="12192000" cy="6858000"/>
  <p:notesSz cx="12192000" cy="6858000"/>
  <p:embeddedFontLst>
    <p:embeddedFont>
      <p:font typeface="Arial Black" panose="020B0A04020102020204" pitchFamily="34" charset="0"/>
      <p:bold r:id="rId15"/>
    </p:embeddedFont>
    <p:embeddedFont>
      <p:font typeface="Arial Narrow" panose="020B0606020202030204" pitchFamily="34" charset="0"/>
      <p:regular r:id="rId16"/>
      <p:bold r:id="rId17"/>
      <p:italic r:id="rId18"/>
      <p:boldItalic r:id="rId19"/>
    </p:embeddedFont>
    <p:embeddedFont>
      <p:font typeface="Helvetica Neue" panose="020B0604020202020204" charset="0"/>
      <p:regular r:id="rId20"/>
      <p:bold r:id="rId21"/>
      <p:italic r:id="rId22"/>
      <p:boldItalic r:id="rId23"/>
    </p:embeddedFont>
    <p:embeddedFont>
      <p:font typeface="Verdana" panose="020B060403050404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3140" autoAdjust="0"/>
  </p:normalViewPr>
  <p:slideViewPr>
    <p:cSldViewPr snapToGrid="0">
      <p:cViewPr>
        <p:scale>
          <a:sx n="125" d="100"/>
          <a:sy n="125" d="100"/>
        </p:scale>
        <p:origin x="192" y="-73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0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8871B396-AD92-98BF-08BC-F7D6D956950C}"/>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91339A5D-190D-E2A4-3DA1-52D5D427A908}"/>
              </a:ext>
            </a:extLst>
          </p:cNvPr>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a:extLst>
              <a:ext uri="{FF2B5EF4-FFF2-40B4-BE49-F238E27FC236}">
                <a16:creationId xmlns:a16="http://schemas.microsoft.com/office/drawing/2014/main" id="{A0B7F425-8982-B1C1-7450-70067899C296}"/>
              </a:ext>
            </a:extLst>
          </p:cNvPr>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95947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6.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seguimiento\salidas\Incendios.jp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file:///L:\Mi%20unidad\OSPA\01.%20Tematicas\04.%20Incendios\01.%20Productos\postmodelo_icv\temporales\yellow_icv.jpg" TargetMode="External"/><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file:///L:\Mi%20unidad\OSPA\01.%20Tematicas\04.%20Incendios\01.%20Productos\postmodelo_icv\temporales\red_icv.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file:///L:\Mi%20unidad\OSPA\01.%20Tematicas\04.%20Incendios\01.%20Productos\postmodelo_icv\temporales\torta_regiones_icv.jpg" TargetMode="External"/><Relationship Id="rId11"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file:///L:\Mi%20unidad\OSPA\01.%20Tematicas\04.%20Incendios\01.%20Productos\postmodelo_icv\temporales\orange_icv.jpg" TargetMode="External"/><Relationship Id="rId4" Type="http://schemas.openxmlformats.org/officeDocument/2006/relationships/image" Target="file:///L:\Mi%20unidad\OSPA\01.%20Tematicas\04.%20Incendios\01.%20Productos\postmodelo_icv\temporales\icolombia.jpg" TargetMode="External"/><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caribe.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caribe.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file:///L:\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image" Target="file:///L:\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4.jpe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5.png"/><Relationship Id="rId4" Type="http://schemas.openxmlformats.org/officeDocument/2006/relationships/image" Target="file:///L:\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066</a:t>
            </a: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6 de marzo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7 de marzo de 2024 – 1</a:t>
            </a:r>
            <a:r>
              <a:rPr lang="es-MX" sz="1100" b="1" dirty="0">
                <a:solidFill>
                  <a:srgbClr val="800000"/>
                </a:solidFill>
                <a:latin typeface="Calibri"/>
                <a:ea typeface="Calibri"/>
                <a:cs typeface="Calibri"/>
                <a:sym typeface="Calibri"/>
              </a:rPr>
              <a:t>2</a:t>
            </a:r>
            <a:r>
              <a:rPr lang="es-MX" sz="1100" b="1" i="0" u="none" strike="noStrike" cap="none" dirty="0">
                <a:solidFill>
                  <a:srgbClr val="800000"/>
                </a:solidFill>
                <a:latin typeface="Calibri"/>
                <a:ea typeface="Calibri"/>
                <a:cs typeface="Calibri"/>
                <a:sym typeface="Calibri"/>
              </a:rPr>
              <a:t>:00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60272878"/>
              </p:ext>
            </p:extLst>
          </p:nvPr>
        </p:nvGraphicFramePr>
        <p:xfrm>
          <a:off x="13001593" y="1753708"/>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srcRect/>
          <a:stretch>
            <a:fillRect/>
          </a:stretch>
        </p:blipFill>
        <p:spPr>
          <a:xfrm>
            <a:off x="595496" y="1281908"/>
            <a:ext cx="4401358" cy="4600575"/>
          </a:xfrm>
          <a:prstGeom prst="rect">
            <a:avLst/>
          </a:prstGeom>
          <a:noFill/>
          <a:ln>
            <a:noFill/>
          </a:ln>
        </p:spPr>
      </p:pic>
      <p:pic>
        <p:nvPicPr>
          <p:cNvPr id="9" name="Google Shape;204;p4"/>
          <p:cNvPicPr preferRelativeResize="0"/>
          <p:nvPr/>
        </p:nvPicPr>
        <p:blipFill rotWithShape="1">
          <a:blip r:embed="rId5">
            <a:alphaModFix/>
          </a:blip>
          <a:srcRect/>
          <a:stretch/>
        </p:blipFill>
        <p:spPr>
          <a:xfrm>
            <a:off x="13001593" y="4421430"/>
            <a:ext cx="3694496" cy="1042506"/>
          </a:xfrm>
          <a:prstGeom prst="rect">
            <a:avLst/>
          </a:prstGeom>
          <a:noFill/>
          <a:ln>
            <a:noFill/>
          </a:ln>
        </p:spPr>
      </p:pic>
      <p:graphicFrame>
        <p:nvGraphicFramePr>
          <p:cNvPr id="2" name="Google Shape;186;p59">
            <a:extLst>
              <a:ext uri="{FF2B5EF4-FFF2-40B4-BE49-F238E27FC236}">
                <a16:creationId xmlns:a16="http://schemas.microsoft.com/office/drawing/2014/main" id="{D775E923-8C1E-4FD9-BEF7-55486AB6587C}"/>
              </a:ext>
            </a:extLst>
          </p:cNvPr>
          <p:cNvGraphicFramePr/>
          <p:nvPr>
            <p:extLst>
              <p:ext uri="{D42A27DB-BD31-4B8C-83A1-F6EECF244321}">
                <p14:modId xmlns:p14="http://schemas.microsoft.com/office/powerpoint/2010/main" val="589538867"/>
              </p:ext>
            </p:extLst>
          </p:nvPr>
        </p:nvGraphicFramePr>
        <p:xfrm>
          <a:off x="5224077" y="1281908"/>
          <a:ext cx="6745419" cy="3087802"/>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115911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0047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Calamar, El Retorno, San José Del Guaviare.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26022946"/>
                  </a:ext>
                </a:extLst>
              </a:tr>
              <a:tr h="9239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San Vicente Del Caguán.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a:t>
                      </a:r>
                      <a:r>
                        <a:rPr lang="es-ES" sz="1000" b="0" i="0" u="none" strike="noStrike" cap="none" dirty="0" err="1">
                          <a:solidFill>
                            <a:srgbClr val="000000"/>
                          </a:solidFill>
                          <a:latin typeface="Arial"/>
                          <a:ea typeface="Arial"/>
                          <a:cs typeface="Arial"/>
                          <a:sym typeface="Arial"/>
                        </a:rPr>
                        <a:t>Barrancominas</a:t>
                      </a:r>
                      <a:r>
                        <a:rPr lang="es-ES" sz="1000" b="0" i="0" u="none" strike="noStrike" cap="none" dirty="0">
                          <a:solidFill>
                            <a:srgbClr val="000000"/>
                          </a:solidFill>
                          <a:latin typeface="Arial"/>
                          <a:ea typeface="Arial"/>
                          <a:cs typeface="Arial"/>
                          <a:sym typeface="Arial"/>
                        </a:rPr>
                        <a:t>, Cacahual, Puerto Colombia.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Miraflores.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pic>
        <p:nvPicPr>
          <p:cNvPr id="217" name="Google Shape;217;p5"/>
          <p:cNvPicPr preferRelativeResize="0"/>
          <p:nvPr/>
        </p:nvPicPr>
        <p:blipFill rotWithShape="1">
          <a:blip r:embed="rId6">
            <a:alphaModFix/>
          </a:blip>
          <a:srcRect/>
          <a:stretch/>
        </p:blipFill>
        <p:spPr>
          <a:xfrm>
            <a:off x="5406445" y="3651525"/>
            <a:ext cx="457200" cy="446694"/>
          </a:xfrm>
          <a:prstGeom prst="rect">
            <a:avLst/>
          </a:prstGeom>
          <a:noFill/>
          <a:ln>
            <a:noFill/>
          </a:ln>
        </p:spPr>
      </p:pic>
      <p:pic>
        <p:nvPicPr>
          <p:cNvPr id="218" name="Google Shape;218;p5"/>
          <p:cNvPicPr preferRelativeResize="0"/>
          <p:nvPr/>
        </p:nvPicPr>
        <p:blipFill rotWithShape="1">
          <a:blip r:embed="rId7">
            <a:alphaModFix/>
          </a:blip>
          <a:srcRect/>
          <a:stretch/>
        </p:blipFill>
        <p:spPr>
          <a:xfrm>
            <a:off x="5412502" y="2761429"/>
            <a:ext cx="451143" cy="445047"/>
          </a:xfrm>
          <a:prstGeom prst="rect">
            <a:avLst/>
          </a:prstGeom>
          <a:noFill/>
          <a:ln>
            <a:noFill/>
          </a:ln>
        </p:spPr>
      </p:pic>
      <p:pic>
        <p:nvPicPr>
          <p:cNvPr id="3" name="Google Shape;192;p59">
            <a:extLst>
              <a:ext uri="{FF2B5EF4-FFF2-40B4-BE49-F238E27FC236}">
                <a16:creationId xmlns:a16="http://schemas.microsoft.com/office/drawing/2014/main" id="{38683419-F7F2-B01F-B4AA-FD65F66F4C7A}"/>
              </a:ext>
            </a:extLst>
          </p:cNvPr>
          <p:cNvPicPr preferRelativeResize="0"/>
          <p:nvPr/>
        </p:nvPicPr>
        <p:blipFill rotWithShape="1">
          <a:blip r:embed="rId8">
            <a:alphaModFix/>
          </a:blip>
          <a:srcRect/>
          <a:stretch/>
        </p:blipFill>
        <p:spPr>
          <a:xfrm>
            <a:off x="12422902" y="2983953"/>
            <a:ext cx="432854" cy="44504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a:ea typeface="Verdana"/>
                          <a:cs typeface="Verdana"/>
                          <a:sym typeface="Verdana"/>
                        </a:rPr>
                        <a:t>Conaf</a:t>
                      </a:r>
                      <a:r>
                        <a:rPr lang="es-MX" sz="900" u="none" strike="noStrike" cap="none" dirty="0">
                          <a:latin typeface="Verdana"/>
                          <a:ea typeface="Verdana"/>
                          <a:cs typeface="Verdana"/>
                          <a:sym typeface="Verdana"/>
                        </a:rPr>
                        <a:t>,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Yira Nathalie Fonseca Parga (Incendios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Orinoquía y Amazonía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srcRect/>
          <a:stretch>
            <a:fillRect/>
          </a:stretch>
        </p:blipFill>
        <p:spPr>
          <a:xfrm>
            <a:off x="8149156" y="1608762"/>
            <a:ext cx="3269258" cy="462321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114"/>
        <p:cNvGrpSpPr/>
        <p:nvPr/>
      </p:nvGrpSpPr>
      <p:grpSpPr>
        <a:xfrm>
          <a:off x="0" y="0"/>
          <a:ext cx="0" cy="0"/>
          <a:chOff x="0" y="0"/>
          <a:chExt cx="0" cy="0"/>
        </a:xfrm>
      </p:grpSpPr>
      <p:sp>
        <p:nvSpPr>
          <p:cNvPr id="117" name="Google Shape;117;p16"/>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pic>
        <p:nvPicPr>
          <p:cNvPr id="3" name="Imagen 2">
            <a:extLst>
              <a:ext uri="{FF2B5EF4-FFF2-40B4-BE49-F238E27FC236}">
                <a16:creationId xmlns:a16="http://schemas.microsoft.com/office/drawing/2014/main" id="{7FE60CA5-6CA3-1847-DF74-00C2B660745F}"/>
              </a:ext>
            </a:extLst>
          </p:cNvPr>
          <p:cNvPicPr>
            <a:picLocks noChangeAspect="1"/>
          </p:cNvPicPr>
          <p:nvPr/>
        </p:nvPicPr>
        <p:blipFill>
          <a:blip r:embed="rId3" r:link="rId4"/>
          <a:srcRect/>
          <a:stretch>
            <a:fillRect/>
          </a:stretch>
        </p:blipFill>
        <p:spPr>
          <a:xfrm>
            <a:off x="1729170" y="1695440"/>
            <a:ext cx="8733656" cy="4206240"/>
          </a:xfrm>
          <a:prstGeom prst="rect">
            <a:avLst/>
          </a:prstGeom>
        </p:spPr>
      </p:pic>
      <p:sp>
        <p:nvSpPr>
          <p:cNvPr id="2" name="CuadroTexto 1">
            <a:extLst>
              <a:ext uri="{FF2B5EF4-FFF2-40B4-BE49-F238E27FC236}">
                <a16:creationId xmlns:a16="http://schemas.microsoft.com/office/drawing/2014/main" id="{6173D8E2-1980-3E16-89B0-CAD8B921A3F8}"/>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spTree>
    <p:extLst>
      <p:ext uri="{BB962C8B-B14F-4D97-AF65-F5344CB8AC3E}">
        <p14:creationId xmlns:p14="http://schemas.microsoft.com/office/powerpoint/2010/main" val="914518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06 de MARZO de 2024| 18:00 HLC</a:t>
            </a:r>
            <a:endParaRPr sz="1200" dirty="0"/>
          </a:p>
        </p:txBody>
      </p:sp>
      <p:pic>
        <p:nvPicPr>
          <p:cNvPr id="125" name="Google Shape;125;p17"/>
          <p:cNvPicPr preferRelativeResize="0"/>
          <p:nvPr/>
        </p:nvPicPr>
        <p:blipFill>
          <a:blip r:embed="rId3" r:link="rId4"/>
          <a:srcRect/>
          <a:stretch>
            <a:fillRect/>
          </a:stretch>
        </p:blipFill>
        <p:spPr>
          <a:xfrm>
            <a:off x="229457" y="1025186"/>
            <a:ext cx="3960218" cy="5600332"/>
          </a:xfrm>
          <a:prstGeom prst="rect">
            <a:avLst/>
          </a:prstGeom>
          <a:noFill/>
          <a:ln>
            <a:noFill/>
          </a:ln>
        </p:spPr>
      </p:pic>
      <p:pic>
        <p:nvPicPr>
          <p:cNvPr id="126" name="Google Shape;126;p17"/>
          <p:cNvPicPr preferRelativeResize="0"/>
          <p:nvPr/>
        </p:nvPicPr>
        <p:blipFill>
          <a:blip r:embed="rId5" r:link="rId6"/>
          <a:srcRect/>
          <a:stretch>
            <a:fillRect/>
          </a:stretch>
        </p:blipFill>
        <p:spPr>
          <a:xfrm>
            <a:off x="4258905" y="2433961"/>
            <a:ext cx="2125230" cy="2313355"/>
          </a:xfrm>
          <a:prstGeom prst="rect">
            <a:avLst/>
          </a:prstGeom>
          <a:noFill/>
          <a:ln w="9525" cap="flat" cmpd="sng">
            <a:solidFill>
              <a:schemeClr val="dk1"/>
            </a:solidFill>
            <a:prstDash val="solid"/>
            <a:round/>
            <a:headEnd type="none" w="sm" len="sm"/>
            <a:tailEnd type="none" w="sm" len="sm"/>
          </a:ln>
        </p:spPr>
      </p:pic>
      <p:pic>
        <p:nvPicPr>
          <p:cNvPr id="128" name="Google Shape;128;p17"/>
          <p:cNvPicPr preferRelativeResize="0"/>
          <p:nvPr/>
        </p:nvPicPr>
        <p:blipFill>
          <a:blip r:embed="rId7" r:link="rId8"/>
          <a:srcRect/>
          <a:stretch>
            <a:fillRect/>
          </a:stretch>
        </p:blipFill>
        <p:spPr>
          <a:xfrm>
            <a:off x="10745756" y="1928864"/>
            <a:ext cx="1290734" cy="3240296"/>
          </a:xfrm>
          <a:prstGeom prst="rect">
            <a:avLst/>
          </a:prstGeom>
          <a:noFill/>
          <a:ln>
            <a:noFill/>
          </a:ln>
        </p:spPr>
      </p:pic>
      <p:pic>
        <p:nvPicPr>
          <p:cNvPr id="129" name="Google Shape;129;p17"/>
          <p:cNvPicPr preferRelativeResize="0"/>
          <p:nvPr/>
        </p:nvPicPr>
        <p:blipFill>
          <a:blip r:embed="rId9" r:link="rId10"/>
          <a:srcRect/>
          <a:stretch>
            <a:fillRect/>
          </a:stretch>
        </p:blipFill>
        <p:spPr>
          <a:xfrm>
            <a:off x="9455022" y="1955728"/>
            <a:ext cx="1290734" cy="2998827"/>
          </a:xfrm>
          <a:prstGeom prst="rect">
            <a:avLst/>
          </a:prstGeom>
          <a:noFill/>
          <a:ln>
            <a:noFill/>
          </a:ln>
        </p:spPr>
      </p:pic>
      <p:pic>
        <p:nvPicPr>
          <p:cNvPr id="127" name="Google Shape;127;p17"/>
          <p:cNvPicPr preferRelativeResize="0"/>
          <p:nvPr/>
        </p:nvPicPr>
        <p:blipFill>
          <a:blip r:embed="rId11" r:link="rId12"/>
          <a:srcRect/>
          <a:stretch>
            <a:fillRect/>
          </a:stretch>
        </p:blipFill>
        <p:spPr>
          <a:xfrm>
            <a:off x="6477822" y="1955728"/>
            <a:ext cx="2977200" cy="2998827"/>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2433131845"/>
              </p:ext>
            </p:extLst>
          </p:nvPr>
        </p:nvGraphicFramePr>
        <p:xfrm>
          <a:off x="4775929" y="1462997"/>
          <a:ext cx="6930990" cy="3077722"/>
        </p:xfrm>
        <a:graphic>
          <a:graphicData uri="http://schemas.openxmlformats.org/drawingml/2006/table">
            <a:tbl>
              <a:tblPr>
                <a:noFill/>
                <a:tableStyleId>{7637F94A-DA9B-481A-AE38-6A32242EE391}</a:tableStyleId>
              </a:tblPr>
              <a:tblGrid>
                <a:gridCol w="958120">
                  <a:extLst>
                    <a:ext uri="{9D8B030D-6E8A-4147-A177-3AD203B41FA5}">
                      <a16:colId xmlns:a16="http://schemas.microsoft.com/office/drawing/2014/main" val="20000"/>
                    </a:ext>
                  </a:extLst>
                </a:gridCol>
                <a:gridCol w="5972870">
                  <a:extLst>
                    <a:ext uri="{9D8B030D-6E8A-4147-A177-3AD203B41FA5}">
                      <a16:colId xmlns:a16="http://schemas.microsoft.com/office/drawing/2014/main" val="20001"/>
                    </a:ext>
                  </a:extLst>
                </a:gridCol>
              </a:tblGrid>
              <a:tr h="66982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36274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Achí, Altos Del Rosario, Barranco De Loba, Calamar, Cantagallo, Córdoba, El Carmen De Bolívar, El Guamo, El Peñón, Magangué, Mahates, María La Baja, Montecristo, Morales, </a:t>
                      </a:r>
                      <a:r>
                        <a:rPr lang="es-ES" sz="1000" b="0" i="0" u="none" strike="noStrike" cap="none" dirty="0" err="1">
                          <a:solidFill>
                            <a:srgbClr val="000000"/>
                          </a:solidFill>
                          <a:latin typeface="Arial"/>
                          <a:ea typeface="Arial"/>
                          <a:cs typeface="Arial"/>
                          <a:sym typeface="Arial"/>
                        </a:rPr>
                        <a:t>Norosí</a:t>
                      </a:r>
                      <a:r>
                        <a:rPr lang="es-ES" sz="1000" b="0" i="0" u="none" strike="noStrike" cap="none" dirty="0">
                          <a:solidFill>
                            <a:srgbClr val="000000"/>
                          </a:solidFill>
                          <a:latin typeface="Arial"/>
                          <a:ea typeface="Arial"/>
                          <a:cs typeface="Arial"/>
                          <a:sym typeface="Arial"/>
                        </a:rPr>
                        <a:t>, Río Viejo, San Jacinto, San Juan Nepomuceno, San Martín De Loba, San Pablo, Santa Cruz De Mompox, Santa Rosa Del Sur, Simití, </a:t>
                      </a:r>
                      <a:r>
                        <a:rPr lang="es-ES" sz="1000" b="0" i="0" u="none" strike="noStrike" cap="none" dirty="0" err="1">
                          <a:solidFill>
                            <a:srgbClr val="000000"/>
                          </a:solidFill>
                          <a:latin typeface="Arial"/>
                          <a:ea typeface="Arial"/>
                          <a:cs typeface="Arial"/>
                          <a:sym typeface="Arial"/>
                        </a:rPr>
                        <a:t>Tiquisio</a:t>
                      </a:r>
                      <a:r>
                        <a:rPr lang="es-ES" sz="1000" b="0" i="0" u="none" strike="noStrike" cap="none" dirty="0">
                          <a:solidFill>
                            <a:srgbClr val="000000"/>
                          </a:solidFill>
                          <a:latin typeface="Arial"/>
                          <a:ea typeface="Arial"/>
                          <a:cs typeface="Arial"/>
                          <a:sym typeface="Arial"/>
                        </a:rPr>
                        <a:t>, Zambrano.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Aguachica, Agustín Codazzi, Becerril, Bosconia, Chimichagua, Chiriguaná, Curumaní, El Copey, El Paso, La Gloria, La Jagua De Ibirico, La Paz, Manaure Balcón Del Cesar, Pailitas, Pelaya, Pueblo Bello, San Diego, Valledupar.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Montelíbano, Puerto Libertador, Tierralta.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Dibulla, Distracción, El Molino,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Aracataca, Cerro De San Antonio, </a:t>
                      </a:r>
                      <a:r>
                        <a:rPr lang="es-ES" sz="1000" b="0" i="0" u="none" strike="noStrike" cap="none" dirty="0" err="1">
                          <a:solidFill>
                            <a:srgbClr val="000000"/>
                          </a:solidFill>
                          <a:latin typeface="Arial"/>
                          <a:ea typeface="Arial"/>
                          <a:cs typeface="Arial"/>
                          <a:sym typeface="Arial"/>
                        </a:rPr>
                        <a:t>Chivolo</a:t>
                      </a:r>
                      <a:r>
                        <a:rPr lang="es-ES" sz="1000" b="0" i="0" u="none" strike="noStrike" cap="none" dirty="0">
                          <a:solidFill>
                            <a:srgbClr val="000000"/>
                          </a:solidFill>
                          <a:latin typeface="Arial"/>
                          <a:ea typeface="Arial"/>
                          <a:cs typeface="Arial"/>
                          <a:sym typeface="Arial"/>
                        </a:rPr>
                        <a:t>, Ciénaga, Concordia, Fundación, Pedraza, Plato, Santa Marta, Tenerife, </a:t>
                      </a:r>
                      <a:r>
                        <a:rPr lang="es-ES" sz="1000" b="0" i="0" u="none" strike="noStrike" cap="none" dirty="0" err="1">
                          <a:solidFill>
                            <a:srgbClr val="000000"/>
                          </a:solidFill>
                          <a:latin typeface="Arial"/>
                          <a:ea typeface="Arial"/>
                          <a:cs typeface="Arial"/>
                          <a:sym typeface="Arial"/>
                        </a:rPr>
                        <a:t>Zapayán</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Chalán, Colosó, Ovejas, San José De Toluviejo.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srcRect/>
          <a:stretch>
            <a:fillRect/>
          </a:stretch>
        </p:blipFill>
        <p:spPr>
          <a:xfrm>
            <a:off x="485081" y="1462997"/>
            <a:ext cx="4161228" cy="4757848"/>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91554" y="3012364"/>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1C099117-2D17-7473-AD42-FC62C7214FCC}"/>
            </a:ext>
          </a:extLst>
        </p:cNvPr>
        <p:cNvGrpSpPr/>
        <p:nvPr/>
      </p:nvGrpSpPr>
      <p:grpSpPr>
        <a:xfrm>
          <a:off x="0" y="0"/>
          <a:ext cx="0" cy="0"/>
          <a:chOff x="0" y="0"/>
          <a:chExt cx="0" cy="0"/>
        </a:xfrm>
      </p:grpSpPr>
      <p:graphicFrame>
        <p:nvGraphicFramePr>
          <p:cNvPr id="7" name="Google Shape;186;p59">
            <a:extLst>
              <a:ext uri="{FF2B5EF4-FFF2-40B4-BE49-F238E27FC236}">
                <a16:creationId xmlns:a16="http://schemas.microsoft.com/office/drawing/2014/main" id="{3D1DA61B-E49A-5E23-966F-885AB3EEB68B}"/>
              </a:ext>
            </a:extLst>
          </p:cNvPr>
          <p:cNvGraphicFramePr/>
          <p:nvPr>
            <p:extLst>
              <p:ext uri="{D42A27DB-BD31-4B8C-83A1-F6EECF244321}">
                <p14:modId xmlns:p14="http://schemas.microsoft.com/office/powerpoint/2010/main" val="1723040292"/>
              </p:ext>
            </p:extLst>
          </p:nvPr>
        </p:nvGraphicFramePr>
        <p:xfrm>
          <a:off x="4775929" y="1462997"/>
          <a:ext cx="6930990" cy="3504422"/>
        </p:xfrm>
        <a:graphic>
          <a:graphicData uri="http://schemas.openxmlformats.org/drawingml/2006/table">
            <a:tbl>
              <a:tblPr>
                <a:noFill/>
                <a:tableStyleId>{7637F94A-DA9B-481A-AE38-6A32242EE391}</a:tableStyleId>
              </a:tblPr>
              <a:tblGrid>
                <a:gridCol w="958120">
                  <a:extLst>
                    <a:ext uri="{9D8B030D-6E8A-4147-A177-3AD203B41FA5}">
                      <a16:colId xmlns:a16="http://schemas.microsoft.com/office/drawing/2014/main" val="20000"/>
                    </a:ext>
                  </a:extLst>
                </a:gridCol>
                <a:gridCol w="5972870">
                  <a:extLst>
                    <a:ext uri="{9D8B030D-6E8A-4147-A177-3AD203B41FA5}">
                      <a16:colId xmlns:a16="http://schemas.microsoft.com/office/drawing/2014/main" val="20001"/>
                    </a:ext>
                  </a:extLst>
                </a:gridCol>
              </a:tblGrid>
              <a:tr h="66982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6549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Luruaco, Polonuevo.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Arenal, Arjona, </a:t>
                      </a:r>
                      <a:r>
                        <a:rPr lang="es-CO" sz="1000" b="0" i="0" u="none" strike="noStrike" cap="none" dirty="0" err="1">
                          <a:solidFill>
                            <a:srgbClr val="000000"/>
                          </a:solidFill>
                          <a:latin typeface="Arial"/>
                          <a:ea typeface="Arial"/>
                          <a:cs typeface="Arial"/>
                          <a:sym typeface="Arial"/>
                        </a:rPr>
                        <a:t>Arroyohondo</a:t>
                      </a:r>
                      <a:r>
                        <a:rPr lang="es-CO" sz="1000" b="0" i="0" u="none" strike="noStrike" cap="none" dirty="0">
                          <a:solidFill>
                            <a:srgbClr val="000000"/>
                          </a:solidFill>
                          <a:latin typeface="Arial"/>
                          <a:ea typeface="Arial"/>
                          <a:cs typeface="Arial"/>
                          <a:sym typeface="Arial"/>
                        </a:rPr>
                        <a:t>, </a:t>
                      </a:r>
                      <a:r>
                        <a:rPr lang="es-CO" sz="1000" b="0" i="0" u="none" strike="noStrike" cap="none" dirty="0" err="1">
                          <a:solidFill>
                            <a:srgbClr val="000000"/>
                          </a:solidFill>
                          <a:latin typeface="Arial"/>
                          <a:ea typeface="Arial"/>
                          <a:cs typeface="Arial"/>
                          <a:sym typeface="Arial"/>
                        </a:rPr>
                        <a:t>Cicuco</a:t>
                      </a:r>
                      <a:r>
                        <a:rPr lang="es-CO" sz="1000" b="0" i="0" u="none" strike="noStrike" cap="none" dirty="0">
                          <a:solidFill>
                            <a:srgbClr val="000000"/>
                          </a:solidFill>
                          <a:latin typeface="Arial"/>
                          <a:ea typeface="Arial"/>
                          <a:cs typeface="Arial"/>
                          <a:sym typeface="Arial"/>
                        </a:rPr>
                        <a:t>, Talaigua Nuevo, </a:t>
                      </a:r>
                      <a:r>
                        <a:rPr lang="es-CO" sz="1000" b="0" i="0" u="none" strike="noStrike" cap="none" dirty="0" err="1">
                          <a:solidFill>
                            <a:srgbClr val="000000"/>
                          </a:solidFill>
                          <a:latin typeface="Arial"/>
                          <a:ea typeface="Arial"/>
                          <a:cs typeface="Arial"/>
                          <a:sym typeface="Arial"/>
                        </a:rPr>
                        <a:t>Turbana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San Alberto, San Martín.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Ciénaga De Oro, Planeta Rica.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Barrancas.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Ariguaní, El Piñón, Guamal, </a:t>
                      </a:r>
                      <a:r>
                        <a:rPr lang="es-CO" sz="1000" b="0" i="0" u="none" strike="noStrike" cap="none" dirty="0" err="1">
                          <a:solidFill>
                            <a:srgbClr val="000000"/>
                          </a:solidFill>
                          <a:latin typeface="Arial"/>
                          <a:ea typeface="Arial"/>
                          <a:cs typeface="Arial"/>
                          <a:sym typeface="Arial"/>
                        </a:rPr>
                        <a:t>Pijiño</a:t>
                      </a:r>
                      <a:r>
                        <a:rPr lang="es-CO" sz="1000" b="0" i="0" u="none" strike="noStrike" cap="none" dirty="0">
                          <a:solidFill>
                            <a:srgbClr val="000000"/>
                          </a:solidFill>
                          <a:latin typeface="Arial"/>
                          <a:ea typeface="Arial"/>
                          <a:cs typeface="Arial"/>
                          <a:sym typeface="Arial"/>
                        </a:rPr>
                        <a:t> Del Carmen, Pivijay, Remolino, Sabanas De San Ángel, Santa Ana, Santa Bárbara De Pinto.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Corozal.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65020374"/>
                  </a:ext>
                </a:extLst>
              </a:tr>
              <a:tr h="131594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Manatí, Palmar De Varela, Ponedera, Repelón, Sabanalarga.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Pinillos, San Jacinto Del Cauca.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Astrea.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Ayapel, Cereté, </a:t>
                      </a:r>
                      <a:r>
                        <a:rPr lang="es-ES" sz="1000" b="0" i="0" u="none" strike="noStrike" cap="none" dirty="0" err="1">
                          <a:solidFill>
                            <a:srgbClr val="000000"/>
                          </a:solidFill>
                          <a:latin typeface="Arial"/>
                          <a:ea typeface="Arial"/>
                          <a:cs typeface="Arial"/>
                          <a:sym typeface="Arial"/>
                        </a:rPr>
                        <a:t>Chimá</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Albania, Uribia.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Algarrobo, El Banco, Salamina, Zona Bananera.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Buenavista, Galeras, Morroa, Sampués, San Luis De Sincé, San Onofre, San Pedro.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sp>
        <p:nvSpPr>
          <p:cNvPr id="135" name="Google Shape;135;p24">
            <a:extLst>
              <a:ext uri="{FF2B5EF4-FFF2-40B4-BE49-F238E27FC236}">
                <a16:creationId xmlns:a16="http://schemas.microsoft.com/office/drawing/2014/main" id="{3F607E33-3041-7985-F2F6-53445E39D3D4}"/>
              </a:ext>
            </a:extLst>
          </p:cNvPr>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a:extLst>
              <a:ext uri="{FF2B5EF4-FFF2-40B4-BE49-F238E27FC236}">
                <a16:creationId xmlns:a16="http://schemas.microsoft.com/office/drawing/2014/main" id="{87E0A0EC-F7F9-AE7C-65A6-1068FEADB0E9}"/>
              </a:ext>
            </a:extLst>
          </p:cNvPr>
          <p:cNvPicPr preferRelativeResize="0"/>
          <p:nvPr/>
        </p:nvPicPr>
        <p:blipFill>
          <a:blip r:embed="rId3" r:link="rId4"/>
          <a:srcRect/>
          <a:stretch>
            <a:fillRect/>
          </a:stretch>
        </p:blipFill>
        <p:spPr>
          <a:xfrm>
            <a:off x="485081" y="1462997"/>
            <a:ext cx="4161228" cy="4757848"/>
          </a:xfrm>
          <a:prstGeom prst="rect">
            <a:avLst/>
          </a:prstGeom>
          <a:noFill/>
          <a:ln>
            <a:noFill/>
          </a:ln>
        </p:spPr>
      </p:pic>
      <p:pic>
        <p:nvPicPr>
          <p:cNvPr id="138" name="Google Shape;138;p24">
            <a:extLst>
              <a:ext uri="{FF2B5EF4-FFF2-40B4-BE49-F238E27FC236}">
                <a16:creationId xmlns:a16="http://schemas.microsoft.com/office/drawing/2014/main" id="{E198C878-998F-9FD2-5A6A-A2E3B338A3CC}"/>
              </a:ext>
            </a:extLst>
          </p:cNvPr>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8" name="Google Shape;148;p1">
            <a:extLst>
              <a:ext uri="{FF2B5EF4-FFF2-40B4-BE49-F238E27FC236}">
                <a16:creationId xmlns:a16="http://schemas.microsoft.com/office/drawing/2014/main" id="{A9D52D20-744E-C04F-C4A9-07912896314A}"/>
              </a:ext>
            </a:extLst>
          </p:cNvPr>
          <p:cNvPicPr preferRelativeResize="0"/>
          <p:nvPr/>
        </p:nvPicPr>
        <p:blipFill rotWithShape="1">
          <a:blip r:embed="rId6">
            <a:alphaModFix/>
          </a:blip>
          <a:srcRect/>
          <a:stretch/>
        </p:blipFill>
        <p:spPr>
          <a:xfrm>
            <a:off x="4982647" y="2558805"/>
            <a:ext cx="451143" cy="445047"/>
          </a:xfrm>
          <a:prstGeom prst="rect">
            <a:avLst/>
          </a:prstGeom>
          <a:noFill/>
          <a:ln>
            <a:noFill/>
          </a:ln>
        </p:spPr>
      </p:pic>
      <p:pic>
        <p:nvPicPr>
          <p:cNvPr id="9" name="Google Shape;147;p1">
            <a:extLst>
              <a:ext uri="{FF2B5EF4-FFF2-40B4-BE49-F238E27FC236}">
                <a16:creationId xmlns:a16="http://schemas.microsoft.com/office/drawing/2014/main" id="{12C5902A-ABCD-3CD8-A089-F11774F04280}"/>
              </a:ext>
            </a:extLst>
          </p:cNvPr>
          <p:cNvPicPr preferRelativeResize="0"/>
          <p:nvPr/>
        </p:nvPicPr>
        <p:blipFill rotWithShape="1">
          <a:blip r:embed="rId7">
            <a:alphaModFix/>
          </a:blip>
          <a:srcRect/>
          <a:stretch/>
        </p:blipFill>
        <p:spPr>
          <a:xfrm>
            <a:off x="4982647" y="4099660"/>
            <a:ext cx="457200" cy="446694"/>
          </a:xfrm>
          <a:prstGeom prst="rect">
            <a:avLst/>
          </a:prstGeom>
          <a:noFill/>
          <a:ln>
            <a:noFill/>
          </a:ln>
        </p:spPr>
      </p:pic>
    </p:spTree>
    <p:extLst>
      <p:ext uri="{BB962C8B-B14F-4D97-AF65-F5344CB8AC3E}">
        <p14:creationId xmlns:p14="http://schemas.microsoft.com/office/powerpoint/2010/main" val="1670857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2251542591"/>
              </p:ext>
            </p:extLst>
          </p:nvPr>
        </p:nvGraphicFramePr>
        <p:xfrm>
          <a:off x="4055219" y="1122240"/>
          <a:ext cx="7818002" cy="5261118"/>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516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Fredonia.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Aquitania, </a:t>
                      </a:r>
                      <a:r>
                        <a:rPr lang="es-ES" sz="1000" b="0" i="0" u="none" strike="noStrike" cap="none" dirty="0" err="1">
                          <a:solidFill>
                            <a:srgbClr val="000000"/>
                          </a:solidFill>
                          <a:latin typeface="Arial"/>
                          <a:ea typeface="Arial"/>
                          <a:cs typeface="Arial"/>
                          <a:sym typeface="Arial"/>
                        </a:rPr>
                        <a:t>Labranzagrande</a:t>
                      </a:r>
                      <a:r>
                        <a:rPr lang="es-ES" sz="1000" b="0" i="0" u="none" strike="noStrike" cap="none" dirty="0">
                          <a:solidFill>
                            <a:srgbClr val="000000"/>
                          </a:solidFill>
                          <a:latin typeface="Arial"/>
                          <a:ea typeface="Arial"/>
                          <a:cs typeface="Arial"/>
                          <a:sym typeface="Arial"/>
                        </a:rPr>
                        <a:t>, Miraflores, Pajarito, Paya, Páez, San Luis De Gaceno.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Guayabetal, Paratebueno, Funza, Mosquera.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Convención, El Carmen, El Tarra, Ocaña, Teorama, Tibú.</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Barrancabermeja.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Ituango, Olaya, Peque, Remedios, Sopetrán, Valdivia, Yolombó, Puerto Triunfo, San Jerónimo.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Campohermoso, Chivor, Duitama, Garagoa, La Capilla, Paipa, Pisba, Rondón, San Eduardo, Santa María, </a:t>
                      </a:r>
                      <a:r>
                        <a:rPr lang="es-CO" sz="1000" b="0" i="0" u="none" strike="noStrike" cap="none" dirty="0" err="1">
                          <a:solidFill>
                            <a:srgbClr val="000000"/>
                          </a:solidFill>
                          <a:latin typeface="Arial"/>
                          <a:ea typeface="Arial"/>
                          <a:cs typeface="Arial"/>
                          <a:sym typeface="Arial"/>
                        </a:rPr>
                        <a:t>Viracachá</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Gachalá, Gutiérrez, Jerusalén, Medina, </a:t>
                      </a:r>
                      <a:r>
                        <a:rPr lang="es-CO" sz="1000" b="0" i="0" u="none" strike="noStrike" cap="none" dirty="0" err="1">
                          <a:solidFill>
                            <a:srgbClr val="000000"/>
                          </a:solidFill>
                          <a:latin typeface="Arial"/>
                          <a:ea typeface="Arial"/>
                          <a:cs typeface="Arial"/>
                          <a:sym typeface="Arial"/>
                        </a:rPr>
                        <a:t>Quetame</a:t>
                      </a:r>
                      <a:r>
                        <a:rPr lang="es-CO" sz="1000" b="0" i="0" u="none" strike="noStrike" cap="none" dirty="0">
                          <a:solidFill>
                            <a:srgbClr val="000000"/>
                          </a:solidFill>
                          <a:latin typeface="Arial"/>
                          <a:ea typeface="Arial"/>
                          <a:cs typeface="Arial"/>
                          <a:sym typeface="Arial"/>
                        </a:rPr>
                        <a:t>, Ubalá.</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Baraya, Colombia, Tello.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Toledo.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Capitanejo, Puerto Wilches, San Benito, Bucaramanga, Rionegro, Villanueva.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Amalfi, Anzá, Barbosa, Belmira, Buriticá, Caicedo, Copacabana, Ebéjico, El Bagre, Giraldo, Girardota, Liborina, Sabanalarga, San Andrés De </a:t>
                      </a:r>
                      <a:r>
                        <a:rPr lang="es-CO" sz="1000" b="0" i="0" u="none" strike="noStrike" cap="none" dirty="0" err="1">
                          <a:solidFill>
                            <a:srgbClr val="000000"/>
                          </a:solidFill>
                          <a:latin typeface="Arial"/>
                          <a:ea typeface="Arial"/>
                          <a:cs typeface="Arial"/>
                          <a:sym typeface="Arial"/>
                        </a:rPr>
                        <a:t>Cuerquía</a:t>
                      </a:r>
                      <a:r>
                        <a:rPr lang="es-CO" sz="1000" b="0" i="0" u="none" strike="noStrike" cap="none" dirty="0">
                          <a:solidFill>
                            <a:srgbClr val="000000"/>
                          </a:solidFill>
                          <a:latin typeface="Arial"/>
                          <a:ea typeface="Arial"/>
                          <a:cs typeface="Arial"/>
                          <a:sym typeface="Arial"/>
                        </a:rPr>
                        <a:t>, San José De La Montaña, San Vicente Ferrer, Segovia.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Berbeo, Ciénega, </a:t>
                      </a:r>
                      <a:r>
                        <a:rPr lang="es-CO" sz="1000" b="0" i="0" u="none" strike="noStrike" cap="none" dirty="0" err="1">
                          <a:solidFill>
                            <a:srgbClr val="000000"/>
                          </a:solidFill>
                          <a:latin typeface="Arial"/>
                          <a:ea typeface="Arial"/>
                          <a:cs typeface="Arial"/>
                          <a:sym typeface="Arial"/>
                        </a:rPr>
                        <a:t>Covarachía</a:t>
                      </a:r>
                      <a:r>
                        <a:rPr lang="es-CO" sz="1000" b="0" i="0" u="none" strike="noStrike" cap="none" dirty="0">
                          <a:solidFill>
                            <a:srgbClr val="000000"/>
                          </a:solidFill>
                          <a:latin typeface="Arial"/>
                          <a:ea typeface="Arial"/>
                          <a:cs typeface="Arial"/>
                          <a:sym typeface="Arial"/>
                        </a:rPr>
                        <a:t>, Cubará, Moniquirá, </a:t>
                      </a:r>
                      <a:r>
                        <a:rPr lang="es-CO" sz="1000" b="0" i="0" u="none" strike="noStrike" cap="none" dirty="0" err="1">
                          <a:solidFill>
                            <a:srgbClr val="000000"/>
                          </a:solidFill>
                          <a:latin typeface="Arial"/>
                          <a:ea typeface="Arial"/>
                          <a:cs typeface="Arial"/>
                          <a:sym typeface="Arial"/>
                        </a:rPr>
                        <a:t>Pachavita</a:t>
                      </a:r>
                      <a:r>
                        <a:rPr lang="es-CO" sz="1000" b="0" i="0" u="none" strike="noStrike" cap="none" dirty="0">
                          <a:solidFill>
                            <a:srgbClr val="000000"/>
                          </a:solidFill>
                          <a:latin typeface="Arial"/>
                          <a:ea typeface="Arial"/>
                          <a:cs typeface="Arial"/>
                          <a:sym typeface="Arial"/>
                        </a:rPr>
                        <a:t>, Samacá, Tipacoque, Tota, Turmequé, Ventaquemada, </a:t>
                      </a:r>
                      <a:r>
                        <a:rPr lang="es-CO" sz="1000" b="0" i="0" u="none" strike="noStrike" cap="none" dirty="0" err="1">
                          <a:solidFill>
                            <a:srgbClr val="000000"/>
                          </a:solidFill>
                          <a:latin typeface="Arial"/>
                          <a:ea typeface="Arial"/>
                          <a:cs typeface="Arial"/>
                          <a:sym typeface="Arial"/>
                        </a:rPr>
                        <a:t>Zetaquira</a:t>
                      </a:r>
                      <a:r>
                        <a:rPr lang="es-CO" sz="1000" b="0" i="0" u="none" strike="noStrike" cap="none" dirty="0">
                          <a:solidFill>
                            <a:srgbClr val="000000"/>
                          </a:solidFill>
                          <a:latin typeface="Arial"/>
                          <a:ea typeface="Arial"/>
                          <a:cs typeface="Arial"/>
                          <a:sym typeface="Arial"/>
                        </a:rPr>
                        <a:t>, Úmbita.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Carmen De </a:t>
                      </a:r>
                      <a:r>
                        <a:rPr lang="es-CO" sz="1000" b="0" i="0" u="none" strike="noStrike" cap="none" dirty="0" err="1">
                          <a:solidFill>
                            <a:srgbClr val="000000"/>
                          </a:solidFill>
                          <a:latin typeface="Arial"/>
                          <a:ea typeface="Arial"/>
                          <a:cs typeface="Arial"/>
                          <a:sym typeface="Arial"/>
                        </a:rPr>
                        <a:t>Carupa</a:t>
                      </a:r>
                      <a:r>
                        <a:rPr lang="es-CO" sz="1000" b="0" i="0" u="none" strike="noStrike" cap="none" dirty="0">
                          <a:solidFill>
                            <a:srgbClr val="000000"/>
                          </a:solidFill>
                          <a:latin typeface="Arial"/>
                          <a:ea typeface="Arial"/>
                          <a:cs typeface="Arial"/>
                          <a:sym typeface="Arial"/>
                        </a:rPr>
                        <a:t>, Chocontá, Cáqueza, Fosca, Fómeque, Guachetá, Lenguazaque, Manta, Sutatausa, </a:t>
                      </a:r>
                      <a:r>
                        <a:rPr lang="es-CO" sz="1000" b="0" i="0" u="none" strike="noStrike" cap="none" dirty="0" err="1">
                          <a:solidFill>
                            <a:srgbClr val="000000"/>
                          </a:solidFill>
                          <a:latin typeface="Arial"/>
                          <a:ea typeface="Arial"/>
                          <a:cs typeface="Arial"/>
                          <a:sym typeface="Arial"/>
                        </a:rPr>
                        <a:t>Tibirita</a:t>
                      </a:r>
                      <a:r>
                        <a:rPr lang="es-CO" sz="1000" b="0" i="0" u="none" strike="noStrike" cap="none" dirty="0">
                          <a:solidFill>
                            <a:srgbClr val="000000"/>
                          </a:solidFill>
                          <a:latin typeface="Arial"/>
                          <a:ea typeface="Arial"/>
                          <a:cs typeface="Arial"/>
                          <a:sym typeface="Arial"/>
                        </a:rPr>
                        <a:t>, Villa De San Diego De Ubaté, Villapinzón.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Neiva, </a:t>
                      </a:r>
                      <a:r>
                        <a:rPr lang="es-CO" sz="1000" b="0" i="0" u="none" strike="noStrike" cap="none" dirty="0" err="1">
                          <a:solidFill>
                            <a:srgbClr val="000000"/>
                          </a:solidFill>
                          <a:latin typeface="Arial"/>
                          <a:ea typeface="Arial"/>
                          <a:cs typeface="Arial"/>
                          <a:sym typeface="Arial"/>
                        </a:rPr>
                        <a:t>Villavieja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Arboledas, Chitagá, Ábrego.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Barichara, Cabrera, Carcasí, Chima, Chipatá, Cimitarra, El Carmen De Chucurí, Enciso, Galán, Hato, Macaravita, Onzaga, Palmar, Pinchote, Sabana De Torres, San Gil, San Miguel, Simacota, Socorro, Vélez.</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Alpujarra, Armero.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5" cy="487847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400421" y="3368261"/>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4394004" y="5006215"/>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419948" y="2152480"/>
            <a:ext cx="458425"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6">
            <a:alphaModFix/>
          </a:blip>
          <a:srcRect/>
          <a:stretch/>
        </p:blipFill>
        <p:spPr>
          <a:xfrm>
            <a:off x="13695319" y="5006215"/>
            <a:ext cx="484369" cy="44669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36828B31-03D7-FC0C-96B5-E21E270FC958}"/>
              </a:ext>
            </a:extLst>
          </p:cNvPr>
          <p:cNvGraphicFramePr/>
          <p:nvPr>
            <p:extLst>
              <p:ext uri="{D42A27DB-BD31-4B8C-83A1-F6EECF244321}">
                <p14:modId xmlns:p14="http://schemas.microsoft.com/office/powerpoint/2010/main" val="672065198"/>
              </p:ext>
            </p:extLst>
          </p:nvPr>
        </p:nvGraphicFramePr>
        <p:xfrm>
          <a:off x="4094181" y="1360024"/>
          <a:ext cx="7435323" cy="2383301"/>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820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Acandí, </a:t>
                      </a:r>
                      <a:r>
                        <a:rPr lang="es-ES" sz="1000" b="0" i="0" u="none" strike="noStrike" cap="none" dirty="0" err="1">
                          <a:solidFill>
                            <a:srgbClr val="000000"/>
                          </a:solidFill>
                          <a:latin typeface="Arial"/>
                          <a:ea typeface="Arial"/>
                          <a:cs typeface="Arial"/>
                          <a:sym typeface="Arial"/>
                        </a:rPr>
                        <a:t>Unguía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4071230857"/>
                  </a:ext>
                </a:extLst>
              </a:tr>
              <a:tr h="75247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3085896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srcRect/>
          <a:stretch>
            <a:fillRect/>
          </a:stretch>
        </p:blipFill>
        <p:spPr>
          <a:xfrm>
            <a:off x="518660" y="883845"/>
            <a:ext cx="3406212" cy="5781663"/>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4330839" y="2170097"/>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4330839" y="3155068"/>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13532369" y="5233193"/>
            <a:ext cx="457200" cy="44669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4070593825"/>
              </p:ext>
            </p:extLst>
          </p:nvPr>
        </p:nvGraphicFramePr>
        <p:xfrm>
          <a:off x="5224077" y="1281908"/>
          <a:ext cx="6745419" cy="4073714"/>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 Fortul,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Hato Corozal, Maní, Monterrey, Orocué, Paz De Ariporo, Recetor, Sabanalarga, San Luis De Palenque, Tauramena,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El Castillo, Lejanías, Mesetas, San Juan De Arama, Uribe, Villavicencio, Vistahermosa, El Calvario.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Puerto Rondón.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Nunchía, Támara.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Cabuyaro, Cumaral, Fuente De Oro, Granada, Puerto Gaitán, Restrepo, San Carlos De Guaroa, San Juanito, San Martín.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Saravena.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Trinidad,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Barranca De </a:t>
                      </a:r>
                      <a:r>
                        <a:rPr lang="es-ES" sz="1000" b="0" i="0" u="none" strike="noStrike" cap="none" dirty="0" err="1">
                          <a:solidFill>
                            <a:srgbClr val="000000"/>
                          </a:solidFill>
                          <a:latin typeface="Arial"/>
                          <a:ea typeface="Arial"/>
                          <a:cs typeface="Arial"/>
                          <a:sym typeface="Arial"/>
                        </a:rPr>
                        <a:t>Upía</a:t>
                      </a:r>
                      <a:r>
                        <a:rPr lang="es-ES" sz="1000" b="0" i="0" u="none" strike="noStrike" cap="none" dirty="0">
                          <a:solidFill>
                            <a:srgbClr val="000000"/>
                          </a:solidFill>
                          <a:latin typeface="Arial"/>
                          <a:ea typeface="Arial"/>
                          <a:cs typeface="Arial"/>
                          <a:sym typeface="Arial"/>
                        </a:rPr>
                        <a:t>, Cubarral, La Macarena, Mapiripán, Puerto Lleras, Puerto Rico.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srcRect/>
          <a:stretch>
            <a:fillRect/>
          </a:stretch>
        </p:blipFill>
        <p:spPr>
          <a:xfrm>
            <a:off x="471389" y="1445709"/>
            <a:ext cx="4650188" cy="4860667"/>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416766" y="2583053"/>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2376938" y="1454973"/>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98477" y="3629641"/>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98477" y="4676229"/>
            <a:ext cx="457200" cy="437848"/>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2157</TotalTime>
  <Words>1972</Words>
  <Application>Microsoft Office PowerPoint</Application>
  <PresentationFormat>Panorámica</PresentationFormat>
  <Paragraphs>142</Paragraphs>
  <Slides>12</Slides>
  <Notes>12</Notes>
  <HiddenSlides>1</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Helvetica Neue</vt:lpstr>
      <vt:lpstr>Verdana</vt:lpstr>
      <vt:lpstr>Arial Narrow</vt:lpstr>
      <vt:lpstr>Arial Black</vt:lpstr>
      <vt:lpstr>Calibri</vt:lpstr>
      <vt:lpstr>Arial</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200</cp:revision>
  <dcterms:created xsi:type="dcterms:W3CDTF">2022-10-19T17:32:46Z</dcterms:created>
  <dcterms:modified xsi:type="dcterms:W3CDTF">2024-03-06T20:24:43Z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