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3"/>
  </p:notesMasterIdLst>
  <p:sldIdLst>
    <p:sldId id="256" r:id="rId2"/>
    <p:sldId id="257" r:id="rId3"/>
    <p:sldId id="269" r:id="rId4"/>
    <p:sldId id="259" r:id="rId5"/>
    <p:sldId id="261" r:id="rId6"/>
    <p:sldId id="271" r:id="rId7"/>
    <p:sldId id="264" r:id="rId8"/>
    <p:sldId id="265" r:id="rId9"/>
    <p:sldId id="266" r:id="rId10"/>
    <p:sldId id="267" r:id="rId11"/>
    <p:sldId id="268" r:id="rId12"/>
  </p:sldIdLst>
  <p:sldSz cx="12192000" cy="6858000"/>
  <p:notesSz cx="12192000" cy="6858000"/>
  <p:embeddedFontLst>
    <p:embeddedFont>
      <p:font typeface="Arial Black" panose="020B0A04020102020204" pitchFamily="34" charset="0"/>
      <p:bold r:id="rId14"/>
    </p:embeddedFont>
    <p:embeddedFont>
      <p:font typeface="Arial Narrow" panose="020B0606020202030204" pitchFamily="34" charset="0"/>
      <p:regular r:id="rId15"/>
      <p:bold r:id="rId16"/>
      <p:italic r:id="rId17"/>
      <p:boldItalic r:id="rId18"/>
    </p:embeddedFont>
    <p:embeddedFont>
      <p:font typeface="Helvetica Neue" panose="020B0604020202020204" charset="0"/>
      <p:regular r:id="rId19"/>
      <p:bold r:id="rId20"/>
      <p:italic r:id="rId21"/>
      <p:boldItalic r:id="rId22"/>
    </p:embeddedFont>
    <p:embeddedFont>
      <p:font typeface="Verdana" panose="020B0604030504040204"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140" autoAdjust="0"/>
  </p:normalViewPr>
  <p:slideViewPr>
    <p:cSldViewPr snapToGrid="0">
      <p:cViewPr varScale="1">
        <p:scale>
          <a:sx n="103" d="100"/>
          <a:sy n="103" d="100"/>
        </p:scale>
        <p:origin x="876" y="102"/>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font" Target="fonts/font8.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4664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1556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file:///L:\Mi%20unidad\OSPA\01.%20Tematicas\04.%20Incendios\01.%20Productos\postmodelo_icv\temporales\red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L:\Mi%20unidad\OSPA\01.%20Tematicas\04.%20Incendios\01.%20Productos\postmodelo_icv\temporales\yellow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L:\Mi%20unidad\OSPA\01.%20Tematicas\04.%20Incendios\01.%20Productos\postmodelo_icv\temporales\torta_regiones_icv.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L:\Mi%20unidad\OSPA\01.%20Tematicas\04.%20Incendios\01.%20Productos\postmodelo_icv\temporales\orange_icv.jpg" TargetMode="External"/><Relationship Id="rId4" Type="http://schemas.openxmlformats.org/officeDocument/2006/relationships/image" Target="file:///L:\Mi%20unidad\OSPA\01.%20Tematicas\04.%20Incendios\01.%20Productos\postmodelo_icv\temporales\icolombia.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L:\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L:\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L:\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2.png"/><Relationship Id="rId4" Type="http://schemas.openxmlformats.org/officeDocument/2006/relationships/image" Target="file:///L:\Mi%20unidad\OSPA\01.%20Tematicas\04.%20Incendios\01.%20Productos\postmodelo_icv\temporales\ipacifico.jp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3.jpeg"/><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24.png"/><Relationship Id="rId4" Type="http://schemas.openxmlformats.org/officeDocument/2006/relationships/image" Target="file:///L:\Mi%20unidad\OSPA\01.%20Tematicas\04.%20Incendios\01.%20Productos\postmodelo_icv\temporales\iorinoquia.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5.jpe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file:///L:\Mi%20unidad\OSPA\01.%20Tematicas\04.%20Incendios\01.%20Productos\postmodelo_icv\temporales\iamazon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8309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a:solidFill>
                  <a:schemeClr val="lt1"/>
                </a:solidFill>
                <a:latin typeface="Verdana"/>
                <a:ea typeface="Verdana"/>
                <a:cs typeface="Verdana"/>
                <a:sym typeface="Verdana"/>
              </a:rPr>
              <a:t>057</a:t>
            </a:r>
          </a:p>
          <a:p>
            <a:pPr marL="0" marR="0" lvl="0" indent="0" algn="ctr" rtl="0">
              <a:lnSpc>
                <a:spcPct val="100000"/>
              </a:lnSpc>
              <a:spcBef>
                <a:spcPts val="0"/>
              </a:spcBef>
              <a:spcAft>
                <a:spcPts val="0"/>
              </a:spcAft>
              <a:buClr>
                <a:srgbClr val="000000"/>
              </a:buClr>
              <a:buSzPts val="2400"/>
              <a:buFont typeface="Arial"/>
              <a:buNone/>
            </a:pPr>
            <a:endParaRPr lang="es-MX"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59A354A9-EBAA-446E-90EE-DBF5671B94B7}" type="datetime4">
              <a:rPr lang="es-MX" sz="1100" b="1" i="0" u="none" strike="noStrike" cap="none" smtClean="0">
                <a:solidFill>
                  <a:srgbClr val="800000"/>
                </a:solidFill>
                <a:latin typeface="Calibri"/>
                <a:ea typeface="Calibri"/>
                <a:cs typeface="Calibri"/>
                <a:sym typeface="Calibri"/>
              </a:rPr>
              <a:t>26 de febrero de 2024</a:t>
            </a:fld>
            <a:r>
              <a:rPr lang="es-MX" sz="1100" b="1" i="0" u="none" strike="noStrike" cap="none" dirty="0">
                <a:solidFill>
                  <a:srgbClr val="800000"/>
                </a:solidFill>
                <a:latin typeface="Calibri"/>
                <a:ea typeface="Calibri"/>
                <a:cs typeface="Calibri"/>
                <a:sym typeface="Calibri"/>
              </a:rPr>
              <a:t>–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a:solidFill>
                  <a:srgbClr val="800000"/>
                </a:solidFill>
                <a:latin typeface="Calibri"/>
                <a:ea typeface="Calibri"/>
                <a:cs typeface="Calibri"/>
                <a:sym typeface="Calibri"/>
              </a:rPr>
              <a:t>27</a:t>
            </a:r>
            <a:r>
              <a:rPr lang="es-MX" sz="1100" b="1" i="0" u="none" strike="noStrike" cap="none" dirty="0">
                <a:solidFill>
                  <a:srgbClr val="800000"/>
                </a:solidFill>
                <a:latin typeface="Calibri"/>
                <a:ea typeface="Calibri"/>
                <a:cs typeface="Calibri"/>
                <a:sym typeface="Calibri"/>
              </a:rPr>
              <a:t> de febrero de 2024 – 1</a:t>
            </a:r>
            <a:r>
              <a:rPr lang="es-MX" sz="1100" b="1" dirty="0">
                <a:solidFill>
                  <a:srgbClr val="800000"/>
                </a:solidFill>
                <a:latin typeface="Calibri"/>
                <a:ea typeface="Calibri"/>
                <a:cs typeface="Calibri"/>
                <a:sym typeface="Calibri"/>
              </a:rPr>
              <a:t>2</a:t>
            </a:r>
            <a:r>
              <a:rPr lang="es-MX" sz="1100" b="1" i="0" u="none" strike="noStrike" cap="none" dirty="0">
                <a:solidFill>
                  <a:srgbClr val="800000"/>
                </a:solidFill>
                <a:latin typeface="Calibri"/>
                <a:ea typeface="Calibri"/>
                <a:cs typeface="Calibri"/>
                <a:sym typeface="Calibri"/>
              </a:rPr>
              <a:t>:00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a:solidFill>
                  <a:srgbClr val="7F7F7F"/>
                </a:solidFill>
                <a:latin typeface="Verdana"/>
                <a:ea typeface="Verdana"/>
                <a:cs typeface="Verdana"/>
                <a:sym typeface="Verdana"/>
              </a:rPr>
              <a:t>Luis Alejandro Vanegas Guerrero </a:t>
            </a:r>
            <a:r>
              <a:rPr lang="es-MX" sz="1200" b="0" i="0" u="none" strike="noStrike" cap="none" dirty="0">
                <a:solidFill>
                  <a:srgbClr val="7F7F7F"/>
                </a:solidFill>
                <a:latin typeface="Verdana"/>
                <a:ea typeface="Verdana"/>
                <a:cs typeface="Verdana"/>
                <a:sym typeface="Verdana"/>
              </a:rPr>
              <a:t>(Incendios 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regiones Andina, Caribe, </a:t>
            </a:r>
            <a:r>
              <a:rPr lang="es-MX" sz="1800" dirty="0">
                <a:solidFill>
                  <a:srgbClr val="7F7F7F"/>
                </a:solidFill>
                <a:latin typeface="Verdana"/>
                <a:ea typeface="Verdana"/>
                <a:cs typeface="Verdana"/>
                <a:sym typeface="Verdana"/>
              </a:rPr>
              <a:t>Pacífico, Orinoquía y Amazonía</a:t>
            </a:r>
            <a:r>
              <a:rPr lang="es-MX" sz="1800" b="0" i="0" u="none" strike="noStrike" cap="none" dirty="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a:srcRect/>
          <a:stretch/>
        </p:blipFill>
        <p:spPr>
          <a:xfrm>
            <a:off x="8090116" y="1650503"/>
            <a:ext cx="3269261" cy="462321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spcBef>
                <a:spcPts val="0"/>
              </a:spcBef>
              <a:buSzPts val="1200"/>
            </a:pPr>
            <a:r>
              <a:rPr lang="es-MX" sz="1200" dirty="0"/>
              <a:t>Actualización | 26 de febrero de 2024| 18:00 HLC</a:t>
            </a:r>
            <a:endParaRPr sz="1200" dirty="0"/>
          </a:p>
        </p:txBody>
      </p:sp>
      <p:pic>
        <p:nvPicPr>
          <p:cNvPr id="125" name="Google Shape;125;p17"/>
          <p:cNvPicPr preferRelativeResize="0"/>
          <p:nvPr/>
        </p:nvPicPr>
        <p:blipFill>
          <a:blip r:embed="rId3" r:link="rId4"/>
          <a:srcRect/>
          <a:stretch>
            <a:fillRect/>
          </a:stretch>
        </p:blipFill>
        <p:spPr>
          <a:xfrm>
            <a:off x="445773" y="1028706"/>
            <a:ext cx="3960218" cy="5600333"/>
          </a:xfrm>
          <a:prstGeom prst="rect">
            <a:avLst/>
          </a:prstGeom>
          <a:noFill/>
          <a:ln>
            <a:noFill/>
          </a:ln>
        </p:spPr>
      </p:pic>
      <p:pic>
        <p:nvPicPr>
          <p:cNvPr id="126" name="Google Shape;126;p17"/>
          <p:cNvPicPr preferRelativeResize="0"/>
          <p:nvPr/>
        </p:nvPicPr>
        <p:blipFill>
          <a:blip r:embed="rId5" r:link="rId6"/>
          <a:srcRect/>
          <a:stretch>
            <a:fillRect/>
          </a:stretch>
        </p:blipFill>
        <p:spPr>
          <a:xfrm>
            <a:off x="4543281" y="2433961"/>
            <a:ext cx="2125230" cy="2313356"/>
          </a:xfrm>
          <a:prstGeom prst="rect">
            <a:avLst/>
          </a:prstGeom>
          <a:noFill/>
          <a:ln w="9525" cap="flat" cmpd="sng">
            <a:solidFill>
              <a:schemeClr val="dk1"/>
            </a:solidFill>
            <a:prstDash val="solid"/>
            <a:round/>
            <a:headEnd type="none" w="sm" len="sm"/>
            <a:tailEnd type="none" w="sm" len="sm"/>
          </a:ln>
        </p:spPr>
      </p:pic>
      <p:pic>
        <p:nvPicPr>
          <p:cNvPr id="127" name="Google Shape;127;p17"/>
          <p:cNvPicPr preferRelativeResize="0"/>
          <p:nvPr/>
        </p:nvPicPr>
        <p:blipFill>
          <a:blip r:embed="rId7" r:link="rId8"/>
          <a:srcRect/>
          <a:stretch>
            <a:fillRect/>
          </a:stretch>
        </p:blipFill>
        <p:spPr>
          <a:xfrm>
            <a:off x="6720706" y="2331118"/>
            <a:ext cx="2182552" cy="2676817"/>
          </a:xfrm>
          <a:prstGeom prst="rect">
            <a:avLst/>
          </a:prstGeom>
          <a:noFill/>
          <a:ln>
            <a:noFill/>
          </a:ln>
        </p:spPr>
      </p:pic>
      <p:pic>
        <p:nvPicPr>
          <p:cNvPr id="128" name="Google Shape;128;p17"/>
          <p:cNvPicPr preferRelativeResize="0"/>
          <p:nvPr/>
        </p:nvPicPr>
        <p:blipFill>
          <a:blip r:embed="rId9" r:link="rId10"/>
          <a:srcRect/>
          <a:stretch>
            <a:fillRect/>
          </a:stretch>
        </p:blipFill>
        <p:spPr>
          <a:xfrm>
            <a:off x="8903258" y="2331119"/>
            <a:ext cx="1527443" cy="3291030"/>
          </a:xfrm>
          <a:prstGeom prst="rect">
            <a:avLst/>
          </a:prstGeom>
          <a:noFill/>
          <a:ln>
            <a:noFill/>
          </a:ln>
        </p:spPr>
      </p:pic>
      <p:pic>
        <p:nvPicPr>
          <p:cNvPr id="129" name="Google Shape;129;p17"/>
          <p:cNvPicPr preferRelativeResize="0"/>
          <p:nvPr/>
        </p:nvPicPr>
        <p:blipFill>
          <a:blip r:embed="rId11" r:link="rId12"/>
          <a:srcRect/>
          <a:stretch>
            <a:fillRect/>
          </a:stretch>
        </p:blipFill>
        <p:spPr>
          <a:xfrm>
            <a:off x="10482895" y="2331119"/>
            <a:ext cx="1600728" cy="3428216"/>
          </a:xfrm>
          <a:prstGeom prst="rect">
            <a:avLst/>
          </a:prstGeom>
          <a:noFill/>
          <a:ln>
            <a:noFill/>
          </a:ln>
        </p:spPr>
      </p:pic>
    </p:spTree>
    <p:extLst>
      <p:ext uri="{BB962C8B-B14F-4D97-AF65-F5344CB8AC3E}">
        <p14:creationId xmlns:p14="http://schemas.microsoft.com/office/powerpoint/2010/main" val="2389822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7" name="Google Shape;186;p59"/>
          <p:cNvGraphicFramePr/>
          <p:nvPr>
            <p:extLst>
              <p:ext uri="{D42A27DB-BD31-4B8C-83A1-F6EECF244321}">
                <p14:modId xmlns:p14="http://schemas.microsoft.com/office/powerpoint/2010/main" val="3872732624"/>
              </p:ext>
            </p:extLst>
          </p:nvPr>
        </p:nvGraphicFramePr>
        <p:xfrm>
          <a:off x="4756677" y="1617961"/>
          <a:ext cx="7435323" cy="3872439"/>
        </p:xfrm>
        <a:graphic>
          <a:graphicData uri="http://schemas.openxmlformats.org/drawingml/2006/table">
            <a:tbl>
              <a:tblPr>
                <a:noFill/>
                <a:tableStyleId>{7637F94A-DA9B-481A-AE38-6A32242EE391}</a:tableStyleId>
              </a:tblPr>
              <a:tblGrid>
                <a:gridCol w="882123">
                  <a:extLst>
                    <a:ext uri="{9D8B030D-6E8A-4147-A177-3AD203B41FA5}">
                      <a16:colId xmlns:a16="http://schemas.microsoft.com/office/drawing/2014/main" val="20000"/>
                    </a:ext>
                  </a:extLst>
                </a:gridCol>
                <a:gridCol w="6553200">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ARCHIPIÉLAGO DE SAN ANDRÉS, PROVIDENCIA Y SANTA CATALINA : Providencia.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San Diego, Valledupar.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Urumita, Villanueva.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El Piñón, </a:t>
                      </a:r>
                      <a:r>
                        <a:rPr lang="es-ES" sz="1000" b="0" i="0" u="none" strike="noStrike" cap="none" dirty="0" err="1">
                          <a:solidFill>
                            <a:srgbClr val="000000"/>
                          </a:solidFill>
                          <a:latin typeface="Arial"/>
                          <a:ea typeface="Arial"/>
                          <a:cs typeface="Arial"/>
                          <a:sym typeface="Arial"/>
                        </a:rPr>
                        <a:t>Zapayán</a:t>
                      </a:r>
                      <a:r>
                        <a:rPr lang="es-ES"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El Guamo.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La Paz, Manaure Balcón Del Cesar, Pueblo Bello.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El Molino, La Jagua Del Pilar.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Aracataca.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ATLÁNTICO : Manatí.</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BOLÍVAR : Arjona, El Carmen De Bolívar, Magangué, María La Baja, Pinillos.</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CESAR : Agustín Codazzi.</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CÓRDOBA : Ayapel, Cereté, </a:t>
                      </a:r>
                      <a:r>
                        <a:rPr lang="es-CO" sz="1000" b="0" i="0" u="none" strike="noStrike" cap="none" dirty="0" err="1">
                          <a:solidFill>
                            <a:srgbClr val="000000"/>
                          </a:solidFill>
                          <a:latin typeface="Arial"/>
                          <a:ea typeface="Arial"/>
                          <a:cs typeface="Arial"/>
                          <a:sym typeface="Arial"/>
                        </a:rPr>
                        <a:t>Chimá</a:t>
                      </a:r>
                      <a:r>
                        <a:rPr lang="es-CO" sz="1000" b="0" i="0" u="none" strike="noStrike" cap="none" dirty="0">
                          <a:solidFill>
                            <a:srgbClr val="000000"/>
                          </a:solidFill>
                          <a:latin typeface="Arial"/>
                          <a:ea typeface="Arial"/>
                          <a:cs typeface="Arial"/>
                          <a:sym typeface="Arial"/>
                        </a:rPr>
                        <a:t>, Ciénaga De Oro, Montelíbano, Planeta Rica, San Bernardo Del Viento.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LA GUAJIRA : Albania, Dibulla, Maicao, Riohacha, San Juan Del Cesar, Uribia.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MAGDALENA : Santa Marta.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SUCRE : Corozal, Galeras.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233671246"/>
                  </a:ext>
                </a:extLst>
              </a:tr>
            </a:tbl>
          </a:graphicData>
        </a:graphic>
      </p:graphicFrame>
      <p:sp>
        <p:nvSpPr>
          <p:cNvPr id="135" name="Google Shape;135;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p:cNvPicPr preferRelativeResize="0"/>
          <p:nvPr/>
        </p:nvPicPr>
        <p:blipFill>
          <a:blip r:embed="rId3" r:link="rId4"/>
          <a:srcRect/>
          <a:stretch>
            <a:fillRect/>
          </a:stretch>
        </p:blipFill>
        <p:spPr>
          <a:xfrm>
            <a:off x="485081" y="1462997"/>
            <a:ext cx="4161229" cy="4757848"/>
          </a:xfrm>
          <a:prstGeom prst="rect">
            <a:avLst/>
          </a:prstGeom>
          <a:noFill/>
          <a:ln>
            <a:noFill/>
          </a:ln>
        </p:spPr>
      </p:pic>
      <p:pic>
        <p:nvPicPr>
          <p:cNvPr id="137" name="Google Shape;137;p24" descr="Recurso 25.png"/>
          <p:cNvPicPr preferRelativeResize="0"/>
          <p:nvPr/>
        </p:nvPicPr>
        <p:blipFill rotWithShape="1">
          <a:blip r:embed="rId5">
            <a:alphaModFix/>
          </a:blip>
          <a:srcRect/>
          <a:stretch/>
        </p:blipFill>
        <p:spPr>
          <a:xfrm>
            <a:off x="4976590" y="2577786"/>
            <a:ext cx="432711" cy="446694"/>
          </a:xfrm>
          <a:prstGeom prst="rect">
            <a:avLst/>
          </a:prstGeom>
          <a:noFill/>
          <a:ln>
            <a:noFill/>
          </a:ln>
        </p:spPr>
      </p:pic>
      <p:pic>
        <p:nvPicPr>
          <p:cNvPr id="138" name="Google Shape;138;p24"/>
          <p:cNvPicPr preferRelativeResize="0"/>
          <p:nvPr/>
        </p:nvPicPr>
        <p:blipFill rotWithShape="1">
          <a:blip r:embed="rId6">
            <a:alphaModFix/>
          </a:blip>
          <a:srcRect/>
          <a:stretch/>
        </p:blipFill>
        <p:spPr>
          <a:xfrm>
            <a:off x="12340872" y="1961346"/>
            <a:ext cx="3694496" cy="1042506"/>
          </a:xfrm>
          <a:prstGeom prst="rect">
            <a:avLst/>
          </a:prstGeom>
          <a:noFill/>
          <a:ln>
            <a:noFill/>
          </a:ln>
        </p:spPr>
      </p:pic>
      <p:pic>
        <p:nvPicPr>
          <p:cNvPr id="8" name="Google Shape;148;p1"/>
          <p:cNvPicPr preferRelativeResize="0"/>
          <p:nvPr/>
        </p:nvPicPr>
        <p:blipFill rotWithShape="1">
          <a:blip r:embed="rId7">
            <a:alphaModFix/>
          </a:blip>
          <a:srcRect/>
          <a:stretch/>
        </p:blipFill>
        <p:spPr>
          <a:xfrm>
            <a:off x="4976590" y="3519631"/>
            <a:ext cx="451143" cy="445047"/>
          </a:xfrm>
          <a:prstGeom prst="rect">
            <a:avLst/>
          </a:prstGeom>
          <a:noFill/>
          <a:ln>
            <a:noFill/>
          </a:ln>
        </p:spPr>
      </p:pic>
      <p:pic>
        <p:nvPicPr>
          <p:cNvPr id="9" name="Google Shape;147;p1"/>
          <p:cNvPicPr preferRelativeResize="0"/>
          <p:nvPr/>
        </p:nvPicPr>
        <p:blipFill rotWithShape="1">
          <a:blip r:embed="rId8">
            <a:alphaModFix/>
          </a:blip>
          <a:srcRect/>
          <a:stretch/>
        </p:blipFill>
        <p:spPr>
          <a:xfrm>
            <a:off x="4964345" y="4585845"/>
            <a:ext cx="457200" cy="44669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3021753145"/>
              </p:ext>
            </p:extLst>
          </p:nvPr>
        </p:nvGraphicFramePr>
        <p:xfrm>
          <a:off x="4025157" y="1659981"/>
          <a:ext cx="7435323" cy="4126825"/>
        </p:xfrm>
        <a:graphic>
          <a:graphicData uri="http://schemas.openxmlformats.org/drawingml/2006/table">
            <a:tbl>
              <a:tblPr>
                <a:noFill/>
                <a:tableStyleId>{7637F94A-DA9B-481A-AE38-6A32242EE391}</a:tableStyleId>
              </a:tblPr>
              <a:tblGrid>
                <a:gridCol w="916345">
                  <a:extLst>
                    <a:ext uri="{9D8B030D-6E8A-4147-A177-3AD203B41FA5}">
                      <a16:colId xmlns:a16="http://schemas.microsoft.com/office/drawing/2014/main" val="20000"/>
                    </a:ext>
                  </a:extLst>
                </a:gridCol>
                <a:gridCol w="6518978">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San Jerónimo, San Pedro De Los Milagros.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BOGOTÁ, D.C. : Bogotá, D.C..</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San Luis De Gaceno, Santa María, Güicán De La Sierra, </a:t>
                      </a:r>
                      <a:r>
                        <a:rPr lang="es-ES" sz="1000" b="0" i="0" u="none" strike="noStrike" cap="none" dirty="0" err="1">
                          <a:solidFill>
                            <a:srgbClr val="000000"/>
                          </a:solidFill>
                          <a:latin typeface="Arial"/>
                          <a:ea typeface="Arial"/>
                          <a:cs typeface="Arial"/>
                          <a:sym typeface="Arial"/>
                        </a:rPr>
                        <a:t>Betéitiva</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Carmen De </a:t>
                      </a:r>
                      <a:r>
                        <a:rPr lang="es-ES" sz="1000" b="0" i="0" u="none" strike="noStrike" cap="none" dirty="0" err="1">
                          <a:solidFill>
                            <a:srgbClr val="000000"/>
                          </a:solidFill>
                          <a:latin typeface="Arial"/>
                          <a:ea typeface="Arial"/>
                          <a:cs typeface="Arial"/>
                          <a:sym typeface="Arial"/>
                        </a:rPr>
                        <a:t>Carupa</a:t>
                      </a:r>
                      <a:r>
                        <a:rPr lang="es-ES" sz="1000" b="0" i="0" u="none" strike="noStrike" cap="none" dirty="0">
                          <a:solidFill>
                            <a:srgbClr val="000000"/>
                          </a:solidFill>
                          <a:latin typeface="Arial"/>
                          <a:ea typeface="Arial"/>
                          <a:cs typeface="Arial"/>
                          <a:sym typeface="Arial"/>
                        </a:rPr>
                        <a:t>, Choachí, Fosca, Fúquene, Gachalá, Gachetá, Guachetá, Guayabetal, Gutiérrez, Manta, Medina, Paratebueno, </a:t>
                      </a:r>
                      <a:r>
                        <a:rPr lang="es-ES" sz="1000" b="0" i="0" u="none" strike="noStrike" cap="none" dirty="0" err="1">
                          <a:solidFill>
                            <a:srgbClr val="000000"/>
                          </a:solidFill>
                          <a:latin typeface="Arial"/>
                          <a:ea typeface="Arial"/>
                          <a:cs typeface="Arial"/>
                          <a:sym typeface="Arial"/>
                        </a:rPr>
                        <a:t>Quetame</a:t>
                      </a:r>
                      <a:r>
                        <a:rPr lang="es-ES" sz="1000" b="0" i="0" u="none" strike="noStrike" cap="none" dirty="0">
                          <a:solidFill>
                            <a:srgbClr val="000000"/>
                          </a:solidFill>
                          <a:latin typeface="Arial"/>
                          <a:ea typeface="Arial"/>
                          <a:cs typeface="Arial"/>
                          <a:sym typeface="Arial"/>
                        </a:rPr>
                        <a:t>, Susa, Ubalá, Une, Villa De San Diego De Ubaté, Cucunubá, Tausa.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Baraya, Colombia, Neiva, Tello.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SANTANDER : Coromoro.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TOLIMA : Suárez.</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ANTIOQUIA : Ciudad </a:t>
                      </a:r>
                      <a:r>
                        <a:rPr lang="es-CO" sz="1000" b="0" i="0" u="none" strike="noStrike" cap="none" dirty="0" err="1">
                          <a:solidFill>
                            <a:srgbClr val="000000"/>
                          </a:solidFill>
                          <a:latin typeface="Arial"/>
                          <a:ea typeface="Arial"/>
                          <a:cs typeface="Arial"/>
                          <a:sym typeface="Arial"/>
                        </a:rPr>
                        <a:t>Bolivar</a:t>
                      </a:r>
                      <a:r>
                        <a:rPr lang="es-CO" sz="1000" b="0" i="0" u="none" strike="noStrike" cap="none" dirty="0">
                          <a:solidFill>
                            <a:srgbClr val="000000"/>
                          </a:solidFill>
                          <a:latin typeface="Arial"/>
                          <a:ea typeface="Arial"/>
                          <a:cs typeface="Arial"/>
                          <a:sym typeface="Arial"/>
                        </a:rPr>
                        <a:t>, Carepa, Sopetrán, Urrao.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BOYACÁ : Cubará, </a:t>
                      </a:r>
                      <a:r>
                        <a:rPr lang="es-CO" sz="1000" b="0" i="0" u="none" strike="noStrike" cap="none" dirty="0" err="1">
                          <a:solidFill>
                            <a:srgbClr val="000000"/>
                          </a:solidFill>
                          <a:latin typeface="Arial"/>
                          <a:ea typeface="Arial"/>
                          <a:cs typeface="Arial"/>
                          <a:sym typeface="Arial"/>
                        </a:rPr>
                        <a:t>Guayatá</a:t>
                      </a:r>
                      <a:r>
                        <a:rPr lang="es-CO" sz="1000" b="0" i="0" u="none" strike="noStrike" cap="none" dirty="0">
                          <a:solidFill>
                            <a:srgbClr val="000000"/>
                          </a:solidFill>
                          <a:latin typeface="Arial"/>
                          <a:ea typeface="Arial"/>
                          <a:cs typeface="Arial"/>
                          <a:sym typeface="Arial"/>
                        </a:rPr>
                        <a:t>, La Capilla, San Eduardo, </a:t>
                      </a:r>
                      <a:r>
                        <a:rPr lang="es-CO" sz="1000" b="0" i="0" u="none" strike="noStrike" cap="none" dirty="0" err="1">
                          <a:solidFill>
                            <a:srgbClr val="000000"/>
                          </a:solidFill>
                          <a:latin typeface="Arial"/>
                          <a:ea typeface="Arial"/>
                          <a:cs typeface="Arial"/>
                          <a:sym typeface="Arial"/>
                        </a:rPr>
                        <a:t>Zetaquira</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CUNDINAMARCA : Bojacá, Chipaque, Chía, Cota, Cáqueza, Funza, Fómeque, Guasca, Jerusalén, La Calera, Lenguazaque, Machetá, San Antonio Del Tequendama, Soacha, Sopó, Tenjo, Ubaque, Zipaquirá, Cogua, Villeta.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HUILA : Algeciras, Campoalegre, Garzón, Hobo, Rivera, Suaza, Teruel, Timaná, </a:t>
                      </a:r>
                      <a:r>
                        <a:rPr lang="es-CO" sz="1000" b="0" i="0" u="none" strike="noStrike" cap="none" dirty="0" err="1">
                          <a:solidFill>
                            <a:srgbClr val="000000"/>
                          </a:solidFill>
                          <a:latin typeface="Arial"/>
                          <a:ea typeface="Arial"/>
                          <a:cs typeface="Arial"/>
                          <a:sym typeface="Arial"/>
                        </a:rPr>
                        <a:t>Villavieja</a:t>
                      </a:r>
                      <a:r>
                        <a:rPr lang="es-CO" sz="1000" b="0" i="0" u="none" strike="noStrike" cap="none" dirty="0">
                          <a:solidFill>
                            <a:srgbClr val="000000"/>
                          </a:solidFill>
                          <a:latin typeface="Arial"/>
                          <a:ea typeface="Arial"/>
                          <a:cs typeface="Arial"/>
                          <a:sym typeface="Arial"/>
                        </a:rPr>
                        <a:t>, Yaguará, Íquira, Neiva.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NORTE DE SANTANDER : </a:t>
                      </a:r>
                      <a:r>
                        <a:rPr lang="es-CO" sz="1000" b="0" i="0" u="none" strike="noStrike" cap="none" dirty="0" err="1">
                          <a:solidFill>
                            <a:srgbClr val="000000"/>
                          </a:solidFill>
                          <a:latin typeface="Arial"/>
                          <a:ea typeface="Arial"/>
                          <a:cs typeface="Arial"/>
                          <a:sym typeface="Arial"/>
                        </a:rPr>
                        <a:t>Cácota</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RISARALDA : Balboa.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TOLIMA : Prado, Rovira.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397009" y="1465960"/>
            <a:ext cx="3449766" cy="4878478"/>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4239670" y="4696505"/>
            <a:ext cx="477952"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13033762" y="4116464"/>
            <a:ext cx="484369" cy="446694"/>
          </a:xfrm>
          <a:prstGeom prst="rect">
            <a:avLst/>
          </a:prstGeom>
          <a:noFill/>
          <a:ln>
            <a:noFill/>
          </a:ln>
        </p:spPr>
      </p:pic>
      <p:pic>
        <p:nvPicPr>
          <p:cNvPr id="8" name="Google Shape;137;p24" descr="Recurso 25.png"/>
          <p:cNvPicPr preferRelativeResize="0"/>
          <p:nvPr/>
        </p:nvPicPr>
        <p:blipFill rotWithShape="1">
          <a:blip r:embed="rId7">
            <a:alphaModFix/>
          </a:blip>
          <a:srcRect/>
          <a:stretch/>
        </p:blipFill>
        <p:spPr>
          <a:xfrm>
            <a:off x="4249434" y="2903219"/>
            <a:ext cx="458425" cy="44669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397009" y="1465960"/>
            <a:ext cx="3449766" cy="4878478"/>
          </a:xfrm>
          <a:prstGeom prst="rect">
            <a:avLst/>
          </a:prstGeom>
          <a:noFill/>
          <a:ln>
            <a:noFill/>
          </a:ln>
        </p:spPr>
      </p:pic>
      <p:graphicFrame>
        <p:nvGraphicFramePr>
          <p:cNvPr id="9" name="Google Shape;186;p59"/>
          <p:cNvGraphicFramePr/>
          <p:nvPr>
            <p:extLst>
              <p:ext uri="{D42A27DB-BD31-4B8C-83A1-F6EECF244321}">
                <p14:modId xmlns:p14="http://schemas.microsoft.com/office/powerpoint/2010/main" val="656512698"/>
              </p:ext>
            </p:extLst>
          </p:nvPr>
        </p:nvGraphicFramePr>
        <p:xfrm>
          <a:off x="3968061" y="1575484"/>
          <a:ext cx="8001000" cy="2897161"/>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884574">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01258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ANTIOQUIA : </a:t>
                      </a:r>
                      <a:r>
                        <a:rPr lang="pt-BR" sz="1000" b="0" i="0" u="none" strike="noStrike" cap="none" dirty="0" err="1">
                          <a:solidFill>
                            <a:srgbClr val="000000"/>
                          </a:solidFill>
                          <a:latin typeface="Arial"/>
                          <a:ea typeface="Arial"/>
                          <a:cs typeface="Arial"/>
                          <a:sym typeface="Arial"/>
                        </a:rPr>
                        <a:t>Bello</a:t>
                      </a:r>
                      <a:r>
                        <a:rPr lang="pt-BR" sz="1000" b="0" i="0" u="none" strike="noStrike" cap="none" dirty="0">
                          <a:solidFill>
                            <a:srgbClr val="000000"/>
                          </a:solidFill>
                          <a:latin typeface="Arial"/>
                          <a:ea typeface="Arial"/>
                          <a:cs typeface="Arial"/>
                          <a:sym typeface="Arial"/>
                        </a:rPr>
                        <a:t>, Copacabana, </a:t>
                      </a:r>
                      <a:r>
                        <a:rPr lang="pt-BR" sz="1000" b="0" i="0" u="none" strike="noStrike" cap="none" dirty="0" err="1">
                          <a:solidFill>
                            <a:srgbClr val="000000"/>
                          </a:solidFill>
                          <a:latin typeface="Arial"/>
                          <a:ea typeface="Arial"/>
                          <a:cs typeface="Arial"/>
                          <a:sym typeface="Arial"/>
                        </a:rPr>
                        <a:t>Fredonia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Liborina</a:t>
                      </a:r>
                      <a:r>
                        <a:rPr lang="pt-BR" sz="1000" b="0" i="0" u="none" strike="noStrike" cap="none" dirty="0">
                          <a:solidFill>
                            <a:srgbClr val="000000"/>
                          </a:solidFill>
                          <a:latin typeface="Arial"/>
                          <a:ea typeface="Arial"/>
                          <a:cs typeface="Arial"/>
                          <a:sym typeface="Arial"/>
                        </a:rPr>
                        <a:t>, Medellín, </a:t>
                      </a:r>
                      <a:r>
                        <a:rPr lang="pt-BR" sz="1000" b="0" i="0" u="none" strike="noStrike" cap="none" dirty="0" err="1">
                          <a:solidFill>
                            <a:srgbClr val="000000"/>
                          </a:solidFill>
                          <a:latin typeface="Arial"/>
                          <a:ea typeface="Arial"/>
                          <a:cs typeface="Arial"/>
                          <a:sym typeface="Arial"/>
                        </a:rPr>
                        <a:t>Sabanalarga</a:t>
                      </a:r>
                      <a:r>
                        <a:rPr lang="pt-BR" sz="1000" b="0" i="0" u="none" strike="noStrike" cap="none" dirty="0">
                          <a:solidFill>
                            <a:srgbClr val="000000"/>
                          </a:solidFill>
                          <a:latin typeface="Arial"/>
                          <a:ea typeface="Arial"/>
                          <a:cs typeface="Arial"/>
                          <a:sym typeface="Arial"/>
                        </a:rPr>
                        <a:t>, Santa Fé De </a:t>
                      </a:r>
                      <a:r>
                        <a:rPr lang="pt-BR" sz="1000" b="0" i="0" u="none" strike="noStrike" cap="none" dirty="0" err="1">
                          <a:solidFill>
                            <a:srgbClr val="000000"/>
                          </a:solidFill>
                          <a:latin typeface="Arial"/>
                          <a:ea typeface="Arial"/>
                          <a:cs typeface="Arial"/>
                          <a:sym typeface="Arial"/>
                        </a:rPr>
                        <a:t>Antioquia</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BOYACÁ : </a:t>
                      </a:r>
                      <a:r>
                        <a:rPr lang="pt-BR" sz="1000" b="0" i="0" u="none" strike="noStrike" cap="none" dirty="0" err="1">
                          <a:solidFill>
                            <a:srgbClr val="000000"/>
                          </a:solidFill>
                          <a:latin typeface="Arial"/>
                          <a:ea typeface="Arial"/>
                          <a:cs typeface="Arial"/>
                          <a:sym typeface="Arial"/>
                        </a:rPr>
                        <a:t>Aquitania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Berbeo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Chivor</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Duitama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Guateque</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Paipa</a:t>
                      </a:r>
                      <a:r>
                        <a:rPr lang="pt-BR" sz="1000" b="0" i="0" u="none" strike="noStrike" cap="none" dirty="0">
                          <a:solidFill>
                            <a:srgbClr val="000000"/>
                          </a:solidFill>
                          <a:latin typeface="Arial"/>
                          <a:ea typeface="Arial"/>
                          <a:cs typeface="Arial"/>
                          <a:sym typeface="Arial"/>
                        </a:rPr>
                        <a:t>, Puerto </a:t>
                      </a:r>
                      <a:r>
                        <a:rPr lang="pt-BR" sz="1000" b="0" i="0" u="none" strike="noStrike" cap="none" dirty="0" err="1">
                          <a:solidFill>
                            <a:srgbClr val="000000"/>
                          </a:solidFill>
                          <a:latin typeface="Arial"/>
                          <a:ea typeface="Arial"/>
                          <a:cs typeface="Arial"/>
                          <a:sym typeface="Arial"/>
                        </a:rPr>
                        <a:t>Boyacá</a:t>
                      </a:r>
                      <a:r>
                        <a:rPr lang="pt-BR" sz="1000" b="0" i="0" u="none" strike="noStrike" cap="none" dirty="0">
                          <a:solidFill>
                            <a:srgbClr val="000000"/>
                          </a:solidFill>
                          <a:latin typeface="Arial"/>
                          <a:ea typeface="Arial"/>
                          <a:cs typeface="Arial"/>
                          <a:sym typeface="Arial"/>
                        </a:rPr>
                        <a:t>, Páez, </a:t>
                      </a:r>
                      <a:r>
                        <a:rPr lang="pt-BR" sz="1000" b="0" i="0" u="none" strike="noStrike" cap="none" dirty="0" err="1">
                          <a:solidFill>
                            <a:srgbClr val="000000"/>
                          </a:solidFill>
                          <a:latin typeface="Arial"/>
                          <a:ea typeface="Arial"/>
                          <a:cs typeface="Arial"/>
                          <a:sym typeface="Arial"/>
                        </a:rPr>
                        <a:t>Samacá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Sotaquirá</a:t>
                      </a:r>
                      <a:r>
                        <a:rPr lang="pt-BR" sz="1000" b="0" i="0" u="none" strike="noStrike" cap="none" dirty="0">
                          <a:solidFill>
                            <a:srgbClr val="000000"/>
                          </a:solidFill>
                          <a:latin typeface="Arial"/>
                          <a:ea typeface="Arial"/>
                          <a:cs typeface="Arial"/>
                          <a:sym typeface="Arial"/>
                        </a:rPr>
                        <a:t>, Tota, </a:t>
                      </a:r>
                      <a:r>
                        <a:rPr lang="pt-BR" sz="1000" b="0" i="0" u="none" strike="noStrike" cap="none" dirty="0" err="1">
                          <a:solidFill>
                            <a:srgbClr val="000000"/>
                          </a:solidFill>
                          <a:latin typeface="Arial"/>
                          <a:ea typeface="Arial"/>
                          <a:cs typeface="Arial"/>
                          <a:sym typeface="Arial"/>
                        </a:rPr>
                        <a:t>Viracachá</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CUNDINAMARCA : Beltrán, Gama, Granada, </a:t>
                      </a:r>
                      <a:r>
                        <a:rPr lang="pt-BR" sz="1000" b="0" i="0" u="none" strike="noStrike" cap="none" dirty="0" err="1">
                          <a:solidFill>
                            <a:srgbClr val="000000"/>
                          </a:solidFill>
                          <a:latin typeface="Arial"/>
                          <a:ea typeface="Arial"/>
                          <a:cs typeface="Arial"/>
                          <a:sym typeface="Arial"/>
                        </a:rPr>
                        <a:t>Guataquí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Guatavita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Junín</a:t>
                      </a:r>
                      <a:r>
                        <a:rPr lang="pt-BR" sz="1000" b="0" i="0" u="none" strike="noStrike" cap="none" dirty="0">
                          <a:solidFill>
                            <a:srgbClr val="000000"/>
                          </a:solidFill>
                          <a:latin typeface="Arial"/>
                          <a:ea typeface="Arial"/>
                          <a:cs typeface="Arial"/>
                          <a:sym typeface="Arial"/>
                        </a:rPr>
                        <a:t>, La Mesa, Mosquera, </a:t>
                      </a:r>
                      <a:r>
                        <a:rPr lang="pt-BR" sz="1000" b="0" i="0" u="none" strike="noStrike" cap="none" dirty="0" err="1">
                          <a:solidFill>
                            <a:srgbClr val="000000"/>
                          </a:solidFill>
                          <a:latin typeface="Arial"/>
                          <a:ea typeface="Arial"/>
                          <a:cs typeface="Arial"/>
                          <a:sym typeface="Arial"/>
                        </a:rPr>
                        <a:t>Pulí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Sesquilé</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Sibaté</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Subachoque</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Sutatausa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Tena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Tibirita</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HUILA : </a:t>
                      </a:r>
                      <a:r>
                        <a:rPr lang="pt-BR" sz="1000" b="0" i="0" u="none" strike="noStrike" cap="none" dirty="0" err="1">
                          <a:solidFill>
                            <a:srgbClr val="000000"/>
                          </a:solidFill>
                          <a:latin typeface="Arial"/>
                          <a:ea typeface="Arial"/>
                          <a:cs typeface="Arial"/>
                          <a:sym typeface="Arial"/>
                        </a:rPr>
                        <a:t>Acevedo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Aipe</a:t>
                      </a:r>
                      <a:r>
                        <a:rPr lang="pt-BR" sz="1000" b="0" i="0" u="none" strike="noStrike" cap="none" dirty="0">
                          <a:solidFill>
                            <a:srgbClr val="000000"/>
                          </a:solidFill>
                          <a:latin typeface="Arial"/>
                          <a:ea typeface="Arial"/>
                          <a:cs typeface="Arial"/>
                          <a:sym typeface="Arial"/>
                        </a:rPr>
                        <a:t>, Altamira, Gigante, Guadalupe, La Argentina, Palermo, Palestina, </a:t>
                      </a:r>
                      <a:r>
                        <a:rPr lang="pt-BR" sz="1000" b="0" i="0" u="none" strike="noStrike" cap="none" dirty="0" err="1">
                          <a:solidFill>
                            <a:srgbClr val="000000"/>
                          </a:solidFill>
                          <a:latin typeface="Arial"/>
                          <a:ea typeface="Arial"/>
                          <a:cs typeface="Arial"/>
                          <a:sym typeface="Arial"/>
                        </a:rPr>
                        <a:t>Pitalito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Tarqui</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Tesalia</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NORTE DE SANTANDER : Toledo.</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SANTANDER : </a:t>
                      </a:r>
                      <a:r>
                        <a:rPr lang="pt-BR" sz="1000" b="0" i="0" u="none" strike="noStrike" cap="none" dirty="0" err="1">
                          <a:solidFill>
                            <a:srgbClr val="000000"/>
                          </a:solidFill>
                          <a:latin typeface="Arial"/>
                          <a:ea typeface="Arial"/>
                          <a:cs typeface="Arial"/>
                          <a:sym typeface="Arial"/>
                        </a:rPr>
                        <a:t>Barrancabermeja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Capitanejo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Gámbita</a:t>
                      </a:r>
                      <a:r>
                        <a:rPr lang="pt-BR" sz="1000" b="0" i="0" u="none" strike="noStrike" cap="none" dirty="0">
                          <a:solidFill>
                            <a:srgbClr val="000000"/>
                          </a:solidFill>
                          <a:latin typeface="Arial"/>
                          <a:ea typeface="Arial"/>
                          <a:cs typeface="Arial"/>
                          <a:sym typeface="Arial"/>
                        </a:rPr>
                        <a:t>, Palmar.</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TOLIMA : Coello, </a:t>
                      </a:r>
                      <a:r>
                        <a:rPr lang="pt-BR" sz="1000" b="0" i="0" u="none" strike="noStrike" cap="none" dirty="0" err="1">
                          <a:solidFill>
                            <a:srgbClr val="000000"/>
                          </a:solidFill>
                          <a:latin typeface="Arial"/>
                          <a:ea typeface="Arial"/>
                          <a:cs typeface="Arial"/>
                          <a:sym typeface="Arial"/>
                        </a:rPr>
                        <a:t>Cunday</a:t>
                      </a:r>
                      <a:r>
                        <a:rPr lang="pt-BR" sz="1000" b="0" i="0" u="none" strike="noStrike" cap="none" dirty="0">
                          <a:solidFill>
                            <a:srgbClr val="000000"/>
                          </a:solidFill>
                          <a:latin typeface="Arial"/>
                          <a:ea typeface="Arial"/>
                          <a:cs typeface="Arial"/>
                          <a:sym typeface="Arial"/>
                        </a:rPr>
                        <a:t>, Espinal, </a:t>
                      </a:r>
                      <a:r>
                        <a:rPr lang="pt-BR" sz="1000" b="0" i="0" u="none" strike="noStrike" cap="none" dirty="0" err="1">
                          <a:solidFill>
                            <a:srgbClr val="000000"/>
                          </a:solidFill>
                          <a:latin typeface="Arial"/>
                          <a:ea typeface="Arial"/>
                          <a:cs typeface="Arial"/>
                          <a:sym typeface="Arial"/>
                        </a:rPr>
                        <a:t>Guamo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Ibagué</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Natagaima</a:t>
                      </a:r>
                      <a:r>
                        <a:rPr lang="pt-BR" sz="1000" b="0" i="0" u="none" strike="noStrike" cap="none" dirty="0">
                          <a:solidFill>
                            <a:srgbClr val="000000"/>
                          </a:solidFill>
                          <a:latin typeface="Arial"/>
                          <a:ea typeface="Arial"/>
                          <a:cs typeface="Arial"/>
                          <a:sym typeface="Arial"/>
                        </a:rPr>
                        <a:t>, Ortega, </a:t>
                      </a:r>
                      <a:r>
                        <a:rPr lang="pt-BR" sz="1000" b="0" i="0" u="none" strike="noStrike" cap="none" dirty="0" err="1">
                          <a:solidFill>
                            <a:srgbClr val="000000"/>
                          </a:solidFill>
                          <a:latin typeface="Arial"/>
                          <a:ea typeface="Arial"/>
                          <a:cs typeface="Arial"/>
                          <a:sym typeface="Arial"/>
                        </a:rPr>
                        <a:t>Purificación</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Saldaña</a:t>
                      </a:r>
                      <a:r>
                        <a:rPr lang="pt-BR" sz="1000" b="0" i="0" u="none" strike="noStrike" cap="none" dirty="0">
                          <a:solidFill>
                            <a:srgbClr val="000000"/>
                          </a:solidFill>
                          <a:latin typeface="Arial"/>
                          <a:ea typeface="Arial"/>
                          <a:cs typeface="Arial"/>
                          <a:sym typeface="Arial"/>
                        </a:rPr>
                        <a:t>, San </a:t>
                      </a:r>
                      <a:r>
                        <a:rPr lang="pt-BR" sz="1000" b="0" i="0" u="none" strike="noStrike" cap="none" dirty="0" err="1">
                          <a:solidFill>
                            <a:srgbClr val="000000"/>
                          </a:solidFill>
                          <a:latin typeface="Arial"/>
                          <a:ea typeface="Arial"/>
                          <a:cs typeface="Arial"/>
                          <a:sym typeface="Arial"/>
                        </a:rPr>
                        <a:t>Luis</a:t>
                      </a:r>
                      <a:r>
                        <a:rPr lang="pt-BR" sz="1000" b="0" i="0" u="none" strike="noStrike" cap="none" dirty="0">
                          <a:solidFill>
                            <a:srgbClr val="000000"/>
                          </a:solidFill>
                          <a:latin typeface="Arial"/>
                          <a:ea typeface="Arial"/>
                          <a:cs typeface="Arial"/>
                          <a:sym typeface="Arial"/>
                        </a:rPr>
                        <a:t>, Valle De San Juan.</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pic>
        <p:nvPicPr>
          <p:cNvPr id="157" name="Google Shape;157;p58"/>
          <p:cNvPicPr preferRelativeResize="0"/>
          <p:nvPr/>
        </p:nvPicPr>
        <p:blipFill rotWithShape="1">
          <a:blip r:embed="rId5">
            <a:alphaModFix/>
          </a:blip>
          <a:srcRect/>
          <a:stretch/>
        </p:blipFill>
        <p:spPr>
          <a:xfrm>
            <a:off x="12440533" y="2983953"/>
            <a:ext cx="477952"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4228871" y="3206476"/>
            <a:ext cx="484369" cy="446694"/>
          </a:xfrm>
          <a:prstGeom prst="rect">
            <a:avLst/>
          </a:prstGeom>
          <a:noFill/>
          <a:ln>
            <a:noFill/>
          </a:ln>
        </p:spPr>
      </p:pic>
      <p:pic>
        <p:nvPicPr>
          <p:cNvPr id="8" name="Google Shape;137;p24" descr="Recurso 25.png"/>
          <p:cNvPicPr preferRelativeResize="0"/>
          <p:nvPr/>
        </p:nvPicPr>
        <p:blipFill rotWithShape="1">
          <a:blip r:embed="rId7">
            <a:alphaModFix/>
          </a:blip>
          <a:srcRect/>
          <a:stretch/>
        </p:blipFill>
        <p:spPr>
          <a:xfrm>
            <a:off x="13518131" y="5253223"/>
            <a:ext cx="458425" cy="446694"/>
          </a:xfrm>
          <a:prstGeom prst="rect">
            <a:avLst/>
          </a:prstGeom>
          <a:noFill/>
          <a:ln>
            <a:noFill/>
          </a:ln>
        </p:spPr>
      </p:pic>
    </p:spTree>
    <p:extLst>
      <p:ext uri="{BB962C8B-B14F-4D97-AF65-F5344CB8AC3E}">
        <p14:creationId xmlns:p14="http://schemas.microsoft.com/office/powerpoint/2010/main" val="3117844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36828B31-03D7-FC0C-96B5-E21E270FC958}"/>
              </a:ext>
            </a:extLst>
          </p:cNvPr>
          <p:cNvGraphicFramePr/>
          <p:nvPr>
            <p:extLst>
              <p:ext uri="{D42A27DB-BD31-4B8C-83A1-F6EECF244321}">
                <p14:modId xmlns:p14="http://schemas.microsoft.com/office/powerpoint/2010/main" val="3301696227"/>
              </p:ext>
            </p:extLst>
          </p:nvPr>
        </p:nvGraphicFramePr>
        <p:xfrm>
          <a:off x="4094181" y="1360024"/>
          <a:ext cx="7435323" cy="3455696"/>
        </p:xfrm>
        <a:graphic>
          <a:graphicData uri="http://schemas.openxmlformats.org/drawingml/2006/table">
            <a:tbl>
              <a:tblPr>
                <a:noFill/>
                <a:tableStyleId>{7637F94A-DA9B-481A-AE38-6A32242EE391}</a:tableStyleId>
              </a:tblPr>
              <a:tblGrid>
                <a:gridCol w="916345">
                  <a:extLst>
                    <a:ext uri="{9D8B030D-6E8A-4147-A177-3AD203B41FA5}">
                      <a16:colId xmlns:a16="http://schemas.microsoft.com/office/drawing/2014/main" val="20000"/>
                    </a:ext>
                  </a:extLst>
                </a:gridCol>
                <a:gridCol w="6518978">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VALLE DEL CAUCA : Jamundí.</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NARIÑO : Potosí, Pupiales.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CAUCA : Páez.</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NARIÑO : Aldana, Cuaspud Carlosama, Cumbal, Guachucal, Ipiales, Puerres.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4071230857"/>
                  </a:ext>
                </a:extLst>
              </a:tr>
            </a:tbl>
          </a:graphicData>
        </a:graphic>
      </p:graphicFrame>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3" r:link="rId4"/>
          <a:srcRect/>
          <a:stretch>
            <a:fillRect/>
          </a:stretch>
        </p:blipFill>
        <p:spPr>
          <a:xfrm>
            <a:off x="518660" y="883845"/>
            <a:ext cx="3406213" cy="5781663"/>
          </a:xfrm>
          <a:prstGeom prst="rect">
            <a:avLst/>
          </a:prstGeom>
          <a:noFill/>
          <a:ln>
            <a:noFill/>
          </a:ln>
        </p:spPr>
      </p:pic>
      <p:pic>
        <p:nvPicPr>
          <p:cNvPr id="192" name="Google Shape;192;p59"/>
          <p:cNvPicPr preferRelativeResize="0"/>
          <p:nvPr/>
        </p:nvPicPr>
        <p:blipFill rotWithShape="1">
          <a:blip r:embed="rId5">
            <a:alphaModFix/>
          </a:blip>
          <a:srcRect/>
          <a:stretch/>
        </p:blipFill>
        <p:spPr>
          <a:xfrm>
            <a:off x="4251353" y="2290319"/>
            <a:ext cx="432854" cy="445047"/>
          </a:xfrm>
          <a:prstGeom prst="rect">
            <a:avLst/>
          </a:prstGeom>
          <a:noFill/>
          <a:ln>
            <a:noFill/>
          </a:ln>
        </p:spPr>
      </p:pic>
      <p:pic>
        <p:nvPicPr>
          <p:cNvPr id="193" name="Google Shape;193;p59"/>
          <p:cNvPicPr preferRelativeResize="0"/>
          <p:nvPr/>
        </p:nvPicPr>
        <p:blipFill rotWithShape="1">
          <a:blip r:embed="rId6">
            <a:alphaModFix/>
          </a:blip>
          <a:srcRect/>
          <a:stretch/>
        </p:blipFill>
        <p:spPr>
          <a:xfrm>
            <a:off x="4245237" y="3206476"/>
            <a:ext cx="451143" cy="445047"/>
          </a:xfrm>
          <a:prstGeom prst="rect">
            <a:avLst/>
          </a:prstGeom>
          <a:noFill/>
          <a:ln>
            <a:noFill/>
          </a:ln>
        </p:spPr>
      </p:pic>
      <p:pic>
        <p:nvPicPr>
          <p:cNvPr id="9" name="Google Shape;158;p58"/>
          <p:cNvPicPr preferRelativeResize="0"/>
          <p:nvPr/>
        </p:nvPicPr>
        <p:blipFill rotWithShape="1">
          <a:blip r:embed="rId7">
            <a:alphaModFix/>
          </a:blip>
          <a:srcRect/>
          <a:stretch/>
        </p:blipFill>
        <p:spPr>
          <a:xfrm>
            <a:off x="4239180" y="4110709"/>
            <a:ext cx="457200" cy="44669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1759394031"/>
              </p:ext>
            </p:extLst>
          </p:nvPr>
        </p:nvGraphicFramePr>
        <p:xfrm>
          <a:off x="5224077" y="1281908"/>
          <a:ext cx="6745419" cy="3961771"/>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Cravo Norte, Fortul.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Aguazul, Hato Corozal, Maní, Paz De Ariporo.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Acacías, Cabuyaro, Cumaral, El Calvario, El Castillo, Fuente De Oro, Granada, La Macarena, Lejanías, Mapiripán, Mesetas, Puerto Lleras, Puerto Rico, San Carlos De Guaroa, San Juan De Arama, San Martín, Uribe, Villavicencio, Vistahermosa.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Cumaribo, La Primavera, Puerto Carreño, Santa Rosalía.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Arauca, Tame, Arauquita.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Trinidad.</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Cubarral, Restrepo, San Juanito.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Saravena.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t>
                      </a:r>
                      <a:r>
                        <a:rPr lang="es-ES" sz="1000" b="0" i="0" u="none" strike="noStrike" cap="none" dirty="0" err="1">
                          <a:solidFill>
                            <a:srgbClr val="000000"/>
                          </a:solidFill>
                          <a:latin typeface="Arial"/>
                          <a:ea typeface="Arial"/>
                          <a:cs typeface="Arial"/>
                          <a:sym typeface="Arial"/>
                        </a:rPr>
                        <a:t>Chámeza</a:t>
                      </a:r>
                      <a:r>
                        <a:rPr lang="es-ES" sz="1000" b="0" i="0" u="none" strike="noStrike" cap="none" dirty="0">
                          <a:solidFill>
                            <a:srgbClr val="000000"/>
                          </a:solidFill>
                          <a:latin typeface="Arial"/>
                          <a:ea typeface="Arial"/>
                          <a:cs typeface="Arial"/>
                          <a:sym typeface="Arial"/>
                        </a:rPr>
                        <a:t>, Monterrey, Nunchía, Orocué, Sabanalarga, San Luis De Palenque, Tauramena, Villanueva, Yopal.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Puerto Gaitán.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graphicFrame>
        <p:nvGraphicFramePr>
          <p:cNvPr id="199" name="Google Shape;199;p4"/>
          <p:cNvGraphicFramePr/>
          <p:nvPr>
            <p:extLst>
              <p:ext uri="{D42A27DB-BD31-4B8C-83A1-F6EECF244321}">
                <p14:modId xmlns:p14="http://schemas.microsoft.com/office/powerpoint/2010/main" val="3279372106"/>
              </p:ext>
            </p:extLst>
          </p:nvPr>
        </p:nvGraphicFramePr>
        <p:xfrm>
          <a:off x="12455004" y="4502918"/>
          <a:ext cx="6746475" cy="1626875"/>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CASANARE : La Salina, Trinidad.</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r:link="rId4"/>
          <a:srcRect/>
          <a:stretch>
            <a:fillRect/>
          </a:stretch>
        </p:blipFill>
        <p:spPr>
          <a:xfrm>
            <a:off x="471389" y="1445709"/>
            <a:ext cx="4650188" cy="4860668"/>
          </a:xfrm>
          <a:prstGeom prst="rect">
            <a:avLst/>
          </a:prstGeom>
          <a:noFill/>
          <a:ln>
            <a:noFill/>
          </a:ln>
        </p:spPr>
      </p:pic>
      <p:pic>
        <p:nvPicPr>
          <p:cNvPr id="203" name="Google Shape;203;p4"/>
          <p:cNvPicPr preferRelativeResize="0"/>
          <p:nvPr/>
        </p:nvPicPr>
        <p:blipFill rotWithShape="1">
          <a:blip r:embed="rId5">
            <a:alphaModFix/>
          </a:blip>
          <a:srcRect/>
          <a:stretch/>
        </p:blipFill>
        <p:spPr>
          <a:xfrm>
            <a:off x="5382076" y="2534549"/>
            <a:ext cx="432854" cy="445047"/>
          </a:xfrm>
          <a:prstGeom prst="rect">
            <a:avLst/>
          </a:prstGeom>
          <a:noFill/>
          <a:ln>
            <a:noFill/>
          </a:ln>
        </p:spPr>
      </p:pic>
      <p:pic>
        <p:nvPicPr>
          <p:cNvPr id="204" name="Google Shape;204;p4"/>
          <p:cNvPicPr preferRelativeResize="0"/>
          <p:nvPr/>
        </p:nvPicPr>
        <p:blipFill rotWithShape="1">
          <a:blip r:embed="rId6">
            <a:alphaModFix/>
          </a:blip>
          <a:srcRect/>
          <a:stretch/>
        </p:blipFill>
        <p:spPr>
          <a:xfrm>
            <a:off x="13243713" y="3852165"/>
            <a:ext cx="3694496" cy="1042506"/>
          </a:xfrm>
          <a:prstGeom prst="rect">
            <a:avLst/>
          </a:prstGeom>
          <a:noFill/>
          <a:ln>
            <a:noFill/>
          </a:ln>
        </p:spPr>
      </p:pic>
      <p:pic>
        <p:nvPicPr>
          <p:cNvPr id="205" name="Google Shape;205;p4"/>
          <p:cNvPicPr preferRelativeResize="0"/>
          <p:nvPr/>
        </p:nvPicPr>
        <p:blipFill rotWithShape="1">
          <a:blip r:embed="rId7">
            <a:alphaModFix/>
          </a:blip>
          <a:srcRect/>
          <a:stretch/>
        </p:blipFill>
        <p:spPr>
          <a:xfrm>
            <a:off x="5395449" y="3602818"/>
            <a:ext cx="451143" cy="445047"/>
          </a:xfrm>
          <a:prstGeom prst="rect">
            <a:avLst/>
          </a:prstGeom>
          <a:noFill/>
          <a:ln>
            <a:noFill/>
          </a:ln>
        </p:spPr>
      </p:pic>
      <p:pic>
        <p:nvPicPr>
          <p:cNvPr id="10" name="Google Shape;158;p58"/>
          <p:cNvPicPr preferRelativeResize="0"/>
          <p:nvPr/>
        </p:nvPicPr>
        <p:blipFill rotWithShape="1">
          <a:blip r:embed="rId8">
            <a:alphaModFix/>
          </a:blip>
          <a:srcRect/>
          <a:stretch/>
        </p:blipFill>
        <p:spPr>
          <a:xfrm>
            <a:off x="5389392" y="4502918"/>
            <a:ext cx="457200" cy="43784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212" name="Google Shape;212;p5"/>
          <p:cNvGraphicFramePr/>
          <p:nvPr>
            <p:extLst>
              <p:ext uri="{D42A27DB-BD31-4B8C-83A1-F6EECF244321}">
                <p14:modId xmlns:p14="http://schemas.microsoft.com/office/powerpoint/2010/main" val="1009638469"/>
              </p:ext>
            </p:extLst>
          </p:nvPr>
        </p:nvGraphicFramePr>
        <p:xfrm>
          <a:off x="13547693" y="2808347"/>
          <a:ext cx="6426275" cy="2041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CAQUETÁ : Valparaíso.</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GUAINÍA : Inírida.</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GUAVIARE : El Retorno.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r:link="rId4"/>
          <a:srcRect/>
          <a:stretch>
            <a:fillRect/>
          </a:stretch>
        </p:blipFill>
        <p:spPr>
          <a:xfrm>
            <a:off x="572674" y="1281908"/>
            <a:ext cx="4447002" cy="4600575"/>
          </a:xfrm>
          <a:prstGeom prst="rect">
            <a:avLst/>
          </a:prstGeom>
          <a:noFill/>
          <a:ln>
            <a:noFill/>
          </a:ln>
        </p:spPr>
      </p:pic>
      <p:pic>
        <p:nvPicPr>
          <p:cNvPr id="9" name="Google Shape;204;p4"/>
          <p:cNvPicPr preferRelativeResize="0"/>
          <p:nvPr/>
        </p:nvPicPr>
        <p:blipFill rotWithShape="1">
          <a:blip r:embed="rId5">
            <a:alphaModFix/>
          </a:blip>
          <a:srcRect/>
          <a:stretch/>
        </p:blipFill>
        <p:spPr>
          <a:xfrm>
            <a:off x="13066334" y="5205884"/>
            <a:ext cx="3694496" cy="1042506"/>
          </a:xfrm>
          <a:prstGeom prst="rect">
            <a:avLst/>
          </a:prstGeom>
          <a:noFill/>
          <a:ln>
            <a:noFill/>
          </a:ln>
        </p:spPr>
      </p:pic>
      <p:graphicFrame>
        <p:nvGraphicFramePr>
          <p:cNvPr id="2" name="Google Shape;186;p59">
            <a:extLst>
              <a:ext uri="{FF2B5EF4-FFF2-40B4-BE49-F238E27FC236}">
                <a16:creationId xmlns:a16="http://schemas.microsoft.com/office/drawing/2014/main" id="{D775E923-8C1E-4FD9-BEF7-55486AB6587C}"/>
              </a:ext>
            </a:extLst>
          </p:cNvPr>
          <p:cNvGraphicFramePr/>
          <p:nvPr>
            <p:extLst>
              <p:ext uri="{D42A27DB-BD31-4B8C-83A1-F6EECF244321}">
                <p14:modId xmlns:p14="http://schemas.microsoft.com/office/powerpoint/2010/main" val="2896326844"/>
              </p:ext>
            </p:extLst>
          </p:nvPr>
        </p:nvGraphicFramePr>
        <p:xfrm>
          <a:off x="5224077" y="1281908"/>
          <a:ext cx="6745419" cy="3809371"/>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CAQUETÁ : Belén De Los Andaquíes, Florencia, San Vicente Del Caguán, Solano.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GUAINÍA : </a:t>
                      </a:r>
                      <a:r>
                        <a:rPr lang="es-ES" sz="1000" b="0" i="0" u="none" strike="noStrike" cap="none" dirty="0" err="1">
                          <a:solidFill>
                            <a:srgbClr val="000000"/>
                          </a:solidFill>
                          <a:latin typeface="Arial"/>
                          <a:ea typeface="Arial"/>
                          <a:cs typeface="Arial"/>
                          <a:sym typeface="Arial"/>
                        </a:rPr>
                        <a:t>Barrancominas</a:t>
                      </a:r>
                      <a:r>
                        <a:rPr lang="es-ES" sz="1000" b="0" i="0" u="none" strike="noStrike" cap="none" dirty="0">
                          <a:solidFill>
                            <a:srgbClr val="000000"/>
                          </a:solidFill>
                          <a:latin typeface="Arial"/>
                          <a:ea typeface="Arial"/>
                          <a:cs typeface="Arial"/>
                          <a:sym typeface="Arial"/>
                        </a:rPr>
                        <a:t>, Cacahual, Inírida, Puerto Colombia, San Felipe.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GUAVIARE : Calamar, El Retorno, Miraflores, San José Del Guaviare.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CAQUETÁ : Cartagena Del </a:t>
                      </a:r>
                      <a:r>
                        <a:rPr lang="es-ES" sz="1000" b="0" i="0" u="none" strike="noStrike" cap="none" dirty="0" err="1">
                          <a:solidFill>
                            <a:srgbClr val="000000"/>
                          </a:solidFill>
                          <a:latin typeface="Arial"/>
                          <a:ea typeface="Arial"/>
                          <a:cs typeface="Arial"/>
                          <a:sym typeface="Arial"/>
                        </a:rPr>
                        <a:t>Chairá</a:t>
                      </a:r>
                      <a:r>
                        <a:rPr lang="es-ES" sz="1000" b="0" i="0" u="none" strike="noStrike" cap="none" dirty="0">
                          <a:solidFill>
                            <a:srgbClr val="000000"/>
                          </a:solidFill>
                          <a:latin typeface="Arial"/>
                          <a:ea typeface="Arial"/>
                          <a:cs typeface="Arial"/>
                          <a:sym typeface="Arial"/>
                        </a:rPr>
                        <a:t>, Morelia, Puerto Rico, Valparaíso.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GUAINÍA : Pana </a:t>
                      </a:r>
                      <a:r>
                        <a:rPr lang="es-ES" sz="1000" b="0" i="0" u="none" strike="noStrike" cap="none" dirty="0" err="1">
                          <a:solidFill>
                            <a:srgbClr val="000000"/>
                          </a:solidFill>
                          <a:latin typeface="Arial"/>
                          <a:ea typeface="Arial"/>
                          <a:cs typeface="Arial"/>
                          <a:sym typeface="Arial"/>
                        </a:rPr>
                        <a:t>Pana</a:t>
                      </a:r>
                      <a:r>
                        <a:rPr lang="es-ES"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AMAZONAS : La Chorrera, La Pedrera, La Victoria, </a:t>
                      </a:r>
                      <a:r>
                        <a:rPr lang="es-ES" sz="1000" b="0" i="0" u="none" strike="noStrike" cap="none" dirty="0" err="1">
                          <a:solidFill>
                            <a:srgbClr val="000000"/>
                          </a:solidFill>
                          <a:latin typeface="Arial"/>
                          <a:ea typeface="Arial"/>
                          <a:cs typeface="Arial"/>
                          <a:sym typeface="Arial"/>
                        </a:rPr>
                        <a:t>Mirití</a:t>
                      </a:r>
                      <a:r>
                        <a:rPr lang="es-ES" sz="1000" b="0" i="0" u="none" strike="noStrike" cap="none" dirty="0">
                          <a:solidFill>
                            <a:srgbClr val="000000"/>
                          </a:solidFill>
                          <a:latin typeface="Arial"/>
                          <a:ea typeface="Arial"/>
                          <a:cs typeface="Arial"/>
                          <a:sym typeface="Arial"/>
                        </a:rPr>
                        <a:t> - Paraná, Puerto Arica, Puerto Santander.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CAQUETÁ : El Doncello, El </a:t>
                      </a:r>
                      <a:r>
                        <a:rPr lang="es-ES" sz="1000" b="0" i="0" u="none" strike="noStrike" cap="none" dirty="0" err="1">
                          <a:solidFill>
                            <a:srgbClr val="000000"/>
                          </a:solidFill>
                          <a:latin typeface="Arial"/>
                          <a:ea typeface="Arial"/>
                          <a:cs typeface="Arial"/>
                          <a:sym typeface="Arial"/>
                        </a:rPr>
                        <a:t>Paujíl</a:t>
                      </a:r>
                      <a:r>
                        <a:rPr lang="es-ES" sz="1000" b="0" i="0" u="none" strike="noStrike" cap="none" dirty="0">
                          <a:solidFill>
                            <a:srgbClr val="000000"/>
                          </a:solidFill>
                          <a:latin typeface="Arial"/>
                          <a:ea typeface="Arial"/>
                          <a:cs typeface="Arial"/>
                          <a:sym typeface="Arial"/>
                        </a:rPr>
                        <a:t>, La Montañita, Milán, San José Del Fragua.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GUAINÍA : La Guadalupe, Morichal.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PUTUMAYO : Puerto Asís, Puerto Caicedo, Puerto Guzmán.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VAUPÉS : Carurú, Mitú, </a:t>
                      </a:r>
                      <a:r>
                        <a:rPr lang="es-ES" sz="1000" b="0" i="0" u="none" strike="noStrike" cap="none" dirty="0" err="1">
                          <a:solidFill>
                            <a:srgbClr val="000000"/>
                          </a:solidFill>
                          <a:latin typeface="Arial"/>
                          <a:ea typeface="Arial"/>
                          <a:cs typeface="Arial"/>
                          <a:sym typeface="Arial"/>
                        </a:rPr>
                        <a:t>Pacoa</a:t>
                      </a:r>
                      <a:r>
                        <a:rPr lang="es-ES"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pic>
        <p:nvPicPr>
          <p:cNvPr id="215" name="Google Shape;215;p5" descr="Recurso 25.png"/>
          <p:cNvPicPr preferRelativeResize="0"/>
          <p:nvPr/>
        </p:nvPicPr>
        <p:blipFill rotWithShape="1">
          <a:blip r:embed="rId6">
            <a:alphaModFix/>
          </a:blip>
          <a:srcRect/>
          <a:stretch/>
        </p:blipFill>
        <p:spPr>
          <a:xfrm>
            <a:off x="5424748" y="2448180"/>
            <a:ext cx="432711" cy="446694"/>
          </a:xfrm>
          <a:prstGeom prst="rect">
            <a:avLst/>
          </a:prstGeom>
          <a:noFill/>
          <a:ln>
            <a:noFill/>
          </a:ln>
        </p:spPr>
      </p:pic>
      <p:pic>
        <p:nvPicPr>
          <p:cNvPr id="217" name="Google Shape;217;p5"/>
          <p:cNvPicPr preferRelativeResize="0"/>
          <p:nvPr/>
        </p:nvPicPr>
        <p:blipFill rotWithShape="1">
          <a:blip r:embed="rId7">
            <a:alphaModFix/>
          </a:blip>
          <a:srcRect/>
          <a:stretch/>
        </p:blipFill>
        <p:spPr>
          <a:xfrm>
            <a:off x="5424748" y="4402853"/>
            <a:ext cx="457200" cy="446694"/>
          </a:xfrm>
          <a:prstGeom prst="rect">
            <a:avLst/>
          </a:prstGeom>
          <a:noFill/>
          <a:ln>
            <a:noFill/>
          </a:ln>
        </p:spPr>
      </p:pic>
      <p:pic>
        <p:nvPicPr>
          <p:cNvPr id="218" name="Google Shape;218;p5"/>
          <p:cNvPicPr preferRelativeResize="0"/>
          <p:nvPr/>
        </p:nvPicPr>
        <p:blipFill rotWithShape="1">
          <a:blip r:embed="rId8">
            <a:alphaModFix/>
          </a:blip>
          <a:srcRect/>
          <a:stretch/>
        </p:blipFill>
        <p:spPr>
          <a:xfrm>
            <a:off x="5415531" y="3393555"/>
            <a:ext cx="451143" cy="445047"/>
          </a:xfrm>
          <a:prstGeom prst="rect">
            <a:avLst/>
          </a:prstGeom>
          <a:noFill/>
          <a:ln>
            <a:noFill/>
          </a:ln>
        </p:spPr>
      </p:pic>
    </p:spTree>
  </p:cSld>
  <p:clrMapOvr>
    <a:masterClrMapping/>
  </p:clrMapOvr>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1651</TotalTime>
  <Words>1785</Words>
  <Application>Microsoft Office PowerPoint</Application>
  <PresentationFormat>Panorámica</PresentationFormat>
  <Paragraphs>143</Paragraphs>
  <Slides>11</Slides>
  <Notes>11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11</vt:i4>
      </vt:variant>
    </vt:vector>
  </HeadingPairs>
  <TitlesOfParts>
    <vt:vector size="18" baseType="lpstr">
      <vt:lpstr>Verdana</vt:lpstr>
      <vt:lpstr>Helvetica Neue</vt:lpstr>
      <vt:lpstr>Arial Narrow</vt:lpstr>
      <vt:lpstr>Arial Black</vt:lpstr>
      <vt:lpstr>Calibri</vt:lpstr>
      <vt:lpstr>Arial</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Servicio Operacional De Pronósticos Y Alertas - Ospa</cp:lastModifiedBy>
  <cp:revision>147</cp:revision>
  <dcterms:created xsi:type="dcterms:W3CDTF">2022-10-19T17:32:46Z</dcterms:created>
  <dcterms:modified xsi:type="dcterms:W3CDTF">2024-02-26T20:00:58Z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y fmtid="{D5CDD505-2E9C-101B-9397-08002B2CF9AE}" pid="5" name="MSIP_Label_defa4170-0d19-0005-0004-bc88714345d2_Enabled">
    <vt:lpwstr>true</vt:lpwstr>
  </property>
  <property fmtid="{D5CDD505-2E9C-101B-9397-08002B2CF9AE}" pid="6" name="MSIP_Label_defa4170-0d19-0005-0004-bc88714345d2_SetDate">
    <vt:lpwstr>2024-02-22T15:00:47Z</vt:lpwstr>
  </property>
  <property fmtid="{D5CDD505-2E9C-101B-9397-08002B2CF9AE}" pid="7" name="MSIP_Label_defa4170-0d19-0005-0004-bc88714345d2_Method">
    <vt:lpwstr>Standard</vt:lpwstr>
  </property>
  <property fmtid="{D5CDD505-2E9C-101B-9397-08002B2CF9AE}" pid="8" name="MSIP_Label_defa4170-0d19-0005-0004-bc88714345d2_Name">
    <vt:lpwstr>defa4170-0d19-0005-0004-bc88714345d2</vt:lpwstr>
  </property>
  <property fmtid="{D5CDD505-2E9C-101B-9397-08002B2CF9AE}" pid="9" name="MSIP_Label_defa4170-0d19-0005-0004-bc88714345d2_SiteId">
    <vt:lpwstr>de2fffed-60b8-42b2-a465-00fee1de04ba</vt:lpwstr>
  </property>
  <property fmtid="{D5CDD505-2E9C-101B-9397-08002B2CF9AE}" pid="10" name="MSIP_Label_defa4170-0d19-0005-0004-bc88714345d2_ActionId">
    <vt:lpwstr>eb58da7a-1afc-469c-8100-e017faa72ef5</vt:lpwstr>
  </property>
  <property fmtid="{D5CDD505-2E9C-101B-9397-08002B2CF9AE}" pid="11" name="MSIP_Label_defa4170-0d19-0005-0004-bc88714345d2_ContentBits">
    <vt:lpwstr>0</vt:lpwstr>
  </property>
</Properties>
</file>