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4"/>
  </p:notesMasterIdLst>
  <p:sldIdLst>
    <p:sldId id="256" r:id="rId2"/>
    <p:sldId id="257" r:id="rId3"/>
    <p:sldId id="269" r:id="rId4"/>
    <p:sldId id="259" r:id="rId5"/>
    <p:sldId id="261" r:id="rId6"/>
    <p:sldId id="271" r:id="rId7"/>
    <p:sldId id="270" r:id="rId8"/>
    <p:sldId id="264" r:id="rId9"/>
    <p:sldId id="265" r:id="rId10"/>
    <p:sldId id="266" r:id="rId11"/>
    <p:sldId id="267" r:id="rId12"/>
    <p:sldId id="268" r:id="rId13"/>
  </p:sldIdLst>
  <p:sldSz cx="12192000" cy="6858000"/>
  <p:notesSz cx="12192000" cy="6858000"/>
  <p:embeddedFontLst>
    <p:embeddedFont>
      <p:font typeface="Verdana" panose="020B0604030504040204" pitchFamily="34" charset="0"/>
      <p:regular r:id="rId15"/>
      <p:bold r:id="rId16"/>
      <p:italic r:id="rId17"/>
      <p:boldItalic r:id="rId18"/>
    </p:embeddedFont>
    <p:embeddedFont>
      <p:font typeface="Arial Narrow" panose="020B0606020202030204" pitchFamily="34" charset="0"/>
      <p:regular r:id="rId19"/>
      <p:bold r:id="rId20"/>
      <p:italic r:id="rId21"/>
      <p:boldItalic r:id="rId22"/>
    </p:embeddedFont>
    <p:embeddedFont>
      <p:font typeface="Helvetica Neue" panose="020B0604020202020204" charset="0"/>
      <p:regular r:id="rId23"/>
      <p:bold r:id="rId24"/>
      <p:italic r:id="rId25"/>
      <p:boldItalic r:id="rId26"/>
    </p:embeddedFont>
    <p:embeddedFont>
      <p:font typeface="Arial Black" panose="020B0A04020102020204" pitchFamily="34" charset="0"/>
      <p:bold r:id="rId27"/>
    </p:embeddedFont>
    <p:embeddedFont>
      <p:font typeface="Calibri" panose="020F0502020204030204" pitchFamily="34" charset="0"/>
      <p:regular r:id="rId28"/>
      <p:bold r:id="rId29"/>
      <p:italic r:id="rId30"/>
      <p:boldItalic r:id="rId3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34" roundtripDataSignature="AMtx7mh4azekn3fThzs9cA6lfW8iTEDTqg=="/>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7637F94A-DA9B-481A-AE38-6A32242EE391}">
  <a:tblStyle styleId="{7637F94A-DA9B-481A-AE38-6A32242EE391}" styleName="Table_0">
    <a:wholeTbl>
      <a:tcTxStyle b="off" i="off">
        <a:font>
          <a:latin typeface="Arial"/>
          <a:ea typeface="Arial"/>
          <a:cs typeface="Arial"/>
        </a:font>
        <a:srgbClr val="000000"/>
      </a:tcTxStyle>
      <a:tcStyle>
        <a:tcBdr/>
      </a:tcStyle>
    </a:wholeTbl>
    <a:band1H>
      <a:tcTxStyle b="off" i="off"/>
      <a:tcStyle>
        <a:tcBdr/>
      </a:tcStyle>
    </a:band1H>
    <a:band2H>
      <a:tcTxStyle b="off" i="off"/>
      <a:tcStyle>
        <a:tcBdr/>
      </a:tcStyle>
    </a:band2H>
    <a:band1V>
      <a:tcTxStyle b="off" i="off"/>
      <a:tcStyle>
        <a:tcBdr/>
      </a:tcStyle>
    </a:band1V>
    <a:band2V>
      <a:tcTxStyle b="off" i="off"/>
      <a:tcStyle>
        <a:tcBdr/>
      </a:tcStyle>
    </a:band2V>
    <a:lastCol>
      <a:tcTxStyle b="off" i="off"/>
      <a:tcStyle>
        <a:tcBdr/>
      </a:tcStyle>
    </a:lastCol>
    <a:firstCol>
      <a:tcTxStyle b="off" i="off"/>
      <a:tcStyle>
        <a:tcBdr/>
      </a:tcStyle>
    </a:firstCol>
    <a:lastRow>
      <a:tcTxStyle b="off" i="off"/>
      <a:tcStyle>
        <a:tcBdr/>
      </a:tcStyle>
    </a:lastRow>
    <a:seCell>
      <a:tcTxStyle b="off" i="off"/>
      <a:tcStyle>
        <a:tcBdr/>
      </a:tcStyle>
    </a:seCell>
    <a:swCell>
      <a:tcTxStyle b="off" i="off"/>
      <a:tcStyle>
        <a:tcBdr/>
      </a:tcStyle>
    </a:swCell>
    <a:firstRow>
      <a:tcTxStyle b="off" i="off"/>
      <a:tcStyle>
        <a:tcBdr/>
      </a:tcStyle>
    </a:firstRow>
    <a:neCell>
      <a:tcTxStyle b="off" i="off"/>
      <a:tcStyle>
        <a:tcBdr/>
      </a:tcStyle>
    </a:neCell>
    <a:nwCell>
      <a:tcTxStyle b="off" i="off"/>
      <a:tcStyle>
        <a:tcBdr/>
      </a:tcStyle>
    </a:nwCell>
  </a:tblStyle>
  <a:tblStyle styleId="{F00C0F73-EEEA-4E89-A611-1E2FAB54C115}" styleName="Table_1">
    <a:wholeTbl>
      <a:tcTxStyle b="off" i="off">
        <a:font>
          <a:latin typeface="Calibri"/>
          <a:ea typeface="Calibri"/>
          <a:cs typeface="Calibri"/>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8ECF4"/>
          </a:solidFill>
        </a:fill>
      </a:tcStyle>
    </a:wholeTbl>
    <a:band1H>
      <a:tcTxStyle b="off" i="off"/>
      <a:tcStyle>
        <a:tcBdr/>
        <a:fill>
          <a:solidFill>
            <a:srgbClr val="CFD7E7"/>
          </a:solidFill>
        </a:fill>
      </a:tcStyle>
    </a:band1H>
    <a:band2H>
      <a:tcTxStyle b="off" i="off"/>
      <a:tcStyle>
        <a:tcBdr/>
      </a:tcStyle>
    </a:band2H>
    <a:band1V>
      <a:tcTxStyle b="off" i="off"/>
      <a:tcStyle>
        <a:tcBdr/>
        <a:fill>
          <a:solidFill>
            <a:srgbClr val="CFD7E7"/>
          </a:solidFill>
        </a:fill>
      </a:tcStyle>
    </a:band1V>
    <a:band2V>
      <a:tcTxStyle b="off" i="off"/>
      <a:tcStyle>
        <a:tcBdr/>
      </a:tcStyle>
    </a:band2V>
    <a:lastCol>
      <a:tcTxStyle b="on" i="off">
        <a:font>
          <a:latin typeface="Calibri"/>
          <a:ea typeface="Calibri"/>
          <a:cs typeface="Calibri"/>
        </a:font>
        <a:schemeClr val="lt1"/>
      </a:tcTxStyle>
      <a:tcStyle>
        <a:tcBdr/>
        <a:fill>
          <a:solidFill>
            <a:schemeClr val="accent1"/>
          </a:solidFill>
        </a:fill>
      </a:tcStyle>
    </a:lastCol>
    <a:firstCol>
      <a:tcTxStyle b="on" i="off">
        <a:font>
          <a:latin typeface="Calibri"/>
          <a:ea typeface="Calibri"/>
          <a:cs typeface="Calibri"/>
        </a:font>
        <a:schemeClr val="lt1"/>
      </a:tcTxStyle>
      <a:tcStyle>
        <a:tcBdr/>
        <a:fill>
          <a:solidFill>
            <a:schemeClr val="accent1"/>
          </a:solidFill>
        </a:fill>
      </a:tcStyle>
    </a:firstCol>
    <a:lastRow>
      <a:tcTxStyle b="on" i="off">
        <a:font>
          <a:latin typeface="Calibri"/>
          <a:ea typeface="Calibri"/>
          <a:cs typeface="Calibri"/>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b="off" i="off"/>
      <a:tcStyle>
        <a:tcBdr/>
      </a:tcStyle>
    </a:seCell>
    <a:swCell>
      <a:tcTxStyle b="off" i="off"/>
      <a:tcStyle>
        <a:tcBdr/>
      </a:tcStyle>
    </a:swCell>
    <a:firstRow>
      <a:tcTxStyle b="on" i="off">
        <a:font>
          <a:latin typeface="Calibri"/>
          <a:ea typeface="Calibri"/>
          <a:cs typeface="Calibri"/>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b="off" i="off"/>
      <a:tcStyle>
        <a:tcBdr/>
      </a:tcStyle>
    </a:neCell>
    <a:nwCell>
      <a:tcTxStyle b="off" i="off"/>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3140" autoAdjust="0"/>
  </p:normalViewPr>
  <p:slideViewPr>
    <p:cSldViewPr snapToGrid="0">
      <p:cViewPr varScale="1">
        <p:scale>
          <a:sx n="107" d="100"/>
          <a:sy n="107" d="100"/>
        </p:scale>
        <p:origin x="714" y="108"/>
      </p:cViewPr>
      <p:guideLst>
        <p:guide orient="horz" pos="2880"/>
        <p:guide pos="216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font" Target="fonts/font4.fntdata"/><Relationship Id="rId26" Type="http://schemas.openxmlformats.org/officeDocument/2006/relationships/font" Target="fonts/font12.fntdata"/><Relationship Id="rId3" Type="http://schemas.openxmlformats.org/officeDocument/2006/relationships/slide" Target="slides/slide2.xml"/><Relationship Id="rId21" Type="http://schemas.openxmlformats.org/officeDocument/2006/relationships/font" Target="fonts/font7.fntdata"/><Relationship Id="rId34" Type="http://customschemas.google.com/relationships/presentationmetadata" Target="meta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3.fntdata"/><Relationship Id="rId25" Type="http://schemas.openxmlformats.org/officeDocument/2006/relationships/font" Target="fonts/font11.fntdata"/><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font" Target="fonts/font2.fntdata"/><Relationship Id="rId20" Type="http://schemas.openxmlformats.org/officeDocument/2006/relationships/font" Target="fonts/font6.fntdata"/><Relationship Id="rId29" Type="http://schemas.openxmlformats.org/officeDocument/2006/relationships/font" Target="fonts/font15.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10.fntdata"/><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font" Target="fonts/font1.fntdata"/><Relationship Id="rId23" Type="http://schemas.openxmlformats.org/officeDocument/2006/relationships/font" Target="fonts/font9.fntdata"/><Relationship Id="rId28" Type="http://schemas.openxmlformats.org/officeDocument/2006/relationships/font" Target="fonts/font14.fntdata"/><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font" Target="fonts/font5.fntdata"/><Relationship Id="rId31" Type="http://schemas.openxmlformats.org/officeDocument/2006/relationships/font" Target="fonts/font17.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 Id="rId22" Type="http://schemas.openxmlformats.org/officeDocument/2006/relationships/font" Target="fonts/font8.fntdata"/><Relationship Id="rId27" Type="http://schemas.openxmlformats.org/officeDocument/2006/relationships/font" Target="fonts/font13.fntdata"/><Relationship Id="rId30" Type="http://schemas.openxmlformats.org/officeDocument/2006/relationships/font" Target="fonts/font16.fntdata"/><Relationship Id="rId35" Type="http://schemas.openxmlformats.org/officeDocument/2006/relationships/presProps" Target="presProp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5283200" cy="3444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6905625" y="0"/>
            <a:ext cx="5283200" cy="3444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6513513"/>
            <a:ext cx="5283200" cy="3444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6905625" y="6513513"/>
            <a:ext cx="5283200" cy="3444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s-MX" sz="1200" b="0" i="0" u="none" strike="noStrike" cap="none">
                <a:solidFill>
                  <a:schemeClr val="dk1"/>
                </a:solidFill>
                <a:latin typeface="Calibri"/>
                <a:ea typeface="Calibri"/>
                <a:cs typeface="Calibri"/>
                <a:sym typeface="Calibri"/>
              </a:rPr>
              <a:t>‹Nº›</a:t>
            </a:fld>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14449309"/>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
        <p:cNvGrpSpPr/>
        <p:nvPr/>
      </p:nvGrpSpPr>
      <p:grpSpPr>
        <a:xfrm>
          <a:off x="0" y="0"/>
          <a:ext cx="0" cy="0"/>
          <a:chOff x="0" y="0"/>
          <a:chExt cx="0" cy="0"/>
        </a:xfrm>
      </p:grpSpPr>
      <p:sp>
        <p:nvSpPr>
          <p:cNvPr id="91" name="Google Shape;91;p10: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92" name="Google Shape;92;p10: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6225287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7"/>
        <p:cNvGrpSpPr/>
        <p:nvPr/>
      </p:nvGrpSpPr>
      <p:grpSpPr>
        <a:xfrm>
          <a:off x="0" y="0"/>
          <a:ext cx="0" cy="0"/>
          <a:chOff x="0" y="0"/>
          <a:chExt cx="0" cy="0"/>
        </a:xfrm>
      </p:grpSpPr>
      <p:sp>
        <p:nvSpPr>
          <p:cNvPr id="208" name="Google Shape;208;p5: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09" name="Google Shape;209;p5: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22238635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9"/>
        <p:cNvGrpSpPr/>
        <p:nvPr/>
      </p:nvGrpSpPr>
      <p:grpSpPr>
        <a:xfrm>
          <a:off x="0" y="0"/>
          <a:ext cx="0" cy="0"/>
          <a:chOff x="0" y="0"/>
          <a:chExt cx="0" cy="0"/>
        </a:xfrm>
      </p:grpSpPr>
      <p:sp>
        <p:nvSpPr>
          <p:cNvPr id="220" name="Google Shape;220;p6: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21" name="Google Shape;221;p6: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68685585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6"/>
        <p:cNvGrpSpPr/>
        <p:nvPr/>
      </p:nvGrpSpPr>
      <p:grpSpPr>
        <a:xfrm>
          <a:off x="0" y="0"/>
          <a:ext cx="0" cy="0"/>
          <a:chOff x="0" y="0"/>
          <a:chExt cx="0" cy="0"/>
        </a:xfrm>
      </p:grpSpPr>
      <p:sp>
        <p:nvSpPr>
          <p:cNvPr id="227" name="Google Shape;227;p7: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28" name="Google Shape;228;p7: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2728468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p16: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13" name="Google Shape;113;p16: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5758119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Google Shape;121;p17: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22" name="Google Shape;122;p17: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86680607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Google Shape;131;p24: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32" name="Google Shape;132;p24: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28466417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
        <p:cNvGrpSpPr/>
        <p:nvPr/>
      </p:nvGrpSpPr>
      <p:grpSpPr>
        <a:xfrm>
          <a:off x="0" y="0"/>
          <a:ext cx="0" cy="0"/>
          <a:chOff x="0" y="0"/>
          <a:chExt cx="0" cy="0"/>
        </a:xfrm>
      </p:grpSpPr>
      <p:sp>
        <p:nvSpPr>
          <p:cNvPr id="150" name="Google Shape;150;p58: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51" name="Google Shape;151;p58: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32376866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
        <p:cNvGrpSpPr/>
        <p:nvPr/>
      </p:nvGrpSpPr>
      <p:grpSpPr>
        <a:xfrm>
          <a:off x="0" y="0"/>
          <a:ext cx="0" cy="0"/>
          <a:chOff x="0" y="0"/>
          <a:chExt cx="0" cy="0"/>
        </a:xfrm>
      </p:grpSpPr>
      <p:sp>
        <p:nvSpPr>
          <p:cNvPr id="150" name="Google Shape;150;p58: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51" name="Google Shape;151;p58: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22155636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
        <p:cNvGrpSpPr/>
        <p:nvPr/>
      </p:nvGrpSpPr>
      <p:grpSpPr>
        <a:xfrm>
          <a:off x="0" y="0"/>
          <a:ext cx="0" cy="0"/>
          <a:chOff x="0" y="0"/>
          <a:chExt cx="0" cy="0"/>
        </a:xfrm>
      </p:grpSpPr>
      <p:sp>
        <p:nvSpPr>
          <p:cNvPr id="150" name="Google Shape;150;p58: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51" name="Google Shape;151;p58: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16234921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2"/>
        <p:cNvGrpSpPr/>
        <p:nvPr/>
      </p:nvGrpSpPr>
      <p:grpSpPr>
        <a:xfrm>
          <a:off x="0" y="0"/>
          <a:ext cx="0" cy="0"/>
          <a:chOff x="0" y="0"/>
          <a:chExt cx="0" cy="0"/>
        </a:xfrm>
      </p:grpSpPr>
      <p:sp>
        <p:nvSpPr>
          <p:cNvPr id="183" name="Google Shape;183;p59: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84" name="Google Shape;184;p59: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46359361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5"/>
        <p:cNvGrpSpPr/>
        <p:nvPr/>
      </p:nvGrpSpPr>
      <p:grpSpPr>
        <a:xfrm>
          <a:off x="0" y="0"/>
          <a:ext cx="0" cy="0"/>
          <a:chOff x="0" y="0"/>
          <a:chExt cx="0" cy="0"/>
        </a:xfrm>
      </p:grpSpPr>
      <p:sp>
        <p:nvSpPr>
          <p:cNvPr id="196" name="Google Shape;196;p4: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97" name="Google Shape;197;p4: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84366322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Pronóstico amenaza incendios vegetal">
  <p:cSld name="Pronóstico amenaza incendios vegetal">
    <p:spTree>
      <p:nvGrpSpPr>
        <p:cNvPr id="1" name="Shape 15"/>
        <p:cNvGrpSpPr/>
        <p:nvPr/>
      </p:nvGrpSpPr>
      <p:grpSpPr>
        <a:xfrm>
          <a:off x="0" y="0"/>
          <a:ext cx="0" cy="0"/>
          <a:chOff x="0" y="0"/>
          <a:chExt cx="0" cy="0"/>
        </a:xfrm>
      </p:grpSpPr>
      <p:pic>
        <p:nvPicPr>
          <p:cNvPr id="16" name="Google Shape;16;p64"/>
          <p:cNvPicPr preferRelativeResize="0"/>
          <p:nvPr/>
        </p:nvPicPr>
        <p:blipFill rotWithShape="1">
          <a:blip r:embed="rId2">
            <a:alphaModFix/>
          </a:blip>
          <a:srcRect b="7147"/>
          <a:stretch/>
        </p:blipFill>
        <p:spPr>
          <a:xfrm>
            <a:off x="-1934" y="222422"/>
            <a:ext cx="12194413" cy="6471015"/>
          </a:xfrm>
          <a:prstGeom prst="rect">
            <a:avLst/>
          </a:prstGeom>
          <a:noFill/>
          <a:ln>
            <a:noFill/>
          </a:ln>
        </p:spPr>
      </p:pic>
      <p:pic>
        <p:nvPicPr>
          <p:cNvPr id="17" name="Google Shape;17;p64" descr="Forma&#10;&#10;Descripción generada automáticamente con confianza baja"/>
          <p:cNvPicPr preferRelativeResize="0"/>
          <p:nvPr/>
        </p:nvPicPr>
        <p:blipFill rotWithShape="1">
          <a:blip r:embed="rId3">
            <a:alphaModFix/>
          </a:blip>
          <a:srcRect/>
          <a:stretch/>
        </p:blipFill>
        <p:spPr>
          <a:xfrm>
            <a:off x="1" y="-1089"/>
            <a:ext cx="12190065" cy="6859089"/>
          </a:xfrm>
          <a:prstGeom prst="rect">
            <a:avLst/>
          </a:prstGeom>
          <a:noFill/>
          <a:ln>
            <a:noFill/>
          </a:ln>
        </p:spPr>
      </p:pic>
      <p:sp>
        <p:nvSpPr>
          <p:cNvPr id="18" name="Google Shape;18;p64"/>
          <p:cNvSpPr/>
          <p:nvPr/>
        </p:nvSpPr>
        <p:spPr>
          <a:xfrm>
            <a:off x="-1934" y="222422"/>
            <a:ext cx="12192000" cy="6471015"/>
          </a:xfrm>
          <a:prstGeom prst="rect">
            <a:avLst/>
          </a:prstGeom>
          <a:gradFill>
            <a:gsLst>
              <a:gs pos="0">
                <a:srgbClr val="FF0000">
                  <a:alpha val="0"/>
                </a:srgbClr>
              </a:gs>
              <a:gs pos="37000">
                <a:schemeClr val="lt1"/>
              </a:gs>
              <a:gs pos="100000">
                <a:schemeClr val="lt1"/>
              </a:gs>
            </a:gsLst>
            <a:lin ang="162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9" name="Google Shape;19;p64"/>
          <p:cNvSpPr txBox="1"/>
          <p:nvPr/>
        </p:nvSpPr>
        <p:spPr>
          <a:xfrm>
            <a:off x="5370482" y="6639447"/>
            <a:ext cx="1451038" cy="26161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100"/>
              <a:buFont typeface="Arial"/>
              <a:buNone/>
            </a:pPr>
            <a:r>
              <a:rPr lang="es-MX" sz="1100" b="1" i="0" u="none" strike="noStrike" cap="none">
                <a:solidFill>
                  <a:schemeClr val="lt1"/>
                </a:solidFill>
                <a:latin typeface="Helvetica Neue"/>
                <a:ea typeface="Helvetica Neue"/>
                <a:cs typeface="Helvetica Neue"/>
                <a:sym typeface="Helvetica Neue"/>
              </a:rPr>
              <a:t>www.ideam.gov.co</a:t>
            </a:r>
            <a:endParaRPr sz="1400" b="0" i="0" u="none" strike="noStrike" cap="none">
              <a:solidFill>
                <a:srgbClr val="000000"/>
              </a:solidFill>
              <a:latin typeface="Arial"/>
              <a:ea typeface="Arial"/>
              <a:cs typeface="Arial"/>
              <a:sym typeface="Arial"/>
            </a:endParaRPr>
          </a:p>
        </p:txBody>
      </p:sp>
      <p:pic>
        <p:nvPicPr>
          <p:cNvPr id="20" name="Google Shape;20;p64" descr="Forma, Rectángulo&#10;&#10;Descripción generada automáticamente con confianza media"/>
          <p:cNvPicPr preferRelativeResize="0"/>
          <p:nvPr/>
        </p:nvPicPr>
        <p:blipFill rotWithShape="1">
          <a:blip r:embed="rId4">
            <a:alphaModFix/>
          </a:blip>
          <a:srcRect/>
          <a:stretch/>
        </p:blipFill>
        <p:spPr>
          <a:xfrm>
            <a:off x="1933" y="-1090"/>
            <a:ext cx="12190067" cy="6859090"/>
          </a:xfrm>
          <a:prstGeom prst="rect">
            <a:avLst/>
          </a:prstGeom>
          <a:noFill/>
          <a:ln>
            <a:noFill/>
          </a:ln>
        </p:spPr>
      </p:pic>
      <p:pic>
        <p:nvPicPr>
          <p:cNvPr id="21" name="Google Shape;21;p64" descr="Forma&#10;&#10;Descripción generada automáticamente con confianza baja"/>
          <p:cNvPicPr preferRelativeResize="0"/>
          <p:nvPr/>
        </p:nvPicPr>
        <p:blipFill rotWithShape="1">
          <a:blip r:embed="rId3">
            <a:alphaModFix/>
          </a:blip>
          <a:srcRect/>
          <a:stretch/>
        </p:blipFill>
        <p:spPr>
          <a:xfrm>
            <a:off x="1935" y="6331"/>
            <a:ext cx="12190065" cy="6859089"/>
          </a:xfrm>
          <a:prstGeom prst="rect">
            <a:avLst/>
          </a:prstGeom>
          <a:noFill/>
          <a:ln>
            <a:noFill/>
          </a:ln>
        </p:spPr>
      </p:pic>
      <p:sp>
        <p:nvSpPr>
          <p:cNvPr id="22" name="Google Shape;22;p64"/>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23" name="Google Shape;23;p64"/>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Pronóstico de la Amenaza por</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Incendios de la Cobertura Vegetal</a:t>
            </a:r>
            <a:endParaRPr sz="1800" b="1" i="0" u="none" strike="noStrike" cap="none">
              <a:solidFill>
                <a:schemeClr val="lt1"/>
              </a:solidFill>
              <a:latin typeface="Verdana"/>
              <a:ea typeface="Verdana"/>
              <a:cs typeface="Verdana"/>
              <a:sym typeface="Verdana"/>
            </a:endParaRPr>
          </a:p>
        </p:txBody>
      </p:sp>
      <p:pic>
        <p:nvPicPr>
          <p:cNvPr id="24" name="Google Shape;24;p64"/>
          <p:cNvPicPr preferRelativeResize="0"/>
          <p:nvPr/>
        </p:nvPicPr>
        <p:blipFill rotWithShape="1">
          <a:blip r:embed="rId5">
            <a:alphaModFix/>
          </a:blip>
          <a:srcRect/>
          <a:stretch/>
        </p:blipFill>
        <p:spPr>
          <a:xfrm>
            <a:off x="3617487" y="73683"/>
            <a:ext cx="369931" cy="503811"/>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Diapositiva de título">
  <p:cSld name="Diapositiva de título">
    <p:spTree>
      <p:nvGrpSpPr>
        <p:cNvPr id="1" name="Shape 25"/>
        <p:cNvGrpSpPr/>
        <p:nvPr/>
      </p:nvGrpSpPr>
      <p:grpSpPr>
        <a:xfrm>
          <a:off x="0" y="0"/>
          <a:ext cx="0" cy="0"/>
          <a:chOff x="0" y="0"/>
          <a:chExt cx="0" cy="0"/>
        </a:xfrm>
      </p:grpSpPr>
      <p:pic>
        <p:nvPicPr>
          <p:cNvPr id="26" name="Google Shape;26;p65"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27" name="Google Shape;27;p65"/>
          <p:cNvSpPr txBox="1">
            <a:spLocks noGrp="1"/>
          </p:cNvSpPr>
          <p:nvPr>
            <p:ph type="ctrTitle"/>
          </p:nvPr>
        </p:nvSpPr>
        <p:spPr>
          <a:xfrm>
            <a:off x="1524000" y="1652232"/>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rgbClr val="C00000"/>
              </a:buClr>
              <a:buSzPts val="4400"/>
              <a:buFont typeface="Verdana"/>
              <a:buNone/>
              <a:defRPr sz="4400" b="1">
                <a:solidFill>
                  <a:srgbClr val="C00000"/>
                </a:solidFill>
                <a:latin typeface="Verdana"/>
                <a:ea typeface="Verdana"/>
                <a:cs typeface="Verdana"/>
                <a:sym typeface="Verdana"/>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8" name="Google Shape;28;p65"/>
          <p:cNvSpPr txBox="1">
            <a:spLocks noGrp="1"/>
          </p:cNvSpPr>
          <p:nvPr>
            <p:ph type="subTitle" idx="1"/>
          </p:nvPr>
        </p:nvSpPr>
        <p:spPr>
          <a:xfrm>
            <a:off x="1524000" y="4131907"/>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1800"/>
              <a:buNone/>
              <a:defRPr sz="1800">
                <a:latin typeface="Verdana"/>
                <a:ea typeface="Verdana"/>
                <a:cs typeface="Verdana"/>
                <a:sym typeface="Verdana"/>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29" name="Google Shape;29;p6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0" name="Google Shape;30;p6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6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MX"/>
              <a:t>‹Nº›</a:t>
            </a:fld>
            <a:endParaRPr/>
          </a:p>
        </p:txBody>
      </p:sp>
      <p:sp>
        <p:nvSpPr>
          <p:cNvPr id="32" name="Google Shape;32;p65"/>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33" name="Google Shape;33;p65"/>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Pronóstico de la Amenaza por</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Incendios de la Cobertura Vegetal</a:t>
            </a:r>
            <a:endParaRPr sz="1800" b="1" i="0" u="none" strike="noStrike" cap="none">
              <a:solidFill>
                <a:schemeClr val="lt1"/>
              </a:solidFill>
              <a:latin typeface="Verdana"/>
              <a:ea typeface="Verdana"/>
              <a:cs typeface="Verdana"/>
              <a:sym typeface="Verdana"/>
            </a:endParaRPr>
          </a:p>
        </p:txBody>
      </p:sp>
      <p:pic>
        <p:nvPicPr>
          <p:cNvPr id="34" name="Google Shape;34;p65"/>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35" name="Google Shape;35;p65"/>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ítulo y objetos">
  <p:cSld name="Título y objetos">
    <p:spTree>
      <p:nvGrpSpPr>
        <p:cNvPr id="1" name="Shape 36"/>
        <p:cNvGrpSpPr/>
        <p:nvPr/>
      </p:nvGrpSpPr>
      <p:grpSpPr>
        <a:xfrm>
          <a:off x="0" y="0"/>
          <a:ext cx="0" cy="0"/>
          <a:chOff x="0" y="0"/>
          <a:chExt cx="0" cy="0"/>
        </a:xfrm>
      </p:grpSpPr>
      <p:pic>
        <p:nvPicPr>
          <p:cNvPr id="37" name="Google Shape;37;p66"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38" name="Google Shape;38;p66"/>
          <p:cNvSpPr txBox="1">
            <a:spLocks noGrp="1"/>
          </p:cNvSpPr>
          <p:nvPr>
            <p:ph type="title"/>
          </p:nvPr>
        </p:nvSpPr>
        <p:spPr>
          <a:xfrm>
            <a:off x="838200" y="1597441"/>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C00000"/>
              </a:buClr>
              <a:buSzPts val="3200"/>
              <a:buFont typeface="Verdana"/>
              <a:buNone/>
              <a:defRPr sz="3200" b="1">
                <a:solidFill>
                  <a:srgbClr val="C00000"/>
                </a:solidFill>
                <a:latin typeface="Verdana"/>
                <a:ea typeface="Verdana"/>
                <a:cs typeface="Verdana"/>
                <a:sym typeface="Verdana"/>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66"/>
          <p:cNvSpPr txBox="1">
            <a:spLocks noGrp="1"/>
          </p:cNvSpPr>
          <p:nvPr>
            <p:ph type="body" idx="1"/>
          </p:nvPr>
        </p:nvSpPr>
        <p:spPr>
          <a:xfrm>
            <a:off x="838200" y="3112167"/>
            <a:ext cx="10515600" cy="3064795"/>
          </a:xfrm>
          <a:prstGeom prst="rect">
            <a:avLst/>
          </a:prstGeom>
          <a:noFill/>
          <a:ln>
            <a:noFill/>
          </a:ln>
        </p:spPr>
        <p:txBody>
          <a:bodyPr spcFirstLastPara="1" wrap="square" lIns="91425" tIns="45700" rIns="91425" bIns="45700" anchor="t" anchorCtr="0">
            <a:normAutofit/>
          </a:bodyPr>
          <a:lstStyle>
            <a:lvl1pPr marL="457200" lvl="0" indent="-355600" algn="l">
              <a:lnSpc>
                <a:spcPct val="90000"/>
              </a:lnSpc>
              <a:spcBef>
                <a:spcPts val="1000"/>
              </a:spcBef>
              <a:spcAft>
                <a:spcPts val="0"/>
              </a:spcAft>
              <a:buClr>
                <a:schemeClr val="dk1"/>
              </a:buClr>
              <a:buSzPts val="2000"/>
              <a:buChar char="•"/>
              <a:defRPr sz="2000">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sz="1800">
                <a:latin typeface="Verdana"/>
                <a:ea typeface="Verdana"/>
                <a:cs typeface="Verdana"/>
                <a:sym typeface="Verdana"/>
              </a:defRPr>
            </a:lvl2pPr>
            <a:lvl3pPr marL="1371600" lvl="2" indent="-330200" algn="l">
              <a:lnSpc>
                <a:spcPct val="90000"/>
              </a:lnSpc>
              <a:spcBef>
                <a:spcPts val="500"/>
              </a:spcBef>
              <a:spcAft>
                <a:spcPts val="0"/>
              </a:spcAft>
              <a:buClr>
                <a:schemeClr val="dk1"/>
              </a:buClr>
              <a:buSzPts val="1600"/>
              <a:buChar char="•"/>
              <a:defRPr sz="1600">
                <a:latin typeface="Verdana"/>
                <a:ea typeface="Verdana"/>
                <a:cs typeface="Verdana"/>
                <a:sym typeface="Verdana"/>
              </a:defRPr>
            </a:lvl3pPr>
            <a:lvl4pPr marL="1828800" lvl="3" indent="-317500" algn="l">
              <a:lnSpc>
                <a:spcPct val="90000"/>
              </a:lnSpc>
              <a:spcBef>
                <a:spcPts val="500"/>
              </a:spcBef>
              <a:spcAft>
                <a:spcPts val="0"/>
              </a:spcAft>
              <a:buClr>
                <a:schemeClr val="dk1"/>
              </a:buClr>
              <a:buSzPts val="1400"/>
              <a:buChar char="•"/>
              <a:defRPr sz="1400">
                <a:latin typeface="Verdana"/>
                <a:ea typeface="Verdana"/>
                <a:cs typeface="Verdana"/>
                <a:sym typeface="Verdana"/>
              </a:defRPr>
            </a:lvl4pPr>
            <a:lvl5pPr marL="2286000" lvl="4" indent="-317500" algn="l">
              <a:lnSpc>
                <a:spcPct val="90000"/>
              </a:lnSpc>
              <a:spcBef>
                <a:spcPts val="500"/>
              </a:spcBef>
              <a:spcAft>
                <a:spcPts val="0"/>
              </a:spcAft>
              <a:buClr>
                <a:schemeClr val="dk1"/>
              </a:buClr>
              <a:buSzPts val="1400"/>
              <a:buChar char="•"/>
              <a:defRPr sz="1400">
                <a:latin typeface="Verdana"/>
                <a:ea typeface="Verdana"/>
                <a:cs typeface="Verdana"/>
                <a:sym typeface="Verdana"/>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0" name="Google Shape;40;p6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1" name="Google Shape;41;p6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6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MX"/>
              <a:t>‹Nº›</a:t>
            </a:fld>
            <a:endParaRPr/>
          </a:p>
        </p:txBody>
      </p:sp>
      <p:sp>
        <p:nvSpPr>
          <p:cNvPr id="43" name="Google Shape;43;p66"/>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44" name="Google Shape;44;p66"/>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Pronóstico de la Amenaza por</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Incendios de la Cobertura Vegetal</a:t>
            </a:r>
            <a:endParaRPr sz="1800" b="1" i="0" u="none" strike="noStrike" cap="none">
              <a:solidFill>
                <a:schemeClr val="lt1"/>
              </a:solidFill>
              <a:latin typeface="Verdana"/>
              <a:ea typeface="Verdana"/>
              <a:cs typeface="Verdana"/>
              <a:sym typeface="Verdana"/>
            </a:endParaRPr>
          </a:p>
        </p:txBody>
      </p:sp>
      <p:pic>
        <p:nvPicPr>
          <p:cNvPr id="45" name="Google Shape;45;p66"/>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46" name="Google Shape;46;p66"/>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Dos objetos">
  <p:cSld name="Dos objetos">
    <p:spTree>
      <p:nvGrpSpPr>
        <p:cNvPr id="1" name="Shape 47"/>
        <p:cNvGrpSpPr/>
        <p:nvPr/>
      </p:nvGrpSpPr>
      <p:grpSpPr>
        <a:xfrm>
          <a:off x="0" y="0"/>
          <a:ext cx="0" cy="0"/>
          <a:chOff x="0" y="0"/>
          <a:chExt cx="0" cy="0"/>
        </a:xfrm>
      </p:grpSpPr>
      <p:pic>
        <p:nvPicPr>
          <p:cNvPr id="48" name="Google Shape;48;p67"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49" name="Google Shape;49;p67"/>
          <p:cNvSpPr txBox="1">
            <a:spLocks noGrp="1"/>
          </p:cNvSpPr>
          <p:nvPr>
            <p:ph type="title"/>
          </p:nvPr>
        </p:nvSpPr>
        <p:spPr>
          <a:xfrm>
            <a:off x="838200" y="1699569"/>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C00000"/>
              </a:buClr>
              <a:buSzPts val="2800"/>
              <a:buFont typeface="Verdana"/>
              <a:buNone/>
              <a:defRPr sz="2800" b="1">
                <a:solidFill>
                  <a:srgbClr val="C00000"/>
                </a:solidFill>
                <a:latin typeface="Verdana"/>
                <a:ea typeface="Verdana"/>
                <a:cs typeface="Verdana"/>
                <a:sym typeface="Verdana"/>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0" name="Google Shape;50;p67"/>
          <p:cNvSpPr txBox="1">
            <a:spLocks noGrp="1"/>
          </p:cNvSpPr>
          <p:nvPr>
            <p:ph type="body" idx="1"/>
          </p:nvPr>
        </p:nvSpPr>
        <p:spPr>
          <a:xfrm>
            <a:off x="838200" y="3113903"/>
            <a:ext cx="5181600" cy="306306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sz="1800">
                <a:latin typeface="Verdana"/>
                <a:ea typeface="Verdana"/>
                <a:cs typeface="Verdana"/>
                <a:sym typeface="Verdana"/>
              </a:defRPr>
            </a:lvl1pPr>
            <a:lvl2pPr marL="914400" lvl="1" indent="-330200" algn="l">
              <a:lnSpc>
                <a:spcPct val="90000"/>
              </a:lnSpc>
              <a:spcBef>
                <a:spcPts val="500"/>
              </a:spcBef>
              <a:spcAft>
                <a:spcPts val="0"/>
              </a:spcAft>
              <a:buClr>
                <a:schemeClr val="dk1"/>
              </a:buClr>
              <a:buSzPts val="1600"/>
              <a:buChar char="•"/>
              <a:defRPr sz="1600">
                <a:latin typeface="Verdana"/>
                <a:ea typeface="Verdana"/>
                <a:cs typeface="Verdana"/>
                <a:sym typeface="Verdana"/>
              </a:defRPr>
            </a:lvl2pPr>
            <a:lvl3pPr marL="1371600" lvl="2" indent="-317500" algn="l">
              <a:lnSpc>
                <a:spcPct val="90000"/>
              </a:lnSpc>
              <a:spcBef>
                <a:spcPts val="500"/>
              </a:spcBef>
              <a:spcAft>
                <a:spcPts val="0"/>
              </a:spcAft>
              <a:buClr>
                <a:schemeClr val="dk1"/>
              </a:buClr>
              <a:buSzPts val="1400"/>
              <a:buChar char="•"/>
              <a:defRPr sz="1400">
                <a:latin typeface="Verdana"/>
                <a:ea typeface="Verdana"/>
                <a:cs typeface="Verdana"/>
                <a:sym typeface="Verdana"/>
              </a:defRPr>
            </a:lvl3pPr>
            <a:lvl4pPr marL="1828800" lvl="3" indent="-304800" algn="l">
              <a:lnSpc>
                <a:spcPct val="90000"/>
              </a:lnSpc>
              <a:spcBef>
                <a:spcPts val="500"/>
              </a:spcBef>
              <a:spcAft>
                <a:spcPts val="0"/>
              </a:spcAft>
              <a:buClr>
                <a:schemeClr val="dk1"/>
              </a:buClr>
              <a:buSzPts val="1200"/>
              <a:buChar char="•"/>
              <a:defRPr sz="1200">
                <a:latin typeface="Verdana"/>
                <a:ea typeface="Verdana"/>
                <a:cs typeface="Verdana"/>
                <a:sym typeface="Verdana"/>
              </a:defRPr>
            </a:lvl4pPr>
            <a:lvl5pPr marL="2286000" lvl="4" indent="-304800" algn="l">
              <a:lnSpc>
                <a:spcPct val="90000"/>
              </a:lnSpc>
              <a:spcBef>
                <a:spcPts val="500"/>
              </a:spcBef>
              <a:spcAft>
                <a:spcPts val="0"/>
              </a:spcAft>
              <a:buClr>
                <a:schemeClr val="dk1"/>
              </a:buClr>
              <a:buSzPts val="1200"/>
              <a:buChar char="•"/>
              <a:defRPr sz="1200">
                <a:latin typeface="Verdana"/>
                <a:ea typeface="Verdana"/>
                <a:cs typeface="Verdana"/>
                <a:sym typeface="Verdana"/>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1" name="Google Shape;51;p67"/>
          <p:cNvSpPr txBox="1">
            <a:spLocks noGrp="1"/>
          </p:cNvSpPr>
          <p:nvPr>
            <p:ph type="body" idx="2"/>
          </p:nvPr>
        </p:nvSpPr>
        <p:spPr>
          <a:xfrm>
            <a:off x="6172200" y="3113903"/>
            <a:ext cx="5181600" cy="306306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sz="1800">
                <a:latin typeface="Verdana"/>
                <a:ea typeface="Verdana"/>
                <a:cs typeface="Verdana"/>
                <a:sym typeface="Verdana"/>
              </a:defRPr>
            </a:lvl1pPr>
            <a:lvl2pPr marL="914400" lvl="1" indent="-330200" algn="l">
              <a:lnSpc>
                <a:spcPct val="90000"/>
              </a:lnSpc>
              <a:spcBef>
                <a:spcPts val="500"/>
              </a:spcBef>
              <a:spcAft>
                <a:spcPts val="0"/>
              </a:spcAft>
              <a:buClr>
                <a:schemeClr val="dk1"/>
              </a:buClr>
              <a:buSzPts val="1600"/>
              <a:buChar char="•"/>
              <a:defRPr sz="1600">
                <a:latin typeface="Verdana"/>
                <a:ea typeface="Verdana"/>
                <a:cs typeface="Verdana"/>
                <a:sym typeface="Verdana"/>
              </a:defRPr>
            </a:lvl2pPr>
            <a:lvl3pPr marL="1371600" lvl="2" indent="-317500" algn="l">
              <a:lnSpc>
                <a:spcPct val="90000"/>
              </a:lnSpc>
              <a:spcBef>
                <a:spcPts val="500"/>
              </a:spcBef>
              <a:spcAft>
                <a:spcPts val="0"/>
              </a:spcAft>
              <a:buClr>
                <a:schemeClr val="dk1"/>
              </a:buClr>
              <a:buSzPts val="1400"/>
              <a:buChar char="•"/>
              <a:defRPr sz="1400">
                <a:latin typeface="Verdana"/>
                <a:ea typeface="Verdana"/>
                <a:cs typeface="Verdana"/>
                <a:sym typeface="Verdana"/>
              </a:defRPr>
            </a:lvl3pPr>
            <a:lvl4pPr marL="1828800" lvl="3" indent="-304800" algn="l">
              <a:lnSpc>
                <a:spcPct val="90000"/>
              </a:lnSpc>
              <a:spcBef>
                <a:spcPts val="500"/>
              </a:spcBef>
              <a:spcAft>
                <a:spcPts val="0"/>
              </a:spcAft>
              <a:buClr>
                <a:schemeClr val="dk1"/>
              </a:buClr>
              <a:buSzPts val="1200"/>
              <a:buChar char="•"/>
              <a:defRPr sz="1200">
                <a:latin typeface="Verdana"/>
                <a:ea typeface="Verdana"/>
                <a:cs typeface="Verdana"/>
                <a:sym typeface="Verdana"/>
              </a:defRPr>
            </a:lvl4pPr>
            <a:lvl5pPr marL="2286000" lvl="4" indent="-304800" algn="l">
              <a:lnSpc>
                <a:spcPct val="90000"/>
              </a:lnSpc>
              <a:spcBef>
                <a:spcPts val="500"/>
              </a:spcBef>
              <a:spcAft>
                <a:spcPts val="0"/>
              </a:spcAft>
              <a:buClr>
                <a:schemeClr val="dk1"/>
              </a:buClr>
              <a:buSzPts val="1200"/>
              <a:buChar char="•"/>
              <a:defRPr sz="1200">
                <a:latin typeface="Verdana"/>
                <a:ea typeface="Verdana"/>
                <a:cs typeface="Verdana"/>
                <a:sym typeface="Verdana"/>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2" name="Google Shape;52;p6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6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4" name="Google Shape;54;p6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MX"/>
              <a:t>‹Nº›</a:t>
            </a:fld>
            <a:endParaRPr/>
          </a:p>
        </p:txBody>
      </p:sp>
      <p:sp>
        <p:nvSpPr>
          <p:cNvPr id="55" name="Google Shape;55;p67"/>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56" name="Google Shape;56;p67"/>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Pronóstico de la Amenaza por</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Incendios de la Cobertura Vegetal</a:t>
            </a:r>
            <a:endParaRPr sz="1800" b="1" i="0" u="none" strike="noStrike" cap="none">
              <a:solidFill>
                <a:schemeClr val="lt1"/>
              </a:solidFill>
              <a:latin typeface="Verdana"/>
              <a:ea typeface="Verdana"/>
              <a:cs typeface="Verdana"/>
              <a:sym typeface="Verdana"/>
            </a:endParaRPr>
          </a:p>
        </p:txBody>
      </p:sp>
      <p:pic>
        <p:nvPicPr>
          <p:cNvPr id="57" name="Google Shape;57;p67"/>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58" name="Google Shape;58;p67"/>
          <p:cNvSpPr txBox="1">
            <a:spLocks noGrp="1"/>
          </p:cNvSpPr>
          <p:nvPr>
            <p:ph type="body" idx="3"/>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olo el título">
  <p:cSld name="Solo el título">
    <p:spTree>
      <p:nvGrpSpPr>
        <p:cNvPr id="1" name="Shape 59"/>
        <p:cNvGrpSpPr/>
        <p:nvPr/>
      </p:nvGrpSpPr>
      <p:grpSpPr>
        <a:xfrm>
          <a:off x="0" y="0"/>
          <a:ext cx="0" cy="0"/>
          <a:chOff x="0" y="0"/>
          <a:chExt cx="0" cy="0"/>
        </a:xfrm>
      </p:grpSpPr>
      <p:pic>
        <p:nvPicPr>
          <p:cNvPr id="60" name="Google Shape;60;p68"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61" name="Google Shape;61;p68"/>
          <p:cNvSpPr txBox="1">
            <a:spLocks noGrp="1"/>
          </p:cNvSpPr>
          <p:nvPr>
            <p:ph type="title"/>
          </p:nvPr>
        </p:nvSpPr>
        <p:spPr>
          <a:xfrm>
            <a:off x="838200" y="1370142"/>
            <a:ext cx="10515600" cy="705794"/>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C00000"/>
              </a:buClr>
              <a:buSzPts val="2400"/>
              <a:buFont typeface="Verdana"/>
              <a:buNone/>
              <a:defRPr sz="2400" b="1">
                <a:solidFill>
                  <a:srgbClr val="C00000"/>
                </a:solidFill>
                <a:latin typeface="Verdana"/>
                <a:ea typeface="Verdana"/>
                <a:cs typeface="Verdana"/>
                <a:sym typeface="Verdana"/>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2" name="Google Shape;62;p6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6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4" name="Google Shape;64;p6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MX"/>
              <a:t>‹Nº›</a:t>
            </a:fld>
            <a:endParaRPr/>
          </a:p>
        </p:txBody>
      </p:sp>
      <p:sp>
        <p:nvSpPr>
          <p:cNvPr id="65" name="Google Shape;65;p68"/>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66" name="Google Shape;66;p68"/>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Pronóstico de la Amenaza por</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Incendios de la Cobertura Vegetal</a:t>
            </a:r>
            <a:endParaRPr sz="1800" b="1" i="0" u="none" strike="noStrike" cap="none">
              <a:solidFill>
                <a:schemeClr val="lt1"/>
              </a:solidFill>
              <a:latin typeface="Verdana"/>
              <a:ea typeface="Verdana"/>
              <a:cs typeface="Verdana"/>
              <a:sym typeface="Verdana"/>
            </a:endParaRPr>
          </a:p>
        </p:txBody>
      </p:sp>
      <p:pic>
        <p:nvPicPr>
          <p:cNvPr id="67" name="Google Shape;67;p68"/>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68" name="Google Shape;68;p68"/>
          <p:cNvSpPr txBox="1">
            <a:spLocks noGrp="1"/>
          </p:cNvSpPr>
          <p:nvPr>
            <p:ph type="body" idx="1"/>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En blanco">
  <p:cSld name="En blanco">
    <p:spTree>
      <p:nvGrpSpPr>
        <p:cNvPr id="1" name="Shape 69"/>
        <p:cNvGrpSpPr/>
        <p:nvPr/>
      </p:nvGrpSpPr>
      <p:grpSpPr>
        <a:xfrm>
          <a:off x="0" y="0"/>
          <a:ext cx="0" cy="0"/>
          <a:chOff x="0" y="0"/>
          <a:chExt cx="0" cy="0"/>
        </a:xfrm>
      </p:grpSpPr>
      <p:sp>
        <p:nvSpPr>
          <p:cNvPr id="70" name="Google Shape;70;p6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1" name="Google Shape;71;p6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2" name="Google Shape;72;p6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MX"/>
              <a:t>‹Nº›</a:t>
            </a:fld>
            <a:endParaRPr/>
          </a:p>
        </p:txBody>
      </p:sp>
      <p:pic>
        <p:nvPicPr>
          <p:cNvPr id="73" name="Google Shape;73;p69"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74" name="Google Shape;74;p69"/>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75" name="Google Shape;75;p69"/>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Pronóstico de la Amenaza por</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Incendios de la Cobertura Vegetal</a:t>
            </a:r>
            <a:endParaRPr sz="1800" b="1" i="0" u="none" strike="noStrike" cap="none">
              <a:solidFill>
                <a:schemeClr val="lt1"/>
              </a:solidFill>
              <a:latin typeface="Verdana"/>
              <a:ea typeface="Verdana"/>
              <a:cs typeface="Verdana"/>
              <a:sym typeface="Verdana"/>
            </a:endParaRPr>
          </a:p>
        </p:txBody>
      </p:sp>
      <p:pic>
        <p:nvPicPr>
          <p:cNvPr id="76" name="Google Shape;76;p69"/>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77" name="Google Shape;77;p69"/>
          <p:cNvSpPr txBox="1">
            <a:spLocks noGrp="1"/>
          </p:cNvSpPr>
          <p:nvPr>
            <p:ph type="body" idx="1"/>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ntenido con título">
  <p:cSld name="Contenido con título">
    <p:spTree>
      <p:nvGrpSpPr>
        <p:cNvPr id="1" name="Shape 78"/>
        <p:cNvGrpSpPr/>
        <p:nvPr/>
      </p:nvGrpSpPr>
      <p:grpSpPr>
        <a:xfrm>
          <a:off x="0" y="0"/>
          <a:ext cx="0" cy="0"/>
          <a:chOff x="0" y="0"/>
          <a:chExt cx="0" cy="0"/>
        </a:xfrm>
      </p:grpSpPr>
      <p:pic>
        <p:nvPicPr>
          <p:cNvPr id="79" name="Google Shape;79;p70"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80" name="Google Shape;80;p70"/>
          <p:cNvSpPr txBox="1">
            <a:spLocks noGrp="1"/>
          </p:cNvSpPr>
          <p:nvPr>
            <p:ph type="title"/>
          </p:nvPr>
        </p:nvSpPr>
        <p:spPr>
          <a:xfrm>
            <a:off x="839788" y="146556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rgbClr val="C00000"/>
              </a:buClr>
              <a:buSzPts val="2400"/>
              <a:buFont typeface="Verdana"/>
              <a:buNone/>
              <a:defRPr sz="2400" b="1">
                <a:solidFill>
                  <a:srgbClr val="C00000"/>
                </a:solidFill>
                <a:latin typeface="Verdana"/>
                <a:ea typeface="Verdana"/>
                <a:cs typeface="Verdana"/>
                <a:sym typeface="Verdana"/>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1" name="Google Shape;81;p70"/>
          <p:cNvSpPr txBox="1">
            <a:spLocks noGrp="1"/>
          </p:cNvSpPr>
          <p:nvPr>
            <p:ph type="body" idx="1"/>
          </p:nvPr>
        </p:nvSpPr>
        <p:spPr>
          <a:xfrm>
            <a:off x="5183188" y="1465560"/>
            <a:ext cx="6172200" cy="4395490"/>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dk1"/>
              </a:buClr>
              <a:buSzPts val="2400"/>
              <a:buChar char="•"/>
              <a:defRPr sz="2400">
                <a:latin typeface="Verdana"/>
                <a:ea typeface="Verdana"/>
                <a:cs typeface="Verdana"/>
                <a:sym typeface="Verdana"/>
              </a:defRPr>
            </a:lvl1pPr>
            <a:lvl2pPr marL="914400" lvl="1" indent="-355600" algn="l">
              <a:lnSpc>
                <a:spcPct val="90000"/>
              </a:lnSpc>
              <a:spcBef>
                <a:spcPts val="500"/>
              </a:spcBef>
              <a:spcAft>
                <a:spcPts val="0"/>
              </a:spcAft>
              <a:buClr>
                <a:schemeClr val="dk1"/>
              </a:buClr>
              <a:buSzPts val="2000"/>
              <a:buChar char="•"/>
              <a:defRPr sz="2000">
                <a:latin typeface="Verdana"/>
                <a:ea typeface="Verdana"/>
                <a:cs typeface="Verdana"/>
                <a:sym typeface="Verdana"/>
              </a:defRPr>
            </a:lvl2pPr>
            <a:lvl3pPr marL="1371600" lvl="2" indent="-342900" algn="l">
              <a:lnSpc>
                <a:spcPct val="90000"/>
              </a:lnSpc>
              <a:spcBef>
                <a:spcPts val="500"/>
              </a:spcBef>
              <a:spcAft>
                <a:spcPts val="0"/>
              </a:spcAft>
              <a:buClr>
                <a:schemeClr val="dk1"/>
              </a:buClr>
              <a:buSzPts val="1800"/>
              <a:buChar char="•"/>
              <a:defRPr sz="1800">
                <a:latin typeface="Verdana"/>
                <a:ea typeface="Verdana"/>
                <a:cs typeface="Verdana"/>
                <a:sym typeface="Verdana"/>
              </a:defRPr>
            </a:lvl3pPr>
            <a:lvl4pPr marL="1828800" lvl="3" indent="-330200" algn="l">
              <a:lnSpc>
                <a:spcPct val="90000"/>
              </a:lnSpc>
              <a:spcBef>
                <a:spcPts val="500"/>
              </a:spcBef>
              <a:spcAft>
                <a:spcPts val="0"/>
              </a:spcAft>
              <a:buClr>
                <a:schemeClr val="dk1"/>
              </a:buClr>
              <a:buSzPts val="1600"/>
              <a:buChar char="•"/>
              <a:defRPr sz="1600">
                <a:latin typeface="Verdana"/>
                <a:ea typeface="Verdana"/>
                <a:cs typeface="Verdana"/>
                <a:sym typeface="Verdana"/>
              </a:defRPr>
            </a:lvl4pPr>
            <a:lvl5pPr marL="2286000" lvl="4" indent="-330200" algn="l">
              <a:lnSpc>
                <a:spcPct val="90000"/>
              </a:lnSpc>
              <a:spcBef>
                <a:spcPts val="500"/>
              </a:spcBef>
              <a:spcAft>
                <a:spcPts val="0"/>
              </a:spcAft>
              <a:buClr>
                <a:schemeClr val="dk1"/>
              </a:buClr>
              <a:buSzPts val="1600"/>
              <a:buChar char="•"/>
              <a:defRPr sz="1600">
                <a:latin typeface="Verdana"/>
                <a:ea typeface="Verdana"/>
                <a:cs typeface="Verdana"/>
                <a:sym typeface="Verdana"/>
              </a:defRPr>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82" name="Google Shape;82;p70"/>
          <p:cNvSpPr txBox="1">
            <a:spLocks noGrp="1"/>
          </p:cNvSpPr>
          <p:nvPr>
            <p:ph type="body" idx="2"/>
          </p:nvPr>
        </p:nvSpPr>
        <p:spPr>
          <a:xfrm>
            <a:off x="839788" y="3146854"/>
            <a:ext cx="3932237" cy="272213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200"/>
              <a:buNone/>
              <a:defRPr sz="1200">
                <a:latin typeface="Verdana"/>
                <a:ea typeface="Verdana"/>
                <a:cs typeface="Verdana"/>
                <a:sym typeface="Verdana"/>
              </a:defRPr>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83" name="Google Shape;83;p7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4" name="Google Shape;84;p7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5" name="Google Shape;85;p7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MX"/>
              <a:t>‹Nº›</a:t>
            </a:fld>
            <a:endParaRPr/>
          </a:p>
        </p:txBody>
      </p:sp>
      <p:sp>
        <p:nvSpPr>
          <p:cNvPr id="86" name="Google Shape;86;p70"/>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87" name="Google Shape;87;p70"/>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Pronóstico de la Amenaza por</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Incendios de la Cobertura Vegetal</a:t>
            </a:r>
            <a:endParaRPr sz="1800" b="1" i="0" u="none" strike="noStrike" cap="none">
              <a:solidFill>
                <a:schemeClr val="lt1"/>
              </a:solidFill>
              <a:latin typeface="Verdana"/>
              <a:ea typeface="Verdana"/>
              <a:cs typeface="Verdana"/>
              <a:sym typeface="Verdana"/>
            </a:endParaRPr>
          </a:p>
        </p:txBody>
      </p:sp>
      <p:pic>
        <p:nvPicPr>
          <p:cNvPr id="88" name="Google Shape;88;p70"/>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89" name="Google Shape;89;p70"/>
          <p:cNvSpPr txBox="1">
            <a:spLocks noGrp="1"/>
          </p:cNvSpPr>
          <p:nvPr>
            <p:ph type="body" idx="3"/>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6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63"/>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6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13" name="Google Shape;13;p6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14" name="Google Shape;14;p6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MX"/>
              <a:t>‹Nº›</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3" Type="http://schemas.openxmlformats.org/officeDocument/2006/relationships/image" Target="../media/image26.jpg"/><Relationship Id="rId7" Type="http://schemas.openxmlformats.org/officeDocument/2006/relationships/image" Target="../media/image17.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19.png"/><Relationship Id="rId4" Type="http://schemas.openxmlformats.org/officeDocument/2006/relationships/image" Target="../media/image16.png"/></Relationships>
</file>

<file path=ppt/slides/_rels/slide11.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png"/></Relationships>
</file>

<file path=ppt/slides/_rels/slide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file:///O:\Mi%20unidad\OSPA\01.%20Tematicas\03.%20Deslizamientos\01.%20Productos\modelo_idd\temporales\amenaza_idd.jpg"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10.jpg"/><Relationship Id="rId7" Type="http://schemas.openxmlformats.org/officeDocument/2006/relationships/image" Target="../media/image14.jp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13.jpg"/><Relationship Id="rId5" Type="http://schemas.openxmlformats.org/officeDocument/2006/relationships/image" Target="../media/image12.jpg"/><Relationship Id="rId4" Type="http://schemas.openxmlformats.org/officeDocument/2006/relationships/image" Target="../media/image11.jpg"/></Relationships>
</file>

<file path=ppt/slides/_rels/slide4.xml.rels><?xml version="1.0" encoding="UTF-8" standalone="yes"?>
<Relationships xmlns="http://schemas.openxmlformats.org/package/2006/relationships"><Relationship Id="rId3" Type="http://schemas.openxmlformats.org/officeDocument/2006/relationships/image" Target="../media/image15.jpg"/><Relationship Id="rId7" Type="http://schemas.openxmlformats.org/officeDocument/2006/relationships/image" Target="../media/image19.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5.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image" Target="../media/image19.png"/><Relationship Id="rId4" Type="http://schemas.openxmlformats.org/officeDocument/2006/relationships/image" Target="../media/image18.png"/></Relationships>
</file>

<file path=ppt/slides/_rels/slide6.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image" Target="../media/image19.png"/><Relationship Id="rId4" Type="http://schemas.openxmlformats.org/officeDocument/2006/relationships/image" Target="../media/image18.png"/></Relationships>
</file>

<file path=ppt/slides/_rels/slide7.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8.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23.png"/></Relationships>
</file>

<file path=ppt/slides/_rels/slide9.xml.rels><?xml version="1.0" encoding="UTF-8" standalone="yes"?>
<Relationships xmlns="http://schemas.openxmlformats.org/package/2006/relationships"><Relationship Id="rId3" Type="http://schemas.openxmlformats.org/officeDocument/2006/relationships/image" Target="../media/image24.jpg"/><Relationship Id="rId7" Type="http://schemas.openxmlformats.org/officeDocument/2006/relationships/image" Target="../media/image19.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2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93"/>
        <p:cNvGrpSpPr/>
        <p:nvPr/>
      </p:nvGrpSpPr>
      <p:grpSpPr>
        <a:xfrm>
          <a:off x="0" y="0"/>
          <a:ext cx="0" cy="0"/>
          <a:chOff x="0" y="0"/>
          <a:chExt cx="0" cy="0"/>
        </a:xfrm>
      </p:grpSpPr>
      <p:sp>
        <p:nvSpPr>
          <p:cNvPr id="94" name="Google Shape;94;p10"/>
          <p:cNvSpPr/>
          <p:nvPr/>
        </p:nvSpPr>
        <p:spPr>
          <a:xfrm>
            <a:off x="814135" y="1982944"/>
            <a:ext cx="2775284" cy="544371"/>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95" name="Google Shape;95;p10"/>
          <p:cNvSpPr txBox="1"/>
          <p:nvPr/>
        </p:nvSpPr>
        <p:spPr>
          <a:xfrm>
            <a:off x="990598" y="1486580"/>
            <a:ext cx="2422357" cy="40011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s-MX" sz="2000" b="1" i="0" u="none" strike="noStrike" cap="none">
                <a:solidFill>
                  <a:srgbClr val="C00000"/>
                </a:solidFill>
                <a:latin typeface="Verdana"/>
                <a:ea typeface="Verdana"/>
                <a:cs typeface="Verdana"/>
                <a:sym typeface="Verdana"/>
              </a:rPr>
              <a:t>Boletín No.</a:t>
            </a:r>
            <a:endParaRPr sz="2000" b="1" i="0" u="none" strike="noStrike" cap="none">
              <a:solidFill>
                <a:srgbClr val="C00000"/>
              </a:solidFill>
              <a:latin typeface="Verdana"/>
              <a:ea typeface="Verdana"/>
              <a:cs typeface="Verdana"/>
              <a:sym typeface="Verdana"/>
            </a:endParaRPr>
          </a:p>
        </p:txBody>
      </p:sp>
      <p:sp>
        <p:nvSpPr>
          <p:cNvPr id="96" name="Google Shape;96;p10"/>
          <p:cNvSpPr txBox="1"/>
          <p:nvPr/>
        </p:nvSpPr>
        <p:spPr>
          <a:xfrm>
            <a:off x="990596" y="2024296"/>
            <a:ext cx="2422357" cy="461624"/>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400"/>
              <a:buFont typeface="Arial"/>
              <a:buNone/>
            </a:pPr>
            <a:r>
              <a:rPr lang="es-MX" sz="2400" b="1" i="0" u="none" strike="noStrike" cap="none" dirty="0" smtClean="0">
                <a:solidFill>
                  <a:schemeClr val="lt1"/>
                </a:solidFill>
                <a:latin typeface="Verdana"/>
                <a:ea typeface="Verdana"/>
                <a:cs typeface="Verdana"/>
                <a:sym typeface="Verdana"/>
              </a:rPr>
              <a:t>048</a:t>
            </a:r>
          </a:p>
        </p:txBody>
      </p:sp>
      <p:sp>
        <p:nvSpPr>
          <p:cNvPr id="97" name="Google Shape;97;p10"/>
          <p:cNvSpPr/>
          <p:nvPr/>
        </p:nvSpPr>
        <p:spPr>
          <a:xfrm>
            <a:off x="4556962" y="1416848"/>
            <a:ext cx="1216025" cy="523875"/>
          </a:xfrm>
          <a:prstGeom prst="rect">
            <a:avLst/>
          </a:prstGeom>
          <a:blipFill rotWithShape="1">
            <a:blip r:embed="rId3">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98" name="Google Shape;98;p10"/>
          <p:cNvSpPr/>
          <p:nvPr/>
        </p:nvSpPr>
        <p:spPr>
          <a:xfrm>
            <a:off x="5995236" y="1313661"/>
            <a:ext cx="0" cy="746125"/>
          </a:xfrm>
          <a:custGeom>
            <a:avLst/>
            <a:gdLst/>
            <a:ahLst/>
            <a:cxnLst/>
            <a:rect l="l" t="t" r="r" b="b"/>
            <a:pathLst>
              <a:path w="120000" h="746760" extrusionOk="0">
                <a:moveTo>
                  <a:pt x="0" y="0"/>
                </a:moveTo>
                <a:lnTo>
                  <a:pt x="0" y="746628"/>
                </a:lnTo>
              </a:path>
            </a:pathLst>
          </a:custGeom>
          <a:noFill/>
          <a:ln w="28950" cap="flat" cmpd="sng">
            <a:solidFill>
              <a:srgbClr val="D80530"/>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9" name="Google Shape;99;p10"/>
          <p:cNvSpPr txBox="1"/>
          <p:nvPr/>
        </p:nvSpPr>
        <p:spPr>
          <a:xfrm>
            <a:off x="6171701" y="1313660"/>
            <a:ext cx="5491913" cy="830997"/>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00000"/>
              </a:buClr>
              <a:buSzPts val="800"/>
              <a:buFont typeface="Arial"/>
              <a:buNone/>
            </a:pPr>
            <a:r>
              <a:rPr lang="es-MX" sz="800" b="1" i="0" u="none" strike="noStrike" cap="none" dirty="0">
                <a:solidFill>
                  <a:srgbClr val="E1233F"/>
                </a:solidFill>
                <a:latin typeface="Verdana"/>
                <a:ea typeface="Verdana"/>
                <a:cs typeface="Verdana"/>
                <a:sym typeface="Verdana"/>
              </a:rPr>
              <a:t>PARA TOMAR ACCIÓN </a:t>
            </a:r>
            <a:r>
              <a:rPr lang="es-MX" sz="800" b="0" i="0" u="none" strike="noStrike" cap="none" dirty="0">
                <a:solidFill>
                  <a:srgbClr val="171616"/>
                </a:solidFill>
                <a:latin typeface="Verdana"/>
                <a:ea typeface="Verdana"/>
                <a:cs typeface="Verdana"/>
                <a:sym typeface="Verdana"/>
              </a:rPr>
              <a:t>Advierte a los sistemas de prevención y atención de desastres sobre la amenaza que puede  ocasionar  un  fenómeno  con  efectos  adversos  sobre  la  población,  el  cual  requiere  la  atención inmediata por parte de la población y de los cuerpos de atención y socorro. Se emite una alerta sólo cuando la  identificación  de  un  evento  extraordinario  indique  la  probabilidad  de  amenaza  inminente  y  cuando  la gravedad del fenómeno implique la movilización de personas y equipos, interrumpiendo el normal desarrollo de sus actividades cotidianas.</a:t>
            </a:r>
            <a:endParaRPr sz="800" b="0" i="0" u="none" strike="noStrike" cap="none" dirty="0">
              <a:solidFill>
                <a:srgbClr val="000000"/>
              </a:solidFill>
              <a:latin typeface="Verdana"/>
              <a:ea typeface="Verdana"/>
              <a:cs typeface="Verdana"/>
              <a:sym typeface="Verdana"/>
            </a:endParaRPr>
          </a:p>
        </p:txBody>
      </p:sp>
      <p:sp>
        <p:nvSpPr>
          <p:cNvPr id="100" name="Google Shape;100;p10"/>
          <p:cNvSpPr/>
          <p:nvPr/>
        </p:nvSpPr>
        <p:spPr>
          <a:xfrm>
            <a:off x="4556962" y="2202816"/>
            <a:ext cx="1216025" cy="509587"/>
          </a:xfrm>
          <a:prstGeom prst="rect">
            <a:avLst/>
          </a:prstGeom>
          <a:blipFill rotWithShape="1">
            <a:blip r:embed="rId4">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101" name="Google Shape;101;p10"/>
          <p:cNvSpPr/>
          <p:nvPr/>
        </p:nvSpPr>
        <p:spPr>
          <a:xfrm flipH="1">
            <a:off x="5949518" y="2231284"/>
            <a:ext cx="45719" cy="481119"/>
          </a:xfrm>
          <a:custGeom>
            <a:avLst/>
            <a:gdLst/>
            <a:ahLst/>
            <a:cxnLst/>
            <a:rect l="l" t="t" r="r" b="b"/>
            <a:pathLst>
              <a:path w="120000" h="346710" extrusionOk="0">
                <a:moveTo>
                  <a:pt x="0" y="0"/>
                </a:moveTo>
                <a:lnTo>
                  <a:pt x="0" y="346328"/>
                </a:lnTo>
              </a:path>
            </a:pathLst>
          </a:custGeom>
          <a:noFill/>
          <a:ln w="28950" cap="flat" cmpd="sng">
            <a:solidFill>
              <a:srgbClr val="FC6131"/>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2" name="Google Shape;102;p10"/>
          <p:cNvSpPr txBox="1"/>
          <p:nvPr/>
        </p:nvSpPr>
        <p:spPr>
          <a:xfrm>
            <a:off x="6171701" y="2164341"/>
            <a:ext cx="5491913" cy="584775"/>
          </a:xfrm>
          <a:prstGeom prst="rect">
            <a:avLst/>
          </a:prstGeom>
          <a:noFill/>
          <a:ln>
            <a:noFill/>
          </a:ln>
        </p:spPr>
        <p:txBody>
          <a:bodyPr spcFirstLastPara="1" wrap="square" lIns="91425" tIns="45700" rIns="91425" bIns="45700" anchor="t" anchorCtr="0">
            <a:spAutoFit/>
          </a:bodyPr>
          <a:lstStyle/>
          <a:p>
            <a:pPr marL="12700" marR="0" lvl="0" indent="0" algn="just" rtl="0">
              <a:lnSpc>
                <a:spcPct val="100000"/>
              </a:lnSpc>
              <a:spcBef>
                <a:spcPts val="0"/>
              </a:spcBef>
              <a:spcAft>
                <a:spcPts val="0"/>
              </a:spcAft>
              <a:buClr>
                <a:srgbClr val="000000"/>
              </a:buClr>
              <a:buSzPts val="800"/>
              <a:buFont typeface="Arial"/>
              <a:buNone/>
            </a:pPr>
            <a:r>
              <a:rPr lang="es-MX" sz="800" b="1" i="0" u="none" strike="noStrike" cap="none">
                <a:solidFill>
                  <a:srgbClr val="FE793F"/>
                </a:solidFill>
                <a:latin typeface="Verdana"/>
                <a:ea typeface="Verdana"/>
                <a:cs typeface="Verdana"/>
                <a:sym typeface="Verdana"/>
              </a:rPr>
              <a:t>PARA PREPARARSE </a:t>
            </a:r>
            <a:r>
              <a:rPr lang="es-MX" sz="800" b="0" i="0" u="none" strike="noStrike" cap="none">
                <a:solidFill>
                  <a:srgbClr val="171616"/>
                </a:solidFill>
                <a:latin typeface="Verdana"/>
                <a:ea typeface="Verdana"/>
                <a:cs typeface="Verdana"/>
                <a:sym typeface="Verdana"/>
              </a:rPr>
              <a:t>Indica la presencia de un fenómeno. No implica amenaza inmediata y como tanto es catalogado como un mensaje para informarse y prepararse. El aviso implica vigilancia continua ya que las condiciones son propicias para el desarrollo de un fenómeno, sin que se requiera permanecer alerta.</a:t>
            </a:r>
            <a:endParaRPr sz="800" b="0" i="0" u="none" strike="noStrike" cap="none">
              <a:solidFill>
                <a:srgbClr val="000000"/>
              </a:solidFill>
              <a:latin typeface="Verdana"/>
              <a:ea typeface="Verdana"/>
              <a:cs typeface="Verdana"/>
              <a:sym typeface="Verdana"/>
            </a:endParaRPr>
          </a:p>
        </p:txBody>
      </p:sp>
      <p:sp>
        <p:nvSpPr>
          <p:cNvPr id="103" name="Google Shape;103;p10"/>
          <p:cNvSpPr/>
          <p:nvPr/>
        </p:nvSpPr>
        <p:spPr>
          <a:xfrm>
            <a:off x="4541801" y="2882023"/>
            <a:ext cx="1216025" cy="504825"/>
          </a:xfrm>
          <a:prstGeom prst="rect">
            <a:avLst/>
          </a:prstGeom>
          <a:blipFill rotWithShape="1">
            <a:blip r:embed="rId5">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104" name="Google Shape;104;p10"/>
          <p:cNvSpPr/>
          <p:nvPr/>
        </p:nvSpPr>
        <p:spPr>
          <a:xfrm>
            <a:off x="5980075" y="2893136"/>
            <a:ext cx="0" cy="473075"/>
          </a:xfrm>
          <a:custGeom>
            <a:avLst/>
            <a:gdLst/>
            <a:ahLst/>
            <a:cxnLst/>
            <a:rect l="l" t="t" r="r" b="b"/>
            <a:pathLst>
              <a:path w="120000" h="473075" extrusionOk="0">
                <a:moveTo>
                  <a:pt x="0" y="0"/>
                </a:moveTo>
                <a:lnTo>
                  <a:pt x="0" y="472738"/>
                </a:lnTo>
              </a:path>
            </a:pathLst>
          </a:custGeom>
          <a:noFill/>
          <a:ln w="28950" cap="flat" cmpd="sng">
            <a:solidFill>
              <a:srgbClr val="FEAF31"/>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5" name="Google Shape;105;p10"/>
          <p:cNvSpPr txBox="1"/>
          <p:nvPr/>
        </p:nvSpPr>
        <p:spPr>
          <a:xfrm>
            <a:off x="6171701" y="2842308"/>
            <a:ext cx="5491913" cy="584775"/>
          </a:xfrm>
          <a:prstGeom prst="rect">
            <a:avLst/>
          </a:prstGeom>
          <a:noFill/>
          <a:ln>
            <a:noFill/>
          </a:ln>
        </p:spPr>
        <p:txBody>
          <a:bodyPr spcFirstLastPara="1" wrap="square" lIns="91425" tIns="45700" rIns="91425" bIns="45700" anchor="t" anchorCtr="0">
            <a:spAutoFit/>
          </a:bodyPr>
          <a:lstStyle/>
          <a:p>
            <a:pPr marL="12700" marR="0" lvl="0" indent="0" algn="just" rtl="0">
              <a:lnSpc>
                <a:spcPct val="100000"/>
              </a:lnSpc>
              <a:spcBef>
                <a:spcPts val="0"/>
              </a:spcBef>
              <a:spcAft>
                <a:spcPts val="0"/>
              </a:spcAft>
              <a:buClr>
                <a:srgbClr val="000000"/>
              </a:buClr>
              <a:buSzPts val="800"/>
              <a:buFont typeface="Arial"/>
              <a:buNone/>
            </a:pPr>
            <a:r>
              <a:rPr lang="es-MX" sz="800" b="1" i="0" u="none" strike="noStrike" cap="none">
                <a:solidFill>
                  <a:srgbClr val="FEBB3F"/>
                </a:solidFill>
                <a:latin typeface="Verdana"/>
                <a:ea typeface="Verdana"/>
                <a:cs typeface="Verdana"/>
                <a:sym typeface="Verdana"/>
              </a:rPr>
              <a:t>PARA  INFORMARSE  </a:t>
            </a:r>
            <a:r>
              <a:rPr lang="es-MX" sz="800" b="0" i="0" u="none" strike="noStrike" cap="none">
                <a:solidFill>
                  <a:srgbClr val="171616"/>
                </a:solidFill>
                <a:latin typeface="Verdana"/>
                <a:ea typeface="Verdana"/>
                <a:cs typeface="Verdana"/>
                <a:sym typeface="Verdana"/>
              </a:rPr>
              <a:t>Es  un  mensaje  oficial  por  el  cual  se  difunde  información.  Por  lo  regular  se  refiere  a eventos observados, registrados o registrados y puede contener algunos elementos de pronóstico a manera de orientación. Por sus características pretéritas y futuras difiere del aviso y de la alerta, y por lo general no está encaminado a alertar sino a informar</a:t>
            </a:r>
            <a:endParaRPr sz="800" b="0" i="0" u="none" strike="noStrike" cap="none">
              <a:solidFill>
                <a:srgbClr val="000000"/>
              </a:solidFill>
              <a:latin typeface="Verdana"/>
              <a:ea typeface="Verdana"/>
              <a:cs typeface="Verdana"/>
              <a:sym typeface="Verdana"/>
            </a:endParaRPr>
          </a:p>
        </p:txBody>
      </p:sp>
      <p:sp>
        <p:nvSpPr>
          <p:cNvPr id="106" name="Google Shape;106;p10"/>
          <p:cNvSpPr/>
          <p:nvPr/>
        </p:nvSpPr>
        <p:spPr>
          <a:xfrm>
            <a:off x="5980075" y="3515958"/>
            <a:ext cx="0" cy="279400"/>
          </a:xfrm>
          <a:custGeom>
            <a:avLst/>
            <a:gdLst/>
            <a:ahLst/>
            <a:cxnLst/>
            <a:rect l="l" t="t" r="r" b="b"/>
            <a:pathLst>
              <a:path w="120000" h="280035" extrusionOk="0">
                <a:moveTo>
                  <a:pt x="0" y="0"/>
                </a:moveTo>
                <a:lnTo>
                  <a:pt x="0" y="279797"/>
                </a:lnTo>
              </a:path>
            </a:pathLst>
          </a:custGeom>
          <a:noFill/>
          <a:ln w="28950" cap="flat" cmpd="sng">
            <a:solidFill>
              <a:srgbClr val="98ECF5"/>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7" name="Google Shape;107;p10"/>
          <p:cNvSpPr txBox="1"/>
          <p:nvPr/>
        </p:nvSpPr>
        <p:spPr>
          <a:xfrm>
            <a:off x="6171701" y="3472503"/>
            <a:ext cx="5491913" cy="338554"/>
          </a:xfrm>
          <a:prstGeom prst="rect">
            <a:avLst/>
          </a:prstGeom>
          <a:noFill/>
          <a:ln>
            <a:noFill/>
          </a:ln>
        </p:spPr>
        <p:txBody>
          <a:bodyPr spcFirstLastPara="1" wrap="square" lIns="91425" tIns="45700" rIns="91425" bIns="45700" anchor="t" anchorCtr="0">
            <a:spAutoFit/>
          </a:bodyPr>
          <a:lstStyle/>
          <a:p>
            <a:pPr marL="12700" marR="0" lvl="0" indent="0" algn="just" rtl="0">
              <a:lnSpc>
                <a:spcPct val="100000"/>
              </a:lnSpc>
              <a:spcBef>
                <a:spcPts val="0"/>
              </a:spcBef>
              <a:spcAft>
                <a:spcPts val="0"/>
              </a:spcAft>
              <a:buClr>
                <a:srgbClr val="000000"/>
              </a:buClr>
              <a:buSzPts val="800"/>
              <a:buFont typeface="Arial"/>
              <a:buNone/>
            </a:pPr>
            <a:r>
              <a:rPr lang="es-MX" sz="800" b="1" i="0" u="none" strike="noStrike" cap="none">
                <a:solidFill>
                  <a:srgbClr val="92D050"/>
                </a:solidFill>
                <a:latin typeface="Verdana"/>
                <a:ea typeface="Verdana"/>
                <a:cs typeface="Verdana"/>
                <a:sym typeface="Verdana"/>
              </a:rPr>
              <a:t>CONDICIONES NORMALES </a:t>
            </a:r>
            <a:r>
              <a:rPr lang="es-MX" sz="800" b="0" i="0" u="none" strike="noStrike" cap="none">
                <a:solidFill>
                  <a:srgbClr val="171616"/>
                </a:solidFill>
                <a:latin typeface="Verdana"/>
                <a:ea typeface="Verdana"/>
                <a:cs typeface="Verdana"/>
                <a:sym typeface="Verdana"/>
              </a:rPr>
              <a:t>La información que se suministra se encuentra dentro de los rangos normales.</a:t>
            </a:r>
            <a:endParaRPr sz="800" b="0" i="0" u="none" strike="noStrike" cap="none">
              <a:solidFill>
                <a:srgbClr val="000000"/>
              </a:solidFill>
              <a:latin typeface="Verdana"/>
              <a:ea typeface="Verdana"/>
              <a:cs typeface="Verdana"/>
              <a:sym typeface="Verdana"/>
            </a:endParaRPr>
          </a:p>
        </p:txBody>
      </p:sp>
      <p:cxnSp>
        <p:nvCxnSpPr>
          <p:cNvPr id="108" name="Google Shape;108;p10"/>
          <p:cNvCxnSpPr/>
          <p:nvPr/>
        </p:nvCxnSpPr>
        <p:spPr>
          <a:xfrm>
            <a:off x="4283815" y="1132114"/>
            <a:ext cx="0" cy="2854531"/>
          </a:xfrm>
          <a:prstGeom prst="straightConnector1">
            <a:avLst/>
          </a:prstGeom>
          <a:noFill/>
          <a:ln w="28575" cap="flat" cmpd="sng">
            <a:solidFill>
              <a:srgbClr val="C00000"/>
            </a:solidFill>
            <a:prstDash val="solid"/>
            <a:miter lim="800000"/>
            <a:headEnd type="none" w="sm" len="sm"/>
            <a:tailEnd type="none" w="sm" len="sm"/>
          </a:ln>
        </p:spPr>
      </p:cxnSp>
      <p:sp>
        <p:nvSpPr>
          <p:cNvPr id="109" name="Google Shape;109;p10"/>
          <p:cNvSpPr txBox="1"/>
          <p:nvPr/>
        </p:nvSpPr>
        <p:spPr>
          <a:xfrm>
            <a:off x="371777" y="2939305"/>
            <a:ext cx="3765369" cy="892389"/>
          </a:xfrm>
          <a:prstGeom prst="rect">
            <a:avLst/>
          </a:prstGeom>
          <a:noFill/>
          <a:ln>
            <a:noFill/>
          </a:ln>
        </p:spPr>
        <p:txBody>
          <a:bodyPr spcFirstLastPara="1" wrap="square" lIns="91425" tIns="45700" rIns="91425" bIns="45700" anchor="t" anchorCtr="0">
            <a:normAutofit/>
          </a:bodyPr>
          <a:lstStyle/>
          <a:p>
            <a:pPr marL="12700" marR="0" lvl="0" indent="0" algn="l" rtl="0">
              <a:lnSpc>
                <a:spcPct val="100000"/>
              </a:lnSpc>
              <a:spcBef>
                <a:spcPts val="0"/>
              </a:spcBef>
              <a:spcAft>
                <a:spcPts val="0"/>
              </a:spcAft>
              <a:buClr>
                <a:srgbClr val="000000"/>
              </a:buClr>
              <a:buSzPts val="1050"/>
              <a:buFont typeface="Arial"/>
              <a:buNone/>
            </a:pPr>
            <a:r>
              <a:rPr lang="es-MX" sz="1100" b="1" i="0" u="none" strike="noStrike" cap="none" dirty="0">
                <a:solidFill>
                  <a:srgbClr val="800000"/>
                </a:solidFill>
                <a:latin typeface="Calibri"/>
                <a:ea typeface="Calibri"/>
                <a:cs typeface="Calibri"/>
                <a:sym typeface="Calibri"/>
              </a:rPr>
              <a:t>Actualización:  </a:t>
            </a:r>
            <a:r>
              <a:rPr lang="es-MX" sz="1100" b="1" dirty="0" smtClean="0">
                <a:solidFill>
                  <a:srgbClr val="800000"/>
                </a:solidFill>
                <a:latin typeface="Calibri"/>
                <a:ea typeface="Calibri"/>
                <a:cs typeface="Calibri"/>
                <a:sym typeface="Calibri"/>
              </a:rPr>
              <a:t>17</a:t>
            </a:r>
            <a:r>
              <a:rPr lang="es-MX" sz="1100" b="1" i="0" u="none" strike="noStrike" cap="none" dirty="0" smtClean="0">
                <a:solidFill>
                  <a:srgbClr val="800000"/>
                </a:solidFill>
                <a:latin typeface="Calibri"/>
                <a:ea typeface="Calibri"/>
                <a:cs typeface="Calibri"/>
                <a:sym typeface="Calibri"/>
              </a:rPr>
              <a:t> </a:t>
            </a:r>
            <a:r>
              <a:rPr lang="es-MX" sz="1100" b="1" i="0" u="none" strike="noStrike" cap="none" dirty="0">
                <a:solidFill>
                  <a:srgbClr val="800000"/>
                </a:solidFill>
                <a:latin typeface="Calibri"/>
                <a:ea typeface="Calibri"/>
                <a:cs typeface="Calibri"/>
                <a:sym typeface="Calibri"/>
              </a:rPr>
              <a:t>de </a:t>
            </a:r>
            <a:r>
              <a:rPr lang="es-MX" sz="1100" b="1" dirty="0" smtClean="0">
                <a:solidFill>
                  <a:srgbClr val="800000"/>
                </a:solidFill>
                <a:latin typeface="Calibri"/>
                <a:ea typeface="Calibri"/>
                <a:cs typeface="Calibri"/>
                <a:sym typeface="Calibri"/>
              </a:rPr>
              <a:t>febr</a:t>
            </a:r>
            <a:r>
              <a:rPr lang="es-MX" sz="1100" b="1" i="0" u="none" strike="noStrike" cap="none" dirty="0" smtClean="0">
                <a:solidFill>
                  <a:srgbClr val="800000"/>
                </a:solidFill>
                <a:latin typeface="Calibri"/>
                <a:ea typeface="Calibri"/>
                <a:cs typeface="Calibri"/>
                <a:sym typeface="Calibri"/>
              </a:rPr>
              <a:t>ero </a:t>
            </a:r>
            <a:r>
              <a:rPr lang="es-MX" sz="1100" b="1" i="0" u="none" strike="noStrike" cap="none" dirty="0">
                <a:solidFill>
                  <a:srgbClr val="800000"/>
                </a:solidFill>
                <a:latin typeface="Calibri"/>
                <a:ea typeface="Calibri"/>
                <a:cs typeface="Calibri"/>
                <a:sym typeface="Calibri"/>
              </a:rPr>
              <a:t>de 2024 – </a:t>
            </a:r>
            <a:r>
              <a:rPr lang="es-MX" sz="1100" b="1" i="0" u="none" strike="noStrike" cap="none" dirty="0" smtClean="0">
                <a:solidFill>
                  <a:srgbClr val="800000"/>
                </a:solidFill>
                <a:latin typeface="Calibri"/>
                <a:ea typeface="Calibri"/>
                <a:cs typeface="Calibri"/>
                <a:sym typeface="Calibri"/>
              </a:rPr>
              <a:t>12:00 </a:t>
            </a:r>
            <a:r>
              <a:rPr lang="es-MX" sz="1100" b="1" i="0" u="none" strike="noStrike" cap="none" dirty="0">
                <a:solidFill>
                  <a:srgbClr val="800000"/>
                </a:solidFill>
                <a:latin typeface="Calibri"/>
                <a:ea typeface="Calibri"/>
                <a:cs typeface="Calibri"/>
                <a:sym typeface="Calibri"/>
              </a:rPr>
              <a:t>HLC.</a:t>
            </a:r>
            <a:endParaRPr sz="1100" b="0" i="0" u="none" strike="noStrike" cap="none" dirty="0">
              <a:solidFill>
                <a:schemeClr val="dk1"/>
              </a:solidFill>
              <a:latin typeface="Calibri"/>
              <a:ea typeface="Calibri"/>
              <a:cs typeface="Calibri"/>
              <a:sym typeface="Calibri"/>
            </a:endParaRPr>
          </a:p>
          <a:p>
            <a:pPr marL="12700" marR="0" lvl="0" indent="0" algn="l" rtl="0">
              <a:lnSpc>
                <a:spcPct val="100000"/>
              </a:lnSpc>
              <a:spcBef>
                <a:spcPts val="0"/>
              </a:spcBef>
              <a:spcAft>
                <a:spcPts val="0"/>
              </a:spcAft>
              <a:buClr>
                <a:srgbClr val="000000"/>
              </a:buClr>
              <a:buSzPts val="1050"/>
              <a:buFont typeface="Arial"/>
              <a:buNone/>
            </a:pPr>
            <a:r>
              <a:rPr lang="es-MX" sz="1100" b="1" i="0" u="none" strike="noStrike" cap="none" dirty="0">
                <a:solidFill>
                  <a:srgbClr val="800000"/>
                </a:solidFill>
                <a:latin typeface="Calibri"/>
                <a:ea typeface="Calibri"/>
                <a:cs typeface="Calibri"/>
                <a:sym typeface="Calibri"/>
              </a:rPr>
              <a:t>Alertas vigentes hasta:  </a:t>
            </a:r>
            <a:r>
              <a:rPr lang="es-MX" sz="1100" b="1" dirty="0" smtClean="0">
                <a:solidFill>
                  <a:srgbClr val="800000"/>
                </a:solidFill>
                <a:latin typeface="Calibri"/>
                <a:ea typeface="Calibri"/>
                <a:cs typeface="Calibri"/>
                <a:sym typeface="Calibri"/>
              </a:rPr>
              <a:t>17</a:t>
            </a:r>
            <a:r>
              <a:rPr lang="es-MX" sz="1100" b="1" i="0" u="none" strike="noStrike" cap="none" dirty="0" smtClean="0">
                <a:solidFill>
                  <a:srgbClr val="800000"/>
                </a:solidFill>
                <a:latin typeface="Calibri"/>
                <a:ea typeface="Calibri"/>
                <a:cs typeface="Calibri"/>
                <a:sym typeface="Calibri"/>
              </a:rPr>
              <a:t> </a:t>
            </a:r>
            <a:r>
              <a:rPr lang="es-MX" sz="1100" b="1" i="0" u="none" strike="noStrike" cap="none" dirty="0">
                <a:solidFill>
                  <a:srgbClr val="800000"/>
                </a:solidFill>
                <a:latin typeface="Calibri"/>
                <a:ea typeface="Calibri"/>
                <a:cs typeface="Calibri"/>
                <a:sym typeface="Calibri"/>
              </a:rPr>
              <a:t>de </a:t>
            </a:r>
            <a:r>
              <a:rPr lang="es-MX" sz="1100" b="1" i="0" u="none" strike="noStrike" cap="none" dirty="0" smtClean="0">
                <a:solidFill>
                  <a:srgbClr val="800000"/>
                </a:solidFill>
                <a:latin typeface="Calibri"/>
                <a:ea typeface="Calibri"/>
                <a:cs typeface="Calibri"/>
                <a:sym typeface="Calibri"/>
              </a:rPr>
              <a:t>febrero </a:t>
            </a:r>
            <a:r>
              <a:rPr lang="es-MX" sz="1100" b="1" i="0" u="none" strike="noStrike" cap="none" dirty="0">
                <a:solidFill>
                  <a:srgbClr val="800000"/>
                </a:solidFill>
                <a:latin typeface="Calibri"/>
                <a:ea typeface="Calibri"/>
                <a:cs typeface="Calibri"/>
                <a:sym typeface="Calibri"/>
              </a:rPr>
              <a:t>de 2024 – </a:t>
            </a:r>
            <a:r>
              <a:rPr lang="es-MX" sz="1100" b="1" i="0" u="none" strike="noStrike" cap="none" dirty="0" smtClean="0">
                <a:solidFill>
                  <a:srgbClr val="800000"/>
                </a:solidFill>
                <a:latin typeface="Calibri"/>
                <a:ea typeface="Calibri"/>
                <a:cs typeface="Calibri"/>
                <a:sym typeface="Calibri"/>
              </a:rPr>
              <a:t>18:00 </a:t>
            </a:r>
            <a:r>
              <a:rPr lang="es-MX" sz="1100" b="1" i="0" u="none" strike="noStrike" cap="none" dirty="0">
                <a:solidFill>
                  <a:srgbClr val="800000"/>
                </a:solidFill>
                <a:latin typeface="Calibri"/>
                <a:ea typeface="Calibri"/>
                <a:cs typeface="Calibri"/>
                <a:sym typeface="Calibri"/>
              </a:rPr>
              <a:t>HLC.</a:t>
            </a:r>
            <a:endParaRPr sz="1100" b="0" i="0" u="none" strike="noStrike" cap="none" dirty="0">
              <a:solidFill>
                <a:schemeClr val="dk1"/>
              </a:solidFill>
              <a:latin typeface="Calibri"/>
              <a:ea typeface="Calibri"/>
              <a:cs typeface="Calibri"/>
              <a:sym typeface="Calibri"/>
            </a:endParaRPr>
          </a:p>
        </p:txBody>
      </p:sp>
      <p:pic>
        <p:nvPicPr>
          <p:cNvPr id="110" name="Google Shape;110;p10" descr="Recurso 39.png"/>
          <p:cNvPicPr preferRelativeResize="0"/>
          <p:nvPr/>
        </p:nvPicPr>
        <p:blipFill rotWithShape="1">
          <a:blip r:embed="rId6">
            <a:alphaModFix/>
          </a:blip>
          <a:srcRect/>
          <a:stretch/>
        </p:blipFill>
        <p:spPr>
          <a:xfrm>
            <a:off x="4535861" y="3520213"/>
            <a:ext cx="1237126" cy="347084"/>
          </a:xfrm>
          <a:prstGeom prst="rect">
            <a:avLst/>
          </a:prstGeom>
          <a:noFill/>
          <a:ln>
            <a:noFill/>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10"/>
        <p:cNvGrpSpPr/>
        <p:nvPr/>
      </p:nvGrpSpPr>
      <p:grpSpPr>
        <a:xfrm>
          <a:off x="0" y="0"/>
          <a:ext cx="0" cy="0"/>
          <a:chOff x="0" y="0"/>
          <a:chExt cx="0" cy="0"/>
        </a:xfrm>
      </p:grpSpPr>
      <p:graphicFrame>
        <p:nvGraphicFramePr>
          <p:cNvPr id="212" name="Google Shape;212;p5"/>
          <p:cNvGraphicFramePr/>
          <p:nvPr>
            <p:extLst>
              <p:ext uri="{D42A27DB-BD31-4B8C-83A1-F6EECF244321}">
                <p14:modId xmlns:p14="http://schemas.microsoft.com/office/powerpoint/2010/main" val="1009638469"/>
              </p:ext>
            </p:extLst>
          </p:nvPr>
        </p:nvGraphicFramePr>
        <p:xfrm>
          <a:off x="13547693" y="2808347"/>
          <a:ext cx="6426275" cy="2041200"/>
        </p:xfrm>
        <a:graphic>
          <a:graphicData uri="http://schemas.openxmlformats.org/drawingml/2006/table">
            <a:tbl>
              <a:tblPr>
                <a:noFill/>
                <a:tableStyleId>{7637F94A-DA9B-481A-AE38-6A32242EE391}</a:tableStyleId>
              </a:tblPr>
              <a:tblGrid>
                <a:gridCol w="848725">
                  <a:extLst>
                    <a:ext uri="{9D8B030D-6E8A-4147-A177-3AD203B41FA5}">
                      <a16:colId xmlns:a16="http://schemas.microsoft.com/office/drawing/2014/main" val="20000"/>
                    </a:ext>
                  </a:extLst>
                </a:gridCol>
                <a:gridCol w="5577550">
                  <a:extLst>
                    <a:ext uri="{9D8B030D-6E8A-4147-A177-3AD203B41FA5}">
                      <a16:colId xmlns:a16="http://schemas.microsoft.com/office/drawing/2014/main" val="20001"/>
                    </a:ext>
                  </a:extLst>
                </a:gridCol>
              </a:tblGrid>
              <a:tr h="578200">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65500">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solidFill>
                        <a:srgbClr val="C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000"/>
                        <a:buFont typeface="Arial"/>
                        <a:buNone/>
                      </a:pPr>
                      <a:endParaRPr lang="es-CO" sz="1000" b="0" i="0" u="none" strike="noStrike" cap="none" dirty="0" smtClean="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000"/>
                        <a:buFont typeface="Arial"/>
                        <a:buNone/>
                      </a:pPr>
                      <a:endParaRPr lang="es-CO" sz="1000" b="0" i="0" u="none" strike="noStrike" cap="none" dirty="0" smtClean="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000"/>
                        <a:buFont typeface="Arial"/>
                        <a:buNone/>
                      </a:pPr>
                      <a:r>
                        <a:rPr lang="es-CO" sz="1000" b="0" i="0" u="none" strike="noStrike" cap="none" dirty="0" smtClean="0">
                          <a:solidFill>
                            <a:srgbClr val="000000"/>
                          </a:solidFill>
                          <a:latin typeface="Arial"/>
                          <a:ea typeface="Arial"/>
                          <a:cs typeface="Arial"/>
                          <a:sym typeface="Arial"/>
                        </a:rPr>
                        <a:t>CAQUETÁ : Valparaíso.</a:t>
                      </a:r>
                    </a:p>
                    <a:p>
                      <a:pPr marL="0" marR="0" lvl="0" indent="0" algn="l" rtl="0">
                        <a:lnSpc>
                          <a:spcPct val="100000"/>
                        </a:lnSpc>
                        <a:spcBef>
                          <a:spcPts val="0"/>
                        </a:spcBef>
                        <a:spcAft>
                          <a:spcPts val="0"/>
                        </a:spcAft>
                        <a:buClr>
                          <a:srgbClr val="000000"/>
                        </a:buClr>
                        <a:buSzPts val="1000"/>
                        <a:buFont typeface="Arial"/>
                        <a:buNone/>
                      </a:pPr>
                      <a:r>
                        <a:rPr lang="es-CO" sz="1000" b="0" i="0" u="none" strike="noStrike" cap="none" dirty="0" smtClean="0">
                          <a:solidFill>
                            <a:srgbClr val="000000"/>
                          </a:solidFill>
                          <a:latin typeface="Arial"/>
                          <a:ea typeface="Arial"/>
                          <a:cs typeface="Arial"/>
                          <a:sym typeface="Arial"/>
                        </a:rPr>
                        <a:t>GUAINÍA : Inírida.</a:t>
                      </a:r>
                    </a:p>
                    <a:p>
                      <a:pPr marL="0" marR="0" lvl="0" indent="0" algn="l" rtl="0">
                        <a:lnSpc>
                          <a:spcPct val="100000"/>
                        </a:lnSpc>
                        <a:spcBef>
                          <a:spcPts val="0"/>
                        </a:spcBef>
                        <a:spcAft>
                          <a:spcPts val="0"/>
                        </a:spcAft>
                        <a:buClr>
                          <a:srgbClr val="000000"/>
                        </a:buClr>
                        <a:buSzPts val="1000"/>
                        <a:buFont typeface="Arial"/>
                        <a:buNone/>
                      </a:pPr>
                      <a:r>
                        <a:rPr lang="es-CO" sz="1000" b="0" i="0" u="none" strike="noStrike" cap="none" dirty="0" smtClean="0">
                          <a:solidFill>
                            <a:srgbClr val="000000"/>
                          </a:solidFill>
                          <a:latin typeface="Arial"/>
                          <a:ea typeface="Arial"/>
                          <a:cs typeface="Arial"/>
                          <a:sym typeface="Arial"/>
                        </a:rPr>
                        <a:t>GUAVIARE : El Retorno.</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1"/>
                  </a:ext>
                </a:extLst>
              </a:tr>
              <a:tr h="0">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solidFill>
                        <a:srgbClr val="C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rgbClr val="C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000"/>
                        <a:buFont typeface="Arial"/>
                        <a:buNone/>
                      </a:pP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rgbClr val="C00000"/>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sp>
        <p:nvSpPr>
          <p:cNvPr id="213" name="Google Shape;213;p5"/>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a:t>REGIÓN AMAZONIA</a:t>
            </a:r>
            <a:endParaRPr/>
          </a:p>
        </p:txBody>
      </p:sp>
      <p:pic>
        <p:nvPicPr>
          <p:cNvPr id="214" name="Google Shape;214;p5"/>
          <p:cNvPicPr preferRelativeResize="0"/>
          <p:nvPr/>
        </p:nvPicPr>
        <p:blipFill>
          <a:blip r:embed="rId3">
            <a:extLst>
              <a:ext uri="{28A0092B-C50C-407E-A947-70E740481C1C}">
                <a14:useLocalDpi xmlns:a14="http://schemas.microsoft.com/office/drawing/2010/main" val="0"/>
              </a:ext>
            </a:extLst>
          </a:blip>
          <a:stretch>
            <a:fillRect/>
          </a:stretch>
        </p:blipFill>
        <p:spPr>
          <a:xfrm>
            <a:off x="582198" y="1371600"/>
            <a:ext cx="4665613" cy="4876790"/>
          </a:xfrm>
          <a:prstGeom prst="rect">
            <a:avLst/>
          </a:prstGeom>
          <a:noFill/>
          <a:ln>
            <a:noFill/>
          </a:ln>
        </p:spPr>
      </p:pic>
      <p:pic>
        <p:nvPicPr>
          <p:cNvPr id="215" name="Google Shape;215;p5" descr="Recurso 25.png"/>
          <p:cNvPicPr preferRelativeResize="0"/>
          <p:nvPr/>
        </p:nvPicPr>
        <p:blipFill rotWithShape="1">
          <a:blip r:embed="rId4">
            <a:alphaModFix/>
          </a:blip>
          <a:srcRect/>
          <a:stretch/>
        </p:blipFill>
        <p:spPr>
          <a:xfrm>
            <a:off x="13003413" y="2107451"/>
            <a:ext cx="432711" cy="446694"/>
          </a:xfrm>
          <a:prstGeom prst="rect">
            <a:avLst/>
          </a:prstGeom>
          <a:noFill/>
          <a:ln>
            <a:noFill/>
          </a:ln>
        </p:spPr>
      </p:pic>
      <p:pic>
        <p:nvPicPr>
          <p:cNvPr id="217" name="Google Shape;217;p5"/>
          <p:cNvPicPr preferRelativeResize="0"/>
          <p:nvPr/>
        </p:nvPicPr>
        <p:blipFill rotWithShape="1">
          <a:blip r:embed="rId5">
            <a:alphaModFix/>
          </a:blip>
          <a:srcRect/>
          <a:stretch/>
        </p:blipFill>
        <p:spPr>
          <a:xfrm>
            <a:off x="13436124" y="1135030"/>
            <a:ext cx="457200" cy="446694"/>
          </a:xfrm>
          <a:prstGeom prst="rect">
            <a:avLst/>
          </a:prstGeom>
          <a:noFill/>
          <a:ln>
            <a:noFill/>
          </a:ln>
        </p:spPr>
      </p:pic>
      <p:pic>
        <p:nvPicPr>
          <p:cNvPr id="218" name="Google Shape;218;p5"/>
          <p:cNvPicPr preferRelativeResize="0"/>
          <p:nvPr/>
        </p:nvPicPr>
        <p:blipFill rotWithShape="1">
          <a:blip r:embed="rId6">
            <a:alphaModFix/>
          </a:blip>
          <a:srcRect/>
          <a:stretch/>
        </p:blipFill>
        <p:spPr>
          <a:xfrm>
            <a:off x="12385318" y="2937206"/>
            <a:ext cx="451143" cy="445047"/>
          </a:xfrm>
          <a:prstGeom prst="rect">
            <a:avLst/>
          </a:prstGeom>
          <a:noFill/>
          <a:ln>
            <a:noFill/>
          </a:ln>
        </p:spPr>
      </p:pic>
      <p:pic>
        <p:nvPicPr>
          <p:cNvPr id="9" name="Google Shape;204;p4"/>
          <p:cNvPicPr preferRelativeResize="0"/>
          <p:nvPr/>
        </p:nvPicPr>
        <p:blipFill rotWithShape="1">
          <a:blip r:embed="rId7">
            <a:alphaModFix/>
          </a:blip>
          <a:srcRect/>
          <a:stretch/>
        </p:blipFill>
        <p:spPr>
          <a:xfrm>
            <a:off x="6096000" y="3159729"/>
            <a:ext cx="3694496" cy="1042506"/>
          </a:xfrm>
          <a:prstGeom prst="rect">
            <a:avLst/>
          </a:prstGeom>
          <a:noFill/>
          <a:ln>
            <a:noFill/>
          </a:ln>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22"/>
        <p:cNvGrpSpPr/>
        <p:nvPr/>
      </p:nvGrpSpPr>
      <p:grpSpPr>
        <a:xfrm>
          <a:off x="0" y="0"/>
          <a:ext cx="0" cy="0"/>
          <a:chOff x="0" y="0"/>
          <a:chExt cx="0" cy="0"/>
        </a:xfrm>
      </p:grpSpPr>
      <p:sp>
        <p:nvSpPr>
          <p:cNvPr id="223" name="Google Shape;223;p6"/>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a:t>DEFINICIONES Y RECOMENDACIONES</a:t>
            </a:r>
            <a:endParaRPr/>
          </a:p>
        </p:txBody>
      </p:sp>
      <p:graphicFrame>
        <p:nvGraphicFramePr>
          <p:cNvPr id="224" name="Google Shape;224;p6"/>
          <p:cNvGraphicFramePr/>
          <p:nvPr/>
        </p:nvGraphicFramePr>
        <p:xfrm>
          <a:off x="4758476" y="1497013"/>
          <a:ext cx="6465900" cy="4858445"/>
        </p:xfrm>
        <a:graphic>
          <a:graphicData uri="http://schemas.openxmlformats.org/drawingml/2006/table">
            <a:tbl>
              <a:tblPr firstRow="1" bandRow="1">
                <a:noFill/>
                <a:tableStyleId>{F00C0F73-EEEA-4E89-A611-1E2FAB54C115}</a:tableStyleId>
              </a:tblPr>
              <a:tblGrid>
                <a:gridCol w="3232950">
                  <a:extLst>
                    <a:ext uri="{9D8B030D-6E8A-4147-A177-3AD203B41FA5}">
                      <a16:colId xmlns:a16="http://schemas.microsoft.com/office/drawing/2014/main" val="20000"/>
                    </a:ext>
                  </a:extLst>
                </a:gridCol>
                <a:gridCol w="3232950">
                  <a:extLst>
                    <a:ext uri="{9D8B030D-6E8A-4147-A177-3AD203B41FA5}">
                      <a16:colId xmlns:a16="http://schemas.microsoft.com/office/drawing/2014/main" val="20001"/>
                    </a:ext>
                  </a:extLst>
                </a:gridCol>
              </a:tblGrid>
              <a:tr h="377875">
                <a:tc>
                  <a:txBody>
                    <a:bodyPr/>
                    <a:lstStyle/>
                    <a:p>
                      <a:pPr marL="0" marR="0" lvl="0" indent="0" algn="ctr" rtl="0">
                        <a:lnSpc>
                          <a:spcPct val="100000"/>
                        </a:lnSpc>
                        <a:spcBef>
                          <a:spcPts val="0"/>
                        </a:spcBef>
                        <a:spcAft>
                          <a:spcPts val="0"/>
                        </a:spcAft>
                        <a:buClr>
                          <a:srgbClr val="000000"/>
                        </a:buClr>
                        <a:buSzPts val="900"/>
                        <a:buFont typeface="Arial Narrow"/>
                        <a:buNone/>
                      </a:pPr>
                      <a:r>
                        <a:rPr lang="es-MX" sz="900" u="none" strike="noStrike" cap="none">
                          <a:latin typeface="Verdana"/>
                          <a:ea typeface="Verdana"/>
                          <a:cs typeface="Verdana"/>
                          <a:sym typeface="Verdana"/>
                        </a:rPr>
                        <a:t>DEFINICIONES</a:t>
                      </a:r>
                      <a:endParaRPr sz="1400" u="none" strike="noStrike" cap="none">
                        <a:latin typeface="Verdana"/>
                        <a:ea typeface="Verdana"/>
                        <a:cs typeface="Verdana"/>
                        <a:sym typeface="Verdana"/>
                      </a:endParaRPr>
                    </a:p>
                  </a:txBody>
                  <a:tcPr marL="91450" marR="91450" marT="45725" marB="45725" anchor="ctr">
                    <a:lnR w="12700" cap="flat" cmpd="sng">
                      <a:solidFill>
                        <a:srgbClr val="C00000"/>
                      </a:solidFill>
                      <a:prstDash val="solid"/>
                      <a:round/>
                      <a:headEnd type="none" w="sm" len="sm"/>
                      <a:tailEnd type="none" w="sm" len="sm"/>
                    </a:lnR>
                    <a:solidFill>
                      <a:srgbClr val="C00000"/>
                    </a:solidFill>
                  </a:tcPr>
                </a:tc>
                <a:tc>
                  <a:txBody>
                    <a:bodyPr/>
                    <a:lstStyle/>
                    <a:p>
                      <a:pPr marL="0" marR="0" lvl="0" indent="0" algn="ctr" rtl="0">
                        <a:lnSpc>
                          <a:spcPct val="100000"/>
                        </a:lnSpc>
                        <a:spcBef>
                          <a:spcPts val="0"/>
                        </a:spcBef>
                        <a:spcAft>
                          <a:spcPts val="0"/>
                        </a:spcAft>
                        <a:buClr>
                          <a:srgbClr val="000000"/>
                        </a:buClr>
                        <a:buSzPts val="900"/>
                        <a:buFont typeface="Arial Narrow"/>
                        <a:buNone/>
                      </a:pPr>
                      <a:r>
                        <a:rPr lang="es-MX" sz="900" u="none" strike="noStrike" cap="none">
                          <a:latin typeface="Verdana"/>
                          <a:ea typeface="Verdana"/>
                          <a:cs typeface="Verdana"/>
                          <a:sym typeface="Verdana"/>
                        </a:rPr>
                        <a:t>RECOMENDACIONES</a:t>
                      </a:r>
                      <a:endParaRPr sz="1400" u="none" strike="noStrike" cap="none">
                        <a:latin typeface="Verdana"/>
                        <a:ea typeface="Verdana"/>
                        <a:cs typeface="Verdana"/>
                        <a:sym typeface="Verdana"/>
                      </a:endParaRPr>
                    </a:p>
                  </a:txBody>
                  <a:tcPr marL="91450" marR="91450" marT="45725" marB="45725" anchor="ctr">
                    <a:lnL w="12700" cap="flat" cmpd="sng">
                      <a:solidFill>
                        <a:srgbClr val="C00000"/>
                      </a:solidFill>
                      <a:prstDash val="solid"/>
                      <a:round/>
                      <a:headEnd type="none" w="sm" len="sm"/>
                      <a:tailEnd type="none" w="sm" len="sm"/>
                    </a:lnL>
                    <a:solidFill>
                      <a:srgbClr val="C00000"/>
                    </a:solidFill>
                  </a:tcPr>
                </a:tc>
                <a:extLst>
                  <a:ext uri="{0D108BD9-81ED-4DB2-BD59-A6C34878D82A}">
                    <a16:rowId xmlns:a16="http://schemas.microsoft.com/office/drawing/2014/main" val="10000"/>
                  </a:ext>
                </a:extLst>
              </a:tr>
              <a:tr h="4206825">
                <a:tc>
                  <a:txBody>
                    <a:bodyPr/>
                    <a:lstStyle/>
                    <a:p>
                      <a:pPr marL="0" marR="0" lvl="0" indent="0" algn="just" rtl="0">
                        <a:lnSpc>
                          <a:spcPct val="100000"/>
                        </a:lnSpc>
                        <a:spcBef>
                          <a:spcPts val="0"/>
                        </a:spcBef>
                        <a:spcAft>
                          <a:spcPts val="0"/>
                        </a:spcAft>
                        <a:buClr>
                          <a:srgbClr val="000000"/>
                        </a:buClr>
                        <a:buSzPts val="1000"/>
                        <a:buFont typeface="Arial"/>
                        <a:buNone/>
                      </a:pPr>
                      <a:r>
                        <a:rPr lang="es-MX" sz="900" u="none" strike="noStrike" cap="none">
                          <a:latin typeface="Verdana"/>
                          <a:ea typeface="Verdana"/>
                          <a:cs typeface="Verdana"/>
                          <a:sym typeface="Verdana"/>
                        </a:rPr>
                        <a:t>Amenaza: Peligro latente de que un evento físico de origen natural, o causado, o inducido por la acción humana de manera accidental, se presente con una severidad suficiente para causar pérdida de vidas, lesiones u otros impactos en la salud, así como también daños y pérdidas en los bienes, la infraestructura, los medios de sustento, la prestación de servicios y los recursos ambientales (Ley 1523 de 2012).</a:t>
                      </a:r>
                      <a:endParaRPr sz="900" u="none" strike="noStrike" cap="none">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endParaRPr sz="900" u="none" strike="noStrike" cap="none">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r>
                        <a:rPr lang="es-MX" sz="900" u="none" strike="noStrike" cap="none">
                          <a:latin typeface="Verdana"/>
                          <a:ea typeface="Verdana"/>
                          <a:cs typeface="Verdana"/>
                          <a:sym typeface="Verdana"/>
                        </a:rPr>
                        <a:t>Conato (Incendio): Fuego de origen natural o antrópico que afecta o destruye una extensión inferior a 5.000 m2, de cualquier tipo de cobertura vegetal, ya sea en zona urbana o rural.</a:t>
                      </a:r>
                      <a:endParaRPr sz="900" u="none" strike="noStrike" cap="none">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endParaRPr sz="900" u="none" strike="noStrike" cap="none">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r>
                        <a:rPr lang="es-MX" sz="900" u="none" strike="noStrike" cap="none">
                          <a:latin typeface="Verdana"/>
                          <a:ea typeface="Verdana"/>
                          <a:cs typeface="Verdana"/>
                          <a:sym typeface="Verdana"/>
                        </a:rPr>
                        <a:t>Incendio de la cobertura vegetal: Fuego sobre la cobertura vegetal de origen natural o antrópico que se propaga sin control, que causa perturbaciones ecológicas afectando o destruyendo una extensión superior a 5.000 m2, ya sea en zona urbana o rural, que responde al tipo de vegetación, cantidad de combustible, oxígeno, condiciones meteorológicas, topografía, actividades humanas, entre otras.</a:t>
                      </a:r>
                      <a:endParaRPr sz="900" u="none" strike="noStrike" cap="none">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endParaRPr sz="900" u="none" strike="noStrike" cap="none">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r>
                        <a:rPr lang="es-MX" sz="900" u="none" strike="noStrike" cap="none">
                          <a:latin typeface="Verdana"/>
                          <a:ea typeface="Verdana"/>
                          <a:cs typeface="Verdana"/>
                          <a:sym typeface="Verdana"/>
                        </a:rPr>
                        <a:t>Incendio forestal: Un incendio forestal es un “fuego que, cualquiera sea su origen, se propaga sin control en terrenos rurales a través de vegetación leñosa, arbustiva o herbácea, ya sea viva o muerta”. Es decir, no solo se queman los árboles, sino que se destruye todo un ecosistema de especies vegetales silvestres y también animales que habitan en estos terrenos. (Conaf, 2019)</a:t>
                      </a:r>
                      <a:endParaRPr sz="900" u="none" strike="noStrike" cap="none">
                        <a:latin typeface="Verdana"/>
                        <a:ea typeface="Verdana"/>
                        <a:cs typeface="Verdana"/>
                        <a:sym typeface="Verdana"/>
                      </a:endParaRPr>
                    </a:p>
                  </a:txBody>
                  <a:tcPr marL="91450" marR="91450" marT="45725" marB="45725">
                    <a:lnR w="12700" cap="flat" cmpd="sng">
                      <a:solidFill>
                        <a:srgbClr val="C00000"/>
                      </a:solidFill>
                      <a:prstDash val="solid"/>
                      <a:round/>
                      <a:headEnd type="none" w="sm" len="sm"/>
                      <a:tailEnd type="none" w="sm" len="sm"/>
                    </a:lnR>
                  </a:tcPr>
                </a:tc>
                <a:tc>
                  <a:txBody>
                    <a:bodyPr/>
                    <a:lstStyle/>
                    <a:p>
                      <a:pPr marL="0" marR="0" lvl="0" indent="0" algn="just" rtl="0">
                        <a:lnSpc>
                          <a:spcPct val="100000"/>
                        </a:lnSpc>
                        <a:spcBef>
                          <a:spcPts val="0"/>
                        </a:spcBef>
                        <a:spcAft>
                          <a:spcPts val="0"/>
                        </a:spcAft>
                        <a:buClr>
                          <a:srgbClr val="000000"/>
                        </a:buClr>
                        <a:buSzPts val="1000"/>
                        <a:buFont typeface="Arial"/>
                        <a:buNone/>
                      </a:pPr>
                      <a:r>
                        <a:rPr lang="es-MX" sz="900" b="0" u="none" strike="noStrike" cap="none">
                          <a:solidFill>
                            <a:schemeClr val="dk1"/>
                          </a:solidFill>
                          <a:latin typeface="Verdana"/>
                          <a:ea typeface="Verdana"/>
                          <a:cs typeface="Verdana"/>
                          <a:sym typeface="Verdana"/>
                        </a:rPr>
                        <a:t>A la comunidad en general, a los turistas y caminantes apagar debidamente las fogatas y no dejar residuos tipo vidrio que sirvan como elementos concentradores de la radiación solar e igualmente  reportar a las autoridades en caso de ocurrencia de incendios.</a:t>
                      </a:r>
                      <a:endParaRPr sz="900" u="none" strike="noStrike" cap="none">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endParaRPr sz="900" b="0" u="none" strike="noStrike" cap="none">
                        <a:solidFill>
                          <a:schemeClr val="dk1"/>
                        </a:solidFill>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r>
                        <a:rPr lang="es-MX" sz="900" b="0" u="none" strike="noStrike" cap="none">
                          <a:solidFill>
                            <a:schemeClr val="dk1"/>
                          </a:solidFill>
                          <a:latin typeface="Verdana"/>
                          <a:ea typeface="Verdana"/>
                          <a:cs typeface="Verdana"/>
                          <a:sym typeface="Verdana"/>
                        </a:rPr>
                        <a:t>A los consejos departamentales y municipales, las autoridades ambientales regionales y locales, mantener activos los  planes de prevención y atención de incendios con el fin de  evitar la ocurrencia y propagación de los mismos especialmente en áreas de reserva forestal y del Sistema Nacional de Parques  Nacionales Naturales.</a:t>
                      </a:r>
                      <a:endParaRPr sz="900" u="none" strike="noStrike" cap="none">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endParaRPr sz="900" b="0" u="none" strike="noStrike" cap="none">
                        <a:solidFill>
                          <a:schemeClr val="dk1"/>
                        </a:solidFill>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r>
                        <a:rPr lang="es-MX" sz="900" b="0" u="none" strike="noStrike" cap="none">
                          <a:solidFill>
                            <a:schemeClr val="dk1"/>
                          </a:solidFill>
                          <a:latin typeface="Verdana"/>
                          <a:ea typeface="Verdana"/>
                          <a:cs typeface="Verdana"/>
                          <a:sym typeface="Verdana"/>
                        </a:rPr>
                        <a:t>A los sistemas regionales y locales de bomberos  disponer de los elementos necesarios para la atención oportuna de eventos de incendio de la cobertura vegetal</a:t>
                      </a:r>
                      <a:endParaRPr sz="900" b="0" u="none" strike="noStrike" cap="none">
                        <a:solidFill>
                          <a:schemeClr val="dk1"/>
                        </a:solidFill>
                        <a:latin typeface="Verdana"/>
                        <a:ea typeface="Verdana"/>
                        <a:cs typeface="Verdana"/>
                        <a:sym typeface="Verdana"/>
                      </a:endParaRPr>
                    </a:p>
                  </a:txBody>
                  <a:tcPr marL="91450" marR="91450" marT="45725" marB="45725">
                    <a:lnL w="12700" cap="flat" cmpd="sng">
                      <a:solidFill>
                        <a:srgbClr val="C00000"/>
                      </a:solidFill>
                      <a:prstDash val="solid"/>
                      <a:round/>
                      <a:headEnd type="none" w="sm" len="sm"/>
                      <a:tailEnd type="none" w="sm" len="sm"/>
                    </a:lnL>
                  </a:tcPr>
                </a:tc>
                <a:extLst>
                  <a:ext uri="{0D108BD9-81ED-4DB2-BD59-A6C34878D82A}">
                    <a16:rowId xmlns:a16="http://schemas.microsoft.com/office/drawing/2014/main" val="10001"/>
                  </a:ext>
                </a:extLst>
              </a:tr>
            </a:tbl>
          </a:graphicData>
        </a:graphic>
      </p:graphicFrame>
      <p:pic>
        <p:nvPicPr>
          <p:cNvPr id="225" name="Google Shape;225;p6" descr="fire-PG9XATW.jpg"/>
          <p:cNvPicPr preferRelativeResize="0"/>
          <p:nvPr/>
        </p:nvPicPr>
        <p:blipFill rotWithShape="1">
          <a:blip r:embed="rId3">
            <a:alphaModFix/>
          </a:blip>
          <a:srcRect/>
          <a:stretch/>
        </p:blipFill>
        <p:spPr>
          <a:xfrm>
            <a:off x="904875" y="1497013"/>
            <a:ext cx="3403600" cy="4502150"/>
          </a:xfrm>
          <a:prstGeom prst="rect">
            <a:avLst/>
          </a:prstGeom>
          <a:noFill/>
          <a:ln>
            <a:noFill/>
          </a:ln>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29"/>
        <p:cNvGrpSpPr/>
        <p:nvPr/>
      </p:nvGrpSpPr>
      <p:grpSpPr>
        <a:xfrm>
          <a:off x="0" y="0"/>
          <a:ext cx="0" cy="0"/>
          <a:chOff x="0" y="0"/>
          <a:chExt cx="0" cy="0"/>
        </a:xfrm>
      </p:grpSpPr>
      <p:sp>
        <p:nvSpPr>
          <p:cNvPr id="230" name="Google Shape;230;p7"/>
          <p:cNvSpPr/>
          <p:nvPr/>
        </p:nvSpPr>
        <p:spPr>
          <a:xfrm>
            <a:off x="8418444" y="1243645"/>
            <a:ext cx="2594113" cy="3487381"/>
          </a:xfrm>
          <a:prstGeom prst="roundRect">
            <a:avLst>
              <a:gd name="adj" fmla="val 6103"/>
            </a:avLst>
          </a:prstGeom>
          <a:solidFill>
            <a:srgbClr val="F2F2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231" name="Google Shape;231;p7"/>
          <p:cNvSpPr txBox="1"/>
          <p:nvPr/>
        </p:nvSpPr>
        <p:spPr>
          <a:xfrm>
            <a:off x="926614" y="1468000"/>
            <a:ext cx="6845786" cy="230828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Arial Narrow"/>
              <a:buNone/>
            </a:pPr>
            <a:r>
              <a:rPr lang="es-MX" sz="1200" b="1" i="0" u="none" strike="noStrike" cap="none" dirty="0">
                <a:solidFill>
                  <a:srgbClr val="7F7F7F"/>
                </a:solidFill>
                <a:latin typeface="Verdana"/>
                <a:ea typeface="Verdana"/>
                <a:cs typeface="Verdana"/>
                <a:sym typeface="Verdana"/>
              </a:rPr>
              <a:t>Ghisliane Echeverry Prieto | Directora General</a:t>
            </a:r>
            <a:endParaRPr sz="1200" b="1"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1" i="0" u="none" strike="noStrike" cap="none" dirty="0">
                <a:solidFill>
                  <a:srgbClr val="7F7F7F"/>
                </a:solidFill>
                <a:latin typeface="Verdana"/>
                <a:ea typeface="Verdana"/>
                <a:cs typeface="Verdana"/>
                <a:sym typeface="Verdana"/>
              </a:rPr>
              <a:t>Ingrid Tatiana Sierra Giraldo| Jefe Oficina del Servicio de Pronóstico y Alertas</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000000"/>
              </a:buClr>
              <a:buSzPts val="1400"/>
              <a:buFont typeface="Calibri"/>
              <a:buNone/>
            </a:pPr>
            <a:endParaRPr sz="1200" b="1"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1" i="0" u="none" strike="noStrike" cap="none" dirty="0">
                <a:solidFill>
                  <a:srgbClr val="7F7F7F"/>
                </a:solidFill>
                <a:latin typeface="Verdana"/>
                <a:ea typeface="Verdana"/>
                <a:cs typeface="Verdana"/>
                <a:sym typeface="Verdana"/>
              </a:rPr>
              <a:t>Elaboró:</a:t>
            </a:r>
            <a:r>
              <a:rPr lang="es-MX" sz="1200" b="0" i="0" u="none" strike="noStrike" cap="none" dirty="0">
                <a:solidFill>
                  <a:srgbClr val="7F7F7F"/>
                </a:solidFill>
                <a:latin typeface="Verdana"/>
                <a:ea typeface="Verdana"/>
                <a:cs typeface="Verdana"/>
                <a:sym typeface="Verdana"/>
              </a:rPr>
              <a:t> </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dirty="0" smtClean="0">
                <a:solidFill>
                  <a:srgbClr val="7F7F7F"/>
                </a:solidFill>
                <a:latin typeface="Verdana"/>
                <a:ea typeface="Verdana"/>
                <a:cs typeface="Verdana"/>
                <a:sym typeface="Verdana"/>
              </a:rPr>
              <a:t>Adriana Marcela Tamayo Quintana</a:t>
            </a:r>
            <a:r>
              <a:rPr lang="es-MX" sz="1200" b="0" i="0" u="none" strike="noStrike" cap="none" dirty="0" smtClean="0">
                <a:solidFill>
                  <a:srgbClr val="7F7F7F"/>
                </a:solidFill>
                <a:latin typeface="Verdana"/>
                <a:ea typeface="Verdana"/>
                <a:cs typeface="Verdana"/>
                <a:sym typeface="Verdana"/>
              </a:rPr>
              <a:t> (Incendios </a:t>
            </a:r>
            <a:r>
              <a:rPr lang="es-MX" sz="1200" b="0" i="0" u="none" strike="noStrike" cap="none" dirty="0">
                <a:solidFill>
                  <a:srgbClr val="7F7F7F"/>
                </a:solidFill>
                <a:latin typeface="Verdana"/>
                <a:ea typeface="Verdana"/>
                <a:cs typeface="Verdana"/>
                <a:sym typeface="Verdana"/>
              </a:rPr>
              <a:t>de la Cobertura Vegetal).</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a:buNone/>
            </a:pP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a:buNone/>
            </a:pPr>
            <a:r>
              <a:rPr lang="es-MX" sz="1200" b="1" i="0" u="none" strike="noStrike" cap="none" dirty="0">
                <a:solidFill>
                  <a:srgbClr val="7F7F7F"/>
                </a:solidFill>
                <a:latin typeface="Verdana"/>
                <a:ea typeface="Verdana"/>
                <a:cs typeface="Verdana"/>
                <a:sym typeface="Verdana"/>
              </a:rPr>
              <a:t>OFICINA DEL SERVICIO DE PRONÓSTICO Y ALERTAS</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a:buNone/>
            </a:pPr>
            <a:r>
              <a:rPr lang="es-MX" sz="1200" b="0" i="0" u="none" strike="noStrike" cap="none" dirty="0">
                <a:solidFill>
                  <a:srgbClr val="7F7F7F"/>
                </a:solidFill>
                <a:latin typeface="Verdana"/>
                <a:ea typeface="Verdana"/>
                <a:cs typeface="Verdana"/>
                <a:sym typeface="Verdana"/>
              </a:rPr>
              <a:t>http://www.ideam.gov.co</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1" i="0" u="none" strike="noStrike" cap="none" dirty="0">
                <a:solidFill>
                  <a:srgbClr val="7F7F7F"/>
                </a:solidFill>
                <a:latin typeface="Verdana"/>
                <a:ea typeface="Verdana"/>
                <a:cs typeface="Verdana"/>
                <a:sym typeface="Verdana"/>
              </a:rPr>
              <a:t>Correos electrónicos</a:t>
            </a:r>
            <a:r>
              <a:rPr lang="es-MX" sz="1200" b="0" i="0" u="none" strike="noStrike" cap="none" dirty="0">
                <a:solidFill>
                  <a:srgbClr val="7F7F7F"/>
                </a:solidFill>
                <a:latin typeface="Verdana"/>
                <a:ea typeface="Verdana"/>
                <a:cs typeface="Verdana"/>
                <a:sym typeface="Verdana"/>
              </a:rPr>
              <a:t>: servicio@ideam.gov.co, alertas@ideam.gov.co</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0" i="0" u="none" strike="noStrike" cap="none" dirty="0">
                <a:solidFill>
                  <a:srgbClr val="7F7F7F"/>
                </a:solidFill>
                <a:latin typeface="Verdana"/>
                <a:ea typeface="Verdana"/>
                <a:cs typeface="Verdana"/>
                <a:sym typeface="Verdana"/>
              </a:rPr>
              <a:t>Calle 25D N° 96B - 70, piso 3. Bogotá, D.C. </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0" i="0" u="none" strike="noStrike" cap="none" dirty="0">
                <a:solidFill>
                  <a:srgbClr val="7F7F7F"/>
                </a:solidFill>
                <a:latin typeface="Verdana"/>
                <a:ea typeface="Verdana"/>
                <a:cs typeface="Verdana"/>
                <a:sym typeface="Verdana"/>
              </a:rPr>
              <a:t>Teléfono: 3075625 ext. 1334 -1336.</a:t>
            </a:r>
            <a:endParaRPr sz="1200" b="0" i="0" u="none" strike="noStrike" cap="none" dirty="0">
              <a:solidFill>
                <a:srgbClr val="7F7F7F"/>
              </a:solidFill>
              <a:latin typeface="Verdana"/>
              <a:ea typeface="Verdana"/>
              <a:cs typeface="Verdana"/>
              <a:sym typeface="Verdana"/>
            </a:endParaRPr>
          </a:p>
        </p:txBody>
      </p:sp>
      <p:sp>
        <p:nvSpPr>
          <p:cNvPr id="232" name="Google Shape;232;p7"/>
          <p:cNvSpPr/>
          <p:nvPr/>
        </p:nvSpPr>
        <p:spPr>
          <a:xfrm>
            <a:off x="8658570" y="1349741"/>
            <a:ext cx="2096378" cy="52318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800"/>
              <a:buFont typeface="Calibri"/>
              <a:buNone/>
            </a:pPr>
            <a:r>
              <a:rPr lang="es-MX" sz="1400" b="1" i="0" u="none" strike="noStrike" cap="none">
                <a:solidFill>
                  <a:srgbClr val="C00000"/>
                </a:solidFill>
                <a:latin typeface="Verdana"/>
                <a:ea typeface="Verdana"/>
                <a:cs typeface="Verdana"/>
                <a:sym typeface="Verdana"/>
              </a:rPr>
              <a:t>VISITA NUESTRAS REDES SOCIALES</a:t>
            </a:r>
            <a:endParaRPr sz="1100" b="1" i="0" u="none" strike="noStrike" cap="none">
              <a:solidFill>
                <a:srgbClr val="C00000"/>
              </a:solidFill>
              <a:latin typeface="Verdana"/>
              <a:ea typeface="Verdana"/>
              <a:cs typeface="Verdana"/>
              <a:sym typeface="Verdana"/>
            </a:endParaRPr>
          </a:p>
        </p:txBody>
      </p:sp>
      <p:grpSp>
        <p:nvGrpSpPr>
          <p:cNvPr id="233" name="Google Shape;233;p7"/>
          <p:cNvGrpSpPr/>
          <p:nvPr/>
        </p:nvGrpSpPr>
        <p:grpSpPr>
          <a:xfrm>
            <a:off x="8760760" y="2132261"/>
            <a:ext cx="2092771" cy="2404039"/>
            <a:chOff x="8855817" y="2561633"/>
            <a:chExt cx="1843914" cy="2118168"/>
          </a:xfrm>
        </p:grpSpPr>
        <p:pic>
          <p:nvPicPr>
            <p:cNvPr id="234" name="Google Shape;234;p7"/>
            <p:cNvPicPr preferRelativeResize="0"/>
            <p:nvPr/>
          </p:nvPicPr>
          <p:blipFill rotWithShape="1">
            <a:blip r:embed="rId3">
              <a:alphaModFix/>
            </a:blip>
            <a:srcRect/>
            <a:stretch/>
          </p:blipFill>
          <p:spPr>
            <a:xfrm>
              <a:off x="8855817" y="4349526"/>
              <a:ext cx="330275" cy="330275"/>
            </a:xfrm>
            <a:prstGeom prst="rect">
              <a:avLst/>
            </a:prstGeom>
            <a:noFill/>
            <a:ln>
              <a:noFill/>
            </a:ln>
          </p:spPr>
        </p:pic>
        <p:pic>
          <p:nvPicPr>
            <p:cNvPr id="235" name="Google Shape;235;p7"/>
            <p:cNvPicPr preferRelativeResize="0"/>
            <p:nvPr/>
          </p:nvPicPr>
          <p:blipFill rotWithShape="1">
            <a:blip r:embed="rId4">
              <a:alphaModFix/>
            </a:blip>
            <a:srcRect/>
            <a:stretch/>
          </p:blipFill>
          <p:spPr>
            <a:xfrm>
              <a:off x="8855817" y="3746544"/>
              <a:ext cx="330275" cy="330275"/>
            </a:xfrm>
            <a:prstGeom prst="rect">
              <a:avLst/>
            </a:prstGeom>
            <a:noFill/>
            <a:ln>
              <a:noFill/>
            </a:ln>
          </p:spPr>
        </p:pic>
        <p:pic>
          <p:nvPicPr>
            <p:cNvPr id="236" name="Google Shape;236;p7"/>
            <p:cNvPicPr preferRelativeResize="0"/>
            <p:nvPr/>
          </p:nvPicPr>
          <p:blipFill rotWithShape="1">
            <a:blip r:embed="rId5">
              <a:alphaModFix/>
            </a:blip>
            <a:srcRect/>
            <a:stretch/>
          </p:blipFill>
          <p:spPr>
            <a:xfrm>
              <a:off x="8855817" y="3177616"/>
              <a:ext cx="330275" cy="317572"/>
            </a:xfrm>
            <a:prstGeom prst="rect">
              <a:avLst/>
            </a:prstGeom>
            <a:noFill/>
            <a:ln>
              <a:noFill/>
            </a:ln>
          </p:spPr>
        </p:pic>
        <p:pic>
          <p:nvPicPr>
            <p:cNvPr id="237" name="Google Shape;237;p7"/>
            <p:cNvPicPr preferRelativeResize="0"/>
            <p:nvPr/>
          </p:nvPicPr>
          <p:blipFill rotWithShape="1">
            <a:blip r:embed="rId6">
              <a:alphaModFix/>
            </a:blip>
            <a:srcRect/>
            <a:stretch/>
          </p:blipFill>
          <p:spPr>
            <a:xfrm>
              <a:off x="8855817" y="2561633"/>
              <a:ext cx="330275" cy="330275"/>
            </a:xfrm>
            <a:prstGeom prst="rect">
              <a:avLst/>
            </a:prstGeom>
            <a:noFill/>
            <a:ln>
              <a:noFill/>
            </a:ln>
          </p:spPr>
        </p:pic>
        <p:sp>
          <p:nvSpPr>
            <p:cNvPr id="238" name="Google Shape;238;p7"/>
            <p:cNvSpPr txBox="1"/>
            <p:nvPr/>
          </p:nvSpPr>
          <p:spPr>
            <a:xfrm flipH="1">
              <a:off x="9274870" y="2591831"/>
              <a:ext cx="1275447" cy="22924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Calibri"/>
                <a:buNone/>
              </a:pPr>
              <a:r>
                <a:rPr lang="es-MX" sz="1200" b="0" i="0" u="none" strike="noStrike" cap="none">
                  <a:solidFill>
                    <a:srgbClr val="7F7F7F"/>
                  </a:solidFill>
                  <a:latin typeface="Verdana"/>
                  <a:ea typeface="Verdana"/>
                  <a:cs typeface="Verdana"/>
                  <a:sym typeface="Verdana"/>
                </a:rPr>
                <a:t>InstitutoIDEAM</a:t>
              </a:r>
              <a:endParaRPr sz="1200" b="0" i="0" u="none" strike="noStrike" cap="none">
                <a:solidFill>
                  <a:srgbClr val="7F7F7F"/>
                </a:solidFill>
                <a:latin typeface="Verdana"/>
                <a:ea typeface="Verdana"/>
                <a:cs typeface="Verdana"/>
                <a:sym typeface="Verdana"/>
              </a:endParaRPr>
            </a:p>
          </p:txBody>
        </p:sp>
        <p:sp>
          <p:nvSpPr>
            <p:cNvPr id="239" name="Google Shape;239;p7"/>
            <p:cNvSpPr txBox="1"/>
            <p:nvPr/>
          </p:nvSpPr>
          <p:spPr>
            <a:xfrm flipH="1">
              <a:off x="9274870" y="3211968"/>
              <a:ext cx="1424861" cy="22924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Calibri"/>
                <a:buNone/>
              </a:pPr>
              <a:r>
                <a:rPr lang="es-MX" sz="1200" b="0" i="0" u="none" strike="noStrike" cap="none">
                  <a:solidFill>
                    <a:srgbClr val="7F7F7F"/>
                  </a:solidFill>
                  <a:latin typeface="Verdana"/>
                  <a:ea typeface="Verdana"/>
                  <a:cs typeface="Verdana"/>
                  <a:sym typeface="Verdana"/>
                </a:rPr>
                <a:t>@IDEAMColombia</a:t>
              </a:r>
              <a:endParaRPr sz="1200" b="0" i="0" u="none" strike="noStrike" cap="none">
                <a:solidFill>
                  <a:srgbClr val="7F7F7F"/>
                </a:solidFill>
                <a:latin typeface="Verdana"/>
                <a:ea typeface="Verdana"/>
                <a:cs typeface="Verdana"/>
                <a:sym typeface="Verdana"/>
              </a:endParaRPr>
            </a:p>
          </p:txBody>
        </p:sp>
        <p:sp>
          <p:nvSpPr>
            <p:cNvPr id="240" name="Google Shape;240;p7"/>
            <p:cNvSpPr txBox="1"/>
            <p:nvPr/>
          </p:nvSpPr>
          <p:spPr>
            <a:xfrm flipH="1">
              <a:off x="9274870" y="3780896"/>
              <a:ext cx="1292210" cy="22924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Calibri"/>
                <a:buNone/>
              </a:pPr>
              <a:r>
                <a:rPr lang="es-MX" sz="1200" b="0" i="0" u="none" strike="noStrike" cap="none">
                  <a:solidFill>
                    <a:srgbClr val="7F7F7F"/>
                  </a:solidFill>
                  <a:latin typeface="Verdana"/>
                  <a:ea typeface="Verdana"/>
                  <a:cs typeface="Verdana"/>
                  <a:sym typeface="Verdana"/>
                </a:rPr>
                <a:t>IdeamColombia</a:t>
              </a:r>
              <a:endParaRPr sz="1200" b="0" i="0" u="none" strike="noStrike" cap="none">
                <a:solidFill>
                  <a:srgbClr val="7F7F7F"/>
                </a:solidFill>
                <a:latin typeface="Verdana"/>
                <a:ea typeface="Verdana"/>
                <a:cs typeface="Verdana"/>
                <a:sym typeface="Verdana"/>
              </a:endParaRPr>
            </a:p>
          </p:txBody>
        </p:sp>
        <p:sp>
          <p:nvSpPr>
            <p:cNvPr id="241" name="Google Shape;241;p7"/>
            <p:cNvSpPr txBox="1"/>
            <p:nvPr/>
          </p:nvSpPr>
          <p:spPr>
            <a:xfrm flipH="1">
              <a:off x="9274870" y="4390230"/>
              <a:ext cx="1292210" cy="22924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Calibri"/>
                <a:buNone/>
              </a:pPr>
              <a:r>
                <a:rPr lang="es-MX" sz="1200" b="0" i="0" u="none" strike="noStrike" cap="none">
                  <a:solidFill>
                    <a:srgbClr val="7F7F7F"/>
                  </a:solidFill>
                  <a:latin typeface="Verdana"/>
                  <a:ea typeface="Verdana"/>
                  <a:cs typeface="Verdana"/>
                  <a:sym typeface="Verdana"/>
                </a:rPr>
                <a:t>Ideam.Instituto</a:t>
              </a:r>
              <a:endParaRPr sz="1200" b="0" i="0" u="none" strike="noStrike" cap="none">
                <a:solidFill>
                  <a:srgbClr val="7F7F7F"/>
                </a:solidFill>
                <a:latin typeface="Verdana"/>
                <a:ea typeface="Verdana"/>
                <a:cs typeface="Verdana"/>
                <a:sym typeface="Verdana"/>
              </a:endParaRPr>
            </a:p>
          </p:txBody>
        </p:sp>
      </p:grpSp>
      <p:sp>
        <p:nvSpPr>
          <p:cNvPr id="242" name="Google Shape;242;p7"/>
          <p:cNvSpPr/>
          <p:nvPr/>
        </p:nvSpPr>
        <p:spPr>
          <a:xfrm>
            <a:off x="0" y="-125343"/>
            <a:ext cx="12192000" cy="707886"/>
          </a:xfrm>
          <a:prstGeom prst="rect">
            <a:avLst/>
          </a:prstGeom>
          <a:noFill/>
          <a:ln>
            <a:noFill/>
          </a:ln>
        </p:spPr>
        <p:txBody>
          <a:bodyPr spcFirstLastPara="1" wrap="square" lIns="0" tIns="0" rIns="0" bIns="0" anchor="ctr" anchorCtr="0">
            <a:spAutoFit/>
          </a:bodyPr>
          <a:lstStyle/>
          <a:p>
            <a:pPr marL="0" marR="0" lvl="0" indent="0" algn="l" rtl="0">
              <a:lnSpc>
                <a:spcPct val="100000"/>
              </a:lnSpc>
              <a:spcBef>
                <a:spcPts val="0"/>
              </a:spcBef>
              <a:spcAft>
                <a:spcPts val="0"/>
              </a:spcAft>
              <a:buClr>
                <a:srgbClr val="FFFFFF"/>
              </a:buClr>
              <a:buSzPts val="1000"/>
              <a:buFont typeface="Arial"/>
              <a:buNone/>
            </a:pPr>
            <a:r>
              <a:rPr lang="es-MX" sz="1000" b="0" i="0" u="none" strike="noStrike" cap="none">
                <a:solidFill>
                  <a:srgbClr val="FFFFFF"/>
                </a:solidFill>
                <a:latin typeface="Arial"/>
                <a:ea typeface="Arial"/>
                <a:cs typeface="Arial"/>
                <a:sym typeface="Arial"/>
              </a:rPr>
              <a:t>histórico &lt;- rbind(histórico, evaluación) </a:t>
            </a:r>
            <a:endParaRPr sz="8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800"/>
              <a:buFont typeface="Arial"/>
              <a:buNone/>
            </a:pPr>
            <a:r>
              <a:rPr lang="es-MX" sz="1800" b="0" i="0" u="none" strike="noStrike" cap="none">
                <a:solidFill>
                  <a:schemeClr val="dk1"/>
                </a:solidFill>
                <a:latin typeface="Arial"/>
                <a:ea typeface="Arial"/>
                <a:cs typeface="Arial"/>
                <a:sym typeface="Arial"/>
              </a:rPr>
              <a:t/>
            </a:r>
            <a:br>
              <a:rPr lang="es-MX" sz="1800" b="0" i="0" u="none" strike="noStrike" cap="none">
                <a:solidFill>
                  <a:schemeClr val="dk1"/>
                </a:solidFill>
                <a:latin typeface="Arial"/>
                <a:ea typeface="Arial"/>
                <a:cs typeface="Arial"/>
                <a:sym typeface="Arial"/>
              </a:rPr>
            </a:br>
            <a:endParaRPr sz="1800" b="0" i="0" u="none" strike="noStrike" cap="none">
              <a:solidFill>
                <a:schemeClr val="dk1"/>
              </a:solidFill>
              <a:latin typeface="Arial"/>
              <a:ea typeface="Arial"/>
              <a:cs typeface="Arial"/>
              <a:sym typeface="Arial"/>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115" name="Google Shape;115;p16"/>
          <p:cNvSpPr txBox="1"/>
          <p:nvPr/>
        </p:nvSpPr>
        <p:spPr>
          <a:xfrm>
            <a:off x="1161287" y="2994017"/>
            <a:ext cx="5482772" cy="2031285"/>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None/>
            </a:pPr>
            <a:r>
              <a:rPr lang="es-MX" sz="1800" b="0" i="0" u="none" strike="noStrike" cap="none" dirty="0">
                <a:solidFill>
                  <a:srgbClr val="7F7F7F"/>
                </a:solidFill>
                <a:latin typeface="Verdana"/>
                <a:ea typeface="Verdana"/>
                <a:cs typeface="Verdana"/>
                <a:sym typeface="Verdana"/>
              </a:rPr>
              <a:t>Debido a la precipitación y temperatura máxima que se han dado en los últimos días, se presentan condiciones de algún tipo de amenaza por probabilidad de ocurrencia de incendios de la cobertura vegetal en </a:t>
            </a:r>
            <a:r>
              <a:rPr lang="es-MX" sz="1800" b="0" i="0" u="none" strike="noStrike" cap="none" dirty="0" smtClean="0">
                <a:solidFill>
                  <a:srgbClr val="7F7F7F"/>
                </a:solidFill>
                <a:latin typeface="Verdana"/>
                <a:ea typeface="Verdana"/>
                <a:cs typeface="Verdana"/>
                <a:sym typeface="Verdana"/>
              </a:rPr>
              <a:t>algunos sectores </a:t>
            </a:r>
            <a:r>
              <a:rPr lang="es-MX" sz="1800" b="0" i="0" u="none" strike="noStrike" cap="none" dirty="0">
                <a:solidFill>
                  <a:srgbClr val="7F7F7F"/>
                </a:solidFill>
                <a:latin typeface="Verdana"/>
                <a:ea typeface="Verdana"/>
                <a:cs typeface="Verdana"/>
                <a:sym typeface="Verdana"/>
              </a:rPr>
              <a:t>de las regiones </a:t>
            </a:r>
            <a:r>
              <a:rPr lang="es-MX" sz="1800" b="0" i="0" u="none" strike="noStrike" cap="none" dirty="0" smtClean="0">
                <a:solidFill>
                  <a:srgbClr val="7F7F7F"/>
                </a:solidFill>
                <a:latin typeface="Verdana"/>
                <a:ea typeface="Verdana"/>
                <a:cs typeface="Verdana"/>
                <a:sym typeface="Verdana"/>
              </a:rPr>
              <a:t>Andina, Caribe, </a:t>
            </a:r>
            <a:r>
              <a:rPr lang="es-MX" sz="1800" dirty="0" smtClean="0">
                <a:solidFill>
                  <a:srgbClr val="7F7F7F"/>
                </a:solidFill>
                <a:latin typeface="Verdana"/>
                <a:ea typeface="Verdana"/>
                <a:cs typeface="Verdana"/>
                <a:sym typeface="Verdana"/>
              </a:rPr>
              <a:t>Pacífico y Orinoquía</a:t>
            </a:r>
            <a:r>
              <a:rPr lang="es-MX" sz="1800" b="0" i="0" u="none" strike="noStrike" cap="none" dirty="0" smtClean="0">
                <a:solidFill>
                  <a:srgbClr val="7F7F7F"/>
                </a:solidFill>
                <a:latin typeface="Verdana"/>
                <a:ea typeface="Verdana"/>
                <a:cs typeface="Verdana"/>
                <a:sym typeface="Verdana"/>
              </a:rPr>
              <a:t>.</a:t>
            </a:r>
            <a:endParaRPr sz="1800" b="0" i="0" u="none" strike="noStrike" cap="none" dirty="0">
              <a:solidFill>
                <a:srgbClr val="7F7F7F"/>
              </a:solidFill>
              <a:latin typeface="Verdana"/>
              <a:ea typeface="Verdana"/>
              <a:cs typeface="Verdana"/>
              <a:sym typeface="Verdana"/>
            </a:endParaRPr>
          </a:p>
        </p:txBody>
      </p:sp>
      <p:sp>
        <p:nvSpPr>
          <p:cNvPr id="116" name="Google Shape;116;p16"/>
          <p:cNvSpPr txBox="1"/>
          <p:nvPr/>
        </p:nvSpPr>
        <p:spPr>
          <a:xfrm>
            <a:off x="2928423" y="2036064"/>
            <a:ext cx="1948500" cy="4617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58441F"/>
              </a:buClr>
              <a:buSzPts val="2400"/>
              <a:buFont typeface="Arial"/>
              <a:buNone/>
            </a:pPr>
            <a:r>
              <a:rPr lang="es-MX" sz="2400" b="1" i="0" u="none" strike="noStrike" cap="none">
                <a:solidFill>
                  <a:srgbClr val="C00000"/>
                </a:solidFill>
                <a:latin typeface="Verdana"/>
                <a:ea typeface="Verdana"/>
                <a:cs typeface="Verdana"/>
                <a:sym typeface="Verdana"/>
              </a:rPr>
              <a:t>RESUMEN</a:t>
            </a:r>
            <a:endParaRPr sz="1400" b="1" i="0" u="none" strike="noStrike" cap="none">
              <a:solidFill>
                <a:srgbClr val="C00000"/>
              </a:solidFill>
              <a:latin typeface="Verdana"/>
              <a:ea typeface="Verdana"/>
              <a:cs typeface="Verdana"/>
              <a:sym typeface="Verdana"/>
            </a:endParaRPr>
          </a:p>
        </p:txBody>
      </p:sp>
      <p:sp>
        <p:nvSpPr>
          <p:cNvPr id="117" name="Google Shape;117;p16"/>
          <p:cNvSpPr/>
          <p:nvPr/>
        </p:nvSpPr>
        <p:spPr>
          <a:xfrm>
            <a:off x="7842142" y="1084183"/>
            <a:ext cx="3828082" cy="5440605"/>
          </a:xfrm>
          <a:prstGeom prst="roundRect">
            <a:avLst>
              <a:gd name="adj" fmla="val 6141"/>
            </a:avLst>
          </a:prstGeom>
          <a:solidFill>
            <a:srgbClr val="F2F2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18" name="Google Shape;118;p16"/>
          <p:cNvSpPr txBox="1"/>
          <p:nvPr/>
        </p:nvSpPr>
        <p:spPr>
          <a:xfrm>
            <a:off x="8090116" y="1177875"/>
            <a:ext cx="3328298" cy="43088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100"/>
              <a:buFont typeface="Arial"/>
              <a:buNone/>
            </a:pPr>
            <a:r>
              <a:rPr lang="es-MX" sz="1100" b="1" i="0" u="none" strike="noStrike" cap="none">
                <a:solidFill>
                  <a:srgbClr val="C00000"/>
                </a:solidFill>
                <a:latin typeface="Verdana"/>
                <a:ea typeface="Verdana"/>
                <a:cs typeface="Verdana"/>
                <a:sym typeface="Verdana"/>
              </a:rPr>
              <a:t>Mapa de Pronóstico de la Amenaza por </a:t>
            </a:r>
            <a:r>
              <a:rPr lang="es-MX" sz="1100" b="1" i="0" u="none" strike="noStrike" cap="none">
                <a:solidFill>
                  <a:srgbClr val="C00000"/>
                </a:solidFill>
                <a:latin typeface="Arial Black"/>
                <a:ea typeface="Arial Black"/>
                <a:cs typeface="Arial Black"/>
                <a:sym typeface="Arial Black"/>
              </a:rPr>
              <a:t>Incendios de la Cobertura Vegetal</a:t>
            </a:r>
            <a:endParaRPr sz="1100" b="1" i="0" u="none" strike="noStrike" cap="none">
              <a:solidFill>
                <a:srgbClr val="C00000"/>
              </a:solidFill>
              <a:latin typeface="Arial Black"/>
              <a:ea typeface="Arial Black"/>
              <a:cs typeface="Arial Black"/>
              <a:sym typeface="Arial Black"/>
            </a:endParaRPr>
          </a:p>
        </p:txBody>
      </p:sp>
      <p:pic>
        <p:nvPicPr>
          <p:cNvPr id="119" name="Google Shape;119;p16"/>
          <p:cNvPicPr preferRelativeResize="0"/>
          <p:nvPr/>
        </p:nvPicPr>
        <p:blipFill>
          <a:blip r:embed="rId3" r:link="rId4">
            <a:extLst>
              <a:ext uri="{28A0092B-C50C-407E-A947-70E740481C1C}">
                <a14:useLocalDpi xmlns:a14="http://schemas.microsoft.com/office/drawing/2010/main" val="0"/>
              </a:ext>
            </a:extLst>
          </a:blip>
          <a:stretch>
            <a:fillRect/>
          </a:stretch>
        </p:blipFill>
        <p:spPr>
          <a:xfrm>
            <a:off x="8090116" y="1650502"/>
            <a:ext cx="3269264" cy="4623222"/>
          </a:xfrm>
          <a:prstGeom prst="rect">
            <a:avLst/>
          </a:prstGeom>
          <a:noFill/>
          <a:ln>
            <a:noFill/>
          </a:ln>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23"/>
        <p:cNvGrpSpPr/>
        <p:nvPr/>
      </p:nvGrpSpPr>
      <p:grpSpPr>
        <a:xfrm>
          <a:off x="0" y="0"/>
          <a:ext cx="0" cy="0"/>
          <a:chOff x="0" y="0"/>
          <a:chExt cx="0" cy="0"/>
        </a:xfrm>
      </p:grpSpPr>
      <p:sp>
        <p:nvSpPr>
          <p:cNvPr id="124" name="Google Shape;124;p17"/>
          <p:cNvSpPr txBox="1">
            <a:spLocks noGrp="1"/>
          </p:cNvSpPr>
          <p:nvPr>
            <p:ph type="body" idx="2"/>
          </p:nvPr>
        </p:nvSpPr>
        <p:spPr>
          <a:xfrm>
            <a:off x="3569677" y="769938"/>
            <a:ext cx="5002823"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200"/>
              <a:buNone/>
            </a:pPr>
            <a:r>
              <a:rPr lang="es-MX" sz="1200" dirty="0"/>
              <a:t>Actualización | </a:t>
            </a:r>
            <a:r>
              <a:rPr lang="es-MX" sz="1200" dirty="0" smtClean="0"/>
              <a:t>17 </a:t>
            </a:r>
            <a:r>
              <a:rPr lang="es-MX" sz="1200" dirty="0"/>
              <a:t>de </a:t>
            </a:r>
            <a:r>
              <a:rPr lang="es-MX" sz="1200" dirty="0" smtClean="0"/>
              <a:t>febrero </a:t>
            </a:r>
            <a:r>
              <a:rPr lang="es-MX" sz="1200" dirty="0"/>
              <a:t>del 2024 | </a:t>
            </a:r>
            <a:r>
              <a:rPr lang="es-MX" sz="1200" dirty="0" smtClean="0"/>
              <a:t>12:00 </a:t>
            </a:r>
            <a:r>
              <a:rPr lang="es-MX" sz="1200" dirty="0"/>
              <a:t>HLC</a:t>
            </a:r>
            <a:endParaRPr sz="1200" dirty="0"/>
          </a:p>
        </p:txBody>
      </p:sp>
      <p:pic>
        <p:nvPicPr>
          <p:cNvPr id="125" name="Google Shape;125;p17"/>
          <p:cNvPicPr preferRelativeResize="0"/>
          <p:nvPr/>
        </p:nvPicPr>
        <p:blipFill>
          <a:blip r:embed="rId3">
            <a:extLst>
              <a:ext uri="{28A0092B-C50C-407E-A947-70E740481C1C}">
                <a14:useLocalDpi xmlns:a14="http://schemas.microsoft.com/office/drawing/2010/main" val="0"/>
              </a:ext>
            </a:extLst>
          </a:blip>
          <a:stretch>
            <a:fillRect/>
          </a:stretch>
        </p:blipFill>
        <p:spPr>
          <a:xfrm>
            <a:off x="445773" y="1028704"/>
            <a:ext cx="3960223" cy="5600339"/>
          </a:xfrm>
          <a:prstGeom prst="rect">
            <a:avLst/>
          </a:prstGeom>
          <a:noFill/>
          <a:ln>
            <a:noFill/>
          </a:ln>
        </p:spPr>
      </p:pic>
      <p:pic>
        <p:nvPicPr>
          <p:cNvPr id="126" name="Google Shape;126;p17"/>
          <p:cNvPicPr preferRelativeResize="0"/>
          <p:nvPr/>
        </p:nvPicPr>
        <p:blipFill>
          <a:blip r:embed="rId4">
            <a:extLst>
              <a:ext uri="{28A0092B-C50C-407E-A947-70E740481C1C}">
                <a14:useLocalDpi xmlns:a14="http://schemas.microsoft.com/office/drawing/2010/main" val="0"/>
              </a:ext>
            </a:extLst>
          </a:blip>
          <a:stretch>
            <a:fillRect/>
          </a:stretch>
        </p:blipFill>
        <p:spPr>
          <a:xfrm>
            <a:off x="4543281" y="2433960"/>
            <a:ext cx="2125235" cy="2313362"/>
          </a:xfrm>
          <a:prstGeom prst="rect">
            <a:avLst/>
          </a:prstGeom>
          <a:noFill/>
          <a:ln w="9525" cap="flat" cmpd="sng">
            <a:solidFill>
              <a:schemeClr val="dk1"/>
            </a:solidFill>
            <a:prstDash val="solid"/>
            <a:round/>
            <a:headEnd type="none" w="sm" len="sm"/>
            <a:tailEnd type="none" w="sm" len="sm"/>
          </a:ln>
        </p:spPr>
      </p:pic>
      <p:pic>
        <p:nvPicPr>
          <p:cNvPr id="127" name="Google Shape;127;p17"/>
          <p:cNvPicPr preferRelativeResize="0"/>
          <p:nvPr/>
        </p:nvPicPr>
        <p:blipFill>
          <a:blip r:embed="rId5">
            <a:extLst>
              <a:ext uri="{28A0092B-C50C-407E-A947-70E740481C1C}">
                <a14:useLocalDpi xmlns:a14="http://schemas.microsoft.com/office/drawing/2010/main" val="0"/>
              </a:ext>
            </a:extLst>
          </a:blip>
          <a:stretch>
            <a:fillRect/>
          </a:stretch>
        </p:blipFill>
        <p:spPr>
          <a:xfrm>
            <a:off x="6810376" y="2430857"/>
            <a:ext cx="2037789" cy="3046734"/>
          </a:xfrm>
          <a:prstGeom prst="rect">
            <a:avLst/>
          </a:prstGeom>
          <a:noFill/>
          <a:ln>
            <a:noFill/>
          </a:ln>
        </p:spPr>
      </p:pic>
      <p:pic>
        <p:nvPicPr>
          <p:cNvPr id="128" name="Google Shape;128;p17"/>
          <p:cNvPicPr preferRelativeResize="0"/>
          <p:nvPr/>
        </p:nvPicPr>
        <p:blipFill>
          <a:blip r:embed="rId6">
            <a:extLst>
              <a:ext uri="{28A0092B-C50C-407E-A947-70E740481C1C}">
                <a14:useLocalDpi xmlns:a14="http://schemas.microsoft.com/office/drawing/2010/main" val="0"/>
              </a:ext>
            </a:extLst>
          </a:blip>
          <a:stretch>
            <a:fillRect/>
          </a:stretch>
        </p:blipFill>
        <p:spPr>
          <a:xfrm>
            <a:off x="8940575" y="1927413"/>
            <a:ext cx="1485710" cy="3550178"/>
          </a:xfrm>
          <a:prstGeom prst="rect">
            <a:avLst/>
          </a:prstGeom>
          <a:noFill/>
          <a:ln>
            <a:noFill/>
          </a:ln>
        </p:spPr>
      </p:pic>
      <p:pic>
        <p:nvPicPr>
          <p:cNvPr id="129" name="Google Shape;129;p17"/>
          <p:cNvPicPr preferRelativeResize="0"/>
          <p:nvPr/>
        </p:nvPicPr>
        <p:blipFill>
          <a:blip r:embed="rId7">
            <a:extLst>
              <a:ext uri="{28A0092B-C50C-407E-A947-70E740481C1C}">
                <a14:useLocalDpi xmlns:a14="http://schemas.microsoft.com/office/drawing/2010/main" val="0"/>
              </a:ext>
            </a:extLst>
          </a:blip>
          <a:stretch>
            <a:fillRect/>
          </a:stretch>
        </p:blipFill>
        <p:spPr>
          <a:xfrm>
            <a:off x="10514119" y="2008094"/>
            <a:ext cx="1484181" cy="3469497"/>
          </a:xfrm>
          <a:prstGeom prst="rect">
            <a:avLst/>
          </a:prstGeom>
          <a:noFill/>
          <a:ln>
            <a:noFill/>
          </a:ln>
        </p:spPr>
      </p:pic>
    </p:spTree>
    <p:extLst>
      <p:ext uri="{BB962C8B-B14F-4D97-AF65-F5344CB8AC3E}">
        <p14:creationId xmlns:p14="http://schemas.microsoft.com/office/powerpoint/2010/main" val="238982240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graphicFrame>
        <p:nvGraphicFramePr>
          <p:cNvPr id="7" name="Google Shape;186;p59"/>
          <p:cNvGraphicFramePr/>
          <p:nvPr>
            <p:extLst>
              <p:ext uri="{D42A27DB-BD31-4B8C-83A1-F6EECF244321}">
                <p14:modId xmlns:p14="http://schemas.microsoft.com/office/powerpoint/2010/main" val="1932431639"/>
              </p:ext>
            </p:extLst>
          </p:nvPr>
        </p:nvGraphicFramePr>
        <p:xfrm>
          <a:off x="4756677" y="1146175"/>
          <a:ext cx="6973313" cy="5557257"/>
        </p:xfrm>
        <a:graphic>
          <a:graphicData uri="http://schemas.openxmlformats.org/drawingml/2006/table">
            <a:tbl>
              <a:tblPr>
                <a:noFill/>
                <a:tableStyleId>{7637F94A-DA9B-481A-AE38-6A32242EE391}</a:tableStyleId>
              </a:tblPr>
              <a:tblGrid>
                <a:gridCol w="859406">
                  <a:extLst>
                    <a:ext uri="{9D8B030D-6E8A-4147-A177-3AD203B41FA5}">
                      <a16:colId xmlns:a16="http://schemas.microsoft.com/office/drawing/2014/main" val="20000"/>
                    </a:ext>
                  </a:extLst>
                </a:gridCol>
                <a:gridCol w="6113907">
                  <a:extLst>
                    <a:ext uri="{9D8B030D-6E8A-4147-A177-3AD203B41FA5}">
                      <a16:colId xmlns:a16="http://schemas.microsoft.com/office/drawing/2014/main" val="20001"/>
                    </a:ext>
                  </a:extLst>
                </a:gridCol>
              </a:tblGrid>
              <a:tr h="924357">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24357">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ARCHIPIÉLAGO DE SAN ANDRÉS, PROVIDENCIA Y SANTA CATALINA : Providencia, San Andrés.</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BOLÍVAR : Achí, Altos Del Rosario, Barranco De Loba, El Carmen De Bolívar, El Guamo, Mahates, María La Baja, Montecristo, Morales, Norosí, Río Viejo, San Jacinto, San Juan Nepomuceno, San Martín De Loba, Tiquisio, Zambrano.</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CESAR : Aguachica, Agustín Codazzi, Becerril, Bosconia, Chimichagua, Chiriguaná, Curumaní, El Copey, La Gloria, La Jagua De Ibirico, La Paz, Manaure Balcón Del Cesar, Pailitas, Pelaya, Pueblo Bello, Río De Oro, San Alberto, San Diego, San Martín, Valledupar.</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CÓRDOBA : Sahagún.</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LA GUAJIRA : Barrancas, Dibulla, Distracción, El Molino, Fonseca, La Jagua Del Pilar, Riohacha, San Juan Del Cesar, Urumita, Villanueva.</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MAGDALENA : Aracataca, Ciénaga, Fundación, Santa Marta.</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SUCRE : Chalán, Colosó, Ovejas, Coveñas.</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0002"/>
                  </a:ext>
                </a:extLst>
              </a:tr>
              <a:tr h="924357">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ATLÁNTICO : Manatí.</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BOLÍVAR : Arenal, Arjona, Magangué, San Jacinto Del Cauca, Santa Rosa Del Sur, Simití.</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CESAR : El Paso.</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CÓRDOBA : Cereté, Chimá, Ciénaga De Oro, Planeta Rica, Tierralta.</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MAGDALENA : Zona Bananera.</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SUCRE : Corozal, San José De Toluviejo.</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2912697911"/>
                  </a:ext>
                </a:extLst>
              </a:tr>
              <a:tr h="924357">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smtClean="0">
                          <a:solidFill>
                            <a:srgbClr val="000000"/>
                          </a:solidFill>
                          <a:latin typeface="Arial"/>
                          <a:ea typeface="Arial"/>
                          <a:cs typeface="Arial"/>
                          <a:sym typeface="Arial"/>
                        </a:rPr>
                        <a:t>BOLÍVAR : Córdoba, El Peñón, Pinillos, San Pablo.</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smtClean="0">
                          <a:solidFill>
                            <a:srgbClr val="000000"/>
                          </a:solidFill>
                          <a:latin typeface="Arial"/>
                          <a:ea typeface="Arial"/>
                          <a:cs typeface="Arial"/>
                          <a:sym typeface="Arial"/>
                        </a:rPr>
                        <a:t>CESAR : González.</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smtClean="0">
                          <a:solidFill>
                            <a:srgbClr val="000000"/>
                          </a:solidFill>
                          <a:latin typeface="Arial"/>
                          <a:ea typeface="Arial"/>
                          <a:cs typeface="Arial"/>
                          <a:sym typeface="Arial"/>
                        </a:rPr>
                        <a:t>CÓRDOBA : Ayapel, Lorica, Puerto Libertador, San Carlos.</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smtClean="0">
                          <a:solidFill>
                            <a:srgbClr val="000000"/>
                          </a:solidFill>
                          <a:latin typeface="Arial"/>
                          <a:ea typeface="Arial"/>
                          <a:cs typeface="Arial"/>
                          <a:sym typeface="Arial"/>
                        </a:rPr>
                        <a:t>LA GUAJIRA : Hatonuevo, Manaure.</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smtClean="0">
                          <a:solidFill>
                            <a:srgbClr val="000000"/>
                          </a:solidFill>
                          <a:latin typeface="Arial"/>
                          <a:ea typeface="Arial"/>
                          <a:cs typeface="Arial"/>
                          <a:sym typeface="Arial"/>
                        </a:rPr>
                        <a:t>MAGDALENA : Ariguaní, El Banco, Pivijay, Plato, Remolino, Sabanas De San Ángel, Salamina, Tenerife.</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smtClean="0">
                          <a:solidFill>
                            <a:srgbClr val="000000"/>
                          </a:solidFill>
                          <a:latin typeface="Arial"/>
                          <a:ea typeface="Arial"/>
                          <a:cs typeface="Arial"/>
                          <a:sym typeface="Arial"/>
                        </a:rPr>
                        <a:t>SUCRE : Sampués, San Onofre.</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233671246"/>
                  </a:ext>
                </a:extLst>
              </a:tr>
            </a:tbl>
          </a:graphicData>
        </a:graphic>
      </p:graphicFrame>
      <p:sp>
        <p:nvSpPr>
          <p:cNvPr id="135" name="Google Shape;135;p24"/>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a:t>REGIÓN CARIBE</a:t>
            </a:r>
            <a:endParaRPr/>
          </a:p>
        </p:txBody>
      </p:sp>
      <p:pic>
        <p:nvPicPr>
          <p:cNvPr id="136" name="Google Shape;136;p24"/>
          <p:cNvPicPr preferRelativeResize="0"/>
          <p:nvPr/>
        </p:nvPicPr>
        <p:blipFill>
          <a:blip r:embed="rId3">
            <a:extLst>
              <a:ext uri="{28A0092B-C50C-407E-A947-70E740481C1C}">
                <a14:useLocalDpi xmlns:a14="http://schemas.microsoft.com/office/drawing/2010/main" val="0"/>
              </a:ext>
            </a:extLst>
          </a:blip>
          <a:stretch>
            <a:fillRect/>
          </a:stretch>
        </p:blipFill>
        <p:spPr>
          <a:xfrm>
            <a:off x="485081" y="1462997"/>
            <a:ext cx="4161233" cy="4757852"/>
          </a:xfrm>
          <a:prstGeom prst="rect">
            <a:avLst/>
          </a:prstGeom>
          <a:noFill/>
          <a:ln>
            <a:noFill/>
          </a:ln>
        </p:spPr>
      </p:pic>
      <p:pic>
        <p:nvPicPr>
          <p:cNvPr id="137" name="Google Shape;137;p24" descr="Recurso 25.png"/>
          <p:cNvPicPr preferRelativeResize="0"/>
          <p:nvPr/>
        </p:nvPicPr>
        <p:blipFill rotWithShape="1">
          <a:blip r:embed="rId4">
            <a:alphaModFix/>
          </a:blip>
          <a:srcRect/>
          <a:stretch/>
        </p:blipFill>
        <p:spPr>
          <a:xfrm>
            <a:off x="4952101" y="2917957"/>
            <a:ext cx="432711" cy="446694"/>
          </a:xfrm>
          <a:prstGeom prst="rect">
            <a:avLst/>
          </a:prstGeom>
          <a:noFill/>
          <a:ln>
            <a:noFill/>
          </a:ln>
        </p:spPr>
      </p:pic>
      <p:pic>
        <p:nvPicPr>
          <p:cNvPr id="138" name="Google Shape;138;p24"/>
          <p:cNvPicPr preferRelativeResize="0"/>
          <p:nvPr/>
        </p:nvPicPr>
        <p:blipFill rotWithShape="1">
          <a:blip r:embed="rId5">
            <a:alphaModFix/>
          </a:blip>
          <a:srcRect/>
          <a:stretch/>
        </p:blipFill>
        <p:spPr>
          <a:xfrm>
            <a:off x="12340872" y="1961346"/>
            <a:ext cx="3694496" cy="1042506"/>
          </a:xfrm>
          <a:prstGeom prst="rect">
            <a:avLst/>
          </a:prstGeom>
          <a:noFill/>
          <a:ln>
            <a:noFill/>
          </a:ln>
        </p:spPr>
      </p:pic>
      <p:pic>
        <p:nvPicPr>
          <p:cNvPr id="8" name="Google Shape;148;p1"/>
          <p:cNvPicPr preferRelativeResize="0"/>
          <p:nvPr/>
        </p:nvPicPr>
        <p:blipFill rotWithShape="1">
          <a:blip r:embed="rId6">
            <a:alphaModFix/>
          </a:blip>
          <a:srcRect/>
          <a:stretch/>
        </p:blipFill>
        <p:spPr>
          <a:xfrm>
            <a:off x="4942886" y="4459777"/>
            <a:ext cx="451143" cy="445047"/>
          </a:xfrm>
          <a:prstGeom prst="rect">
            <a:avLst/>
          </a:prstGeom>
          <a:noFill/>
          <a:ln>
            <a:noFill/>
          </a:ln>
        </p:spPr>
      </p:pic>
      <p:pic>
        <p:nvPicPr>
          <p:cNvPr id="9" name="Google Shape;147;p1"/>
          <p:cNvPicPr preferRelativeResize="0"/>
          <p:nvPr/>
        </p:nvPicPr>
        <p:blipFill rotWithShape="1">
          <a:blip r:embed="rId7">
            <a:alphaModFix/>
          </a:blip>
          <a:srcRect/>
          <a:stretch/>
        </p:blipFill>
        <p:spPr>
          <a:xfrm>
            <a:off x="4942886" y="5774155"/>
            <a:ext cx="457200" cy="446694"/>
          </a:xfrm>
          <a:prstGeom prst="rect">
            <a:avLst/>
          </a:prstGeom>
          <a:noFill/>
          <a:ln>
            <a:noFill/>
          </a:ln>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52"/>
        <p:cNvGrpSpPr/>
        <p:nvPr/>
      </p:nvGrpSpPr>
      <p:grpSpPr>
        <a:xfrm>
          <a:off x="0" y="0"/>
          <a:ext cx="0" cy="0"/>
          <a:chOff x="0" y="0"/>
          <a:chExt cx="0" cy="0"/>
        </a:xfrm>
      </p:grpSpPr>
      <p:graphicFrame>
        <p:nvGraphicFramePr>
          <p:cNvPr id="154" name="Google Shape;154;p58"/>
          <p:cNvGraphicFramePr/>
          <p:nvPr/>
        </p:nvGraphicFramePr>
        <p:xfrm>
          <a:off x="12743750" y="672005"/>
          <a:ext cx="6426275" cy="2307700"/>
        </p:xfrm>
        <a:graphic>
          <a:graphicData uri="http://schemas.openxmlformats.org/drawingml/2006/table">
            <a:tbl>
              <a:tblPr>
                <a:noFill/>
                <a:tableStyleId>{7637F94A-DA9B-481A-AE38-6A32242EE391}</a:tableStyleId>
              </a:tblPr>
              <a:tblGrid>
                <a:gridCol w="848725">
                  <a:extLst>
                    <a:ext uri="{9D8B030D-6E8A-4147-A177-3AD203B41FA5}">
                      <a16:colId xmlns:a16="http://schemas.microsoft.com/office/drawing/2014/main" val="20000"/>
                    </a:ext>
                  </a:extLst>
                </a:gridCol>
                <a:gridCol w="5577550">
                  <a:extLst>
                    <a:ext uri="{9D8B030D-6E8A-4147-A177-3AD203B41FA5}">
                      <a16:colId xmlns:a16="http://schemas.microsoft.com/office/drawing/2014/main" val="20001"/>
                    </a:ext>
                  </a:extLst>
                </a:gridCol>
              </a:tblGrid>
              <a:tr h="0">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a:solidFill>
                            <a:schemeClr val="lt1"/>
                          </a:solidFill>
                          <a:latin typeface="Verdana"/>
                          <a:ea typeface="Verdana"/>
                          <a:cs typeface="Verdana"/>
                          <a:sym typeface="Verdana"/>
                        </a:rPr>
                        <a:t>ALERTA</a:t>
                      </a:r>
                      <a:endParaRPr sz="1000" b="1" u="none" strike="noStrike" cap="none">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a:solidFill>
                            <a:schemeClr val="lt1"/>
                          </a:solidFill>
                          <a:latin typeface="Verdana"/>
                          <a:ea typeface="Verdana"/>
                          <a:cs typeface="Verdana"/>
                          <a:sym typeface="Verdana"/>
                        </a:rPr>
                        <a:t>SITIOS PARA LOS CUALES SE GENERA LA ALERTA</a:t>
                      </a:r>
                      <a:endParaRPr sz="1000" b="1" u="none" strike="noStrike" cap="none">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40500">
                <a:tc>
                  <a:txBody>
                    <a:bodyPr/>
                    <a:lstStyle/>
                    <a:p>
                      <a:pPr marL="0" marR="0" lvl="0" indent="0" algn="ctr" rtl="0">
                        <a:lnSpc>
                          <a:spcPct val="107000"/>
                        </a:lnSpc>
                        <a:spcBef>
                          <a:spcPts val="0"/>
                        </a:spcBef>
                        <a:spcAft>
                          <a:spcPts val="0"/>
                        </a:spcAft>
                        <a:buClr>
                          <a:srgbClr val="000000"/>
                        </a:buClr>
                        <a:buSzPts val="1100"/>
                        <a:buFont typeface="Arial"/>
                        <a:buNone/>
                      </a:pPr>
                      <a:endParaRPr sz="1000" b="0" u="none" strike="noStrike" cap="none">
                        <a:solidFill>
                          <a:srgbClr val="FFFFFF"/>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solidFill>
                        <a:srgbClr val="C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000"/>
                        <a:buFont typeface="Arial"/>
                        <a:buNone/>
                      </a:pPr>
                      <a:endParaRPr sz="1000" u="none" strike="noStrike" cap="none">
                        <a:solidFill>
                          <a:schemeClr val="dk1"/>
                        </a:solidFill>
                        <a:highlight>
                          <a:srgbClr val="FFFFFF"/>
                        </a:highlight>
                      </a:endParaRPr>
                    </a:p>
                  </a:txBody>
                  <a:tcPr marL="137150" marR="137150" marT="137150" marB="137150" anchor="ctr">
                    <a:lnL w="12700" cap="flat" cmpd="sng">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1"/>
                  </a:ext>
                </a:extLst>
              </a:tr>
              <a:tr h="940500">
                <a:tc>
                  <a:txBody>
                    <a:bodyPr/>
                    <a:lstStyle/>
                    <a:p>
                      <a:pPr marL="0" marR="0" lvl="0" indent="0" algn="ctr" rtl="0">
                        <a:lnSpc>
                          <a:spcPct val="107000"/>
                        </a:lnSpc>
                        <a:spcBef>
                          <a:spcPts val="0"/>
                        </a:spcBef>
                        <a:spcAft>
                          <a:spcPts val="0"/>
                        </a:spcAft>
                        <a:buClr>
                          <a:srgbClr val="000000"/>
                        </a:buClr>
                        <a:buSzPts val="1100"/>
                        <a:buFont typeface="Arial"/>
                        <a:buNone/>
                      </a:pPr>
                      <a:endParaRPr sz="1000" b="0" u="none" strike="noStrike" cap="none">
                        <a:solidFill>
                          <a:srgbClr val="FFFFFF"/>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solidFill>
                        <a:srgbClr val="C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000"/>
                        <a:buFont typeface="Arial"/>
                        <a:buNone/>
                      </a:pPr>
                      <a:endParaRPr sz="1000" u="none" strike="noStrike" cap="none">
                        <a:solidFill>
                          <a:schemeClr val="dk1"/>
                        </a:solidFill>
                        <a:highlight>
                          <a:srgbClr val="FFFFFF"/>
                        </a:highlight>
                      </a:endParaRPr>
                    </a:p>
                  </a:txBody>
                  <a:tcPr marL="137150" marR="137150" marT="137150" marB="137150" anchor="ctr">
                    <a:lnL w="12700" cap="flat" cmpd="sng">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sp>
        <p:nvSpPr>
          <p:cNvPr id="155" name="Google Shape;155;p58"/>
          <p:cNvSpPr txBox="1">
            <a:spLocks noGrp="1"/>
          </p:cNvSpPr>
          <p:nvPr>
            <p:ph type="body" idx="2"/>
          </p:nvPr>
        </p:nvSpPr>
        <p:spPr>
          <a:xfrm>
            <a:off x="3752249" y="645611"/>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dirty="0"/>
              <a:t>REGIÓN ANDINA</a:t>
            </a:r>
            <a:endParaRPr dirty="0"/>
          </a:p>
        </p:txBody>
      </p:sp>
      <p:pic>
        <p:nvPicPr>
          <p:cNvPr id="156" name="Google Shape;156;p58"/>
          <p:cNvPicPr preferRelativeResize="0"/>
          <p:nvPr/>
        </p:nvPicPr>
        <p:blipFill>
          <a:blip r:embed="rId3">
            <a:extLst>
              <a:ext uri="{28A0092B-C50C-407E-A947-70E740481C1C}">
                <a14:useLocalDpi xmlns:a14="http://schemas.microsoft.com/office/drawing/2010/main" val="0"/>
              </a:ext>
            </a:extLst>
          </a:blip>
          <a:stretch>
            <a:fillRect/>
          </a:stretch>
        </p:blipFill>
        <p:spPr>
          <a:xfrm>
            <a:off x="397009" y="1465959"/>
            <a:ext cx="3449770" cy="4878483"/>
          </a:xfrm>
          <a:prstGeom prst="rect">
            <a:avLst/>
          </a:prstGeom>
          <a:noFill/>
          <a:ln>
            <a:noFill/>
          </a:ln>
        </p:spPr>
      </p:pic>
      <p:graphicFrame>
        <p:nvGraphicFramePr>
          <p:cNvPr id="9" name="Google Shape;186;p59"/>
          <p:cNvGraphicFramePr/>
          <p:nvPr>
            <p:extLst>
              <p:ext uri="{D42A27DB-BD31-4B8C-83A1-F6EECF244321}">
                <p14:modId xmlns:p14="http://schemas.microsoft.com/office/powerpoint/2010/main" val="594002006"/>
              </p:ext>
            </p:extLst>
          </p:nvPr>
        </p:nvGraphicFramePr>
        <p:xfrm>
          <a:off x="3986349" y="1021848"/>
          <a:ext cx="8001000" cy="3789457"/>
        </p:xfrm>
        <a:graphic>
          <a:graphicData uri="http://schemas.openxmlformats.org/drawingml/2006/table">
            <a:tbl>
              <a:tblPr>
                <a:noFill/>
                <a:tableStyleId>{7637F94A-DA9B-481A-AE38-6A32242EE391}</a:tableStyleId>
              </a:tblPr>
              <a:tblGrid>
                <a:gridCol w="986060">
                  <a:extLst>
                    <a:ext uri="{9D8B030D-6E8A-4147-A177-3AD203B41FA5}">
                      <a16:colId xmlns:a16="http://schemas.microsoft.com/office/drawing/2014/main" val="20000"/>
                    </a:ext>
                  </a:extLst>
                </a:gridCol>
                <a:gridCol w="7014940">
                  <a:extLst>
                    <a:ext uri="{9D8B030D-6E8A-4147-A177-3AD203B41FA5}">
                      <a16:colId xmlns:a16="http://schemas.microsoft.com/office/drawing/2014/main" val="20001"/>
                    </a:ext>
                  </a:extLst>
                </a:gridCol>
              </a:tblGrid>
              <a:tr h="924357">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24357">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BOGOTÁ, D.C. : Bogotá, D.C..</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BOYACÁ : Aquitania, Arcabuco, Boavita, Cerinza, Chiscas, Chíquiza, Covarachía, Cómbita, Duitama, El Cocuy, El Espino, Gachantivá, Guacamayas, Güicán De La Sierra, La Uvita, Mongua, Nobsa, Paipa, Panqueba, Rondón, Ráquira, San Eduardo, San Mateo, San Miguel De Sema, Santa Rosa De Viterbo, Santa Sofía, Sativanorte, Soatá, Sotaquirá, Susacón, Sutamarchán, Tinjacá, Tipacoque, Tutazá, Villa De Leyva.</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CUNDINAMARCA : Cajicá, Carmen De Carupa, Chipaque, Choachí, Chía, Cogua, Cota, Cucunubá, Fosca, Funza, Fusagasugá, Fómeque, Fúquene, Gachetá, Guachetá, Guasca, Guatavita, Jerusalén, Junín, La Calera, Lenguazaque, Machetá, Manta, Mosquera, Pacho, San Cayetano, Silvania, Simijaca, Soacha, Sopó, Subachoque, Susa, Sutatausa, Tabio, Tausa, Tenjo, Ubaque, Une, Villa De San Diego De Ubaté, Zipaquirá.</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HUILA : Aipe, Baraya, Colombia, Neiva, Palermo, Rivera, Santa María, Tello, Teruel, Villavieja, Yaguará, Íquira.</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NORTE DE SANTANDER : Arboledas, Chitagá, Convención, Cucutilla, Cáchira, El Carmen, La Esperanza, Mutiscua, Ocaña, Salazar, Teorama, Ábrego.</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SANTANDER : California, Capitanejo, Carcasí, Cerrito, Charalá, Charta, Concepción, Coromoro, El Playón, Encino, Enciso, Guaca, Gámbita, Macaravita, Matanza, Molagavita, Málaga, Onzaga, Rionegro, San Andrés, San Joaquín, San José De Miranda, San Miguel, Suratá, Vetas, El Guacamayo.</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TOLIMA : Alpujarra, Alvarado, Anzoátegui, Ataco, Chaparral, Coyaima, Cunday, Dolores, Ibagué, Natagaima, Ortega, Prado, Purificación, Rioblanco, Roncesvalles, Rovira, Saldaña, San Antonio, San Luis, Suárez, Valle De San Juan.</a:t>
                      </a:r>
                      <a:endParaRPr lang="pt-BR" sz="1000" b="0" i="0" u="none" strike="noStrike" cap="none" dirty="0" smtClean="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pic>
        <p:nvPicPr>
          <p:cNvPr id="157" name="Google Shape;157;p58"/>
          <p:cNvPicPr preferRelativeResize="0"/>
          <p:nvPr/>
        </p:nvPicPr>
        <p:blipFill rotWithShape="1">
          <a:blip r:embed="rId4">
            <a:alphaModFix/>
          </a:blip>
          <a:srcRect/>
          <a:stretch/>
        </p:blipFill>
        <p:spPr>
          <a:xfrm>
            <a:off x="13033762" y="5254870"/>
            <a:ext cx="477952" cy="445047"/>
          </a:xfrm>
          <a:prstGeom prst="rect">
            <a:avLst/>
          </a:prstGeom>
          <a:noFill/>
          <a:ln>
            <a:noFill/>
          </a:ln>
        </p:spPr>
      </p:pic>
      <p:pic>
        <p:nvPicPr>
          <p:cNvPr id="158" name="Google Shape;158;p58"/>
          <p:cNvPicPr preferRelativeResize="0"/>
          <p:nvPr/>
        </p:nvPicPr>
        <p:blipFill rotWithShape="1">
          <a:blip r:embed="rId5">
            <a:alphaModFix/>
          </a:blip>
          <a:srcRect/>
          <a:stretch/>
        </p:blipFill>
        <p:spPr>
          <a:xfrm>
            <a:off x="13033762" y="4116464"/>
            <a:ext cx="484369" cy="446694"/>
          </a:xfrm>
          <a:prstGeom prst="rect">
            <a:avLst/>
          </a:prstGeom>
          <a:noFill/>
          <a:ln>
            <a:noFill/>
          </a:ln>
        </p:spPr>
      </p:pic>
      <p:pic>
        <p:nvPicPr>
          <p:cNvPr id="8" name="Google Shape;137;p24" descr="Recurso 25.png"/>
          <p:cNvPicPr preferRelativeResize="0"/>
          <p:nvPr/>
        </p:nvPicPr>
        <p:blipFill rotWithShape="1">
          <a:blip r:embed="rId6">
            <a:alphaModFix/>
          </a:blip>
          <a:srcRect/>
          <a:stretch/>
        </p:blipFill>
        <p:spPr>
          <a:xfrm>
            <a:off x="4245072" y="3199161"/>
            <a:ext cx="458425" cy="446694"/>
          </a:xfrm>
          <a:prstGeom prst="rect">
            <a:avLst/>
          </a:prstGeom>
          <a:noFill/>
          <a:ln>
            <a:noFill/>
          </a:ln>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52"/>
        <p:cNvGrpSpPr/>
        <p:nvPr/>
      </p:nvGrpSpPr>
      <p:grpSpPr>
        <a:xfrm>
          <a:off x="0" y="0"/>
          <a:ext cx="0" cy="0"/>
          <a:chOff x="0" y="0"/>
          <a:chExt cx="0" cy="0"/>
        </a:xfrm>
      </p:grpSpPr>
      <p:graphicFrame>
        <p:nvGraphicFramePr>
          <p:cNvPr id="154" name="Google Shape;154;p58"/>
          <p:cNvGraphicFramePr/>
          <p:nvPr/>
        </p:nvGraphicFramePr>
        <p:xfrm>
          <a:off x="12743750" y="672005"/>
          <a:ext cx="6426275" cy="2307700"/>
        </p:xfrm>
        <a:graphic>
          <a:graphicData uri="http://schemas.openxmlformats.org/drawingml/2006/table">
            <a:tbl>
              <a:tblPr>
                <a:noFill/>
                <a:tableStyleId>{7637F94A-DA9B-481A-AE38-6A32242EE391}</a:tableStyleId>
              </a:tblPr>
              <a:tblGrid>
                <a:gridCol w="848725">
                  <a:extLst>
                    <a:ext uri="{9D8B030D-6E8A-4147-A177-3AD203B41FA5}">
                      <a16:colId xmlns:a16="http://schemas.microsoft.com/office/drawing/2014/main" val="20000"/>
                    </a:ext>
                  </a:extLst>
                </a:gridCol>
                <a:gridCol w="5577550">
                  <a:extLst>
                    <a:ext uri="{9D8B030D-6E8A-4147-A177-3AD203B41FA5}">
                      <a16:colId xmlns:a16="http://schemas.microsoft.com/office/drawing/2014/main" val="20001"/>
                    </a:ext>
                  </a:extLst>
                </a:gridCol>
              </a:tblGrid>
              <a:tr h="0">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a:solidFill>
                            <a:schemeClr val="lt1"/>
                          </a:solidFill>
                          <a:latin typeface="Verdana"/>
                          <a:ea typeface="Verdana"/>
                          <a:cs typeface="Verdana"/>
                          <a:sym typeface="Verdana"/>
                        </a:rPr>
                        <a:t>ALERTA</a:t>
                      </a:r>
                      <a:endParaRPr sz="1000" b="1" u="none" strike="noStrike" cap="none">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a:solidFill>
                            <a:schemeClr val="lt1"/>
                          </a:solidFill>
                          <a:latin typeface="Verdana"/>
                          <a:ea typeface="Verdana"/>
                          <a:cs typeface="Verdana"/>
                          <a:sym typeface="Verdana"/>
                        </a:rPr>
                        <a:t>SITIOS PARA LOS CUALES SE GENERA LA ALERTA</a:t>
                      </a:r>
                      <a:endParaRPr sz="1000" b="1" u="none" strike="noStrike" cap="none">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40500">
                <a:tc>
                  <a:txBody>
                    <a:bodyPr/>
                    <a:lstStyle/>
                    <a:p>
                      <a:pPr marL="0" marR="0" lvl="0" indent="0" algn="ctr" rtl="0">
                        <a:lnSpc>
                          <a:spcPct val="107000"/>
                        </a:lnSpc>
                        <a:spcBef>
                          <a:spcPts val="0"/>
                        </a:spcBef>
                        <a:spcAft>
                          <a:spcPts val="0"/>
                        </a:spcAft>
                        <a:buClr>
                          <a:srgbClr val="000000"/>
                        </a:buClr>
                        <a:buSzPts val="1100"/>
                        <a:buFont typeface="Arial"/>
                        <a:buNone/>
                      </a:pPr>
                      <a:endParaRPr sz="1000" b="0" u="none" strike="noStrike" cap="none">
                        <a:solidFill>
                          <a:srgbClr val="FFFFFF"/>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solidFill>
                        <a:srgbClr val="C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000"/>
                        <a:buFont typeface="Arial"/>
                        <a:buNone/>
                      </a:pPr>
                      <a:endParaRPr sz="1000" u="none" strike="noStrike" cap="none">
                        <a:solidFill>
                          <a:schemeClr val="dk1"/>
                        </a:solidFill>
                        <a:highlight>
                          <a:srgbClr val="FFFFFF"/>
                        </a:highlight>
                      </a:endParaRPr>
                    </a:p>
                  </a:txBody>
                  <a:tcPr marL="137150" marR="137150" marT="137150" marB="137150" anchor="ctr">
                    <a:lnL w="12700" cap="flat" cmpd="sng">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1"/>
                  </a:ext>
                </a:extLst>
              </a:tr>
              <a:tr h="940500">
                <a:tc>
                  <a:txBody>
                    <a:bodyPr/>
                    <a:lstStyle/>
                    <a:p>
                      <a:pPr marL="0" marR="0" lvl="0" indent="0" algn="ctr" rtl="0">
                        <a:lnSpc>
                          <a:spcPct val="107000"/>
                        </a:lnSpc>
                        <a:spcBef>
                          <a:spcPts val="0"/>
                        </a:spcBef>
                        <a:spcAft>
                          <a:spcPts val="0"/>
                        </a:spcAft>
                        <a:buClr>
                          <a:srgbClr val="000000"/>
                        </a:buClr>
                        <a:buSzPts val="1100"/>
                        <a:buFont typeface="Arial"/>
                        <a:buNone/>
                      </a:pPr>
                      <a:endParaRPr sz="1000" b="0" u="none" strike="noStrike" cap="none">
                        <a:solidFill>
                          <a:srgbClr val="FFFFFF"/>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solidFill>
                        <a:srgbClr val="C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000"/>
                        <a:buFont typeface="Arial"/>
                        <a:buNone/>
                      </a:pPr>
                      <a:endParaRPr sz="1000" u="none" strike="noStrike" cap="none">
                        <a:solidFill>
                          <a:schemeClr val="dk1"/>
                        </a:solidFill>
                        <a:highlight>
                          <a:srgbClr val="FFFFFF"/>
                        </a:highlight>
                      </a:endParaRPr>
                    </a:p>
                  </a:txBody>
                  <a:tcPr marL="137150" marR="137150" marT="137150" marB="137150" anchor="ctr">
                    <a:lnL w="12700" cap="flat" cmpd="sng">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sp>
        <p:nvSpPr>
          <p:cNvPr id="155" name="Google Shape;155;p58"/>
          <p:cNvSpPr txBox="1">
            <a:spLocks noGrp="1"/>
          </p:cNvSpPr>
          <p:nvPr>
            <p:ph type="body" idx="2"/>
          </p:nvPr>
        </p:nvSpPr>
        <p:spPr>
          <a:xfrm>
            <a:off x="3752249" y="645611"/>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dirty="0"/>
              <a:t>REGIÓN ANDINA</a:t>
            </a:r>
            <a:endParaRPr dirty="0"/>
          </a:p>
        </p:txBody>
      </p:sp>
      <p:pic>
        <p:nvPicPr>
          <p:cNvPr id="156" name="Google Shape;156;p58"/>
          <p:cNvPicPr preferRelativeResize="0"/>
          <p:nvPr/>
        </p:nvPicPr>
        <p:blipFill>
          <a:blip r:embed="rId3">
            <a:extLst>
              <a:ext uri="{28A0092B-C50C-407E-A947-70E740481C1C}">
                <a14:useLocalDpi xmlns:a14="http://schemas.microsoft.com/office/drawing/2010/main" val="0"/>
              </a:ext>
            </a:extLst>
          </a:blip>
          <a:stretch>
            <a:fillRect/>
          </a:stretch>
        </p:blipFill>
        <p:spPr>
          <a:xfrm>
            <a:off x="397009" y="1465959"/>
            <a:ext cx="3449770" cy="4878483"/>
          </a:xfrm>
          <a:prstGeom prst="rect">
            <a:avLst/>
          </a:prstGeom>
          <a:noFill/>
          <a:ln>
            <a:noFill/>
          </a:ln>
        </p:spPr>
      </p:pic>
      <p:graphicFrame>
        <p:nvGraphicFramePr>
          <p:cNvPr id="9" name="Google Shape;186;p59"/>
          <p:cNvGraphicFramePr/>
          <p:nvPr>
            <p:extLst>
              <p:ext uri="{D42A27DB-BD31-4B8C-83A1-F6EECF244321}">
                <p14:modId xmlns:p14="http://schemas.microsoft.com/office/powerpoint/2010/main" val="3563711598"/>
              </p:ext>
            </p:extLst>
          </p:nvPr>
        </p:nvGraphicFramePr>
        <p:xfrm>
          <a:off x="3986349" y="1021848"/>
          <a:ext cx="8001000" cy="3941857"/>
        </p:xfrm>
        <a:graphic>
          <a:graphicData uri="http://schemas.openxmlformats.org/drawingml/2006/table">
            <a:tbl>
              <a:tblPr>
                <a:noFill/>
                <a:tableStyleId>{7637F94A-DA9B-481A-AE38-6A32242EE391}</a:tableStyleId>
              </a:tblPr>
              <a:tblGrid>
                <a:gridCol w="986060">
                  <a:extLst>
                    <a:ext uri="{9D8B030D-6E8A-4147-A177-3AD203B41FA5}">
                      <a16:colId xmlns:a16="http://schemas.microsoft.com/office/drawing/2014/main" val="20000"/>
                    </a:ext>
                  </a:extLst>
                </a:gridCol>
                <a:gridCol w="7014940">
                  <a:extLst>
                    <a:ext uri="{9D8B030D-6E8A-4147-A177-3AD203B41FA5}">
                      <a16:colId xmlns:a16="http://schemas.microsoft.com/office/drawing/2014/main" val="20001"/>
                    </a:ext>
                  </a:extLst>
                </a:gridCol>
              </a:tblGrid>
              <a:tr h="924357">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24357">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pt-BR" sz="1000" b="0" i="0" u="none" strike="noStrike" cap="none" dirty="0" smtClean="0">
                          <a:solidFill>
                            <a:srgbClr val="000000"/>
                          </a:solidFill>
                          <a:latin typeface="Arial"/>
                          <a:ea typeface="Arial"/>
                          <a:cs typeface="Arial"/>
                          <a:sym typeface="Arial"/>
                        </a:rPr>
                        <a:t>ANTIOQUIA : </a:t>
                      </a:r>
                      <a:r>
                        <a:rPr lang="pt-BR" sz="1000" b="0" i="0" u="none" strike="noStrike" cap="none" dirty="0" err="1" smtClean="0">
                          <a:solidFill>
                            <a:srgbClr val="000000"/>
                          </a:solidFill>
                          <a:latin typeface="Arial"/>
                          <a:ea typeface="Arial"/>
                          <a:cs typeface="Arial"/>
                          <a:sym typeface="Arial"/>
                        </a:rPr>
                        <a:t>Armenia</a:t>
                      </a:r>
                      <a:r>
                        <a:rPr lang="pt-BR" sz="1000" b="0" i="0" u="none" strike="noStrike" cap="none" dirty="0" smtClean="0">
                          <a:solidFill>
                            <a:srgbClr val="000000"/>
                          </a:solidFill>
                          <a:latin typeface="Arial"/>
                          <a:ea typeface="Arial"/>
                          <a:cs typeface="Arial"/>
                          <a:sym typeface="Arial"/>
                        </a:rPr>
                        <a:t>, Medellín, San José De La </a:t>
                      </a:r>
                      <a:r>
                        <a:rPr lang="pt-BR" sz="1000" b="0" i="0" u="none" strike="noStrike" cap="none" dirty="0" err="1" smtClean="0">
                          <a:solidFill>
                            <a:srgbClr val="000000"/>
                          </a:solidFill>
                          <a:latin typeface="Arial"/>
                          <a:ea typeface="Arial"/>
                          <a:cs typeface="Arial"/>
                          <a:sym typeface="Arial"/>
                        </a:rPr>
                        <a:t>Montaña</a:t>
                      </a:r>
                      <a:r>
                        <a:rPr lang="pt-BR" sz="1000" b="0" i="0" u="none" strike="noStrike" cap="none" dirty="0" smtClean="0">
                          <a:solidFill>
                            <a:srgbClr val="000000"/>
                          </a:solidFill>
                          <a:latin typeface="Arial"/>
                          <a:ea typeface="Arial"/>
                          <a:cs typeface="Arial"/>
                          <a:sym typeface="Arial"/>
                        </a:rPr>
                        <a:t>, Abejorral, Anzá, Belmira, </a:t>
                      </a:r>
                      <a:r>
                        <a:rPr lang="pt-BR" sz="1000" b="0" i="0" u="none" strike="noStrike" cap="none" dirty="0" err="1" smtClean="0">
                          <a:solidFill>
                            <a:srgbClr val="000000"/>
                          </a:solidFill>
                          <a:latin typeface="Arial"/>
                          <a:ea typeface="Arial"/>
                          <a:cs typeface="Arial"/>
                          <a:sym typeface="Arial"/>
                        </a:rPr>
                        <a:t>Caicedo</a:t>
                      </a:r>
                      <a:r>
                        <a:rPr lang="pt-BR" sz="1000" b="0" i="0" u="none" strike="noStrike" cap="none" dirty="0" smtClean="0">
                          <a:solidFill>
                            <a:srgbClr val="000000"/>
                          </a:solidFill>
                          <a:latin typeface="Arial"/>
                          <a:ea typeface="Arial"/>
                          <a:cs typeface="Arial"/>
                          <a:sym typeface="Arial"/>
                        </a:rPr>
                        <a:t>, Caramanta, Carolina, Ebéjico, Fredonia, Gómez Plata, Jericó, La Pintada, Liborina, </a:t>
                      </a:r>
                      <a:r>
                        <a:rPr lang="pt-BR" sz="1000" b="0" i="0" u="none" strike="noStrike" cap="none" dirty="0" err="1" smtClean="0">
                          <a:solidFill>
                            <a:srgbClr val="000000"/>
                          </a:solidFill>
                          <a:latin typeface="Arial"/>
                          <a:ea typeface="Arial"/>
                          <a:cs typeface="Arial"/>
                          <a:sym typeface="Arial"/>
                        </a:rPr>
                        <a:t>Montebello</a:t>
                      </a:r>
                      <a:r>
                        <a:rPr lang="pt-BR" sz="1000" b="0" i="0" u="none" strike="noStrike" cap="none" dirty="0" smtClean="0">
                          <a:solidFill>
                            <a:srgbClr val="000000"/>
                          </a:solidFill>
                          <a:latin typeface="Arial"/>
                          <a:ea typeface="Arial"/>
                          <a:cs typeface="Arial"/>
                          <a:sym typeface="Arial"/>
                        </a:rPr>
                        <a:t>, </a:t>
                      </a:r>
                      <a:r>
                        <a:rPr lang="pt-BR" sz="1000" b="0" i="0" u="none" strike="noStrike" cap="none" dirty="0" err="1" smtClean="0">
                          <a:solidFill>
                            <a:srgbClr val="000000"/>
                          </a:solidFill>
                          <a:latin typeface="Arial"/>
                          <a:ea typeface="Arial"/>
                          <a:cs typeface="Arial"/>
                          <a:sym typeface="Arial"/>
                        </a:rPr>
                        <a:t>Olaya</a:t>
                      </a:r>
                      <a:r>
                        <a:rPr lang="pt-BR" sz="1000" b="0" i="0" u="none" strike="noStrike" cap="none" dirty="0" smtClean="0">
                          <a:solidFill>
                            <a:srgbClr val="000000"/>
                          </a:solidFill>
                          <a:latin typeface="Arial"/>
                          <a:ea typeface="Arial"/>
                          <a:cs typeface="Arial"/>
                          <a:sym typeface="Arial"/>
                        </a:rPr>
                        <a:t>, Pueblorrico, San Jerónimo, Santa Bárbara, Santa Fé De </a:t>
                      </a:r>
                      <a:r>
                        <a:rPr lang="pt-BR" sz="1000" b="0" i="0" u="none" strike="noStrike" cap="none" dirty="0" err="1" smtClean="0">
                          <a:solidFill>
                            <a:srgbClr val="000000"/>
                          </a:solidFill>
                          <a:latin typeface="Arial"/>
                          <a:ea typeface="Arial"/>
                          <a:cs typeface="Arial"/>
                          <a:sym typeface="Arial"/>
                        </a:rPr>
                        <a:t>Antioquia</a:t>
                      </a:r>
                      <a:r>
                        <a:rPr lang="pt-BR" sz="1000" b="0" i="0" u="none" strike="noStrike" cap="none" dirty="0" smtClean="0">
                          <a:solidFill>
                            <a:srgbClr val="000000"/>
                          </a:solidFill>
                          <a:latin typeface="Arial"/>
                          <a:ea typeface="Arial"/>
                          <a:cs typeface="Arial"/>
                          <a:sym typeface="Arial"/>
                        </a:rPr>
                        <a:t>, Santa Rosa De </a:t>
                      </a:r>
                      <a:r>
                        <a:rPr lang="pt-BR" sz="1000" b="0" i="0" u="none" strike="noStrike" cap="none" dirty="0" err="1" smtClean="0">
                          <a:solidFill>
                            <a:srgbClr val="000000"/>
                          </a:solidFill>
                          <a:latin typeface="Arial"/>
                          <a:ea typeface="Arial"/>
                          <a:cs typeface="Arial"/>
                          <a:sym typeface="Arial"/>
                        </a:rPr>
                        <a:t>Osos</a:t>
                      </a:r>
                      <a:r>
                        <a:rPr lang="pt-BR" sz="1000" b="0" i="0" u="none" strike="noStrike" cap="none" dirty="0" smtClean="0">
                          <a:solidFill>
                            <a:srgbClr val="000000"/>
                          </a:solidFill>
                          <a:latin typeface="Arial"/>
                          <a:ea typeface="Arial"/>
                          <a:cs typeface="Arial"/>
                          <a:sym typeface="Arial"/>
                        </a:rPr>
                        <a:t>, Sonsón, Sopetrán, </a:t>
                      </a:r>
                      <a:r>
                        <a:rPr lang="pt-BR" sz="1000" b="0" i="0" u="none" strike="noStrike" cap="none" dirty="0" err="1" smtClean="0">
                          <a:solidFill>
                            <a:srgbClr val="000000"/>
                          </a:solidFill>
                          <a:latin typeface="Arial"/>
                          <a:ea typeface="Arial"/>
                          <a:cs typeface="Arial"/>
                          <a:sym typeface="Arial"/>
                        </a:rPr>
                        <a:t>Támesis</a:t>
                      </a:r>
                      <a:r>
                        <a:rPr lang="pt-BR" sz="1000" b="0" i="0" u="none" strike="noStrike" cap="none" dirty="0" smtClean="0">
                          <a:solidFill>
                            <a:srgbClr val="000000"/>
                          </a:solidFill>
                          <a:latin typeface="Arial"/>
                          <a:ea typeface="Arial"/>
                          <a:cs typeface="Arial"/>
                          <a:sym typeface="Arial"/>
                        </a:rPr>
                        <a:t>, </a:t>
                      </a:r>
                      <a:r>
                        <a:rPr lang="pt-BR" sz="1000" b="0" i="0" u="none" strike="noStrike" cap="none" dirty="0" err="1" smtClean="0">
                          <a:solidFill>
                            <a:srgbClr val="000000"/>
                          </a:solidFill>
                          <a:latin typeface="Arial"/>
                          <a:ea typeface="Arial"/>
                          <a:cs typeface="Arial"/>
                          <a:sym typeface="Arial"/>
                        </a:rPr>
                        <a:t>Urrao</a:t>
                      </a:r>
                      <a:r>
                        <a:rPr lang="pt-BR" sz="1000" b="0" i="0" u="none" strike="noStrike" cap="none" dirty="0" smtClean="0">
                          <a:solidFill>
                            <a:srgbClr val="000000"/>
                          </a:solidFill>
                          <a:latin typeface="Arial"/>
                          <a:ea typeface="Arial"/>
                          <a:cs typeface="Arial"/>
                          <a:sym typeface="Arial"/>
                        </a:rPr>
                        <a:t>, Valparaíso, </a:t>
                      </a:r>
                      <a:r>
                        <a:rPr lang="pt-BR" sz="1000" b="0" i="0" u="none" strike="noStrike" cap="none" dirty="0" err="1" smtClean="0">
                          <a:solidFill>
                            <a:srgbClr val="000000"/>
                          </a:solidFill>
                          <a:latin typeface="Arial"/>
                          <a:ea typeface="Arial"/>
                          <a:cs typeface="Arial"/>
                          <a:sym typeface="Arial"/>
                        </a:rPr>
                        <a:t>Segovia</a:t>
                      </a:r>
                      <a:r>
                        <a:rPr lang="pt-BR" sz="1000" b="0" i="0" u="none" strike="noStrike" cap="none" dirty="0" smtClean="0">
                          <a:solidFill>
                            <a:srgbClr val="000000"/>
                          </a:solidFill>
                          <a:latin typeface="Arial"/>
                          <a:ea typeface="Arial"/>
                          <a:cs typeface="Arial"/>
                          <a:sym typeface="Arial"/>
                        </a:rPr>
                        <a:t>, Puerto Berrío.</a:t>
                      </a:r>
                    </a:p>
                    <a:p>
                      <a:pPr marL="0" marR="0" lvl="0" indent="0" algn="just" rtl="0">
                        <a:lnSpc>
                          <a:spcPct val="100000"/>
                        </a:lnSpc>
                        <a:spcBef>
                          <a:spcPts val="0"/>
                        </a:spcBef>
                        <a:spcAft>
                          <a:spcPts val="0"/>
                        </a:spcAft>
                        <a:buClr>
                          <a:srgbClr val="000000"/>
                        </a:buClr>
                        <a:buSzPts val="1000"/>
                        <a:buFont typeface="Arial"/>
                        <a:buNone/>
                      </a:pPr>
                      <a:r>
                        <a:rPr lang="pt-BR" sz="1000" b="0" i="0" u="none" strike="noStrike" cap="none" dirty="0" smtClean="0">
                          <a:solidFill>
                            <a:srgbClr val="000000"/>
                          </a:solidFill>
                          <a:latin typeface="Arial"/>
                          <a:ea typeface="Arial"/>
                          <a:cs typeface="Arial"/>
                          <a:sym typeface="Arial"/>
                        </a:rPr>
                        <a:t>BOYACÁ : </a:t>
                      </a:r>
                      <a:r>
                        <a:rPr lang="pt-BR" sz="1000" b="0" i="0" u="none" strike="noStrike" cap="none" dirty="0" err="1" smtClean="0">
                          <a:solidFill>
                            <a:srgbClr val="000000"/>
                          </a:solidFill>
                          <a:latin typeface="Arial"/>
                          <a:ea typeface="Arial"/>
                          <a:cs typeface="Arial"/>
                          <a:sym typeface="Arial"/>
                        </a:rPr>
                        <a:t>Belén</a:t>
                      </a:r>
                      <a:r>
                        <a:rPr lang="pt-BR" sz="1000" b="0" i="0" u="none" strike="noStrike" cap="none" dirty="0" smtClean="0">
                          <a:solidFill>
                            <a:srgbClr val="000000"/>
                          </a:solidFill>
                          <a:latin typeface="Arial"/>
                          <a:ea typeface="Arial"/>
                          <a:cs typeface="Arial"/>
                          <a:sym typeface="Arial"/>
                        </a:rPr>
                        <a:t>, Betéitiva, Caldas, </a:t>
                      </a:r>
                      <a:r>
                        <a:rPr lang="pt-BR" sz="1000" b="0" i="0" u="none" strike="noStrike" cap="none" dirty="0" err="1" smtClean="0">
                          <a:solidFill>
                            <a:srgbClr val="000000"/>
                          </a:solidFill>
                          <a:latin typeface="Arial"/>
                          <a:ea typeface="Arial"/>
                          <a:cs typeface="Arial"/>
                          <a:sym typeface="Arial"/>
                        </a:rPr>
                        <a:t>Chiquinquirá</a:t>
                      </a:r>
                      <a:r>
                        <a:rPr lang="pt-BR" sz="1000" b="0" i="0" u="none" strike="noStrike" cap="none" dirty="0" smtClean="0">
                          <a:solidFill>
                            <a:srgbClr val="000000"/>
                          </a:solidFill>
                          <a:latin typeface="Arial"/>
                          <a:ea typeface="Arial"/>
                          <a:cs typeface="Arial"/>
                          <a:sym typeface="Arial"/>
                        </a:rPr>
                        <a:t>, Chita, Floresta, Gámeza, La </a:t>
                      </a:r>
                      <a:r>
                        <a:rPr lang="pt-BR" sz="1000" b="0" i="0" u="none" strike="noStrike" cap="none" dirty="0" err="1" smtClean="0">
                          <a:solidFill>
                            <a:srgbClr val="000000"/>
                          </a:solidFill>
                          <a:latin typeface="Arial"/>
                          <a:ea typeface="Arial"/>
                          <a:cs typeface="Arial"/>
                          <a:sym typeface="Arial"/>
                        </a:rPr>
                        <a:t>Capilla</a:t>
                      </a:r>
                      <a:r>
                        <a:rPr lang="pt-BR" sz="1000" b="0" i="0" u="none" strike="noStrike" cap="none" dirty="0" smtClean="0">
                          <a:solidFill>
                            <a:srgbClr val="000000"/>
                          </a:solidFill>
                          <a:latin typeface="Arial"/>
                          <a:ea typeface="Arial"/>
                          <a:cs typeface="Arial"/>
                          <a:sym typeface="Arial"/>
                        </a:rPr>
                        <a:t>, Moniquirá, Motavita, Pesca, Saboyá, San </a:t>
                      </a:r>
                      <a:r>
                        <a:rPr lang="pt-BR" sz="1000" b="0" i="0" u="none" strike="noStrike" cap="none" dirty="0" err="1" smtClean="0">
                          <a:solidFill>
                            <a:srgbClr val="000000"/>
                          </a:solidFill>
                          <a:latin typeface="Arial"/>
                          <a:ea typeface="Arial"/>
                          <a:cs typeface="Arial"/>
                          <a:sym typeface="Arial"/>
                        </a:rPr>
                        <a:t>Luis</a:t>
                      </a:r>
                      <a:r>
                        <a:rPr lang="pt-BR" sz="1000" b="0" i="0" u="none" strike="noStrike" cap="none" dirty="0" smtClean="0">
                          <a:solidFill>
                            <a:srgbClr val="000000"/>
                          </a:solidFill>
                          <a:latin typeface="Arial"/>
                          <a:ea typeface="Arial"/>
                          <a:cs typeface="Arial"/>
                          <a:sym typeface="Arial"/>
                        </a:rPr>
                        <a:t> De Gaceno, Sativasur, </a:t>
                      </a:r>
                      <a:r>
                        <a:rPr lang="pt-BR" sz="1000" b="0" i="0" u="none" strike="noStrike" cap="none" dirty="0" err="1" smtClean="0">
                          <a:solidFill>
                            <a:srgbClr val="000000"/>
                          </a:solidFill>
                          <a:latin typeface="Arial"/>
                          <a:ea typeface="Arial"/>
                          <a:cs typeface="Arial"/>
                          <a:sym typeface="Arial"/>
                        </a:rPr>
                        <a:t>Socotá</a:t>
                      </a:r>
                      <a:r>
                        <a:rPr lang="pt-BR" sz="1000" b="0" i="0" u="none" strike="noStrike" cap="none" dirty="0" smtClean="0">
                          <a:solidFill>
                            <a:srgbClr val="000000"/>
                          </a:solidFill>
                          <a:latin typeface="Arial"/>
                          <a:ea typeface="Arial"/>
                          <a:cs typeface="Arial"/>
                          <a:sym typeface="Arial"/>
                        </a:rPr>
                        <a:t>, Sora, Sáchica, Tibasosa, Toca, </a:t>
                      </a:r>
                      <a:r>
                        <a:rPr lang="pt-BR" sz="1000" b="0" i="0" u="none" strike="noStrike" cap="none" dirty="0" err="1" smtClean="0">
                          <a:solidFill>
                            <a:srgbClr val="000000"/>
                          </a:solidFill>
                          <a:latin typeface="Arial"/>
                          <a:ea typeface="Arial"/>
                          <a:cs typeface="Arial"/>
                          <a:sym typeface="Arial"/>
                        </a:rPr>
                        <a:t>Tota</a:t>
                      </a:r>
                      <a:r>
                        <a:rPr lang="pt-BR" sz="1000" b="0" i="0" u="none" strike="noStrike" cap="none" dirty="0" smtClean="0">
                          <a:solidFill>
                            <a:srgbClr val="000000"/>
                          </a:solidFill>
                          <a:latin typeface="Arial"/>
                          <a:ea typeface="Arial"/>
                          <a:cs typeface="Arial"/>
                          <a:sym typeface="Arial"/>
                        </a:rPr>
                        <a:t>, Tuta, Viracachá, Zetaquira.</a:t>
                      </a:r>
                    </a:p>
                    <a:p>
                      <a:pPr marL="0" marR="0" lvl="0" indent="0" algn="just" rtl="0">
                        <a:lnSpc>
                          <a:spcPct val="100000"/>
                        </a:lnSpc>
                        <a:spcBef>
                          <a:spcPts val="0"/>
                        </a:spcBef>
                        <a:spcAft>
                          <a:spcPts val="0"/>
                        </a:spcAft>
                        <a:buClr>
                          <a:srgbClr val="000000"/>
                        </a:buClr>
                        <a:buSzPts val="1000"/>
                        <a:buFont typeface="Arial"/>
                        <a:buNone/>
                      </a:pPr>
                      <a:r>
                        <a:rPr lang="pt-BR" sz="1000" b="0" i="0" u="none" strike="noStrike" cap="none" dirty="0" smtClean="0">
                          <a:solidFill>
                            <a:srgbClr val="000000"/>
                          </a:solidFill>
                          <a:latin typeface="Arial"/>
                          <a:ea typeface="Arial"/>
                          <a:cs typeface="Arial"/>
                          <a:sym typeface="Arial"/>
                        </a:rPr>
                        <a:t>CALDAS : Aguadas, Marmato, Pácora, Salamina.</a:t>
                      </a:r>
                    </a:p>
                    <a:p>
                      <a:pPr marL="0" marR="0" lvl="0" indent="0" algn="just" rtl="0">
                        <a:lnSpc>
                          <a:spcPct val="100000"/>
                        </a:lnSpc>
                        <a:spcBef>
                          <a:spcPts val="0"/>
                        </a:spcBef>
                        <a:spcAft>
                          <a:spcPts val="0"/>
                        </a:spcAft>
                        <a:buClr>
                          <a:srgbClr val="000000"/>
                        </a:buClr>
                        <a:buSzPts val="1000"/>
                        <a:buFont typeface="Arial"/>
                        <a:buNone/>
                      </a:pPr>
                      <a:r>
                        <a:rPr lang="pt-BR" sz="1000" b="0" i="0" u="none" strike="noStrike" cap="none" dirty="0" smtClean="0">
                          <a:solidFill>
                            <a:srgbClr val="000000"/>
                          </a:solidFill>
                          <a:latin typeface="Arial"/>
                          <a:ea typeface="Arial"/>
                          <a:cs typeface="Arial"/>
                          <a:sym typeface="Arial"/>
                        </a:rPr>
                        <a:t>CUNDINAMARCA : </a:t>
                      </a:r>
                      <a:r>
                        <a:rPr lang="pt-BR" sz="1000" b="0" i="0" u="none" strike="noStrike" cap="none" dirty="0" err="1" smtClean="0">
                          <a:solidFill>
                            <a:srgbClr val="000000"/>
                          </a:solidFill>
                          <a:latin typeface="Arial"/>
                          <a:ea typeface="Arial"/>
                          <a:cs typeface="Arial"/>
                          <a:sym typeface="Arial"/>
                        </a:rPr>
                        <a:t>Albán</a:t>
                      </a:r>
                      <a:r>
                        <a:rPr lang="pt-BR" sz="1000" b="0" i="0" u="none" strike="noStrike" cap="none" dirty="0" smtClean="0">
                          <a:solidFill>
                            <a:srgbClr val="000000"/>
                          </a:solidFill>
                          <a:latin typeface="Arial"/>
                          <a:ea typeface="Arial"/>
                          <a:cs typeface="Arial"/>
                          <a:sym typeface="Arial"/>
                        </a:rPr>
                        <a:t>, Anapoima, Anolaima, Apulo, Bituima, Bojacá, Cachipay, Chaguaní, Cáqueza, </a:t>
                      </a:r>
                      <a:r>
                        <a:rPr lang="pt-BR" sz="1000" b="0" i="0" u="none" strike="noStrike" cap="none" dirty="0" err="1" smtClean="0">
                          <a:solidFill>
                            <a:srgbClr val="000000"/>
                          </a:solidFill>
                          <a:latin typeface="Arial"/>
                          <a:ea typeface="Arial"/>
                          <a:cs typeface="Arial"/>
                          <a:sym typeface="Arial"/>
                        </a:rPr>
                        <a:t>Facatativá</a:t>
                      </a:r>
                      <a:r>
                        <a:rPr lang="pt-BR" sz="1000" b="0" i="0" u="none" strike="noStrike" cap="none" dirty="0" smtClean="0">
                          <a:solidFill>
                            <a:srgbClr val="000000"/>
                          </a:solidFill>
                          <a:latin typeface="Arial"/>
                          <a:ea typeface="Arial"/>
                          <a:cs typeface="Arial"/>
                          <a:sym typeface="Arial"/>
                        </a:rPr>
                        <a:t>, </a:t>
                      </a:r>
                      <a:r>
                        <a:rPr lang="pt-BR" sz="1000" b="0" i="0" u="none" strike="noStrike" cap="none" dirty="0" err="1" smtClean="0">
                          <a:solidFill>
                            <a:srgbClr val="000000"/>
                          </a:solidFill>
                          <a:latin typeface="Arial"/>
                          <a:ea typeface="Arial"/>
                          <a:cs typeface="Arial"/>
                          <a:sym typeface="Arial"/>
                        </a:rPr>
                        <a:t>Girardot</a:t>
                      </a:r>
                      <a:r>
                        <a:rPr lang="pt-BR" sz="1000" b="0" i="0" u="none" strike="noStrike" cap="none" dirty="0" smtClean="0">
                          <a:solidFill>
                            <a:srgbClr val="000000"/>
                          </a:solidFill>
                          <a:latin typeface="Arial"/>
                          <a:ea typeface="Arial"/>
                          <a:cs typeface="Arial"/>
                          <a:sym typeface="Arial"/>
                        </a:rPr>
                        <a:t>, Granada, Guataquí, </a:t>
                      </a:r>
                      <a:r>
                        <a:rPr lang="pt-BR" sz="1000" b="0" i="0" u="none" strike="noStrike" cap="none" dirty="0" err="1" smtClean="0">
                          <a:solidFill>
                            <a:srgbClr val="000000"/>
                          </a:solidFill>
                          <a:latin typeface="Arial"/>
                          <a:ea typeface="Arial"/>
                          <a:cs typeface="Arial"/>
                          <a:sym typeface="Arial"/>
                        </a:rPr>
                        <a:t>Guayabal</a:t>
                      </a:r>
                      <a:r>
                        <a:rPr lang="pt-BR" sz="1000" b="0" i="0" u="none" strike="noStrike" cap="none" dirty="0" smtClean="0">
                          <a:solidFill>
                            <a:srgbClr val="000000"/>
                          </a:solidFill>
                          <a:latin typeface="Arial"/>
                          <a:ea typeface="Arial"/>
                          <a:cs typeface="Arial"/>
                          <a:sym typeface="Arial"/>
                        </a:rPr>
                        <a:t> De Síquima, La Mesa, Madrid, </a:t>
                      </a:r>
                      <a:r>
                        <a:rPr lang="pt-BR" sz="1000" b="0" i="0" u="none" strike="noStrike" cap="none" dirty="0" err="1" smtClean="0">
                          <a:solidFill>
                            <a:srgbClr val="000000"/>
                          </a:solidFill>
                          <a:latin typeface="Arial"/>
                          <a:ea typeface="Arial"/>
                          <a:cs typeface="Arial"/>
                          <a:sym typeface="Arial"/>
                        </a:rPr>
                        <a:t>Nariño</a:t>
                      </a:r>
                      <a:r>
                        <a:rPr lang="pt-BR" sz="1000" b="0" i="0" u="none" strike="noStrike" cap="none" dirty="0" smtClean="0">
                          <a:solidFill>
                            <a:srgbClr val="000000"/>
                          </a:solidFill>
                          <a:latin typeface="Arial"/>
                          <a:ea typeface="Arial"/>
                          <a:cs typeface="Arial"/>
                          <a:sym typeface="Arial"/>
                        </a:rPr>
                        <a:t>, Paratebueno, </a:t>
                      </a:r>
                      <a:r>
                        <a:rPr lang="pt-BR" sz="1000" b="0" i="0" u="none" strike="noStrike" cap="none" dirty="0" err="1" smtClean="0">
                          <a:solidFill>
                            <a:srgbClr val="000000"/>
                          </a:solidFill>
                          <a:latin typeface="Arial"/>
                          <a:ea typeface="Arial"/>
                          <a:cs typeface="Arial"/>
                          <a:sym typeface="Arial"/>
                        </a:rPr>
                        <a:t>Pulí</a:t>
                      </a:r>
                      <a:r>
                        <a:rPr lang="pt-BR" sz="1000" b="0" i="0" u="none" strike="noStrike" cap="none" dirty="0" smtClean="0">
                          <a:solidFill>
                            <a:srgbClr val="000000"/>
                          </a:solidFill>
                          <a:latin typeface="Arial"/>
                          <a:ea typeface="Arial"/>
                          <a:cs typeface="Arial"/>
                          <a:sym typeface="Arial"/>
                        </a:rPr>
                        <a:t>, Quetame, Quipile, </a:t>
                      </a:r>
                      <a:r>
                        <a:rPr lang="pt-BR" sz="1000" b="0" i="0" u="none" strike="noStrike" cap="none" dirty="0" err="1" smtClean="0">
                          <a:solidFill>
                            <a:srgbClr val="000000"/>
                          </a:solidFill>
                          <a:latin typeface="Arial"/>
                          <a:ea typeface="Arial"/>
                          <a:cs typeface="Arial"/>
                          <a:sym typeface="Arial"/>
                        </a:rPr>
                        <a:t>Ricaurte</a:t>
                      </a:r>
                      <a:r>
                        <a:rPr lang="pt-BR" sz="1000" b="0" i="0" u="none" strike="noStrike" cap="none" dirty="0" smtClean="0">
                          <a:solidFill>
                            <a:srgbClr val="000000"/>
                          </a:solidFill>
                          <a:latin typeface="Arial"/>
                          <a:ea typeface="Arial"/>
                          <a:cs typeface="Arial"/>
                          <a:sym typeface="Arial"/>
                        </a:rPr>
                        <a:t>, San Antonio Del </a:t>
                      </a:r>
                      <a:r>
                        <a:rPr lang="pt-BR" sz="1000" b="0" i="0" u="none" strike="noStrike" cap="none" dirty="0" err="1" smtClean="0">
                          <a:solidFill>
                            <a:srgbClr val="000000"/>
                          </a:solidFill>
                          <a:latin typeface="Arial"/>
                          <a:ea typeface="Arial"/>
                          <a:cs typeface="Arial"/>
                          <a:sym typeface="Arial"/>
                        </a:rPr>
                        <a:t>Tequendama</a:t>
                      </a:r>
                      <a:r>
                        <a:rPr lang="pt-BR" sz="1000" b="0" i="0" u="none" strike="noStrike" cap="none" dirty="0" smtClean="0">
                          <a:solidFill>
                            <a:srgbClr val="000000"/>
                          </a:solidFill>
                          <a:latin typeface="Arial"/>
                          <a:ea typeface="Arial"/>
                          <a:cs typeface="Arial"/>
                          <a:sym typeface="Arial"/>
                        </a:rPr>
                        <a:t>, San Juan De Rioseco, Sasaima, Sibaté, Supatá, </a:t>
                      </a:r>
                      <a:r>
                        <a:rPr lang="pt-BR" sz="1000" b="0" i="0" u="none" strike="noStrike" cap="none" dirty="0" err="1" smtClean="0">
                          <a:solidFill>
                            <a:srgbClr val="000000"/>
                          </a:solidFill>
                          <a:latin typeface="Arial"/>
                          <a:ea typeface="Arial"/>
                          <a:cs typeface="Arial"/>
                          <a:sym typeface="Arial"/>
                        </a:rPr>
                        <a:t>Tena</a:t>
                      </a:r>
                      <a:r>
                        <a:rPr lang="pt-BR" sz="1000" b="0" i="0" u="none" strike="noStrike" cap="none" dirty="0" smtClean="0">
                          <a:solidFill>
                            <a:srgbClr val="000000"/>
                          </a:solidFill>
                          <a:latin typeface="Arial"/>
                          <a:ea typeface="Arial"/>
                          <a:cs typeface="Arial"/>
                          <a:sym typeface="Arial"/>
                        </a:rPr>
                        <a:t>, Tibacuy, Tibirita, Tocaima, Vianí, Viotá, Zipacón, Puerto Salgar.</a:t>
                      </a:r>
                    </a:p>
                    <a:p>
                      <a:pPr marL="0" marR="0" lvl="0" indent="0" algn="just" rtl="0">
                        <a:lnSpc>
                          <a:spcPct val="100000"/>
                        </a:lnSpc>
                        <a:spcBef>
                          <a:spcPts val="0"/>
                        </a:spcBef>
                        <a:spcAft>
                          <a:spcPts val="0"/>
                        </a:spcAft>
                        <a:buClr>
                          <a:srgbClr val="000000"/>
                        </a:buClr>
                        <a:buSzPts val="1000"/>
                        <a:buFont typeface="Arial"/>
                        <a:buNone/>
                      </a:pPr>
                      <a:r>
                        <a:rPr lang="pt-BR" sz="1000" b="0" i="0" u="none" strike="noStrike" cap="none" dirty="0" smtClean="0">
                          <a:solidFill>
                            <a:srgbClr val="000000"/>
                          </a:solidFill>
                          <a:latin typeface="Arial"/>
                          <a:ea typeface="Arial"/>
                          <a:cs typeface="Arial"/>
                          <a:sym typeface="Arial"/>
                        </a:rPr>
                        <a:t>NORTE DE SANTANDER : Bochalema, Bucarasica, Chinácota, El </a:t>
                      </a:r>
                      <a:r>
                        <a:rPr lang="pt-BR" sz="1000" b="0" i="0" u="none" strike="noStrike" cap="none" dirty="0" err="1" smtClean="0">
                          <a:solidFill>
                            <a:srgbClr val="000000"/>
                          </a:solidFill>
                          <a:latin typeface="Arial"/>
                          <a:ea typeface="Arial"/>
                          <a:cs typeface="Arial"/>
                          <a:sym typeface="Arial"/>
                        </a:rPr>
                        <a:t>Tarra</a:t>
                      </a:r>
                      <a:r>
                        <a:rPr lang="pt-BR" sz="1000" b="0" i="0" u="none" strike="noStrike" cap="none" dirty="0" smtClean="0">
                          <a:solidFill>
                            <a:srgbClr val="000000"/>
                          </a:solidFill>
                          <a:latin typeface="Arial"/>
                          <a:ea typeface="Arial"/>
                          <a:cs typeface="Arial"/>
                          <a:sym typeface="Arial"/>
                        </a:rPr>
                        <a:t>, El </a:t>
                      </a:r>
                      <a:r>
                        <a:rPr lang="pt-BR" sz="1000" b="0" i="0" u="none" strike="noStrike" cap="none" dirty="0" err="1" smtClean="0">
                          <a:solidFill>
                            <a:srgbClr val="000000"/>
                          </a:solidFill>
                          <a:latin typeface="Arial"/>
                          <a:ea typeface="Arial"/>
                          <a:cs typeface="Arial"/>
                          <a:sym typeface="Arial"/>
                        </a:rPr>
                        <a:t>Zulia</a:t>
                      </a:r>
                      <a:r>
                        <a:rPr lang="pt-BR" sz="1000" b="0" i="0" u="none" strike="noStrike" cap="none" dirty="0" smtClean="0">
                          <a:solidFill>
                            <a:srgbClr val="000000"/>
                          </a:solidFill>
                          <a:latin typeface="Arial"/>
                          <a:ea typeface="Arial"/>
                          <a:cs typeface="Arial"/>
                          <a:sym typeface="Arial"/>
                        </a:rPr>
                        <a:t>, </a:t>
                      </a:r>
                      <a:r>
                        <a:rPr lang="pt-BR" sz="1000" b="0" i="0" u="none" strike="noStrike" cap="none" dirty="0" err="1" smtClean="0">
                          <a:solidFill>
                            <a:srgbClr val="000000"/>
                          </a:solidFill>
                          <a:latin typeface="Arial"/>
                          <a:ea typeface="Arial"/>
                          <a:cs typeface="Arial"/>
                          <a:sym typeface="Arial"/>
                        </a:rPr>
                        <a:t>Gramalote</a:t>
                      </a:r>
                      <a:r>
                        <a:rPr lang="pt-BR" sz="1000" b="0" i="0" u="none" strike="noStrike" cap="none" dirty="0" smtClean="0">
                          <a:solidFill>
                            <a:srgbClr val="000000"/>
                          </a:solidFill>
                          <a:latin typeface="Arial"/>
                          <a:ea typeface="Arial"/>
                          <a:cs typeface="Arial"/>
                          <a:sym typeface="Arial"/>
                        </a:rPr>
                        <a:t>, Hacarí, La </a:t>
                      </a:r>
                      <a:r>
                        <a:rPr lang="pt-BR" sz="1000" b="0" i="0" u="none" strike="noStrike" cap="none" dirty="0" err="1" smtClean="0">
                          <a:solidFill>
                            <a:srgbClr val="000000"/>
                          </a:solidFill>
                          <a:latin typeface="Arial"/>
                          <a:ea typeface="Arial"/>
                          <a:cs typeface="Arial"/>
                          <a:sym typeface="Arial"/>
                        </a:rPr>
                        <a:t>Playa</a:t>
                      </a:r>
                      <a:r>
                        <a:rPr lang="pt-BR" sz="1000" b="0" i="0" u="none" strike="noStrike" cap="none" dirty="0" smtClean="0">
                          <a:solidFill>
                            <a:srgbClr val="000000"/>
                          </a:solidFill>
                          <a:latin typeface="Arial"/>
                          <a:ea typeface="Arial"/>
                          <a:cs typeface="Arial"/>
                          <a:sym typeface="Arial"/>
                        </a:rPr>
                        <a:t>, Los </a:t>
                      </a:r>
                      <a:r>
                        <a:rPr lang="pt-BR" sz="1000" b="0" i="0" u="none" strike="noStrike" cap="none" dirty="0" err="1" smtClean="0">
                          <a:solidFill>
                            <a:srgbClr val="000000"/>
                          </a:solidFill>
                          <a:latin typeface="Arial"/>
                          <a:ea typeface="Arial"/>
                          <a:cs typeface="Arial"/>
                          <a:sym typeface="Arial"/>
                        </a:rPr>
                        <a:t>Patios</a:t>
                      </a:r>
                      <a:r>
                        <a:rPr lang="pt-BR" sz="1000" b="0" i="0" u="none" strike="noStrike" cap="none" dirty="0" smtClean="0">
                          <a:solidFill>
                            <a:srgbClr val="000000"/>
                          </a:solidFill>
                          <a:latin typeface="Arial"/>
                          <a:ea typeface="Arial"/>
                          <a:cs typeface="Arial"/>
                          <a:sym typeface="Arial"/>
                        </a:rPr>
                        <a:t>, Lourdes, Pamplona, </a:t>
                      </a:r>
                      <a:r>
                        <a:rPr lang="pt-BR" sz="1000" b="0" i="0" u="none" strike="noStrike" cap="none" dirty="0" err="1" smtClean="0">
                          <a:solidFill>
                            <a:srgbClr val="000000"/>
                          </a:solidFill>
                          <a:latin typeface="Arial"/>
                          <a:ea typeface="Arial"/>
                          <a:cs typeface="Arial"/>
                          <a:sym typeface="Arial"/>
                        </a:rPr>
                        <a:t>Pamplonita</a:t>
                      </a:r>
                      <a:r>
                        <a:rPr lang="pt-BR" sz="1000" b="0" i="0" u="none" strike="noStrike" cap="none" dirty="0" smtClean="0">
                          <a:solidFill>
                            <a:srgbClr val="000000"/>
                          </a:solidFill>
                          <a:latin typeface="Arial"/>
                          <a:ea typeface="Arial"/>
                          <a:cs typeface="Arial"/>
                          <a:sym typeface="Arial"/>
                        </a:rPr>
                        <a:t>, Ragonvalia, Sardinata, Silos, Villa Caro.</a:t>
                      </a:r>
                    </a:p>
                    <a:p>
                      <a:pPr marL="0" marR="0" lvl="0" indent="0" algn="just" rtl="0">
                        <a:lnSpc>
                          <a:spcPct val="100000"/>
                        </a:lnSpc>
                        <a:spcBef>
                          <a:spcPts val="0"/>
                        </a:spcBef>
                        <a:spcAft>
                          <a:spcPts val="0"/>
                        </a:spcAft>
                        <a:buClr>
                          <a:srgbClr val="000000"/>
                        </a:buClr>
                        <a:buSzPts val="1000"/>
                        <a:buFont typeface="Arial"/>
                        <a:buNone/>
                      </a:pPr>
                      <a:r>
                        <a:rPr lang="pt-BR" sz="1000" b="0" i="0" u="none" strike="noStrike" cap="none" dirty="0" smtClean="0">
                          <a:solidFill>
                            <a:srgbClr val="000000"/>
                          </a:solidFill>
                          <a:latin typeface="Arial"/>
                          <a:ea typeface="Arial"/>
                          <a:cs typeface="Arial"/>
                          <a:sym typeface="Arial"/>
                        </a:rPr>
                        <a:t>QUINDÍO : Córdoba, Génova, Pijao.</a:t>
                      </a:r>
                    </a:p>
                    <a:p>
                      <a:pPr marL="0" marR="0" lvl="0" indent="0" algn="just" rtl="0">
                        <a:lnSpc>
                          <a:spcPct val="100000"/>
                        </a:lnSpc>
                        <a:spcBef>
                          <a:spcPts val="0"/>
                        </a:spcBef>
                        <a:spcAft>
                          <a:spcPts val="0"/>
                        </a:spcAft>
                        <a:buClr>
                          <a:srgbClr val="000000"/>
                        </a:buClr>
                        <a:buSzPts val="1000"/>
                        <a:buFont typeface="Arial"/>
                        <a:buNone/>
                      </a:pPr>
                      <a:r>
                        <a:rPr lang="pt-BR" sz="1000" b="0" i="0" u="none" strike="noStrike" cap="none" dirty="0" smtClean="0">
                          <a:solidFill>
                            <a:srgbClr val="000000"/>
                          </a:solidFill>
                          <a:latin typeface="Arial"/>
                          <a:ea typeface="Arial"/>
                          <a:cs typeface="Arial"/>
                          <a:sym typeface="Arial"/>
                        </a:rPr>
                        <a:t>RISARALDA : Guática.</a:t>
                      </a:r>
                    </a:p>
                    <a:p>
                      <a:pPr marL="0" marR="0" lvl="0" indent="0" algn="just" rtl="0">
                        <a:lnSpc>
                          <a:spcPct val="100000"/>
                        </a:lnSpc>
                        <a:spcBef>
                          <a:spcPts val="0"/>
                        </a:spcBef>
                        <a:spcAft>
                          <a:spcPts val="0"/>
                        </a:spcAft>
                        <a:buClr>
                          <a:srgbClr val="000000"/>
                        </a:buClr>
                        <a:buSzPts val="1000"/>
                        <a:buFont typeface="Arial"/>
                        <a:buNone/>
                      </a:pPr>
                      <a:r>
                        <a:rPr lang="pt-BR" sz="1000" b="0" i="0" u="none" strike="noStrike" cap="none" dirty="0" smtClean="0">
                          <a:solidFill>
                            <a:srgbClr val="000000"/>
                          </a:solidFill>
                          <a:latin typeface="Arial"/>
                          <a:ea typeface="Arial"/>
                          <a:cs typeface="Arial"/>
                          <a:sym typeface="Arial"/>
                        </a:rPr>
                        <a:t>SANTANDER : Mogotes, Puente Nacional, Santa Bárbara, Tona.</a:t>
                      </a:r>
                    </a:p>
                    <a:p>
                      <a:pPr marL="0" marR="0" lvl="0" indent="0" algn="just" rtl="0">
                        <a:lnSpc>
                          <a:spcPct val="100000"/>
                        </a:lnSpc>
                        <a:spcBef>
                          <a:spcPts val="0"/>
                        </a:spcBef>
                        <a:spcAft>
                          <a:spcPts val="0"/>
                        </a:spcAft>
                        <a:buClr>
                          <a:srgbClr val="000000"/>
                        </a:buClr>
                        <a:buSzPts val="1000"/>
                        <a:buFont typeface="Arial"/>
                        <a:buNone/>
                      </a:pPr>
                      <a:r>
                        <a:rPr lang="pt-BR" sz="1000" b="0" i="0" u="none" strike="noStrike" cap="none" dirty="0" smtClean="0">
                          <a:solidFill>
                            <a:srgbClr val="000000"/>
                          </a:solidFill>
                          <a:latin typeface="Arial"/>
                          <a:ea typeface="Arial"/>
                          <a:cs typeface="Arial"/>
                          <a:sym typeface="Arial"/>
                        </a:rPr>
                        <a:t>TOLIMA : </a:t>
                      </a:r>
                      <a:r>
                        <a:rPr lang="pt-BR" sz="1000" b="0" i="0" u="none" strike="noStrike" cap="none" dirty="0" err="1" smtClean="0">
                          <a:solidFill>
                            <a:srgbClr val="000000"/>
                          </a:solidFill>
                          <a:latin typeface="Arial"/>
                          <a:ea typeface="Arial"/>
                          <a:cs typeface="Arial"/>
                          <a:sym typeface="Arial"/>
                        </a:rPr>
                        <a:t>Cajamarca</a:t>
                      </a:r>
                      <a:r>
                        <a:rPr lang="pt-BR" sz="1000" b="0" i="0" u="none" strike="noStrike" cap="none" dirty="0" smtClean="0">
                          <a:solidFill>
                            <a:srgbClr val="000000"/>
                          </a:solidFill>
                          <a:latin typeface="Arial"/>
                          <a:ea typeface="Arial"/>
                          <a:cs typeface="Arial"/>
                          <a:sym typeface="Arial"/>
                        </a:rPr>
                        <a:t>, Carmen De Apicalá, Casabianca, </a:t>
                      </a:r>
                      <a:r>
                        <a:rPr lang="pt-BR" sz="1000" b="0" i="0" u="none" strike="noStrike" cap="none" dirty="0" err="1" smtClean="0">
                          <a:solidFill>
                            <a:srgbClr val="000000"/>
                          </a:solidFill>
                          <a:latin typeface="Arial"/>
                          <a:ea typeface="Arial"/>
                          <a:cs typeface="Arial"/>
                          <a:sym typeface="Arial"/>
                        </a:rPr>
                        <a:t>Coello</a:t>
                      </a:r>
                      <a:r>
                        <a:rPr lang="pt-BR" sz="1000" b="0" i="0" u="none" strike="noStrike" cap="none" dirty="0" smtClean="0">
                          <a:solidFill>
                            <a:srgbClr val="000000"/>
                          </a:solidFill>
                          <a:latin typeface="Arial"/>
                          <a:ea typeface="Arial"/>
                          <a:cs typeface="Arial"/>
                          <a:sym typeface="Arial"/>
                        </a:rPr>
                        <a:t>, </a:t>
                      </a:r>
                      <a:r>
                        <a:rPr lang="pt-BR" sz="1000" b="0" i="0" u="none" strike="noStrike" cap="none" dirty="0" err="1" smtClean="0">
                          <a:solidFill>
                            <a:srgbClr val="000000"/>
                          </a:solidFill>
                          <a:latin typeface="Arial"/>
                          <a:ea typeface="Arial"/>
                          <a:cs typeface="Arial"/>
                          <a:sym typeface="Arial"/>
                        </a:rPr>
                        <a:t>Guamo</a:t>
                      </a:r>
                      <a:r>
                        <a:rPr lang="pt-BR" sz="1000" b="0" i="0" u="none" strike="noStrike" cap="none" dirty="0" smtClean="0">
                          <a:solidFill>
                            <a:srgbClr val="000000"/>
                          </a:solidFill>
                          <a:latin typeface="Arial"/>
                          <a:ea typeface="Arial"/>
                          <a:cs typeface="Arial"/>
                          <a:sym typeface="Arial"/>
                        </a:rPr>
                        <a:t>, </a:t>
                      </a:r>
                      <a:r>
                        <a:rPr lang="pt-BR" sz="1000" b="0" i="0" u="none" strike="noStrike" cap="none" dirty="0" err="1" smtClean="0">
                          <a:solidFill>
                            <a:srgbClr val="000000"/>
                          </a:solidFill>
                          <a:latin typeface="Arial"/>
                          <a:ea typeface="Arial"/>
                          <a:cs typeface="Arial"/>
                          <a:sym typeface="Arial"/>
                        </a:rPr>
                        <a:t>Melgar</a:t>
                      </a:r>
                      <a:r>
                        <a:rPr lang="pt-BR" sz="1000" b="0" i="0" u="none" strike="noStrike" cap="none" dirty="0" smtClean="0">
                          <a:solidFill>
                            <a:srgbClr val="000000"/>
                          </a:solidFill>
                          <a:latin typeface="Arial"/>
                          <a:ea typeface="Arial"/>
                          <a:cs typeface="Arial"/>
                          <a:sym typeface="Arial"/>
                        </a:rPr>
                        <a:t>, </a:t>
                      </a:r>
                      <a:r>
                        <a:rPr lang="pt-BR" sz="1000" b="0" i="0" u="none" strike="noStrike" cap="none" dirty="0" err="1" smtClean="0">
                          <a:solidFill>
                            <a:srgbClr val="000000"/>
                          </a:solidFill>
                          <a:latin typeface="Arial"/>
                          <a:ea typeface="Arial"/>
                          <a:cs typeface="Arial"/>
                          <a:sym typeface="Arial"/>
                        </a:rPr>
                        <a:t>Piedras</a:t>
                      </a:r>
                      <a:r>
                        <a:rPr lang="pt-BR" sz="1000" b="0" i="0" u="none" strike="noStrike" cap="none" dirty="0" smtClean="0">
                          <a:solidFill>
                            <a:srgbClr val="000000"/>
                          </a:solidFill>
                          <a:latin typeface="Arial"/>
                          <a:ea typeface="Arial"/>
                          <a:cs typeface="Arial"/>
                          <a:sym typeface="Arial"/>
                        </a:rPr>
                        <a:t>, Santa Isabel, </a:t>
                      </a:r>
                      <a:r>
                        <a:rPr lang="pt-BR" sz="1000" b="0" i="0" u="none" strike="noStrike" cap="none" dirty="0" err="1" smtClean="0">
                          <a:solidFill>
                            <a:srgbClr val="000000"/>
                          </a:solidFill>
                          <a:latin typeface="Arial"/>
                          <a:ea typeface="Arial"/>
                          <a:cs typeface="Arial"/>
                          <a:sym typeface="Arial"/>
                        </a:rPr>
                        <a:t>Venadillo</a:t>
                      </a:r>
                      <a:r>
                        <a:rPr lang="pt-BR" sz="1000" b="0" i="0" u="none" strike="noStrike" cap="none" dirty="0" smtClean="0">
                          <a:solidFill>
                            <a:srgbClr val="000000"/>
                          </a:solidFill>
                          <a:latin typeface="Arial"/>
                          <a:ea typeface="Arial"/>
                          <a:cs typeface="Arial"/>
                          <a:sym typeface="Arial"/>
                        </a:rPr>
                        <a:t>, </a:t>
                      </a:r>
                      <a:r>
                        <a:rPr lang="pt-BR" sz="1000" b="0" i="0" u="none" strike="noStrike" cap="none" dirty="0" err="1" smtClean="0">
                          <a:solidFill>
                            <a:srgbClr val="000000"/>
                          </a:solidFill>
                          <a:latin typeface="Arial"/>
                          <a:ea typeface="Arial"/>
                          <a:cs typeface="Arial"/>
                          <a:sym typeface="Arial"/>
                        </a:rPr>
                        <a:t>Villarrica</a:t>
                      </a:r>
                      <a:r>
                        <a:rPr lang="pt-BR" sz="1000" b="0" i="0" u="none" strike="noStrike" cap="none" dirty="0" smtClean="0">
                          <a:solidFill>
                            <a:srgbClr val="000000"/>
                          </a:solidFill>
                          <a:latin typeface="Arial"/>
                          <a:ea typeface="Arial"/>
                          <a:cs typeface="Arial"/>
                          <a:sym typeface="Arial"/>
                        </a:rPr>
                        <a:t>.</a:t>
                      </a: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2912697911"/>
                  </a:ext>
                </a:extLst>
              </a:tr>
            </a:tbl>
          </a:graphicData>
        </a:graphic>
      </p:graphicFrame>
      <p:pic>
        <p:nvPicPr>
          <p:cNvPr id="157" name="Google Shape;157;p58"/>
          <p:cNvPicPr preferRelativeResize="0"/>
          <p:nvPr/>
        </p:nvPicPr>
        <p:blipFill rotWithShape="1">
          <a:blip r:embed="rId4">
            <a:alphaModFix/>
          </a:blip>
          <a:srcRect/>
          <a:stretch/>
        </p:blipFill>
        <p:spPr>
          <a:xfrm>
            <a:off x="4245332" y="3361584"/>
            <a:ext cx="477952" cy="445047"/>
          </a:xfrm>
          <a:prstGeom prst="rect">
            <a:avLst/>
          </a:prstGeom>
          <a:noFill/>
          <a:ln>
            <a:noFill/>
          </a:ln>
        </p:spPr>
      </p:pic>
      <p:pic>
        <p:nvPicPr>
          <p:cNvPr id="158" name="Google Shape;158;p58"/>
          <p:cNvPicPr preferRelativeResize="0"/>
          <p:nvPr/>
        </p:nvPicPr>
        <p:blipFill rotWithShape="1">
          <a:blip r:embed="rId5">
            <a:alphaModFix/>
          </a:blip>
          <a:srcRect/>
          <a:stretch/>
        </p:blipFill>
        <p:spPr>
          <a:xfrm>
            <a:off x="13033762" y="4116464"/>
            <a:ext cx="484369" cy="446694"/>
          </a:xfrm>
          <a:prstGeom prst="rect">
            <a:avLst/>
          </a:prstGeom>
          <a:noFill/>
          <a:ln>
            <a:noFill/>
          </a:ln>
        </p:spPr>
      </p:pic>
      <p:pic>
        <p:nvPicPr>
          <p:cNvPr id="8" name="Google Shape;137;p24" descr="Recurso 25.png"/>
          <p:cNvPicPr preferRelativeResize="0"/>
          <p:nvPr/>
        </p:nvPicPr>
        <p:blipFill rotWithShape="1">
          <a:blip r:embed="rId6">
            <a:alphaModFix/>
          </a:blip>
          <a:srcRect/>
          <a:stretch/>
        </p:blipFill>
        <p:spPr>
          <a:xfrm>
            <a:off x="13518131" y="5253223"/>
            <a:ext cx="458425" cy="446694"/>
          </a:xfrm>
          <a:prstGeom prst="rect">
            <a:avLst/>
          </a:prstGeom>
          <a:noFill/>
          <a:ln>
            <a:noFill/>
          </a:ln>
        </p:spPr>
      </p:pic>
    </p:spTree>
    <p:extLst>
      <p:ext uri="{BB962C8B-B14F-4D97-AF65-F5344CB8AC3E}">
        <p14:creationId xmlns:p14="http://schemas.microsoft.com/office/powerpoint/2010/main" val="311784471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52"/>
        <p:cNvGrpSpPr/>
        <p:nvPr/>
      </p:nvGrpSpPr>
      <p:grpSpPr>
        <a:xfrm>
          <a:off x="0" y="0"/>
          <a:ext cx="0" cy="0"/>
          <a:chOff x="0" y="0"/>
          <a:chExt cx="0" cy="0"/>
        </a:xfrm>
      </p:grpSpPr>
      <p:graphicFrame>
        <p:nvGraphicFramePr>
          <p:cNvPr id="154" name="Google Shape;154;p58"/>
          <p:cNvGraphicFramePr/>
          <p:nvPr/>
        </p:nvGraphicFramePr>
        <p:xfrm>
          <a:off x="12743750" y="672005"/>
          <a:ext cx="6426275" cy="2307700"/>
        </p:xfrm>
        <a:graphic>
          <a:graphicData uri="http://schemas.openxmlformats.org/drawingml/2006/table">
            <a:tbl>
              <a:tblPr>
                <a:noFill/>
                <a:tableStyleId>{7637F94A-DA9B-481A-AE38-6A32242EE391}</a:tableStyleId>
              </a:tblPr>
              <a:tblGrid>
                <a:gridCol w="848725">
                  <a:extLst>
                    <a:ext uri="{9D8B030D-6E8A-4147-A177-3AD203B41FA5}">
                      <a16:colId xmlns:a16="http://schemas.microsoft.com/office/drawing/2014/main" val="20000"/>
                    </a:ext>
                  </a:extLst>
                </a:gridCol>
                <a:gridCol w="5577550">
                  <a:extLst>
                    <a:ext uri="{9D8B030D-6E8A-4147-A177-3AD203B41FA5}">
                      <a16:colId xmlns:a16="http://schemas.microsoft.com/office/drawing/2014/main" val="20001"/>
                    </a:ext>
                  </a:extLst>
                </a:gridCol>
              </a:tblGrid>
              <a:tr h="0">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a:solidFill>
                            <a:schemeClr val="lt1"/>
                          </a:solidFill>
                          <a:latin typeface="Verdana"/>
                          <a:ea typeface="Verdana"/>
                          <a:cs typeface="Verdana"/>
                          <a:sym typeface="Verdana"/>
                        </a:rPr>
                        <a:t>ALERTA</a:t>
                      </a:r>
                      <a:endParaRPr sz="1000" b="1" u="none" strike="noStrike" cap="none">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a:solidFill>
                            <a:schemeClr val="lt1"/>
                          </a:solidFill>
                          <a:latin typeface="Verdana"/>
                          <a:ea typeface="Verdana"/>
                          <a:cs typeface="Verdana"/>
                          <a:sym typeface="Verdana"/>
                        </a:rPr>
                        <a:t>SITIOS PARA LOS CUALES SE GENERA LA ALERTA</a:t>
                      </a:r>
                      <a:endParaRPr sz="1000" b="1" u="none" strike="noStrike" cap="none">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40500">
                <a:tc>
                  <a:txBody>
                    <a:bodyPr/>
                    <a:lstStyle/>
                    <a:p>
                      <a:pPr marL="0" marR="0" lvl="0" indent="0" algn="ctr" rtl="0">
                        <a:lnSpc>
                          <a:spcPct val="107000"/>
                        </a:lnSpc>
                        <a:spcBef>
                          <a:spcPts val="0"/>
                        </a:spcBef>
                        <a:spcAft>
                          <a:spcPts val="0"/>
                        </a:spcAft>
                        <a:buClr>
                          <a:srgbClr val="000000"/>
                        </a:buClr>
                        <a:buSzPts val="1100"/>
                        <a:buFont typeface="Arial"/>
                        <a:buNone/>
                      </a:pPr>
                      <a:endParaRPr sz="1000" b="0" u="none" strike="noStrike" cap="none">
                        <a:solidFill>
                          <a:srgbClr val="FFFFFF"/>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solidFill>
                        <a:srgbClr val="C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000"/>
                        <a:buFont typeface="Arial"/>
                        <a:buNone/>
                      </a:pPr>
                      <a:endParaRPr sz="1000" u="none" strike="noStrike" cap="none">
                        <a:solidFill>
                          <a:schemeClr val="dk1"/>
                        </a:solidFill>
                        <a:highlight>
                          <a:srgbClr val="FFFFFF"/>
                        </a:highlight>
                      </a:endParaRPr>
                    </a:p>
                  </a:txBody>
                  <a:tcPr marL="137150" marR="137150" marT="137150" marB="137150" anchor="ctr">
                    <a:lnL w="12700" cap="flat" cmpd="sng">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1"/>
                  </a:ext>
                </a:extLst>
              </a:tr>
              <a:tr h="940500">
                <a:tc>
                  <a:txBody>
                    <a:bodyPr/>
                    <a:lstStyle/>
                    <a:p>
                      <a:pPr marL="0" marR="0" lvl="0" indent="0" algn="ctr" rtl="0">
                        <a:lnSpc>
                          <a:spcPct val="107000"/>
                        </a:lnSpc>
                        <a:spcBef>
                          <a:spcPts val="0"/>
                        </a:spcBef>
                        <a:spcAft>
                          <a:spcPts val="0"/>
                        </a:spcAft>
                        <a:buClr>
                          <a:srgbClr val="000000"/>
                        </a:buClr>
                        <a:buSzPts val="1100"/>
                        <a:buFont typeface="Arial"/>
                        <a:buNone/>
                      </a:pPr>
                      <a:endParaRPr sz="1000" b="0" u="none" strike="noStrike" cap="none">
                        <a:solidFill>
                          <a:srgbClr val="FFFFFF"/>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solidFill>
                        <a:srgbClr val="C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000"/>
                        <a:buFont typeface="Arial"/>
                        <a:buNone/>
                      </a:pPr>
                      <a:endParaRPr sz="1000" u="none" strike="noStrike" cap="none">
                        <a:solidFill>
                          <a:schemeClr val="dk1"/>
                        </a:solidFill>
                        <a:highlight>
                          <a:srgbClr val="FFFFFF"/>
                        </a:highlight>
                      </a:endParaRPr>
                    </a:p>
                  </a:txBody>
                  <a:tcPr marL="137150" marR="137150" marT="137150" marB="137150" anchor="ctr">
                    <a:lnL w="12700" cap="flat" cmpd="sng">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sp>
        <p:nvSpPr>
          <p:cNvPr id="155" name="Google Shape;155;p58"/>
          <p:cNvSpPr txBox="1">
            <a:spLocks noGrp="1"/>
          </p:cNvSpPr>
          <p:nvPr>
            <p:ph type="body" idx="2"/>
          </p:nvPr>
        </p:nvSpPr>
        <p:spPr>
          <a:xfrm>
            <a:off x="3752249" y="645611"/>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dirty="0"/>
              <a:t>REGIÓN ANDINA</a:t>
            </a:r>
            <a:endParaRPr dirty="0"/>
          </a:p>
        </p:txBody>
      </p:sp>
      <p:pic>
        <p:nvPicPr>
          <p:cNvPr id="156" name="Google Shape;156;p58"/>
          <p:cNvPicPr preferRelativeResize="0"/>
          <p:nvPr/>
        </p:nvPicPr>
        <p:blipFill>
          <a:blip r:embed="rId3">
            <a:extLst>
              <a:ext uri="{28A0092B-C50C-407E-A947-70E740481C1C}">
                <a14:useLocalDpi xmlns:a14="http://schemas.microsoft.com/office/drawing/2010/main" val="0"/>
              </a:ext>
            </a:extLst>
          </a:blip>
          <a:stretch>
            <a:fillRect/>
          </a:stretch>
        </p:blipFill>
        <p:spPr>
          <a:xfrm>
            <a:off x="397009" y="1465959"/>
            <a:ext cx="3449770" cy="4878483"/>
          </a:xfrm>
          <a:prstGeom prst="rect">
            <a:avLst/>
          </a:prstGeom>
          <a:noFill/>
          <a:ln>
            <a:noFill/>
          </a:ln>
        </p:spPr>
      </p:pic>
      <p:graphicFrame>
        <p:nvGraphicFramePr>
          <p:cNvPr id="9" name="Google Shape;186;p59"/>
          <p:cNvGraphicFramePr/>
          <p:nvPr>
            <p:extLst>
              <p:ext uri="{D42A27DB-BD31-4B8C-83A1-F6EECF244321}">
                <p14:modId xmlns:p14="http://schemas.microsoft.com/office/powerpoint/2010/main" val="2218276228"/>
              </p:ext>
            </p:extLst>
          </p:nvPr>
        </p:nvGraphicFramePr>
        <p:xfrm>
          <a:off x="3970565" y="1657433"/>
          <a:ext cx="8001000" cy="3484657"/>
        </p:xfrm>
        <a:graphic>
          <a:graphicData uri="http://schemas.openxmlformats.org/drawingml/2006/table">
            <a:tbl>
              <a:tblPr>
                <a:noFill/>
                <a:tableStyleId>{7637F94A-DA9B-481A-AE38-6A32242EE391}</a:tableStyleId>
              </a:tblPr>
              <a:tblGrid>
                <a:gridCol w="986060">
                  <a:extLst>
                    <a:ext uri="{9D8B030D-6E8A-4147-A177-3AD203B41FA5}">
                      <a16:colId xmlns:a16="http://schemas.microsoft.com/office/drawing/2014/main" val="20000"/>
                    </a:ext>
                  </a:extLst>
                </a:gridCol>
                <a:gridCol w="7014940">
                  <a:extLst>
                    <a:ext uri="{9D8B030D-6E8A-4147-A177-3AD203B41FA5}">
                      <a16:colId xmlns:a16="http://schemas.microsoft.com/office/drawing/2014/main" val="20001"/>
                    </a:ext>
                  </a:extLst>
                </a:gridCol>
              </a:tblGrid>
              <a:tr h="924357">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24357">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ANTIOQUIA : Amagá, Amalfi, Andes, Angelópolis, Angostura, Barbosa, Bello, Betulia, Buriticá, Caldas, Ciudad Bolívar, Concordia, Donmatías, El Bagre, Girardota, Guadalupe, Guarne, Heliconia, Hispania, Jardín, La Estrella, Remedios, Sabanalarga, Salgar, San Andrés De Cuerquía, San Carlos, San Pedro De Los Milagros, San Vicente Ferrer, Tarso, Titiribí, Turbo, Venecia, Yolombó, Yondó.</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BOYACÁ : Berbeo, Buenavista, Chitaraque, Ciénega, Coper, Cucaita, Firavitoba, Guayatá, Miraflores, Nuevo Colón, Pachavita, Paz De Río, Pisba, Páez, Samacá, Santa María, Tasco, Togüí, Tunja, Turmequé, Ventaquemada, Úmbita.</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CALDAS : Filadelfia, La Merced.</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CUNDINAMARCA : Cabrera, Caparrapí, El Colegio, El Peñón, El Rosal, Guaduas, Gutiérrez, La Palma, La Peña, La Vega, Nilo, Pandi, Pasca, San Bernardo, San Francisco, Topaipí, Villagómez, Villapinzón, Villeta, Yacopí, Útica.</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HUILA : Campoalegre, Tesalia.</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NORTE DE SANTANDER : Cácota, Durania, Herrán, Labateca, San Calixto, San Cayetano, San José De Cúcuta, Santiago, Tibú, Villa Del Rosario.</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QUINDÍO : Armenia, Buenavista, Calarcá, Circasia, Filandia, La Tebaida, Montenegro, Quimbaya, Salento.</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SANTANDER : Cepitá, Curití, Lebrija, Palmar.</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TOLIMA : Espinal, Icononzo, Líbano, Murillo, Planadas.</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pic>
        <p:nvPicPr>
          <p:cNvPr id="158" name="Google Shape;158;p58"/>
          <p:cNvPicPr preferRelativeResize="0"/>
          <p:nvPr/>
        </p:nvPicPr>
        <p:blipFill rotWithShape="1">
          <a:blip r:embed="rId4">
            <a:alphaModFix/>
          </a:blip>
          <a:srcRect/>
          <a:stretch/>
        </p:blipFill>
        <p:spPr>
          <a:xfrm>
            <a:off x="4186607" y="3681853"/>
            <a:ext cx="484369" cy="446694"/>
          </a:xfrm>
          <a:prstGeom prst="rect">
            <a:avLst/>
          </a:prstGeom>
          <a:noFill/>
          <a:ln>
            <a:noFill/>
          </a:ln>
        </p:spPr>
      </p:pic>
    </p:spTree>
    <p:extLst>
      <p:ext uri="{BB962C8B-B14F-4D97-AF65-F5344CB8AC3E}">
        <p14:creationId xmlns:p14="http://schemas.microsoft.com/office/powerpoint/2010/main" val="190089853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85"/>
        <p:cNvGrpSpPr/>
        <p:nvPr/>
      </p:nvGrpSpPr>
      <p:grpSpPr>
        <a:xfrm>
          <a:off x="0" y="0"/>
          <a:ext cx="0" cy="0"/>
          <a:chOff x="0" y="0"/>
          <a:chExt cx="0" cy="0"/>
        </a:xfrm>
      </p:grpSpPr>
      <p:graphicFrame>
        <p:nvGraphicFramePr>
          <p:cNvPr id="10" name="Google Shape;186;p59"/>
          <p:cNvGraphicFramePr/>
          <p:nvPr>
            <p:extLst>
              <p:ext uri="{D42A27DB-BD31-4B8C-83A1-F6EECF244321}">
                <p14:modId xmlns:p14="http://schemas.microsoft.com/office/powerpoint/2010/main" val="75911774"/>
              </p:ext>
            </p:extLst>
          </p:nvPr>
        </p:nvGraphicFramePr>
        <p:xfrm>
          <a:off x="4057455" y="1344311"/>
          <a:ext cx="8001000" cy="3809371"/>
        </p:xfrm>
        <a:graphic>
          <a:graphicData uri="http://schemas.openxmlformats.org/drawingml/2006/table">
            <a:tbl>
              <a:tblPr>
                <a:noFill/>
                <a:tableStyleId>{7637F94A-DA9B-481A-AE38-6A32242EE391}</a:tableStyleId>
              </a:tblPr>
              <a:tblGrid>
                <a:gridCol w="986060">
                  <a:extLst>
                    <a:ext uri="{9D8B030D-6E8A-4147-A177-3AD203B41FA5}">
                      <a16:colId xmlns:a16="http://schemas.microsoft.com/office/drawing/2014/main" val="20000"/>
                    </a:ext>
                  </a:extLst>
                </a:gridCol>
                <a:gridCol w="7014940">
                  <a:extLst>
                    <a:ext uri="{9D8B030D-6E8A-4147-A177-3AD203B41FA5}">
                      <a16:colId xmlns:a16="http://schemas.microsoft.com/office/drawing/2014/main" val="20001"/>
                    </a:ext>
                  </a:extLst>
                </a:gridCol>
              </a:tblGrid>
              <a:tr h="924357">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24357">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CHOCÓ : Acandí.</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0002"/>
                  </a:ext>
                </a:extLst>
              </a:tr>
              <a:tr h="924357">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pt-BR" sz="1000" b="0" i="0" u="none" strike="noStrike" cap="none" dirty="0" smtClean="0">
                          <a:solidFill>
                            <a:srgbClr val="000000"/>
                          </a:solidFill>
                          <a:latin typeface="Arial"/>
                          <a:ea typeface="Arial"/>
                          <a:cs typeface="Arial"/>
                          <a:sym typeface="Arial"/>
                        </a:rPr>
                        <a:t>CAUCA : </a:t>
                      </a:r>
                      <a:r>
                        <a:rPr lang="pt-BR" sz="1000" b="0" i="0" u="none" strike="noStrike" cap="none" dirty="0" err="1" smtClean="0">
                          <a:solidFill>
                            <a:srgbClr val="000000"/>
                          </a:solidFill>
                          <a:latin typeface="Arial"/>
                          <a:ea typeface="Arial"/>
                          <a:cs typeface="Arial"/>
                          <a:sym typeface="Arial"/>
                        </a:rPr>
                        <a:t>Popayán</a:t>
                      </a:r>
                      <a:r>
                        <a:rPr lang="pt-BR" sz="1000" b="0" i="0" u="none" strike="noStrike" cap="none" dirty="0" smtClean="0">
                          <a:solidFill>
                            <a:srgbClr val="000000"/>
                          </a:solidFill>
                          <a:latin typeface="Arial"/>
                          <a:ea typeface="Arial"/>
                          <a:cs typeface="Arial"/>
                          <a:sym typeface="Arial"/>
                        </a:rPr>
                        <a:t>.</a:t>
                      </a:r>
                    </a:p>
                    <a:p>
                      <a:pPr marL="0" marR="0" lvl="0" indent="0" algn="just" rtl="0">
                        <a:lnSpc>
                          <a:spcPct val="100000"/>
                        </a:lnSpc>
                        <a:spcBef>
                          <a:spcPts val="0"/>
                        </a:spcBef>
                        <a:spcAft>
                          <a:spcPts val="0"/>
                        </a:spcAft>
                        <a:buClr>
                          <a:srgbClr val="000000"/>
                        </a:buClr>
                        <a:buSzPts val="1000"/>
                        <a:buFont typeface="Arial"/>
                        <a:buNone/>
                      </a:pPr>
                      <a:r>
                        <a:rPr lang="pt-BR" sz="1000" b="0" i="0" u="none" strike="noStrike" cap="none" dirty="0" smtClean="0">
                          <a:solidFill>
                            <a:srgbClr val="000000"/>
                          </a:solidFill>
                          <a:latin typeface="Arial"/>
                          <a:ea typeface="Arial"/>
                          <a:cs typeface="Arial"/>
                          <a:sym typeface="Arial"/>
                        </a:rPr>
                        <a:t>CHOCÓ : Unguía.</a:t>
                      </a:r>
                    </a:p>
                    <a:p>
                      <a:pPr marL="0" marR="0" lvl="0" indent="0" algn="just" rtl="0">
                        <a:lnSpc>
                          <a:spcPct val="100000"/>
                        </a:lnSpc>
                        <a:spcBef>
                          <a:spcPts val="0"/>
                        </a:spcBef>
                        <a:spcAft>
                          <a:spcPts val="0"/>
                        </a:spcAft>
                        <a:buClr>
                          <a:srgbClr val="000000"/>
                        </a:buClr>
                        <a:buSzPts val="1000"/>
                        <a:buFont typeface="Arial"/>
                        <a:buNone/>
                      </a:pPr>
                      <a:r>
                        <a:rPr lang="pt-BR" sz="1000" b="0" i="0" u="none" strike="noStrike" cap="none" dirty="0" smtClean="0">
                          <a:solidFill>
                            <a:srgbClr val="000000"/>
                          </a:solidFill>
                          <a:latin typeface="Arial"/>
                          <a:ea typeface="Arial"/>
                          <a:cs typeface="Arial"/>
                          <a:sym typeface="Arial"/>
                        </a:rPr>
                        <a:t>VALLE DEL CAUCA : Sevilla, </a:t>
                      </a:r>
                      <a:r>
                        <a:rPr lang="pt-BR" sz="1000" b="0" i="0" u="none" strike="noStrike" cap="none" dirty="0" err="1" smtClean="0">
                          <a:solidFill>
                            <a:srgbClr val="000000"/>
                          </a:solidFill>
                          <a:latin typeface="Arial"/>
                          <a:ea typeface="Arial"/>
                          <a:cs typeface="Arial"/>
                          <a:sym typeface="Arial"/>
                        </a:rPr>
                        <a:t>Tuluá</a:t>
                      </a:r>
                      <a:r>
                        <a:rPr lang="pt-BR" sz="1000" b="0" i="0" u="none" strike="noStrike" cap="none" dirty="0" smtClean="0">
                          <a:solidFill>
                            <a:srgbClr val="000000"/>
                          </a:solidFill>
                          <a:latin typeface="Arial"/>
                          <a:ea typeface="Arial"/>
                          <a:cs typeface="Arial"/>
                          <a:sym typeface="Arial"/>
                        </a:rPr>
                        <a:t>, </a:t>
                      </a:r>
                      <a:r>
                        <a:rPr lang="pt-BR" sz="1000" b="0" i="0" u="none" strike="noStrike" cap="none" dirty="0" err="1" smtClean="0">
                          <a:solidFill>
                            <a:srgbClr val="000000"/>
                          </a:solidFill>
                          <a:latin typeface="Arial"/>
                          <a:ea typeface="Arial"/>
                          <a:cs typeface="Arial"/>
                          <a:sym typeface="Arial"/>
                        </a:rPr>
                        <a:t>Yumbo</a:t>
                      </a:r>
                      <a:r>
                        <a:rPr lang="pt-BR" sz="1000" b="0" i="0" u="none" strike="noStrike" cap="none" dirty="0" smtClean="0">
                          <a:solidFill>
                            <a:srgbClr val="000000"/>
                          </a:solidFill>
                          <a:latin typeface="Arial"/>
                          <a:ea typeface="Arial"/>
                          <a:cs typeface="Arial"/>
                          <a:sym typeface="Arial"/>
                        </a:rPr>
                        <a:t>.</a:t>
                      </a: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2912697911"/>
                  </a:ext>
                </a:extLst>
              </a:tr>
              <a:tr h="924357">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pt-BR" sz="1000" b="0" i="0" u="none" strike="noStrike" cap="none" dirty="0" smtClean="0">
                          <a:solidFill>
                            <a:srgbClr val="000000"/>
                          </a:solidFill>
                          <a:latin typeface="Arial"/>
                          <a:ea typeface="Arial"/>
                          <a:cs typeface="Arial"/>
                          <a:sym typeface="Arial"/>
                        </a:rPr>
                        <a:t>CAUCA : </a:t>
                      </a:r>
                      <a:r>
                        <a:rPr lang="pt-BR" sz="1000" b="0" i="0" u="none" strike="noStrike" cap="none" dirty="0" err="1" smtClean="0">
                          <a:solidFill>
                            <a:srgbClr val="000000"/>
                          </a:solidFill>
                          <a:latin typeface="Arial"/>
                          <a:ea typeface="Arial"/>
                          <a:cs typeface="Arial"/>
                          <a:sym typeface="Arial"/>
                        </a:rPr>
                        <a:t>Almaguer</a:t>
                      </a:r>
                      <a:r>
                        <a:rPr lang="pt-BR" sz="1000" b="0" i="0" u="none" strike="noStrike" cap="none" dirty="0" smtClean="0">
                          <a:solidFill>
                            <a:srgbClr val="000000"/>
                          </a:solidFill>
                          <a:latin typeface="Arial"/>
                          <a:ea typeface="Arial"/>
                          <a:cs typeface="Arial"/>
                          <a:sym typeface="Arial"/>
                        </a:rPr>
                        <a:t>, Jambaló, La Vega, Puracé, Páez, Rosas, San Sebastián, Sotará Paispamba, Toribío.</a:t>
                      </a:r>
                    </a:p>
                    <a:p>
                      <a:pPr marL="0" marR="0" lvl="0" indent="0" algn="just" rtl="0">
                        <a:lnSpc>
                          <a:spcPct val="100000"/>
                        </a:lnSpc>
                        <a:spcBef>
                          <a:spcPts val="0"/>
                        </a:spcBef>
                        <a:spcAft>
                          <a:spcPts val="0"/>
                        </a:spcAft>
                        <a:buClr>
                          <a:srgbClr val="000000"/>
                        </a:buClr>
                        <a:buSzPts val="1000"/>
                        <a:buFont typeface="Arial"/>
                        <a:buNone/>
                      </a:pPr>
                      <a:r>
                        <a:rPr lang="pt-BR" sz="1000" b="0" i="0" u="none" strike="noStrike" cap="none" dirty="0" smtClean="0">
                          <a:solidFill>
                            <a:srgbClr val="000000"/>
                          </a:solidFill>
                          <a:latin typeface="Arial"/>
                          <a:ea typeface="Arial"/>
                          <a:cs typeface="Arial"/>
                          <a:sym typeface="Arial"/>
                        </a:rPr>
                        <a:t>CHOCÓ : Riosucio.</a:t>
                      </a:r>
                    </a:p>
                    <a:p>
                      <a:pPr marL="0" marR="0" lvl="0" indent="0" algn="just" rtl="0">
                        <a:lnSpc>
                          <a:spcPct val="100000"/>
                        </a:lnSpc>
                        <a:spcBef>
                          <a:spcPts val="0"/>
                        </a:spcBef>
                        <a:spcAft>
                          <a:spcPts val="0"/>
                        </a:spcAft>
                        <a:buClr>
                          <a:srgbClr val="000000"/>
                        </a:buClr>
                        <a:buSzPts val="1000"/>
                        <a:buFont typeface="Arial"/>
                        <a:buNone/>
                      </a:pPr>
                      <a:r>
                        <a:rPr lang="pt-BR" sz="1000" b="0" i="0" u="none" strike="noStrike" cap="none" dirty="0" smtClean="0">
                          <a:solidFill>
                            <a:srgbClr val="000000"/>
                          </a:solidFill>
                          <a:latin typeface="Arial"/>
                          <a:ea typeface="Arial"/>
                          <a:cs typeface="Arial"/>
                          <a:sym typeface="Arial"/>
                        </a:rPr>
                        <a:t>NARIÑO : </a:t>
                      </a:r>
                      <a:r>
                        <a:rPr lang="pt-BR" sz="1000" b="0" i="0" u="none" strike="noStrike" cap="none" dirty="0" err="1" smtClean="0">
                          <a:solidFill>
                            <a:srgbClr val="000000"/>
                          </a:solidFill>
                          <a:latin typeface="Arial"/>
                          <a:ea typeface="Arial"/>
                          <a:cs typeface="Arial"/>
                          <a:sym typeface="Arial"/>
                        </a:rPr>
                        <a:t>Ancuya</a:t>
                      </a:r>
                      <a:r>
                        <a:rPr lang="pt-BR" sz="1000" b="0" i="0" u="none" strike="noStrike" cap="none" dirty="0" smtClean="0">
                          <a:solidFill>
                            <a:srgbClr val="000000"/>
                          </a:solidFill>
                          <a:latin typeface="Arial"/>
                          <a:ea typeface="Arial"/>
                          <a:cs typeface="Arial"/>
                          <a:sym typeface="Arial"/>
                        </a:rPr>
                        <a:t>, Consacá, El </a:t>
                      </a:r>
                      <a:r>
                        <a:rPr lang="pt-BR" sz="1000" b="0" i="0" u="none" strike="noStrike" cap="none" dirty="0" err="1" smtClean="0">
                          <a:solidFill>
                            <a:srgbClr val="000000"/>
                          </a:solidFill>
                          <a:latin typeface="Arial"/>
                          <a:ea typeface="Arial"/>
                          <a:cs typeface="Arial"/>
                          <a:sym typeface="Arial"/>
                        </a:rPr>
                        <a:t>Peñol</a:t>
                      </a:r>
                      <a:r>
                        <a:rPr lang="pt-BR" sz="1000" b="0" i="0" u="none" strike="noStrike" cap="none" dirty="0" smtClean="0">
                          <a:solidFill>
                            <a:srgbClr val="000000"/>
                          </a:solidFill>
                          <a:latin typeface="Arial"/>
                          <a:ea typeface="Arial"/>
                          <a:cs typeface="Arial"/>
                          <a:sym typeface="Arial"/>
                        </a:rPr>
                        <a:t>, El </a:t>
                      </a:r>
                      <a:r>
                        <a:rPr lang="pt-BR" sz="1000" b="0" i="0" u="none" strike="noStrike" cap="none" dirty="0" err="1" smtClean="0">
                          <a:solidFill>
                            <a:srgbClr val="000000"/>
                          </a:solidFill>
                          <a:latin typeface="Arial"/>
                          <a:ea typeface="Arial"/>
                          <a:cs typeface="Arial"/>
                          <a:sym typeface="Arial"/>
                        </a:rPr>
                        <a:t>Tambo</a:t>
                      </a:r>
                      <a:r>
                        <a:rPr lang="pt-BR" sz="1000" b="0" i="0" u="none" strike="noStrike" cap="none" dirty="0" smtClean="0">
                          <a:solidFill>
                            <a:srgbClr val="000000"/>
                          </a:solidFill>
                          <a:latin typeface="Arial"/>
                          <a:ea typeface="Arial"/>
                          <a:cs typeface="Arial"/>
                          <a:sym typeface="Arial"/>
                        </a:rPr>
                        <a:t>, Guaitarilla, Imués, Los Andes, </a:t>
                      </a:r>
                      <a:r>
                        <a:rPr lang="pt-BR" sz="1000" b="0" i="0" u="none" strike="noStrike" cap="none" dirty="0" err="1" smtClean="0">
                          <a:solidFill>
                            <a:srgbClr val="000000"/>
                          </a:solidFill>
                          <a:latin typeface="Arial"/>
                          <a:ea typeface="Arial"/>
                          <a:cs typeface="Arial"/>
                          <a:sym typeface="Arial"/>
                        </a:rPr>
                        <a:t>Ospina</a:t>
                      </a:r>
                      <a:r>
                        <a:rPr lang="pt-BR" sz="1000" b="0" i="0" u="none" strike="noStrike" cap="none" dirty="0" smtClean="0">
                          <a:solidFill>
                            <a:srgbClr val="000000"/>
                          </a:solidFill>
                          <a:latin typeface="Arial"/>
                          <a:ea typeface="Arial"/>
                          <a:cs typeface="Arial"/>
                          <a:sym typeface="Arial"/>
                        </a:rPr>
                        <a:t>, Providencia, Taminango.</a:t>
                      </a:r>
                    </a:p>
                    <a:p>
                      <a:pPr marL="0" marR="0" lvl="0" indent="0" algn="just" rtl="0">
                        <a:lnSpc>
                          <a:spcPct val="100000"/>
                        </a:lnSpc>
                        <a:spcBef>
                          <a:spcPts val="0"/>
                        </a:spcBef>
                        <a:spcAft>
                          <a:spcPts val="0"/>
                        </a:spcAft>
                        <a:buClr>
                          <a:srgbClr val="000000"/>
                        </a:buClr>
                        <a:buSzPts val="1000"/>
                        <a:buFont typeface="Arial"/>
                        <a:buNone/>
                      </a:pPr>
                      <a:r>
                        <a:rPr lang="pt-BR" sz="1000" b="0" i="0" u="none" strike="noStrike" cap="none" dirty="0" smtClean="0">
                          <a:solidFill>
                            <a:srgbClr val="000000"/>
                          </a:solidFill>
                          <a:latin typeface="Arial"/>
                          <a:ea typeface="Arial"/>
                          <a:cs typeface="Arial"/>
                          <a:sym typeface="Arial"/>
                        </a:rPr>
                        <a:t>VALLE DEL CAUCA : Alcalá, Caicedonia, Cartago, Guadalajara De </a:t>
                      </a:r>
                      <a:r>
                        <a:rPr lang="pt-BR" sz="1000" b="0" i="0" u="none" strike="noStrike" cap="none" dirty="0" err="1" smtClean="0">
                          <a:solidFill>
                            <a:srgbClr val="000000"/>
                          </a:solidFill>
                          <a:latin typeface="Arial"/>
                          <a:ea typeface="Arial"/>
                          <a:cs typeface="Arial"/>
                          <a:sym typeface="Arial"/>
                        </a:rPr>
                        <a:t>Buga</a:t>
                      </a:r>
                      <a:r>
                        <a:rPr lang="pt-BR" sz="1000" b="0" i="0" u="none" strike="noStrike" cap="none" dirty="0" smtClean="0">
                          <a:solidFill>
                            <a:srgbClr val="000000"/>
                          </a:solidFill>
                          <a:latin typeface="Arial"/>
                          <a:ea typeface="Arial"/>
                          <a:cs typeface="Arial"/>
                          <a:sym typeface="Arial"/>
                        </a:rPr>
                        <a:t>, La </a:t>
                      </a:r>
                      <a:r>
                        <a:rPr lang="pt-BR" sz="1000" b="0" i="0" u="none" strike="noStrike" cap="none" dirty="0" err="1" smtClean="0">
                          <a:solidFill>
                            <a:srgbClr val="000000"/>
                          </a:solidFill>
                          <a:latin typeface="Arial"/>
                          <a:ea typeface="Arial"/>
                          <a:cs typeface="Arial"/>
                          <a:sym typeface="Arial"/>
                        </a:rPr>
                        <a:t>Unión</a:t>
                      </a:r>
                      <a:r>
                        <a:rPr lang="pt-BR" sz="1000" b="0" i="0" u="none" strike="noStrike" cap="none" dirty="0" smtClean="0">
                          <a:solidFill>
                            <a:srgbClr val="000000"/>
                          </a:solidFill>
                          <a:latin typeface="Arial"/>
                          <a:ea typeface="Arial"/>
                          <a:cs typeface="Arial"/>
                          <a:sym typeface="Arial"/>
                        </a:rPr>
                        <a:t>, La Victoria, </a:t>
                      </a:r>
                      <a:r>
                        <a:rPr lang="pt-BR" sz="1000" b="0" i="0" u="none" strike="noStrike" cap="none" dirty="0" err="1" smtClean="0">
                          <a:solidFill>
                            <a:srgbClr val="000000"/>
                          </a:solidFill>
                          <a:latin typeface="Arial"/>
                          <a:ea typeface="Arial"/>
                          <a:cs typeface="Arial"/>
                          <a:sym typeface="Arial"/>
                        </a:rPr>
                        <a:t>Obando</a:t>
                      </a:r>
                      <a:r>
                        <a:rPr lang="pt-BR" sz="1000" b="0" i="0" u="none" strike="noStrike" cap="none" dirty="0" smtClean="0">
                          <a:solidFill>
                            <a:srgbClr val="000000"/>
                          </a:solidFill>
                          <a:latin typeface="Arial"/>
                          <a:ea typeface="Arial"/>
                          <a:cs typeface="Arial"/>
                          <a:sym typeface="Arial"/>
                        </a:rPr>
                        <a:t>, Palmira, Toro, </a:t>
                      </a:r>
                      <a:r>
                        <a:rPr lang="pt-BR" sz="1000" b="0" i="0" u="none" strike="noStrike" cap="none" dirty="0" err="1" smtClean="0">
                          <a:solidFill>
                            <a:srgbClr val="000000"/>
                          </a:solidFill>
                          <a:latin typeface="Arial"/>
                          <a:ea typeface="Arial"/>
                          <a:cs typeface="Arial"/>
                          <a:sym typeface="Arial"/>
                        </a:rPr>
                        <a:t>Ulloa</a:t>
                      </a:r>
                      <a:r>
                        <a:rPr lang="pt-BR" sz="1000" b="0" i="0" u="none" strike="noStrike" cap="none" dirty="0" smtClean="0">
                          <a:solidFill>
                            <a:srgbClr val="000000"/>
                          </a:solidFill>
                          <a:latin typeface="Arial"/>
                          <a:ea typeface="Arial"/>
                          <a:cs typeface="Arial"/>
                          <a:sym typeface="Arial"/>
                        </a:rPr>
                        <a:t>, </a:t>
                      </a:r>
                      <a:r>
                        <a:rPr lang="pt-BR" sz="1000" b="0" i="0" u="none" strike="noStrike" cap="none" dirty="0" err="1" smtClean="0">
                          <a:solidFill>
                            <a:srgbClr val="000000"/>
                          </a:solidFill>
                          <a:latin typeface="Arial"/>
                          <a:ea typeface="Arial"/>
                          <a:cs typeface="Arial"/>
                          <a:sym typeface="Arial"/>
                        </a:rPr>
                        <a:t>Zarzal</a:t>
                      </a:r>
                      <a:r>
                        <a:rPr lang="pt-BR" sz="1000" b="0" i="0" u="none" strike="noStrike" cap="none" dirty="0" smtClean="0">
                          <a:solidFill>
                            <a:srgbClr val="000000"/>
                          </a:solidFill>
                          <a:latin typeface="Arial"/>
                          <a:ea typeface="Arial"/>
                          <a:cs typeface="Arial"/>
                          <a:sym typeface="Arial"/>
                        </a:rPr>
                        <a:t>.</a:t>
                      </a: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3073160988"/>
                  </a:ext>
                </a:extLst>
              </a:tr>
            </a:tbl>
          </a:graphicData>
        </a:graphic>
      </p:graphicFrame>
      <p:graphicFrame>
        <p:nvGraphicFramePr>
          <p:cNvPr id="8" name="Google Shape;186;p59"/>
          <p:cNvGraphicFramePr/>
          <p:nvPr>
            <p:extLst>
              <p:ext uri="{D42A27DB-BD31-4B8C-83A1-F6EECF244321}">
                <p14:modId xmlns:p14="http://schemas.microsoft.com/office/powerpoint/2010/main" val="1410041896"/>
              </p:ext>
            </p:extLst>
          </p:nvPr>
        </p:nvGraphicFramePr>
        <p:xfrm>
          <a:off x="13243723" y="2004339"/>
          <a:ext cx="6746475" cy="1544550"/>
        </p:xfrm>
        <a:graphic>
          <a:graphicData uri="http://schemas.openxmlformats.org/drawingml/2006/table">
            <a:tbl>
              <a:tblPr>
                <a:noFill/>
                <a:tableStyleId>{7637F94A-DA9B-481A-AE38-6A32242EE391}</a:tableStyleId>
              </a:tblPr>
              <a:tblGrid>
                <a:gridCol w="831450">
                  <a:extLst>
                    <a:ext uri="{9D8B030D-6E8A-4147-A177-3AD203B41FA5}">
                      <a16:colId xmlns:a16="http://schemas.microsoft.com/office/drawing/2014/main" val="20000"/>
                    </a:ext>
                  </a:extLst>
                </a:gridCol>
                <a:gridCol w="5915025">
                  <a:extLst>
                    <a:ext uri="{9D8B030D-6E8A-4147-A177-3AD203B41FA5}">
                      <a16:colId xmlns:a16="http://schemas.microsoft.com/office/drawing/2014/main" val="20001"/>
                    </a:ext>
                  </a:extLst>
                </a:gridCol>
              </a:tblGrid>
              <a:tr h="414675">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1117850">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CHOCÓ : El Carmen De Atrato.</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VALLE DEL CAUCA : Caicedonia, La Unión, La Victoria, Palmira, Roldanillo, Sevilla, Zarzal.</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solidFill>
                        <a:srgbClr val="C00000"/>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sp>
        <p:nvSpPr>
          <p:cNvPr id="187" name="Google Shape;187;p59"/>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dirty="0"/>
              <a:t>REGIÓN PACÍFICO</a:t>
            </a:r>
            <a:endParaRPr dirty="0"/>
          </a:p>
        </p:txBody>
      </p:sp>
      <p:pic>
        <p:nvPicPr>
          <p:cNvPr id="188" name="Google Shape;188;p59"/>
          <p:cNvPicPr preferRelativeResize="0"/>
          <p:nvPr/>
        </p:nvPicPr>
        <p:blipFill>
          <a:blip r:embed="rId3">
            <a:extLst>
              <a:ext uri="{28A0092B-C50C-407E-A947-70E740481C1C}">
                <a14:useLocalDpi xmlns:a14="http://schemas.microsoft.com/office/drawing/2010/main" val="0"/>
              </a:ext>
            </a:extLst>
          </a:blip>
          <a:stretch>
            <a:fillRect/>
          </a:stretch>
        </p:blipFill>
        <p:spPr>
          <a:xfrm>
            <a:off x="518660" y="883842"/>
            <a:ext cx="3406217" cy="5781670"/>
          </a:xfrm>
          <a:prstGeom prst="rect">
            <a:avLst/>
          </a:prstGeom>
          <a:noFill/>
          <a:ln>
            <a:noFill/>
          </a:ln>
        </p:spPr>
      </p:pic>
      <p:pic>
        <p:nvPicPr>
          <p:cNvPr id="192" name="Google Shape;192;p59"/>
          <p:cNvPicPr preferRelativeResize="0"/>
          <p:nvPr/>
        </p:nvPicPr>
        <p:blipFill rotWithShape="1">
          <a:blip r:embed="rId4">
            <a:alphaModFix/>
          </a:blip>
          <a:srcRect/>
          <a:stretch/>
        </p:blipFill>
        <p:spPr>
          <a:xfrm>
            <a:off x="4295027" y="2554090"/>
            <a:ext cx="432854" cy="445047"/>
          </a:xfrm>
          <a:prstGeom prst="rect">
            <a:avLst/>
          </a:prstGeom>
          <a:noFill/>
          <a:ln>
            <a:noFill/>
          </a:ln>
        </p:spPr>
      </p:pic>
      <p:pic>
        <p:nvPicPr>
          <p:cNvPr id="193" name="Google Shape;193;p59"/>
          <p:cNvPicPr preferRelativeResize="0"/>
          <p:nvPr/>
        </p:nvPicPr>
        <p:blipFill rotWithShape="1">
          <a:blip r:embed="rId5">
            <a:alphaModFix/>
          </a:blip>
          <a:srcRect/>
          <a:stretch/>
        </p:blipFill>
        <p:spPr>
          <a:xfrm>
            <a:off x="4288911" y="3470099"/>
            <a:ext cx="451143" cy="445047"/>
          </a:xfrm>
          <a:prstGeom prst="rect">
            <a:avLst/>
          </a:prstGeom>
          <a:noFill/>
          <a:ln>
            <a:noFill/>
          </a:ln>
        </p:spPr>
      </p:pic>
      <p:pic>
        <p:nvPicPr>
          <p:cNvPr id="9" name="Google Shape;158;p58"/>
          <p:cNvPicPr preferRelativeResize="0"/>
          <p:nvPr/>
        </p:nvPicPr>
        <p:blipFill rotWithShape="1">
          <a:blip r:embed="rId6">
            <a:alphaModFix/>
          </a:blip>
          <a:srcRect/>
          <a:stretch/>
        </p:blipFill>
        <p:spPr>
          <a:xfrm>
            <a:off x="4301575" y="4386108"/>
            <a:ext cx="457200" cy="446694"/>
          </a:xfrm>
          <a:prstGeom prst="rect">
            <a:avLst/>
          </a:prstGeom>
          <a:noFill/>
          <a:ln>
            <a:noFill/>
          </a:ln>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98"/>
        <p:cNvGrpSpPr/>
        <p:nvPr/>
      </p:nvGrpSpPr>
      <p:grpSpPr>
        <a:xfrm>
          <a:off x="0" y="0"/>
          <a:ext cx="0" cy="0"/>
          <a:chOff x="0" y="0"/>
          <a:chExt cx="0" cy="0"/>
        </a:xfrm>
      </p:grpSpPr>
      <p:graphicFrame>
        <p:nvGraphicFramePr>
          <p:cNvPr id="9" name="Google Shape;186;p59"/>
          <p:cNvGraphicFramePr/>
          <p:nvPr>
            <p:extLst>
              <p:ext uri="{D42A27DB-BD31-4B8C-83A1-F6EECF244321}">
                <p14:modId xmlns:p14="http://schemas.microsoft.com/office/powerpoint/2010/main" val="2173503749"/>
              </p:ext>
            </p:extLst>
          </p:nvPr>
        </p:nvGraphicFramePr>
        <p:xfrm>
          <a:off x="5224077" y="1281908"/>
          <a:ext cx="6745419" cy="3697428"/>
        </p:xfrm>
        <a:graphic>
          <a:graphicData uri="http://schemas.openxmlformats.org/drawingml/2006/table">
            <a:tbl>
              <a:tblPr>
                <a:noFill/>
                <a:tableStyleId>{7637F94A-DA9B-481A-AE38-6A32242EE391}</a:tableStyleId>
              </a:tblPr>
              <a:tblGrid>
                <a:gridCol w="831320">
                  <a:extLst>
                    <a:ext uri="{9D8B030D-6E8A-4147-A177-3AD203B41FA5}">
                      <a16:colId xmlns:a16="http://schemas.microsoft.com/office/drawing/2014/main" val="20000"/>
                    </a:ext>
                  </a:extLst>
                </a:gridCol>
                <a:gridCol w="5914099">
                  <a:extLst>
                    <a:ext uri="{9D8B030D-6E8A-4147-A177-3AD203B41FA5}">
                      <a16:colId xmlns:a16="http://schemas.microsoft.com/office/drawing/2014/main" val="20001"/>
                    </a:ext>
                  </a:extLst>
                </a:gridCol>
              </a:tblGrid>
              <a:tr h="924357">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24357">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it-IT" sz="1000" b="0" i="0" u="none" strike="noStrike" cap="none" dirty="0" smtClean="0">
                          <a:solidFill>
                            <a:srgbClr val="000000"/>
                          </a:solidFill>
                          <a:latin typeface="Arial"/>
                          <a:ea typeface="Arial"/>
                          <a:cs typeface="Arial"/>
                          <a:sym typeface="Arial"/>
                        </a:rPr>
                        <a:t>ARAUCA : Tame.</a:t>
                      </a:r>
                    </a:p>
                    <a:p>
                      <a:pPr marL="0" marR="0" lvl="0" indent="0" algn="just" rtl="0">
                        <a:lnSpc>
                          <a:spcPct val="100000"/>
                        </a:lnSpc>
                        <a:spcBef>
                          <a:spcPts val="0"/>
                        </a:spcBef>
                        <a:spcAft>
                          <a:spcPts val="0"/>
                        </a:spcAft>
                        <a:buClr>
                          <a:srgbClr val="000000"/>
                        </a:buClr>
                        <a:buSzPts val="1000"/>
                        <a:buFont typeface="Arial"/>
                        <a:buNone/>
                      </a:pPr>
                      <a:r>
                        <a:rPr lang="it-IT" sz="1000" b="0" i="0" u="none" strike="noStrike" cap="none" dirty="0" smtClean="0">
                          <a:solidFill>
                            <a:srgbClr val="000000"/>
                          </a:solidFill>
                          <a:latin typeface="Arial"/>
                          <a:ea typeface="Arial"/>
                          <a:cs typeface="Arial"/>
                          <a:sym typeface="Arial"/>
                        </a:rPr>
                        <a:t>CASANARE : La Salina.</a:t>
                      </a:r>
                    </a:p>
                    <a:p>
                      <a:pPr marL="0" marR="0" lvl="0" indent="0" algn="just" rtl="0">
                        <a:lnSpc>
                          <a:spcPct val="100000"/>
                        </a:lnSpc>
                        <a:spcBef>
                          <a:spcPts val="0"/>
                        </a:spcBef>
                        <a:spcAft>
                          <a:spcPts val="0"/>
                        </a:spcAft>
                        <a:buClr>
                          <a:srgbClr val="000000"/>
                        </a:buClr>
                        <a:buSzPts val="1000"/>
                        <a:buFont typeface="Arial"/>
                        <a:buNone/>
                      </a:pPr>
                      <a:r>
                        <a:rPr lang="it-IT" sz="1000" b="0" i="0" u="none" strike="noStrike" cap="none" dirty="0" smtClean="0">
                          <a:solidFill>
                            <a:srgbClr val="000000"/>
                          </a:solidFill>
                          <a:latin typeface="Arial"/>
                          <a:ea typeface="Arial"/>
                          <a:cs typeface="Arial"/>
                          <a:sym typeface="Arial"/>
                        </a:rPr>
                        <a:t>META : Uribe.</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0002"/>
                  </a:ext>
                </a:extLst>
              </a:tr>
              <a:tr h="924357">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ARAUCA : Cravo Norte.</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CASANARE : Hato Corozal, Paz De Ariporo, Recetor.</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META : San Juanito.</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VICHADA : Puerto Carreño.</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2912697911"/>
                  </a:ext>
                </a:extLst>
              </a:tr>
              <a:tr h="924357">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ARAUCA : Arauca, Fortul.</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CASANARE : Aguazul, Chámeza, Monterrey, Nunchía, San Luis De Palenque, Tauramena, Trinidad.</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VICHADA : La Primavera.</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3219628389"/>
                  </a:ext>
                </a:extLst>
              </a:tr>
            </a:tbl>
          </a:graphicData>
        </a:graphic>
      </p:graphicFrame>
      <p:graphicFrame>
        <p:nvGraphicFramePr>
          <p:cNvPr id="199" name="Google Shape;199;p4"/>
          <p:cNvGraphicFramePr/>
          <p:nvPr>
            <p:extLst>
              <p:ext uri="{D42A27DB-BD31-4B8C-83A1-F6EECF244321}">
                <p14:modId xmlns:p14="http://schemas.microsoft.com/office/powerpoint/2010/main" val="3279372106"/>
              </p:ext>
            </p:extLst>
          </p:nvPr>
        </p:nvGraphicFramePr>
        <p:xfrm>
          <a:off x="12455004" y="4502918"/>
          <a:ext cx="6746475" cy="1626875"/>
        </p:xfrm>
        <a:graphic>
          <a:graphicData uri="http://schemas.openxmlformats.org/drawingml/2006/table">
            <a:tbl>
              <a:tblPr>
                <a:noFill/>
                <a:tableStyleId>{7637F94A-DA9B-481A-AE38-6A32242EE391}</a:tableStyleId>
              </a:tblPr>
              <a:tblGrid>
                <a:gridCol w="831450">
                  <a:extLst>
                    <a:ext uri="{9D8B030D-6E8A-4147-A177-3AD203B41FA5}">
                      <a16:colId xmlns:a16="http://schemas.microsoft.com/office/drawing/2014/main" val="20000"/>
                    </a:ext>
                  </a:extLst>
                </a:gridCol>
                <a:gridCol w="5915025">
                  <a:extLst>
                    <a:ext uri="{9D8B030D-6E8A-4147-A177-3AD203B41FA5}">
                      <a16:colId xmlns:a16="http://schemas.microsoft.com/office/drawing/2014/main" val="20001"/>
                    </a:ext>
                  </a:extLst>
                </a:gridCol>
              </a:tblGrid>
              <a:tr h="449450">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1177425">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ARAUCA : Arauca, Tame.</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CASANARE : La Salina, Trinidad.</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smtClean="0">
                          <a:solidFill>
                            <a:srgbClr val="000000"/>
                          </a:solidFill>
                          <a:latin typeface="Arial"/>
                          <a:ea typeface="Arial"/>
                          <a:cs typeface="Arial"/>
                          <a:sym typeface="Arial"/>
                        </a:rPr>
                        <a:t>VICHADA : Puerto Carreño.</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solidFill>
                        <a:srgbClr val="C00000"/>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sp>
        <p:nvSpPr>
          <p:cNvPr id="200" name="Google Shape;200;p4"/>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a:t>REGIÓN ORINOQUÍA</a:t>
            </a:r>
            <a:endParaRPr/>
          </a:p>
        </p:txBody>
      </p:sp>
      <p:pic>
        <p:nvPicPr>
          <p:cNvPr id="201" name="Google Shape;201;p4"/>
          <p:cNvPicPr preferRelativeResize="0"/>
          <p:nvPr/>
        </p:nvPicPr>
        <p:blipFill>
          <a:blip r:embed="rId3">
            <a:extLst>
              <a:ext uri="{28A0092B-C50C-407E-A947-70E740481C1C}">
                <a14:useLocalDpi xmlns:a14="http://schemas.microsoft.com/office/drawing/2010/main" val="0"/>
              </a:ext>
            </a:extLst>
          </a:blip>
          <a:stretch>
            <a:fillRect/>
          </a:stretch>
        </p:blipFill>
        <p:spPr>
          <a:xfrm>
            <a:off x="471389" y="1445709"/>
            <a:ext cx="4650192" cy="4860672"/>
          </a:xfrm>
          <a:prstGeom prst="rect">
            <a:avLst/>
          </a:prstGeom>
          <a:noFill/>
          <a:ln>
            <a:noFill/>
          </a:ln>
        </p:spPr>
      </p:pic>
      <p:pic>
        <p:nvPicPr>
          <p:cNvPr id="203" name="Google Shape;203;p4"/>
          <p:cNvPicPr preferRelativeResize="0"/>
          <p:nvPr/>
        </p:nvPicPr>
        <p:blipFill rotWithShape="1">
          <a:blip r:embed="rId4">
            <a:alphaModFix/>
          </a:blip>
          <a:srcRect/>
          <a:stretch/>
        </p:blipFill>
        <p:spPr>
          <a:xfrm>
            <a:off x="5381518" y="2447463"/>
            <a:ext cx="432854" cy="445047"/>
          </a:xfrm>
          <a:prstGeom prst="rect">
            <a:avLst/>
          </a:prstGeom>
          <a:noFill/>
          <a:ln>
            <a:noFill/>
          </a:ln>
        </p:spPr>
      </p:pic>
      <p:pic>
        <p:nvPicPr>
          <p:cNvPr id="204" name="Google Shape;204;p4"/>
          <p:cNvPicPr preferRelativeResize="0"/>
          <p:nvPr/>
        </p:nvPicPr>
        <p:blipFill rotWithShape="1">
          <a:blip r:embed="rId5">
            <a:alphaModFix/>
          </a:blip>
          <a:srcRect/>
          <a:stretch/>
        </p:blipFill>
        <p:spPr>
          <a:xfrm>
            <a:off x="13243713" y="3852165"/>
            <a:ext cx="3694496" cy="1042506"/>
          </a:xfrm>
          <a:prstGeom prst="rect">
            <a:avLst/>
          </a:prstGeom>
          <a:noFill/>
          <a:ln>
            <a:noFill/>
          </a:ln>
        </p:spPr>
      </p:pic>
      <p:pic>
        <p:nvPicPr>
          <p:cNvPr id="205" name="Google Shape;205;p4"/>
          <p:cNvPicPr preferRelativeResize="0"/>
          <p:nvPr/>
        </p:nvPicPr>
        <p:blipFill rotWithShape="1">
          <a:blip r:embed="rId6">
            <a:alphaModFix/>
          </a:blip>
          <a:srcRect/>
          <a:stretch/>
        </p:blipFill>
        <p:spPr>
          <a:xfrm>
            <a:off x="5389392" y="3407118"/>
            <a:ext cx="451143" cy="445047"/>
          </a:xfrm>
          <a:prstGeom prst="rect">
            <a:avLst/>
          </a:prstGeom>
          <a:noFill/>
          <a:ln>
            <a:noFill/>
          </a:ln>
        </p:spPr>
      </p:pic>
      <p:pic>
        <p:nvPicPr>
          <p:cNvPr id="10" name="Google Shape;158;p58"/>
          <p:cNvPicPr preferRelativeResize="0"/>
          <p:nvPr/>
        </p:nvPicPr>
        <p:blipFill rotWithShape="1">
          <a:blip r:embed="rId7">
            <a:alphaModFix/>
          </a:blip>
          <a:srcRect/>
          <a:stretch/>
        </p:blipFill>
        <p:spPr>
          <a:xfrm>
            <a:off x="5381518" y="4366773"/>
            <a:ext cx="457200" cy="437848"/>
          </a:xfrm>
          <a:prstGeom prst="rect">
            <a:avLst/>
          </a:prstGeom>
          <a:noFill/>
          <a:ln>
            <a:noFill/>
          </a:ln>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Diseño personalizado">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1034</TotalTime>
  <Words>2378</Words>
  <Application>Microsoft Office PowerPoint</Application>
  <PresentationFormat>Panorámica</PresentationFormat>
  <Paragraphs>148</Paragraphs>
  <Slides>12</Slides>
  <Notes>12</Notes>
  <HiddenSlides>0</HiddenSlides>
  <MMClips>0</MMClips>
  <ScaleCrop>false</ScaleCrop>
  <HeadingPairs>
    <vt:vector size="6" baseType="variant">
      <vt:variant>
        <vt:lpstr>Fuentes usadas</vt:lpstr>
      </vt:variant>
      <vt:variant>
        <vt:i4>6</vt:i4>
      </vt:variant>
      <vt:variant>
        <vt:lpstr>Tema</vt:lpstr>
      </vt:variant>
      <vt:variant>
        <vt:i4>1</vt:i4>
      </vt:variant>
      <vt:variant>
        <vt:lpstr>Títulos de diapositiva</vt:lpstr>
      </vt:variant>
      <vt:variant>
        <vt:i4>12</vt:i4>
      </vt:variant>
    </vt:vector>
  </HeadingPairs>
  <TitlesOfParts>
    <vt:vector size="19" baseType="lpstr">
      <vt:lpstr>Verdana</vt:lpstr>
      <vt:lpstr>Arial Narrow</vt:lpstr>
      <vt:lpstr>Helvetica Neue</vt:lpstr>
      <vt:lpstr>Arial</vt:lpstr>
      <vt:lpstr>Arial Black</vt:lpstr>
      <vt:lpstr>Calibri</vt:lpstr>
      <vt:lpstr>Diseño personalizado</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CONSULTA SIPROT</dc:creator>
  <cp:lastModifiedBy>Incendios Observador</cp:lastModifiedBy>
  <cp:revision>94</cp:revision>
  <dcterms:created xsi:type="dcterms:W3CDTF">2022-10-19T17:32:46Z</dcterms:created>
  <dcterms:modified xsi:type="dcterms:W3CDTF">2024-02-17T17:57:45Z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2022-10-18T00:00:00Z</vt:filetime>
  </property>
  <property fmtid="{D5CDD505-2E9C-101B-9397-08002B2CF9AE}" pid="3" name="Creator">
    <vt:lpwstr>Microsoft® PowerPoint® 2013</vt:lpwstr>
  </property>
  <property fmtid="{D5CDD505-2E9C-101B-9397-08002B2CF9AE}" pid="4" name="LastSaved">
    <vt:filetime>2022-10-19T00:00:00Z</vt:filetime>
  </property>
</Properties>
</file>