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69" r:id="rId4"/>
    <p:sldId id="259" r:id="rId5"/>
    <p:sldId id="261" r:id="rId6"/>
    <p:sldId id="270" r:id="rId7"/>
    <p:sldId id="264" r:id="rId8"/>
    <p:sldId id="265" r:id="rId9"/>
    <p:sldId id="266" r:id="rId10"/>
    <p:sldId id="267" r:id="rId11"/>
    <p:sldId id="268" r:id="rId12"/>
  </p:sldIdLst>
  <p:sldSz cx="12192000" cy="6858000"/>
  <p:notesSz cx="12192000" cy="6858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Verdana" panose="020B0604030504040204" pitchFamily="34" charset="0"/>
      <p:regular r:id="rId18"/>
      <p:bold r:id="rId19"/>
      <p:italic r:id="rId20"/>
      <p:boldItalic r:id="rId21"/>
    </p:embeddedFont>
    <p:embeddedFont>
      <p:font typeface="Arial Narrow" panose="020B0606020202030204" pitchFamily="34" charset="0"/>
      <p:regular r:id="rId22"/>
      <p:bold r:id="rId23"/>
      <p:italic r:id="rId24"/>
      <p:boldItalic r:id="rId25"/>
    </p:embeddedFont>
    <p:embeddedFont>
      <p:font typeface="Helvetica Neue" panose="020B0604020202020204" charset="0"/>
      <p:regular r:id="rId26"/>
      <p:bold r:id="rId27"/>
      <p:italic r:id="rId28"/>
      <p:boldItalic r:id="rId29"/>
    </p:embeddedFont>
    <p:embeddedFont>
      <p:font typeface="Arial Black" panose="020B0A04020102020204" pitchFamily="34" charset="0"/>
      <p:bold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140" autoAdjust="0"/>
  </p:normalViewPr>
  <p:slideViewPr>
    <p:cSldViewPr snapToGrid="0">
      <p:cViewPr varScale="1">
        <p:scale>
          <a:sx n="107" d="100"/>
          <a:sy n="107" d="100"/>
        </p:scale>
        <p:origin x="714" y="10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29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font" Target="fonts/font15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font" Target="fonts/font14.fntdata"/><Relationship Id="rId30" Type="http://schemas.openxmlformats.org/officeDocument/2006/relationships/font" Target="fonts/font17.fntdata"/><Relationship Id="rId35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2" name="Google Shape;132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846641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623492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O:\Mi%20unidad\OSPA\01.%20Tematicas\03.%20Deslizamientos\01.%20Productos\modelo_idd\temporales\amenaza_idd.jpg" TargetMode="Externa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file:///P:\Mi%20unidad\OSPA\01.%20Tematicas\04.%20Incendios\01.%20Productos\postmodelo_icv\temporales\red_icv.jpg" TargetMode="External"/><Relationship Id="rId3" Type="http://schemas.openxmlformats.org/officeDocument/2006/relationships/image" Target="../media/image10.jpeg"/><Relationship Id="rId7" Type="http://schemas.openxmlformats.org/officeDocument/2006/relationships/image" Target="../media/image12.jpeg"/><Relationship Id="rId12" Type="http://schemas.openxmlformats.org/officeDocument/2006/relationships/image" Target="file:///P:\Mi%20unidad\OSPA\01.%20Tematicas\04.%20Incendios\01.%20Productos\postmodelo_icv\temporales\yellow_icv.jpg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P:\Mi%20unidad\OSPA\01.%20Tematicas\04.%20Incendios\01.%20Productos\postmodelo_icv\temporales\torta_regiones_icv.jpg" TargetMode="External"/><Relationship Id="rId11" Type="http://schemas.openxmlformats.org/officeDocument/2006/relationships/image" Target="../media/image14.jpeg"/><Relationship Id="rId5" Type="http://schemas.openxmlformats.org/officeDocument/2006/relationships/image" Target="../media/image11.jpeg"/><Relationship Id="rId10" Type="http://schemas.openxmlformats.org/officeDocument/2006/relationships/image" Target="file:///P:\Mi%20unidad\OSPA\01.%20Tematicas\04.%20Incendios\01.%20Productos\postmodelo_icv\temporales\orange_icv.jpg" TargetMode="External"/><Relationship Id="rId4" Type="http://schemas.openxmlformats.org/officeDocument/2006/relationships/image" Target="file:///P:\Mi%20unidad\OSPA\01.%20Tematicas\04.%20Incendios\01.%20Productos\postmodelo_icv\temporales\icolombia.jpg" TargetMode="External"/><Relationship Id="rId9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file:///P:\Mi%20unidad\OSPA\01.%20Tematicas\04.%20Incendios\01.%20Productos\postmodelo_icv\temporales\icaribe.jp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file:///P:\Mi%20unidad\OSPA\01.%20Tematicas\04.%20Incendios\01.%20Productos\postmodelo_icv\temporales\iandina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file:///P:\Mi%20unidad\OSPA\01.%20Tematicas\04.%20Incendios\01.%20Productos\postmodelo_icv\temporales\iandina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22.png"/><Relationship Id="rId4" Type="http://schemas.openxmlformats.org/officeDocument/2006/relationships/image" Target="file:///P:\Mi%20unidad\OSPA\01.%20Tematicas\04.%20Incendios\01.%20Productos\postmodelo_icv\temporales\ipacifico.jp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3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4.png"/><Relationship Id="rId4" Type="http://schemas.openxmlformats.org/officeDocument/2006/relationships/image" Target="file:///P:\Mi%20unidad\OSPA\01.%20Tematicas\04.%20Incendios\01.%20Productos\postmodelo_icv\temporales\iorinoquia.jp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6.png"/><Relationship Id="rId4" Type="http://schemas.openxmlformats.org/officeDocument/2006/relationships/image" Target="file:///P:\Mi%20unidad\OSPA\01.%20Tematicas\04.%20Incendios\01.%20Productos\postmodelo_icv\temporales\iamazonia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i="0" u="none" strike="noStrike" cap="none" dirty="0" smtClean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045</a:t>
            </a: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892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 </a:t>
            </a:r>
            <a:r>
              <a:rPr lang="es-MX" sz="1100" b="1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14</a:t>
            </a:r>
            <a:r>
              <a:rPr lang="es-MX" sz="1100" b="1" i="0" u="none" strike="noStrike" cap="none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de </a:t>
            </a:r>
            <a:r>
              <a:rPr lang="es-MX" sz="1100" b="1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febr</a:t>
            </a:r>
            <a:r>
              <a:rPr lang="es-MX" sz="1100" b="1" i="0" u="none" strike="noStrike" cap="none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ero 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de 2024 – </a:t>
            </a:r>
            <a:r>
              <a:rPr lang="es-MX" sz="1100" b="1" i="0" u="none" strike="noStrike" cap="none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18:00 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15</a:t>
            </a:r>
            <a:r>
              <a:rPr lang="es-MX" sz="1100" b="1" i="0" u="none" strike="noStrike" cap="none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de </a:t>
            </a:r>
            <a:r>
              <a:rPr lang="es-MX" sz="1100" b="1" i="0" u="none" strike="noStrike" cap="none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febrero 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de 2024 – </a:t>
            </a:r>
            <a:r>
              <a:rPr lang="es-MX" sz="1100" b="1" i="0" u="none" strike="noStrike" cap="none" dirty="0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12:00 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(Conaf, 2019)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Luis Alejandro Vanegas Guerrero</a:t>
            </a:r>
            <a:r>
              <a:rPr lang="es-MX" sz="1200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r>
              <a:rPr lang="es-MX" sz="1200" b="0" i="0" u="none" strike="noStrike" cap="none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 la Cobertura Vegetal).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1161287" y="2994017"/>
            <a:ext cx="5482772" cy="20312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la precipitación y temperatura máxima que se han dado en los últimos días, se presentan condiciones de algún tipo de amenaza por probabilidad de ocurrencia de incendios de la cobertura vegetal en </a:t>
            </a:r>
            <a:r>
              <a:rPr lang="es-MX" sz="1800" b="0" i="0" u="none" strike="noStrike" cap="none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algunos sectores </a:t>
            </a: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 las regiones </a:t>
            </a:r>
            <a:r>
              <a:rPr lang="es-MX" sz="1800" b="0" i="0" u="none" strike="noStrike" cap="none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Andina, Caribe, </a:t>
            </a:r>
            <a:r>
              <a:rPr lang="es-MX" sz="1800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Pacífico, Orinoquía y Amazonía</a:t>
            </a:r>
            <a:r>
              <a:rPr lang="es-MX" sz="1800" b="0" i="0" u="none" strike="noStrike" cap="none" dirty="0" smtClean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.</a:t>
            </a:r>
            <a:endParaRPr sz="18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6" name="Google Shape;116;p16"/>
          <p:cNvSpPr txBox="1"/>
          <p:nvPr/>
        </p:nvSpPr>
        <p:spPr>
          <a:xfrm>
            <a:off x="2928423" y="2036064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0116" y="1650502"/>
            <a:ext cx="3269264" cy="46232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200"/>
              <a:buNone/>
            </a:pPr>
            <a:r>
              <a:rPr lang="es-MX" sz="1200" dirty="0"/>
              <a:t>Actualización | </a:t>
            </a:r>
            <a:r>
              <a:rPr lang="es-MX" sz="1200" dirty="0" smtClean="0"/>
              <a:t>14 </a:t>
            </a:r>
            <a:r>
              <a:rPr lang="es-MX" sz="1200" dirty="0"/>
              <a:t>de </a:t>
            </a:r>
            <a:r>
              <a:rPr lang="es-MX" sz="1200" dirty="0" smtClean="0"/>
              <a:t>febrero </a:t>
            </a:r>
            <a:r>
              <a:rPr lang="es-MX" sz="1200" dirty="0"/>
              <a:t>del 2024 | </a:t>
            </a:r>
            <a:r>
              <a:rPr lang="es-MX" sz="1200" dirty="0" smtClean="0"/>
              <a:t>18:00 </a:t>
            </a:r>
            <a:r>
              <a:rPr lang="es-MX" sz="1200" dirty="0"/>
              <a:t>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73" y="1028704"/>
            <a:ext cx="3960223" cy="56003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249" y="2821166"/>
            <a:ext cx="2125236" cy="2313363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7" name="Google Shape;127;p17"/>
          <p:cNvPicPr preferRelativeResize="0"/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1349" y="1166592"/>
            <a:ext cx="2250044" cy="12770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7"/>
          <p:cNvPicPr preferRelativeResize="0"/>
          <p:nvPr/>
        </p:nvPicPr>
        <p:blipFill>
          <a:blip r:embed="rId9" r:link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4030" y="2805353"/>
            <a:ext cx="1346747" cy="25697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7"/>
          <p:cNvPicPr preferRelativeResize="0"/>
          <p:nvPr/>
        </p:nvPicPr>
        <p:blipFill>
          <a:blip r:embed="rId11" r:link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6271" y="2598760"/>
            <a:ext cx="1484181" cy="35353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Google Shape;186;p59"/>
          <p:cNvGraphicFramePr/>
          <p:nvPr>
            <p:extLst>
              <p:ext uri="{D42A27DB-BD31-4B8C-83A1-F6EECF244321}">
                <p14:modId xmlns:p14="http://schemas.microsoft.com/office/powerpoint/2010/main" val="2158177162"/>
              </p:ext>
            </p:extLst>
          </p:nvPr>
        </p:nvGraphicFramePr>
        <p:xfrm>
          <a:off x="4823352" y="1888559"/>
          <a:ext cx="6973313" cy="4530914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594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1390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2435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43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ARCHIPIÉLAGO DE SAN ANDRÉS, PROVIDENCIA Y SANTA CATALINA : Providencia, San Andrés.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43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Repelón.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Magangué.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La Paz, Valledupar.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Pivijay.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Caimito.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2697911"/>
                  </a:ext>
                </a:extLst>
              </a:tr>
              <a:tr h="9243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Manatí.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Arjona, El Carmen De Bolívar, María La Baja, Montecristo, Pinillos, San Jacinto.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Agustín Codazzi, Becerril, Chiriguaná, Curumaní, El Copey, La Jagua De Ibirico, Manaure Balcón Del Cesar, Pailitas, Pelaya, Pueblo Bello, San Diego.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Ayapel, Cereté, Chimá, Ciénaga De Oro, Montelíbano, Sahagún, San Bernardo Del Viento.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Albania, Dibulla, El Molino, Fonseca, La Jagua Del Pilar, Maicao, Manaure, Riohacha, San Juan Del Cesar, Uribia, Urumita, Villanueva.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Aracataca, Ciénaga, Fundación, Santa Marta.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Corozal.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33671246"/>
                  </a:ext>
                </a:extLst>
              </a:tr>
            </a:tbl>
          </a:graphicData>
        </a:graphic>
      </p:graphicFrame>
      <p:sp>
        <p:nvSpPr>
          <p:cNvPr id="135" name="Google Shape;135;p24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CARIBE</a:t>
            </a:r>
            <a:endParaRPr/>
          </a:p>
        </p:txBody>
      </p:sp>
      <p:pic>
        <p:nvPicPr>
          <p:cNvPr id="136" name="Google Shape;136;p24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081" y="1462997"/>
            <a:ext cx="4161233" cy="475785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p24" descr="Recurso 25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949678" y="3068143"/>
            <a:ext cx="432711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2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340872" y="1961346"/>
            <a:ext cx="3694496" cy="104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48;p1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949678" y="4109376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47;p1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949678" y="5337727"/>
            <a:ext cx="457200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009" y="1465958"/>
            <a:ext cx="3449770" cy="487848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" name="Google Shape;186;p59"/>
          <p:cNvGraphicFramePr/>
          <p:nvPr>
            <p:extLst>
              <p:ext uri="{D42A27DB-BD31-4B8C-83A1-F6EECF244321}">
                <p14:modId xmlns:p14="http://schemas.microsoft.com/office/powerpoint/2010/main" val="2505156787"/>
              </p:ext>
            </p:extLst>
          </p:nvPr>
        </p:nvGraphicFramePr>
        <p:xfrm>
          <a:off x="4014924" y="1737715"/>
          <a:ext cx="8001000" cy="4216157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860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149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2435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43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Bello.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Boavita, Cerinza, Chiscas, Chita, Cómbita, Duitama, El Cocuy, El Espino, Guacamayas, Güicán De La Sierra, La Uvita, Panqueba, San Mateo, San Miguel De Sema, Santa Rosa De Viterbo, Soatá, Sora.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Carmen De Carupa, Fosca, Fúquene, Guachetá, Susa, Une, Villa De San Diego De Ubaté.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Carcasí, Concepción, Enciso, Macaravita, Onzaga, San Miguel</a:t>
                      </a: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  <a:tabLst/>
                        <a:defRPr/>
                      </a:pP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Purificación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43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Abejorral, Andes, Belmira, Caramanta, Fredonia,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Jardín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Jericó, La Pintada, Liborina,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Montebello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Pueblorrico,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Sabanalarga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Santa Bárbara,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Támesis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Valparaíso, Ebéjico, San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Luis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Arcabuco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Belén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Chíquiza, Covarachía, Paipa, Sotaquirá, Susacón, Tipacoque, Villa De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Leyva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CALDAS : Aguadas,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Marulanda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Riosucio, Supía.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Cáqueza, Guayabetal, Gutiérrez,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Jerusalén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Simijaca,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Soacha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Sutatausa, Villapinzón, Viotá, Gachancipá.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Aipe, Baraya, Neiva.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QUINDÍO : Buenavista,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Calarcá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Córdoba, Génova, La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Tebaida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Montenegro, Pijao.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RISARALDA :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Dosquebradas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Barrancabermeja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Capitanejo, Charalá, Coromoro,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Encino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Gámbita, Mogotes, Molagavita, Málaga, San Andrés, San Joaquín, San José De Miranda, Santa Bárbara.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Ibagué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Rioblanco,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Roncesvalles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2697911"/>
                  </a:ext>
                </a:extLst>
              </a:tr>
            </a:tbl>
          </a:graphicData>
        </a:graphic>
      </p:graphicFrame>
      <p:pic>
        <p:nvPicPr>
          <p:cNvPr id="157" name="Google Shape;157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81648" y="4440644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5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033762" y="4116464"/>
            <a:ext cx="484369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281648" y="2925770"/>
            <a:ext cx="458425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009" y="1465958"/>
            <a:ext cx="3449770" cy="487848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" name="Google Shape;186;p59"/>
          <p:cNvGraphicFramePr/>
          <p:nvPr>
            <p:extLst>
              <p:ext uri="{D42A27DB-BD31-4B8C-83A1-F6EECF244321}">
                <p14:modId xmlns:p14="http://schemas.microsoft.com/office/powerpoint/2010/main" val="1770695368"/>
              </p:ext>
            </p:extLst>
          </p:nvPr>
        </p:nvGraphicFramePr>
        <p:xfrm>
          <a:off x="3980090" y="2086058"/>
          <a:ext cx="8001000" cy="3637057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860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149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2435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43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Amagá, Angelópolis, Anzá, Betulia, Caicedo, Caldas, </a:t>
                      </a:r>
                      <a:r>
                        <a:rPr lang="es-MX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Carepa</a:t>
                      </a: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Guadalupe, Heliconia, Ituango, La Estrella, Medellín, Olaya, Retiro, Salgar, San Andrés De Cuerquía, San José De La Montaña, Santa Fé De Antioquia, Tarso, Titiribí, Urrao, Venecia.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BOGOTÁ, D.C. : Bogotá, D.C..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Buenavista, Cubará, Floresta, Mongua, Nobsa, Paz De Río, Pesca, Rondón, Ráquira, Samacá, San Luis De Gaceno, Sativanorte, Sativasur, Tinjacá, Toca, Togüí, Tuta, Tutazá.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CALDAS : Aranzazu, Filadelfia, La Merced, Marmato, Neira, Pácora, Salamina.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Chipaque, Choachí, Chía, Cogua, Cota, Cucunubá, Funza, Fómeque, Gachetá, La Calera, Lenguazaque, Manta, Pacho, Quetame, San Antonio Del Tequendama, San Cayetano, Sopó, Subachoque, Supatá, Tabio, Tausa, Tenjo, Zipaquirá.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Palermo.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Chitagá, El Carmen, La Esperanza, Ábrego.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RISARALDA : Guática, Mistrató, Pereira, Quinchía.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Albania, Aratoca, Bolívar, Cabrera, Cepitá, Cerrito, Chima, Curití, El Carmen De Chucurí, El Peñón, Galán, Guaca, Hato, Palmar, Piedecuesta, Simacota.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Anzoátegui, Cajamarca, Chaparral, Herveo, Ortega, Rovira, Valle De San Juan.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58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193084" y="4046795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0898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Google Shape;186;p59"/>
          <p:cNvGraphicFramePr/>
          <p:nvPr>
            <p:extLst>
              <p:ext uri="{D42A27DB-BD31-4B8C-83A1-F6EECF244321}">
                <p14:modId xmlns:p14="http://schemas.microsoft.com/office/powerpoint/2010/main" val="3537142108"/>
              </p:ext>
            </p:extLst>
          </p:nvPr>
        </p:nvGraphicFramePr>
        <p:xfrm>
          <a:off x="4057455" y="1344311"/>
          <a:ext cx="8001000" cy="2773071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860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149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2435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43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Victoria, Palmira,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43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Acandí, Unguía.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Ansermanuevo,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Argelia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Bugalagrande, El Cairo, El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Águila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La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Unión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Obando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Roldanillo, Sevilla, Toro,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Tuluá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pt-BR" sz="1000" b="0" i="0" u="none" strike="noStrike" cap="none" dirty="0" err="1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Versalles</a:t>
                      </a:r>
                      <a:r>
                        <a:rPr lang="pt-BR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2697911"/>
                  </a:ext>
                </a:extLst>
              </a:tr>
            </a:tbl>
          </a:graphicData>
        </a:graphic>
      </p:graphicFrame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60" y="883842"/>
            <a:ext cx="3406217" cy="57816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5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465731" y="3470099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5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291939" y="2554090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285882" y="3459150"/>
            <a:ext cx="457200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Google Shape;186;p59"/>
          <p:cNvGraphicFramePr/>
          <p:nvPr>
            <p:extLst>
              <p:ext uri="{D42A27DB-BD31-4B8C-83A1-F6EECF244321}">
                <p14:modId xmlns:p14="http://schemas.microsoft.com/office/powerpoint/2010/main" val="180663786"/>
              </p:ext>
            </p:extLst>
          </p:nvPr>
        </p:nvGraphicFramePr>
        <p:xfrm>
          <a:off x="5224077" y="1281908"/>
          <a:ext cx="6745419" cy="369742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3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40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2435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243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Tame.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43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La Salina, Támara.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12697911"/>
                  </a:ext>
                </a:extLst>
              </a:tr>
              <a:tr h="92435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Fortul.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Aguazul, Orocué, Trinidad.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META : Cumaral, Villavicencio.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Cumaribo,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9628389"/>
                  </a:ext>
                </a:extLst>
              </a:tr>
            </a:tbl>
          </a:graphicData>
        </a:graphic>
      </p:graphicFrame>
      <p:graphicFrame>
        <p:nvGraphicFramePr>
          <p:cNvPr id="199" name="Google Shape;199;p4"/>
          <p:cNvGraphicFramePr/>
          <p:nvPr>
            <p:extLst>
              <p:ext uri="{D42A27DB-BD31-4B8C-83A1-F6EECF244321}">
                <p14:modId xmlns:p14="http://schemas.microsoft.com/office/powerpoint/2010/main" val="3279372106"/>
              </p:ext>
            </p:extLst>
          </p:nvPr>
        </p:nvGraphicFramePr>
        <p:xfrm>
          <a:off x="12455004" y="4502918"/>
          <a:ext cx="6746475" cy="16268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9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7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La Salina, Trinidad.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ORINOQUÍA</a:t>
            </a:r>
            <a:endParaRPr/>
          </a:p>
        </p:txBody>
      </p:sp>
      <p:pic>
        <p:nvPicPr>
          <p:cNvPr id="201" name="Google Shape;201;p4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389" y="1445709"/>
            <a:ext cx="4650193" cy="4860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81518" y="2447463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243713" y="3852165"/>
            <a:ext cx="3694496" cy="104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4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381518" y="3407118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381518" y="4366773"/>
            <a:ext cx="457200" cy="437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2" name="Google Shape;212;p5"/>
          <p:cNvGraphicFramePr/>
          <p:nvPr>
            <p:extLst>
              <p:ext uri="{D42A27DB-BD31-4B8C-83A1-F6EECF244321}">
                <p14:modId xmlns:p14="http://schemas.microsoft.com/office/powerpoint/2010/main" val="52172727"/>
              </p:ext>
            </p:extLst>
          </p:nvPr>
        </p:nvGraphicFramePr>
        <p:xfrm>
          <a:off x="5603427" y="2339314"/>
          <a:ext cx="6426275" cy="20412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82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655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lang="es-CO" sz="1000" b="0" i="0" u="none" strike="noStrike" cap="none" dirty="0" smtClean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lang="es-CO" sz="1000" b="0" i="0" u="none" strike="noStrike" cap="none" dirty="0" smtClean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CAQUETÁ : Valparaíso.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GUAINÍA : Inírida.</a:t>
                      </a: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 smtClean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GUAVIARE : El Retorno.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214" name="Google Shape;214;p5"/>
          <p:cNvPicPr preferRelativeResize="0"/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198" y="1371600"/>
            <a:ext cx="4665613" cy="48767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Google Shape;215;p5" descr="Recurso 25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003413" y="2107451"/>
            <a:ext cx="432711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436124" y="1135030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5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385318" y="2937206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72991" y="3382253"/>
            <a:ext cx="455517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904</TotalTime>
  <Words>1725</Words>
  <Application>Microsoft Office PowerPoint</Application>
  <PresentationFormat>Panorámica</PresentationFormat>
  <Paragraphs>127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Calibri</vt:lpstr>
      <vt:lpstr>Verdana</vt:lpstr>
      <vt:lpstr>Arial Narrow</vt:lpstr>
      <vt:lpstr>Arial</vt:lpstr>
      <vt:lpstr>Helvetica Neue</vt:lpstr>
      <vt:lpstr>Arial Black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Incendios Observador</cp:lastModifiedBy>
  <cp:revision>76</cp:revision>
  <dcterms:created xsi:type="dcterms:W3CDTF">2022-10-19T17:32:46Z</dcterms:created>
  <dcterms:modified xsi:type="dcterms:W3CDTF">2024-02-14T19:50:36Z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</Properties>
</file>