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2"/>
  </p:notesMasterIdLst>
  <p:sldIdLst>
    <p:sldId id="256" r:id="rId2"/>
    <p:sldId id="257" r:id="rId3"/>
    <p:sldId id="270" r:id="rId4"/>
    <p:sldId id="259" r:id="rId5"/>
    <p:sldId id="261" r:id="rId6"/>
    <p:sldId id="264" r:id="rId7"/>
    <p:sldId id="265" r:id="rId8"/>
    <p:sldId id="266" r:id="rId9"/>
    <p:sldId id="267" r:id="rId10"/>
    <p:sldId id="268" r:id="rId11"/>
  </p:sldIdLst>
  <p:sldSz cx="12192000" cy="6858000"/>
  <p:notesSz cx="12192000" cy="6858000"/>
  <p:embeddedFontLst>
    <p:embeddedFont>
      <p:font typeface="Helvetica Neue" panose="020B0604020202020204" charset="0"/>
      <p:regular r:id="rId13"/>
      <p:bold r:id="rId14"/>
      <p:italic r:id="rId15"/>
      <p:boldItalic r:id="rId16"/>
    </p:embeddedFont>
    <p:embeddedFont>
      <p:font typeface="Calibri" panose="020F0502020204030204" pitchFamily="34" charset="0"/>
      <p:regular r:id="rId17"/>
      <p:bold r:id="rId18"/>
      <p:italic r:id="rId19"/>
      <p:boldItalic r:id="rId20"/>
    </p:embeddedFont>
    <p:embeddedFont>
      <p:font typeface="Verdana" panose="020B0604030504040204" pitchFamily="34" charset="0"/>
      <p:regular r:id="rId21"/>
      <p:bold r:id="rId22"/>
      <p:italic r:id="rId23"/>
      <p:boldItalic r:id="rId24"/>
    </p:embeddedFont>
    <p:embeddedFont>
      <p:font typeface="Arial Narrow" panose="020B0606020202030204" pitchFamily="34" charset="0"/>
      <p:regular r:id="rId25"/>
      <p:bold r:id="rId26"/>
      <p:italic r:id="rId27"/>
      <p:boldItalic r:id="rId28"/>
    </p:embeddedFont>
    <p:embeddedFont>
      <p:font typeface="Arial Black" panose="020B0A04020102020204" pitchFamily="34" charset="0"/>
      <p:bold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h4azekn3fThzs9cA6lfW8iTEDTq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37F94A-DA9B-481A-AE38-6A32242EE391}">
  <a:tblStyle styleId="{7637F94A-DA9B-481A-AE38-6A32242EE39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00C0F73-EEEA-4E89-A611-1E2FAB54C115}"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721" autoAdjust="0"/>
  </p:normalViewPr>
  <p:slideViewPr>
    <p:cSldViewPr snapToGrid="0">
      <p:cViewPr varScale="1">
        <p:scale>
          <a:sx n="108" d="100"/>
          <a:sy n="108" d="100"/>
        </p:scale>
        <p:origin x="678" y="96"/>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 Type="http://schemas.openxmlformats.org/officeDocument/2006/relationships/slide" Target="slides/slide2.xml"/><Relationship Id="rId21" Type="http://schemas.openxmlformats.org/officeDocument/2006/relationships/font" Target="fonts/font9.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font" Target="fonts/font16.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font" Target="fonts/font15.fntdata"/><Relationship Id="rId35"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4493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252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284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5811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531068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84664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3768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9: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35936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36632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p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23863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68558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chemeClr val="lt1"/>
                </a:solidFill>
                <a:latin typeface="Helvetica Neue"/>
                <a:ea typeface="Helvetica Neue"/>
                <a:cs typeface="Helvetica Neue"/>
                <a:sym typeface="Helvetica Neue"/>
              </a:rPr>
              <a:t>www.ideam.gov.co</a:t>
            </a:r>
            <a:endParaRPr sz="1400" b="0" i="0" u="none" strike="noStrike" cap="none">
              <a:solidFill>
                <a:srgbClr val="000000"/>
              </a:solidFill>
              <a:latin typeface="Arial"/>
              <a:ea typeface="Arial"/>
              <a:cs typeface="Arial"/>
              <a:sym typeface="Arial"/>
            </a:endParaRPr>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red_icv.jpg" TargetMode="External"/><Relationship Id="rId3" Type="http://schemas.openxmlformats.org/officeDocument/2006/relationships/image" Target="../media/image10.jpg"/><Relationship Id="rId7" Type="http://schemas.openxmlformats.org/officeDocument/2006/relationships/image" Target="../media/image12.jpg"/><Relationship Id="rId12" Type="http://schemas.openxmlformats.org/officeDocument/2006/relationships/image" Target="file:///O:\Mi%20unidad\OSPA\01.%20Tematicas\04.%20Incendios\01.%20Productos\postmodelo_icv\temporales\yellow_icv.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O:\Mi%20unidad\OSPA\01.%20Tematicas\04.%20Incendios\01.%20Productos\postmodelo_icv\temporales\torta_regiones_icv.jpg" TargetMode="External"/><Relationship Id="rId11" Type="http://schemas.openxmlformats.org/officeDocument/2006/relationships/image" Target="../media/image14.jpg"/><Relationship Id="rId5" Type="http://schemas.openxmlformats.org/officeDocument/2006/relationships/image" Target="../media/image11.jpg"/><Relationship Id="rId10" Type="http://schemas.openxmlformats.org/officeDocument/2006/relationships/image" Target="file:///O:\Mi%20unidad\OSPA\01.%20Tematicas\04.%20Incendios\01.%20Productos\postmodelo_icv\temporales\orange_icv.jpg" TargetMode="External"/><Relationship Id="rId4" Type="http://schemas.openxmlformats.org/officeDocument/2006/relationships/image" Target="file:///O:\Mi%20unidad\OSPA\01.%20Tematicas\04.%20Incendios\01.%20Productos\postmodelo_icv\temporales\icolombia.jpg" TargetMode="External"/><Relationship Id="rId9" Type="http://schemas.openxmlformats.org/officeDocument/2006/relationships/image" Target="../media/image13.jp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jp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O:\Mi%20unidad\OSPA\01.%20Tematicas\04.%20Incendios\01.%20Productos\postmodelo_icv\temporales\iandina.jpg"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1.jpg"/><Relationship Id="rId7"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9.png"/><Relationship Id="rId4" Type="http://schemas.openxmlformats.org/officeDocument/2006/relationships/image" Target="file:///O:\Mi%20unidad\OSPA\01.%20Tematicas\04.%20Incendios\01.%20Productos\postmodelo_icv\temporales\ipacifico.jpg"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3.jpg"/><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orinoquia.jpg"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5.jp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amazonia.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MX" sz="2000" b="1" i="0" u="none" strike="noStrike" cap="none">
                <a:solidFill>
                  <a:srgbClr val="C00000"/>
                </a:solidFill>
                <a:latin typeface="Verdana"/>
                <a:ea typeface="Verdana"/>
                <a:cs typeface="Verdana"/>
                <a:sym typeface="Verdana"/>
              </a:rPr>
              <a:t>Boletín No.</a:t>
            </a:r>
            <a:endParaRPr sz="2000" b="1" i="0" u="none" strike="noStrike" cap="none">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15696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s-MX" sz="2400" b="1" i="0" u="none" strike="noStrike" cap="none" dirty="0" smtClean="0">
                <a:solidFill>
                  <a:schemeClr val="lt1"/>
                </a:solidFill>
                <a:latin typeface="Verdana"/>
                <a:ea typeface="Verdana"/>
                <a:cs typeface="Verdana"/>
                <a:sym typeface="Verdana"/>
              </a:rPr>
              <a:t>034</a:t>
            </a:r>
            <a:endParaRPr sz="2400" b="1" i="0"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2400"/>
              <a:buFont typeface="Arial"/>
              <a:buNone/>
            </a:pPr>
            <a:endParaRPr sz="2400" b="1" i="0"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2400"/>
              <a:buFont typeface="Arial"/>
              <a:buNone/>
            </a:pPr>
            <a:endParaRPr sz="2400" b="1" i="0"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2400"/>
              <a:buFont typeface="Arial"/>
              <a:buNone/>
            </a:pPr>
            <a:endParaRPr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E1233F"/>
                </a:solidFill>
                <a:latin typeface="Verdana"/>
                <a:ea typeface="Verdana"/>
                <a:cs typeface="Verdana"/>
                <a:sym typeface="Verdana"/>
              </a:rPr>
              <a:t>PARA TOMAR ACCIÓN </a:t>
            </a:r>
            <a:r>
              <a:rPr lang="es-MX" sz="800" b="0" i="0" u="none" strike="noStrike" cap="none">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793F"/>
                </a:solidFill>
                <a:latin typeface="Verdana"/>
                <a:ea typeface="Verdana"/>
                <a:cs typeface="Verdana"/>
                <a:sym typeface="Verdana"/>
              </a:rPr>
              <a:t>PARA PREPARARSE </a:t>
            </a:r>
            <a:r>
              <a:rPr lang="es-MX" sz="800" b="0" i="0" u="none" strike="noStrike" cap="none">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BB3F"/>
                </a:solidFill>
                <a:latin typeface="Verdana"/>
                <a:ea typeface="Verdana"/>
                <a:cs typeface="Verdana"/>
                <a:sym typeface="Verdana"/>
              </a:rPr>
              <a:t>PARA  INFORMARSE  </a:t>
            </a:r>
            <a:r>
              <a:rPr lang="es-MX" sz="800" b="0" i="0" u="none" strike="noStrike" cap="none">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92D050"/>
                </a:solidFill>
                <a:latin typeface="Verdana"/>
                <a:ea typeface="Verdana"/>
                <a:cs typeface="Verdana"/>
                <a:sym typeface="Verdana"/>
              </a:rPr>
              <a:t>CONDICIONES NORMALES </a:t>
            </a:r>
            <a:r>
              <a:rPr lang="es-MX" sz="800" b="0" i="0" u="none" strike="noStrike" cap="none">
                <a:solidFill>
                  <a:srgbClr val="171616"/>
                </a:solidFill>
                <a:latin typeface="Verdana"/>
                <a:ea typeface="Verdana"/>
                <a:cs typeface="Verdana"/>
                <a:sym typeface="Verdana"/>
              </a:rPr>
              <a:t>La información que se suministra se encuentra dentro de los rangos normales.</a:t>
            </a:r>
            <a:endParaRPr sz="800" b="0" i="0" u="none" strike="noStrike" cap="none">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r>
              <a:rPr lang="es-MX" sz="1100" b="1" i="0" u="none" strike="noStrike" cap="none" dirty="0" smtClean="0">
                <a:solidFill>
                  <a:srgbClr val="800000"/>
                </a:solidFill>
                <a:latin typeface="Calibri"/>
                <a:ea typeface="Calibri"/>
                <a:cs typeface="Calibri"/>
                <a:sym typeface="Calibri"/>
              </a:rPr>
              <a:t>03 </a:t>
            </a:r>
            <a:r>
              <a:rPr lang="es-MX" sz="1100" b="1" i="0" u="none" strike="noStrike" cap="none" dirty="0">
                <a:solidFill>
                  <a:srgbClr val="800000"/>
                </a:solidFill>
                <a:latin typeface="Calibri"/>
                <a:ea typeface="Calibri"/>
                <a:cs typeface="Calibri"/>
                <a:sym typeface="Calibri"/>
              </a:rPr>
              <a:t>de </a:t>
            </a:r>
            <a:r>
              <a:rPr lang="es-MX" sz="1100" b="1" dirty="0" smtClean="0">
                <a:solidFill>
                  <a:srgbClr val="800000"/>
                </a:solidFill>
                <a:latin typeface="Calibri"/>
                <a:ea typeface="Calibri"/>
                <a:cs typeface="Calibri"/>
                <a:sym typeface="Calibri"/>
              </a:rPr>
              <a:t>febr</a:t>
            </a:r>
            <a:r>
              <a:rPr lang="es-MX" sz="1100" b="1" i="0" u="none" strike="noStrike" cap="none" dirty="0" smtClean="0">
                <a:solidFill>
                  <a:srgbClr val="800000"/>
                </a:solidFill>
                <a:latin typeface="Calibri"/>
                <a:ea typeface="Calibri"/>
                <a:cs typeface="Calibri"/>
                <a:sym typeface="Calibri"/>
              </a:rPr>
              <a:t>ero </a:t>
            </a:r>
            <a:r>
              <a:rPr lang="es-MX" sz="1100" b="1" i="0" u="none" strike="noStrike" cap="none" dirty="0">
                <a:solidFill>
                  <a:srgbClr val="800000"/>
                </a:solidFill>
                <a:latin typeface="Calibri"/>
                <a:ea typeface="Calibri"/>
                <a:cs typeface="Calibri"/>
                <a:sym typeface="Calibri"/>
              </a:rPr>
              <a:t>de 2024 – 12:00 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smtClean="0">
                <a:solidFill>
                  <a:srgbClr val="800000"/>
                </a:solidFill>
                <a:latin typeface="Calibri"/>
                <a:ea typeface="Calibri"/>
                <a:cs typeface="Calibri"/>
                <a:sym typeface="Calibri"/>
              </a:rPr>
              <a:t>04</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i="0" u="none" strike="noStrike" cap="none" dirty="0" smtClean="0">
                <a:solidFill>
                  <a:srgbClr val="800000"/>
                </a:solidFill>
                <a:latin typeface="Calibri"/>
                <a:ea typeface="Calibri"/>
                <a:cs typeface="Calibri"/>
                <a:sym typeface="Calibri"/>
              </a:rPr>
              <a:t>febrero </a:t>
            </a:r>
            <a:r>
              <a:rPr lang="es-MX" sz="1100" b="1" i="0" u="none" strike="noStrike" cap="none" dirty="0">
                <a:solidFill>
                  <a:srgbClr val="800000"/>
                </a:solidFill>
                <a:latin typeface="Calibri"/>
                <a:ea typeface="Calibri"/>
                <a:cs typeface="Calibri"/>
                <a:sym typeface="Calibri"/>
              </a:rPr>
              <a:t>de 2024 – 12:00 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7"/>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1" name="Google Shape;231;p7"/>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Ingrid Tatiana Sierra Giraldo| Jefe 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0" i="0" u="none" strike="noStrike" cap="none" dirty="0">
                <a:solidFill>
                  <a:srgbClr val="7F7F7F"/>
                </a:solidFill>
                <a:latin typeface="Verdana"/>
                <a:ea typeface="Verdana"/>
                <a:cs typeface="Verdana"/>
                <a:sym typeface="Verdana"/>
              </a:rPr>
              <a:t>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smtClean="0">
                <a:solidFill>
                  <a:srgbClr val="7F7F7F"/>
                </a:solidFill>
                <a:latin typeface="Verdana"/>
                <a:ea typeface="Verdana"/>
                <a:cs typeface="Verdana"/>
                <a:sym typeface="Verdana"/>
              </a:rPr>
              <a:t>Luis Alejandro Vanegas Guerrero (Incendios </a:t>
            </a:r>
            <a:r>
              <a:rPr lang="es-MX" sz="1200" b="0" i="0" u="none" strike="noStrike" cap="none" dirty="0">
                <a:solidFill>
                  <a:srgbClr val="7F7F7F"/>
                </a:solidFill>
                <a:latin typeface="Verdana"/>
                <a:ea typeface="Verdana"/>
                <a:cs typeface="Verdana"/>
                <a:sym typeface="Verdana"/>
              </a:rPr>
              <a:t>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32" name="Google Shape;232;p7"/>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a:solidFill>
                  <a:srgbClr val="C00000"/>
                </a:solidFill>
                <a:latin typeface="Verdana"/>
                <a:ea typeface="Verdana"/>
                <a:cs typeface="Verdana"/>
                <a:sym typeface="Verdana"/>
              </a:rPr>
              <a:t>VISITA NUESTRAS REDES SOCIALES</a:t>
            </a:r>
            <a:endParaRPr sz="1100" b="1" i="0" u="none" strike="noStrike" cap="none">
              <a:solidFill>
                <a:srgbClr val="C00000"/>
              </a:solidFill>
              <a:latin typeface="Verdana"/>
              <a:ea typeface="Verdana"/>
              <a:cs typeface="Verdana"/>
              <a:sym typeface="Verdana"/>
            </a:endParaRPr>
          </a:p>
        </p:txBody>
      </p:sp>
      <p:grpSp>
        <p:nvGrpSpPr>
          <p:cNvPr id="233" name="Google Shape;233;p7"/>
          <p:cNvGrpSpPr/>
          <p:nvPr/>
        </p:nvGrpSpPr>
        <p:grpSpPr>
          <a:xfrm>
            <a:off x="8760760" y="2132261"/>
            <a:ext cx="2092771" cy="2404039"/>
            <a:chOff x="8855817" y="2561633"/>
            <a:chExt cx="1843914" cy="2118168"/>
          </a:xfrm>
        </p:grpSpPr>
        <p:pic>
          <p:nvPicPr>
            <p:cNvPr id="234" name="Google Shape;234;p7"/>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35" name="Google Shape;235;p7"/>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36" name="Google Shape;236;p7"/>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37" name="Google Shape;237;p7"/>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38" name="Google Shape;238;p7"/>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39" name="Google Shape;239;p7"/>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0" name="Google Shape;240;p7"/>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1" name="Google Shape;241;p7"/>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
        <p:nvSpPr>
          <p:cNvPr id="242" name="Google Shape;242;p7"/>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a:solidFill>
                  <a:srgbClr val="FFFFFF"/>
                </a:solidFill>
                <a:latin typeface="Arial"/>
                <a:ea typeface="Arial"/>
                <a:cs typeface="Arial"/>
                <a:sym typeface="Arial"/>
              </a:rPr>
              <a:t>histórico &lt;- rbind(histórico, evaluación) </a:t>
            </a:r>
            <a:endParaRPr sz="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s-MX" sz="1800" b="0" i="0" u="none" strike="noStrike" cap="none">
                <a:solidFill>
                  <a:schemeClr val="dk1"/>
                </a:solidFill>
                <a:latin typeface="Arial"/>
                <a:ea typeface="Arial"/>
                <a:cs typeface="Arial"/>
                <a:sym typeface="Arial"/>
              </a:rPr>
              <a:t/>
            </a:r>
            <a:br>
              <a:rPr lang="es-MX"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1800" b="0" i="0" u="none" strike="noStrike" cap="none">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sectores de las regiones Caribe, Andina, Pacífico, Amazonia y Orinoquia.</a:t>
            </a:r>
            <a:endParaRPr sz="1800" b="0" i="0" u="none" strike="noStrike" cap="none">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a:solidFill>
                  <a:srgbClr val="C00000"/>
                </a:solidFill>
                <a:latin typeface="Verdana"/>
                <a:ea typeface="Verdana"/>
                <a:cs typeface="Verdana"/>
                <a:sym typeface="Verdana"/>
              </a:rPr>
              <a:t>RESUMEN</a:t>
            </a:r>
            <a:endParaRPr sz="1400" b="1" i="0" u="none" strike="noStrike" cap="none">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rgbClr val="C00000"/>
                </a:solidFill>
                <a:latin typeface="Verdana"/>
                <a:ea typeface="Verdana"/>
                <a:cs typeface="Verdana"/>
                <a:sym typeface="Verdana"/>
              </a:rPr>
              <a:t>Mapa de Pronóstico de la Amenaza por </a:t>
            </a:r>
            <a:r>
              <a:rPr lang="es-MX" sz="1100" b="1" i="0" u="none" strike="noStrike" cap="none">
                <a:solidFill>
                  <a:srgbClr val="C00000"/>
                </a:solidFill>
                <a:latin typeface="Arial Black"/>
                <a:ea typeface="Arial Black"/>
                <a:cs typeface="Arial Black"/>
                <a:sym typeface="Arial Black"/>
              </a:rPr>
              <a:t>Incendios de la Cobertura Vegetal</a:t>
            </a:r>
            <a:endParaRPr sz="1100" b="1" i="0" u="none" strike="noStrike" cap="none">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a:extLst>
              <a:ext uri="{28A0092B-C50C-407E-A947-70E740481C1C}">
                <a14:useLocalDpi xmlns:a14="http://schemas.microsoft.com/office/drawing/2010/main" val="0"/>
              </a:ext>
            </a:extLst>
          </a:blip>
          <a:stretch>
            <a:fillRect/>
          </a:stretch>
        </p:blipFill>
        <p:spPr>
          <a:xfrm>
            <a:off x="8036648" y="1612695"/>
            <a:ext cx="3322735" cy="4698837"/>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200"/>
              <a:buNone/>
            </a:pPr>
            <a:r>
              <a:rPr lang="es-MX" sz="1200" dirty="0"/>
              <a:t>Actualización | </a:t>
            </a:r>
            <a:r>
              <a:rPr lang="es-MX" sz="1200" dirty="0" smtClean="0"/>
              <a:t>03 </a:t>
            </a:r>
            <a:r>
              <a:rPr lang="es-MX" sz="1200" dirty="0"/>
              <a:t>de </a:t>
            </a:r>
            <a:r>
              <a:rPr lang="es-MX" sz="1200" dirty="0" smtClean="0"/>
              <a:t>febrero </a:t>
            </a:r>
            <a:r>
              <a:rPr lang="es-MX" sz="1200" dirty="0"/>
              <a:t>del 2024 | </a:t>
            </a:r>
            <a:r>
              <a:rPr lang="es-MX" sz="1200" dirty="0" smtClean="0"/>
              <a:t>12:00 </a:t>
            </a:r>
            <a:r>
              <a:rPr lang="es-MX" sz="1200" dirty="0"/>
              <a:t>HLC</a:t>
            </a:r>
            <a:endParaRPr sz="1200" dirty="0"/>
          </a:p>
        </p:txBody>
      </p:sp>
      <p:pic>
        <p:nvPicPr>
          <p:cNvPr id="125" name="Google Shape;125;p17"/>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34505" y="1028702"/>
            <a:ext cx="3960226" cy="5600345"/>
          </a:xfrm>
          <a:prstGeom prst="rect">
            <a:avLst/>
          </a:prstGeom>
          <a:noFill/>
          <a:ln>
            <a:noFill/>
          </a:ln>
        </p:spPr>
      </p:pic>
      <p:pic>
        <p:nvPicPr>
          <p:cNvPr id="126" name="Google Shape;126;p17"/>
          <p:cNvPicPr preferRelativeResize="0"/>
          <p:nvPr/>
        </p:nvPicPr>
        <p:blipFill>
          <a:blip r:embed="rId5" r:link="rId6">
            <a:extLst>
              <a:ext uri="{28A0092B-C50C-407E-A947-70E740481C1C}">
                <a14:useLocalDpi xmlns:a14="http://schemas.microsoft.com/office/drawing/2010/main" val="0"/>
              </a:ext>
            </a:extLst>
          </a:blip>
          <a:stretch>
            <a:fillRect/>
          </a:stretch>
        </p:blipFill>
        <p:spPr>
          <a:xfrm>
            <a:off x="4241016" y="2601532"/>
            <a:ext cx="2125240" cy="2313366"/>
          </a:xfrm>
          <a:prstGeom prst="rect">
            <a:avLst/>
          </a:prstGeom>
          <a:noFill/>
          <a:ln w="9525" cap="flat" cmpd="sng">
            <a:solidFill>
              <a:schemeClr val="dk1"/>
            </a:solidFill>
            <a:prstDash val="solid"/>
            <a:round/>
            <a:headEnd type="none" w="sm" len="sm"/>
            <a:tailEnd type="none" w="sm" len="sm"/>
          </a:ln>
        </p:spPr>
      </p:pic>
      <p:pic>
        <p:nvPicPr>
          <p:cNvPr id="127" name="Google Shape;127;p17"/>
          <p:cNvPicPr preferRelativeResize="0"/>
          <p:nvPr/>
        </p:nvPicPr>
        <p:blipFill>
          <a:blip r:embed="rId7" r:link="rId8">
            <a:extLst>
              <a:ext uri="{28A0092B-C50C-407E-A947-70E740481C1C}">
                <a14:useLocalDpi xmlns:a14="http://schemas.microsoft.com/office/drawing/2010/main" val="0"/>
              </a:ext>
            </a:extLst>
          </a:blip>
          <a:stretch>
            <a:fillRect/>
          </a:stretch>
        </p:blipFill>
        <p:spPr>
          <a:xfrm>
            <a:off x="7542895" y="1864495"/>
            <a:ext cx="1730285" cy="883166"/>
          </a:xfrm>
          <a:prstGeom prst="rect">
            <a:avLst/>
          </a:prstGeom>
          <a:noFill/>
          <a:ln>
            <a:noFill/>
          </a:ln>
        </p:spPr>
      </p:pic>
      <p:pic>
        <p:nvPicPr>
          <p:cNvPr id="128" name="Google Shape;128;p17"/>
          <p:cNvPicPr preferRelativeResize="0"/>
          <p:nvPr/>
        </p:nvPicPr>
        <p:blipFill>
          <a:blip r:embed="rId9" r:link="rId10">
            <a:extLst>
              <a:ext uri="{28A0092B-C50C-407E-A947-70E740481C1C}">
                <a14:useLocalDpi xmlns:a14="http://schemas.microsoft.com/office/drawing/2010/main" val="0"/>
              </a:ext>
            </a:extLst>
          </a:blip>
          <a:stretch>
            <a:fillRect/>
          </a:stretch>
        </p:blipFill>
        <p:spPr>
          <a:xfrm>
            <a:off x="7542895" y="3465982"/>
            <a:ext cx="1869315" cy="1562277"/>
          </a:xfrm>
          <a:prstGeom prst="rect">
            <a:avLst/>
          </a:prstGeom>
          <a:noFill/>
          <a:ln>
            <a:noFill/>
          </a:ln>
        </p:spPr>
      </p:pic>
      <p:pic>
        <p:nvPicPr>
          <p:cNvPr id="129" name="Google Shape;129;p17"/>
          <p:cNvPicPr preferRelativeResize="0"/>
          <p:nvPr/>
        </p:nvPicPr>
        <p:blipFill>
          <a:blip r:embed="rId11" r:link="rId12">
            <a:extLst>
              <a:ext uri="{28A0092B-C50C-407E-A947-70E740481C1C}">
                <a14:useLocalDpi xmlns:a14="http://schemas.microsoft.com/office/drawing/2010/main" val="0"/>
              </a:ext>
            </a:extLst>
          </a:blip>
          <a:stretch>
            <a:fillRect/>
          </a:stretch>
        </p:blipFill>
        <p:spPr>
          <a:xfrm>
            <a:off x="9714420" y="1653935"/>
            <a:ext cx="1941961" cy="3974508"/>
          </a:xfrm>
          <a:prstGeom prst="rect">
            <a:avLst/>
          </a:prstGeom>
          <a:noFill/>
          <a:ln>
            <a:noFill/>
          </a:ln>
        </p:spPr>
      </p:pic>
    </p:spTree>
    <p:extLst>
      <p:ext uri="{BB962C8B-B14F-4D97-AF65-F5344CB8AC3E}">
        <p14:creationId xmlns:p14="http://schemas.microsoft.com/office/powerpoint/2010/main" val="15197754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7" name="Google Shape;186;p59"/>
          <p:cNvGraphicFramePr/>
          <p:nvPr>
            <p:extLst>
              <p:ext uri="{D42A27DB-BD31-4B8C-83A1-F6EECF244321}">
                <p14:modId xmlns:p14="http://schemas.microsoft.com/office/powerpoint/2010/main" val="2040429351"/>
              </p:ext>
            </p:extLst>
          </p:nvPr>
        </p:nvGraphicFramePr>
        <p:xfrm>
          <a:off x="4823352" y="1888559"/>
          <a:ext cx="6973313" cy="3899617"/>
        </p:xfrm>
        <a:graphic>
          <a:graphicData uri="http://schemas.openxmlformats.org/drawingml/2006/table">
            <a:tbl>
              <a:tblPr>
                <a:noFill/>
                <a:tableStyleId>{7637F94A-DA9B-481A-AE38-6A32242EE391}</a:tableStyleId>
              </a:tblPr>
              <a:tblGrid>
                <a:gridCol w="859406">
                  <a:extLst>
                    <a:ext uri="{9D8B030D-6E8A-4147-A177-3AD203B41FA5}">
                      <a16:colId xmlns:a16="http://schemas.microsoft.com/office/drawing/2014/main" val="20000"/>
                    </a:ext>
                  </a:extLst>
                </a:gridCol>
                <a:gridCol w="6113907">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86156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CESAR : Valledupar.</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1"/>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MAGDALENA : Ciénaga.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ATLÁNTICO : Manatí.</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BOLÍVAR : Arjona, El Guamo, Morales, Santa Rosa Del Sur, Simití.</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CESAR : Aguachica, Agustín Codazzi, Becerril, El Copey, La Jagua De Ibirico, La Paz, Río De Oro, San Diego, San Martín.</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CÓRDOBA : Cereté, Ciénaga De Oro, San Bernardo Del Viento.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LA GUAJIRA : Dibulla, Fonseca, La Jagua Del Pilar, Riohacha, San Juan Del Cesar, Urumita, Villanueva.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MAGDALENA : Aracataca, Santa Ana, Santa Marta.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403169289"/>
                  </a:ext>
                </a:extLst>
              </a:tr>
            </a:tbl>
          </a:graphicData>
        </a:graphic>
      </p:graphicFrame>
      <p:sp>
        <p:nvSpPr>
          <p:cNvPr id="135" name="Google Shape;135;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36" name="Google Shape;136;p2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85081" y="1462996"/>
            <a:ext cx="4161236" cy="4757857"/>
          </a:xfrm>
          <a:prstGeom prst="rect">
            <a:avLst/>
          </a:prstGeom>
          <a:noFill/>
          <a:ln>
            <a:noFill/>
          </a:ln>
        </p:spPr>
      </p:pic>
      <p:pic>
        <p:nvPicPr>
          <p:cNvPr id="137" name="Google Shape;137;p24" descr="Recurso 25.png"/>
          <p:cNvPicPr preferRelativeResize="0"/>
          <p:nvPr/>
        </p:nvPicPr>
        <p:blipFill rotWithShape="1">
          <a:blip r:embed="rId5">
            <a:alphaModFix/>
          </a:blip>
          <a:srcRect/>
          <a:stretch/>
        </p:blipFill>
        <p:spPr>
          <a:xfrm>
            <a:off x="4985566" y="2505373"/>
            <a:ext cx="432711" cy="446694"/>
          </a:xfrm>
          <a:prstGeom prst="rect">
            <a:avLst/>
          </a:prstGeom>
          <a:noFill/>
          <a:ln>
            <a:noFill/>
          </a:ln>
        </p:spPr>
      </p:pic>
      <p:pic>
        <p:nvPicPr>
          <p:cNvPr id="138" name="Google Shape;138;p24"/>
          <p:cNvPicPr preferRelativeResize="0"/>
          <p:nvPr/>
        </p:nvPicPr>
        <p:blipFill rotWithShape="1">
          <a:blip r:embed="rId6">
            <a:alphaModFix/>
          </a:blip>
          <a:srcRect/>
          <a:stretch/>
        </p:blipFill>
        <p:spPr>
          <a:xfrm>
            <a:off x="12340872" y="1961346"/>
            <a:ext cx="3694496" cy="1042506"/>
          </a:xfrm>
          <a:prstGeom prst="rect">
            <a:avLst/>
          </a:prstGeom>
          <a:noFill/>
          <a:ln>
            <a:noFill/>
          </a:ln>
        </p:spPr>
      </p:pic>
      <p:pic>
        <p:nvPicPr>
          <p:cNvPr id="8" name="Google Shape;148;p1"/>
          <p:cNvPicPr preferRelativeResize="0"/>
          <p:nvPr/>
        </p:nvPicPr>
        <p:blipFill rotWithShape="1">
          <a:blip r:embed="rId7">
            <a:alphaModFix/>
          </a:blip>
          <a:srcRect/>
          <a:stretch/>
        </p:blipFill>
        <p:spPr>
          <a:xfrm>
            <a:off x="4976349" y="3523712"/>
            <a:ext cx="451143" cy="445047"/>
          </a:xfrm>
          <a:prstGeom prst="rect">
            <a:avLst/>
          </a:prstGeom>
          <a:noFill/>
          <a:ln>
            <a:noFill/>
          </a:ln>
        </p:spPr>
      </p:pic>
      <p:pic>
        <p:nvPicPr>
          <p:cNvPr id="9" name="Google Shape;147;p1"/>
          <p:cNvPicPr preferRelativeResize="0"/>
          <p:nvPr/>
        </p:nvPicPr>
        <p:blipFill rotWithShape="1">
          <a:blip r:embed="rId8">
            <a:alphaModFix/>
          </a:blip>
          <a:srcRect/>
          <a:stretch/>
        </p:blipFill>
        <p:spPr>
          <a:xfrm>
            <a:off x="4985566" y="4831014"/>
            <a:ext cx="457200" cy="446694"/>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10" name="Google Shape;186;p59"/>
          <p:cNvGraphicFramePr/>
          <p:nvPr>
            <p:extLst>
              <p:ext uri="{D42A27DB-BD31-4B8C-83A1-F6EECF244321}">
                <p14:modId xmlns:p14="http://schemas.microsoft.com/office/powerpoint/2010/main" val="2355856158"/>
              </p:ext>
            </p:extLst>
          </p:nvPr>
        </p:nvGraphicFramePr>
        <p:xfrm>
          <a:off x="4184783" y="1465957"/>
          <a:ext cx="6746475" cy="45620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HUILA : Colombia, Palermo, Pital, Rivera, Yaguará.</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TOLIMA : Alpujarra, Guamo, San Luis.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1"/>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ANTIOQUIA : Medellín.</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BOYACÁ : Almeida, Aquitania, Berbeo, Boyacá, Chinavita, Chiscas, Chita, Chivatá, Chivor, Chíquiza, Ciénega, Cucaita, Cuítiva, Cómbita, El Cocuy, El Espino, Firavitoba, Garagoa, Guateque, Guayatá, Iza, Jenesano, Jericó, La Capilla, La Uvita, Labranzagrande, Miraflores, Mongua, Motavita, Nuevo Colón, Pachavita, Paipa, Panqueba, Paya, Pesca, Pisba, Páez, Ramiriquí, Rondón, Ráquira, Samacá, San Eduardo, San Luis De Gaceno, San Mateo, Santa María, Siachoque, Socotá, Sogamoso, Somondoco, Sora, Sutatenza, Sáchica, Tenza, Tibaná, Tibasosa, Toca, Tota, Tunja, Turmequé, Tuta, Ventaquemada, Viracachá, Zetaquira, Úmbita.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CUNDINAMARCA : Arbeláez, Chipaque, Choachí, Chocontá, Cucunubá, Cáqueza, Fosca, Fómeque, Gachancipá, Gachetá, Gama, Guachetá, Guasca, Guatavita, Guayabetal, Gutiérrez, Jerusalén, Junín, La Calera, Lenguazaque, Machetá, Manta, Paratebueno, Pasca, Quetame, San Bernardo, Sesquilé, Soacha, Suesca, Tibirita, Tocancipá, Ubaque, Une, Villa De San Diego De Ubaté, Villapinzón, Zipaquirá.</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HUILA : Agrado, Aipe, Algeciras, Altamira, Campoalegre, Garzón, Hobo, Isnos, La Argentina, La Plata, Paicol, Saladoblanco, Tarqui, Tesalia, Villavieja, Íquira.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NORTE DE SANTANDER : Bochalema, Chitagá, Durania, Gramalote, Ocaña, Pamplona, Santiago.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SANTANDER : Capitanejo, Concepción, Macaravita, San Miguel.</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TOLIMA : Natagaima, Prado, Valle De San Juan.</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72005"/>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ANDINA</a:t>
            </a:r>
            <a:endParaRPr/>
          </a:p>
        </p:txBody>
      </p:sp>
      <p:pic>
        <p:nvPicPr>
          <p:cNvPr id="156" name="Google Shape;156;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397009" y="1465957"/>
            <a:ext cx="3449774" cy="4878489"/>
          </a:xfrm>
          <a:prstGeom prst="rect">
            <a:avLst/>
          </a:prstGeom>
          <a:noFill/>
          <a:ln>
            <a:noFill/>
          </a:ln>
        </p:spPr>
      </p:pic>
      <p:pic>
        <p:nvPicPr>
          <p:cNvPr id="157" name="Google Shape;157;p58"/>
          <p:cNvPicPr preferRelativeResize="0"/>
          <p:nvPr/>
        </p:nvPicPr>
        <p:blipFill rotWithShape="1">
          <a:blip r:embed="rId5">
            <a:alphaModFix/>
          </a:blip>
          <a:srcRect/>
          <a:stretch/>
        </p:blipFill>
        <p:spPr>
          <a:xfrm>
            <a:off x="4383367" y="2234002"/>
            <a:ext cx="451143" cy="445047"/>
          </a:xfrm>
          <a:prstGeom prst="rect">
            <a:avLst/>
          </a:prstGeom>
          <a:noFill/>
          <a:ln>
            <a:noFill/>
          </a:ln>
        </p:spPr>
      </p:pic>
      <p:pic>
        <p:nvPicPr>
          <p:cNvPr id="158" name="Google Shape;158;p58"/>
          <p:cNvPicPr preferRelativeResize="0"/>
          <p:nvPr/>
        </p:nvPicPr>
        <p:blipFill rotWithShape="1">
          <a:blip r:embed="rId6">
            <a:alphaModFix/>
          </a:blip>
          <a:srcRect/>
          <a:stretch/>
        </p:blipFill>
        <p:spPr>
          <a:xfrm>
            <a:off x="4377310" y="3977781"/>
            <a:ext cx="457200" cy="446694"/>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aphicFrame>
        <p:nvGraphicFramePr>
          <p:cNvPr id="186" name="Google Shape;186;p59"/>
          <p:cNvGraphicFramePr/>
          <p:nvPr>
            <p:extLst>
              <p:ext uri="{D42A27DB-BD31-4B8C-83A1-F6EECF244321}">
                <p14:modId xmlns:p14="http://schemas.microsoft.com/office/powerpoint/2010/main" val="3425842035"/>
              </p:ext>
            </p:extLst>
          </p:nvPr>
        </p:nvGraphicFramePr>
        <p:xfrm>
          <a:off x="4568599" y="1695978"/>
          <a:ext cx="6746475" cy="266240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CHOCÓ : Acandí, Unguía.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CAUCA : Páez.</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CHOCÓ : Riosucio.</a:t>
                      </a:r>
                      <a:endParaRPr dirty="0"/>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187" name="Google Shape;18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PACÍFICO</a:t>
            </a:r>
            <a:endParaRPr/>
          </a:p>
        </p:txBody>
      </p:sp>
      <p:pic>
        <p:nvPicPr>
          <p:cNvPr id="188" name="Google Shape;188;p59"/>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1215957" y="1237782"/>
            <a:ext cx="2989178" cy="5073793"/>
          </a:xfrm>
          <a:prstGeom prst="rect">
            <a:avLst/>
          </a:prstGeom>
          <a:noFill/>
          <a:ln>
            <a:noFill/>
          </a:ln>
        </p:spPr>
      </p:pic>
      <p:pic>
        <p:nvPicPr>
          <p:cNvPr id="189" name="Google Shape;189;p59"/>
          <p:cNvPicPr preferRelativeResize="0"/>
          <p:nvPr/>
        </p:nvPicPr>
        <p:blipFill rotWithShape="1">
          <a:blip r:embed="rId5">
            <a:alphaModFix/>
          </a:blip>
          <a:srcRect/>
          <a:stretch/>
        </p:blipFill>
        <p:spPr>
          <a:xfrm>
            <a:off x="14499799" y="4186868"/>
            <a:ext cx="457200" cy="446694"/>
          </a:xfrm>
          <a:prstGeom prst="rect">
            <a:avLst/>
          </a:prstGeom>
          <a:noFill/>
          <a:ln>
            <a:noFill/>
          </a:ln>
        </p:spPr>
      </p:pic>
      <p:pic>
        <p:nvPicPr>
          <p:cNvPr id="191" name="Google Shape;191;p59"/>
          <p:cNvPicPr preferRelativeResize="0"/>
          <p:nvPr/>
        </p:nvPicPr>
        <p:blipFill rotWithShape="1">
          <a:blip r:embed="rId6">
            <a:alphaModFix/>
          </a:blip>
          <a:srcRect/>
          <a:stretch/>
        </p:blipFill>
        <p:spPr>
          <a:xfrm>
            <a:off x="12308730" y="1695978"/>
            <a:ext cx="3694496" cy="1042506"/>
          </a:xfrm>
          <a:prstGeom prst="rect">
            <a:avLst/>
          </a:prstGeom>
          <a:noFill/>
          <a:ln>
            <a:noFill/>
          </a:ln>
        </p:spPr>
      </p:pic>
      <p:pic>
        <p:nvPicPr>
          <p:cNvPr id="192" name="Google Shape;192;p59"/>
          <p:cNvPicPr preferRelativeResize="0"/>
          <p:nvPr/>
        </p:nvPicPr>
        <p:blipFill rotWithShape="1">
          <a:blip r:embed="rId7">
            <a:alphaModFix/>
          </a:blip>
          <a:srcRect/>
          <a:stretch/>
        </p:blipFill>
        <p:spPr>
          <a:xfrm>
            <a:off x="13465731" y="3470099"/>
            <a:ext cx="432854" cy="445047"/>
          </a:xfrm>
          <a:prstGeom prst="rect">
            <a:avLst/>
          </a:prstGeom>
          <a:noFill/>
          <a:ln>
            <a:noFill/>
          </a:ln>
        </p:spPr>
      </p:pic>
      <p:pic>
        <p:nvPicPr>
          <p:cNvPr id="193" name="Google Shape;193;p59"/>
          <p:cNvPicPr preferRelativeResize="0"/>
          <p:nvPr/>
        </p:nvPicPr>
        <p:blipFill rotWithShape="1">
          <a:blip r:embed="rId8">
            <a:alphaModFix/>
          </a:blip>
          <a:srcRect/>
          <a:stretch/>
        </p:blipFill>
        <p:spPr>
          <a:xfrm>
            <a:off x="4741591" y="2515960"/>
            <a:ext cx="451143" cy="445047"/>
          </a:xfrm>
          <a:prstGeom prst="rect">
            <a:avLst/>
          </a:prstGeom>
          <a:noFill/>
          <a:ln>
            <a:noFill/>
          </a:ln>
        </p:spPr>
      </p:pic>
      <p:pic>
        <p:nvPicPr>
          <p:cNvPr id="194" name="Google Shape;194;p59"/>
          <p:cNvPicPr preferRelativeResize="0"/>
          <p:nvPr/>
        </p:nvPicPr>
        <p:blipFill rotWithShape="1">
          <a:blip r:embed="rId5">
            <a:alphaModFix/>
          </a:blip>
          <a:srcRect/>
          <a:stretch/>
        </p:blipFill>
        <p:spPr>
          <a:xfrm>
            <a:off x="4741591" y="3594757"/>
            <a:ext cx="457200" cy="446694"/>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aphicFrame>
        <p:nvGraphicFramePr>
          <p:cNvPr id="199" name="Google Shape;199;p4"/>
          <p:cNvGraphicFramePr/>
          <p:nvPr>
            <p:extLst>
              <p:ext uri="{D42A27DB-BD31-4B8C-83A1-F6EECF244321}">
                <p14:modId xmlns:p14="http://schemas.microsoft.com/office/powerpoint/2010/main" val="2089805695"/>
              </p:ext>
            </p:extLst>
          </p:nvPr>
        </p:nvGraphicFramePr>
        <p:xfrm>
          <a:off x="5245578" y="2687318"/>
          <a:ext cx="6746475" cy="17905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4945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774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ARAUCA : Arauquita, Cravo Norte, Fortul, Puerto Rondón, Saravena, Tame.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CASANARE : Aguazul, Chámeza, Hato Corozal, La Salina, Maní, Monterrey, Nunchía, Orocué, Paz De Ariporo, Pore, Recetor, Sabanalarga, San Luis De Palenque, Tauramena, Trinidad, Támara, Villanueva.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META : Barranca De Upía, Castilla La Nueva, El Castillo, Lejanías, Mapiripán, Puerto Gaitán, Puerto Lleras, Puerto López, San Carlos De Guaroa, Uribe.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VICHADA : La Primavera, Puerto Carreño, Santa Rosalía.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00" name="Google Shape;200;p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ORINOQUÍA</a:t>
            </a:r>
            <a:endParaRPr/>
          </a:p>
        </p:txBody>
      </p:sp>
      <p:pic>
        <p:nvPicPr>
          <p:cNvPr id="201" name="Google Shape;201;p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71389" y="1445709"/>
            <a:ext cx="4650196" cy="4860675"/>
          </a:xfrm>
          <a:prstGeom prst="rect">
            <a:avLst/>
          </a:prstGeom>
          <a:noFill/>
          <a:ln>
            <a:noFill/>
          </a:ln>
        </p:spPr>
      </p:pic>
      <p:pic>
        <p:nvPicPr>
          <p:cNvPr id="202" name="Google Shape;202;p4"/>
          <p:cNvPicPr preferRelativeResize="0"/>
          <p:nvPr/>
        </p:nvPicPr>
        <p:blipFill rotWithShape="1">
          <a:blip r:embed="rId5">
            <a:alphaModFix/>
          </a:blip>
          <a:srcRect/>
          <a:stretch/>
        </p:blipFill>
        <p:spPr>
          <a:xfrm>
            <a:off x="13027286" y="958056"/>
            <a:ext cx="3694496" cy="1042506"/>
          </a:xfrm>
          <a:prstGeom prst="rect">
            <a:avLst/>
          </a:prstGeom>
          <a:noFill/>
          <a:ln>
            <a:noFill/>
          </a:ln>
        </p:spPr>
      </p:pic>
      <p:pic>
        <p:nvPicPr>
          <p:cNvPr id="203" name="Google Shape;203;p4"/>
          <p:cNvPicPr preferRelativeResize="0"/>
          <p:nvPr/>
        </p:nvPicPr>
        <p:blipFill rotWithShape="1">
          <a:blip r:embed="rId6">
            <a:alphaModFix/>
          </a:blip>
          <a:srcRect/>
          <a:stretch/>
        </p:blipFill>
        <p:spPr>
          <a:xfrm>
            <a:off x="12584636" y="2009615"/>
            <a:ext cx="432854" cy="445047"/>
          </a:xfrm>
          <a:prstGeom prst="rect">
            <a:avLst/>
          </a:prstGeom>
          <a:noFill/>
          <a:ln>
            <a:noFill/>
          </a:ln>
        </p:spPr>
      </p:pic>
      <p:pic>
        <p:nvPicPr>
          <p:cNvPr id="204" name="Google Shape;204;p4"/>
          <p:cNvPicPr preferRelativeResize="0"/>
          <p:nvPr/>
        </p:nvPicPr>
        <p:blipFill rotWithShape="1">
          <a:blip r:embed="rId5">
            <a:alphaModFix/>
          </a:blip>
          <a:srcRect/>
          <a:stretch/>
        </p:blipFill>
        <p:spPr>
          <a:xfrm>
            <a:off x="13243713" y="3852165"/>
            <a:ext cx="3694496" cy="1042506"/>
          </a:xfrm>
          <a:prstGeom prst="rect">
            <a:avLst/>
          </a:prstGeom>
          <a:noFill/>
          <a:ln>
            <a:noFill/>
          </a:ln>
        </p:spPr>
      </p:pic>
      <p:pic>
        <p:nvPicPr>
          <p:cNvPr id="205" name="Google Shape;205;p4"/>
          <p:cNvPicPr preferRelativeResize="0"/>
          <p:nvPr/>
        </p:nvPicPr>
        <p:blipFill rotWithShape="1">
          <a:blip r:embed="rId7">
            <a:alphaModFix/>
          </a:blip>
          <a:srcRect/>
          <a:stretch/>
        </p:blipFill>
        <p:spPr>
          <a:xfrm>
            <a:off x="12585287" y="2900426"/>
            <a:ext cx="451143" cy="445047"/>
          </a:xfrm>
          <a:prstGeom prst="rect">
            <a:avLst/>
          </a:prstGeom>
          <a:noFill/>
          <a:ln>
            <a:noFill/>
          </a:ln>
        </p:spPr>
      </p:pic>
      <p:pic>
        <p:nvPicPr>
          <p:cNvPr id="206" name="Google Shape;206;p4"/>
          <p:cNvPicPr preferRelativeResize="0"/>
          <p:nvPr/>
        </p:nvPicPr>
        <p:blipFill rotWithShape="1">
          <a:blip r:embed="rId8">
            <a:alphaModFix/>
          </a:blip>
          <a:srcRect/>
          <a:stretch/>
        </p:blipFill>
        <p:spPr>
          <a:xfrm>
            <a:off x="5444929" y="3582593"/>
            <a:ext cx="457200" cy="446694"/>
          </a:xfrm>
          <a:prstGeom prst="rect">
            <a:avLst/>
          </a:prstGeom>
          <a:noFill/>
          <a:ln>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graphicFrame>
        <p:nvGraphicFramePr>
          <p:cNvPr id="211" name="Google Shape;211;p5"/>
          <p:cNvGraphicFramePr/>
          <p:nvPr>
            <p:extLst>
              <p:ext uri="{D42A27DB-BD31-4B8C-83A1-F6EECF244321}">
                <p14:modId xmlns:p14="http://schemas.microsoft.com/office/powerpoint/2010/main" val="606158280"/>
              </p:ext>
            </p:extLst>
          </p:nvPr>
        </p:nvGraphicFramePr>
        <p:xfrm>
          <a:off x="5440520" y="2554145"/>
          <a:ext cx="6300950" cy="1972388"/>
        </p:xfrm>
        <a:graphic>
          <a:graphicData uri="http://schemas.openxmlformats.org/drawingml/2006/table">
            <a:tbl>
              <a:tblPr>
                <a:noFill/>
                <a:tableStyleId>{7637F94A-DA9B-481A-AE38-6A32242EE391}</a:tableStyleId>
              </a:tblPr>
              <a:tblGrid>
                <a:gridCol w="839875">
                  <a:extLst>
                    <a:ext uri="{9D8B030D-6E8A-4147-A177-3AD203B41FA5}">
                      <a16:colId xmlns:a16="http://schemas.microsoft.com/office/drawing/2014/main" val="20000"/>
                    </a:ext>
                  </a:extLst>
                </a:gridCol>
                <a:gridCol w="5461075">
                  <a:extLst>
                    <a:ext uri="{9D8B030D-6E8A-4147-A177-3AD203B41FA5}">
                      <a16:colId xmlns:a16="http://schemas.microsoft.com/office/drawing/2014/main" val="20001"/>
                    </a:ext>
                  </a:extLst>
                </a:gridCol>
              </a:tblGrid>
              <a:tr h="79910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73281">
                <a:tc>
                  <a:txBody>
                    <a:bodyPr/>
                    <a:lstStyle/>
                    <a:p>
                      <a:pPr marL="0" marR="0" lvl="0" indent="0" algn="l" rtl="0">
                        <a:lnSpc>
                          <a:spcPct val="100000"/>
                        </a:lnSpc>
                        <a:spcBef>
                          <a:spcPts val="0"/>
                        </a:spcBef>
                        <a:spcAft>
                          <a:spcPts val="0"/>
                        </a:spcAft>
                        <a:buClr>
                          <a:srgbClr val="000000"/>
                        </a:buClr>
                        <a:buSzPts val="1100"/>
                        <a:buFont typeface="Arial"/>
                        <a:buNone/>
                      </a:pPr>
                      <a:endParaRPr sz="1000" b="1"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CAQUETÁ : Puerto Rico, San Vicente Del Caguán.</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GUAVIARE : Calamar, Miraflores.</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PUTUMAYO : Puerto Guzmán, Puerto Leguízamo.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graphicFrame>
        <p:nvGraphicFramePr>
          <p:cNvPr id="212" name="Google Shape;212;p5"/>
          <p:cNvGraphicFramePr/>
          <p:nvPr/>
        </p:nvGraphicFramePr>
        <p:xfrm>
          <a:off x="12836461" y="5476214"/>
          <a:ext cx="6426275" cy="25092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65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r>
                        <a:rPr lang="es-MX" sz="1000" b="0" i="0" u="none" strike="noStrike" cap="none">
                          <a:solidFill>
                            <a:srgbClr val="000000"/>
                          </a:solidFill>
                          <a:latin typeface="Arial"/>
                          <a:ea typeface="Arial"/>
                          <a:cs typeface="Arial"/>
                          <a:sym typeface="Arial"/>
                        </a:rPr>
                        <a:t>AMAZONAS : La Chorrera.</a:t>
                      </a:r>
                      <a:endParaRPr/>
                    </a:p>
                    <a:p>
                      <a:pPr marL="0" marR="0" lvl="0" indent="0" algn="l" rtl="0">
                        <a:lnSpc>
                          <a:spcPct val="100000"/>
                        </a:lnSpc>
                        <a:spcBef>
                          <a:spcPts val="0"/>
                        </a:spcBef>
                        <a:spcAft>
                          <a:spcPts val="0"/>
                        </a:spcAft>
                        <a:buClr>
                          <a:srgbClr val="000000"/>
                        </a:buClr>
                        <a:buSzPts val="1000"/>
                        <a:buFont typeface="Arial"/>
                        <a:buNone/>
                      </a:pPr>
                      <a:r>
                        <a:rPr lang="es-MX" sz="1000" b="0" i="0" u="none" strike="noStrike" cap="none">
                          <a:solidFill>
                            <a:srgbClr val="000000"/>
                          </a:solidFill>
                          <a:latin typeface="Arial"/>
                          <a:ea typeface="Arial"/>
                          <a:cs typeface="Arial"/>
                          <a:sym typeface="Arial"/>
                        </a:rPr>
                        <a:t>CAQUETÁ : Solano, Valparaíso.</a:t>
                      </a:r>
                      <a:endParaRPr/>
                    </a:p>
                    <a:p>
                      <a:pPr marL="0" marR="0" lvl="0" indent="0" algn="l" rtl="0">
                        <a:lnSpc>
                          <a:spcPct val="100000"/>
                        </a:lnSpc>
                        <a:spcBef>
                          <a:spcPts val="0"/>
                        </a:spcBef>
                        <a:spcAft>
                          <a:spcPts val="0"/>
                        </a:spcAft>
                        <a:buClr>
                          <a:srgbClr val="000000"/>
                        </a:buClr>
                        <a:buSzPts val="1000"/>
                        <a:buFont typeface="Arial"/>
                        <a:buNone/>
                      </a:pPr>
                      <a:r>
                        <a:rPr lang="es-MX" sz="1000" b="0" i="0" u="none" strike="noStrike" cap="none">
                          <a:solidFill>
                            <a:srgbClr val="000000"/>
                          </a:solidFill>
                          <a:latin typeface="Arial"/>
                          <a:ea typeface="Arial"/>
                          <a:cs typeface="Arial"/>
                          <a:sym typeface="Arial"/>
                        </a:rPr>
                        <a:t>GUAINÍA : Inírida.</a:t>
                      </a:r>
                      <a:endParaRPr/>
                    </a:p>
                    <a:p>
                      <a:pPr marL="0" marR="0" lvl="0" indent="0" algn="l" rtl="0">
                        <a:lnSpc>
                          <a:spcPct val="100000"/>
                        </a:lnSpc>
                        <a:spcBef>
                          <a:spcPts val="0"/>
                        </a:spcBef>
                        <a:spcAft>
                          <a:spcPts val="0"/>
                        </a:spcAft>
                        <a:buClr>
                          <a:srgbClr val="000000"/>
                        </a:buClr>
                        <a:buSzPts val="1000"/>
                        <a:buFont typeface="Arial"/>
                        <a:buNone/>
                      </a:pPr>
                      <a:r>
                        <a:rPr lang="es-MX" sz="1000" b="0" i="0" u="none" strike="noStrike" cap="none">
                          <a:solidFill>
                            <a:srgbClr val="000000"/>
                          </a:solidFill>
                          <a:latin typeface="Arial"/>
                          <a:ea typeface="Arial"/>
                          <a:cs typeface="Arial"/>
                          <a:sym typeface="Arial"/>
                        </a:rPr>
                        <a:t>GUAVIARE : Calamar, El Retorno, Miraflores, San José Del Guaviare.</a:t>
                      </a:r>
                      <a:endParaRPr sz="1000" b="0" i="0" u="none" strike="noStrike" cap="none">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13" name="Google Shape;213;p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AMAZONIA</a:t>
            </a:r>
            <a:endParaRPr/>
          </a:p>
        </p:txBody>
      </p:sp>
      <p:pic>
        <p:nvPicPr>
          <p:cNvPr id="214" name="Google Shape;214;p5"/>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582198" y="1371600"/>
            <a:ext cx="4665616" cy="4876794"/>
          </a:xfrm>
          <a:prstGeom prst="rect">
            <a:avLst/>
          </a:prstGeom>
          <a:noFill/>
          <a:ln>
            <a:noFill/>
          </a:ln>
        </p:spPr>
      </p:pic>
      <p:pic>
        <p:nvPicPr>
          <p:cNvPr id="215" name="Google Shape;215;p5" descr="Recurso 25.png"/>
          <p:cNvPicPr preferRelativeResize="0"/>
          <p:nvPr/>
        </p:nvPicPr>
        <p:blipFill rotWithShape="1">
          <a:blip r:embed="rId5">
            <a:alphaModFix/>
          </a:blip>
          <a:srcRect/>
          <a:stretch/>
        </p:blipFill>
        <p:spPr>
          <a:xfrm>
            <a:off x="13003413" y="2107451"/>
            <a:ext cx="432711" cy="446694"/>
          </a:xfrm>
          <a:prstGeom prst="rect">
            <a:avLst/>
          </a:prstGeom>
          <a:noFill/>
          <a:ln>
            <a:noFill/>
          </a:ln>
        </p:spPr>
      </p:pic>
      <p:pic>
        <p:nvPicPr>
          <p:cNvPr id="216" name="Google Shape;216;p5"/>
          <p:cNvPicPr preferRelativeResize="0"/>
          <p:nvPr/>
        </p:nvPicPr>
        <p:blipFill rotWithShape="1">
          <a:blip r:embed="rId6">
            <a:alphaModFix/>
          </a:blip>
          <a:srcRect/>
          <a:stretch/>
        </p:blipFill>
        <p:spPr>
          <a:xfrm>
            <a:off x="12836461" y="3382253"/>
            <a:ext cx="3694496" cy="1042506"/>
          </a:xfrm>
          <a:prstGeom prst="rect">
            <a:avLst/>
          </a:prstGeom>
          <a:noFill/>
          <a:ln>
            <a:noFill/>
          </a:ln>
        </p:spPr>
      </p:pic>
      <p:pic>
        <p:nvPicPr>
          <p:cNvPr id="217" name="Google Shape;217;p5"/>
          <p:cNvPicPr preferRelativeResize="0"/>
          <p:nvPr/>
        </p:nvPicPr>
        <p:blipFill rotWithShape="1">
          <a:blip r:embed="rId7">
            <a:alphaModFix/>
          </a:blip>
          <a:srcRect/>
          <a:stretch/>
        </p:blipFill>
        <p:spPr>
          <a:xfrm>
            <a:off x="5656742" y="3767105"/>
            <a:ext cx="457200" cy="446694"/>
          </a:xfrm>
          <a:prstGeom prst="rect">
            <a:avLst/>
          </a:prstGeom>
          <a:noFill/>
          <a:ln>
            <a:noFill/>
          </a:ln>
        </p:spPr>
      </p:pic>
      <p:pic>
        <p:nvPicPr>
          <p:cNvPr id="218" name="Google Shape;218;p5"/>
          <p:cNvPicPr preferRelativeResize="0"/>
          <p:nvPr/>
        </p:nvPicPr>
        <p:blipFill rotWithShape="1">
          <a:blip r:embed="rId8">
            <a:alphaModFix/>
          </a:blip>
          <a:srcRect/>
          <a:stretch/>
        </p:blipFill>
        <p:spPr>
          <a:xfrm>
            <a:off x="12385318" y="2937206"/>
            <a:ext cx="451143" cy="445047"/>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DEFINICIONES Y RECOMENDACIONES</a:t>
            </a:r>
            <a:endParaRPr/>
          </a:p>
        </p:txBody>
      </p:sp>
      <p:graphicFrame>
        <p:nvGraphicFramePr>
          <p:cNvPr id="224" name="Google Shape;224;p6"/>
          <p:cNvGraphicFramePr/>
          <p:nvPr/>
        </p:nvGraphicFramePr>
        <p:xfrm>
          <a:off x="4758476" y="1497013"/>
          <a:ext cx="6465900" cy="4858445"/>
        </p:xfrm>
        <a:graphic>
          <a:graphicData uri="http://schemas.openxmlformats.org/drawingml/2006/table">
            <a:tbl>
              <a:tblPr firstRow="1" bandRow="1">
                <a:noFill/>
                <a:tableStyleId>{F00C0F73-EEEA-4E89-A611-1E2FAB54C115}</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DEFINICIONES</a:t>
                      </a:r>
                      <a:endParaRPr sz="1400" u="none" strike="noStrike" cap="none">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RECOMENDACIONES</a:t>
                      </a:r>
                      <a:endParaRPr sz="1400" u="none" strike="noStrike" cap="none">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225" name="Google Shape;225;p6"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152</TotalTime>
  <Words>1457</Words>
  <Application>Microsoft Office PowerPoint</Application>
  <PresentationFormat>Panorámica</PresentationFormat>
  <Paragraphs>96</Paragraphs>
  <Slides>10</Slides>
  <Notes>10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10</vt:i4>
      </vt:variant>
    </vt:vector>
  </HeadingPairs>
  <TitlesOfParts>
    <vt:vector size="17" baseType="lpstr">
      <vt:lpstr>Helvetica Neue</vt:lpstr>
      <vt:lpstr>Calibri</vt:lpstr>
      <vt:lpstr>Verdana</vt:lpstr>
      <vt:lpstr>Arial Narrow</vt:lpstr>
      <vt:lpstr>Arial</vt:lpstr>
      <vt:lpstr>Arial Black</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Incendios Observador</cp:lastModifiedBy>
  <cp:revision>19</cp:revision>
  <dcterms:created xsi:type="dcterms:W3CDTF">2022-10-19T17:32:46Z</dcterms:created>
  <dcterms:modified xsi:type="dcterms:W3CDTF">2024-02-03T16:27:02Z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ies>
</file>