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70" r:id="rId4"/>
    <p:sldId id="259" r:id="rId5"/>
    <p:sldId id="261" r:id="rId6"/>
    <p:sldId id="269" r:id="rId7"/>
    <p:sldId id="264" r:id="rId8"/>
    <p:sldId id="265" r:id="rId9"/>
    <p:sldId id="266" r:id="rId10"/>
    <p:sldId id="267" r:id="rId11"/>
    <p:sldId id="268" r:id="rId12"/>
  </p:sldIdLst>
  <p:sldSz cx="12192000" cy="6858000"/>
  <p:notesSz cx="12192000" cy="6858000"/>
  <p:embeddedFontLst>
    <p:embeddedFont>
      <p:font typeface="Helvetica Neue" panose="020B0604020202020204"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Arial Narrow" panose="020B0606020202030204" pitchFamily="34" charset="0"/>
      <p:regular r:id="rId26"/>
      <p:bold r:id="rId27"/>
      <p:italic r:id="rId28"/>
      <p:boldItalic r:id="rId29"/>
    </p:embeddedFont>
    <p:embeddedFont>
      <p:font typeface="Arial Black" panose="020B0A04020102020204" pitchFamily="34" charset="0"/>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1" autoAdjust="0"/>
  </p:normalViewPr>
  <p:slideViewPr>
    <p:cSldViewPr snapToGrid="0">
      <p:cViewPr>
        <p:scale>
          <a:sx n="75" d="100"/>
          <a:sy n="75" d="100"/>
        </p:scale>
        <p:origin x="294" y="64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310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1440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033</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02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03</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Sergio Ruiz Castro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5"/>
            <a:ext cx="3322735" cy="4698838"/>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02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a:extLst>
              <a:ext uri="{28A0092B-C50C-407E-A947-70E740481C1C}">
                <a14:useLocalDpi xmlns:a14="http://schemas.microsoft.com/office/drawing/2010/main" val="0"/>
              </a:ext>
            </a:extLst>
          </a:blip>
          <a:stretch>
            <a:fillRect/>
          </a:stretch>
        </p:blipFill>
        <p:spPr>
          <a:xfrm>
            <a:off x="234505" y="1028702"/>
            <a:ext cx="3960227" cy="5600345"/>
          </a:xfrm>
          <a:prstGeom prst="rect">
            <a:avLst/>
          </a:prstGeom>
          <a:noFill/>
          <a:ln>
            <a:noFill/>
          </a:ln>
        </p:spPr>
      </p:pic>
      <p:pic>
        <p:nvPicPr>
          <p:cNvPr id="126" name="Google Shape;126;p17"/>
          <p:cNvPicPr preferRelativeResize="0"/>
          <p:nvPr/>
        </p:nvPicPr>
        <p:blipFill>
          <a:blip r:embed="rId4">
            <a:extLst>
              <a:ext uri="{28A0092B-C50C-407E-A947-70E740481C1C}">
                <a14:useLocalDpi xmlns:a14="http://schemas.microsoft.com/office/drawing/2010/main" val="0"/>
              </a:ext>
            </a:extLst>
          </a:blip>
          <a:stretch>
            <a:fillRect/>
          </a:stretch>
        </p:blipFill>
        <p:spPr>
          <a:xfrm>
            <a:off x="4241016" y="2601532"/>
            <a:ext cx="2125240" cy="2313367"/>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5">
            <a:extLst>
              <a:ext uri="{28A0092B-C50C-407E-A947-70E740481C1C}">
                <a14:useLocalDpi xmlns:a14="http://schemas.microsoft.com/office/drawing/2010/main" val="0"/>
              </a:ext>
            </a:extLst>
          </a:blip>
          <a:stretch>
            <a:fillRect/>
          </a:stretch>
        </p:blipFill>
        <p:spPr>
          <a:xfrm>
            <a:off x="6567212" y="1200150"/>
            <a:ext cx="1730285" cy="1747674"/>
          </a:xfrm>
          <a:prstGeom prst="rect">
            <a:avLst/>
          </a:prstGeom>
          <a:noFill/>
          <a:ln>
            <a:noFill/>
          </a:ln>
        </p:spPr>
      </p:pic>
      <p:pic>
        <p:nvPicPr>
          <p:cNvPr id="128" name="Google Shape;128;p17"/>
          <p:cNvPicPr preferRelativeResize="0"/>
          <p:nvPr/>
        </p:nvPicPr>
        <p:blipFill>
          <a:blip r:embed="rId6">
            <a:extLst>
              <a:ext uri="{28A0092B-C50C-407E-A947-70E740481C1C}">
                <a14:useLocalDpi xmlns:a14="http://schemas.microsoft.com/office/drawing/2010/main" val="0"/>
              </a:ext>
            </a:extLst>
          </a:blip>
          <a:stretch>
            <a:fillRect/>
          </a:stretch>
        </p:blipFill>
        <p:spPr>
          <a:xfrm>
            <a:off x="8297497" y="1237363"/>
            <a:ext cx="1869315" cy="4261737"/>
          </a:xfrm>
          <a:prstGeom prst="rect">
            <a:avLst/>
          </a:prstGeom>
          <a:noFill/>
          <a:ln>
            <a:noFill/>
          </a:ln>
        </p:spPr>
      </p:pic>
      <p:pic>
        <p:nvPicPr>
          <p:cNvPr id="129"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10206895" y="1237363"/>
            <a:ext cx="1765435" cy="4261738"/>
          </a:xfrm>
          <a:prstGeom prst="rect">
            <a:avLst/>
          </a:prstGeom>
          <a:noFill/>
          <a:ln>
            <a:noFill/>
          </a:ln>
        </p:spPr>
      </p:pic>
    </p:spTree>
    <p:extLst>
      <p:ext uri="{BB962C8B-B14F-4D97-AF65-F5344CB8AC3E}">
        <p14:creationId xmlns:p14="http://schemas.microsoft.com/office/powerpoint/2010/main" val="1519775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3754696723"/>
              </p:ext>
            </p:extLst>
          </p:nvPr>
        </p:nvGraphicFramePr>
        <p:xfrm>
          <a:off x="4859566" y="1146175"/>
          <a:ext cx="6973313" cy="442766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615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Valledupar.</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El Guamo, Morales, Santa Rosa Del Sur, Simití.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Becerril, Chiriguaná, El Copey, La Jagua De Ibirico, La Paz, Pueblo Bello, Río De Oro, San Diego, San Martín.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Dibulla,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Ciénaga, Fundación, Santa Ana,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Manatí, Ponedera.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Achí, Altos Del Rosario, Arenal, Arjona, Barranco De Loba, Calamar, El Carmen De Bolívar, El Peñón, María La Baja, Montecristo, Norosí, Pinillos, Río Viejo, San Jacinto, San Juan Nepomuceno, San Martín De Loba, San Pablo, Tiquisio, </a:t>
                      </a:r>
                      <a:r>
                        <a:rPr lang="es-CO" sz="1000" b="0" i="0" u="none" strike="noStrike" cap="none" dirty="0" err="1" smtClean="0">
                          <a:solidFill>
                            <a:srgbClr val="000000"/>
                          </a:solidFill>
                          <a:latin typeface="Arial"/>
                          <a:ea typeface="Arial"/>
                          <a:cs typeface="Arial"/>
                          <a:sym typeface="Arial"/>
                        </a:rPr>
                        <a:t>Turbana</a:t>
                      </a:r>
                      <a:r>
                        <a:rPr lang="es-CO" sz="1000" b="0" i="0" u="none" strike="noStrike" cap="none" dirty="0" smtClean="0">
                          <a:solidFill>
                            <a:srgbClr val="000000"/>
                          </a:solidFill>
                          <a:latin typeface="Arial"/>
                          <a:ea typeface="Arial"/>
                          <a:cs typeface="Arial"/>
                          <a:sym typeface="Arial"/>
                        </a:rPr>
                        <a:t>,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Bosconia, El Paso, La Gloria, Manaure Balcón Del Cesar, Pelaya, San Alberto.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Cereté, Chimá, Ciénaga De Oro, Montelíbano, Planeta Rica, Puerto Libertador, Sahagún, San José De </a:t>
                      </a:r>
                      <a:r>
                        <a:rPr lang="es-CO" sz="1000" b="0" i="0" u="none" strike="noStrike" cap="none" dirty="0" err="1" smtClean="0">
                          <a:solidFill>
                            <a:srgbClr val="000000"/>
                          </a:solidFill>
                          <a:latin typeface="Arial"/>
                          <a:ea typeface="Arial"/>
                          <a:cs typeface="Arial"/>
                          <a:sym typeface="Arial"/>
                        </a:rPr>
                        <a:t>Uré</a:t>
                      </a:r>
                      <a:r>
                        <a:rPr lang="es-CO" sz="1000" b="0" i="0" u="none" strike="noStrike" cap="none" dirty="0" smtClean="0">
                          <a:solidFill>
                            <a:srgbClr val="000000"/>
                          </a:solidFill>
                          <a:latin typeface="Arial"/>
                          <a:ea typeface="Arial"/>
                          <a:cs typeface="Arial"/>
                          <a:sym typeface="Arial"/>
                        </a:rPr>
                        <a:t>,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Barrancas, Distracción, El Molino.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Ariguaní, Chivolo, Concordia, El Banco, Pedraza, Pijiño Del Carmen, Plato, Tenerife, Zapayán.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Caimito, Chalán, Colosó, Corozal, Morroa, Ovejas, Sampués,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403169289"/>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7" cy="4757857"/>
          </a:xfrm>
          <a:prstGeom prst="rect">
            <a:avLst/>
          </a:prstGeom>
          <a:noFill/>
          <a:ln>
            <a:noFill/>
          </a:ln>
        </p:spPr>
      </p:pic>
      <p:pic>
        <p:nvPicPr>
          <p:cNvPr id="137" name="Google Shape;137;p24" descr="Recurso 25.png"/>
          <p:cNvPicPr preferRelativeResize="0"/>
          <p:nvPr/>
        </p:nvPicPr>
        <p:blipFill rotWithShape="1">
          <a:blip r:embed="rId4">
            <a:alphaModFix/>
          </a:blip>
          <a:srcRect/>
          <a:stretch/>
        </p:blipFill>
        <p:spPr>
          <a:xfrm>
            <a:off x="5021780" y="1762989"/>
            <a:ext cx="432711" cy="446694"/>
          </a:xfrm>
          <a:prstGeom prst="rect">
            <a:avLst/>
          </a:prstGeom>
          <a:noFill/>
          <a:ln>
            <a:noFill/>
          </a:ln>
        </p:spPr>
      </p:pic>
      <p:pic>
        <p:nvPicPr>
          <p:cNvPr id="138" name="Google Shape;138;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6">
            <a:alphaModFix/>
          </a:blip>
          <a:srcRect/>
          <a:stretch/>
        </p:blipFill>
        <p:spPr>
          <a:xfrm>
            <a:off x="5021780" y="2914961"/>
            <a:ext cx="451143" cy="445047"/>
          </a:xfrm>
          <a:prstGeom prst="rect">
            <a:avLst/>
          </a:prstGeom>
          <a:noFill/>
          <a:ln>
            <a:noFill/>
          </a:ln>
        </p:spPr>
      </p:pic>
      <p:pic>
        <p:nvPicPr>
          <p:cNvPr id="9" name="Google Shape;147;p1"/>
          <p:cNvPicPr preferRelativeResize="0"/>
          <p:nvPr/>
        </p:nvPicPr>
        <p:blipFill rotWithShape="1">
          <a:blip r:embed="rId7">
            <a:alphaModFix/>
          </a:blip>
          <a:srcRect/>
          <a:stretch/>
        </p:blipFill>
        <p:spPr>
          <a:xfrm>
            <a:off x="5021780" y="4324020"/>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7"/>
            <a:ext cx="3449774" cy="4878490"/>
          </a:xfrm>
          <a:prstGeom prst="rect">
            <a:avLst/>
          </a:prstGeom>
          <a:noFill/>
          <a:ln>
            <a:noFill/>
          </a:ln>
        </p:spPr>
      </p:pic>
      <p:pic>
        <p:nvPicPr>
          <p:cNvPr id="157" name="Google Shape;157;p58"/>
          <p:cNvPicPr preferRelativeResize="0"/>
          <p:nvPr/>
        </p:nvPicPr>
        <p:blipFill rotWithShape="1">
          <a:blip r:embed="rId4">
            <a:alphaModFix/>
          </a:blip>
          <a:srcRect/>
          <a:stretch/>
        </p:blipFill>
        <p:spPr>
          <a:xfrm>
            <a:off x="4301886" y="4207204"/>
            <a:ext cx="451143"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159" name="Google Shape;159;p58"/>
          <p:cNvPicPr preferRelativeResize="0"/>
          <p:nvPr/>
        </p:nvPicPr>
        <p:blipFill rotWithShape="1">
          <a:blip r:embed="rId6">
            <a:alphaModFix/>
          </a:blip>
          <a:srcRect/>
          <a:stretch/>
        </p:blipFill>
        <p:spPr>
          <a:xfrm>
            <a:off x="4390451" y="2234002"/>
            <a:ext cx="432854" cy="445047"/>
          </a:xfrm>
          <a:prstGeom prst="rect">
            <a:avLst/>
          </a:prstGeom>
          <a:noFill/>
          <a:ln>
            <a:noFill/>
          </a:ln>
        </p:spPr>
      </p:pic>
      <p:graphicFrame>
        <p:nvGraphicFramePr>
          <p:cNvPr id="10" name="Google Shape;186;p59"/>
          <p:cNvGraphicFramePr/>
          <p:nvPr>
            <p:extLst>
              <p:ext uri="{D42A27DB-BD31-4B8C-83A1-F6EECF244321}">
                <p14:modId xmlns:p14="http://schemas.microsoft.com/office/powerpoint/2010/main" val="77363403"/>
              </p:ext>
            </p:extLst>
          </p:nvPr>
        </p:nvGraphicFramePr>
        <p:xfrm>
          <a:off x="4184783" y="1465957"/>
          <a:ext cx="6746475" cy="42572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Baraya, Colombia, Rivera, Yaguará, Pital.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Cáceres, El Bagre, Maceo, Remedios, Segovia, Tarazá.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Arcabuco, Belén, Betéitiva, Boavita, Boyacá, Buenavista, Busbanzá, Chiquinquirá, Corrales, Cubará, Duitama, Floresta, Garagoa, Guacamayas, Gámeza, Jenesano, Monguí, Nobsa, Oicatá, Pajarito, Paz De Río, San Miguel De Sema, Santa María, Santa Sofía, Sativanorte, Sativasur, Socha, Somondoco, Soracá, Susacón, Sutamarchán, Sutatenza, Tasco, Tinjacá, Tópaga,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Bojacá, Carmen De Carupa, Chía, Cota, El Rosal, Funza, Fúquene, Gachancipá, Guayabetal, Madrid, Medina, Mosquera, Sibaté, Silvania, Simijaca, Sopó, Susa, Sutatausa, Tausa, Tenjo, Ubalá.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Elías, Guadalupe, Nátaga, Pitalito, Santa María, Suaza, Timaná.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Bucarasica, Cáchira, Hacarí, Herrán, La Esperanza, La Playa, Mutiscua, Salazar, San Cayetano,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Génova, La Tebaida, Montenegro, Pijao.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Carcasí, Cerrito, Enciso, Guaca, Gámbita, Palmar, Sabana De Torres, San Joaquín.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Anzoátegui, Cajamarca, Coello, Coyaima, Dolores, Espinal, Ibagué, Ortega, Purificación, Roncesvalles, Rovira, Saldaña, San Antonio, Suárez, Valle De San Juan, Villarrica.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942711603"/>
              </p:ext>
            </p:extLst>
          </p:nvPr>
        </p:nvGraphicFramePr>
        <p:xfrm>
          <a:off x="4547805" y="1713503"/>
          <a:ext cx="6746475" cy="3139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Cáceres, El Bagre, Maceo, Remedios, Segovia, Tarazá.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Arcabuco, Belén, Betéitiva, Boavita, Boyacá, Buenavista, Busbanzá, Chiquinquirá, Corrales, Cubará, Duitama, Floresta, Garagoa, Guacamayas, Gámeza, Jenesano, Monguí, Nobsa, Oicatá, Pajarito, Paz De Río, San Miguel De Sema, Santa María, Santa Sofía, Sativanorte, Sativasur, Socha, Somondoco, Soracá, Susacón, Sutamarchán, Sutatenza, Tasco, Tinjacá, Tópaga,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Bojacá, Carmen De Carupa, Chía, Cota, El Rosal, Funza, Fúquene, Gachancipá, Guayabetal, Madrid, Medina, Mosquera, Sibaté, Silvania, Simijaca, Sopó, Susa, Sutatausa, Tausa, Tenjo, Ubalá.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Elías, Guadalupe, Nátaga, Pitalito, Santa María, Suaza, Timaná.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Bucarasica, Cáchira, Hacarí, Herrán, La Esperanza, La Playa, Mutiscua, Salazar, San Cayetano,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Génova, La Tebaida, Montenegro, Pijao.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Carcasí, Cerrito, Enciso, Guaca, Gámbita, Palmar, Sabana De Torres, San Joaquín.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Anzoátegui, Cajamarca, Coello, Coyaima, Dolores, Espinal, Ibagué, Ortega, Purificación, Roncesvalles, Rovira, Saldaña, San Antonio, Suárez, Valle De San Juan, Villarrica.</a:t>
                      </a:r>
                      <a:endParaRPr lang="es-MX" sz="1000" dirty="0"/>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80" name="Google Shape;180;p3"/>
          <p:cNvPicPr preferRelativeResize="0"/>
          <p:nvPr/>
        </p:nvPicPr>
        <p:blipFill rotWithShape="1">
          <a:blip r:embed="rId3">
            <a:alphaModFix/>
          </a:blip>
          <a:srcRect/>
          <a:stretch/>
        </p:blipFill>
        <p:spPr>
          <a:xfrm>
            <a:off x="4752255" y="3332500"/>
            <a:ext cx="457200" cy="446694"/>
          </a:xfrm>
          <a:prstGeom prst="rect">
            <a:avLst/>
          </a:prstGeom>
          <a:noFill/>
          <a:ln>
            <a:noFill/>
          </a:ln>
        </p:spPr>
      </p:pic>
      <p:pic>
        <p:nvPicPr>
          <p:cNvPr id="181" name="Google Shape;181;p3"/>
          <p:cNvPicPr preferRelativeResize="0"/>
          <p:nvPr/>
        </p:nvPicPr>
        <p:blipFill rotWithShape="1">
          <a:blip r:embed="rId4">
            <a:alphaModFix/>
          </a:blip>
          <a:srcRect/>
          <a:stretch/>
        </p:blipFill>
        <p:spPr>
          <a:xfrm>
            <a:off x="12858784" y="3332500"/>
            <a:ext cx="432854" cy="445047"/>
          </a:xfrm>
          <a:prstGeom prst="rect">
            <a:avLst/>
          </a:prstGeom>
          <a:noFill/>
          <a:ln>
            <a:noFill/>
          </a:ln>
        </p:spPr>
      </p:pic>
      <p:pic>
        <p:nvPicPr>
          <p:cNvPr id="11" name="Google Shape;156;p58"/>
          <p:cNvPicPr preferRelativeResize="0"/>
          <p:nvPr/>
        </p:nvPicPr>
        <p:blipFill>
          <a:blip r:embed="rId5">
            <a:extLst>
              <a:ext uri="{28A0092B-C50C-407E-A947-70E740481C1C}">
                <a14:useLocalDpi xmlns:a14="http://schemas.microsoft.com/office/drawing/2010/main" val="0"/>
              </a:ext>
            </a:extLst>
          </a:blip>
          <a:stretch>
            <a:fillRect/>
          </a:stretch>
        </p:blipFill>
        <p:spPr>
          <a:xfrm>
            <a:off x="397009" y="1465957"/>
            <a:ext cx="3449774" cy="4878490"/>
          </a:xfrm>
          <a:prstGeom prst="rect">
            <a:avLst/>
          </a:prstGeom>
          <a:noFill/>
          <a:ln>
            <a:noFill/>
          </a:ln>
        </p:spPr>
      </p:pic>
    </p:spTree>
    <p:extLst>
      <p:ext uri="{BB962C8B-B14F-4D97-AF65-F5344CB8AC3E}">
        <p14:creationId xmlns:p14="http://schemas.microsoft.com/office/powerpoint/2010/main" val="1213978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2701463847"/>
              </p:ext>
            </p:extLst>
          </p:nvPr>
        </p:nvGraphicFramePr>
        <p:xfrm>
          <a:off x="4568599" y="1695978"/>
          <a:ext cx="6746475" cy="37802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Puracé, Páez.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Riosucio.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Inzá, La Vega, San Sebastián, Sotará Paispamba.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Contadero, Cumbal, Córdoba, Gualmatán, Ipiales, Potosí, Puerres, Pupiales.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Bolívar, Sevilla.</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a:extLst>
              <a:ext uri="{28A0092B-C50C-407E-A947-70E740481C1C}">
                <a14:useLocalDpi xmlns:a14="http://schemas.microsoft.com/office/drawing/2010/main" val="0"/>
              </a:ext>
            </a:extLst>
          </a:blip>
          <a:stretch>
            <a:fillRect/>
          </a:stretch>
        </p:blipFill>
        <p:spPr>
          <a:xfrm>
            <a:off x="1215957" y="1237781"/>
            <a:ext cx="2989178" cy="5073795"/>
          </a:xfrm>
          <a:prstGeom prst="rect">
            <a:avLst/>
          </a:prstGeom>
          <a:noFill/>
          <a:ln>
            <a:noFill/>
          </a:ln>
        </p:spPr>
      </p:pic>
      <p:pic>
        <p:nvPicPr>
          <p:cNvPr id="189" name="Google Shape;18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90" name="Google Shape;190;p59" descr="Recurso 25.png"/>
          <p:cNvPicPr preferRelativeResize="0"/>
          <p:nvPr/>
        </p:nvPicPr>
        <p:blipFill rotWithShape="1">
          <a:blip r:embed="rId5">
            <a:alphaModFix/>
          </a:blip>
          <a:srcRect/>
          <a:stretch/>
        </p:blipFill>
        <p:spPr>
          <a:xfrm>
            <a:off x="4775296" y="2414110"/>
            <a:ext cx="432711" cy="446694"/>
          </a:xfrm>
          <a:prstGeom prst="rect">
            <a:avLst/>
          </a:prstGeom>
          <a:noFill/>
          <a:ln>
            <a:noFill/>
          </a:ln>
        </p:spPr>
      </p:pic>
      <p:pic>
        <p:nvPicPr>
          <p:cNvPr id="191" name="Google Shape;191;p59"/>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7">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8">
            <a:alphaModFix/>
          </a:blip>
          <a:srcRect/>
          <a:stretch/>
        </p:blipFill>
        <p:spPr>
          <a:xfrm>
            <a:off x="4756864" y="3552154"/>
            <a:ext cx="451143" cy="445047"/>
          </a:xfrm>
          <a:prstGeom prst="rect">
            <a:avLst/>
          </a:prstGeom>
          <a:noFill/>
          <a:ln>
            <a:noFill/>
          </a:ln>
        </p:spPr>
      </p:pic>
      <p:pic>
        <p:nvPicPr>
          <p:cNvPr id="194" name="Google Shape;194;p59"/>
          <p:cNvPicPr preferRelativeResize="0"/>
          <p:nvPr/>
        </p:nvPicPr>
        <p:blipFill rotWithShape="1">
          <a:blip r:embed="rId4">
            <a:alphaModFix/>
          </a:blip>
          <a:srcRect/>
          <a:stretch/>
        </p:blipFill>
        <p:spPr>
          <a:xfrm>
            <a:off x="4756864" y="4630951"/>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776818372"/>
              </p:ext>
            </p:extLst>
          </p:nvPr>
        </p:nvGraphicFramePr>
        <p:xfrm>
          <a:off x="5345167" y="1718598"/>
          <a:ext cx="6746475" cy="31999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Paz De Ariporo, Pore, Recetor, San Luis De Palenque, Trinidad, Támara,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Castilla La Nueva, El Castillo, La Macarena, Lejanías, Mapiripán, Mesetas, Puerto Gaitán, Puerto Lleras, San Juan De Arama, San Juanito,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Orocué, Sabanalarga, Tauramena,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Cabuyaro, Cumaral, El Calvario, Fuente De Oro, Granada, Puerto Concordia, Puerto López, Puerto Rico, San Carlos De Guaroa, San Martín, Vistahermosa.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6" cy="4860676"/>
          </a:xfrm>
          <a:prstGeom prst="rect">
            <a:avLst/>
          </a:prstGeom>
          <a:noFill/>
          <a:ln>
            <a:noFill/>
          </a:ln>
        </p:spPr>
      </p:pic>
      <p:pic>
        <p:nvPicPr>
          <p:cNvPr id="202" name="Google Shape;202;p4"/>
          <p:cNvPicPr preferRelativeResize="0"/>
          <p:nvPr/>
        </p:nvPicPr>
        <p:blipFill rotWithShape="1">
          <a:blip r:embed="rId4">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12810859" y="-190269"/>
            <a:ext cx="432854" cy="445047"/>
          </a:xfrm>
          <a:prstGeom prst="rect">
            <a:avLst/>
          </a:prstGeom>
          <a:noFill/>
          <a:ln>
            <a:noFill/>
          </a:ln>
        </p:spPr>
      </p:pic>
      <p:pic>
        <p:nvPicPr>
          <p:cNvPr id="204" name="Google Shape;204;p4"/>
          <p:cNvPicPr preferRelativeResize="0"/>
          <p:nvPr/>
        </p:nvPicPr>
        <p:blipFill rotWithShape="1">
          <a:blip r:embed="rId4">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475120" y="2537994"/>
            <a:ext cx="451143" cy="445047"/>
          </a:xfrm>
          <a:prstGeom prst="rect">
            <a:avLst/>
          </a:prstGeom>
          <a:noFill/>
          <a:ln>
            <a:noFill/>
          </a:ln>
        </p:spPr>
      </p:pic>
      <p:pic>
        <p:nvPicPr>
          <p:cNvPr id="206" name="Google Shape;206;p4"/>
          <p:cNvPicPr preferRelativeResize="0"/>
          <p:nvPr/>
        </p:nvPicPr>
        <p:blipFill rotWithShape="1">
          <a:blip r:embed="rId7">
            <a:alphaModFix/>
          </a:blip>
          <a:srcRect/>
          <a:stretch/>
        </p:blipFill>
        <p:spPr>
          <a:xfrm>
            <a:off x="5472091" y="4001816"/>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1467780529"/>
              </p:ext>
            </p:extLst>
          </p:nvPr>
        </p:nvGraphicFramePr>
        <p:xfrm>
          <a:off x="5419661" y="1480456"/>
          <a:ext cx="6300950" cy="3112123"/>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val="20000"/>
                    </a:ext>
                  </a:extLst>
                </a:gridCol>
                <a:gridCol w="5461075">
                  <a:extLst>
                    <a:ext uri="{9D8B030D-6E8A-4147-A177-3AD203B41FA5}">
                      <a16:colId xmlns:a16="http://schemas.microsoft.com/office/drawing/2014/main" val="20001"/>
                    </a:ext>
                  </a:extLst>
                </a:gridCol>
              </a:tblGrid>
              <a:tr h="7991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7191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Puerto Rico, San Vicente Del Caguán.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Guzmán, Puerto Leguízamo.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73281">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Puerto Alegría.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Albania, Cartagena Del Chairá, Curillo, Milán, San José Del Fragua, Solita,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Barrancominas, Inírida, Morichal, Pana </a:t>
                      </a:r>
                      <a:r>
                        <a:rPr lang="es-MX" sz="1000" b="0" i="0" u="none" strike="noStrike" cap="none" dirty="0" err="1" smtClean="0">
                          <a:solidFill>
                            <a:srgbClr val="000000"/>
                          </a:solidFill>
                          <a:latin typeface="Arial"/>
                          <a:ea typeface="Arial"/>
                          <a:cs typeface="Arial"/>
                          <a:sym typeface="Arial"/>
                        </a:rPr>
                        <a:t>Pana</a:t>
                      </a:r>
                      <a:r>
                        <a:rPr lang="es-MX" sz="1000" b="0" i="0" u="none" strike="noStrike" cap="none" dirty="0" smtClean="0">
                          <a:solidFill>
                            <a:srgbClr val="000000"/>
                          </a:solidFill>
                          <a:latin typeface="Arial"/>
                          <a:ea typeface="Arial"/>
                          <a:cs typeface="Arial"/>
                          <a:sym typeface="Arial"/>
                        </a:rPr>
                        <a:t>, Puerto Colombia.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El Retorno, Miraflores.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Asís.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Carurú, Pacoa, Papunahua.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extLst>
              <a:ext uri="{28A0092B-C50C-407E-A947-70E740481C1C}">
                <a14:useLocalDpi xmlns:a14="http://schemas.microsoft.com/office/drawing/2010/main" val="0"/>
              </a:ext>
            </a:extLst>
          </a:blip>
          <a:stretch>
            <a:fillRect/>
          </a:stretch>
        </p:blipFill>
        <p:spPr>
          <a:xfrm>
            <a:off x="582198" y="1371600"/>
            <a:ext cx="4665617" cy="4876794"/>
          </a:xfrm>
          <a:prstGeom prst="rect">
            <a:avLst/>
          </a:prstGeom>
          <a:noFill/>
          <a:ln>
            <a:noFill/>
          </a:ln>
        </p:spPr>
      </p:pic>
      <p:pic>
        <p:nvPicPr>
          <p:cNvPr id="215" name="Google Shape;215;p5" descr="Recurso 25.png"/>
          <p:cNvPicPr preferRelativeResize="0"/>
          <p:nvPr/>
        </p:nvPicPr>
        <p:blipFill rotWithShape="1">
          <a:blip r:embed="rId4">
            <a:alphaModFix/>
          </a:blip>
          <a:srcRect/>
          <a:stretch/>
        </p:blipFill>
        <p:spPr>
          <a:xfrm>
            <a:off x="13003413" y="2107451"/>
            <a:ext cx="432711" cy="446694"/>
          </a:xfrm>
          <a:prstGeom prst="rect">
            <a:avLst/>
          </a:prstGeom>
          <a:noFill/>
          <a:ln>
            <a:noFill/>
          </a:ln>
        </p:spPr>
      </p:pic>
      <p:pic>
        <p:nvPicPr>
          <p:cNvPr id="216" name="Google Shape;216;p5"/>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580808" y="3556089"/>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583837" y="2554145"/>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2016</Words>
  <Application>Microsoft Office PowerPoint</Application>
  <PresentationFormat>Panorámica</PresentationFormat>
  <Paragraphs>126</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Helvetica Neue</vt:lpstr>
      <vt:lpstr>Calibri</vt:lpstr>
      <vt:lpstr>Verdana</vt:lpstr>
      <vt:lpstr>Arial Narrow</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17</cp:revision>
  <dcterms:created xsi:type="dcterms:W3CDTF">2022-10-19T17:32:46Z</dcterms:created>
  <dcterms:modified xsi:type="dcterms:W3CDTF">2024-02-02T17:39:28Z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