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3" r:id="rId8"/>
    <p:sldId id="269" r:id="rId9"/>
    <p:sldId id="264" r:id="rId10"/>
    <p:sldId id="265" r:id="rId11"/>
    <p:sldId id="266" r:id="rId12"/>
    <p:sldId id="267" r:id="rId13"/>
    <p:sldId id="268" r:id="rId14"/>
  </p:sldIdLst>
  <p:sldSz cx="12192000" cy="6858000"/>
  <p:notesSz cx="12192000" cy="6858000"/>
  <p:embeddedFontLst>
    <p:embeddedFont>
      <p:font typeface="Calibri" panose="020F0502020204030204" pitchFamily="34" charset="0"/>
      <p:regular r:id="rId16"/>
      <p:bold r:id="rId17"/>
      <p:italic r:id="rId18"/>
      <p:boldItalic r:id="rId19"/>
    </p:embeddedFont>
    <p:embeddedFont>
      <p:font typeface="Arial Narrow" panose="020B0606020202030204" pitchFamily="3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
      <p:font typeface="Helvetica Neue" panose="020B0604020202020204" charset="0"/>
      <p:regular r:id="rId28"/>
      <p:bold r:id="rId29"/>
      <p:italic r:id="rId30"/>
      <p:boldItalic r:id="rId31"/>
    </p:embeddedFont>
    <p:embeddedFont>
      <p:font typeface="Arial Black" panose="020B0A04020102020204" pitchFamily="34" charset="0"/>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8" y="117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1256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425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0241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144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P:\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pacifico.jpg"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030</a:t>
            </a: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E1233F"/>
                </a:solidFill>
                <a:latin typeface="Verdana"/>
                <a:ea typeface="Verdana"/>
                <a:cs typeface="Verdana"/>
                <a:sym typeface="Verdana"/>
              </a:rPr>
              <a:t>PARA TOMAR ACCIÓN </a:t>
            </a:r>
            <a:r>
              <a:rPr lang="es-MX" sz="800" b="0" i="0" u="none" strike="noStrike" cap="none">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30 </a:t>
            </a:r>
            <a:r>
              <a:rPr lang="es-MX" sz="1100" b="1" i="0" u="none" strike="noStrike" cap="none" dirty="0">
                <a:solidFill>
                  <a:srgbClr val="800000"/>
                </a:solidFill>
                <a:latin typeface="Calibri"/>
                <a:ea typeface="Calibri"/>
                <a:cs typeface="Calibri"/>
                <a:sym typeface="Calibri"/>
              </a:rPr>
              <a:t>de enero de 2024 –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31</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enero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199" name="Google Shape;199;p4"/>
          <p:cNvGraphicFramePr/>
          <p:nvPr>
            <p:extLst>
              <p:ext uri="{D42A27DB-BD31-4B8C-83A1-F6EECF244321}">
                <p14:modId xmlns:p14="http://schemas.microsoft.com/office/powerpoint/2010/main" val="2680997146"/>
              </p:ext>
            </p:extLst>
          </p:nvPr>
        </p:nvGraphicFramePr>
        <p:xfrm>
          <a:off x="5345167" y="1718598"/>
          <a:ext cx="6746475" cy="4377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xmlns="" val="20000"/>
                    </a:ext>
                  </a:extLst>
                </a:gridCol>
                <a:gridCol w="5915025">
                  <a:extLst>
                    <a:ext uri="{9D8B030D-6E8A-4147-A177-3AD203B41FA5}">
                      <a16:colId xmlns:a16="http://schemas.microsoft.com/office/drawing/2014/main" xmlns=""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5731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Hato Corozal, La Salina, Maní, Monterrey, Nunchía, Orocué, Paz De Ariporo, Pore, Recetor, Sabanalarga,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Acacías, Castilla La Nueva, Cubarral, El Calvario, El Castillo, El Dorado, Fuente De Oro, Granada, Guamal, La Macarena, Lejanías, Mesetas, Puerto Lleras, Puerto López, Puerto Rico, San Juan De Arama, San Martín, Uribe, Villavicencio, Vistahermosa, Mapiripán.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Cabuyaro, Cumaral, Puerto Concordia, Restrepo, San Carlos De Guaroa,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Puerto Gaitán.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7" cy="4860676"/>
          </a:xfrm>
          <a:prstGeom prst="rect">
            <a:avLst/>
          </a:prstGeom>
          <a:noFill/>
          <a:ln>
            <a:noFill/>
          </a:ln>
        </p:spPr>
      </p:pic>
      <p:pic>
        <p:nvPicPr>
          <p:cNvPr id="202" name="Google Shape;202;p4"/>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203" name="Google Shape;203;p4"/>
          <p:cNvPicPr preferRelativeResize="0"/>
          <p:nvPr/>
        </p:nvPicPr>
        <p:blipFill rotWithShape="1">
          <a:blip r:embed="rId6">
            <a:alphaModFix/>
          </a:blip>
          <a:srcRect/>
          <a:stretch/>
        </p:blipFill>
        <p:spPr>
          <a:xfrm>
            <a:off x="5481476" y="2681022"/>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492499" y="4150894"/>
            <a:ext cx="451143" cy="445047"/>
          </a:xfrm>
          <a:prstGeom prst="rect">
            <a:avLst/>
          </a:prstGeom>
          <a:noFill/>
          <a:ln>
            <a:noFill/>
          </a:ln>
        </p:spPr>
      </p:pic>
      <p:pic>
        <p:nvPicPr>
          <p:cNvPr id="206" name="Google Shape;206;p4"/>
          <p:cNvPicPr preferRelativeResize="0"/>
          <p:nvPr/>
        </p:nvPicPr>
        <p:blipFill rotWithShape="1">
          <a:blip r:embed="rId8">
            <a:alphaModFix/>
          </a:blip>
          <a:srcRect/>
          <a:stretch/>
        </p:blipFill>
        <p:spPr>
          <a:xfrm>
            <a:off x="5457130" y="5273477"/>
            <a:ext cx="457200"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1" name="Google Shape;211;p5"/>
          <p:cNvGraphicFramePr/>
          <p:nvPr>
            <p:extLst>
              <p:ext uri="{D42A27DB-BD31-4B8C-83A1-F6EECF244321}">
                <p14:modId xmlns:p14="http://schemas.microsoft.com/office/powerpoint/2010/main" val="2923626175"/>
              </p:ext>
            </p:extLst>
          </p:nvPr>
        </p:nvGraphicFramePr>
        <p:xfrm>
          <a:off x="5419661" y="1480456"/>
          <a:ext cx="6300950" cy="4029675"/>
        </p:xfrm>
        <a:graphic>
          <a:graphicData uri="http://schemas.openxmlformats.org/drawingml/2006/table">
            <a:tbl>
              <a:tblPr>
                <a:noFill/>
                <a:tableStyleId>{7637F94A-DA9B-481A-AE38-6A32242EE391}</a:tableStyleId>
              </a:tblPr>
              <a:tblGrid>
                <a:gridCol w="839875">
                  <a:extLst>
                    <a:ext uri="{9D8B030D-6E8A-4147-A177-3AD203B41FA5}">
                      <a16:colId xmlns:a16="http://schemas.microsoft.com/office/drawing/2014/main" xmlns="" val="20000"/>
                    </a:ext>
                  </a:extLst>
                </a:gridCol>
                <a:gridCol w="5461075">
                  <a:extLst>
                    <a:ext uri="{9D8B030D-6E8A-4147-A177-3AD203B41FA5}">
                      <a16:colId xmlns:a16="http://schemas.microsoft.com/office/drawing/2014/main" xmlns="" val="20001"/>
                    </a:ext>
                  </a:extLst>
                </a:gridCol>
              </a:tblGrid>
              <a:tr h="7297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1336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Albania, Belén De Los Andaquíes, Cartagena Del Chairá, Curillo, El Doncello, El Paujíl, Florencia, La Montañita, Milán, Morelia, Puerto Rico, San José Del Fragua, San Vicente Del Caguán, Solano, Solita, Valparaíso.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Barrancominas, Cacahual, Inírida, Puerto Colombia.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Calamar, El Retorno, Miraflores, San José Del Guaviare.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Puerto Asís, Puerto Guzmán, Puerto Leguízamo.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Carurú, Pacoa.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r h="887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a:t>
                      </a:r>
                      <a:r>
                        <a:rPr lang="es-MX" sz="1000" b="0" i="0" u="none" strike="noStrike" cap="none" dirty="0" err="1" smtClean="0">
                          <a:solidFill>
                            <a:srgbClr val="000000"/>
                          </a:solidFill>
                          <a:latin typeface="Arial"/>
                          <a:ea typeface="Arial"/>
                          <a:cs typeface="Arial"/>
                          <a:sym typeface="Arial"/>
                        </a:rPr>
                        <a:t>Mirití</a:t>
                      </a:r>
                      <a:r>
                        <a:rPr lang="es-MX" sz="1000" b="0" i="0" u="none" strike="noStrike" cap="none" dirty="0" smtClean="0">
                          <a:solidFill>
                            <a:srgbClr val="000000"/>
                          </a:solidFill>
                          <a:latin typeface="Arial"/>
                          <a:ea typeface="Arial"/>
                          <a:cs typeface="Arial"/>
                          <a:sym typeface="Arial"/>
                        </a:rPr>
                        <a:t> - Paraná, Puerto Alegría, Puerto Santander.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Pana </a:t>
                      </a:r>
                      <a:r>
                        <a:rPr lang="es-MX" sz="1000" b="0" i="0" u="none" strike="noStrike" cap="none" dirty="0" err="1" smtClean="0">
                          <a:solidFill>
                            <a:srgbClr val="000000"/>
                          </a:solidFill>
                          <a:latin typeface="Arial"/>
                          <a:ea typeface="Arial"/>
                          <a:cs typeface="Arial"/>
                          <a:sym typeface="Arial"/>
                        </a:rPr>
                        <a:t>Pana</a:t>
                      </a:r>
                      <a:r>
                        <a:rPr lang="es-MX" sz="1000" b="0" i="0" u="none" strike="noStrike" cap="none" dirty="0" smtClean="0">
                          <a:solidFill>
                            <a:srgbClr val="000000"/>
                          </a:solidFill>
                          <a:latin typeface="Arial"/>
                          <a:ea typeface="Arial"/>
                          <a:cs typeface="Arial"/>
                          <a:sym typeface="Arial"/>
                        </a:rPr>
                        <a:t>, San Felipe.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Orito, Puerto Caicedo, San Francisco, San Miguel, Valle Del </a:t>
                      </a:r>
                      <a:r>
                        <a:rPr lang="es-MX" sz="1000" b="0" i="0" u="none" strike="noStrike" cap="none" dirty="0" err="1" smtClean="0">
                          <a:solidFill>
                            <a:srgbClr val="000000"/>
                          </a:solidFill>
                          <a:latin typeface="Arial"/>
                          <a:ea typeface="Arial"/>
                          <a:cs typeface="Arial"/>
                          <a:sym typeface="Arial"/>
                        </a:rPr>
                        <a:t>Guamuez</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Villagarzón</a:t>
                      </a:r>
                      <a:r>
                        <a:rPr lang="es-MX" sz="1000" b="0" i="0" u="none" strike="noStrike" cap="none" dirty="0" smtClean="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r h="1071375">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AMAZONAS : El Encanto, La Chorrera, La Victoria, Puerto Arica.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La Guadalupe, Morichal.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PUTUMAYO : Colón, Santiago, </a:t>
                      </a:r>
                      <a:r>
                        <a:rPr lang="es-MX" sz="1000" b="0" i="0" u="none" strike="noStrike" cap="none" dirty="0" err="1" smtClean="0">
                          <a:solidFill>
                            <a:srgbClr val="000000"/>
                          </a:solidFill>
                          <a:latin typeface="Arial"/>
                          <a:ea typeface="Arial"/>
                          <a:cs typeface="Arial"/>
                          <a:sym typeface="Arial"/>
                        </a:rPr>
                        <a:t>Sibundoy</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VAUPÉS : Mitú, Papunahua.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aphicFrame>
        <p:nvGraphicFramePr>
          <p:cNvPr id="212" name="Google Shape;212;p5"/>
          <p:cNvGraphicFramePr/>
          <p:nvPr/>
        </p:nvGraphicFramePr>
        <p:xfrm>
          <a:off x="12836461" y="5476214"/>
          <a:ext cx="6426275" cy="2509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xmlns="" val="20000"/>
                    </a:ext>
                  </a:extLst>
                </a:gridCol>
                <a:gridCol w="5577550">
                  <a:extLst>
                    <a:ext uri="{9D8B030D-6E8A-4147-A177-3AD203B41FA5}">
                      <a16:colId xmlns:a16="http://schemas.microsoft.com/office/drawing/2014/main" xmlns=""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AMAZONAS : La Chorrera.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CAQUETÁ : Solano, Valparaíso.</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GUAINÍA : Inírida.</a:t>
                      </a:r>
                      <a:endParaRPr/>
                    </a:p>
                    <a:p>
                      <a:pPr marL="0" marR="0" lvl="0" indent="0" algn="l" rtl="0">
                        <a:lnSpc>
                          <a:spcPct val="100000"/>
                        </a:lnSpc>
                        <a:spcBef>
                          <a:spcPts val="0"/>
                        </a:spcBef>
                        <a:spcAft>
                          <a:spcPts val="0"/>
                        </a:spcAft>
                        <a:buClr>
                          <a:srgbClr val="000000"/>
                        </a:buClr>
                        <a:buSzPts val="1000"/>
                        <a:buFont typeface="Arial"/>
                        <a:buNone/>
                      </a:pPr>
                      <a:r>
                        <a:rPr lang="es-MX" sz="1000" b="0" i="0" u="none" strike="noStrike" cap="none">
                          <a:solidFill>
                            <a:srgbClr val="000000"/>
                          </a:solidFill>
                          <a:latin typeface="Arial"/>
                          <a:ea typeface="Arial"/>
                          <a:cs typeface="Arial"/>
                          <a:sym typeface="Arial"/>
                        </a:rPr>
                        <a:t>GUAVIARE : Calamar, El Retorno, Miraflores, San José Del Guaviare.</a:t>
                      </a:r>
                      <a:endParaRPr sz="1000" b="0" i="0" u="none" strike="noStrike" cap="none">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7" cy="4876795"/>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216" name="Google Shape;216;p5"/>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649342" y="4754320"/>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644857" y="3809997"/>
            <a:ext cx="451143" cy="445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xmlns="" val="20000"/>
                    </a:ext>
                  </a:extLst>
                </a:gridCol>
                <a:gridCol w="3232950">
                  <a:extLst>
                    <a:ext uri="{9D8B030D-6E8A-4147-A177-3AD203B41FA5}">
                      <a16:colId xmlns:a16="http://schemas.microsoft.com/office/drawing/2014/main" xmlns=""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xmlns=""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xmlns=""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smtClean="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sectores de las regiones Caribe, Andina, Pacífico, Amazonia y Orinoquia.</a:t>
            </a:r>
            <a:endParaRPr sz="1800" b="0" i="0" u="none" strike="noStrike" cap="none">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36648" y="1612694"/>
            <a:ext cx="3322737" cy="469884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30 </a:t>
            </a:r>
            <a:r>
              <a:rPr lang="es-MX" sz="1200" dirty="0"/>
              <a:t>de enero del 2024 | 12:00 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34505" y="1028702"/>
            <a:ext cx="3960227" cy="5600346"/>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219175" y="2601533"/>
            <a:ext cx="1979615" cy="215485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295697" y="1221188"/>
            <a:ext cx="1939616" cy="5126246"/>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332220" y="1247929"/>
            <a:ext cx="1740647" cy="3436065"/>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319591" y="1146175"/>
            <a:ext cx="1594334" cy="3792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134" name="Google Shape;134;p24"/>
          <p:cNvGraphicFramePr/>
          <p:nvPr>
            <p:extLst>
              <p:ext uri="{D42A27DB-BD31-4B8C-83A1-F6EECF244321}">
                <p14:modId xmlns:p14="http://schemas.microsoft.com/office/powerpoint/2010/main" val="465281522"/>
              </p:ext>
            </p:extLst>
          </p:nvPr>
        </p:nvGraphicFramePr>
        <p:xfrm>
          <a:off x="4757630" y="1146174"/>
          <a:ext cx="7066075" cy="4340225"/>
        </p:xfrm>
        <a:graphic>
          <a:graphicData uri="http://schemas.openxmlformats.org/drawingml/2006/table">
            <a:tbl>
              <a:tblPr>
                <a:noFill/>
                <a:tableStyleId>{7637F94A-DA9B-481A-AE38-6A32242EE391}</a:tableStyleId>
              </a:tblPr>
              <a:tblGrid>
                <a:gridCol w="1086750">
                  <a:extLst>
                    <a:ext uri="{9D8B030D-6E8A-4147-A177-3AD203B41FA5}">
                      <a16:colId xmlns:a16="http://schemas.microsoft.com/office/drawing/2014/main" xmlns="" val="20000"/>
                    </a:ext>
                  </a:extLst>
                </a:gridCol>
                <a:gridCol w="5979325">
                  <a:extLst>
                    <a:ext uri="{9D8B030D-6E8A-4147-A177-3AD203B41FA5}">
                      <a16:colId xmlns:a16="http://schemas.microsoft.com/office/drawing/2014/main" xmlns="" val="20001"/>
                    </a:ext>
                  </a:extLst>
                </a:gridCol>
              </a:tblGrid>
              <a:tr h="6376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37026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Arenal, Arroyohondo, Barranco De Loba, Calamar, Cantagallo, </a:t>
                      </a:r>
                      <a:r>
                        <a:rPr lang="es-MX" sz="1000" b="0" i="0" u="none" strike="noStrike" cap="none" dirty="0" err="1" smtClean="0">
                          <a:solidFill>
                            <a:srgbClr val="000000"/>
                          </a:solidFill>
                          <a:latin typeface="Arial"/>
                          <a:ea typeface="Arial"/>
                          <a:cs typeface="Arial"/>
                          <a:sym typeface="Arial"/>
                        </a:rPr>
                        <a:t>Cicuco</a:t>
                      </a:r>
                      <a:r>
                        <a:rPr lang="es-MX" sz="1000" b="0" i="0" u="none" strike="noStrike" cap="none" dirty="0" smtClean="0">
                          <a:solidFill>
                            <a:srgbClr val="000000"/>
                          </a:solidFill>
                          <a:latin typeface="Arial"/>
                          <a:ea typeface="Arial"/>
                          <a:cs typeface="Arial"/>
                          <a:sym typeface="Arial"/>
                        </a:rPr>
                        <a:t>, Córdoba, El Carmen De Bolívar, El Guamo, El Peñón, Hatillo De Loba, Magangué, Mahates, Margarita, María La Baja, Montecristo, Morales, Norosí, Pinillos, Regidor, Río Viejo, San Fernando, San Jacinto, San Jacinto Del Cauca, San Juan Nepomuceno, San Martín De Loba, San Pablo, Santa Cruz De </a:t>
                      </a:r>
                      <a:r>
                        <a:rPr lang="es-MX" sz="1000" b="0" i="0" u="none" strike="noStrike" cap="none" dirty="0" err="1" smtClean="0">
                          <a:solidFill>
                            <a:srgbClr val="000000"/>
                          </a:solidFill>
                          <a:latin typeface="Arial"/>
                          <a:ea typeface="Arial"/>
                          <a:cs typeface="Arial"/>
                          <a:sym typeface="Arial"/>
                        </a:rPr>
                        <a:t>Mompox</a:t>
                      </a:r>
                      <a:r>
                        <a:rPr lang="es-MX" sz="1000" b="0" i="0" u="none" strike="noStrike" cap="none" dirty="0" smtClean="0">
                          <a:solidFill>
                            <a:srgbClr val="000000"/>
                          </a:solidFill>
                          <a:latin typeface="Arial"/>
                          <a:ea typeface="Arial"/>
                          <a:cs typeface="Arial"/>
                          <a:sym typeface="Arial"/>
                        </a:rPr>
                        <a:t>, Santa Rosa Del Sur, Simití, Tiquisio, Zambrano, Arjona.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Astrea, Becerril, Bosconia, Chimichagua, Chiriguaná, Curumaní, El Copey, El Paso, Gamarra, La Gloria, La Jagua De Ibirico, La Paz, Manaure Balcón Del Cesar, Pailitas, Pelaya, Pueblo Bello, Río De Oro, San Alberto, San Diego, San Martín, Tamalameque,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Ciénaga De Oro, Montelíbano, Planeta Rica, Puerto Libertador, Sahagún, San Andrés De Sotavento, San Carlos, San José De </a:t>
                      </a:r>
                      <a:r>
                        <a:rPr lang="es-MX" sz="1000" b="0" i="0" u="none" strike="noStrike" cap="none" dirty="0" err="1" smtClean="0">
                          <a:solidFill>
                            <a:srgbClr val="000000"/>
                          </a:solidFill>
                          <a:latin typeface="Arial"/>
                          <a:ea typeface="Arial"/>
                          <a:cs typeface="Arial"/>
                          <a:sym typeface="Arial"/>
                        </a:rPr>
                        <a:t>Uré</a:t>
                      </a:r>
                      <a:r>
                        <a:rPr lang="es-MX" sz="1000" b="0" i="0" u="none" strike="noStrike" cap="none" dirty="0" smtClean="0">
                          <a:solidFill>
                            <a:srgbClr val="000000"/>
                          </a:solidFill>
                          <a:latin typeface="Arial"/>
                          <a:ea typeface="Arial"/>
                          <a:cs typeface="Arial"/>
                          <a:sym typeface="Arial"/>
                        </a:rPr>
                        <a:t>, Tierralta, </a:t>
                      </a:r>
                      <a:r>
                        <a:rPr lang="es-MX" sz="1000" b="0" i="0" u="none" strike="noStrike" cap="none" dirty="0" err="1" smtClean="0">
                          <a:solidFill>
                            <a:srgbClr val="000000"/>
                          </a:solidFill>
                          <a:latin typeface="Arial"/>
                          <a:ea typeface="Arial"/>
                          <a:cs typeface="Arial"/>
                          <a:sym typeface="Arial"/>
                        </a:rPr>
                        <a:t>Tuchín</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Algarrobo, Aracataca, Ariguaní, Cerro De San Antonio, Chivolo, Ciénaga, Concordia, El Banco, El Piñón, Fundación, Guamal, Nueva Granada, Pedraza, Pijiño Del Carmen, Pivijay, Plato, Sabanas De San Ángel, San Sebastián De Buenavista, San Zenón, Santa Ana, Santa Bárbara De Pinto, Santa Marta, Tenerife, Zapayán.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Buenavista, Caimito, Chalán, Colosó, Corozal, El Roble, Galeras, Guaranda, Los Palmitos, Majagual, Morroa, Ovejas, Sampués, San Benito Abad, San José De Toluviejo, San Juan De Betulia, San Luis De Sincé, San Onofre,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5041440" y="3283782"/>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graphicFrame>
        <p:nvGraphicFramePr>
          <p:cNvPr id="8" name="Google Shape;186;p59"/>
          <p:cNvGraphicFramePr/>
          <p:nvPr>
            <p:extLst>
              <p:ext uri="{D42A27DB-BD31-4B8C-83A1-F6EECF244321}">
                <p14:modId xmlns:p14="http://schemas.microsoft.com/office/powerpoint/2010/main" val="3498533609"/>
              </p:ext>
            </p:extLst>
          </p:nvPr>
        </p:nvGraphicFramePr>
        <p:xfrm>
          <a:off x="4923118" y="2346830"/>
          <a:ext cx="6746475" cy="30380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xmlns="" val="20000"/>
                    </a:ext>
                  </a:extLst>
                </a:gridCol>
                <a:gridCol w="5915025">
                  <a:extLst>
                    <a:ext uri="{9D8B030D-6E8A-4147-A177-3AD203B41FA5}">
                      <a16:colId xmlns:a16="http://schemas.microsoft.com/office/drawing/2014/main" xmlns=""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Candelaria, Luruaco, Repelón.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Santa Catalina, Soplaviento, </a:t>
                      </a:r>
                      <a:r>
                        <a:rPr lang="es-MX" sz="1000" b="0" i="0" u="none" strike="noStrike" cap="none" dirty="0" err="1" smtClean="0">
                          <a:solidFill>
                            <a:srgbClr val="000000"/>
                          </a:solidFill>
                          <a:latin typeface="Arial"/>
                          <a:ea typeface="Arial"/>
                          <a:cs typeface="Arial"/>
                          <a:sym typeface="Arial"/>
                        </a:rPr>
                        <a:t>Talaigua</a:t>
                      </a:r>
                      <a:r>
                        <a:rPr lang="es-MX" sz="1000" b="0" i="0" u="none" strike="noStrike" cap="none" dirty="0" smtClean="0">
                          <a:solidFill>
                            <a:srgbClr val="000000"/>
                          </a:solidFill>
                          <a:latin typeface="Arial"/>
                          <a:ea typeface="Arial"/>
                          <a:cs typeface="Arial"/>
                          <a:sym typeface="Arial"/>
                        </a:rPr>
                        <a:t> Nuevo.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González.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Ayapel, Buenavista, Cereté, Chimá, Chinú, Cotorra, La Apartada, Montería, Pueblo Nuevo.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Hatonuevo, Uribia.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Salamina,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La Unión, Palmito, San Marcos, Santiago De Tolú,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Campo De La Cruz, Manatí, Ponedera, Suan, Tubará.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Canalete, Lorica, San Bernardo Del Viento, Valencia.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Manaure.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sp>
        <p:nvSpPr>
          <p:cNvPr id="144" name="Google Shape;144;p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45" name="Google Shape;145;p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37" cy="4757858"/>
          </a:xfrm>
          <a:prstGeom prst="rect">
            <a:avLst/>
          </a:prstGeom>
          <a:noFill/>
          <a:ln>
            <a:noFill/>
          </a:ln>
        </p:spPr>
      </p:pic>
      <p:pic>
        <p:nvPicPr>
          <p:cNvPr id="146" name="Google Shape;146;p1"/>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147" name="Google Shape;147;p1"/>
          <p:cNvPicPr preferRelativeResize="0"/>
          <p:nvPr/>
        </p:nvPicPr>
        <p:blipFill rotWithShape="1">
          <a:blip r:embed="rId6">
            <a:alphaModFix/>
          </a:blip>
          <a:srcRect/>
          <a:stretch/>
        </p:blipFill>
        <p:spPr>
          <a:xfrm>
            <a:off x="5125848" y="4601120"/>
            <a:ext cx="457200" cy="446694"/>
          </a:xfrm>
          <a:prstGeom prst="rect">
            <a:avLst/>
          </a:prstGeom>
          <a:noFill/>
          <a:ln>
            <a:noFill/>
          </a:ln>
        </p:spPr>
      </p:pic>
      <p:pic>
        <p:nvPicPr>
          <p:cNvPr id="148" name="Google Shape;148;p1"/>
          <p:cNvPicPr preferRelativeResize="0"/>
          <p:nvPr/>
        </p:nvPicPr>
        <p:blipFill rotWithShape="1">
          <a:blip r:embed="rId7">
            <a:alphaModFix/>
          </a:blip>
          <a:srcRect/>
          <a:stretch/>
        </p:blipFill>
        <p:spPr>
          <a:xfrm>
            <a:off x="5131905" y="3251452"/>
            <a:ext cx="451143" cy="4450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3" name="Google Shape;153;p58"/>
          <p:cNvGraphicFramePr/>
          <p:nvPr>
            <p:extLst>
              <p:ext uri="{D42A27DB-BD31-4B8C-83A1-F6EECF244321}">
                <p14:modId xmlns:p14="http://schemas.microsoft.com/office/powerpoint/2010/main" val="511659285"/>
              </p:ext>
            </p:extLst>
          </p:nvPr>
        </p:nvGraphicFramePr>
        <p:xfrm>
          <a:off x="3846785" y="1279417"/>
          <a:ext cx="8339025" cy="5251575"/>
        </p:xfrm>
        <a:graphic>
          <a:graphicData uri="http://schemas.openxmlformats.org/drawingml/2006/table">
            <a:tbl>
              <a:tblPr>
                <a:noFill/>
                <a:tableStyleId>{7637F94A-DA9B-481A-AE38-6A32242EE391}</a:tableStyleId>
              </a:tblPr>
              <a:tblGrid>
                <a:gridCol w="953825">
                  <a:extLst>
                    <a:ext uri="{9D8B030D-6E8A-4147-A177-3AD203B41FA5}">
                      <a16:colId xmlns:a16="http://schemas.microsoft.com/office/drawing/2014/main" xmlns="" val="20000"/>
                    </a:ext>
                  </a:extLst>
                </a:gridCol>
                <a:gridCol w="7385200">
                  <a:extLst>
                    <a:ext uri="{9D8B030D-6E8A-4147-A177-3AD203B41FA5}">
                      <a16:colId xmlns:a16="http://schemas.microsoft.com/office/drawing/2014/main" xmlns="" val="20001"/>
                    </a:ext>
                  </a:extLst>
                </a:gridCol>
              </a:tblGrid>
              <a:tr h="3707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482487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Amalfi, Anorí, Cáceres, El Bagre, Ituango, Maceo, Nechí, Puerto Berrío, Remedios, Segovia, Tarazá, Yolombó, Yondó, Zaragoza, Caucasia.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Aquitania, Belén, Betéitiva, Boavita, Campohermoso, Cerinza, Chiscas, Chita, Chíquiza, Corrales, Cubará, El Cocuy, El Espino, Floresta, Guacamayas, Güicán De La Sierra, La Uvita, Labranzagrande, Miraflores, Mongua, Monguí, Nobsa, Paipa, Pajarito, Panqueba, Paya, Pesca, Páez, Rondón, San Luis De Gaceno, San Mateo, Santa Rosa De Viterbo, Soatá, Sogamoso, Sora, Susacón, Sutamarchán, Sáchica, Tibasosa, Toca, Tota, Tuta, Tópaga,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Arbeláez, Cabrera, Chipaque, Choachí, Cáqueza, El Colegio, Fosca, Fusagasugá, Fómeque, Granada, Guayabetal, Gutiérrez, Jerusalén, La Calera, La Mesa, Pandi, Pasca, Quetame, San Antonio Del Tequendama, San Bernardo, Sibaté, Silvania, Soacha, Tena, Tibacuy, Ubaque, Une, Venecia, Viotá, Sopó.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Acevedo, Agrado, Aipe, Algeciras, Altamira, Baraya, Campoalegre, Colombia, Elías, Garzón, Gigante, Guadalupe, Hobo, Isnos, La Argentina, La Plata, Neiva, Nátaga, Oporapa, Paicol, Palermo, Palestina, Pital, Pitalito, Rivera, Saladoblanco, San Agustín, Santa María, Suaza, Tarqui, Tello, Teruel, Tesalia, Timaná,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Bochalema, Bucarasica, Chinácota, Chitagá, Convención, Cucutilla, Cáchira, Durania, El Carmen, El Tarra, El Zulia, Gramalote, Hacarí, Herrán, La Esperanza, La Playa, Labateca, Los Patios, Lourdes, Ocaña, Pamplona, Pamplonita, Ragonvalia, Salazar, San Calixto, San Cayetano, San José De Cúcuta, Santiago, Sardinata, Silos, Teorama, Tibú, Toledo,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Córdoba, La Tebaida, Montenegro, Pijao, Quimbaya.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Carcasí, Cerrito, Cimitarra, Concepción, El Playón, Enciso, Guaca, Macaravita, Puerto Wilches, Rionegro, Sabana De Torres, San Miguel, Aguada.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Armero, Ataco, Cajamarca, Carmen De Apicalá, Chaparral, Coello, Coyaima, Cunday, Dolores, Espinal, Flandes, Guamo, Ibagué, Icononzo, Melgar, Natagaima, Ortega, Piedras, Planadas, Prado, Purificación, Roncesvalles, Rovira, Saldaña, San Antonio, San Luis, Suárez, Valle De San Juan, Villarrica, Honda.</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xmlns="" val="20000"/>
                    </a:ext>
                  </a:extLst>
                </a:gridCol>
                <a:gridCol w="5577550">
                  <a:extLst>
                    <a:ext uri="{9D8B030D-6E8A-4147-A177-3AD203B41FA5}">
                      <a16:colId xmlns:a16="http://schemas.microsoft.com/office/drawing/2014/main" xmlns=""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sp>
        <p:nvSpPr>
          <p:cNvPr id="155" name="Google Shape;155;p58"/>
          <p:cNvSpPr txBox="1">
            <a:spLocks noGrp="1"/>
          </p:cNvSpPr>
          <p:nvPr>
            <p:ph type="body" idx="2"/>
          </p:nvPr>
        </p:nvSpPr>
        <p:spPr>
          <a:xfrm>
            <a:off x="3752249"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7"/>
            <a:ext cx="3449775" cy="4878490"/>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159" name="Google Shape;159;p58"/>
          <p:cNvPicPr preferRelativeResize="0"/>
          <p:nvPr/>
        </p:nvPicPr>
        <p:blipFill rotWithShape="1">
          <a:blip r:embed="rId7">
            <a:alphaModFix/>
          </a:blip>
          <a:srcRect/>
          <a:stretch/>
        </p:blipFill>
        <p:spPr>
          <a:xfrm>
            <a:off x="4110717" y="3754520"/>
            <a:ext cx="432854" cy="4450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645404"/>
              </p:ext>
            </p:extLst>
          </p:nvPr>
        </p:nvGraphicFramePr>
        <p:xfrm>
          <a:off x="4601949" y="1522047"/>
          <a:ext cx="6746475" cy="46634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xmlns="" val="20000"/>
                    </a:ext>
                  </a:extLst>
                </a:gridCol>
                <a:gridCol w="5915025">
                  <a:extLst>
                    <a:ext uri="{9D8B030D-6E8A-4147-A177-3AD203B41FA5}">
                      <a16:colId xmlns:a16="http://schemas.microsoft.com/office/drawing/2014/main" xmlns=""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Anzá, Betulia, Buriticá, Caicedo, Caracolí, </a:t>
                      </a:r>
                      <a:r>
                        <a:rPr lang="es-MX" sz="1000" b="0" i="0" u="none" strike="noStrike" cap="none" dirty="0" err="1" smtClean="0">
                          <a:solidFill>
                            <a:srgbClr val="000000"/>
                          </a:solidFill>
                          <a:latin typeface="Arial"/>
                          <a:ea typeface="Arial"/>
                          <a:cs typeface="Arial"/>
                          <a:sym typeface="Arial"/>
                        </a:rPr>
                        <a:t>Carepa</a:t>
                      </a:r>
                      <a:r>
                        <a:rPr lang="es-MX" sz="1000" b="0" i="0" u="none" strike="noStrike" cap="none" dirty="0" smtClean="0">
                          <a:solidFill>
                            <a:srgbClr val="000000"/>
                          </a:solidFill>
                          <a:latin typeface="Arial"/>
                          <a:ea typeface="Arial"/>
                          <a:cs typeface="Arial"/>
                          <a:sym typeface="Arial"/>
                        </a:rPr>
                        <a:t>, Cañasgordas, </a:t>
                      </a:r>
                      <a:r>
                        <a:rPr lang="es-MX" sz="1000" b="0" i="0" u="none" strike="noStrike" cap="none" dirty="0" err="1" smtClean="0">
                          <a:solidFill>
                            <a:srgbClr val="000000"/>
                          </a:solidFill>
                          <a:latin typeface="Arial"/>
                          <a:ea typeface="Arial"/>
                          <a:cs typeface="Arial"/>
                          <a:sym typeface="Arial"/>
                        </a:rPr>
                        <a:t>Chigorodó</a:t>
                      </a:r>
                      <a:r>
                        <a:rPr lang="es-MX" sz="1000" b="0" i="0" u="none" strike="noStrike" cap="none" dirty="0" smtClean="0">
                          <a:solidFill>
                            <a:srgbClr val="000000"/>
                          </a:solidFill>
                          <a:latin typeface="Arial"/>
                          <a:ea typeface="Arial"/>
                          <a:cs typeface="Arial"/>
                          <a:sym typeface="Arial"/>
                        </a:rPr>
                        <a:t>, Cisneros, Ciudad Bolívar, Ebéjico, Fredonia, Giraldo, Hispania, Jericó, La Pintada, Liborina, Marinilla, </a:t>
                      </a:r>
                      <a:r>
                        <a:rPr lang="es-MX" sz="1000" b="0" i="0" u="none" strike="noStrike" cap="none" dirty="0" err="1" smtClean="0">
                          <a:solidFill>
                            <a:srgbClr val="000000"/>
                          </a:solidFill>
                          <a:latin typeface="Arial"/>
                          <a:ea typeface="Arial"/>
                          <a:cs typeface="Arial"/>
                          <a:sym typeface="Arial"/>
                        </a:rPr>
                        <a:t>Mutatá</a:t>
                      </a:r>
                      <a:r>
                        <a:rPr lang="es-MX" sz="1000" b="0" i="0" u="none" strike="noStrike" cap="none" dirty="0" smtClean="0">
                          <a:solidFill>
                            <a:srgbClr val="000000"/>
                          </a:solidFill>
                          <a:latin typeface="Arial"/>
                          <a:ea typeface="Arial"/>
                          <a:cs typeface="Arial"/>
                          <a:sym typeface="Arial"/>
                        </a:rPr>
                        <a:t>, </a:t>
                      </a:r>
                      <a:r>
                        <a:rPr lang="es-MX" sz="1000" b="0" i="0" u="none" strike="noStrike" cap="none" dirty="0" err="1" smtClean="0">
                          <a:solidFill>
                            <a:srgbClr val="000000"/>
                          </a:solidFill>
                          <a:latin typeface="Arial"/>
                          <a:ea typeface="Arial"/>
                          <a:cs typeface="Arial"/>
                          <a:sym typeface="Arial"/>
                        </a:rPr>
                        <a:t>Necoclí</a:t>
                      </a:r>
                      <a:r>
                        <a:rPr lang="es-MX" sz="1000" b="0" i="0" u="none" strike="noStrike" cap="none" dirty="0" smtClean="0">
                          <a:solidFill>
                            <a:srgbClr val="000000"/>
                          </a:solidFill>
                          <a:latin typeface="Arial"/>
                          <a:ea typeface="Arial"/>
                          <a:cs typeface="Arial"/>
                          <a:sym typeface="Arial"/>
                        </a:rPr>
                        <a:t>, Olaya, Puerto </a:t>
                      </a:r>
                      <a:r>
                        <a:rPr lang="es-MX" sz="1000" b="0" i="0" u="none" strike="noStrike" cap="none" dirty="0" err="1" smtClean="0">
                          <a:solidFill>
                            <a:srgbClr val="000000"/>
                          </a:solidFill>
                          <a:latin typeface="Arial"/>
                          <a:ea typeface="Arial"/>
                          <a:cs typeface="Arial"/>
                          <a:sym typeface="Arial"/>
                        </a:rPr>
                        <a:t>Nare</a:t>
                      </a:r>
                      <a:r>
                        <a:rPr lang="es-MX" sz="1000" b="0" i="0" u="none" strike="noStrike" cap="none" dirty="0" smtClean="0">
                          <a:solidFill>
                            <a:srgbClr val="000000"/>
                          </a:solidFill>
                          <a:latin typeface="Arial"/>
                          <a:ea typeface="Arial"/>
                          <a:cs typeface="Arial"/>
                          <a:sym typeface="Arial"/>
                        </a:rPr>
                        <a:t>, Puerto Triunfo, Sabanalarga, Salgar, San Andrés De Cuerquía, San Carlos, San Jerónimo, San José De La Montaña, San Pedro De Urabá, Santa Fé De Antioquia, Santa Rosa De Osos, Sopetrán, Tarso, Támesis, Urrao, Valdivia, Valparaíso, Vegachí, Venecia, Yalí,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Almeida, Arcabuco, Berbeo, Chinavita, Chitaraque, Chivatá, Chivor, Ciénega, Covarachía, Cucaita, Cuítiva, Cómbita, Duitama, Firavitoba, Gachantivá, Garagoa, Guateque, Guayatá, Iza, Jericó, La Capilla, Moniquirá, Motavita, Nuevo Colón, Pachavita, Puerto Boyacá, Ramiriquí, Samacá, San Eduardo, Santa María, Santa Sofía, Siachoque, Somondoco, Sotaquirá, Sutatenza, Tenza, Tibaná, Tipacoque, Togüí, Turmequé, Ventaquemada, Viracachá, Zetaquira,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Anapoima, Apulo, Bojacá, Chocontá, Cucunubá, Gachalá, Gachancipá, Gachetá, Gama, Guasca, Guatavita, Junín, Machetá, Madrid, Manta, Medina, Mosquera, Nilo, Paratebueno, Sesquilé, Suesca, Tibirita, Tocaima, Ubalá, Villapinzón.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Mutiscua.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Génova.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Balboa, Pereira.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Aratoca, Barichara, Barrancabermeja, Betulia, Bolívar, Bucaramanga, Cabrera, California, Capitanejo, Cepitá, Charta, Chima, Confines, Curití, El Carmen De Chucurí, El Guacamayo, Floridablanca, Galán, Gámbita, Hato, Jordán, La Paz, Landázuri, Lebrija, Los Santos, Matanza, Mogotes, Molagavita, Málaga, Onzaga, Palmar, Palmas Del Socorro, Piedecuesta, Pinchote, Puerto Parra, Páramo, San Andrés, San Gil, San Joaquín, San José De Miranda, San Vicente De Chucurí, Santa Bárbara, Santa Helena Del Opón, Simacota, Socorro, Suratá, Tona, Valle De San José, Vetas, Villanueva, Vélez, Zapatoca.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Anzoátegui, Rioblanco.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xmlns="" val="20000"/>
                    </a:ext>
                  </a:extLst>
                </a:gridCol>
                <a:gridCol w="5577550">
                  <a:extLst>
                    <a:ext uri="{9D8B030D-6E8A-4147-A177-3AD203B41FA5}">
                      <a16:colId xmlns:a16="http://schemas.microsoft.com/office/drawing/2014/main" xmlns=""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79" name="Google Shape;179;p3"/>
          <p:cNvPicPr preferRelativeResize="0"/>
          <p:nvPr/>
        </p:nvPicPr>
        <p:blipFill rotWithShape="1">
          <a:blip r:embed="rId5">
            <a:alphaModFix/>
          </a:blip>
          <a:srcRect/>
          <a:stretch/>
        </p:blipFill>
        <p:spPr>
          <a:xfrm>
            <a:off x="4757071" y="3513360"/>
            <a:ext cx="451143" cy="445047"/>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562823371"/>
              </p:ext>
            </p:extLst>
          </p:nvPr>
        </p:nvGraphicFramePr>
        <p:xfrm>
          <a:off x="4584019" y="2259301"/>
          <a:ext cx="6746475" cy="405380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xmlns="" val="20000"/>
                    </a:ext>
                  </a:extLst>
                </a:gridCol>
                <a:gridCol w="5915025">
                  <a:extLst>
                    <a:ext uri="{9D8B030D-6E8A-4147-A177-3AD203B41FA5}">
                      <a16:colId xmlns:a16="http://schemas.microsoft.com/office/drawing/2014/main" xmlns=""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Andes, Apartadó, Armenia, Bello, Betania, Briceño, Campamento, Caramanta, Concepción, Copacabana, Donmatías, Entrerríos, Girardota, Guarne, </a:t>
                      </a:r>
                      <a:r>
                        <a:rPr lang="es-MX" sz="1000" b="0" i="0" u="none" strike="noStrike" cap="none" dirty="0" err="1" smtClean="0">
                          <a:solidFill>
                            <a:srgbClr val="000000"/>
                          </a:solidFill>
                          <a:latin typeface="Arial"/>
                          <a:ea typeface="Arial"/>
                          <a:cs typeface="Arial"/>
                          <a:sym typeface="Arial"/>
                        </a:rPr>
                        <a:t>Guatapé</a:t>
                      </a:r>
                      <a:r>
                        <a:rPr lang="es-MX" sz="1000" b="0" i="0" u="none" strike="noStrike" cap="none" dirty="0" smtClean="0">
                          <a:solidFill>
                            <a:srgbClr val="000000"/>
                          </a:solidFill>
                          <a:latin typeface="Arial"/>
                          <a:ea typeface="Arial"/>
                          <a:cs typeface="Arial"/>
                          <a:sym typeface="Arial"/>
                        </a:rPr>
                        <a:t>, Heliconia, Jardín, Medellín, Peque, Pueblorrico, San Francisco, San Luis, San Pedro De Los Milagros, San Rafael, San Roque, Sonsón, </a:t>
                      </a:r>
                      <a:r>
                        <a:rPr lang="es-MX" sz="1000" b="0" i="0" u="none" strike="noStrike" cap="none" dirty="0" err="1" smtClean="0">
                          <a:solidFill>
                            <a:srgbClr val="000000"/>
                          </a:solidFill>
                          <a:latin typeface="Arial"/>
                          <a:ea typeface="Arial"/>
                          <a:cs typeface="Arial"/>
                          <a:sym typeface="Arial"/>
                        </a:rPr>
                        <a:t>Uramita</a:t>
                      </a:r>
                      <a:r>
                        <a:rPr lang="es-MX"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Boyacá, Busbanzá, Gámeza, Macanal, Oicatá, Paz De Río, Pisba, Ráquira, Saboyá, San José De Pare, San Miguel De Sema, Santana, Sativanorte, Sativasur, Socha, Socotá, Tasco, Tinjacá, Tunja, Tutazá.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Anserma, Aranzazu, Belalcázar, Chinchiná, Filadelfia, La Dorada, La Merced, Manizales, Marmato, </a:t>
                      </a:r>
                      <a:r>
                        <a:rPr lang="es-MX" sz="1000" b="0" i="0" u="none" strike="noStrike" cap="none" dirty="0" err="1" smtClean="0">
                          <a:solidFill>
                            <a:srgbClr val="000000"/>
                          </a:solidFill>
                          <a:latin typeface="Arial"/>
                          <a:ea typeface="Arial"/>
                          <a:cs typeface="Arial"/>
                          <a:sym typeface="Arial"/>
                        </a:rPr>
                        <a:t>Marquetalia</a:t>
                      </a:r>
                      <a:r>
                        <a:rPr lang="es-MX" sz="1000" b="0" i="0" u="none" strike="noStrike" cap="none" dirty="0" smtClean="0">
                          <a:solidFill>
                            <a:srgbClr val="000000"/>
                          </a:solidFill>
                          <a:latin typeface="Arial"/>
                          <a:ea typeface="Arial"/>
                          <a:cs typeface="Arial"/>
                          <a:sym typeface="Arial"/>
                        </a:rPr>
                        <a:t>, Neira, Palestina, Riosucio, Risaralda, Salamina, San José, Supía, Victoria, Villamaría, Viterbo.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Beltrán, Cachipay, Cajicá, Caparrapí, Carmen De Carupa, Chaguaní, Chía, Cota, El Rosal, Funza, Fúquene, Girardot, Guachetá, Guaduas, Guataquí, La Palma, Lenguazaque, Nariño, </a:t>
                      </a:r>
                      <a:r>
                        <a:rPr lang="es-MX" sz="1000" b="0" i="0" u="none" strike="noStrike" cap="none" dirty="0" err="1" smtClean="0">
                          <a:solidFill>
                            <a:srgbClr val="000000"/>
                          </a:solidFill>
                          <a:latin typeface="Arial"/>
                          <a:ea typeface="Arial"/>
                          <a:cs typeface="Arial"/>
                          <a:sym typeface="Arial"/>
                        </a:rPr>
                        <a:t>Nemocon</a:t>
                      </a:r>
                      <a:r>
                        <a:rPr lang="es-MX" sz="1000" b="0" i="0" u="none" strike="noStrike" cap="none" dirty="0" smtClean="0">
                          <a:solidFill>
                            <a:srgbClr val="000000"/>
                          </a:solidFill>
                          <a:latin typeface="Arial"/>
                          <a:ea typeface="Arial"/>
                          <a:cs typeface="Arial"/>
                          <a:sym typeface="Arial"/>
                        </a:rPr>
                        <a:t>, Pacho, Puerto Salgar, Pulí, Quipile, Ricaurte, San Cayetano, San Juan De Rioseco, Subachoque, Sutatausa, Tabio, Tausa, Tenjo, Tocancipá, Villa De San Diego De Ubaté, Yacopí, Zipaquirá, Útica.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Circasia, Filandia,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RISARALDA : Apía, Guática, La Celia, La Virginia, Marsella, Quinchía, Santuario.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Barbosa, Charalá, Chipatá, Contratación, Coromoro, El Peñón, Girón, Guadalupe, Guapotá, Guavatá, Güepsa, Ocamonte, Oiba, Puente Nacional, San Benito, Suaita, Sucre.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Ambalema, Casabianca, Falan, Fresno, Herveo, Lérida, Líbano, Murillo, Palocabildo, San Sebastián De Mariquita, Santa Isabel,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176" name="Google Shape;176;p3"/>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xmlns="" val="20000"/>
                    </a:ext>
                  </a:extLst>
                </a:gridCol>
                <a:gridCol w="5577550">
                  <a:extLst>
                    <a:ext uri="{9D8B030D-6E8A-4147-A177-3AD203B41FA5}">
                      <a16:colId xmlns:a16="http://schemas.microsoft.com/office/drawing/2014/main" xmlns=""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sp>
        <p:nvSpPr>
          <p:cNvPr id="177" name="Google Shape;177;p3"/>
          <p:cNvSpPr txBox="1">
            <a:spLocks noGrp="1"/>
          </p:cNvSpPr>
          <p:nvPr>
            <p:ph type="body" idx="2"/>
          </p:nvPr>
        </p:nvSpPr>
        <p:spPr>
          <a:xfrm>
            <a:off x="3741738" y="67200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ANDINA</a:t>
            </a:r>
            <a:endParaRPr/>
          </a:p>
        </p:txBody>
      </p:sp>
      <p:pic>
        <p:nvPicPr>
          <p:cNvPr id="178" name="Google Shape;178;p3"/>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176525"/>
            <a:ext cx="3859111" cy="5457352"/>
          </a:xfrm>
          <a:prstGeom prst="rect">
            <a:avLst/>
          </a:prstGeom>
          <a:noFill/>
          <a:ln>
            <a:noFill/>
          </a:ln>
        </p:spPr>
      </p:pic>
      <p:pic>
        <p:nvPicPr>
          <p:cNvPr id="180" name="Google Shape;180;p3"/>
          <p:cNvPicPr preferRelativeResize="0"/>
          <p:nvPr/>
        </p:nvPicPr>
        <p:blipFill rotWithShape="1">
          <a:blip r:embed="rId5">
            <a:alphaModFix/>
          </a:blip>
          <a:srcRect/>
          <a:stretch/>
        </p:blipFill>
        <p:spPr>
          <a:xfrm>
            <a:off x="4708437" y="3816603"/>
            <a:ext cx="457200" cy="446694"/>
          </a:xfrm>
          <a:prstGeom prst="rect">
            <a:avLst/>
          </a:prstGeom>
          <a:noFill/>
          <a:ln>
            <a:noFill/>
          </a:ln>
        </p:spPr>
      </p:pic>
      <p:pic>
        <p:nvPicPr>
          <p:cNvPr id="181" name="Google Shape;181;p3"/>
          <p:cNvPicPr preferRelativeResize="0"/>
          <p:nvPr/>
        </p:nvPicPr>
        <p:blipFill rotWithShape="1">
          <a:blip r:embed="rId6">
            <a:alphaModFix/>
          </a:blip>
          <a:srcRect/>
          <a:stretch/>
        </p:blipFill>
        <p:spPr>
          <a:xfrm>
            <a:off x="12858784" y="3332500"/>
            <a:ext cx="432854" cy="445047"/>
          </a:xfrm>
          <a:prstGeom prst="rect">
            <a:avLst/>
          </a:prstGeom>
          <a:noFill/>
          <a:ln>
            <a:noFill/>
          </a:ln>
        </p:spPr>
      </p:pic>
    </p:spTree>
    <p:extLst>
      <p:ext uri="{BB962C8B-B14F-4D97-AF65-F5344CB8AC3E}">
        <p14:creationId xmlns:p14="http://schemas.microsoft.com/office/powerpoint/2010/main" val="121397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59"/>
          <p:cNvGraphicFramePr/>
          <p:nvPr>
            <p:extLst>
              <p:ext uri="{D42A27DB-BD31-4B8C-83A1-F6EECF244321}">
                <p14:modId xmlns:p14="http://schemas.microsoft.com/office/powerpoint/2010/main" val="873587459"/>
              </p:ext>
            </p:extLst>
          </p:nvPr>
        </p:nvGraphicFramePr>
        <p:xfrm>
          <a:off x="4568599" y="1695978"/>
          <a:ext cx="6746475" cy="42267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xmlns="" val="20000"/>
                    </a:ext>
                  </a:extLst>
                </a:gridCol>
                <a:gridCol w="5915025">
                  <a:extLst>
                    <a:ext uri="{9D8B030D-6E8A-4147-A177-3AD203B41FA5}">
                      <a16:colId xmlns:a16="http://schemas.microsoft.com/office/drawing/2014/main" xmlns=""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xmlns=""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Inzá, Puracé, Páez.</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Victoria, Obando.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1"/>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Almaguer, Bolívar, </a:t>
                      </a:r>
                      <a:r>
                        <a:rPr lang="es-MX" sz="1000" b="0" i="0" u="none" strike="noStrike" cap="none" dirty="0" err="1" smtClean="0">
                          <a:solidFill>
                            <a:srgbClr val="000000"/>
                          </a:solidFill>
                          <a:latin typeface="Arial"/>
                          <a:ea typeface="Arial"/>
                          <a:cs typeface="Arial"/>
                          <a:sym typeface="Arial"/>
                        </a:rPr>
                        <a:t>Cajibío</a:t>
                      </a:r>
                      <a:r>
                        <a:rPr lang="es-MX" sz="1000" b="0" i="0" u="none" strike="noStrike" cap="none" dirty="0" smtClean="0">
                          <a:solidFill>
                            <a:srgbClr val="000000"/>
                          </a:solidFill>
                          <a:latin typeface="Arial"/>
                          <a:ea typeface="Arial"/>
                          <a:cs typeface="Arial"/>
                          <a:sym typeface="Arial"/>
                        </a:rPr>
                        <a:t>, La Sierra, La Vega, Patía, Piamonte, Piendamó - Tunía, Rosas, Santa Rosa, Sotará Paispamba, Sucre, Toribío.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Contadero, Cuaspud Carlosama, Córdoba, Funes, Guachucal, Ipiales, Potosí, Puerres.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Alcalá, Ansermanuevo, Cali, Calima, Cartago, El Cerrito, El Águila, Guadalajara De Buga, Sevilla, Tuluá, Ulloa, Vijes,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2"/>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CAUCA : Balboa, Buenos Aires, Caloto, Corinto, Florencia, </a:t>
                      </a:r>
                      <a:r>
                        <a:rPr lang="es-MX" sz="1000" b="0" i="0" u="none" strike="noStrike" cap="none" dirty="0" err="1" smtClean="0">
                          <a:solidFill>
                            <a:srgbClr val="000000"/>
                          </a:solidFill>
                          <a:latin typeface="Arial"/>
                          <a:ea typeface="Arial"/>
                          <a:cs typeface="Arial"/>
                          <a:sym typeface="Arial"/>
                        </a:rPr>
                        <a:t>Guachené</a:t>
                      </a:r>
                      <a:r>
                        <a:rPr lang="es-MX" sz="1000" b="0" i="0" u="none" strike="noStrike" cap="none" dirty="0" smtClean="0">
                          <a:solidFill>
                            <a:srgbClr val="000000"/>
                          </a:solidFill>
                          <a:latin typeface="Arial"/>
                          <a:ea typeface="Arial"/>
                          <a:cs typeface="Arial"/>
                          <a:sym typeface="Arial"/>
                        </a:rPr>
                        <a:t>, Jambaló, Mercaderes, Miranda, Morales, Padilla, Puerto Tejada, San Sebastián, Silvia, </a:t>
                      </a:r>
                      <a:r>
                        <a:rPr lang="es-MX" sz="1000" b="0" i="0" u="none" strike="noStrike" cap="none" dirty="0" err="1" smtClean="0">
                          <a:solidFill>
                            <a:srgbClr val="000000"/>
                          </a:solidFill>
                          <a:latin typeface="Arial"/>
                          <a:ea typeface="Arial"/>
                          <a:cs typeface="Arial"/>
                          <a:sym typeface="Arial"/>
                        </a:rPr>
                        <a:t>Timbío</a:t>
                      </a:r>
                      <a:r>
                        <a:rPr lang="es-MX" sz="1000" b="0" i="0" u="none" strike="noStrike" cap="none" dirty="0" smtClean="0">
                          <a:solidFill>
                            <a:srgbClr val="000000"/>
                          </a:solidFill>
                          <a:latin typeface="Arial"/>
                          <a:ea typeface="Arial"/>
                          <a:cs typeface="Arial"/>
                          <a:sym typeface="Arial"/>
                        </a:rPr>
                        <a:t>, Villa 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Bagadó.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NARIÑO : Aldana, Consacá, Cumbal, Cumbitara, El Peñol, El Rosario, Guaitarilla, Gualmatán, Iles, Imués, Leiva, Ospina, Pasto, Policarpa, Pupiales, Samaniego, San Lorenzo, Sapuyes, Taminango, Tangua, Túquerres, Yacuanquer.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Andalucía, Argelia, Bolívar, Bugalagrande, Candelaria, Florida, Jamundí, La Unión, Palmira, Pradera, Roldanillo, Toro, Yotoco, Yumbo.</a:t>
                      </a:r>
                      <a:endParaRPr dirty="0"/>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C00000"/>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PACÍFICO</a:t>
            </a:r>
            <a:endParaRPr/>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215957" y="1237781"/>
            <a:ext cx="2989179" cy="5073795"/>
          </a:xfrm>
          <a:prstGeom prst="rect">
            <a:avLst/>
          </a:prstGeom>
          <a:noFill/>
          <a:ln>
            <a:noFill/>
          </a:ln>
        </p:spPr>
      </p:pic>
      <p:pic>
        <p:nvPicPr>
          <p:cNvPr id="189" name="Google Shape;18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90" name="Google Shape;190;p59" descr="Recurso 25.png"/>
          <p:cNvPicPr preferRelativeResize="0"/>
          <p:nvPr/>
        </p:nvPicPr>
        <p:blipFill rotWithShape="1">
          <a:blip r:embed="rId6">
            <a:alphaModFix/>
          </a:blip>
          <a:srcRect/>
          <a:stretch/>
        </p:blipFill>
        <p:spPr>
          <a:xfrm>
            <a:off x="4766081" y="2515137"/>
            <a:ext cx="432711" cy="446694"/>
          </a:xfrm>
          <a:prstGeom prst="rect">
            <a:avLst/>
          </a:prstGeom>
          <a:noFill/>
          <a:ln>
            <a:noFill/>
          </a:ln>
        </p:spPr>
      </p:pic>
      <p:pic>
        <p:nvPicPr>
          <p:cNvPr id="191" name="Google Shape;191;p59"/>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192" name="Google Shape;192;p59"/>
          <p:cNvPicPr preferRelativeResize="0"/>
          <p:nvPr/>
        </p:nvPicPr>
        <p:blipFill rotWithShape="1">
          <a:blip r:embed="rId8">
            <a:alphaModFix/>
          </a:blip>
          <a:srcRect/>
          <a:stretch/>
        </p:blipFill>
        <p:spPr>
          <a:xfrm>
            <a:off x="13465731" y="3470099"/>
            <a:ext cx="432854" cy="445047"/>
          </a:xfrm>
          <a:prstGeom prst="rect">
            <a:avLst/>
          </a:prstGeom>
          <a:noFill/>
          <a:ln>
            <a:noFill/>
          </a:ln>
        </p:spPr>
      </p:pic>
      <p:pic>
        <p:nvPicPr>
          <p:cNvPr id="193" name="Google Shape;193;p59"/>
          <p:cNvPicPr preferRelativeResize="0"/>
          <p:nvPr/>
        </p:nvPicPr>
        <p:blipFill rotWithShape="1">
          <a:blip r:embed="rId9">
            <a:alphaModFix/>
          </a:blip>
          <a:srcRect/>
          <a:stretch/>
        </p:blipFill>
        <p:spPr>
          <a:xfrm>
            <a:off x="4740760" y="3621528"/>
            <a:ext cx="451143" cy="445047"/>
          </a:xfrm>
          <a:prstGeom prst="rect">
            <a:avLst/>
          </a:prstGeom>
          <a:noFill/>
          <a:ln>
            <a:noFill/>
          </a:ln>
        </p:spPr>
      </p:pic>
      <p:pic>
        <p:nvPicPr>
          <p:cNvPr id="194" name="Google Shape;194;p59"/>
          <p:cNvPicPr preferRelativeResize="0"/>
          <p:nvPr/>
        </p:nvPicPr>
        <p:blipFill rotWithShape="1">
          <a:blip r:embed="rId5">
            <a:alphaModFix/>
          </a:blip>
          <a:srcRect/>
          <a:stretch/>
        </p:blipFill>
        <p:spPr>
          <a:xfrm>
            <a:off x="4777640" y="5010999"/>
            <a:ext cx="457200" cy="446694"/>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3253</Words>
  <Application>Microsoft Office PowerPoint</Application>
  <PresentationFormat>Panorámica</PresentationFormat>
  <Paragraphs>154</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Calibri</vt:lpstr>
      <vt:lpstr>Arial</vt:lpstr>
      <vt:lpstr>Arial Narrow</vt:lpstr>
      <vt:lpstr>Verdana</vt:lpstr>
      <vt:lpstr>Helvetica Neue</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Luis Alejandro Vanegas Guerrero</cp:lastModifiedBy>
  <cp:revision>5</cp:revision>
  <dcterms:created xsi:type="dcterms:W3CDTF">2022-10-19T17:32:46Z</dcterms:created>
  <dcterms:modified xsi:type="dcterms:W3CDTF">2024-01-30T21:23:29Z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