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71" r:id="rId6"/>
    <p:sldId id="260" r:id="rId7"/>
    <p:sldId id="272" r:id="rId8"/>
    <p:sldId id="270" r:id="rId9"/>
    <p:sldId id="261" r:id="rId10"/>
    <p:sldId id="276" r:id="rId11"/>
    <p:sldId id="273" r:id="rId12"/>
    <p:sldId id="274" r:id="rId13"/>
    <p:sldId id="275" r:id="rId14"/>
  </p:sldIdLst>
  <p:sldSz cx="12192000" cy="6858000"/>
  <p:notesSz cx="12192000" cy="6858000"/>
  <p:embeddedFontLst>
    <p:embeddedFont>
      <p:font typeface="Helvetica Neue" panose="020B0604020202020204" charset="0"/>
      <p:regular r:id="rId16"/>
      <p:bold r:id="rId17"/>
      <p:italic r:id="rId18"/>
      <p:boldItalic r:id="rId19"/>
    </p:embeddedFont>
    <p:embeddedFont>
      <p:font typeface="Arial Black" panose="020B0A04020102020204" pitchFamily="34" charset="0"/>
      <p:regular r:id="rId20"/>
      <p:bold r:id="rId21"/>
    </p:embeddedFont>
    <p:embeddedFont>
      <p:font typeface="Calibri" panose="020F0502020204030204" pitchFamily="34" charset="0"/>
      <p:regular r:id="rId22"/>
      <p:bold r:id="rId23"/>
      <p:italic r:id="rId24"/>
      <p:boldItalic r:id="rId25"/>
    </p:embeddedFont>
    <p:embeddedFont>
      <p:font typeface="Verdana" panose="020B0604030504040204" pitchFamily="34" charset="0"/>
      <p:regular r:id="rId26"/>
      <p:bold r:id="rId27"/>
      <p:italic r:id="rId28"/>
      <p:boldItalic r:id="rId29"/>
    </p:embeddedFont>
    <p:embeddedFont>
      <p:font typeface="Arial Narrow" panose="020B0606020202030204" pitchFamily="34"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hdBmSMNS8FRpGjo0RIRugI/GyYX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3B7D27D-7022-48AE-870B-97DEDC28B86A}">
  <a:tblStyle styleId="{C3B7D27D-7022-48AE-870B-97DEDC28B86A}"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E8229C89-3208-43F4-AF60-3C30160D25FD}"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214" autoAdjust="0"/>
    <p:restoredTop sz="92786" autoAdjust="0"/>
  </p:normalViewPr>
  <p:slideViewPr>
    <p:cSldViewPr snapToGrid="0">
      <p:cViewPr>
        <p:scale>
          <a:sx n="110" d="100"/>
          <a:sy n="110" d="100"/>
        </p:scale>
        <p:origin x="216" y="-18"/>
      </p:cViewPr>
      <p:guideLst>
        <p:guide orient="horz" pos="2880"/>
        <p:guide pos="216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21" Type="http://schemas.openxmlformats.org/officeDocument/2006/relationships/font" Target="fonts/font6.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font" Target="fonts/font18.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font" Target="fonts/font17.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font" Target="fonts/font1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font" Target="fonts/font15.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6" name="Google Shape;166;p6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619445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61: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77" name="Google Shape;177;p61: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003514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62: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89" name="Google Shape;189;p62: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373092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2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96" name="Google Shape;196;p2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907682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477504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381573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257754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59: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4" name="Google Shape;15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chemeClr val="lt1"/>
                </a:solidFill>
                <a:latin typeface="Helvetica Neue"/>
                <a:ea typeface="Helvetica Neue"/>
                <a:cs typeface="Helvetica Neue"/>
                <a:sym typeface="Helvetica Neue"/>
              </a:rPr>
              <a:t>www.ideam.gov.co</a:t>
            </a:r>
            <a:endParaRPr dirty="0"/>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5.jpeg"/><Relationship Id="rId7"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7.png"/><Relationship Id="rId4" Type="http://schemas.openxmlformats.org/officeDocument/2006/relationships/image" Target="file:///P:\Mi%20unidad\OSPA\01.%20Tematicas\04.%20Incendios\01.%20Productos\postmodelo_icv\temporales\iorinoquia.jpg"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6.jpeg"/><Relationship Id="rId7"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P:\Mi%20unidad\OSPA\01.%20Tematicas\04.%20Incendios\01.%20Productos\postmodelo_icv\temporales\iamazonia.jp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file:///O:\Mi%20unidad\OSPA\01.%20Tematicas\04.%20Incendios\01.%20Productos\modelo_icv\temporales\amenaza_icv.jpg"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file:///P:\Mi%20unidad\OSPA\01.%20Tematicas\04.%20Incendios\01.%20Productos\postmodelo_icv\temporales\red_icv.jpg" TargetMode="External"/><Relationship Id="rId3" Type="http://schemas.openxmlformats.org/officeDocument/2006/relationships/image" Target="../media/image10.jpeg"/><Relationship Id="rId7" Type="http://schemas.openxmlformats.org/officeDocument/2006/relationships/image" Target="../media/image12.jpeg"/><Relationship Id="rId12" Type="http://schemas.openxmlformats.org/officeDocument/2006/relationships/image" Target="file:///P:\Mi%20unidad\OSPA\01.%20Tematicas\04.%20Incendios\01.%20Productos\postmodelo_icv\temporales\yellow_icv.jp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file:///P:\Mi%20unidad\OSPA\01.%20Tematicas\04.%20Incendios\01.%20Productos\postmodelo_icv\temporales\torta_regiones_icv.jpg" TargetMode="External"/><Relationship Id="rId11" Type="http://schemas.openxmlformats.org/officeDocument/2006/relationships/image" Target="../media/image14.jpeg"/><Relationship Id="rId5" Type="http://schemas.openxmlformats.org/officeDocument/2006/relationships/image" Target="../media/image11.jpeg"/><Relationship Id="rId10" Type="http://schemas.openxmlformats.org/officeDocument/2006/relationships/image" Target="file:///P:\Mi%20unidad\OSPA\01.%20Tematicas\04.%20Incendios\01.%20Productos\postmodelo_icv\temporales\orange_icv.jpg" TargetMode="External"/><Relationship Id="rId4" Type="http://schemas.openxmlformats.org/officeDocument/2006/relationships/image" Target="file:///P:\Mi%20unidad\OSPA\01.%20Tematicas\04.%20Incendios\01.%20Productos\postmodelo_icv\temporales\icolombia.jpg" TargetMode="External"/><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P:\Mi%20unidad\OSPA\01.%20Tematicas\04.%20Incendios\01.%20Productos\postmodelo_icv\temporales\icaribe.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file:///P:\Mi%20unidad\OSPA\01.%20Tematicas\04.%20Incendios\01.%20Productos\postmodelo_icv\temporales\icaribe.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9.png"/><Relationship Id="rId4" Type="http://schemas.openxmlformats.org/officeDocument/2006/relationships/image" Target="file:///P:\Mi%20unidad\OSPA\01.%20Tematicas\04.%20Incendios\01.%20Productos\postmodelo_icv\temporales\iandina.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8.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9.png"/><Relationship Id="rId4" Type="http://schemas.openxmlformats.org/officeDocument/2006/relationships/image" Target="file:///P:\Mi%20unidad\OSPA\01.%20Tematicas\04.%20Incendios\01.%20Productos\postmodelo_icv\temporales\iandina.jpg"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3.jpeg"/><Relationship Id="rId7"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8.png"/><Relationship Id="rId4" Type="http://schemas.openxmlformats.org/officeDocument/2006/relationships/image" Target="file:///P:\Mi%20unidad\OSPA\01.%20Tematicas\04.%20Incendios\01.%20Productos\postmodelo_icv\temporales\ipacifico.jpg" TargetMode="External"/><Relationship Id="rId9"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000" b="1" i="0" u="none" strike="noStrike" cap="none" dirty="0">
                <a:solidFill>
                  <a:srgbClr val="C00000"/>
                </a:solidFill>
                <a:latin typeface="Verdana"/>
                <a:ea typeface="Verdana"/>
                <a:cs typeface="Verdana"/>
                <a:sym typeface="Verdana"/>
              </a:rPr>
              <a:t>Boletín No.</a:t>
            </a:r>
            <a:endParaRPr sz="2000" b="1" i="0" u="none" strike="noStrike" cap="none" dirty="0">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15696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400" b="1" dirty="0" smtClean="0">
                <a:solidFill>
                  <a:schemeClr val="lt1"/>
                </a:solidFill>
                <a:latin typeface="Verdana"/>
                <a:ea typeface="Verdana"/>
                <a:cs typeface="Verdana"/>
                <a:sym typeface="Verdana"/>
              </a:rPr>
              <a:t>028</a:t>
            </a: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sz="2400" b="1" i="0" u="none" strike="noStrike" cap="none" dirty="0">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793F"/>
                </a:solidFill>
                <a:latin typeface="Verdana"/>
                <a:ea typeface="Verdana"/>
                <a:cs typeface="Verdana"/>
                <a:sym typeface="Verdana"/>
              </a:rPr>
              <a:t>PARA PREPARARSE </a:t>
            </a:r>
            <a:r>
              <a:rPr lang="es-MX" sz="800" b="0" i="0" u="none" strike="noStrike" cap="none" dirty="0">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dirty="0">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BB3F"/>
                </a:solidFill>
                <a:latin typeface="Verdana"/>
                <a:ea typeface="Verdana"/>
                <a:cs typeface="Verdana"/>
                <a:sym typeface="Verdana"/>
              </a:rPr>
              <a:t>PARA  INFORMARSE  </a:t>
            </a:r>
            <a:r>
              <a:rPr lang="es-MX" sz="800" b="0" i="0" u="none" strike="noStrike" cap="none" dirty="0">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dirty="0">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92D050"/>
                </a:solidFill>
                <a:latin typeface="Verdana"/>
                <a:ea typeface="Verdana"/>
                <a:cs typeface="Verdana"/>
                <a:sym typeface="Verdana"/>
              </a:rPr>
              <a:t>CONDICIONES NORMALES </a:t>
            </a:r>
            <a:r>
              <a:rPr lang="es-MX" sz="800" b="0" i="0" u="none" strike="noStrike" cap="none" dirty="0">
                <a:solidFill>
                  <a:srgbClr val="171616"/>
                </a:solidFill>
                <a:latin typeface="Verdana"/>
                <a:ea typeface="Verdana"/>
                <a:cs typeface="Verdana"/>
                <a:sym typeface="Verdana"/>
              </a:rPr>
              <a:t>La información que se suministra se encuentra dentro de los rangos normales.</a:t>
            </a:r>
            <a:endParaRPr sz="800" b="0" i="0" u="none" strike="noStrike" cap="none" dirty="0">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r>
              <a:rPr lang="es-MX" sz="1100" b="1" i="0" u="none" strike="noStrike" cap="none" dirty="0" smtClean="0">
                <a:solidFill>
                  <a:srgbClr val="800000"/>
                </a:solidFill>
                <a:latin typeface="Calibri"/>
                <a:ea typeface="Calibri"/>
                <a:cs typeface="Calibri"/>
                <a:sym typeface="Calibri"/>
              </a:rPr>
              <a:t>28 de enero de 2024</a:t>
            </a:r>
            <a:r>
              <a:rPr lang="es-MX" sz="1100" b="1" dirty="0" smtClean="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 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smtClean="0">
                <a:solidFill>
                  <a:srgbClr val="800000"/>
                </a:solidFill>
                <a:latin typeface="Calibri"/>
                <a:ea typeface="Calibri"/>
                <a:cs typeface="Calibri"/>
                <a:sym typeface="Calibri"/>
              </a:rPr>
              <a:t>29</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dirty="0" smtClean="0">
                <a:solidFill>
                  <a:srgbClr val="800000"/>
                </a:solidFill>
                <a:latin typeface="Calibri"/>
                <a:ea typeface="Calibri"/>
                <a:cs typeface="Calibri"/>
                <a:sym typeface="Calibri"/>
              </a:rPr>
              <a:t>enero</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i="0" u="none" strike="noStrike" cap="none" dirty="0" smtClean="0">
                <a:solidFill>
                  <a:srgbClr val="800000"/>
                </a:solidFill>
                <a:latin typeface="Calibri"/>
                <a:ea typeface="Calibri"/>
                <a:cs typeface="Calibri"/>
                <a:sym typeface="Calibri"/>
              </a:rPr>
              <a:t>2024 </a:t>
            </a:r>
            <a:r>
              <a:rPr lang="es-MX" sz="1100" b="1" i="0" u="none" strike="noStrike" cap="none" dirty="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1456191351"/>
              </p:ext>
            </p:extLst>
          </p:nvPr>
        </p:nvGraphicFramePr>
        <p:xfrm>
          <a:off x="5345167" y="1718598"/>
          <a:ext cx="6746479" cy="4377401"/>
        </p:xfrm>
        <a:graphic>
          <a:graphicData uri="http://schemas.openxmlformats.org/drawingml/2006/table">
            <a:tbl>
              <a:tblPr>
                <a:noFill/>
                <a:tableStyleId>{C3B7D27D-7022-48AE-870B-97DEDC28B86A}</a:tableStyleId>
              </a:tblPr>
              <a:tblGrid>
                <a:gridCol w="831454">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49444">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57310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ARAUCA : Arauca, Arauquita, Cravo Norte, Fortul, Puerto Rondón, Saravena, Tame.</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CASANARE : Aguazul, Chámeza, Hato Corozal, Maní, Monterrey, Nunchía, Orocué, Paz De Ariporo, Pore, Recetor, Sabanalarga, San Luis De Palenque, Tauramena, Trinidad, Villanueva, Yopal.</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META : Acacías, Cubarral, El Calvario, El Castillo, El Dorado, Fuente De Oro, Granada, Guamal, La Macarena, Lejanías, Mesetas, Puerto Lleras, Puerto López, Puerto Rico, San Juan De Arama, San Martín, Uribe, Villavicencio, Vistahermosa.</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VICHADA : Cumaribo, La Primavera, Puerto Carreño, Santa Rosalía.</a:t>
                      </a:r>
                      <a:endParaRPr lang="es-CO" sz="1000" b="0" i="0" u="none" strike="noStrike" cap="none" dirty="0" smtClean="0">
                        <a:solidFill>
                          <a:srgbClr val="000000"/>
                        </a:solidFill>
                        <a:latin typeface="Arial"/>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177426">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CASANARE : La Salina.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META : Barranca De Upía, Cabuyaro, Cumaral, Mapiripán, Puerto Concordia, Restrepo, San Carlos De Guaroa, San Juanito.</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488046969"/>
                  </a:ext>
                </a:extLst>
              </a:tr>
              <a:tr h="1177426">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CASANARE : Támara.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META : Castilla La Nueva, Puerto Gaitán.</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70661129"/>
                  </a:ext>
                </a:extLst>
              </a:tr>
            </a:tbl>
          </a:graphicData>
        </a:graphic>
      </p:graphicFrame>
      <p:sp>
        <p:nvSpPr>
          <p:cNvPr id="169" name="Google Shape;169;p60"/>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ORINOQUÍA</a:t>
            </a:r>
            <a:endParaRPr dirty="0"/>
          </a:p>
        </p:txBody>
      </p:sp>
      <p:pic>
        <p:nvPicPr>
          <p:cNvPr id="170" name="Google Shape;170;p60"/>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71389" y="1445709"/>
            <a:ext cx="4650197" cy="4860677"/>
          </a:xfrm>
          <a:prstGeom prst="rect">
            <a:avLst/>
          </a:prstGeom>
          <a:noFill/>
          <a:ln>
            <a:noFill/>
          </a:ln>
        </p:spPr>
      </p:pic>
      <p:pic>
        <p:nvPicPr>
          <p:cNvPr id="174" name="Google Shape;174;p60"/>
          <p:cNvPicPr preferRelativeResize="0"/>
          <p:nvPr/>
        </p:nvPicPr>
        <p:blipFill rotWithShape="1">
          <a:blip r:embed="rId5">
            <a:alphaModFix/>
          </a:blip>
          <a:srcRect/>
          <a:stretch/>
        </p:blipFill>
        <p:spPr>
          <a:xfrm>
            <a:off x="13027286" y="958056"/>
            <a:ext cx="3694496" cy="1042506"/>
          </a:xfrm>
          <a:prstGeom prst="rect">
            <a:avLst/>
          </a:prstGeom>
          <a:noFill/>
          <a:ln>
            <a:noFill/>
          </a:ln>
        </p:spPr>
      </p:pic>
      <p:pic>
        <p:nvPicPr>
          <p:cNvPr id="11" name="Imagen 10"/>
          <p:cNvPicPr>
            <a:picLocks noChangeAspect="1"/>
          </p:cNvPicPr>
          <p:nvPr/>
        </p:nvPicPr>
        <p:blipFill>
          <a:blip r:embed="rId6"/>
          <a:stretch>
            <a:fillRect/>
          </a:stretch>
        </p:blipFill>
        <p:spPr>
          <a:xfrm>
            <a:off x="5481476" y="2681022"/>
            <a:ext cx="432854" cy="445047"/>
          </a:xfrm>
          <a:prstGeom prst="rect">
            <a:avLst/>
          </a:prstGeom>
        </p:spPr>
      </p:pic>
      <p:pic>
        <p:nvPicPr>
          <p:cNvPr id="9" name="Google Shape;185;p61"/>
          <p:cNvPicPr preferRelativeResize="0"/>
          <p:nvPr/>
        </p:nvPicPr>
        <p:blipFill rotWithShape="1">
          <a:blip r:embed="rId5">
            <a:alphaModFix/>
          </a:blip>
          <a:srcRect/>
          <a:stretch/>
        </p:blipFill>
        <p:spPr>
          <a:xfrm>
            <a:off x="13243713" y="3852165"/>
            <a:ext cx="3694496" cy="1042506"/>
          </a:xfrm>
          <a:prstGeom prst="rect">
            <a:avLst/>
          </a:prstGeom>
          <a:noFill/>
          <a:ln>
            <a:noFill/>
          </a:ln>
        </p:spPr>
      </p:pic>
      <p:pic>
        <p:nvPicPr>
          <p:cNvPr id="13" name="Google Shape;150;p58"/>
          <p:cNvPicPr preferRelativeResize="0"/>
          <p:nvPr/>
        </p:nvPicPr>
        <p:blipFill rotWithShape="1">
          <a:blip r:embed="rId7">
            <a:alphaModFix/>
          </a:blip>
          <a:srcRect/>
          <a:stretch/>
        </p:blipFill>
        <p:spPr>
          <a:xfrm>
            <a:off x="5492499" y="4150894"/>
            <a:ext cx="451143" cy="445047"/>
          </a:xfrm>
          <a:prstGeom prst="rect">
            <a:avLst/>
          </a:prstGeom>
          <a:noFill/>
          <a:ln>
            <a:noFill/>
          </a:ln>
        </p:spPr>
      </p:pic>
      <p:pic>
        <p:nvPicPr>
          <p:cNvPr id="10" name="Google Shape;137;p24"/>
          <p:cNvPicPr preferRelativeResize="0"/>
          <p:nvPr/>
        </p:nvPicPr>
        <p:blipFill rotWithShape="1">
          <a:blip r:embed="rId8">
            <a:alphaModFix/>
          </a:blip>
          <a:srcRect/>
          <a:stretch/>
        </p:blipFill>
        <p:spPr>
          <a:xfrm>
            <a:off x="5457130" y="5273477"/>
            <a:ext cx="457200" cy="446694"/>
          </a:xfrm>
          <a:prstGeom prst="rect">
            <a:avLst/>
          </a:prstGeom>
          <a:noFill/>
          <a:ln>
            <a:noFill/>
          </a:ln>
        </p:spPr>
      </p:pic>
    </p:spTree>
    <p:extLst>
      <p:ext uri="{BB962C8B-B14F-4D97-AF65-F5344CB8AC3E}">
        <p14:creationId xmlns:p14="http://schemas.microsoft.com/office/powerpoint/2010/main" val="10432942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2999749506"/>
              </p:ext>
            </p:extLst>
          </p:nvPr>
        </p:nvGraphicFramePr>
        <p:xfrm>
          <a:off x="5419661" y="1480456"/>
          <a:ext cx="6300943" cy="3822262"/>
        </p:xfrm>
        <a:graphic>
          <a:graphicData uri="http://schemas.openxmlformats.org/drawingml/2006/table">
            <a:tbl>
              <a:tblPr>
                <a:noFill/>
                <a:tableStyleId>{C3B7D27D-7022-48AE-870B-97DEDC28B86A}</a:tableStyleId>
              </a:tblPr>
              <a:tblGrid>
                <a:gridCol w="839864">
                  <a:extLst>
                    <a:ext uri="{9D8B030D-6E8A-4147-A177-3AD203B41FA5}">
                      <a16:colId xmlns:a16="http://schemas.microsoft.com/office/drawing/2014/main" val="20000"/>
                    </a:ext>
                  </a:extLst>
                </a:gridCol>
                <a:gridCol w="5461079">
                  <a:extLst>
                    <a:ext uri="{9D8B030D-6E8A-4147-A177-3AD203B41FA5}">
                      <a16:colId xmlns:a16="http://schemas.microsoft.com/office/drawing/2014/main" val="20001"/>
                    </a:ext>
                  </a:extLst>
                </a:gridCol>
              </a:tblGrid>
              <a:tr h="72970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3367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Belén De Los Andaquíes, El Doncello, El Paujíl, Florencia, Puerto Rico, San Vicente Del Caguán, Solano.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Barrancominas, Cacahual, Inírida, Puerto Colombia, San Felipe.</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Calamar, El Retorno, Miraflores, San José Del Guaviare.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887506">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AMAZONAS : </a:t>
                      </a:r>
                      <a:r>
                        <a:rPr lang="es-MX" sz="1000" b="0" i="0" u="none" strike="noStrike" cap="none" dirty="0" err="1" smtClean="0">
                          <a:solidFill>
                            <a:srgbClr val="000000"/>
                          </a:solidFill>
                          <a:latin typeface="+mn-lt"/>
                          <a:ea typeface="Verdana"/>
                          <a:cs typeface="Verdana"/>
                          <a:sym typeface="Verdana"/>
                        </a:rPr>
                        <a:t>Mirití</a:t>
                      </a:r>
                      <a:r>
                        <a:rPr lang="es-MX" sz="1000" b="0" i="0" u="none" strike="noStrike" cap="none" dirty="0" smtClean="0">
                          <a:solidFill>
                            <a:srgbClr val="000000"/>
                          </a:solidFill>
                          <a:latin typeface="+mn-lt"/>
                          <a:ea typeface="Verdana"/>
                          <a:cs typeface="Verdana"/>
                          <a:sym typeface="Verdana"/>
                        </a:rPr>
                        <a:t> - Paraná, Puerto Santander.</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Albania, Curillo, Morelia, San José Del Fragua, Valparaíso.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PUTUMAYO : Orito, San Miguel, Valle Del </a:t>
                      </a:r>
                      <a:r>
                        <a:rPr lang="es-MX" sz="1000" b="0" i="0" u="none" strike="noStrike" cap="none" dirty="0" err="1" smtClean="0">
                          <a:solidFill>
                            <a:srgbClr val="000000"/>
                          </a:solidFill>
                          <a:latin typeface="+mn-lt"/>
                          <a:ea typeface="Verdana"/>
                          <a:cs typeface="Verdana"/>
                          <a:sym typeface="Verdana"/>
                        </a:rPr>
                        <a:t>Guamuez</a:t>
                      </a:r>
                      <a:r>
                        <a:rPr lang="es-MX" sz="1000" b="0" i="0" u="none" strike="noStrike" cap="none" dirty="0" smtClean="0">
                          <a:solidFill>
                            <a:srgbClr val="000000"/>
                          </a:solidFill>
                          <a:latin typeface="+mn-lt"/>
                          <a:ea typeface="Verdana"/>
                          <a:cs typeface="Verdana"/>
                          <a:sym typeface="Verdana"/>
                        </a:rPr>
                        <a:t>.</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935287167"/>
                  </a:ext>
                </a:extLst>
              </a:tr>
              <a:tr h="1071377">
                <a:tc>
                  <a:txBody>
                    <a:bodyPr/>
                    <a:lstStyle/>
                    <a:p>
                      <a:pPr marL="0" marR="0" lvl="0" indent="0" algn="l" rtl="0">
                        <a:lnSpc>
                          <a:spcPct val="100000"/>
                        </a:lnSpc>
                        <a:spcBef>
                          <a:spcPts val="0"/>
                        </a:spcBef>
                        <a:spcAft>
                          <a:spcPts val="0"/>
                        </a:spcAft>
                        <a:buClr>
                          <a:srgbClr val="000000"/>
                        </a:buClr>
                        <a:buSzPts val="1100"/>
                        <a:buFont typeface="Arial"/>
                        <a:buNone/>
                      </a:pPr>
                      <a:endParaRPr sz="1000" b="1"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Cartagena Del Chairá, La Montañita, Milán, Solita.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La Guadalupe, Pana </a:t>
                      </a:r>
                      <a:r>
                        <a:rPr lang="es-MX" sz="1000" b="0" i="0" u="none" strike="noStrike" cap="none" dirty="0" err="1" smtClean="0">
                          <a:solidFill>
                            <a:srgbClr val="000000"/>
                          </a:solidFill>
                          <a:latin typeface="+mn-lt"/>
                          <a:ea typeface="Verdana"/>
                          <a:cs typeface="Verdana"/>
                          <a:sym typeface="Verdana"/>
                        </a:rPr>
                        <a:t>Pana</a:t>
                      </a:r>
                      <a:r>
                        <a:rPr lang="es-MX" sz="1000" b="0" i="0" u="none" strike="noStrike" cap="none" dirty="0" smtClean="0">
                          <a:solidFill>
                            <a:srgbClr val="000000"/>
                          </a:solidFill>
                          <a:latin typeface="+mn-lt"/>
                          <a:ea typeface="Verdana"/>
                          <a:cs typeface="Verdana"/>
                          <a:sym typeface="Verdana"/>
                        </a:rPr>
                        <a:t>.</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PUTUMAYO : Mocoa, Puerto Asís, Puerto Caicedo, Puerto Guzmán, Puerto Leguízamo, San Francisco, Santiago, </a:t>
                      </a:r>
                      <a:r>
                        <a:rPr lang="es-MX" sz="1000" b="0" i="0" u="none" strike="noStrike" cap="none" dirty="0" err="1" smtClean="0">
                          <a:solidFill>
                            <a:srgbClr val="000000"/>
                          </a:solidFill>
                          <a:latin typeface="+mn-lt"/>
                          <a:ea typeface="Verdana"/>
                          <a:cs typeface="Verdana"/>
                          <a:sym typeface="Verdana"/>
                        </a:rPr>
                        <a:t>Villagarzón</a:t>
                      </a:r>
                      <a:r>
                        <a:rPr lang="es-MX" sz="1000" b="0" i="0" u="none" strike="noStrike" cap="none" dirty="0" smtClean="0">
                          <a:solidFill>
                            <a:srgbClr val="000000"/>
                          </a:solidFill>
                          <a:latin typeface="+mn-lt"/>
                          <a:ea typeface="Verdana"/>
                          <a:cs typeface="Verdana"/>
                          <a:sym typeface="Verdana"/>
                        </a:rPr>
                        <a:t>.</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VAUPÉS : Carurú, Pacoa.</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bl>
          </a:graphicData>
        </a:graphic>
      </p:graphicFrame>
      <p:graphicFrame>
        <p:nvGraphicFramePr>
          <p:cNvPr id="13" name="Google Shape;146;p58"/>
          <p:cNvGraphicFramePr/>
          <p:nvPr>
            <p:extLst/>
          </p:nvPr>
        </p:nvGraphicFramePr>
        <p:xfrm>
          <a:off x="12836461" y="5476214"/>
          <a:ext cx="6426275" cy="2509188"/>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1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48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738991886"/>
                  </a:ext>
                </a:extLst>
              </a:tr>
              <a:tr h="96548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AMAZONAS : La Chorrera.</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Solano, Valparaíso.</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Inírida.</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Calamar, El Retorno, Miraflores, San José Del Guaviare.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0" name="Google Shape;180;p61"/>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AMAZONIA</a:t>
            </a:r>
            <a:endParaRPr dirty="0"/>
          </a:p>
        </p:txBody>
      </p:sp>
      <p:pic>
        <p:nvPicPr>
          <p:cNvPr id="181" name="Google Shape;181;p61"/>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582198" y="1371600"/>
            <a:ext cx="4665618" cy="4876795"/>
          </a:xfrm>
          <a:prstGeom prst="rect">
            <a:avLst/>
          </a:prstGeom>
          <a:noFill/>
          <a:ln>
            <a:noFill/>
          </a:ln>
        </p:spPr>
      </p:pic>
      <p:pic>
        <p:nvPicPr>
          <p:cNvPr id="183" name="Google Shape;183;p61" descr="Recurso 25.png"/>
          <p:cNvPicPr preferRelativeResize="0"/>
          <p:nvPr/>
        </p:nvPicPr>
        <p:blipFill rotWithShape="1">
          <a:blip r:embed="rId5">
            <a:alphaModFix/>
          </a:blip>
          <a:srcRect/>
          <a:stretch/>
        </p:blipFill>
        <p:spPr>
          <a:xfrm>
            <a:off x="5612013" y="2559823"/>
            <a:ext cx="432711" cy="446694"/>
          </a:xfrm>
          <a:prstGeom prst="rect">
            <a:avLst/>
          </a:prstGeom>
          <a:noFill/>
          <a:ln>
            <a:noFill/>
          </a:ln>
        </p:spPr>
      </p:pic>
      <p:pic>
        <p:nvPicPr>
          <p:cNvPr id="185" name="Google Shape;185;p61"/>
          <p:cNvPicPr preferRelativeResize="0"/>
          <p:nvPr/>
        </p:nvPicPr>
        <p:blipFill rotWithShape="1">
          <a:blip r:embed="rId6">
            <a:alphaModFix/>
          </a:blip>
          <a:srcRect/>
          <a:stretch/>
        </p:blipFill>
        <p:spPr>
          <a:xfrm>
            <a:off x="12836461" y="3382253"/>
            <a:ext cx="3694496" cy="1042506"/>
          </a:xfrm>
          <a:prstGeom prst="rect">
            <a:avLst/>
          </a:prstGeom>
          <a:noFill/>
          <a:ln>
            <a:noFill/>
          </a:ln>
        </p:spPr>
      </p:pic>
      <p:pic>
        <p:nvPicPr>
          <p:cNvPr id="186" name="Google Shape;186;p61"/>
          <p:cNvPicPr preferRelativeResize="0"/>
          <p:nvPr/>
        </p:nvPicPr>
        <p:blipFill rotWithShape="1">
          <a:blip r:embed="rId7">
            <a:alphaModFix/>
          </a:blip>
          <a:srcRect/>
          <a:stretch/>
        </p:blipFill>
        <p:spPr>
          <a:xfrm>
            <a:off x="5644857" y="4531036"/>
            <a:ext cx="457200" cy="446694"/>
          </a:xfrm>
          <a:prstGeom prst="rect">
            <a:avLst/>
          </a:prstGeom>
          <a:noFill/>
          <a:ln>
            <a:noFill/>
          </a:ln>
        </p:spPr>
      </p:pic>
      <p:pic>
        <p:nvPicPr>
          <p:cNvPr id="11" name="Google Shape;184;p61"/>
          <p:cNvPicPr preferRelativeResize="0"/>
          <p:nvPr/>
        </p:nvPicPr>
        <p:blipFill rotWithShape="1">
          <a:blip r:embed="rId8">
            <a:alphaModFix/>
          </a:blip>
          <a:srcRect/>
          <a:stretch/>
        </p:blipFill>
        <p:spPr>
          <a:xfrm>
            <a:off x="5644857" y="3587474"/>
            <a:ext cx="451143" cy="445047"/>
          </a:xfrm>
          <a:prstGeom prst="rect">
            <a:avLst/>
          </a:prstGeom>
          <a:noFill/>
          <a:ln>
            <a:noFill/>
          </a:ln>
        </p:spPr>
      </p:pic>
    </p:spTree>
    <p:extLst>
      <p:ext uri="{BB962C8B-B14F-4D97-AF65-F5344CB8AC3E}">
        <p14:creationId xmlns:p14="http://schemas.microsoft.com/office/powerpoint/2010/main" val="15044112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62"/>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DEFINICIONES Y RECOMENDACIONES</a:t>
            </a:r>
            <a:endParaRPr dirty="0"/>
          </a:p>
        </p:txBody>
      </p:sp>
      <p:graphicFrame>
        <p:nvGraphicFramePr>
          <p:cNvPr id="192" name="Google Shape;192;p62"/>
          <p:cNvGraphicFramePr/>
          <p:nvPr/>
        </p:nvGraphicFramePr>
        <p:xfrm>
          <a:off x="4758476" y="1497013"/>
          <a:ext cx="6465900" cy="4858445"/>
        </p:xfrm>
        <a:graphic>
          <a:graphicData uri="http://schemas.openxmlformats.org/drawingml/2006/table">
            <a:tbl>
              <a:tblPr firstRow="1" bandRow="1">
                <a:noFill/>
                <a:tableStyleId>{E8229C89-3208-43F4-AF60-3C30160D25FD}</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DEFINICIONES</a:t>
                      </a:r>
                      <a:endParaRPr sz="1400" u="none" strike="noStrike" cap="none" dirty="0">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RECOMENDACIONES</a:t>
                      </a:r>
                      <a:endParaRPr sz="1400" u="none" strike="noStrike" cap="none" dirty="0">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dirty="0">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dirty="0">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193" name="Google Shape;193;p62"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extLst>
      <p:ext uri="{BB962C8B-B14F-4D97-AF65-F5344CB8AC3E}">
        <p14:creationId xmlns:p14="http://schemas.microsoft.com/office/powerpoint/2010/main" val="17271299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25"/>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dirty="0">
              <a:solidFill>
                <a:srgbClr val="FFFFFF"/>
              </a:solidFill>
              <a:latin typeface="Calibri"/>
              <a:ea typeface="Calibri"/>
              <a:cs typeface="Calibri"/>
              <a:sym typeface="Calibri"/>
            </a:endParaRPr>
          </a:p>
        </p:txBody>
      </p:sp>
      <p:sp>
        <p:nvSpPr>
          <p:cNvPr id="199" name="Google Shape;199;p25"/>
          <p:cNvSpPr txBox="1"/>
          <p:nvPr/>
        </p:nvSpPr>
        <p:spPr>
          <a:xfrm>
            <a:off x="926614" y="1468000"/>
            <a:ext cx="6845786"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smtClean="0">
                <a:solidFill>
                  <a:srgbClr val="7F7F7F"/>
                </a:solidFill>
                <a:latin typeface="Verdana"/>
                <a:ea typeface="Verdana"/>
                <a:cs typeface="Verdana"/>
                <a:sym typeface="Verdana"/>
              </a:rPr>
              <a:t>Ingrid Tatiana Sierra Giraldo| Jefe Oficina </a:t>
            </a:r>
            <a:r>
              <a:rPr lang="es-MX" sz="1200" b="1" i="0" u="none" strike="noStrike" cap="none" dirty="0">
                <a:solidFill>
                  <a:srgbClr val="7F7F7F"/>
                </a:solidFill>
                <a:latin typeface="Verdana"/>
                <a:ea typeface="Verdana"/>
                <a:cs typeface="Verdana"/>
                <a:sym typeface="Verdana"/>
              </a:rPr>
              <a:t>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1" i="0" u="none" strike="noStrike" cap="none" dirty="0" smtClean="0">
                <a:solidFill>
                  <a:srgbClr val="7F7F7F"/>
                </a:solidFill>
                <a:latin typeface="Verdana"/>
                <a:ea typeface="Verdana"/>
                <a:cs typeface="Verdana"/>
                <a:sym typeface="Verdana"/>
              </a:rPr>
              <a:t>:</a:t>
            </a:r>
            <a:r>
              <a:rPr lang="es-MX" sz="1200" dirty="0">
                <a:solidFill>
                  <a:srgbClr val="7F7F7F"/>
                </a:solidFill>
                <a:latin typeface="Verdana"/>
                <a:ea typeface="Verdana"/>
                <a:cs typeface="Verdana"/>
                <a:sym typeface="Verdana"/>
              </a:rPr>
              <a:t> </a:t>
            </a:r>
            <a:endParaRPr lang="es-MX" sz="1200" dirty="0" smtClean="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dirty="0" smtClean="0">
                <a:solidFill>
                  <a:srgbClr val="7F7F7F"/>
                </a:solidFill>
                <a:latin typeface="Verdana"/>
                <a:ea typeface="Verdana"/>
                <a:cs typeface="Verdana"/>
                <a:sym typeface="Verdana"/>
              </a:rPr>
              <a:t>Carolina Valencia Monroy </a:t>
            </a:r>
            <a:r>
              <a:rPr lang="es-MX" sz="1200" b="0" i="0" u="none" strike="noStrike" cap="none" dirty="0" smtClean="0">
                <a:solidFill>
                  <a:srgbClr val="7F7F7F"/>
                </a:solidFill>
                <a:latin typeface="Verdana"/>
                <a:ea typeface="Verdana"/>
                <a:cs typeface="Verdana"/>
                <a:sym typeface="Verdana"/>
              </a:rPr>
              <a:t>(Incendios </a:t>
            </a:r>
            <a:r>
              <a:rPr lang="es-MX" sz="1200" b="0" i="0" u="none" strike="noStrike" cap="none" dirty="0">
                <a:solidFill>
                  <a:srgbClr val="7F7F7F"/>
                </a:solidFill>
                <a:latin typeface="Verdana"/>
                <a:ea typeface="Verdana"/>
                <a:cs typeface="Verdana"/>
                <a:sym typeface="Verdana"/>
              </a:rPr>
              <a:t>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00" name="Google Shape;200;p25"/>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dirty="0">
                <a:solidFill>
                  <a:srgbClr val="C00000"/>
                </a:solidFill>
                <a:latin typeface="Verdana"/>
                <a:ea typeface="Verdana"/>
                <a:cs typeface="Verdana"/>
                <a:sym typeface="Verdana"/>
              </a:rPr>
              <a:t>VISITA NUESTRAS REDES SOCIALES</a:t>
            </a:r>
            <a:endParaRPr sz="1100" b="1" i="0" u="none" strike="noStrike" cap="none" dirty="0">
              <a:solidFill>
                <a:srgbClr val="C00000"/>
              </a:solidFill>
              <a:latin typeface="Verdana"/>
              <a:ea typeface="Verdana"/>
              <a:cs typeface="Verdana"/>
              <a:sym typeface="Verdana"/>
            </a:endParaRPr>
          </a:p>
        </p:txBody>
      </p:sp>
      <p:grpSp>
        <p:nvGrpSpPr>
          <p:cNvPr id="201" name="Google Shape;201;p25"/>
          <p:cNvGrpSpPr/>
          <p:nvPr/>
        </p:nvGrpSpPr>
        <p:grpSpPr>
          <a:xfrm>
            <a:off x="8760760" y="2132261"/>
            <a:ext cx="2092771" cy="2404039"/>
            <a:chOff x="8855817" y="2561633"/>
            <a:chExt cx="1843914" cy="2118168"/>
          </a:xfrm>
        </p:grpSpPr>
        <p:pic>
          <p:nvPicPr>
            <p:cNvPr id="202" name="Google Shape;202;p25"/>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03" name="Google Shape;203;p25"/>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04" name="Google Shape;204;p25"/>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05" name="Google Shape;205;p25"/>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06" name="Google Shape;206;p25"/>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InstitutoIDEAM</a:t>
              </a:r>
              <a:endParaRPr sz="1200" b="0" i="0" u="none" strike="noStrike" cap="none" dirty="0">
                <a:solidFill>
                  <a:srgbClr val="7F7F7F"/>
                </a:solidFill>
                <a:latin typeface="Verdana"/>
                <a:ea typeface="Verdana"/>
                <a:cs typeface="Verdana"/>
                <a:sym typeface="Verdana"/>
              </a:endParaRPr>
            </a:p>
          </p:txBody>
        </p:sp>
        <p:sp>
          <p:nvSpPr>
            <p:cNvPr id="207" name="Google Shape;207;p25"/>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8" name="Google Shape;208;p25"/>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9" name="Google Shape;209;p25"/>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Ideam.Instituto</a:t>
              </a:r>
              <a:endParaRPr sz="1200" b="0" i="0" u="none" strike="noStrike" cap="none" dirty="0">
                <a:solidFill>
                  <a:srgbClr val="7F7F7F"/>
                </a:solidFill>
                <a:latin typeface="Verdana"/>
                <a:ea typeface="Verdana"/>
                <a:cs typeface="Verdana"/>
                <a:sym typeface="Verdana"/>
              </a:endParaRPr>
            </a:p>
          </p:txBody>
        </p:sp>
      </p:grpSp>
      <p:sp>
        <p:nvSpPr>
          <p:cNvPr id="210" name="Google Shape;210;p25"/>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dirty="0" smtClean="0">
                <a:solidFill>
                  <a:srgbClr val="FFFFFF"/>
                </a:solidFill>
                <a:latin typeface="Arial"/>
                <a:ea typeface="Arial"/>
                <a:cs typeface="Arial"/>
                <a:sym typeface="Arial"/>
              </a:rPr>
              <a:t>histórico </a:t>
            </a:r>
            <a:r>
              <a:rPr lang="es-MX" sz="1000" b="0" i="0" u="none" strike="noStrike" cap="none" dirty="0">
                <a:solidFill>
                  <a:srgbClr val="FFFFFF"/>
                </a:solidFill>
                <a:latin typeface="Arial"/>
                <a:ea typeface="Arial"/>
                <a:cs typeface="Arial"/>
                <a:sym typeface="Arial"/>
              </a:rPr>
              <a:t>&lt;- </a:t>
            </a:r>
            <a:r>
              <a:rPr lang="es-MX" sz="1000" b="0" i="0" u="none" strike="noStrike" cap="none" dirty="0" smtClean="0">
                <a:solidFill>
                  <a:srgbClr val="FFFFFF"/>
                </a:solidFill>
                <a:latin typeface="Arial"/>
                <a:ea typeface="Arial"/>
                <a:cs typeface="Arial"/>
                <a:sym typeface="Arial"/>
              </a:rPr>
              <a:t>rbind(histórico, evaluación) </a:t>
            </a:r>
            <a:endParaRPr sz="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es-MX" sz="1800" b="0" i="0" u="none" strike="noStrike" cap="none" dirty="0">
                <a:solidFill>
                  <a:schemeClr val="dk1"/>
                </a:solidFill>
                <a:latin typeface="Arial"/>
                <a:ea typeface="Arial"/>
                <a:cs typeface="Arial"/>
                <a:sym typeface="Arial"/>
              </a:rPr>
              <a:t/>
            </a:r>
            <a:br>
              <a:rPr lang="es-MX" sz="1800" b="0" i="0" u="none" strike="noStrike" cap="none" dirty="0">
                <a:solidFill>
                  <a:schemeClr val="dk1"/>
                </a:solidFill>
                <a:latin typeface="Arial"/>
                <a:ea typeface="Arial"/>
                <a:cs typeface="Arial"/>
                <a:sym typeface="Arial"/>
              </a:rPr>
            </a:br>
            <a:endParaRPr sz="18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4700755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lvl="0" algn="just">
              <a:buSzPts val="1800"/>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a:t>
            </a:r>
            <a:r>
              <a:rPr lang="es-MX" sz="1800" dirty="0" smtClean="0">
                <a:solidFill>
                  <a:srgbClr val="7F7F7F"/>
                </a:solidFill>
                <a:latin typeface="Verdana"/>
                <a:ea typeface="Verdana"/>
                <a:cs typeface="Verdana"/>
                <a:sym typeface="Verdana"/>
              </a:rPr>
              <a:t>en</a:t>
            </a:r>
            <a:r>
              <a:rPr lang="es-MX" sz="1800" b="0" i="0" u="none" strike="noStrike" cap="none" dirty="0" smtClean="0">
                <a:solidFill>
                  <a:srgbClr val="7F7F7F"/>
                </a:solidFill>
                <a:latin typeface="Verdana"/>
                <a:ea typeface="Verdana"/>
                <a:cs typeface="Verdana"/>
                <a:sym typeface="Verdana"/>
              </a:rPr>
              <a:t> </a:t>
            </a:r>
            <a:r>
              <a:rPr lang="es-MX" sz="1800" b="0" i="0" u="none" strike="noStrike" cap="none" dirty="0">
                <a:solidFill>
                  <a:srgbClr val="7F7F7F"/>
                </a:solidFill>
                <a:latin typeface="Verdana"/>
                <a:ea typeface="Verdana"/>
                <a:cs typeface="Verdana"/>
                <a:sym typeface="Verdana"/>
              </a:rPr>
              <a:t>sectores de las </a:t>
            </a:r>
            <a:r>
              <a:rPr lang="es-MX" sz="1800" b="0" i="0" u="none" strike="noStrike" cap="none" dirty="0" smtClean="0">
                <a:solidFill>
                  <a:srgbClr val="7F7F7F"/>
                </a:solidFill>
                <a:latin typeface="Verdana"/>
                <a:ea typeface="Verdana"/>
                <a:cs typeface="Verdana"/>
                <a:sym typeface="Verdana"/>
              </a:rPr>
              <a:t>regiones </a:t>
            </a:r>
            <a:r>
              <a:rPr lang="es-MX" sz="1800" dirty="0" smtClean="0">
                <a:solidFill>
                  <a:srgbClr val="7F7F7F"/>
                </a:solidFill>
                <a:latin typeface="Verdana"/>
                <a:ea typeface="Verdana"/>
                <a:cs typeface="Verdana"/>
                <a:sym typeface="Verdana"/>
              </a:rPr>
              <a:t>Caribe, Andina, Pacífico, Amazonia y Orinoquia</a:t>
            </a:r>
            <a:r>
              <a:rPr lang="es-MX" sz="1800" b="0" i="0" u="none" strike="noStrike" cap="none" dirty="0" smtClean="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dirty="0">
                <a:solidFill>
                  <a:srgbClr val="C00000"/>
                </a:solidFill>
                <a:latin typeface="Verdana"/>
                <a:ea typeface="Verdana"/>
                <a:cs typeface="Verdana"/>
                <a:sym typeface="Verdana"/>
              </a:rPr>
              <a:t>RESUMEN</a:t>
            </a:r>
            <a:endParaRPr sz="1400" b="1" i="0" u="none" strike="noStrike" cap="none" dirty="0">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rgbClr val="C00000"/>
                </a:solidFill>
                <a:latin typeface="Verdana"/>
                <a:ea typeface="Verdana"/>
                <a:cs typeface="Verdana"/>
                <a:sym typeface="Verdana"/>
              </a:rPr>
              <a:t>Mapa de Pronóstico de la Amenaza por </a:t>
            </a:r>
            <a:r>
              <a:rPr lang="es-MX" sz="1100" b="1" i="0" u="none" strike="noStrike" cap="none" dirty="0">
                <a:solidFill>
                  <a:srgbClr val="C00000"/>
                </a:solidFill>
                <a:latin typeface="Arial Black"/>
                <a:ea typeface="Arial Black"/>
                <a:cs typeface="Arial Black"/>
                <a:sym typeface="Arial Black"/>
              </a:rPr>
              <a:t>Incendios de la Cobertura Vegetal</a:t>
            </a:r>
            <a:endParaRPr sz="1100" b="1" i="0" u="none" strike="noStrike" cap="none" dirty="0">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8090116" y="1818085"/>
            <a:ext cx="3322737" cy="4706703"/>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5" name="Google Shape;125;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200"/>
              <a:buNone/>
            </a:pPr>
            <a:r>
              <a:rPr lang="es-MX" sz="1200" dirty="0"/>
              <a:t>Actualización | </a:t>
            </a:r>
            <a:r>
              <a:rPr lang="es-MX" sz="1200" dirty="0" smtClean="0"/>
              <a:t>28 de enero del 2024 </a:t>
            </a:r>
            <a:r>
              <a:rPr lang="es-MX" sz="1200" dirty="0"/>
              <a:t>| </a:t>
            </a:r>
            <a:r>
              <a:rPr lang="es-MX" sz="1200" dirty="0" smtClean="0"/>
              <a:t>12:00 </a:t>
            </a:r>
            <a:r>
              <a:rPr lang="es-MX" sz="1200" dirty="0"/>
              <a:t>HLC</a:t>
            </a:r>
            <a:endParaRPr sz="1200" dirty="0"/>
          </a:p>
        </p:txBody>
      </p:sp>
      <p:pic>
        <p:nvPicPr>
          <p:cNvPr id="2" name="Imagen 1"/>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234505" y="1028701"/>
            <a:ext cx="3960228" cy="5600348"/>
          </a:xfrm>
          <a:prstGeom prst="rect">
            <a:avLst/>
          </a:prstGeom>
        </p:spPr>
      </p:pic>
      <p:pic>
        <p:nvPicPr>
          <p:cNvPr id="3" name="Imagen 2"/>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4219175" y="2601533"/>
            <a:ext cx="1979615" cy="2154851"/>
          </a:xfrm>
          <a:prstGeom prst="rect">
            <a:avLst/>
          </a:prstGeom>
          <a:ln>
            <a:solidFill>
              <a:schemeClr val="tx1"/>
            </a:solidFill>
          </a:ln>
        </p:spPr>
      </p:pic>
      <p:pic>
        <p:nvPicPr>
          <p:cNvPr id="6" name="Imagen 5"/>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295697" y="1221188"/>
            <a:ext cx="1939617" cy="5126246"/>
          </a:xfrm>
          <a:prstGeom prst="rect">
            <a:avLst/>
          </a:prstGeom>
        </p:spPr>
      </p:pic>
      <p:pic>
        <p:nvPicPr>
          <p:cNvPr id="8" name="Imagen 7"/>
          <p:cNvPicPr>
            <a:picLocks noChangeAspect="1"/>
          </p:cNvPicPr>
          <p:nvPr/>
        </p:nvPicPr>
        <p:blipFill>
          <a:blip r:embed="rId9" r:link="rId10">
            <a:extLst>
              <a:ext uri="{28A0092B-C50C-407E-A947-70E740481C1C}">
                <a14:useLocalDpi xmlns:a14="http://schemas.microsoft.com/office/drawing/2010/main" val="0"/>
              </a:ext>
            </a:extLst>
          </a:blip>
          <a:stretch>
            <a:fillRect/>
          </a:stretch>
        </p:blipFill>
        <p:spPr>
          <a:xfrm>
            <a:off x="8332220" y="1247929"/>
            <a:ext cx="1740648" cy="3436065"/>
          </a:xfrm>
          <a:prstGeom prst="rect">
            <a:avLst/>
          </a:prstGeom>
        </p:spPr>
      </p:pic>
      <p:pic>
        <p:nvPicPr>
          <p:cNvPr id="9" name="Imagen 8"/>
          <p:cNvPicPr>
            <a:picLocks noChangeAspect="1"/>
          </p:cNvPicPr>
          <p:nvPr/>
        </p:nvPicPr>
        <p:blipFill>
          <a:blip r:embed="rId11" r:link="rId12">
            <a:extLst>
              <a:ext uri="{28A0092B-C50C-407E-A947-70E740481C1C}">
                <a14:useLocalDpi xmlns:a14="http://schemas.microsoft.com/office/drawing/2010/main" val="0"/>
              </a:ext>
            </a:extLst>
          </a:blip>
          <a:stretch>
            <a:fillRect/>
          </a:stretch>
        </p:blipFill>
        <p:spPr>
          <a:xfrm>
            <a:off x="10208617" y="1146175"/>
            <a:ext cx="1816283" cy="3792723"/>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1068355746"/>
              </p:ext>
            </p:extLst>
          </p:nvPr>
        </p:nvGraphicFramePr>
        <p:xfrm>
          <a:off x="4757630" y="1146174"/>
          <a:ext cx="7066070" cy="4569509"/>
        </p:xfrm>
        <a:graphic>
          <a:graphicData uri="http://schemas.openxmlformats.org/drawingml/2006/table">
            <a:tbl>
              <a:tblPr>
                <a:noFill/>
                <a:tableStyleId>{C3B7D27D-7022-48AE-870B-97DEDC28B86A}</a:tableStyleId>
              </a:tblPr>
              <a:tblGrid>
                <a:gridCol w="1086741">
                  <a:extLst>
                    <a:ext uri="{9D8B030D-6E8A-4147-A177-3AD203B41FA5}">
                      <a16:colId xmlns:a16="http://schemas.microsoft.com/office/drawing/2014/main" val="20000"/>
                    </a:ext>
                  </a:extLst>
                </a:gridCol>
                <a:gridCol w="5979329">
                  <a:extLst>
                    <a:ext uri="{9D8B030D-6E8A-4147-A177-3AD203B41FA5}">
                      <a16:colId xmlns:a16="http://schemas.microsoft.com/office/drawing/2014/main" val="20001"/>
                    </a:ext>
                  </a:extLst>
                </a:gridCol>
              </a:tblGrid>
              <a:tr h="637609">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70261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ATLÁNTICO : Candelaria, Repelón, Tubará.</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Achí, Altos Del Rosario, Arenal, Arjona, Arroyohondo, Barranco De Loba, Calamar, Cantagallo, </a:t>
                      </a:r>
                      <a:r>
                        <a:rPr lang="es-MX" sz="1000" b="0" i="0" u="none" strike="noStrike" cap="none" dirty="0" err="1" smtClean="0">
                          <a:solidFill>
                            <a:srgbClr val="000000"/>
                          </a:solidFill>
                          <a:latin typeface="+mn-lt"/>
                          <a:ea typeface="Verdana"/>
                          <a:cs typeface="Verdana"/>
                          <a:sym typeface="Verdana"/>
                        </a:rPr>
                        <a:t>Cicuco</a:t>
                      </a:r>
                      <a:r>
                        <a:rPr lang="es-MX" sz="1000" b="0" i="0" u="none" strike="noStrike" cap="none" dirty="0" smtClean="0">
                          <a:solidFill>
                            <a:srgbClr val="000000"/>
                          </a:solidFill>
                          <a:latin typeface="+mn-lt"/>
                          <a:ea typeface="Verdana"/>
                          <a:cs typeface="Verdana"/>
                          <a:sym typeface="Verdana"/>
                        </a:rPr>
                        <a:t>, Córdoba, El Carmen De Bolívar, El Guamo, El Peñón, Hatillo De Loba, Magangué, Mahates, Margarita, María La Baja, Montecristo, Morales, Norosí, Pinillos, Regidor, Río Viejo, San Fernando, San Jacinto, San Jacinto Del Cauca, San Juan Nepomuceno, San Martín De Loba, San Pablo, Santa Catalina, Santa Cruz De </a:t>
                      </a:r>
                      <a:r>
                        <a:rPr lang="es-MX" sz="1000" b="0" i="0" u="none" strike="noStrike" cap="none" dirty="0" err="1" smtClean="0">
                          <a:solidFill>
                            <a:srgbClr val="000000"/>
                          </a:solidFill>
                          <a:latin typeface="+mn-lt"/>
                          <a:ea typeface="Verdana"/>
                          <a:cs typeface="Verdana"/>
                          <a:sym typeface="Verdana"/>
                        </a:rPr>
                        <a:t>Mompox</a:t>
                      </a:r>
                      <a:r>
                        <a:rPr lang="es-MX" sz="1000" b="0" i="0" u="none" strike="noStrike" cap="none" dirty="0" smtClean="0">
                          <a:solidFill>
                            <a:srgbClr val="000000"/>
                          </a:solidFill>
                          <a:latin typeface="+mn-lt"/>
                          <a:ea typeface="Verdana"/>
                          <a:cs typeface="Verdana"/>
                          <a:sym typeface="Verdana"/>
                        </a:rPr>
                        <a:t>, Santa Rosa Del Sur, Simití, Soplaviento, </a:t>
                      </a:r>
                      <a:r>
                        <a:rPr lang="es-MX" sz="1000" b="0" i="0" u="none" strike="noStrike" cap="none" dirty="0" err="1" smtClean="0">
                          <a:solidFill>
                            <a:srgbClr val="000000"/>
                          </a:solidFill>
                          <a:latin typeface="+mn-lt"/>
                          <a:ea typeface="Verdana"/>
                          <a:cs typeface="Verdana"/>
                          <a:sym typeface="Verdana"/>
                        </a:rPr>
                        <a:t>Talaigua</a:t>
                      </a:r>
                      <a:r>
                        <a:rPr lang="es-MX" sz="1000" b="0" i="0" u="none" strike="noStrike" cap="none" dirty="0" smtClean="0">
                          <a:solidFill>
                            <a:srgbClr val="000000"/>
                          </a:solidFill>
                          <a:latin typeface="+mn-lt"/>
                          <a:ea typeface="Verdana"/>
                          <a:cs typeface="Verdana"/>
                          <a:sym typeface="Verdana"/>
                        </a:rPr>
                        <a:t> Nuevo, Tiquisio, Zambrano.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Aguachica, Agustín Codazzi, Astrea, Becerril, Bosconia, Chimichagua, Chiriguaná, Curumaní, El Copey, El Paso, Gamarra, González, La Gloria, La Jagua De Ibirico, La Paz, Manaure Balcón Del Cesar, Pailitas, Pelaya, Pueblo Bello, Río De Oro, San Alberto, San Diego, San Martín, Tamalameque, Valledupar.</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Ayapel, Cereté, Chimá, Chinú, Ciénaga De Oro, Cotorra, La Apartada, Lorica, Montelíbano, Montería, Planeta Rica, Pueblo Nuevo, Puerto Libertador, Sahagún, San Andrés De Sotavento, San Carlos, San José De </a:t>
                      </a:r>
                      <a:r>
                        <a:rPr lang="es-MX" sz="1000" b="0" i="0" u="none" strike="noStrike" cap="none" dirty="0" err="1" smtClean="0">
                          <a:solidFill>
                            <a:srgbClr val="000000"/>
                          </a:solidFill>
                          <a:latin typeface="+mn-lt"/>
                          <a:ea typeface="Verdana"/>
                          <a:cs typeface="Verdana"/>
                          <a:sym typeface="Verdana"/>
                        </a:rPr>
                        <a:t>Uré</a:t>
                      </a:r>
                      <a:r>
                        <a:rPr lang="es-MX" sz="1000" b="0" i="0" u="none" strike="noStrike" cap="none" dirty="0" smtClean="0">
                          <a:solidFill>
                            <a:srgbClr val="000000"/>
                          </a:solidFill>
                          <a:latin typeface="+mn-lt"/>
                          <a:ea typeface="Verdana"/>
                          <a:cs typeface="Verdana"/>
                          <a:sym typeface="Verdana"/>
                        </a:rPr>
                        <a:t>, Tierralta, </a:t>
                      </a:r>
                      <a:r>
                        <a:rPr lang="es-MX" sz="1000" b="0" i="0" u="none" strike="noStrike" cap="none" dirty="0" err="1" smtClean="0">
                          <a:solidFill>
                            <a:srgbClr val="000000"/>
                          </a:solidFill>
                          <a:latin typeface="+mn-lt"/>
                          <a:ea typeface="Verdana"/>
                          <a:cs typeface="Verdana"/>
                          <a:sym typeface="Verdana"/>
                        </a:rPr>
                        <a:t>Tuchín</a:t>
                      </a:r>
                      <a:r>
                        <a:rPr lang="es-MX" sz="1000" b="0" i="0" u="none" strike="noStrike" cap="none" dirty="0" smtClean="0">
                          <a:solidFill>
                            <a:srgbClr val="000000"/>
                          </a:solidFill>
                          <a:latin typeface="+mn-lt"/>
                          <a:ea typeface="Verdana"/>
                          <a:cs typeface="Verdana"/>
                          <a:sym typeface="Verdana"/>
                        </a:rPr>
                        <a:t>, Canalete.</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Barrancas, Dibulla, Distracción, El Molino, Fonseca, Hatonuevo, La Jagua Del Pilar, Riohacha, San Juan Del Cesar, Urumita, Villanueva.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Algarrobo, Aracataca, Ariguaní, Cerro De San Antonio, Chivolo, Ciénaga, Concordia, El Banco, El Piñón, Fundación, Guamal, Nueva Granada, Pedraza, Pijiño Del Carmen, Pivijay, Plato, Sabanas De San Ángel, Salamina, San Sebastián De Buenavista, San Zenón, Santa Ana, Santa Bárbara De Pinto, Santa Marta, Tenerife, Zapayán, Zona Bananera.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Buenavista, Caimito, Chalán, Colosó, Corozal, El Roble, Galeras, Guaranda, La Unión, Los Palmitos, Majagual, Morroa, Ovejas, Palmito, Sampués, San Benito Abad, San José De Toluviejo, San Juan De Betulia, San Luis De Sincé, San Marcos, San Onofre, San Pedro, Santiago De Tolú, Sincelejo, Sucre.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34" name="Google Shape;134;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36" name="Google Shape;136;p24"/>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85081" y="1462996"/>
            <a:ext cx="4161238" cy="4757858"/>
          </a:xfrm>
          <a:prstGeom prst="rect">
            <a:avLst/>
          </a:prstGeom>
          <a:noFill/>
          <a:ln>
            <a:noFill/>
          </a:ln>
        </p:spPr>
      </p:pic>
      <p:pic>
        <p:nvPicPr>
          <p:cNvPr id="138" name="Google Shape;138;p24" descr="Recurso 25.png"/>
          <p:cNvPicPr preferRelativeResize="0"/>
          <p:nvPr/>
        </p:nvPicPr>
        <p:blipFill rotWithShape="1">
          <a:blip r:embed="rId5">
            <a:alphaModFix/>
          </a:blip>
          <a:srcRect/>
          <a:stretch/>
        </p:blipFill>
        <p:spPr>
          <a:xfrm>
            <a:off x="5041440" y="3283782"/>
            <a:ext cx="432711" cy="446694"/>
          </a:xfrm>
          <a:prstGeom prst="rect">
            <a:avLst/>
          </a:prstGeom>
          <a:noFill/>
          <a:ln>
            <a:noFill/>
          </a:ln>
        </p:spPr>
      </p:pic>
      <p:pic>
        <p:nvPicPr>
          <p:cNvPr id="140" name="Google Shape;140;p24"/>
          <p:cNvPicPr preferRelativeResize="0"/>
          <p:nvPr/>
        </p:nvPicPr>
        <p:blipFill rotWithShape="1">
          <a:blip r:embed="rId6">
            <a:alphaModFix/>
          </a:blip>
          <a:srcRect/>
          <a:stretch/>
        </p:blipFill>
        <p:spPr>
          <a:xfrm>
            <a:off x="12340872" y="1961346"/>
            <a:ext cx="3694496" cy="1042506"/>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3078976562"/>
              </p:ext>
            </p:extLst>
          </p:nvPr>
        </p:nvGraphicFramePr>
        <p:xfrm>
          <a:off x="4851400" y="1146174"/>
          <a:ext cx="6858000" cy="4780243"/>
        </p:xfrm>
        <a:graphic>
          <a:graphicData uri="http://schemas.openxmlformats.org/drawingml/2006/table">
            <a:tbl>
              <a:tblPr>
                <a:noFill/>
                <a:tableStyleId>{C3B7D27D-7022-48AE-870B-97DEDC28B86A}</a:tableStyleId>
              </a:tblPr>
              <a:tblGrid>
                <a:gridCol w="907857">
                  <a:extLst>
                    <a:ext uri="{9D8B030D-6E8A-4147-A177-3AD203B41FA5}">
                      <a16:colId xmlns:a16="http://schemas.microsoft.com/office/drawing/2014/main" val="20000"/>
                    </a:ext>
                  </a:extLst>
                </a:gridCol>
                <a:gridCol w="5950143">
                  <a:extLst>
                    <a:ext uri="{9D8B030D-6E8A-4147-A177-3AD203B41FA5}">
                      <a16:colId xmlns:a16="http://schemas.microsoft.com/office/drawing/2014/main" val="20001"/>
                    </a:ext>
                  </a:extLst>
                </a:gridCol>
              </a:tblGrid>
              <a:tr h="67440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no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no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052918">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noFill/>
                      <a:prstDash val="solid"/>
                      <a:round/>
                      <a:headEnd type="none" w="sm" len="sm"/>
                      <a:tailEnd type="none" w="sm" len="sm"/>
                    </a:lnL>
                    <a:lnR w="12700" cap="flat" cmpd="sng" algn="ctr">
                      <a:solidFill>
                        <a:schemeClr val="tx1"/>
                      </a:solidFill>
                      <a:prstDash val="solid"/>
                      <a:round/>
                      <a:headEnd type="none" w="med" len="med"/>
                      <a:tailEnd type="none" w="med" len="med"/>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ATLÁNTICO : Galapa, Luruaco, Santa Lucía, Suan.</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Buenavista, San Pelayo, Valencia.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Albania, Uribia.</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chemeClr val="tx1"/>
                      </a:solidFill>
                      <a:prstDash val="solid"/>
                      <a:round/>
                      <a:headEnd type="none" w="med" len="med"/>
                      <a:tailEnd type="none" w="med" len="med"/>
                    </a:lnL>
                    <a:lnR w="9525" cap="flat" cmpd="sng" algn="ctr">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12328882"/>
                  </a:ext>
                </a:extLst>
              </a:tr>
              <a:tr h="2052918">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noFill/>
                      <a:prstDash val="solid"/>
                      <a:round/>
                      <a:headEnd type="none" w="sm" len="sm"/>
                      <a:tailEnd type="none" w="sm" len="sm"/>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ATLÁNTICO : Baranoa, Campo De La Cruz, Manatí, Ponedera.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a:t>
                      </a:r>
                      <a:r>
                        <a:rPr lang="es-MX" sz="1000" b="0" i="0" u="none" strike="noStrike" cap="none" dirty="0" err="1" smtClean="0">
                          <a:solidFill>
                            <a:srgbClr val="000000"/>
                          </a:solidFill>
                          <a:latin typeface="+mn-lt"/>
                          <a:ea typeface="Verdana"/>
                          <a:cs typeface="Verdana"/>
                          <a:sym typeface="Verdana"/>
                        </a:rPr>
                        <a:t>Momil</a:t>
                      </a:r>
                      <a:r>
                        <a:rPr lang="es-MX" sz="1000" b="0" i="0" u="none" strike="noStrike" cap="none" dirty="0" smtClean="0">
                          <a:solidFill>
                            <a:srgbClr val="000000"/>
                          </a:solidFill>
                          <a:latin typeface="+mn-lt"/>
                          <a:ea typeface="Verdana"/>
                          <a:cs typeface="Verdana"/>
                          <a:sym typeface="Verdana"/>
                        </a:rPr>
                        <a:t>.</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Manaure.</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El Retén, Puebloviejo, Remolino.</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chemeClr val="tx1"/>
                      </a:solidFill>
                      <a:prstDash val="solid"/>
                      <a:round/>
                      <a:headEnd type="none" w="med" len="med"/>
                      <a:tailEnd type="none" w="med" len="med"/>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1013961616"/>
                  </a:ext>
                </a:extLst>
              </a:tr>
            </a:tbl>
          </a:graphicData>
        </a:graphic>
      </p:graphicFrame>
      <p:sp>
        <p:nvSpPr>
          <p:cNvPr id="134" name="Google Shape;134;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36" name="Google Shape;136;p24"/>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85081" y="1462996"/>
            <a:ext cx="4161238" cy="4757858"/>
          </a:xfrm>
          <a:prstGeom prst="rect">
            <a:avLst/>
          </a:prstGeom>
          <a:noFill/>
          <a:ln>
            <a:noFill/>
          </a:ln>
        </p:spPr>
      </p:pic>
      <p:pic>
        <p:nvPicPr>
          <p:cNvPr id="140" name="Google Shape;140;p24"/>
          <p:cNvPicPr preferRelativeResize="0"/>
          <p:nvPr/>
        </p:nvPicPr>
        <p:blipFill rotWithShape="1">
          <a:blip r:embed="rId5">
            <a:alphaModFix/>
          </a:blip>
          <a:srcRect/>
          <a:stretch/>
        </p:blipFill>
        <p:spPr>
          <a:xfrm>
            <a:off x="12340872" y="1961346"/>
            <a:ext cx="3694496" cy="1042506"/>
          </a:xfrm>
          <a:prstGeom prst="rect">
            <a:avLst/>
          </a:prstGeom>
          <a:noFill/>
          <a:ln>
            <a:noFill/>
          </a:ln>
        </p:spPr>
      </p:pic>
      <p:pic>
        <p:nvPicPr>
          <p:cNvPr id="8" name="Google Shape;137;p24"/>
          <p:cNvPicPr preferRelativeResize="0"/>
          <p:nvPr/>
        </p:nvPicPr>
        <p:blipFill rotWithShape="1">
          <a:blip r:embed="rId6">
            <a:alphaModFix/>
          </a:blip>
          <a:srcRect/>
          <a:stretch/>
        </p:blipFill>
        <p:spPr>
          <a:xfrm>
            <a:off x="5119791" y="4707264"/>
            <a:ext cx="457200" cy="446694"/>
          </a:xfrm>
          <a:prstGeom prst="rect">
            <a:avLst/>
          </a:prstGeom>
          <a:noFill/>
          <a:ln>
            <a:noFill/>
          </a:ln>
        </p:spPr>
      </p:pic>
      <p:pic>
        <p:nvPicPr>
          <p:cNvPr id="7" name="Google Shape;139;p24"/>
          <p:cNvPicPr preferRelativeResize="0"/>
          <p:nvPr/>
        </p:nvPicPr>
        <p:blipFill rotWithShape="1">
          <a:blip r:embed="rId7">
            <a:alphaModFix/>
          </a:blip>
          <a:srcRect/>
          <a:stretch/>
        </p:blipFill>
        <p:spPr>
          <a:xfrm>
            <a:off x="5125848" y="2704196"/>
            <a:ext cx="451143" cy="445047"/>
          </a:xfrm>
          <a:prstGeom prst="rect">
            <a:avLst/>
          </a:prstGeom>
          <a:noFill/>
          <a:ln>
            <a:noFill/>
          </a:ln>
        </p:spPr>
      </p:pic>
    </p:spTree>
    <p:extLst>
      <p:ext uri="{BB962C8B-B14F-4D97-AF65-F5344CB8AC3E}">
        <p14:creationId xmlns:p14="http://schemas.microsoft.com/office/powerpoint/2010/main" val="7376223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3365877231"/>
              </p:ext>
            </p:extLst>
          </p:nvPr>
        </p:nvGraphicFramePr>
        <p:xfrm>
          <a:off x="3846785" y="1279417"/>
          <a:ext cx="8339002" cy="5251570"/>
        </p:xfrm>
        <a:graphic>
          <a:graphicData uri="http://schemas.openxmlformats.org/drawingml/2006/table">
            <a:tbl>
              <a:tblPr>
                <a:noFill/>
                <a:tableStyleId>{C3B7D27D-7022-48AE-870B-97DEDC28B86A}</a:tableStyleId>
              </a:tblPr>
              <a:tblGrid>
                <a:gridCol w="953814">
                  <a:extLst>
                    <a:ext uri="{9D8B030D-6E8A-4147-A177-3AD203B41FA5}">
                      <a16:colId xmlns:a16="http://schemas.microsoft.com/office/drawing/2014/main" val="20000"/>
                    </a:ext>
                  </a:extLst>
                </a:gridCol>
                <a:gridCol w="7385188">
                  <a:extLst>
                    <a:ext uri="{9D8B030D-6E8A-4147-A177-3AD203B41FA5}">
                      <a16:colId xmlns:a16="http://schemas.microsoft.com/office/drawing/2014/main" val="20001"/>
                    </a:ext>
                  </a:extLst>
                </a:gridCol>
              </a:tblGrid>
              <a:tr h="37072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482487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ANTIOQUIA : Amalfi, Andes, Anorí, Anzá, Armenia, Betania, Betulia, Briceño, Buriticá, Campamento, Caramanta, </a:t>
                      </a:r>
                      <a:r>
                        <a:rPr lang="es-MX" sz="1000" b="0" i="0" u="none" strike="noStrike" cap="none" dirty="0" err="1" smtClean="0">
                          <a:solidFill>
                            <a:srgbClr val="000000"/>
                          </a:solidFill>
                          <a:latin typeface="+mn-lt"/>
                          <a:ea typeface="Verdana"/>
                          <a:cs typeface="Verdana"/>
                          <a:sym typeface="Arial"/>
                        </a:rPr>
                        <a:t>Carepa</a:t>
                      </a:r>
                      <a:r>
                        <a:rPr lang="es-MX" sz="1000" b="0" i="0" u="none" strike="noStrike" cap="none" dirty="0" smtClean="0">
                          <a:solidFill>
                            <a:srgbClr val="000000"/>
                          </a:solidFill>
                          <a:latin typeface="+mn-lt"/>
                          <a:ea typeface="Verdana"/>
                          <a:cs typeface="Verdana"/>
                          <a:sym typeface="Arial"/>
                        </a:rPr>
                        <a:t>, Caucasia, </a:t>
                      </a:r>
                      <a:r>
                        <a:rPr lang="es-MX" sz="1000" b="0" i="0" u="none" strike="noStrike" cap="none" dirty="0" err="1" smtClean="0">
                          <a:solidFill>
                            <a:srgbClr val="000000"/>
                          </a:solidFill>
                          <a:latin typeface="+mn-lt"/>
                          <a:ea typeface="Verdana"/>
                          <a:cs typeface="Verdana"/>
                          <a:sym typeface="Arial"/>
                        </a:rPr>
                        <a:t>Chigorodó</a:t>
                      </a:r>
                      <a:r>
                        <a:rPr lang="es-MX" sz="1000" b="0" i="0" u="none" strike="noStrike" cap="none" dirty="0" smtClean="0">
                          <a:solidFill>
                            <a:srgbClr val="000000"/>
                          </a:solidFill>
                          <a:latin typeface="+mn-lt"/>
                          <a:ea typeface="Verdana"/>
                          <a:cs typeface="Verdana"/>
                          <a:sym typeface="Arial"/>
                        </a:rPr>
                        <a:t>, Ciudad Bolívar, Cáceres, Ebéjico, El Bagre, Fredonia, Giraldo, </a:t>
                      </a:r>
                      <a:r>
                        <a:rPr lang="es-MX" sz="1000" b="0" i="0" u="none" strike="noStrike" cap="none" dirty="0" err="1" smtClean="0">
                          <a:solidFill>
                            <a:srgbClr val="000000"/>
                          </a:solidFill>
                          <a:latin typeface="+mn-lt"/>
                          <a:ea typeface="Verdana"/>
                          <a:cs typeface="Verdana"/>
                          <a:sym typeface="Arial"/>
                        </a:rPr>
                        <a:t>Guatapé</a:t>
                      </a:r>
                      <a:r>
                        <a:rPr lang="es-MX" sz="1000" b="0" i="0" u="none" strike="noStrike" cap="none" dirty="0" smtClean="0">
                          <a:solidFill>
                            <a:srgbClr val="000000"/>
                          </a:solidFill>
                          <a:latin typeface="+mn-lt"/>
                          <a:ea typeface="Verdana"/>
                          <a:cs typeface="Verdana"/>
                          <a:sym typeface="Arial"/>
                        </a:rPr>
                        <a:t>, Heliconia, Hispania, Ituango, Jardín, Jericó, La Pintada, Liborina, Maceo, </a:t>
                      </a:r>
                      <a:r>
                        <a:rPr lang="es-MX" sz="1000" b="0" i="0" u="none" strike="noStrike" cap="none" dirty="0" err="1" smtClean="0">
                          <a:solidFill>
                            <a:srgbClr val="000000"/>
                          </a:solidFill>
                          <a:latin typeface="+mn-lt"/>
                          <a:ea typeface="Verdana"/>
                          <a:cs typeface="Verdana"/>
                          <a:sym typeface="Arial"/>
                        </a:rPr>
                        <a:t>Mutatá</a:t>
                      </a:r>
                      <a:r>
                        <a:rPr lang="es-MX" sz="1000" b="0" i="0" u="none" strike="noStrike" cap="none" dirty="0" smtClean="0">
                          <a:solidFill>
                            <a:srgbClr val="000000"/>
                          </a:solidFill>
                          <a:latin typeface="+mn-lt"/>
                          <a:ea typeface="Verdana"/>
                          <a:cs typeface="Verdana"/>
                          <a:sym typeface="Arial"/>
                        </a:rPr>
                        <a:t>, Nechí, </a:t>
                      </a:r>
                      <a:r>
                        <a:rPr lang="es-MX" sz="1000" b="0" i="0" u="none" strike="noStrike" cap="none" dirty="0" err="1" smtClean="0">
                          <a:solidFill>
                            <a:srgbClr val="000000"/>
                          </a:solidFill>
                          <a:latin typeface="+mn-lt"/>
                          <a:ea typeface="Verdana"/>
                          <a:cs typeface="Verdana"/>
                          <a:sym typeface="Arial"/>
                        </a:rPr>
                        <a:t>Necoclí</a:t>
                      </a:r>
                      <a:r>
                        <a:rPr lang="es-MX" sz="1000" b="0" i="0" u="none" strike="noStrike" cap="none" dirty="0" smtClean="0">
                          <a:solidFill>
                            <a:srgbClr val="000000"/>
                          </a:solidFill>
                          <a:latin typeface="+mn-lt"/>
                          <a:ea typeface="Verdana"/>
                          <a:cs typeface="Verdana"/>
                          <a:sym typeface="Arial"/>
                        </a:rPr>
                        <a:t>, Olaya, Pueblorrico, Puerto Berrío, Puerto </a:t>
                      </a:r>
                      <a:r>
                        <a:rPr lang="es-MX" sz="1000" b="0" i="0" u="none" strike="noStrike" cap="none" dirty="0" err="1" smtClean="0">
                          <a:solidFill>
                            <a:srgbClr val="000000"/>
                          </a:solidFill>
                          <a:latin typeface="+mn-lt"/>
                          <a:ea typeface="Verdana"/>
                          <a:cs typeface="Verdana"/>
                          <a:sym typeface="Arial"/>
                        </a:rPr>
                        <a:t>Nare</a:t>
                      </a:r>
                      <a:r>
                        <a:rPr lang="es-MX" sz="1000" b="0" i="0" u="none" strike="noStrike" cap="none" dirty="0" smtClean="0">
                          <a:solidFill>
                            <a:srgbClr val="000000"/>
                          </a:solidFill>
                          <a:latin typeface="+mn-lt"/>
                          <a:ea typeface="Verdana"/>
                          <a:cs typeface="Verdana"/>
                          <a:sym typeface="Arial"/>
                        </a:rPr>
                        <a:t>, Puerto Triunfo, Remedios, Sabanalarga, Salgar, San Andrés De Cuerquía, San Francisco, San Jerónimo, San Luis, San Pedro De Urabá, San Rafael, Santa Fé De Antioquia, Santa Rosa De Osos, Segovia, Sonsón, Sopetrán, Tarazá, Tarso, Támesis, </a:t>
                      </a:r>
                      <a:r>
                        <a:rPr lang="es-MX" sz="1000" b="0" i="0" u="none" strike="noStrike" cap="none" dirty="0" err="1" smtClean="0">
                          <a:solidFill>
                            <a:srgbClr val="000000"/>
                          </a:solidFill>
                          <a:latin typeface="+mn-lt"/>
                          <a:ea typeface="Verdana"/>
                          <a:cs typeface="Verdana"/>
                          <a:sym typeface="Arial"/>
                        </a:rPr>
                        <a:t>Uramita</a:t>
                      </a:r>
                      <a:r>
                        <a:rPr lang="es-MX" sz="1000" b="0" i="0" u="none" strike="noStrike" cap="none" dirty="0" smtClean="0">
                          <a:solidFill>
                            <a:srgbClr val="000000"/>
                          </a:solidFill>
                          <a:latin typeface="+mn-lt"/>
                          <a:ea typeface="Verdana"/>
                          <a:cs typeface="Verdana"/>
                          <a:sym typeface="Arial"/>
                        </a:rPr>
                        <a:t>, Valdivia, Valparaíso, Vegachí, Venecia, Yalí, Yarumal, Yolombó, Yondó, Zaragoza.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BOGOTÁ, D.C. : Bogotá, D.C..</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BOYACÁ : Aquitania, Belén, Betéitiva, Boavita, Campohermoso, Cerinza, Chiscas, Chita, Chitaraque, Chíquiza, Corrales, Covarachía, Cuítiva, El Cocuy, El Espino, Firavitoba, Floresta, Guacamayas, Güicán De La Sierra, Jericó, La Uvita, Labranzagrande, Miraflores, Mongua, Monguí, Moniquirá, Nobsa, Paipa, Panqueba, Paya, Pesca, Puerto Boyacá, Páez, Ramiriquí, Samacá, San José De Pare, San Luis De Gaceno, San Mateo, Santa Rosa De Viterbo, Santana, Soatá, Sogamoso, Sora, Susacón, Sutamarchán, Sáchica, Tibasosa, Tipacoque, Togüí, Tota, Tuta, Tópaga, Villa De Leyva, Socha.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CALDAS : Aguadas, Anserma, Aranzazu, Filadelfia, La Dorada, La Merced, Manizales, Marmato, Neira, Pácora, Riosucio, Salamina, Supía, Victoria, Villamaría.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CUNDINAMARCA : Agua De Dios, Anapoima, Apulo, Arbeláez, Beltrán, Cabrera, Caparrapí, Chaguaní, Chipaque, Choachí, Cáqueza, El Colegio, Fosca, Fusagasugá, Fómeque, Girardot, Granada, Guaduas, Guataquí, Guayabetal, Gutiérrez, Jerusalén, La Calera, La Mesa, La Palma, Nariño, Nilo, Pacho, Pandi, Pasca, Puerto Salgar, Pulí, Quetame, Quipile, Ricaurte, San Antonio Del Tequendama, San Bernardo, San Cayetano, San Juan De Rioseco, Silvania, Soacha, Tena, Tibacuy, Tocaima, Ubaque, Une, Venecia, Viotá, Yacopí, Zipacón, Útica, Zipaquirá, </a:t>
                      </a:r>
                      <a:r>
                        <a:rPr lang="es-MX" sz="1000" b="0" i="0" u="none" strike="noStrike" cap="none" dirty="0" err="1" smtClean="0">
                          <a:solidFill>
                            <a:srgbClr val="000000"/>
                          </a:solidFill>
                          <a:latin typeface="+mn-lt"/>
                          <a:ea typeface="Verdana"/>
                          <a:cs typeface="Verdana"/>
                          <a:sym typeface="Arial"/>
                        </a:rPr>
                        <a:t>Nemocon</a:t>
                      </a:r>
                      <a:r>
                        <a:rPr lang="es-MX" sz="1000" b="0" i="0" u="none" strike="noStrike" cap="none" dirty="0" smtClean="0">
                          <a:solidFill>
                            <a:srgbClr val="000000"/>
                          </a:solidFill>
                          <a:latin typeface="+mn-lt"/>
                          <a:ea typeface="Verdana"/>
                          <a:cs typeface="Verdana"/>
                          <a:sym typeface="Arial"/>
                        </a:rPr>
                        <a:t>.</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HUILA : Acevedo, Agrado, Aipe, Algeciras, Altamira, Baraya, Campoalegre, Colombia, Elías, Garzón, Gigante, Guadalupe, Hobo, Isnos, La Argentina, La Plata, Nátaga, Paicol, Palermo, Pital, Pitalito, Rivera, Saladoblanco, Santa María, Suaza, Tarqui, Tello, Teruel, Tesalia, Timaná, Yaguará, Íquira.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NORTE DE SANTANDER : Arboledas, Bochalema, Bucarasica, Chinácota, Chitagá, Convención, Cucutilla, Cáchira, Durania, El Carmen, El Tarra, El Zulia, Gramalote, Hacarí, Herrán, La Esperanza, La Playa, Labateca, Los Patios, Lourdes, Mutiscua, Ocaña, Pamplona, Pamplonita, Ragonvalia, Salazar, San Calixto, San Cayetano, San José De Cúcuta, Santiago, Sardinata, Silos, Teorama, Tibú, Toledo, Villa Caro, Villa Del Rosario, Ábrego.</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QUINDÍO : Armenia, Buenavista, Calarcá, Córdoba, Génova, La Tebaida, Montenegro, Pijao, Quimbaya.</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52249" y="672005"/>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397009" y="1465956"/>
            <a:ext cx="3449775" cy="4878492"/>
          </a:xfrm>
          <a:prstGeom prst="rect">
            <a:avLst/>
          </a:prstGeom>
          <a:noFill/>
          <a:ln>
            <a:noFill/>
          </a:ln>
        </p:spPr>
      </p:pic>
      <p:pic>
        <p:nvPicPr>
          <p:cNvPr id="10" name="Google Shape;150;p58"/>
          <p:cNvPicPr preferRelativeResize="0"/>
          <p:nvPr/>
        </p:nvPicPr>
        <p:blipFill rotWithShape="1">
          <a:blip r:embed="rId5">
            <a:alphaModFix/>
          </a:blip>
          <a:srcRect/>
          <a:stretch/>
        </p:blipFill>
        <p:spPr>
          <a:xfrm>
            <a:off x="12749807" y="3354235"/>
            <a:ext cx="451143" cy="445047"/>
          </a:xfrm>
          <a:prstGeom prst="rect">
            <a:avLst/>
          </a:prstGeom>
          <a:noFill/>
          <a:ln>
            <a:noFill/>
          </a:ln>
        </p:spPr>
      </p:pic>
      <p:pic>
        <p:nvPicPr>
          <p:cNvPr id="11" name="Google Shape;137;p24"/>
          <p:cNvPicPr preferRelativeResize="0"/>
          <p:nvPr/>
        </p:nvPicPr>
        <p:blipFill rotWithShape="1">
          <a:blip r:embed="rId6">
            <a:alphaModFix/>
          </a:blip>
          <a:srcRect/>
          <a:stretch/>
        </p:blipFill>
        <p:spPr>
          <a:xfrm>
            <a:off x="12743750" y="2456526"/>
            <a:ext cx="457200" cy="446694"/>
          </a:xfrm>
          <a:prstGeom prst="rect">
            <a:avLst/>
          </a:prstGeom>
          <a:noFill/>
          <a:ln>
            <a:noFill/>
          </a:ln>
        </p:spPr>
      </p:pic>
      <p:pic>
        <p:nvPicPr>
          <p:cNvPr id="2" name="Imagen 1"/>
          <p:cNvPicPr>
            <a:picLocks noChangeAspect="1"/>
          </p:cNvPicPr>
          <p:nvPr/>
        </p:nvPicPr>
        <p:blipFill>
          <a:blip r:embed="rId7"/>
          <a:stretch>
            <a:fillRect/>
          </a:stretch>
        </p:blipFill>
        <p:spPr>
          <a:xfrm>
            <a:off x="4110717" y="3754520"/>
            <a:ext cx="432854" cy="445047"/>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1916689686"/>
              </p:ext>
            </p:extLst>
          </p:nvPr>
        </p:nvGraphicFramePr>
        <p:xfrm>
          <a:off x="3846785" y="1705273"/>
          <a:ext cx="8339002" cy="3590570"/>
        </p:xfrm>
        <a:graphic>
          <a:graphicData uri="http://schemas.openxmlformats.org/drawingml/2006/table">
            <a:tbl>
              <a:tblPr>
                <a:noFill/>
                <a:tableStyleId>{C3B7D27D-7022-48AE-870B-97DEDC28B86A}</a:tableStyleId>
              </a:tblPr>
              <a:tblGrid>
                <a:gridCol w="915715">
                  <a:extLst>
                    <a:ext uri="{9D8B030D-6E8A-4147-A177-3AD203B41FA5}">
                      <a16:colId xmlns:a16="http://schemas.microsoft.com/office/drawing/2014/main" val="20000"/>
                    </a:ext>
                  </a:extLst>
                </a:gridCol>
                <a:gridCol w="7423287">
                  <a:extLst>
                    <a:ext uri="{9D8B030D-6E8A-4147-A177-3AD203B41FA5}">
                      <a16:colId xmlns:a16="http://schemas.microsoft.com/office/drawing/2014/main" val="20001"/>
                    </a:ext>
                  </a:extLst>
                </a:gridCol>
              </a:tblGrid>
              <a:tr h="32992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16387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RISARALDA : Guática, La Celia, Quinchía.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SANTANDER : Aguada, Aratoca, Barbosa, Barichara, Barrancabermeja, Betulia, Bolívar, Bucaramanga, Cabrera, California, Capitanejo, Carcasí, Cerrito, Charalá, Charta, Chipatá, Cimitarra, Concepción, Confines, Contratación, Coromoro, Curití, El Carmen De Chucurí, El Guacamayo, El Peñón, El Playón, Encino, Enciso, Floridablanca, Galán, Girón, Guaca, Guadalupe, Guavatá, Gámbita, Güepsa, Hato, Jordán, La Paz, Landázuri, Lebrija, Los Santos, Macaravita, Matanza, Mogotes, Molagavita, Málaga, Ocamonte, Onzaga, Piedecuesta, Pinchote, Puente Nacional, Puerto Parra, Puerto Wilches, Páramo, Rionegro, Sabana De Torres, San Andrés, San Benito, San Gil, San Joaquín, San José De Miranda, San Miguel, San Vicente De Chucurí, Santa Helena Del Opón, Simacota, Socorro, Suaita, Sucre, Suratá, Tona, Valle De San José, Vetas, Villanueva, Vélez, Zapatoca.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TOLIMA : Alpujarra, Alvarado, Ambalema, Anzoátegui, Armero, Ataco, Cajamarca, Carmen De Apicalá, Chaparral, Coello, Coyaima, Cunday, Dolores, Espinal, Falan, Flandes, Fresno, Guamo, Honda, Ibagué, Icononzo, Lérida, Líbano, Melgar, Murillo, Natagaima, Ortega, Palocabildo, Piedras, Planadas, Prado, Purificación, Rioblanco, Roncesvalles, Rovira, Saldaña, San Antonio, San Luis, San Sebastián De Mariquita, Santa Isabel, Suárez, Valle De San Juan, Venadillo, Villarrica.</a:t>
                      </a:r>
                    </a:p>
                    <a:p>
                      <a:pPr marL="0" marR="0" lvl="0" indent="0" algn="just" rtl="0">
                        <a:lnSpc>
                          <a:spcPct val="100000"/>
                        </a:lnSpc>
                        <a:spcBef>
                          <a:spcPts val="0"/>
                        </a:spcBef>
                        <a:spcAft>
                          <a:spcPts val="0"/>
                        </a:spcAft>
                        <a:buClr>
                          <a:srgbClr val="000000"/>
                        </a:buClr>
                        <a:buFont typeface="Arial"/>
                        <a:buNone/>
                      </a:pPr>
                      <a:endParaRPr lang="es-MX" sz="1000" b="0" i="0" u="none" strike="noStrike" cap="none" dirty="0" smtClean="0">
                        <a:solidFill>
                          <a:srgbClr val="000000"/>
                        </a:solidFill>
                        <a:latin typeface="Arial"/>
                        <a:ea typeface="Verdana"/>
                        <a:cs typeface="Verdana"/>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52249" y="672005"/>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a:extLst>
              <a:ext uri="{28A0092B-C50C-407E-A947-70E740481C1C}">
                <a14:useLocalDpi xmlns:a14="http://schemas.microsoft.com/office/drawing/2010/main" val="0"/>
              </a:ext>
            </a:extLst>
          </a:blip>
          <a:stretch>
            <a:fillRect/>
          </a:stretch>
        </p:blipFill>
        <p:spPr>
          <a:xfrm>
            <a:off x="397009" y="1465956"/>
            <a:ext cx="3449776" cy="4878492"/>
          </a:xfrm>
          <a:prstGeom prst="rect">
            <a:avLst/>
          </a:prstGeom>
          <a:noFill/>
          <a:ln>
            <a:noFill/>
          </a:ln>
        </p:spPr>
      </p:pic>
      <p:pic>
        <p:nvPicPr>
          <p:cNvPr id="10" name="Google Shape;150;p58"/>
          <p:cNvPicPr preferRelativeResize="0"/>
          <p:nvPr/>
        </p:nvPicPr>
        <p:blipFill rotWithShape="1">
          <a:blip r:embed="rId4">
            <a:alphaModFix/>
          </a:blip>
          <a:srcRect/>
          <a:stretch/>
        </p:blipFill>
        <p:spPr>
          <a:xfrm>
            <a:off x="12749807" y="3354235"/>
            <a:ext cx="451143" cy="445047"/>
          </a:xfrm>
          <a:prstGeom prst="rect">
            <a:avLst/>
          </a:prstGeom>
          <a:noFill/>
          <a:ln>
            <a:noFill/>
          </a:ln>
        </p:spPr>
      </p:pic>
      <p:pic>
        <p:nvPicPr>
          <p:cNvPr id="11" name="Google Shape;137;p24"/>
          <p:cNvPicPr preferRelativeResize="0"/>
          <p:nvPr/>
        </p:nvPicPr>
        <p:blipFill rotWithShape="1">
          <a:blip r:embed="rId5">
            <a:alphaModFix/>
          </a:blip>
          <a:srcRect/>
          <a:stretch/>
        </p:blipFill>
        <p:spPr>
          <a:xfrm>
            <a:off x="12743750" y="2456526"/>
            <a:ext cx="457200" cy="446694"/>
          </a:xfrm>
          <a:prstGeom prst="rect">
            <a:avLst/>
          </a:prstGeom>
          <a:noFill/>
          <a:ln>
            <a:noFill/>
          </a:ln>
        </p:spPr>
      </p:pic>
      <p:pic>
        <p:nvPicPr>
          <p:cNvPr id="2" name="Imagen 1"/>
          <p:cNvPicPr>
            <a:picLocks noChangeAspect="1"/>
          </p:cNvPicPr>
          <p:nvPr/>
        </p:nvPicPr>
        <p:blipFill>
          <a:blip r:embed="rId6"/>
          <a:stretch>
            <a:fillRect/>
          </a:stretch>
        </p:blipFill>
        <p:spPr>
          <a:xfrm>
            <a:off x="4110717" y="3754520"/>
            <a:ext cx="432854" cy="445047"/>
          </a:xfrm>
          <a:prstGeom prst="rect">
            <a:avLst/>
          </a:prstGeom>
        </p:spPr>
      </p:pic>
    </p:spTree>
    <p:extLst>
      <p:ext uri="{BB962C8B-B14F-4D97-AF65-F5344CB8AC3E}">
        <p14:creationId xmlns:p14="http://schemas.microsoft.com/office/powerpoint/2010/main" val="15849642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3323765062"/>
              </p:ext>
            </p:extLst>
          </p:nvPr>
        </p:nvGraphicFramePr>
        <p:xfrm>
          <a:off x="4413690" y="911055"/>
          <a:ext cx="7493000" cy="5963050"/>
        </p:xfrm>
        <a:graphic>
          <a:graphicData uri="http://schemas.openxmlformats.org/drawingml/2006/table">
            <a:tbl>
              <a:tblPr>
                <a:noFill/>
                <a:tableStyleId>{C3B7D27D-7022-48AE-870B-97DEDC28B86A}</a:tableStyleId>
              </a:tblPr>
              <a:tblGrid>
                <a:gridCol w="991918">
                  <a:extLst>
                    <a:ext uri="{9D8B030D-6E8A-4147-A177-3AD203B41FA5}">
                      <a16:colId xmlns:a16="http://schemas.microsoft.com/office/drawing/2014/main" val="20000"/>
                    </a:ext>
                  </a:extLst>
                </a:gridCol>
                <a:gridCol w="6501082">
                  <a:extLst>
                    <a:ext uri="{9D8B030D-6E8A-4147-A177-3AD203B41FA5}">
                      <a16:colId xmlns:a16="http://schemas.microsoft.com/office/drawing/2014/main" val="20001"/>
                    </a:ext>
                  </a:extLst>
                </a:gridCol>
              </a:tblGrid>
              <a:tr h="53765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no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no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09180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noFill/>
                      <a:prstDash val="solid"/>
                      <a:round/>
                      <a:headEnd type="none" w="sm" len="sm"/>
                      <a:tailEnd type="none" w="sm" len="sm"/>
                    </a:lnL>
                    <a:lnR w="12700" cap="flat" cmpd="sng" algn="ctr">
                      <a:solidFill>
                        <a:schemeClr val="tx1"/>
                      </a:solidFill>
                      <a:prstDash val="solid"/>
                      <a:round/>
                      <a:headEnd type="none" w="med" len="med"/>
                      <a:tailEnd type="none" w="med" len="med"/>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ANTIOQUIA : Abejorral, Apartadó, Argelia, Bello, Caicedo, Caracolí, Concordia, Copacabana, </a:t>
                      </a:r>
                      <a:r>
                        <a:rPr lang="es-MX" sz="1000" b="0" i="0" u="none" strike="noStrike" cap="none" dirty="0" err="1" smtClean="0">
                          <a:solidFill>
                            <a:srgbClr val="000000"/>
                          </a:solidFill>
                          <a:latin typeface="+mn-lt"/>
                          <a:ea typeface="Verdana"/>
                          <a:cs typeface="Verdana"/>
                          <a:sym typeface="Verdana"/>
                        </a:rPr>
                        <a:t>Dabeiba</a:t>
                      </a:r>
                      <a:r>
                        <a:rPr lang="es-MX" sz="1000" b="0" i="0" u="none" strike="noStrike" cap="none" dirty="0" smtClean="0">
                          <a:solidFill>
                            <a:srgbClr val="000000"/>
                          </a:solidFill>
                          <a:latin typeface="+mn-lt"/>
                          <a:ea typeface="Verdana"/>
                          <a:cs typeface="Verdana"/>
                          <a:sym typeface="Verdana"/>
                        </a:rPr>
                        <a:t>, Donmatías, Entrerríos, Girardota, Guarne, San Carlos, San José De La Montaña, San Pedro De Los Milagros, San Roque, Santa Bárbara, Titiribí, Turbo.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BOYACÁ : Almeida, Arcabuco, Berbeo, Busbanzá, Chinavita, Chivatá, Chivor, Cubará, Cómbita, Duitama, Gachantivá, Garagoa, Guateque, Guayatá, Iza, La Capilla, Macanal, Pachavita, Saboyá, San Eduardo, Santa María, Santa Sofía, Siachoque, Somondoco, Sotaquirá, Sutatenza, Tasco, Tenza, Tibaná, Toca, Turmequé, Zetaquira.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CALDAS : Belalcázar, Chinchiná, </a:t>
                      </a:r>
                      <a:r>
                        <a:rPr lang="es-MX" sz="1000" b="0" i="0" u="none" strike="noStrike" cap="none" dirty="0" err="1" smtClean="0">
                          <a:solidFill>
                            <a:srgbClr val="000000"/>
                          </a:solidFill>
                          <a:latin typeface="+mn-lt"/>
                          <a:ea typeface="Verdana"/>
                          <a:cs typeface="Verdana"/>
                          <a:sym typeface="Verdana"/>
                        </a:rPr>
                        <a:t>Norcasia</a:t>
                      </a:r>
                      <a:r>
                        <a:rPr lang="es-MX" sz="1000" b="0" i="0" u="none" strike="noStrike" cap="none" dirty="0" smtClean="0">
                          <a:solidFill>
                            <a:srgbClr val="000000"/>
                          </a:solidFill>
                          <a:latin typeface="+mn-lt"/>
                          <a:ea typeface="Verdana"/>
                          <a:cs typeface="Verdana"/>
                          <a:sym typeface="Verdana"/>
                        </a:rPr>
                        <a:t>, Palestina, Risaralda, Samaná, San José, Viterbo.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CUNDINAMARCA : Cucunubá, Fúquene, Albán, Anolaima, Bituima, Bojacá, Cachipay, Chocontá, El Peñón, El Rosal, Facatativá, Gachalá, Gachetá, Gama, Guasca, Guatavita, Guayabal De Síquima, Junín, La Peña, La Vega, Machetá, Madrid, Manta, Medina, Mosquera, Nimaima, Paratebueno, Quebradanegra, San Francisco, Sasaima, Sesquilé, Sibaté, Sopó, Subachoque, Suesca, Supatá, Tibirita, Tocancipá, Ubalá, Vergara, Vianí, Villagómez, Villapinzón, Villeta.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HUILA : Neiva, Oporapa, Palestina, San Agustín, Villavieja.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NORTE DE SANTANDER : Cácota.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QUINDÍO : Circasia, Salento.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RISARALDA : Apía, Balboa, Belén De Umbría, La Virginia, Marsella, Pereira, Santuario.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SANTANDER : Chima, Guapotá, Oiba, Palmar, Palmas Del Socorro, Santa Bárbara.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TOLIMA : Casabianca, Herveo, Villahermosa.</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chemeClr val="tx1"/>
                      </a:solidFill>
                      <a:prstDash val="solid"/>
                      <a:round/>
                      <a:headEnd type="none" w="med" len="med"/>
                      <a:tailEnd type="none" w="med" len="med"/>
                    </a:lnL>
                    <a:lnR w="9525" cap="flat" cmpd="sng" algn="ctr">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12328882"/>
                  </a:ext>
                </a:extLst>
              </a:tr>
              <a:tr h="219992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noFill/>
                      <a:prstDash val="solid"/>
                      <a:round/>
                      <a:headEnd type="none" w="sm" len="sm"/>
                      <a:tailEnd type="none" w="sm" len="sm"/>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ANTIOQUIA : Abriaquí, Amagá, Angelópolis, Angostura, Barbosa, Belmira, Caldas, Carolina, Cañasgordas, Cocorná, Concepción, El Carmen De Viboral, El Santuario, Envigado, Frontino, Granada, Guadalupe, Gómez Plata, Itagüí, La Ceja, La Estrella, La Unión, Marinilla, Medellín, Nariño, Peque, Peñol, Retiro, Rionegro, Sabaneta, San Vicente Ferrer, Urrao.</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BOYACÁ : Boyacá, Buenavista, Chiquinquirá, Ciénega, Coper, Cucaita, Gámeza, Maripí, Motavita, Nuevo Colón, Oicatá, Otanche, Pajarito, Paz De Río, Pisba, Rondón, Ráquira, San Miguel De Sema, San Pablo De Borbur, Sativanorte, Sativasur, Socotá, Tunja, Tutazá, Ventaquemada, Viracachá, Úmbita.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CALDAS : Manzanares, </a:t>
                      </a:r>
                      <a:r>
                        <a:rPr lang="es-CO" sz="1000" b="0" i="0" u="none" strike="noStrike" cap="none" dirty="0" err="1" smtClean="0">
                          <a:solidFill>
                            <a:srgbClr val="000000"/>
                          </a:solidFill>
                          <a:latin typeface="+mn-lt"/>
                          <a:ea typeface="Verdana"/>
                          <a:cs typeface="Verdana"/>
                          <a:sym typeface="Verdana"/>
                        </a:rPr>
                        <a:t>Marquetalia</a:t>
                      </a:r>
                      <a:r>
                        <a:rPr lang="es-CO" sz="1000" b="0" i="0" u="none" strike="noStrike" cap="none" dirty="0" smtClean="0">
                          <a:solidFill>
                            <a:srgbClr val="000000"/>
                          </a:solidFill>
                          <a:latin typeface="+mn-lt"/>
                          <a:ea typeface="Verdana"/>
                          <a:cs typeface="Verdana"/>
                          <a:sym typeface="Verdana"/>
                        </a:rPr>
                        <a:t>, Marulanda, Pensilvania.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CUNDINAMARCA : Cajicá, Carmen De Carupa, Chía, Cogua, Cota, Funza, Gachancipá, Guachetá, Nocaima, Sutatausa, Tabio, Tausa, Tenjo, Topaipí, Villa De San Diego De Ubaté.</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QUINDÍO : Filandia.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RISARALDA : Dosquebradas, Mistrató, Pueblo Rico, Santa Rosa De Cabal.</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SANTANDER : Albania, Cepitá, Florián, La Belleza.</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chemeClr val="tx1"/>
                      </a:solidFill>
                      <a:prstDash val="solid"/>
                      <a:round/>
                      <a:headEnd type="none" w="med" len="med"/>
                      <a:tailEnd type="none" w="med" len="med"/>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1013961616"/>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672005"/>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397009" y="1176525"/>
            <a:ext cx="3859111" cy="5457353"/>
          </a:xfrm>
          <a:prstGeom prst="rect">
            <a:avLst/>
          </a:prstGeom>
          <a:noFill/>
          <a:ln>
            <a:noFill/>
          </a:ln>
        </p:spPr>
      </p:pic>
      <p:pic>
        <p:nvPicPr>
          <p:cNvPr id="10" name="Google Shape;150;p58"/>
          <p:cNvPicPr preferRelativeResize="0"/>
          <p:nvPr/>
        </p:nvPicPr>
        <p:blipFill rotWithShape="1">
          <a:blip r:embed="rId5">
            <a:alphaModFix/>
          </a:blip>
          <a:srcRect/>
          <a:stretch/>
        </p:blipFill>
        <p:spPr>
          <a:xfrm>
            <a:off x="4757071" y="2993402"/>
            <a:ext cx="451143" cy="445047"/>
          </a:xfrm>
          <a:prstGeom prst="rect">
            <a:avLst/>
          </a:prstGeom>
          <a:noFill/>
          <a:ln>
            <a:noFill/>
          </a:ln>
        </p:spPr>
      </p:pic>
      <p:pic>
        <p:nvPicPr>
          <p:cNvPr id="11" name="Google Shape;137;p24"/>
          <p:cNvPicPr preferRelativeResize="0"/>
          <p:nvPr/>
        </p:nvPicPr>
        <p:blipFill rotWithShape="1">
          <a:blip r:embed="rId6">
            <a:alphaModFix/>
          </a:blip>
          <a:srcRect/>
          <a:stretch/>
        </p:blipFill>
        <p:spPr>
          <a:xfrm>
            <a:off x="4699472" y="5584221"/>
            <a:ext cx="457200" cy="446694"/>
          </a:xfrm>
          <a:prstGeom prst="rect">
            <a:avLst/>
          </a:prstGeom>
          <a:noFill/>
          <a:ln>
            <a:noFill/>
          </a:ln>
        </p:spPr>
      </p:pic>
      <p:pic>
        <p:nvPicPr>
          <p:cNvPr id="2" name="Imagen 1"/>
          <p:cNvPicPr>
            <a:picLocks noChangeAspect="1"/>
          </p:cNvPicPr>
          <p:nvPr/>
        </p:nvPicPr>
        <p:blipFill>
          <a:blip r:embed="rId7"/>
          <a:stretch>
            <a:fillRect/>
          </a:stretch>
        </p:blipFill>
        <p:spPr>
          <a:xfrm>
            <a:off x="12858784" y="3332500"/>
            <a:ext cx="432854" cy="445047"/>
          </a:xfrm>
          <a:prstGeom prst="rect">
            <a:avLst/>
          </a:prstGeom>
        </p:spPr>
      </p:pic>
    </p:spTree>
    <p:extLst>
      <p:ext uri="{BB962C8B-B14F-4D97-AF65-F5344CB8AC3E}">
        <p14:creationId xmlns:p14="http://schemas.microsoft.com/office/powerpoint/2010/main" val="28137437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graphicFrame>
        <p:nvGraphicFramePr>
          <p:cNvPr id="13" name="Google Shape;146;p58"/>
          <p:cNvGraphicFramePr/>
          <p:nvPr>
            <p:extLst>
              <p:ext uri="{D42A27DB-BD31-4B8C-83A1-F6EECF244321}">
                <p14:modId xmlns:p14="http://schemas.microsoft.com/office/powerpoint/2010/main" val="3697336967"/>
              </p:ext>
            </p:extLst>
          </p:nvPr>
        </p:nvGraphicFramePr>
        <p:xfrm>
          <a:off x="4568599" y="1695978"/>
          <a:ext cx="6746479" cy="4602400"/>
        </p:xfrm>
        <a:graphic>
          <a:graphicData uri="http://schemas.openxmlformats.org/drawingml/2006/table">
            <a:tbl>
              <a:tblPr>
                <a:noFill/>
                <a:tableStyleId>{C3B7D27D-7022-48AE-870B-97DEDC28B86A}</a:tableStyleId>
              </a:tblPr>
              <a:tblGrid>
                <a:gridCol w="831454">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8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CAUCA : Almaguer, Balboa, Bolívar, Buenos Aires, </a:t>
                      </a:r>
                      <a:r>
                        <a:rPr lang="es-MX" sz="1000" b="0" i="0" u="none" strike="noStrike" cap="none" dirty="0" err="1" smtClean="0">
                          <a:solidFill>
                            <a:srgbClr val="000000"/>
                          </a:solidFill>
                          <a:latin typeface="+mn-lt"/>
                          <a:ea typeface="Verdana"/>
                          <a:cs typeface="Verdana"/>
                          <a:sym typeface="Verdana"/>
                        </a:rPr>
                        <a:t>Cajibío</a:t>
                      </a:r>
                      <a:r>
                        <a:rPr lang="es-MX" sz="1000" b="0" i="0" u="none" strike="noStrike" cap="none" dirty="0" smtClean="0">
                          <a:solidFill>
                            <a:srgbClr val="000000"/>
                          </a:solidFill>
                          <a:latin typeface="+mn-lt"/>
                          <a:ea typeface="Verdana"/>
                          <a:cs typeface="Verdana"/>
                          <a:sym typeface="Verdana"/>
                        </a:rPr>
                        <a:t>, Caloto, Florencia, Inzá, La Sierra, La Vega, Mercaderes, Padilla, Patía, Piendamó - Tunía, Puracé, Páez, Rosas, Silvia, Sucre, Toribío, Villa Rica.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CHOCÓ : Acandí, Bagadó, Unguía.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NARIÑO : Cumbitara, El Peñol, El Rosario, Funes, Guachucal, Leiva, Los Andes, Policarpa, Samaniego, San Lorenzo, Taminango.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VALLE DEL CAUCA : Caicedonia, Calima, El Águila, Florida, Guadalajara De Buga, La Victoria, Obando, Pradera.</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85614030"/>
                  </a:ext>
                </a:extLst>
              </a:tr>
              <a:tr h="11178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CAUCA : Argelia, Caldono, Corinto, El Tambo, </a:t>
                      </a:r>
                      <a:r>
                        <a:rPr lang="es-MX" sz="1000" b="0" i="0" u="none" strike="noStrike" cap="none" dirty="0" err="1" smtClean="0">
                          <a:solidFill>
                            <a:srgbClr val="000000"/>
                          </a:solidFill>
                          <a:latin typeface="+mn-lt"/>
                          <a:ea typeface="Verdana"/>
                          <a:cs typeface="Verdana"/>
                          <a:sym typeface="Verdana"/>
                        </a:rPr>
                        <a:t>Guachené</a:t>
                      </a:r>
                      <a:r>
                        <a:rPr lang="es-MX" sz="1000" b="0" i="0" u="none" strike="noStrike" cap="none" dirty="0" smtClean="0">
                          <a:solidFill>
                            <a:srgbClr val="000000"/>
                          </a:solidFill>
                          <a:latin typeface="+mn-lt"/>
                          <a:ea typeface="Verdana"/>
                          <a:cs typeface="Verdana"/>
                          <a:sym typeface="Verdana"/>
                        </a:rPr>
                        <a:t>, Jambaló, Miranda, Morales, San Sebastián, Santa Rosa, Santander De Quilichao, Sotará Paispamba, </a:t>
                      </a:r>
                      <a:r>
                        <a:rPr lang="es-MX" sz="1000" b="0" i="0" u="none" strike="noStrike" cap="none" dirty="0" err="1" smtClean="0">
                          <a:solidFill>
                            <a:srgbClr val="000000"/>
                          </a:solidFill>
                          <a:latin typeface="+mn-lt"/>
                          <a:ea typeface="Verdana"/>
                          <a:cs typeface="Verdana"/>
                          <a:sym typeface="Verdana"/>
                        </a:rPr>
                        <a:t>Timbío</a:t>
                      </a:r>
                      <a:r>
                        <a:rPr lang="es-MX" sz="1000" b="0" i="0" u="none" strike="noStrike" cap="none" dirty="0" smtClean="0">
                          <a:solidFill>
                            <a:srgbClr val="000000"/>
                          </a:solidFill>
                          <a:latin typeface="+mn-lt"/>
                          <a:ea typeface="Verdana"/>
                          <a:cs typeface="Verdana"/>
                          <a:sym typeface="Verdana"/>
                        </a:rPr>
                        <a:t>.</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CHOCÓ : </a:t>
                      </a:r>
                      <a:r>
                        <a:rPr lang="es-MX" sz="1000" b="0" i="0" u="none" strike="noStrike" cap="none" dirty="0" err="1" smtClean="0">
                          <a:solidFill>
                            <a:srgbClr val="000000"/>
                          </a:solidFill>
                          <a:latin typeface="+mn-lt"/>
                          <a:ea typeface="Verdana"/>
                          <a:cs typeface="Verdana"/>
                          <a:sym typeface="Verdana"/>
                        </a:rPr>
                        <a:t>Bojayá</a:t>
                      </a:r>
                      <a:r>
                        <a:rPr lang="es-MX" sz="1000" b="0" i="0" u="none" strike="noStrike" cap="none" dirty="0" smtClean="0">
                          <a:solidFill>
                            <a:srgbClr val="000000"/>
                          </a:solidFill>
                          <a:latin typeface="+mn-lt"/>
                          <a:ea typeface="Verdana"/>
                          <a:cs typeface="Verdana"/>
                          <a:sym typeface="Verdana"/>
                        </a:rPr>
                        <a:t>, Carmen Del Darién, El Carmen De Atrato, </a:t>
                      </a:r>
                      <a:r>
                        <a:rPr lang="es-MX" sz="1000" b="0" i="0" u="none" strike="noStrike" cap="none" dirty="0" err="1" smtClean="0">
                          <a:solidFill>
                            <a:srgbClr val="000000"/>
                          </a:solidFill>
                          <a:latin typeface="+mn-lt"/>
                          <a:ea typeface="Verdana"/>
                          <a:cs typeface="Verdana"/>
                          <a:sym typeface="Verdana"/>
                        </a:rPr>
                        <a:t>Juradó</a:t>
                      </a:r>
                      <a:r>
                        <a:rPr lang="es-MX" sz="1000" b="0" i="0" u="none" strike="noStrike" cap="none" dirty="0" smtClean="0">
                          <a:solidFill>
                            <a:srgbClr val="000000"/>
                          </a:solidFill>
                          <a:latin typeface="+mn-lt"/>
                          <a:ea typeface="Verdana"/>
                          <a:cs typeface="Verdana"/>
                          <a:sym typeface="Verdana"/>
                        </a:rPr>
                        <a:t>, Lloró, Riosucio, San José Del Palmar.</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NARIÑO : Chachagüí, Consacá, Contadero, El Tambo, Guaitarilla, Iles, Imués, Ipiales, La Unión, Ospina, Puerres, Sapuyes, Tangua, Túquerres, Yacuanquer.</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VALLE DEL CAUCA : Alcalá, Andalucía, Ansermanuevo, Argelia, Bolívar, Bugalagrande, Candelaria, Cartago, La Unión, Palmira, Roldanillo, San Pedro, Sevilla, Toro, Tuluá, Vijes, Zarzal.</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488046969"/>
                  </a:ext>
                </a:extLst>
              </a:tr>
              <a:tr h="11178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CAUCA : Piamonte, Popayán, Puerto Tejada, Suárez, Totoró.</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CHOCÓ : Bahía Solano.</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NARIÑO : Albán, </a:t>
                      </a:r>
                      <a:r>
                        <a:rPr lang="es-CO" sz="1000" b="0" i="0" u="none" strike="noStrike" cap="none" dirty="0" err="1" smtClean="0">
                          <a:solidFill>
                            <a:srgbClr val="000000"/>
                          </a:solidFill>
                          <a:latin typeface="+mn-lt"/>
                          <a:ea typeface="Verdana"/>
                          <a:cs typeface="Verdana"/>
                          <a:sym typeface="Verdana"/>
                        </a:rPr>
                        <a:t>Ancuya</a:t>
                      </a:r>
                      <a:r>
                        <a:rPr lang="es-CO" sz="1000" b="0" i="0" u="none" strike="noStrike" cap="none" dirty="0" smtClean="0">
                          <a:solidFill>
                            <a:srgbClr val="000000"/>
                          </a:solidFill>
                          <a:latin typeface="+mn-lt"/>
                          <a:ea typeface="Verdana"/>
                          <a:cs typeface="Verdana"/>
                          <a:sym typeface="Verdana"/>
                        </a:rPr>
                        <a:t>, Belén, Buesaco, Colón, Córdoba, Gualmatán, La Cruz, La Florida, Pasto, Potosí, Providencia, Pupiales, San Bernardo, San Pablo.</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VALLE DEL CAUCA : El Cairo, El Cerrito, El Dovio, Ginebra, Jamundí, </a:t>
                      </a:r>
                      <a:r>
                        <a:rPr lang="es-CO" sz="1000" b="0" i="0" u="none" strike="noStrike" cap="none" dirty="0" err="1" smtClean="0">
                          <a:solidFill>
                            <a:srgbClr val="000000"/>
                          </a:solidFill>
                          <a:latin typeface="+mn-lt"/>
                          <a:ea typeface="Verdana"/>
                          <a:cs typeface="Verdana"/>
                          <a:sym typeface="Verdana"/>
                        </a:rPr>
                        <a:t>Riofrío</a:t>
                      </a:r>
                      <a:r>
                        <a:rPr lang="es-CO" sz="1000" b="0" i="0" u="none" strike="noStrike" cap="none" dirty="0" smtClean="0">
                          <a:solidFill>
                            <a:srgbClr val="000000"/>
                          </a:solidFill>
                          <a:latin typeface="+mn-lt"/>
                          <a:ea typeface="Verdana"/>
                          <a:cs typeface="Verdana"/>
                          <a:sym typeface="Verdana"/>
                        </a:rPr>
                        <a:t>, Trujillo, Ulloa, Versalles, Yotoco.</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14007097"/>
                  </a:ext>
                </a:extLst>
              </a:tr>
            </a:tbl>
          </a:graphicData>
        </a:graphic>
      </p:graphicFrame>
      <p:sp>
        <p:nvSpPr>
          <p:cNvPr id="157" name="Google Shape;15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58" name="Google Shape;158;p59"/>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1215957" y="1237781"/>
            <a:ext cx="2989179" cy="5073796"/>
          </a:xfrm>
          <a:prstGeom prst="rect">
            <a:avLst/>
          </a:prstGeom>
          <a:noFill/>
          <a:ln>
            <a:noFill/>
          </a:ln>
        </p:spPr>
      </p:pic>
      <p:pic>
        <p:nvPicPr>
          <p:cNvPr id="159" name="Google Shape;159;p59"/>
          <p:cNvPicPr preferRelativeResize="0"/>
          <p:nvPr/>
        </p:nvPicPr>
        <p:blipFill rotWithShape="1">
          <a:blip r:embed="rId5">
            <a:alphaModFix/>
          </a:blip>
          <a:srcRect/>
          <a:stretch/>
        </p:blipFill>
        <p:spPr>
          <a:xfrm>
            <a:off x="14499799" y="4186868"/>
            <a:ext cx="457200" cy="446694"/>
          </a:xfrm>
          <a:prstGeom prst="rect">
            <a:avLst/>
          </a:prstGeom>
          <a:noFill/>
          <a:ln>
            <a:noFill/>
          </a:ln>
        </p:spPr>
      </p:pic>
      <p:pic>
        <p:nvPicPr>
          <p:cNvPr id="163" name="Google Shape;163;p59" descr="Recurso 25.png"/>
          <p:cNvPicPr preferRelativeResize="0"/>
          <p:nvPr/>
        </p:nvPicPr>
        <p:blipFill rotWithShape="1">
          <a:blip r:embed="rId6">
            <a:alphaModFix/>
          </a:blip>
          <a:srcRect/>
          <a:stretch/>
        </p:blipFill>
        <p:spPr>
          <a:xfrm>
            <a:off x="4775475" y="2738484"/>
            <a:ext cx="432711" cy="446694"/>
          </a:xfrm>
          <a:prstGeom prst="rect">
            <a:avLst/>
          </a:prstGeom>
          <a:noFill/>
          <a:ln>
            <a:noFill/>
          </a:ln>
        </p:spPr>
      </p:pic>
      <p:pic>
        <p:nvPicPr>
          <p:cNvPr id="10" name="Google Shape;185;p61"/>
          <p:cNvPicPr preferRelativeResize="0"/>
          <p:nvPr/>
        </p:nvPicPr>
        <p:blipFill rotWithShape="1">
          <a:blip r:embed="rId7">
            <a:alphaModFix/>
          </a:blip>
          <a:srcRect/>
          <a:stretch/>
        </p:blipFill>
        <p:spPr>
          <a:xfrm>
            <a:off x="12308730" y="1695978"/>
            <a:ext cx="3694496" cy="1042506"/>
          </a:xfrm>
          <a:prstGeom prst="rect">
            <a:avLst/>
          </a:prstGeom>
          <a:noFill/>
          <a:ln>
            <a:noFill/>
          </a:ln>
        </p:spPr>
      </p:pic>
      <p:pic>
        <p:nvPicPr>
          <p:cNvPr id="2" name="Imagen 1"/>
          <p:cNvPicPr>
            <a:picLocks noChangeAspect="1"/>
          </p:cNvPicPr>
          <p:nvPr/>
        </p:nvPicPr>
        <p:blipFill>
          <a:blip r:embed="rId8"/>
          <a:stretch>
            <a:fillRect/>
          </a:stretch>
        </p:blipFill>
        <p:spPr>
          <a:xfrm>
            <a:off x="13465731" y="3470099"/>
            <a:ext cx="432854" cy="445047"/>
          </a:xfrm>
          <a:prstGeom prst="rect">
            <a:avLst/>
          </a:prstGeom>
        </p:spPr>
      </p:pic>
      <p:pic>
        <p:nvPicPr>
          <p:cNvPr id="15" name="Google Shape;150;p58"/>
          <p:cNvPicPr preferRelativeResize="0"/>
          <p:nvPr/>
        </p:nvPicPr>
        <p:blipFill rotWithShape="1">
          <a:blip r:embed="rId9">
            <a:alphaModFix/>
          </a:blip>
          <a:srcRect/>
          <a:stretch/>
        </p:blipFill>
        <p:spPr>
          <a:xfrm>
            <a:off x="4769288" y="4250837"/>
            <a:ext cx="451143" cy="445047"/>
          </a:xfrm>
          <a:prstGeom prst="rect">
            <a:avLst/>
          </a:prstGeom>
          <a:noFill/>
          <a:ln>
            <a:noFill/>
          </a:ln>
        </p:spPr>
      </p:pic>
      <p:pic>
        <p:nvPicPr>
          <p:cNvPr id="16" name="Google Shape;137;p24"/>
          <p:cNvPicPr preferRelativeResize="0"/>
          <p:nvPr/>
        </p:nvPicPr>
        <p:blipFill rotWithShape="1">
          <a:blip r:embed="rId5">
            <a:alphaModFix/>
          </a:blip>
          <a:srcRect/>
          <a:stretch/>
        </p:blipFill>
        <p:spPr>
          <a:xfrm>
            <a:off x="4763231" y="5500096"/>
            <a:ext cx="457200" cy="446694"/>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3072</TotalTime>
  <Words>3498</Words>
  <Application>Microsoft Office PowerPoint</Application>
  <PresentationFormat>Panorámica</PresentationFormat>
  <Paragraphs>154</Paragraphs>
  <Slides>13</Slides>
  <Notes>13</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13</vt:i4>
      </vt:variant>
    </vt:vector>
  </HeadingPairs>
  <TitlesOfParts>
    <vt:vector size="20" baseType="lpstr">
      <vt:lpstr>Arial</vt:lpstr>
      <vt:lpstr>Helvetica Neue</vt:lpstr>
      <vt:lpstr>Arial Black</vt:lpstr>
      <vt:lpstr>Calibri</vt:lpstr>
      <vt:lpstr>Verdana</vt:lpstr>
      <vt:lpstr>Arial Narrow</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Incendios Observador</cp:lastModifiedBy>
  <cp:revision>314</cp:revision>
  <cp:lastPrinted>2024-01-12T21:20:58Z</cp:lastPrinted>
  <dcterms:created xsi:type="dcterms:W3CDTF">2022-10-19T17:32:46Z</dcterms:created>
  <dcterms:modified xsi:type="dcterms:W3CDTF">2024-01-28T16:24:21Z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ies>
</file>