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71" r:id="rId6"/>
    <p:sldId id="260" r:id="rId7"/>
    <p:sldId id="270" r:id="rId8"/>
    <p:sldId id="269" r:id="rId9"/>
    <p:sldId id="261" r:id="rId10"/>
    <p:sldId id="262" r:id="rId11"/>
    <p:sldId id="263" r:id="rId12"/>
    <p:sldId id="264" r:id="rId13"/>
    <p:sldId id="265" r:id="rId14"/>
  </p:sldIdLst>
  <p:sldSz cx="12192000" cy="6858000"/>
  <p:notesSz cx="12192000" cy="6858000"/>
  <p:embeddedFontLst>
    <p:embeddedFont>
      <p:font typeface="Arial Black" panose="020B0A04020102020204" pitchFamily="34" charset="0"/>
      <p:regular r:id="rId16"/>
      <p:bold r:id="rId17"/>
    </p:embeddedFont>
    <p:embeddedFont>
      <p:font typeface="Calibri" panose="020F0502020204030204" pitchFamily="34" charset="0"/>
      <p:regular r:id="rId18"/>
      <p:bold r:id="rId19"/>
      <p:italic r:id="rId20"/>
      <p:boldItalic r:id="rId21"/>
    </p:embeddedFont>
    <p:embeddedFont>
      <p:font typeface="Verdana" panose="020B0604030504040204" pitchFamily="34" charset="0"/>
      <p:regular r:id="rId22"/>
      <p:bold r:id="rId23"/>
      <p:italic r:id="rId24"/>
      <p:boldItalic r:id="rId25"/>
    </p:embeddedFont>
    <p:embeddedFont>
      <p:font typeface="Arial Narrow" panose="020B0606020202030204" pitchFamily="34" charset="0"/>
      <p:regular r:id="rId26"/>
      <p:bold r:id="rId27"/>
      <p:italic r:id="rId28"/>
      <p:boldItalic r:id="rId29"/>
    </p:embeddedFont>
    <p:embeddedFont>
      <p:font typeface="Helvetica Neue" panose="020B060402020202020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59" autoAdjust="0"/>
    <p:restoredTop sz="94660"/>
  </p:normalViewPr>
  <p:slideViewPr>
    <p:cSldViewPr snapToGrid="0">
      <p:cViewPr varScale="1">
        <p:scale>
          <a:sx n="91" d="100"/>
          <a:sy n="91" d="100"/>
        </p:scale>
        <p:origin x="66" y="276"/>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21" Type="http://schemas.openxmlformats.org/officeDocument/2006/relationships/font" Target="fonts/font6.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7750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775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6705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1.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g"/><Relationship Id="rId7"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dirty="0" smtClean="0">
                <a:solidFill>
                  <a:schemeClr val="lt1"/>
                </a:solidFill>
                <a:latin typeface="Verdana"/>
                <a:ea typeface="Verdana"/>
                <a:cs typeface="Verdana"/>
                <a:sym typeface="Verdana"/>
              </a:rPr>
              <a:t>023</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23 de enero de 2024</a:t>
            </a:r>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24</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2446991308"/>
              </p:ext>
            </p:extLst>
          </p:nvPr>
        </p:nvGraphicFramePr>
        <p:xfrm>
          <a:off x="5345167" y="1718598"/>
          <a:ext cx="6746479" cy="4450196"/>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4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57310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Arauca, Arauquita, Cravo Norte, Fortul, Puerto Rondón,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La Salina, Maní, Monterrey, Nunchía, Orocué, Paz De Ariporo, Pore, Recetor, Sabanalarga, San Luis De Palenque, Tauramena, Trinidad, Támara, Villanueva,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Barranca De Upía, Cabuyaro, Castilla La Nueva, Cubarral, Cumaral, El Calvario, El Castillo, El Dorado, Fuente De Oro, Granada, La Macarena, Lejanías, Mapiripán, Mesetas, Puerto Concordia, Puerto Gaitán, Puerto Lleras, Puerto López, Puerto Rico, Restrepo, San Carlos De Guaroa, San Juan De Arama, San Juanito, San Martín, Uribe, Villavicencio, Vistahermosa.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 Santa Rosalía.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17742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Guamal.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7742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it-IT" sz="1000" b="0" i="0" u="none" strike="noStrike" cap="none" dirty="0" smtClean="0">
                          <a:solidFill>
                            <a:srgbClr val="000000"/>
                          </a:solidFill>
                          <a:latin typeface="+mn-lt"/>
                          <a:ea typeface="Verdana"/>
                          <a:cs typeface="Verdana"/>
                          <a:sym typeface="Verdana"/>
                        </a:rPr>
                        <a:t>META : Acacías.</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a:extLst>
              <a:ext uri="{28A0092B-C50C-407E-A947-70E740481C1C}">
                <a14:useLocalDpi xmlns:a14="http://schemas.microsoft.com/office/drawing/2010/main" val="0"/>
              </a:ext>
            </a:extLst>
          </a:blip>
          <a:stretch>
            <a:fillRect/>
          </a:stretch>
        </p:blipFill>
        <p:spPr>
          <a:xfrm>
            <a:off x="471389" y="1445709"/>
            <a:ext cx="4650199" cy="4860679"/>
          </a:xfrm>
          <a:prstGeom prst="rect">
            <a:avLst/>
          </a:prstGeom>
          <a:noFill/>
          <a:ln>
            <a:noFill/>
          </a:ln>
        </p:spPr>
      </p:pic>
      <p:pic>
        <p:nvPicPr>
          <p:cNvPr id="174" name="Google Shape;174;p60"/>
          <p:cNvPicPr preferRelativeResize="0"/>
          <p:nvPr/>
        </p:nvPicPr>
        <p:blipFill rotWithShape="1">
          <a:blip r:embed="rId4">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5"/>
          <a:stretch>
            <a:fillRect/>
          </a:stretch>
        </p:blipFill>
        <p:spPr>
          <a:xfrm>
            <a:off x="5481476" y="2681022"/>
            <a:ext cx="432854" cy="445047"/>
          </a:xfrm>
          <a:prstGeom prst="rect">
            <a:avLst/>
          </a:prstGeom>
        </p:spPr>
      </p:pic>
      <p:pic>
        <p:nvPicPr>
          <p:cNvPr id="9" name="Google Shape;185;p61"/>
          <p:cNvPicPr preferRelativeResize="0"/>
          <p:nvPr/>
        </p:nvPicPr>
        <p:blipFill rotWithShape="1">
          <a:blip r:embed="rId4">
            <a:alphaModFix/>
          </a:blip>
          <a:srcRect/>
          <a:stretch/>
        </p:blipFill>
        <p:spPr>
          <a:xfrm>
            <a:off x="13243713" y="3852165"/>
            <a:ext cx="3694496" cy="1042506"/>
          </a:xfrm>
          <a:prstGeom prst="rect">
            <a:avLst/>
          </a:prstGeom>
          <a:noFill/>
          <a:ln>
            <a:noFill/>
          </a:ln>
        </p:spPr>
      </p:pic>
      <p:pic>
        <p:nvPicPr>
          <p:cNvPr id="13" name="Google Shape;150;p58"/>
          <p:cNvPicPr preferRelativeResize="0"/>
          <p:nvPr/>
        </p:nvPicPr>
        <p:blipFill rotWithShape="1">
          <a:blip r:embed="rId6">
            <a:alphaModFix/>
          </a:blip>
          <a:srcRect/>
          <a:stretch/>
        </p:blipFill>
        <p:spPr>
          <a:xfrm>
            <a:off x="5494450" y="3928371"/>
            <a:ext cx="451143" cy="445047"/>
          </a:xfrm>
          <a:prstGeom prst="rect">
            <a:avLst/>
          </a:prstGeom>
          <a:noFill/>
          <a:ln>
            <a:noFill/>
          </a:ln>
        </p:spPr>
      </p:pic>
      <p:pic>
        <p:nvPicPr>
          <p:cNvPr id="10" name="Google Shape;137;p24"/>
          <p:cNvPicPr preferRelativeResize="0"/>
          <p:nvPr/>
        </p:nvPicPr>
        <p:blipFill rotWithShape="1">
          <a:blip r:embed="rId7">
            <a:alphaModFix/>
          </a:blip>
          <a:srcRect/>
          <a:stretch/>
        </p:blipFill>
        <p:spPr>
          <a:xfrm>
            <a:off x="5494450" y="5335842"/>
            <a:ext cx="457200" cy="446694"/>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3707444398"/>
              </p:ext>
            </p:extLst>
          </p:nvPr>
        </p:nvGraphicFramePr>
        <p:xfrm>
          <a:off x="5419661" y="1480456"/>
          <a:ext cx="6300943" cy="3822262"/>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72970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367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Puerto Rico, San Vicente Del Caguán.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 Inírida.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8750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Florencia.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1071377">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El Doncello, El Paujíl.</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Cacahual, Puerto Colombia.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Miraflores.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a:extLst>
              <a:ext uri="{28A0092B-C50C-407E-A947-70E740481C1C}">
                <a14:useLocalDpi xmlns:a14="http://schemas.microsoft.com/office/drawing/2010/main" val="0"/>
              </a:ext>
            </a:extLst>
          </a:blip>
          <a:stretch>
            <a:fillRect/>
          </a:stretch>
        </p:blipFill>
        <p:spPr>
          <a:xfrm>
            <a:off x="196113" y="1371599"/>
            <a:ext cx="4665618" cy="4876795"/>
          </a:xfrm>
          <a:prstGeom prst="rect">
            <a:avLst/>
          </a:prstGeom>
          <a:noFill/>
          <a:ln>
            <a:noFill/>
          </a:ln>
        </p:spPr>
      </p:pic>
      <p:pic>
        <p:nvPicPr>
          <p:cNvPr id="183" name="Google Shape;183;p61" descr="Recurso 25.png"/>
          <p:cNvPicPr preferRelativeResize="0"/>
          <p:nvPr/>
        </p:nvPicPr>
        <p:blipFill rotWithShape="1">
          <a:blip r:embed="rId4">
            <a:alphaModFix/>
          </a:blip>
          <a:srcRect/>
          <a:stretch/>
        </p:blipFill>
        <p:spPr>
          <a:xfrm>
            <a:off x="5612013" y="2559823"/>
            <a:ext cx="432711" cy="446694"/>
          </a:xfrm>
          <a:prstGeom prst="rect">
            <a:avLst/>
          </a:prstGeom>
          <a:noFill/>
          <a:ln>
            <a:noFill/>
          </a:ln>
        </p:spPr>
      </p:pic>
      <p:pic>
        <p:nvPicPr>
          <p:cNvPr id="185" name="Google Shape;185;p61"/>
          <p:cNvPicPr preferRelativeResize="0"/>
          <p:nvPr/>
        </p:nvPicPr>
        <p:blipFill rotWithShape="1">
          <a:blip r:embed="rId5">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6">
            <a:alphaModFix/>
          </a:blip>
          <a:srcRect/>
          <a:stretch/>
        </p:blipFill>
        <p:spPr>
          <a:xfrm>
            <a:off x="5644857" y="4531036"/>
            <a:ext cx="457200" cy="446694"/>
          </a:xfrm>
          <a:prstGeom prst="rect">
            <a:avLst/>
          </a:prstGeom>
          <a:noFill/>
          <a:ln>
            <a:noFill/>
          </a:ln>
        </p:spPr>
      </p:pic>
      <p:pic>
        <p:nvPicPr>
          <p:cNvPr id="11" name="Google Shape;184;p61"/>
          <p:cNvPicPr preferRelativeResize="0"/>
          <p:nvPr/>
        </p:nvPicPr>
        <p:blipFill rotWithShape="1">
          <a:blip r:embed="rId7">
            <a:alphaModFix/>
          </a:blip>
          <a:srcRect/>
          <a:stretch/>
        </p:blipFill>
        <p:spPr>
          <a:xfrm>
            <a:off x="5644857" y="3587474"/>
            <a:ext cx="451143" cy="445047"/>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3" y="1468000"/>
            <a:ext cx="7163225" cy="19389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r>
              <a:rPr lang="es-MX" sz="1200" dirty="0" smtClean="0">
                <a:solidFill>
                  <a:srgbClr val="7F7F7F"/>
                </a:solidFill>
                <a:latin typeface="Verdana"/>
                <a:ea typeface="Verdana"/>
                <a:cs typeface="Verdana"/>
                <a:sym typeface="Verdana"/>
              </a:rPr>
              <a:t>Sergio Ruiz Castro </a:t>
            </a:r>
            <a:r>
              <a:rPr lang="es-MX" sz="1200" dirty="0" smtClean="0">
                <a:solidFill>
                  <a:srgbClr val="7F7F7F"/>
                </a:solidFill>
                <a:latin typeface="Verdana"/>
                <a:ea typeface="Verdana"/>
                <a:cs typeface="Verdana"/>
                <a:sym typeface="Verdana"/>
              </a:rPr>
              <a:t>- Yira </a:t>
            </a:r>
            <a:r>
              <a:rPr lang="es-MX" sz="1200" dirty="0" smtClean="0">
                <a:solidFill>
                  <a:srgbClr val="7F7F7F"/>
                </a:solidFill>
                <a:latin typeface="Verdana"/>
                <a:ea typeface="Verdana"/>
                <a:cs typeface="Verdana"/>
                <a:sym typeface="Verdana"/>
              </a:rPr>
              <a:t>Fonseca </a:t>
            </a:r>
            <a:r>
              <a:rPr lang="es-MX" sz="1200" dirty="0" err="1" smtClean="0">
                <a:solidFill>
                  <a:srgbClr val="7F7F7F"/>
                </a:solidFill>
                <a:latin typeface="Verdana"/>
                <a:ea typeface="Verdana"/>
                <a:cs typeface="Verdana"/>
                <a:sym typeface="Verdana"/>
              </a:rPr>
              <a:t>Parga</a:t>
            </a:r>
            <a:r>
              <a:rPr lang="es-MX" sz="1200" dirty="0" smtClean="0">
                <a:solidFill>
                  <a:srgbClr val="7F7F7F"/>
                </a:solidFill>
                <a:latin typeface="Verdana"/>
                <a:ea typeface="Verdana"/>
                <a:cs typeface="Verdana"/>
                <a:sym typeface="Verdana"/>
              </a:rPr>
              <a:t>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Pacífico,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23 de enero del 2024 </a:t>
            </a:r>
            <a:r>
              <a:rPr lang="es-MX" sz="1200" dirty="0"/>
              <a:t>| </a:t>
            </a:r>
            <a:r>
              <a:rPr lang="es-MX" sz="1200" dirty="0" smtClean="0"/>
              <a:t>12:00 </a:t>
            </a:r>
            <a:r>
              <a:rPr lang="es-MX" sz="1200" dirty="0"/>
              <a:t>HLC</a:t>
            </a:r>
            <a:endParaRPr sz="1200" dirty="0"/>
          </a:p>
        </p:txBody>
      </p:sp>
      <p:pic>
        <p:nvPicPr>
          <p:cNvPr id="129" name="Google Shape;129;p17"/>
          <p:cNvPicPr preferRelativeResize="0"/>
          <p:nvPr/>
        </p:nvPicPr>
        <p:blipFill>
          <a:blip r:embed="rId3">
            <a:extLst>
              <a:ext uri="{28A0092B-C50C-407E-A947-70E740481C1C}">
                <a14:useLocalDpi xmlns:a14="http://schemas.microsoft.com/office/drawing/2010/main" val="0"/>
              </a:ext>
            </a:extLst>
          </a:blip>
          <a:stretch>
            <a:fillRect/>
          </a:stretch>
        </p:blipFill>
        <p:spPr>
          <a:xfrm>
            <a:off x="10449237" y="1316721"/>
            <a:ext cx="1629711" cy="3741053"/>
          </a:xfrm>
          <a:prstGeom prst="rect">
            <a:avLst/>
          </a:prstGeom>
          <a:noFill/>
          <a:ln>
            <a:noFill/>
          </a:ln>
        </p:spPr>
      </p:pic>
      <p:pic>
        <p:nvPicPr>
          <p:cNvPr id="2" name="Imagen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802" y="1028700"/>
            <a:ext cx="3960232" cy="5600352"/>
          </a:xfrm>
          <a:prstGeom prst="rect">
            <a:avLst/>
          </a:prstGeom>
        </p:spPr>
      </p:pic>
      <p:pic>
        <p:nvPicPr>
          <p:cNvPr id="3" name="Imagen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80543" y="2601533"/>
            <a:ext cx="1979618" cy="2154854"/>
          </a:xfrm>
          <a:prstGeom prst="rect">
            <a:avLst/>
          </a:prstGeom>
          <a:ln>
            <a:solidFill>
              <a:schemeClr val="tx1"/>
            </a:solidFill>
          </a:ln>
        </p:spPr>
      </p:pic>
      <p:pic>
        <p:nvPicPr>
          <p:cNvPr id="4" name="Imagen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18573" y="1277364"/>
            <a:ext cx="1986125" cy="5237736"/>
          </a:xfrm>
          <a:prstGeom prst="rect">
            <a:avLst/>
          </a:prstGeom>
        </p:spPr>
      </p:pic>
      <p:pic>
        <p:nvPicPr>
          <p:cNvPr id="10" name="Google Shape;129;p17"/>
          <p:cNvPicPr preferRelativeResize="0"/>
          <p:nvPr/>
        </p:nvPicPr>
        <p:blipFill>
          <a:blip r:embed="rId7">
            <a:extLst>
              <a:ext uri="{28A0092B-C50C-407E-A947-70E740481C1C}">
                <a14:useLocalDpi xmlns:a14="http://schemas.microsoft.com/office/drawing/2010/main" val="0"/>
              </a:ext>
            </a:extLst>
          </a:blip>
          <a:stretch>
            <a:fillRect/>
          </a:stretch>
        </p:blipFill>
        <p:spPr>
          <a:xfrm>
            <a:off x="8404698" y="1313310"/>
            <a:ext cx="2120423" cy="4296089"/>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681535107"/>
              </p:ext>
            </p:extLst>
          </p:nvPr>
        </p:nvGraphicFramePr>
        <p:xfrm>
          <a:off x="4757630" y="1146174"/>
          <a:ext cx="7066070" cy="4340226"/>
        </p:xfrm>
        <a:graphic>
          <a:graphicData uri="http://schemas.openxmlformats.org/drawingml/2006/table">
            <a:tbl>
              <a:tblPr>
                <a:noFill/>
                <a:tableStyleId>{C3B7D27D-7022-48AE-870B-97DEDC28B86A}</a:tableStyleId>
              </a:tblPr>
              <a:tblGrid>
                <a:gridCol w="1086741">
                  <a:extLst>
                    <a:ext uri="{9D8B030D-6E8A-4147-A177-3AD203B41FA5}">
                      <a16:colId xmlns:a16="http://schemas.microsoft.com/office/drawing/2014/main" val="20000"/>
                    </a:ext>
                  </a:extLst>
                </a:gridCol>
                <a:gridCol w="5979329">
                  <a:extLst>
                    <a:ext uri="{9D8B030D-6E8A-4147-A177-3AD203B41FA5}">
                      <a16:colId xmlns:a16="http://schemas.microsoft.com/office/drawing/2014/main" val="20001"/>
                    </a:ext>
                  </a:extLst>
                </a:gridCol>
              </a:tblGrid>
              <a:tr h="63760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70261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Baranoa, Palmar De Varela, Ponedera, Sabanalarga, Suan, Tubará.</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Achí, Altos Del Rosario, Arenal, Arroyohondo, Barranco De Loba, Calamar, Córdoba, El Carmen De Bolívar, El Guamo, El Peñón, Magangué, Mahates, María La Baja, Montecristo, Morales, Norosí, Río Viejo, San Jacinto, San Jacinto Del Cauca, San Juan Nepomuceno, San Martín De Loba, San Pablo, Santa Rosa Del Sur, Simití, Tiquisio, Zambrano.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Agustín Codazzi, Astrea, Becerril, Bosconia, Chimichagua, Chiriguaná, Curumaní, El Copey, El Paso, González, La Gloria, La Jagua De Ibirico, La Paz, Manaure Balcón Del Cesar, Pailitas, Pelaya, Pueblo Bello, Río De Oro, San Alberto, San Diego, San Martín,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Ayapel, Buenavista, Cereté, Ciénaga De Oro, </a:t>
                      </a:r>
                      <a:r>
                        <a:rPr lang="es-MX" sz="1000" b="0" i="0" u="none" strike="noStrike" cap="none" dirty="0" err="1" smtClean="0">
                          <a:solidFill>
                            <a:srgbClr val="000000"/>
                          </a:solidFill>
                          <a:latin typeface="+mn-lt"/>
                          <a:ea typeface="Verdana"/>
                          <a:cs typeface="Verdana"/>
                          <a:sym typeface="Verdana"/>
                        </a:rPr>
                        <a:t>Momil</a:t>
                      </a:r>
                      <a:r>
                        <a:rPr lang="es-MX" sz="1000" b="0" i="0" u="none" strike="noStrike" cap="none" dirty="0" smtClean="0">
                          <a:solidFill>
                            <a:srgbClr val="000000"/>
                          </a:solidFill>
                          <a:latin typeface="+mn-lt"/>
                          <a:ea typeface="Verdana"/>
                          <a:cs typeface="Verdana"/>
                          <a:sym typeface="Verdana"/>
                        </a:rPr>
                        <a:t>, Montelíbano, Montería, Planeta Rica, Pueblo Nuevo, Puerto Libertador, Sahagún, San Andrés De Sotavento, San Carlos,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 Tierralta, </a:t>
                      </a:r>
                      <a:r>
                        <a:rPr lang="es-MX" sz="1000" b="0" i="0" u="none" strike="noStrike" cap="none" dirty="0" err="1" smtClean="0">
                          <a:solidFill>
                            <a:srgbClr val="000000"/>
                          </a:solidFill>
                          <a:latin typeface="+mn-lt"/>
                          <a:ea typeface="Verdana"/>
                          <a:cs typeface="Verdana"/>
                          <a:sym typeface="Verdana"/>
                        </a:rPr>
                        <a:t>Tuchín</a:t>
                      </a:r>
                      <a:r>
                        <a:rPr lang="es-MX" sz="1000" b="0" i="0" u="none" strike="noStrike" cap="none" dirty="0" smtClean="0">
                          <a:solidFill>
                            <a:srgbClr val="000000"/>
                          </a:solidFill>
                          <a:latin typeface="+mn-lt"/>
                          <a:ea typeface="Verdana"/>
                          <a:cs typeface="Verdana"/>
                          <a:sym typeface="Verdana"/>
                        </a:rPr>
                        <a:t>, Valencia.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Albania, Barrancas, Dibulla, Distracción, El Molino, Fonseca, Hatonuevo, La Jagua Del Pilar, Maicao,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Algarrobo, Aracataca, Ariguaní, Cerro De San Antonio, Chivolo, Ciénaga, Concordia, El Banco, El Piñón, Fundación, Guamal, Nueva Granada, Pedraza, Pijiño Del Carmen, Pivijay, Plato, Puebloviejo, Remolino, Sabanas De San Ángel, Salamina, San Sebastián De Buenavista, San Zenón, Santa Ana, Santa Bárbara De Pinto, Santa Marta, Sitionuevo, Tenerife, Zapayán, Zona Bananera.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Buenavista, Caimito, Chalán, Colosó, Corozal, Guaranda, La Unión, Los Palmitos, Morroa, Ovejas, Palmito, San José De Toluviejo, San Juan De Betulia, San Luis De Sincé, San Onofre, San Pedro, Sincelejo.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a:extLst>
              <a:ext uri="{28A0092B-C50C-407E-A947-70E740481C1C}">
                <a14:useLocalDpi xmlns:a14="http://schemas.microsoft.com/office/drawing/2010/main" val="0"/>
              </a:ext>
            </a:extLst>
          </a:blip>
          <a:stretch>
            <a:fillRect/>
          </a:stretch>
        </p:blipFill>
        <p:spPr>
          <a:xfrm>
            <a:off x="485081" y="1462996"/>
            <a:ext cx="4161240" cy="4757861"/>
          </a:xfrm>
          <a:prstGeom prst="rect">
            <a:avLst/>
          </a:prstGeom>
          <a:noFill/>
          <a:ln>
            <a:noFill/>
          </a:ln>
        </p:spPr>
      </p:pic>
      <p:pic>
        <p:nvPicPr>
          <p:cNvPr id="138" name="Google Shape;138;p24" descr="Recurso 25.png"/>
          <p:cNvPicPr preferRelativeResize="0"/>
          <p:nvPr/>
        </p:nvPicPr>
        <p:blipFill rotWithShape="1">
          <a:blip r:embed="rId4">
            <a:alphaModFix/>
          </a:blip>
          <a:srcRect/>
          <a:stretch/>
        </p:blipFill>
        <p:spPr>
          <a:xfrm>
            <a:off x="4936665" y="3531322"/>
            <a:ext cx="432711" cy="446694"/>
          </a:xfrm>
          <a:prstGeom prst="rect">
            <a:avLst/>
          </a:prstGeom>
          <a:noFill/>
          <a:ln>
            <a:noFill/>
          </a:ln>
        </p:spPr>
      </p:pic>
      <p:pic>
        <p:nvPicPr>
          <p:cNvPr id="140" name="Google Shape;140;p24"/>
          <p:cNvPicPr preferRelativeResize="0"/>
          <p:nvPr/>
        </p:nvPicPr>
        <p:blipFill rotWithShape="1">
          <a:blip r:embed="rId5">
            <a:alphaModFix/>
          </a:blip>
          <a:srcRect/>
          <a:stretch/>
        </p:blipFill>
        <p:spPr>
          <a:xfrm>
            <a:off x="12340872" y="1961346"/>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540922347"/>
              </p:ext>
            </p:extLst>
          </p:nvPr>
        </p:nvGraphicFramePr>
        <p:xfrm>
          <a:off x="4851400" y="1146174"/>
          <a:ext cx="6858000" cy="4780243"/>
        </p:xfrm>
        <a:graphic>
          <a:graphicData uri="http://schemas.openxmlformats.org/drawingml/2006/table">
            <a:tbl>
              <a:tblPr>
                <a:noFill/>
                <a:tableStyleId>{C3B7D27D-7022-48AE-870B-97DEDC28B86A}</a:tableStyleId>
              </a:tblPr>
              <a:tblGrid>
                <a:gridCol w="907857">
                  <a:extLst>
                    <a:ext uri="{9D8B030D-6E8A-4147-A177-3AD203B41FA5}">
                      <a16:colId xmlns:a16="http://schemas.microsoft.com/office/drawing/2014/main" val="20000"/>
                    </a:ext>
                  </a:extLst>
                </a:gridCol>
                <a:gridCol w="5950143">
                  <a:extLst>
                    <a:ext uri="{9D8B030D-6E8A-4147-A177-3AD203B41FA5}">
                      <a16:colId xmlns:a16="http://schemas.microsoft.com/office/drawing/2014/main" val="20001"/>
                    </a:ext>
                  </a:extLst>
                </a:gridCol>
              </a:tblGrid>
              <a:tr h="67440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529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Providencia.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Campo De La Cruz, Candelaria, Galapa, Luruaco, Polonuevo, Repelón, Santo Tomás, Usiacurí.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Cantagallo, </a:t>
                      </a:r>
                      <a:r>
                        <a:rPr lang="es-MX" sz="1000" b="0" i="0" u="none" strike="noStrike" cap="none" dirty="0" err="1" smtClean="0">
                          <a:solidFill>
                            <a:srgbClr val="000000"/>
                          </a:solidFill>
                          <a:latin typeface="+mn-lt"/>
                          <a:ea typeface="Verdana"/>
                          <a:cs typeface="Verdana"/>
                          <a:sym typeface="Verdana"/>
                        </a:rPr>
                        <a:t>Cicuco</a:t>
                      </a:r>
                      <a:r>
                        <a:rPr lang="es-MX" sz="1000" b="0" i="0" u="none" strike="noStrike" cap="none" dirty="0" smtClean="0">
                          <a:solidFill>
                            <a:srgbClr val="000000"/>
                          </a:solidFill>
                          <a:latin typeface="+mn-lt"/>
                          <a:ea typeface="Verdana"/>
                          <a:cs typeface="Verdana"/>
                          <a:sym typeface="Verdana"/>
                        </a:rPr>
                        <a:t>, Hatillo De Loba, Margarita, Pinillos, Regidor, San Fernando, Santa Cruz De </a:t>
                      </a:r>
                      <a:r>
                        <a:rPr lang="es-MX" sz="1000" b="0" i="0" u="none" strike="noStrike" cap="none" dirty="0" err="1" smtClean="0">
                          <a:solidFill>
                            <a:srgbClr val="000000"/>
                          </a:solidFill>
                          <a:latin typeface="+mn-lt"/>
                          <a:ea typeface="Verdana"/>
                          <a:cs typeface="Verdana"/>
                          <a:sym typeface="Verdana"/>
                        </a:rPr>
                        <a:t>Mompox</a:t>
                      </a:r>
                      <a:r>
                        <a:rPr lang="es-MX" sz="1000" b="0" i="0" u="none" strike="noStrike" cap="none" dirty="0" smtClean="0">
                          <a:solidFill>
                            <a:srgbClr val="000000"/>
                          </a:solidFill>
                          <a:latin typeface="+mn-lt"/>
                          <a:ea typeface="Verdana"/>
                          <a:cs typeface="Verdana"/>
                          <a:sym typeface="Verdana"/>
                        </a:rPr>
                        <a:t>, </a:t>
                      </a:r>
                      <a:r>
                        <a:rPr lang="es-MX" sz="1000" b="0" i="0" u="none" strike="noStrike" cap="none" dirty="0" err="1" smtClean="0">
                          <a:solidFill>
                            <a:srgbClr val="000000"/>
                          </a:solidFill>
                          <a:latin typeface="+mn-lt"/>
                          <a:ea typeface="Verdana"/>
                          <a:cs typeface="Verdana"/>
                          <a:sym typeface="Verdana"/>
                        </a:rPr>
                        <a:t>Talaigua</a:t>
                      </a:r>
                      <a:r>
                        <a:rPr lang="es-MX" sz="1000" b="0" i="0" u="none" strike="noStrike" cap="none" dirty="0" smtClean="0">
                          <a:solidFill>
                            <a:srgbClr val="000000"/>
                          </a:solidFill>
                          <a:latin typeface="+mn-lt"/>
                          <a:ea typeface="Verdana"/>
                          <a:cs typeface="Verdana"/>
                          <a:sym typeface="Verdana"/>
                        </a:rPr>
                        <a:t> Nuevo.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Gamarra, Tamalameque.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Chimá, Chinú, San Pelayo.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Uribia.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El Retén.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El Roble, Galeras, Majagual, Sampués, San Benito Abad, Sucre.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2328882"/>
                  </a:ext>
                </a:extLst>
              </a:tr>
              <a:tr h="20529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ATLÁNTICO : Juan De Acosta, Manatí, Piojó, Sabanagrande.</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BOLÍVAR : Arjona, Cartagena De Indias, Santa Catalina.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CÓRDOBA : Lorica, San Bernardo Del Viento.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LA GUAJIRA : Manaure.</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SUCRE : San Marcos.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13961616"/>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a:extLst>
              <a:ext uri="{28A0092B-C50C-407E-A947-70E740481C1C}">
                <a14:useLocalDpi xmlns:a14="http://schemas.microsoft.com/office/drawing/2010/main" val="0"/>
              </a:ext>
            </a:extLst>
          </a:blip>
          <a:stretch>
            <a:fillRect/>
          </a:stretch>
        </p:blipFill>
        <p:spPr>
          <a:xfrm>
            <a:off x="485081" y="1462996"/>
            <a:ext cx="4161240" cy="4757861"/>
          </a:xfrm>
          <a:prstGeom prst="rect">
            <a:avLst/>
          </a:prstGeom>
          <a:noFill/>
          <a:ln>
            <a:noFill/>
          </a:ln>
        </p:spPr>
      </p:pic>
      <p:pic>
        <p:nvPicPr>
          <p:cNvPr id="140" name="Google Shape;140;p24"/>
          <p:cNvPicPr preferRelativeResize="0"/>
          <p:nvPr/>
        </p:nvPicPr>
        <p:blipFill rotWithShape="1">
          <a:blip r:embed="rId4">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5">
            <a:alphaModFix/>
          </a:blip>
          <a:srcRect/>
          <a:stretch/>
        </p:blipFill>
        <p:spPr>
          <a:xfrm>
            <a:off x="4986441" y="4707264"/>
            <a:ext cx="457200" cy="446694"/>
          </a:xfrm>
          <a:prstGeom prst="rect">
            <a:avLst/>
          </a:prstGeom>
          <a:noFill/>
          <a:ln>
            <a:noFill/>
          </a:ln>
        </p:spPr>
      </p:pic>
      <p:pic>
        <p:nvPicPr>
          <p:cNvPr id="7" name="Google Shape;139;p24"/>
          <p:cNvPicPr preferRelativeResize="0"/>
          <p:nvPr/>
        </p:nvPicPr>
        <p:blipFill rotWithShape="1">
          <a:blip r:embed="rId6">
            <a:alphaModFix/>
          </a:blip>
          <a:srcRect/>
          <a:stretch/>
        </p:blipFill>
        <p:spPr>
          <a:xfrm>
            <a:off x="4992498" y="2626678"/>
            <a:ext cx="451143" cy="445047"/>
          </a:xfrm>
          <a:prstGeom prst="rect">
            <a:avLst/>
          </a:prstGeom>
          <a:noFill/>
          <a:ln>
            <a:noFill/>
          </a:ln>
        </p:spPr>
      </p:pic>
    </p:spTree>
    <p:extLst>
      <p:ext uri="{BB962C8B-B14F-4D97-AF65-F5344CB8AC3E}">
        <p14:creationId xmlns:p14="http://schemas.microsoft.com/office/powerpoint/2010/main" val="7376223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043022087"/>
              </p:ext>
            </p:extLst>
          </p:nvPr>
        </p:nvGraphicFramePr>
        <p:xfrm>
          <a:off x="4375228" y="925803"/>
          <a:ext cx="7810560" cy="6001472"/>
        </p:xfrm>
        <a:graphic>
          <a:graphicData uri="http://schemas.openxmlformats.org/drawingml/2006/table">
            <a:tbl>
              <a:tblPr>
                <a:noFill/>
                <a:tableStyleId>{C3B7D27D-7022-48AE-870B-97DEDC28B86A}</a:tableStyleId>
              </a:tblPr>
              <a:tblGrid>
                <a:gridCol w="791706">
                  <a:extLst>
                    <a:ext uri="{9D8B030D-6E8A-4147-A177-3AD203B41FA5}">
                      <a16:colId xmlns:a16="http://schemas.microsoft.com/office/drawing/2014/main" val="20000"/>
                    </a:ext>
                  </a:extLst>
                </a:gridCol>
                <a:gridCol w="7018854">
                  <a:extLst>
                    <a:ext uri="{9D8B030D-6E8A-4147-A177-3AD203B41FA5}">
                      <a16:colId xmlns:a16="http://schemas.microsoft.com/office/drawing/2014/main" val="20001"/>
                    </a:ext>
                  </a:extLst>
                </a:gridCol>
              </a:tblGrid>
              <a:tr h="381095">
                <a:tc>
                  <a:txBody>
                    <a:bodyPr/>
                    <a:lstStyle/>
                    <a:p>
                      <a:pPr marL="0" marR="0" lvl="0" indent="0" algn="ctr" rtl="0">
                        <a:lnSpc>
                          <a:spcPct val="100000"/>
                        </a:lnSpc>
                        <a:spcBef>
                          <a:spcPts val="0"/>
                        </a:spcBef>
                        <a:spcAft>
                          <a:spcPts val="0"/>
                        </a:spcAft>
                        <a:buClr>
                          <a:srgbClr val="000000"/>
                        </a:buClr>
                        <a:buSzPts val="1100"/>
                        <a:buFont typeface="Arial Narrow"/>
                        <a:buNone/>
                      </a:pPr>
                      <a:r>
                        <a:rPr lang="es-MX" sz="900" b="1" u="none" strike="noStrike" cap="none" dirty="0" smtClean="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5553343">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ANTIOQUIA : Anzá, Apartadó, Arboletes, Bello, Belmira, Betulia, Caicedo, Caucasia, Ebéjico, El Bagre, Entrerríos, Fredonia, </a:t>
                      </a:r>
                      <a:r>
                        <a:rPr lang="es-MX" sz="940" b="0" i="0" u="none" strike="noStrike" cap="none" dirty="0" err="1" smtClean="0">
                          <a:solidFill>
                            <a:srgbClr val="000000"/>
                          </a:solidFill>
                          <a:latin typeface="+mn-lt"/>
                          <a:ea typeface="Verdana"/>
                          <a:cs typeface="Verdana"/>
                          <a:sym typeface="Arial"/>
                        </a:rPr>
                        <a:t>Guatapé</a:t>
                      </a:r>
                      <a:r>
                        <a:rPr lang="es-MX" sz="940" b="0" i="0" u="none" strike="noStrike" cap="none" dirty="0" smtClean="0">
                          <a:solidFill>
                            <a:srgbClr val="000000"/>
                          </a:solidFill>
                          <a:latin typeface="+mn-lt"/>
                          <a:ea typeface="Verdana"/>
                          <a:cs typeface="Verdana"/>
                          <a:sym typeface="Arial"/>
                        </a:rPr>
                        <a:t>, Jericó, Medellín, Nechí, </a:t>
                      </a:r>
                      <a:r>
                        <a:rPr lang="es-MX" sz="940" b="0" i="0" u="none" strike="noStrike" cap="none" dirty="0" err="1" smtClean="0">
                          <a:solidFill>
                            <a:srgbClr val="000000"/>
                          </a:solidFill>
                          <a:latin typeface="+mn-lt"/>
                          <a:ea typeface="Verdana"/>
                          <a:cs typeface="Verdana"/>
                          <a:sym typeface="Arial"/>
                        </a:rPr>
                        <a:t>Necoclí</a:t>
                      </a:r>
                      <a:r>
                        <a:rPr lang="es-MX" sz="940" b="0" i="0" u="none" strike="noStrike" cap="none" dirty="0" smtClean="0">
                          <a:solidFill>
                            <a:srgbClr val="000000"/>
                          </a:solidFill>
                          <a:latin typeface="+mn-lt"/>
                          <a:ea typeface="Verdana"/>
                          <a:cs typeface="Verdana"/>
                          <a:sym typeface="Arial"/>
                        </a:rPr>
                        <a:t>, Olaya, Puerto </a:t>
                      </a:r>
                      <a:r>
                        <a:rPr lang="es-MX" sz="940" b="0" i="0" u="none" strike="noStrike" cap="none" dirty="0" err="1" smtClean="0">
                          <a:solidFill>
                            <a:srgbClr val="000000"/>
                          </a:solidFill>
                          <a:latin typeface="+mn-lt"/>
                          <a:ea typeface="Verdana"/>
                          <a:cs typeface="Verdana"/>
                          <a:sym typeface="Arial"/>
                        </a:rPr>
                        <a:t>Nare</a:t>
                      </a:r>
                      <a:r>
                        <a:rPr lang="es-MX" sz="940" b="0" i="0" u="none" strike="noStrike" cap="none" dirty="0" smtClean="0">
                          <a:solidFill>
                            <a:srgbClr val="000000"/>
                          </a:solidFill>
                          <a:latin typeface="+mn-lt"/>
                          <a:ea typeface="Verdana"/>
                          <a:cs typeface="Verdana"/>
                          <a:sym typeface="Arial"/>
                        </a:rPr>
                        <a:t>, San Carlos, San Francisco, San Jerónimo, San Pedro De Los Milagros, San Pedro De Urabá, San Roque, Santa Fé De Antioquia, Sonsón, Sopetrán, Tarazá, Turbo, Támesis, Urrao.</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BOYACÁ : Almeida, Aquitania, Arcabuco, Berbeo, Boavita, Buenavista, Caldas, Campohermoso, Chinavita, Chiquinquirá, Chiscas, Chita, Chitaraque, Chíquiza, Ciénega, Coper, Corrales, Covarachía, Cubará, Cucaita, Cómbita, Duitama, El Cocuy, El Espino, Firavitoba, Floresta, Gachantivá, Garagoa, Guacamayas, Guateque, Guayatá, Gámeza, Güicán De La Sierra, Iza, La Capilla, La Uvita, Labranzagrande, Miraflores, Mongua, Monguí, Moniquirá, Motavita, Muzo, Nobsa, Pachavita, Paipa, Pajarito, Panqueba, Paya, Paz De Río, Pesca, Pisba, Páez, Quípama, Rondón, Ráquira, Saboyá, Samacá, San Eduardo, San José De Pare, San Luis De Gaceno, San Mateo, San Miguel De Sema, Santa María, Santa Rosa De Viterbo, Santa Sofía, Sativanorte, Sativasur, Soatá, Socotá, Sogamoso, Somondoco, Sora, Sotaquirá, Susacón, Sutamarchán, Sutatenza, Sáchica, Tasco, Tenza, Tibasosa, Tinjacá, Tipacoque, Toca, Togüí, Tota, Turmequé, Tuta, Tópaga, Ventaquemada, Villa De Leyva, Viracachá, Zetaquira, Úmbita.</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CALDAS : Aguadas, Filadelfia, Manizales, Palestina, Pácora, Samaná.</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CUNDINAMARCA : Agua De Dios, Albán, Apulo, Beltrán, Bituima, Cabrera, Cajicá, Caparrapí, Carmen De Carupa, Chaguaní, Choachí, Chocontá, Chía, Cogua, Cota, Cucunubá, Cáqueza, El Colegio, El Peñón, El Rosal, Fosca, Funza, Fusagasugá, Fómeque, Fúquene, Gachalá, Gachetá, Gama, Girardot, Granada, Guachetá, Guaduas, Guasca, Guataquí, Guatavita, Guayabetal, Gutiérrez, Jerusalén, Junín, La Calera, La Palma, La Peña, La Vega, Lenguazaque, Machetá, Madrid, Manta, Medina, Nariño, Nemocón, Nilo, Nimaima, Pacho, Paime, Pandi, Paratebueno, Pasca, Pulí, Quebradanegra, Quetame, Quipile, Ricaurte, San Bernardo, San Cayetano, San Francisco, San Juan De Rioseco, Sesquilé, Sibaté, Silvania, Simijaca, Sopó, Subachoque, Suesca, Supatá, Susa, Sutatausa, Tabio, Tausa, Tenjo, Tibacuy, Tibirita, Tocaima, Topaipí, Ubalá, Ubaque, Une, Vergara, Vianí, Villa De San Diego De Ubaté, Villagómez, Villapinzón, Villeta, Viotá, Yacopí, Zipaquirá.</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HUILA : Agrado, Aipe, Algeciras, Altamira, Baraya, Campoalegre, Colombia, Garzón, Gigante, Hobo, Neiva, Paicol, Palermo, Pital, Rivera, Saladoblanco, Tarqui, Tello, Teruel, Villavieja, Yaguará.</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NORTE DE SANTANDER : Arboledas, Bochalema, Bucarasica, Chinácota, Chitagá, Convención, Cucutilla, Cáchira, Cácota, Durania, El Carmen, El Tarra, El Zulia, Gramalote, Hacarí, Herrán, La Esperanza, La Playa, Labateca, Los Patios, Lourdes, Mutiscua, Ocaña, Pamplona, Pamplonita, Ragonvalia, Salazar, San Calixto, San Cayetano, San José De Cúcuta, Santiago, Sardinata, Silos, Teorama, Tibú, Toledo, Villa Caro, Villa Del Rosario, Ábrego.</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QUINDÍO : Armenia, Calarcá, Córdoba, Génova, La Tebaida, Montenegro, Pijao, Quimbaya, Salento.</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RISARALDA : Marsella, Santa Rosa De Cabal.</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SANTANDER : Albania, Barbosa, Betulia, Bucaramanga, California, Capitanejo, Carcasí, Cerrito, Charta, Concepción, Curití, El Playón, Enciso, Girón, Guaca, Guapotá, Gámbita, Lebrija, Macaravita, Matanza, Mogotes, Molagavita, Málaga, Onzaga, Puente Nacional, Rionegro, San Andrés, San Gil, San Joaquín, San José De Miranda, San Miguel, San Vicente De Chucurí, Santa Bárbara, Suratá, Tona, Vetas, Floridablanca.</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TOLIMA </a:t>
                      </a:r>
                      <a:r>
                        <a:rPr lang="es-MX" sz="940" b="0" i="0" u="none" strike="noStrike" cap="none" dirty="0" smtClean="0">
                          <a:solidFill>
                            <a:srgbClr val="000000"/>
                          </a:solidFill>
                          <a:latin typeface="+mn-lt"/>
                          <a:ea typeface="Verdana"/>
                          <a:cs typeface="Verdana"/>
                          <a:sym typeface="Arial"/>
                        </a:rPr>
                        <a:t>: Alpujarra, Alvarado, Anzoátegui, Armero, Ataco, Cajamarca, Carmen De Apicalá, Casabianca, Chaparral, Coello, Cunday, Dolores, Falan, Fresno, Ibagué, Icononzo, Lérida, Líbano, Melgar, Murillo, Natagaima, Ortega, Palocabildo, Piedras, Rioblanco, Roncesvalles, Rovira, San Antonio, San Luis, Santa Isabel, Suárez, Valle De San Juan, Villahermosa.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67468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176524"/>
            <a:ext cx="3859115" cy="5457357"/>
          </a:xfrm>
          <a:prstGeom prst="rect">
            <a:avLst/>
          </a:prstGeom>
          <a:noFill/>
          <a:ln>
            <a:noFill/>
          </a:ln>
        </p:spPr>
      </p:pic>
      <p:pic>
        <p:nvPicPr>
          <p:cNvPr id="10" name="Google Shape;150;p58"/>
          <p:cNvPicPr preferRelativeResize="0"/>
          <p:nvPr/>
        </p:nvPicPr>
        <p:blipFill rotWithShape="1">
          <a:blip r:embed="rId4">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4506392" y="3799282"/>
            <a:ext cx="432854" cy="445047"/>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967118985"/>
              </p:ext>
            </p:extLst>
          </p:nvPr>
        </p:nvGraphicFramePr>
        <p:xfrm>
          <a:off x="4534881" y="1251606"/>
          <a:ext cx="7110769" cy="3901400"/>
        </p:xfrm>
        <a:graphic>
          <a:graphicData uri="http://schemas.openxmlformats.org/drawingml/2006/table">
            <a:tbl>
              <a:tblPr>
                <a:noFill/>
                <a:tableStyleId>{C3B7D27D-7022-48AE-870B-97DEDC28B86A}</a:tableStyleId>
              </a:tblPr>
              <a:tblGrid>
                <a:gridCol w="982529">
                  <a:extLst>
                    <a:ext uri="{9D8B030D-6E8A-4147-A177-3AD203B41FA5}">
                      <a16:colId xmlns:a16="http://schemas.microsoft.com/office/drawing/2014/main" val="20000"/>
                    </a:ext>
                  </a:extLst>
                </a:gridCol>
                <a:gridCol w="612824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97223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ANTIOQUIA : Abejorral, Amagá, Amalfi, Angelópolis, Angostura, Anorí, Armenia, Barbosa, Caldas, Campamento, Caramanta, Carolina, Copacabana, Cáceres, Donmatías, El Santuario, Envigado, Girardota, Granada, Guadalupe, Guarne, Gómez Plata, Heliconia, Itagüí, Ituango, La Ceja, La Estrella, La Pintada, La Unión, Marinilla, Montebello, Nariño, Remedios, Retiro, Rionegro, Sabaneta, San Luis, San Vicente Ferrer, Santa Bárbara, Santa Rosa De Osos, Segovia, Titiribí, Valdivia, Valparaíso, Yarumal, Yolombó, Yondó, Zaragoza.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BOYACÁ : Belén, Betéitiva, Busbanzá, Cerinza, Chivatá, Chivor, Cuítiva, Jericó, Macanal, Maripí, Otanche, Pauna, Ramiriquí, Santana, Siachoque, Tibaná, Tunja, Tutazá.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CALDAS : Aranzazu, La Merced, Manzanares, Marmato, </a:t>
                      </a:r>
                      <a:r>
                        <a:rPr lang="es-MX" sz="1000" b="0" i="0" u="none" strike="noStrike" cap="none" dirty="0" err="1" smtClean="0">
                          <a:solidFill>
                            <a:srgbClr val="000000"/>
                          </a:solidFill>
                          <a:latin typeface="Arial"/>
                          <a:ea typeface="Verdana"/>
                          <a:cs typeface="Verdana"/>
                          <a:sym typeface="Arial"/>
                        </a:rPr>
                        <a:t>Marquetalia</a:t>
                      </a:r>
                      <a:r>
                        <a:rPr lang="es-MX" sz="1000" b="0" i="0" u="none" strike="noStrike" cap="none" dirty="0" smtClean="0">
                          <a:solidFill>
                            <a:srgbClr val="000000"/>
                          </a:solidFill>
                          <a:latin typeface="Arial"/>
                          <a:ea typeface="Verdana"/>
                          <a:cs typeface="Verdana"/>
                          <a:sym typeface="Arial"/>
                        </a:rPr>
                        <a:t>, Marulanda, Neira, Salamina, Victoria.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CUNDINAMARCA : Anapoima, Anolaima, Arbeláez, Bojacá, Cachipay, Chipaque, Facatativá, Guayabal De Síquima, La Mesa, Mosquera, Nocaima, Puerto Salgar, San Antonio Del Tequendama, Sasaima, Soacha, Tena, Tocancipá, Venecia, Zipacón, Útica.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HUILA : Elías, Guadalupe, La Argentina, La Plata, Nátaga, Pitalito, Suaza, Tesalia, Timaná, Íquira.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QUINDÍO : Buenavista.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SANTANDER : Aratoca, Barichara, Barrancabermeja, Bolívar, Cabrera, Cepitá, Charalá, Chipatá, Cimitarra, Coromoro, El Carmen De Chucurí, El Peñón, Encino, Galán, Guavatá, Güepsa, Hato, Jordán, La Paz, Landázuri, Los Santos, Piedecuesta, Puerto Wilches, Sabana De Torres, San Benito, Santa Helena Del Opón, Simacota, Suaita, Sucre, Villanueva, Zapatoca.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TOLIMA : Ambalema, Coyaima, Espinal, Flandes, Guamo, Herveo, Honda, Planadas, Prado, Purificación, Saldaña, San Sebastián De Mariquita, Venadillo, Villarrica.</a:t>
                      </a:r>
                      <a:endParaRPr lang="es-MX" sz="1000" b="0" i="0" u="none" strike="noStrike" cap="none" dirty="0" smtClean="0">
                        <a:solidFill>
                          <a:srgbClr val="000000"/>
                        </a:solidFill>
                        <a:latin typeface="Arial"/>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176524"/>
            <a:ext cx="3859114" cy="5457357"/>
          </a:xfrm>
          <a:prstGeom prst="rect">
            <a:avLst/>
          </a:prstGeom>
          <a:noFill/>
          <a:ln>
            <a:noFill/>
          </a:ln>
        </p:spPr>
      </p:pic>
      <p:pic>
        <p:nvPicPr>
          <p:cNvPr id="10" name="Google Shape;150;p58"/>
          <p:cNvPicPr preferRelativeResize="0"/>
          <p:nvPr/>
        </p:nvPicPr>
        <p:blipFill rotWithShape="1">
          <a:blip r:embed="rId4">
            <a:alphaModFix/>
          </a:blip>
          <a:srcRect/>
          <a:stretch/>
        </p:blipFill>
        <p:spPr>
          <a:xfrm>
            <a:off x="4756222" y="2827382"/>
            <a:ext cx="451143" cy="445047"/>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13689063" y="4585457"/>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28137437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589480490"/>
              </p:ext>
            </p:extLst>
          </p:nvPr>
        </p:nvGraphicFramePr>
        <p:xfrm>
          <a:off x="4556146" y="1270933"/>
          <a:ext cx="7069804" cy="4113870"/>
        </p:xfrm>
        <a:graphic>
          <a:graphicData uri="http://schemas.openxmlformats.org/drawingml/2006/table">
            <a:tbl>
              <a:tblPr>
                <a:noFill/>
                <a:tableStyleId>{C3B7D27D-7022-48AE-870B-97DEDC28B86A}</a:tableStyleId>
              </a:tblPr>
              <a:tblGrid>
                <a:gridCol w="976868">
                  <a:extLst>
                    <a:ext uri="{9D8B030D-6E8A-4147-A177-3AD203B41FA5}">
                      <a16:colId xmlns:a16="http://schemas.microsoft.com/office/drawing/2014/main" val="20000"/>
                    </a:ext>
                  </a:extLst>
                </a:gridCol>
                <a:gridCol w="6092936">
                  <a:extLst>
                    <a:ext uri="{9D8B030D-6E8A-4147-A177-3AD203B41FA5}">
                      <a16:colId xmlns:a16="http://schemas.microsoft.com/office/drawing/2014/main" val="20001"/>
                    </a:ext>
                  </a:extLst>
                </a:gridCol>
              </a:tblGrid>
              <a:tr h="50014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61372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ANTIOQUIA : Abriaquí, Andes, </a:t>
                      </a:r>
                      <a:r>
                        <a:rPr lang="pt-BR" sz="1000" b="0" i="0" u="none" strike="noStrike" cap="none" dirty="0" err="1" smtClean="0">
                          <a:solidFill>
                            <a:srgbClr val="000000"/>
                          </a:solidFill>
                          <a:latin typeface="Arial"/>
                          <a:ea typeface="Verdana"/>
                          <a:cs typeface="Verdana"/>
                          <a:sym typeface="Verdana"/>
                        </a:rPr>
                        <a:t>Argelia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Betania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Briceño</a:t>
                      </a:r>
                      <a:r>
                        <a:rPr lang="pt-BR" sz="1000" b="0" i="0" u="none" strike="noStrike" cap="none" dirty="0" smtClean="0">
                          <a:solidFill>
                            <a:srgbClr val="000000"/>
                          </a:solidFill>
                          <a:latin typeface="Arial"/>
                          <a:ea typeface="Verdana"/>
                          <a:cs typeface="Verdana"/>
                          <a:sym typeface="Verdana"/>
                        </a:rPr>
                        <a:t>, Buriticá, </a:t>
                      </a:r>
                      <a:r>
                        <a:rPr lang="pt-BR" sz="1000" b="0" i="0" u="none" strike="noStrike" cap="none" dirty="0" err="1" smtClean="0">
                          <a:solidFill>
                            <a:srgbClr val="000000"/>
                          </a:solidFill>
                          <a:latin typeface="Arial"/>
                          <a:ea typeface="Verdana"/>
                          <a:cs typeface="Verdana"/>
                          <a:sym typeface="Verdana"/>
                        </a:rPr>
                        <a:t>Caracolí</a:t>
                      </a:r>
                      <a:r>
                        <a:rPr lang="pt-BR" sz="1000" b="0" i="0" u="none" strike="noStrike" cap="none" dirty="0" smtClean="0">
                          <a:solidFill>
                            <a:srgbClr val="000000"/>
                          </a:solidFill>
                          <a:latin typeface="Arial"/>
                          <a:ea typeface="Verdana"/>
                          <a:cs typeface="Verdana"/>
                          <a:sym typeface="Verdana"/>
                        </a:rPr>
                        <a:t>, Carepa, Cañasgordas, </a:t>
                      </a:r>
                      <a:r>
                        <a:rPr lang="pt-BR" sz="1000" b="0" i="0" u="none" strike="noStrike" cap="none" dirty="0" err="1" smtClean="0">
                          <a:solidFill>
                            <a:srgbClr val="000000"/>
                          </a:solidFill>
                          <a:latin typeface="Arial"/>
                          <a:ea typeface="Verdana"/>
                          <a:cs typeface="Verdana"/>
                          <a:sym typeface="Verdana"/>
                        </a:rPr>
                        <a:t>Chigorodó</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Ciudad</a:t>
                      </a:r>
                      <a:r>
                        <a:rPr lang="pt-BR" sz="1000" b="0" i="0" u="none" strike="noStrike" cap="none" dirty="0" smtClean="0">
                          <a:solidFill>
                            <a:srgbClr val="000000"/>
                          </a:solidFill>
                          <a:latin typeface="Arial"/>
                          <a:ea typeface="Verdana"/>
                          <a:cs typeface="Verdana"/>
                          <a:sym typeface="Verdana"/>
                        </a:rPr>
                        <a:t> Bolívar, Cocorná, Concepción, Concordia, </a:t>
                      </a:r>
                      <a:r>
                        <a:rPr lang="pt-BR" sz="1000" b="0" i="0" u="none" strike="noStrike" cap="none" dirty="0" err="1" smtClean="0">
                          <a:solidFill>
                            <a:srgbClr val="000000"/>
                          </a:solidFill>
                          <a:latin typeface="Arial"/>
                          <a:ea typeface="Verdana"/>
                          <a:cs typeface="Verdana"/>
                          <a:sym typeface="Verdana"/>
                        </a:rPr>
                        <a:t>Dabeiba</a:t>
                      </a:r>
                      <a:r>
                        <a:rPr lang="pt-BR" sz="1000" b="0" i="0" u="none" strike="noStrike" cap="none" dirty="0" smtClean="0">
                          <a:solidFill>
                            <a:srgbClr val="000000"/>
                          </a:solidFill>
                          <a:latin typeface="Arial"/>
                          <a:ea typeface="Verdana"/>
                          <a:cs typeface="Verdana"/>
                          <a:sym typeface="Verdana"/>
                        </a:rPr>
                        <a:t>, El Carmen De Viboral, </a:t>
                      </a:r>
                      <a:r>
                        <a:rPr lang="pt-BR" sz="1000" b="0" i="0" u="none" strike="noStrike" cap="none" dirty="0" err="1" smtClean="0">
                          <a:solidFill>
                            <a:srgbClr val="000000"/>
                          </a:solidFill>
                          <a:latin typeface="Arial"/>
                          <a:ea typeface="Verdana"/>
                          <a:cs typeface="Verdana"/>
                          <a:sym typeface="Verdana"/>
                        </a:rPr>
                        <a:t>Frontino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Giraldo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Hispania</a:t>
                      </a:r>
                      <a:r>
                        <a:rPr lang="pt-BR" sz="1000" b="0" i="0" u="none" strike="noStrike" cap="none" dirty="0" smtClean="0">
                          <a:solidFill>
                            <a:srgbClr val="000000"/>
                          </a:solidFill>
                          <a:latin typeface="Arial"/>
                          <a:ea typeface="Verdana"/>
                          <a:cs typeface="Verdana"/>
                          <a:sym typeface="Verdana"/>
                        </a:rPr>
                        <a:t>, Liborina, </a:t>
                      </a:r>
                      <a:r>
                        <a:rPr lang="pt-BR" sz="1000" b="0" i="0" u="none" strike="noStrike" cap="none" dirty="0" err="1" smtClean="0">
                          <a:solidFill>
                            <a:srgbClr val="000000"/>
                          </a:solidFill>
                          <a:latin typeface="Arial"/>
                          <a:ea typeface="Verdana"/>
                          <a:cs typeface="Verdana"/>
                          <a:sym typeface="Verdana"/>
                        </a:rPr>
                        <a:t>Murindó</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Mutatá</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Peñol</a:t>
                      </a:r>
                      <a:r>
                        <a:rPr lang="pt-BR" sz="1000" b="0" i="0" u="none" strike="noStrike" cap="none" dirty="0" smtClean="0">
                          <a:solidFill>
                            <a:srgbClr val="000000"/>
                          </a:solidFill>
                          <a:latin typeface="Arial"/>
                          <a:ea typeface="Verdana"/>
                          <a:cs typeface="Verdana"/>
                          <a:sym typeface="Verdana"/>
                        </a:rPr>
                        <a:t>, Pueblorrico, Puerto Berrío, Salgar, Santo Domingo, Tarso, </a:t>
                      </a:r>
                      <a:r>
                        <a:rPr lang="pt-BR" sz="1000" b="0" i="0" u="none" strike="noStrike" cap="none" dirty="0" err="1" smtClean="0">
                          <a:solidFill>
                            <a:srgbClr val="000000"/>
                          </a:solidFill>
                          <a:latin typeface="Arial"/>
                          <a:ea typeface="Verdana"/>
                          <a:cs typeface="Verdana"/>
                          <a:sym typeface="Verdana"/>
                        </a:rPr>
                        <a:t>Uramita</a:t>
                      </a:r>
                      <a:r>
                        <a:rPr lang="pt-BR" sz="1000" b="0" i="0" u="none" strike="noStrike" cap="none" dirty="0" smtClean="0">
                          <a:solidFill>
                            <a:srgbClr val="000000"/>
                          </a:solidFill>
                          <a:latin typeface="Arial"/>
                          <a:ea typeface="Verdana"/>
                          <a:cs typeface="Verdana"/>
                          <a:sym typeface="Verdana"/>
                        </a:rPr>
                        <a:t>, Vegachí, </a:t>
                      </a:r>
                      <a:r>
                        <a:rPr lang="pt-BR" sz="1000" b="0" i="0" u="none" strike="noStrike" cap="none" dirty="0" err="1" smtClean="0">
                          <a:solidFill>
                            <a:srgbClr val="000000"/>
                          </a:solidFill>
                          <a:latin typeface="Arial"/>
                          <a:ea typeface="Verdana"/>
                          <a:cs typeface="Verdana"/>
                          <a:sym typeface="Verdana"/>
                        </a:rPr>
                        <a:t>Venecia</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BOYACÁ : </a:t>
                      </a:r>
                      <a:r>
                        <a:rPr lang="pt-BR" sz="1000" b="0" i="0" u="none" strike="noStrike" cap="none" dirty="0" err="1" smtClean="0">
                          <a:solidFill>
                            <a:srgbClr val="000000"/>
                          </a:solidFill>
                          <a:latin typeface="Arial"/>
                          <a:ea typeface="Verdana"/>
                          <a:cs typeface="Verdana"/>
                          <a:sym typeface="Verdana"/>
                        </a:rPr>
                        <a:t>Briceño</a:t>
                      </a:r>
                      <a:r>
                        <a:rPr lang="pt-BR" sz="1000" b="0" i="0" u="none" strike="noStrike" cap="none" dirty="0" smtClean="0">
                          <a:solidFill>
                            <a:srgbClr val="000000"/>
                          </a:solidFill>
                          <a:latin typeface="Arial"/>
                          <a:ea typeface="Verdana"/>
                          <a:cs typeface="Verdana"/>
                          <a:sym typeface="Verdana"/>
                        </a:rPr>
                        <a:t>, La Victoria, </a:t>
                      </a:r>
                      <a:r>
                        <a:rPr lang="pt-BR" sz="1000" b="0" i="0" u="none" strike="noStrike" cap="none" dirty="0" err="1" smtClean="0">
                          <a:solidFill>
                            <a:srgbClr val="000000"/>
                          </a:solidFill>
                          <a:latin typeface="Arial"/>
                          <a:ea typeface="Verdana"/>
                          <a:cs typeface="Verdana"/>
                          <a:sym typeface="Verdana"/>
                        </a:rPr>
                        <a:t>Nuevo</a:t>
                      </a:r>
                      <a:r>
                        <a:rPr lang="pt-BR" sz="1000" b="0" i="0" u="none" strike="noStrike" cap="none" dirty="0" smtClean="0">
                          <a:solidFill>
                            <a:srgbClr val="000000"/>
                          </a:solidFill>
                          <a:latin typeface="Arial"/>
                          <a:ea typeface="Verdana"/>
                          <a:cs typeface="Verdana"/>
                          <a:sym typeface="Verdana"/>
                        </a:rPr>
                        <a:t> Colón, Puerto </a:t>
                      </a:r>
                      <a:r>
                        <a:rPr lang="pt-BR" sz="1000" b="0" i="0" u="none" strike="noStrike" cap="none" dirty="0" err="1" smtClean="0">
                          <a:solidFill>
                            <a:srgbClr val="000000"/>
                          </a:solidFill>
                          <a:latin typeface="Arial"/>
                          <a:ea typeface="Verdana"/>
                          <a:cs typeface="Verdana"/>
                          <a:sym typeface="Verdana"/>
                        </a:rPr>
                        <a:t>Boyacá</a:t>
                      </a:r>
                      <a:r>
                        <a:rPr lang="pt-BR" sz="1000" b="0" i="0" u="none" strike="noStrike" cap="none" dirty="0" smtClean="0">
                          <a:solidFill>
                            <a:srgbClr val="000000"/>
                          </a:solidFill>
                          <a:latin typeface="Arial"/>
                          <a:ea typeface="Verdana"/>
                          <a:cs typeface="Verdana"/>
                          <a:sym typeface="Verdana"/>
                        </a:rPr>
                        <a:t>, San Pablo De Borbur, Tununguá.</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CALDAS : Anserma, La </a:t>
                      </a:r>
                      <a:r>
                        <a:rPr lang="pt-BR" sz="1000" b="0" i="0" u="none" strike="noStrike" cap="none" dirty="0" err="1" smtClean="0">
                          <a:solidFill>
                            <a:srgbClr val="000000"/>
                          </a:solidFill>
                          <a:latin typeface="Arial"/>
                          <a:ea typeface="Verdana"/>
                          <a:cs typeface="Verdana"/>
                          <a:sym typeface="Verdana"/>
                        </a:rPr>
                        <a:t>Dorada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Norcasia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Pensilvania</a:t>
                      </a:r>
                      <a:r>
                        <a:rPr lang="pt-BR" sz="1000" b="0" i="0" u="none" strike="noStrike" cap="none" dirty="0" smtClean="0">
                          <a:solidFill>
                            <a:srgbClr val="000000"/>
                          </a:solidFill>
                          <a:latin typeface="Arial"/>
                          <a:ea typeface="Verdana"/>
                          <a:cs typeface="Verdana"/>
                          <a:sym typeface="Verdana"/>
                        </a:rPr>
                        <a:t>, Riosucio, Supía, Villamaría.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HUILA : Isnos, Santa </a:t>
                      </a:r>
                      <a:r>
                        <a:rPr lang="pt-BR" sz="1000" b="0" i="0" u="none" strike="noStrike" cap="none" dirty="0" err="1" smtClean="0">
                          <a:solidFill>
                            <a:srgbClr val="000000"/>
                          </a:solidFill>
                          <a:latin typeface="Arial"/>
                          <a:ea typeface="Verdana"/>
                          <a:cs typeface="Verdana"/>
                          <a:sym typeface="Verdana"/>
                        </a:rPr>
                        <a:t>María</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QUINDÍO : </a:t>
                      </a:r>
                      <a:r>
                        <a:rPr lang="pt-BR" sz="1000" b="0" i="0" u="none" strike="noStrike" cap="none" dirty="0" err="1" smtClean="0">
                          <a:solidFill>
                            <a:srgbClr val="000000"/>
                          </a:solidFill>
                          <a:latin typeface="Arial"/>
                          <a:ea typeface="Verdana"/>
                          <a:cs typeface="Verdana"/>
                          <a:sym typeface="Verdana"/>
                        </a:rPr>
                        <a:t>Circasia</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RISARALDA : Apía, </a:t>
                      </a:r>
                      <a:r>
                        <a:rPr lang="pt-BR" sz="1000" b="0" i="0" u="none" strike="noStrike" cap="none" dirty="0" err="1" smtClean="0">
                          <a:solidFill>
                            <a:srgbClr val="000000"/>
                          </a:solidFill>
                          <a:latin typeface="Arial"/>
                          <a:ea typeface="Verdana"/>
                          <a:cs typeface="Verdana"/>
                          <a:sym typeface="Verdana"/>
                        </a:rPr>
                        <a:t>Belén</a:t>
                      </a:r>
                      <a:r>
                        <a:rPr lang="pt-BR" sz="1000" b="0" i="0" u="none" strike="noStrike" cap="none" dirty="0" smtClean="0">
                          <a:solidFill>
                            <a:srgbClr val="000000"/>
                          </a:solidFill>
                          <a:latin typeface="Arial"/>
                          <a:ea typeface="Verdana"/>
                          <a:cs typeface="Verdana"/>
                          <a:sym typeface="Verdana"/>
                        </a:rPr>
                        <a:t> De </a:t>
                      </a:r>
                      <a:r>
                        <a:rPr lang="pt-BR" sz="1000" b="0" i="0" u="none" strike="noStrike" cap="none" dirty="0" err="1" smtClean="0">
                          <a:solidFill>
                            <a:srgbClr val="000000"/>
                          </a:solidFill>
                          <a:latin typeface="Arial"/>
                          <a:ea typeface="Verdana"/>
                          <a:cs typeface="Verdana"/>
                          <a:sym typeface="Verdana"/>
                        </a:rPr>
                        <a:t>Umbría</a:t>
                      </a:r>
                      <a:r>
                        <a:rPr lang="pt-BR" sz="1000" b="0" i="0" u="none" strike="noStrike" cap="none" dirty="0" smtClean="0">
                          <a:solidFill>
                            <a:srgbClr val="000000"/>
                          </a:solidFill>
                          <a:latin typeface="Arial"/>
                          <a:ea typeface="Verdana"/>
                          <a:cs typeface="Verdana"/>
                          <a:sym typeface="Verdana"/>
                        </a:rPr>
                        <a:t>, Guática, Mistrató, Pereira, Quinchía.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SANTANDER : Aguada, </a:t>
                      </a:r>
                      <a:r>
                        <a:rPr lang="pt-BR" sz="1000" b="0" i="0" u="none" strike="noStrike" cap="none" dirty="0" err="1" smtClean="0">
                          <a:solidFill>
                            <a:srgbClr val="000000"/>
                          </a:solidFill>
                          <a:latin typeface="Arial"/>
                          <a:ea typeface="Verdana"/>
                          <a:cs typeface="Verdana"/>
                          <a:sym typeface="Verdana"/>
                        </a:rPr>
                        <a:t>Chima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Contratación</a:t>
                      </a:r>
                      <a:r>
                        <a:rPr lang="pt-BR" sz="1000" b="0" i="0" u="none" strike="noStrike" cap="none" dirty="0" smtClean="0">
                          <a:solidFill>
                            <a:srgbClr val="000000"/>
                          </a:solidFill>
                          <a:latin typeface="Arial"/>
                          <a:ea typeface="Verdana"/>
                          <a:cs typeface="Verdana"/>
                          <a:sym typeface="Verdana"/>
                        </a:rPr>
                        <a:t>, El </a:t>
                      </a:r>
                      <a:r>
                        <a:rPr lang="pt-BR" sz="1000" b="0" i="0" u="none" strike="noStrike" cap="none" dirty="0" err="1" smtClean="0">
                          <a:solidFill>
                            <a:srgbClr val="000000"/>
                          </a:solidFill>
                          <a:latin typeface="Arial"/>
                          <a:ea typeface="Verdana"/>
                          <a:cs typeface="Verdana"/>
                          <a:sym typeface="Verdana"/>
                        </a:rPr>
                        <a:t>Guacamayo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Florián</a:t>
                      </a:r>
                      <a:r>
                        <a:rPr lang="pt-BR" sz="1000" b="0" i="0" u="none" strike="noStrike" cap="none" dirty="0" smtClean="0">
                          <a:solidFill>
                            <a:srgbClr val="000000"/>
                          </a:solidFill>
                          <a:latin typeface="Arial"/>
                          <a:ea typeface="Verdana"/>
                          <a:cs typeface="Verdana"/>
                          <a:sym typeface="Verdana"/>
                        </a:rPr>
                        <a:t>, Guadalupe, </a:t>
                      </a:r>
                      <a:r>
                        <a:rPr lang="pt-BR" sz="1000" b="0" i="0" u="none" strike="noStrike" cap="none" dirty="0" err="1" smtClean="0">
                          <a:solidFill>
                            <a:srgbClr val="000000"/>
                          </a:solidFill>
                          <a:latin typeface="Arial"/>
                          <a:ea typeface="Verdana"/>
                          <a:cs typeface="Verdana"/>
                          <a:sym typeface="Verdana"/>
                        </a:rPr>
                        <a:t>Jesús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María</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Belleza</a:t>
                      </a:r>
                      <a:r>
                        <a:rPr lang="pt-BR" sz="1000" b="0" i="0" u="none" strike="noStrike" cap="none" dirty="0" smtClean="0">
                          <a:solidFill>
                            <a:srgbClr val="000000"/>
                          </a:solidFill>
                          <a:latin typeface="Arial"/>
                          <a:ea typeface="Verdana"/>
                          <a:cs typeface="Verdana"/>
                          <a:sym typeface="Verdana"/>
                        </a:rPr>
                        <a:t>, Ocamonte, Oiba, Pinchote, Puerto Parra, Páramo, Socorro, Valle De San José, Vélez.</a:t>
                      </a:r>
                      <a:endParaRPr lang="pt-BR" sz="970" b="0" i="0" u="none" strike="noStrike" cap="none" dirty="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27374947"/>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176524"/>
            <a:ext cx="3859115" cy="5457357"/>
          </a:xfrm>
          <a:prstGeom prst="rect">
            <a:avLst/>
          </a:prstGeom>
          <a:noFill/>
          <a:ln>
            <a:noFill/>
          </a:ln>
        </p:spPr>
      </p:pic>
      <p:pic>
        <p:nvPicPr>
          <p:cNvPr id="11" name="Google Shape;137;p24"/>
          <p:cNvPicPr preferRelativeResize="0"/>
          <p:nvPr/>
        </p:nvPicPr>
        <p:blipFill rotWithShape="1">
          <a:blip r:embed="rId4">
            <a:alphaModFix/>
          </a:blip>
          <a:srcRect/>
          <a:stretch/>
        </p:blipFill>
        <p:spPr>
          <a:xfrm>
            <a:off x="4719502" y="3182728"/>
            <a:ext cx="457200" cy="446694"/>
          </a:xfrm>
          <a:prstGeom prst="rect">
            <a:avLst/>
          </a:prstGeom>
          <a:noFill/>
          <a:ln>
            <a:noFill/>
          </a:ln>
        </p:spPr>
      </p:pic>
      <p:pic>
        <p:nvPicPr>
          <p:cNvPr id="2" name="Imagen 1"/>
          <p:cNvPicPr>
            <a:picLocks noChangeAspect="1"/>
          </p:cNvPicPr>
          <p:nvPr/>
        </p:nvPicPr>
        <p:blipFill>
          <a:blip r:embed="rId5"/>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34465287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3" name="Google Shape;146;p58"/>
          <p:cNvGraphicFramePr/>
          <p:nvPr>
            <p:extLst>
              <p:ext uri="{D42A27DB-BD31-4B8C-83A1-F6EECF244321}">
                <p14:modId xmlns:p14="http://schemas.microsoft.com/office/powerpoint/2010/main" val="931547210"/>
              </p:ext>
            </p:extLst>
          </p:nvPr>
        </p:nvGraphicFramePr>
        <p:xfrm>
          <a:off x="4568599" y="1695978"/>
          <a:ext cx="6746479" cy="4379144"/>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Balboa, </a:t>
                      </a:r>
                      <a:r>
                        <a:rPr lang="es-MX" sz="1000" b="0" i="0" u="none" strike="noStrike" cap="none" dirty="0" err="1" smtClean="0">
                          <a:solidFill>
                            <a:srgbClr val="000000"/>
                          </a:solidFill>
                          <a:latin typeface="+mn-lt"/>
                          <a:ea typeface="Verdana"/>
                          <a:cs typeface="Verdana"/>
                          <a:sym typeface="Verdana"/>
                        </a:rPr>
                        <a:t>Cajibío</a:t>
                      </a:r>
                      <a:r>
                        <a:rPr lang="es-MX" sz="1000" b="0" i="0" u="none" strike="noStrike" cap="none" dirty="0" smtClean="0">
                          <a:solidFill>
                            <a:srgbClr val="000000"/>
                          </a:solidFill>
                          <a:latin typeface="+mn-lt"/>
                          <a:ea typeface="Verdana"/>
                          <a:cs typeface="Verdana"/>
                          <a:sym typeface="Verdana"/>
                        </a:rPr>
                        <a:t>, Caloto, Puracé, Villa Rica.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 </a:t>
                      </a:r>
                      <a:r>
                        <a:rPr lang="es-MX" sz="1000" b="0" i="0" u="none" strike="noStrike" cap="none" dirty="0" err="1" smtClean="0">
                          <a:solidFill>
                            <a:srgbClr val="000000"/>
                          </a:solidFill>
                          <a:latin typeface="+mn-lt"/>
                          <a:ea typeface="Verdana"/>
                          <a:cs typeface="Verdana"/>
                          <a:sym typeface="Verdana"/>
                        </a:rPr>
                        <a:t>Juradó</a:t>
                      </a:r>
                      <a:r>
                        <a:rPr lang="es-MX" sz="1000" b="0" i="0" u="none" strike="noStrike" cap="none" dirty="0" smtClean="0">
                          <a:solidFill>
                            <a:srgbClr val="000000"/>
                          </a:solidFill>
                          <a:latin typeface="+mn-lt"/>
                          <a:ea typeface="Verdana"/>
                          <a:cs typeface="Verdana"/>
                          <a:sym typeface="Verdana"/>
                        </a:rPr>
                        <a:t>, Unguía.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Ansermanuevo, Argelia, Bolívar, Candelaria, El Cairo, El Dovio, Guadalajara De Buga, La Unión, La Victoria, Obando, Roldanillo, Sevilla, Toro, Trujillo, Tuluá, Zarzal.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Almaguer, Argelia, Bolívar, Buenos Aires, Caldono, Corinto, Inzá, Jambaló, La Vega, Mercaderes, Miranda, Morales, Patía, Piendamó - Tunía, Popayán, Páez, Rosas, San Sebastián, Santander De Quilichao, Silvia, Sotará Paispamba, Sucre, Suárez, Toribío, Totoró.</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Bagadó, Carmen Del Darién, Lloró, Riosucio.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NARIÑO : Albán, Arboleda, Buesaco, Chachagüí, Cumbitara, El Peñol, El Rosario, El Tablón De Gómez, El Tambo, La Florida, La Unión, Leiva, Linares, Los Andes, Policarpa, San Lorenzo, San Pablo, San Pedro De Cartago, Taminango.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Cali, Alcalá, Andalucía, Bugalagrande, Caicedonia, Calima, Cartago, El Cerrito, Ginebra, Guacarí, Palmira, San Pedro, Versalles.</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CAUCA : La Sierra, Puerto Tejada, </a:t>
                      </a:r>
                      <a:r>
                        <a:rPr lang="es-CO" sz="1000" b="0" i="0" u="none" strike="noStrike" cap="none" dirty="0" err="1" smtClean="0">
                          <a:solidFill>
                            <a:srgbClr val="000000"/>
                          </a:solidFill>
                          <a:latin typeface="+mn-lt"/>
                          <a:ea typeface="Verdana"/>
                          <a:cs typeface="Verdana"/>
                          <a:sym typeface="Verdana"/>
                        </a:rPr>
                        <a:t>Timbío</a:t>
                      </a:r>
                      <a:r>
                        <a:rPr lang="es-CO"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CHOCÓ : Bahía Solano, El Carmen De Atrato, Quibdó.</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NARIÑO : </a:t>
                      </a:r>
                      <a:r>
                        <a:rPr lang="es-CO" sz="1000" b="0" i="0" u="none" strike="noStrike" cap="none" dirty="0" err="1" smtClean="0">
                          <a:solidFill>
                            <a:srgbClr val="000000"/>
                          </a:solidFill>
                          <a:latin typeface="+mn-lt"/>
                          <a:ea typeface="Verdana"/>
                          <a:cs typeface="Verdana"/>
                          <a:sym typeface="Verdana"/>
                        </a:rPr>
                        <a:t>Ancuya</a:t>
                      </a:r>
                      <a:r>
                        <a:rPr lang="es-CO" sz="1000" b="0" i="0" u="none" strike="noStrike" cap="none" dirty="0" smtClean="0">
                          <a:solidFill>
                            <a:srgbClr val="000000"/>
                          </a:solidFill>
                          <a:latin typeface="+mn-lt"/>
                          <a:ea typeface="Verdana"/>
                          <a:cs typeface="Verdana"/>
                          <a:sym typeface="Verdana"/>
                        </a:rPr>
                        <a:t>, Belén, Colón, Consacá, El Charco, Guaitarilla, La Cruz, La Llanada, </a:t>
                      </a:r>
                      <a:r>
                        <a:rPr lang="es-CO" sz="1000" b="0" i="0" u="none" strike="noStrike" cap="none" dirty="0" err="1" smtClean="0">
                          <a:solidFill>
                            <a:srgbClr val="000000"/>
                          </a:solidFill>
                          <a:latin typeface="+mn-lt"/>
                          <a:ea typeface="Verdana"/>
                          <a:cs typeface="Verdana"/>
                          <a:sym typeface="Verdana"/>
                        </a:rPr>
                        <a:t>Mallama</a:t>
                      </a:r>
                      <a:r>
                        <a:rPr lang="es-CO" sz="1000" b="0" i="0" u="none" strike="noStrike" cap="none" dirty="0" smtClean="0">
                          <a:solidFill>
                            <a:srgbClr val="000000"/>
                          </a:solidFill>
                          <a:latin typeface="+mn-lt"/>
                          <a:ea typeface="Verdana"/>
                          <a:cs typeface="Verdana"/>
                          <a:sym typeface="Verdana"/>
                        </a:rPr>
                        <a:t>, Nariño, Pasto, Providencia, Samaniego, San Bernardo, Sandoná, Túquerres, Yacuanquer.</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a:t>
                      </a:r>
                      <a:r>
                        <a:rPr lang="es-CO" sz="1000" b="0" i="0" u="none" strike="noStrike" cap="none" dirty="0" err="1" smtClean="0">
                          <a:solidFill>
                            <a:srgbClr val="000000"/>
                          </a:solidFill>
                          <a:latin typeface="+mn-lt"/>
                          <a:ea typeface="Verdana"/>
                          <a:cs typeface="Verdana"/>
                          <a:sym typeface="Verdana"/>
                        </a:rPr>
                        <a:t>Dagua</a:t>
                      </a:r>
                      <a:r>
                        <a:rPr lang="es-CO" sz="1000" b="0" i="0" u="none" strike="noStrike" cap="none" dirty="0" smtClean="0">
                          <a:solidFill>
                            <a:srgbClr val="000000"/>
                          </a:solidFill>
                          <a:latin typeface="+mn-lt"/>
                          <a:ea typeface="Verdana"/>
                          <a:cs typeface="Verdana"/>
                          <a:sym typeface="Verdana"/>
                        </a:rPr>
                        <a:t>, El Águila, Florida, Jamundí, La Cumbre, Pradera, Restrepo, </a:t>
                      </a:r>
                      <a:r>
                        <a:rPr lang="es-CO" sz="1000" b="0" i="0" u="none" strike="noStrike" cap="none" dirty="0" err="1" smtClean="0">
                          <a:solidFill>
                            <a:srgbClr val="000000"/>
                          </a:solidFill>
                          <a:latin typeface="+mn-lt"/>
                          <a:ea typeface="Verdana"/>
                          <a:cs typeface="Verdana"/>
                          <a:sym typeface="Verdana"/>
                        </a:rPr>
                        <a:t>Riofrío</a:t>
                      </a:r>
                      <a:r>
                        <a:rPr lang="es-CO" sz="1000" b="0" i="0" u="none" strike="noStrike" cap="none" dirty="0" smtClean="0">
                          <a:solidFill>
                            <a:srgbClr val="000000"/>
                          </a:solidFill>
                          <a:latin typeface="+mn-lt"/>
                          <a:ea typeface="Verdana"/>
                          <a:cs typeface="Verdana"/>
                          <a:sym typeface="Verdana"/>
                        </a:rPr>
                        <a:t>, Vijes, Yotoco, Yumbo.</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14007097"/>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a:extLst>
              <a:ext uri="{28A0092B-C50C-407E-A947-70E740481C1C}">
                <a14:useLocalDpi xmlns:a14="http://schemas.microsoft.com/office/drawing/2010/main" val="0"/>
              </a:ext>
            </a:extLst>
          </a:blip>
          <a:stretch>
            <a:fillRect/>
          </a:stretch>
        </p:blipFill>
        <p:spPr>
          <a:xfrm>
            <a:off x="1106271" y="1237779"/>
            <a:ext cx="2989182" cy="5073800"/>
          </a:xfrm>
          <a:prstGeom prst="rect">
            <a:avLst/>
          </a:prstGeom>
          <a:noFill/>
          <a:ln>
            <a:noFill/>
          </a:ln>
        </p:spPr>
      </p:pic>
      <p:pic>
        <p:nvPicPr>
          <p:cNvPr id="159" name="Google Shape;159;p59"/>
          <p:cNvPicPr preferRelativeResize="0"/>
          <p:nvPr/>
        </p:nvPicPr>
        <p:blipFill rotWithShape="1">
          <a:blip r:embed="rId4">
            <a:alphaModFix/>
          </a:blip>
          <a:srcRect/>
          <a:stretch/>
        </p:blipFill>
        <p:spPr>
          <a:xfrm>
            <a:off x="14499799" y="4186868"/>
            <a:ext cx="457200" cy="446694"/>
          </a:xfrm>
          <a:prstGeom prst="rect">
            <a:avLst/>
          </a:prstGeom>
          <a:noFill/>
          <a:ln>
            <a:noFill/>
          </a:ln>
        </p:spPr>
      </p:pic>
      <p:pic>
        <p:nvPicPr>
          <p:cNvPr id="163" name="Google Shape;163;p59" descr="Recurso 25.png"/>
          <p:cNvPicPr preferRelativeResize="0"/>
          <p:nvPr/>
        </p:nvPicPr>
        <p:blipFill rotWithShape="1">
          <a:blip r:embed="rId5">
            <a:alphaModFix/>
          </a:blip>
          <a:srcRect/>
          <a:stretch/>
        </p:blipFill>
        <p:spPr>
          <a:xfrm>
            <a:off x="4738069" y="2443004"/>
            <a:ext cx="432711" cy="446694"/>
          </a:xfrm>
          <a:prstGeom prst="rect">
            <a:avLst/>
          </a:prstGeom>
          <a:noFill/>
          <a:ln>
            <a:noFill/>
          </a:ln>
        </p:spPr>
      </p:pic>
      <p:pic>
        <p:nvPicPr>
          <p:cNvPr id="10" name="Google Shape;185;p61"/>
          <p:cNvPicPr preferRelativeResize="0"/>
          <p:nvPr/>
        </p:nvPicPr>
        <p:blipFill rotWithShape="1">
          <a:blip r:embed="rId6">
            <a:alphaModFix/>
          </a:blip>
          <a:srcRect/>
          <a:stretch/>
        </p:blipFill>
        <p:spPr>
          <a:xfrm>
            <a:off x="12308730" y="1695978"/>
            <a:ext cx="3694496" cy="1042506"/>
          </a:xfrm>
          <a:prstGeom prst="rect">
            <a:avLst/>
          </a:prstGeom>
          <a:noFill/>
          <a:ln>
            <a:noFill/>
          </a:ln>
        </p:spPr>
      </p:pic>
      <p:pic>
        <p:nvPicPr>
          <p:cNvPr id="2" name="Imagen 1"/>
          <p:cNvPicPr>
            <a:picLocks noChangeAspect="1"/>
          </p:cNvPicPr>
          <p:nvPr/>
        </p:nvPicPr>
        <p:blipFill>
          <a:blip r:embed="rId7"/>
          <a:stretch>
            <a:fillRect/>
          </a:stretch>
        </p:blipFill>
        <p:spPr>
          <a:xfrm>
            <a:off x="13465731" y="3470099"/>
            <a:ext cx="432854" cy="445047"/>
          </a:xfrm>
          <a:prstGeom prst="rect">
            <a:avLst/>
          </a:prstGeom>
        </p:spPr>
      </p:pic>
      <p:pic>
        <p:nvPicPr>
          <p:cNvPr id="15" name="Google Shape;150;p58"/>
          <p:cNvPicPr preferRelativeResize="0"/>
          <p:nvPr/>
        </p:nvPicPr>
        <p:blipFill rotWithShape="1">
          <a:blip r:embed="rId8">
            <a:alphaModFix/>
          </a:blip>
          <a:srcRect/>
          <a:stretch/>
        </p:blipFill>
        <p:spPr>
          <a:xfrm>
            <a:off x="4769288" y="3774679"/>
            <a:ext cx="451143" cy="445047"/>
          </a:xfrm>
          <a:prstGeom prst="rect">
            <a:avLst/>
          </a:prstGeom>
          <a:noFill/>
          <a:ln>
            <a:noFill/>
          </a:ln>
        </p:spPr>
      </p:pic>
      <p:pic>
        <p:nvPicPr>
          <p:cNvPr id="16" name="Google Shape;137;p24"/>
          <p:cNvPicPr preferRelativeResize="0"/>
          <p:nvPr/>
        </p:nvPicPr>
        <p:blipFill rotWithShape="1">
          <a:blip r:embed="rId4">
            <a:alphaModFix/>
          </a:blip>
          <a:srcRect/>
          <a:stretch/>
        </p:blipFill>
        <p:spPr>
          <a:xfrm>
            <a:off x="4763231" y="5281262"/>
            <a:ext cx="457200" cy="446694"/>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2898</TotalTime>
  <Words>3393</Words>
  <Application>Microsoft Office PowerPoint</Application>
  <PresentationFormat>Panorámica</PresentationFormat>
  <Paragraphs>151</Paragraphs>
  <Slides>13</Slides>
  <Notes>13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Arial</vt:lpstr>
      <vt:lpstr>Arial Black</vt:lpstr>
      <vt:lpstr>Calibri</vt:lpstr>
      <vt:lpstr>Verdana</vt:lpstr>
      <vt:lpstr>Arial Narrow</vt:lpstr>
      <vt:lpstr>Helvetica Neue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287</cp:revision>
  <cp:lastPrinted>2024-01-12T21:20:58Z</cp:lastPrinted>
  <dcterms:created xsi:type="dcterms:W3CDTF">2022-10-19T17:32:46Z</dcterms:created>
  <dcterms:modified xsi:type="dcterms:W3CDTF">2024-01-23T19:51:20Z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