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71" r:id="rId6"/>
    <p:sldId id="260" r:id="rId7"/>
    <p:sldId id="270" r:id="rId8"/>
    <p:sldId id="269" r:id="rId9"/>
    <p:sldId id="261" r:id="rId10"/>
    <p:sldId id="262" r:id="rId11"/>
    <p:sldId id="263" r:id="rId12"/>
    <p:sldId id="264" r:id="rId13"/>
    <p:sldId id="265" r:id="rId14"/>
  </p:sldIdLst>
  <p:sldSz cx="12192000" cy="6858000"/>
  <p:notesSz cx="12192000" cy="6858000"/>
  <p:embeddedFontLst>
    <p:embeddedFont>
      <p:font typeface="Calibri" panose="020F0502020204030204" pitchFamily="34" charset="0"/>
      <p:regular r:id="rId16"/>
      <p:bold r:id="rId17"/>
      <p:italic r:id="rId18"/>
      <p:boldItalic r:id="rId19"/>
    </p:embeddedFont>
    <p:embeddedFont>
      <p:font typeface="Verdana" panose="020B0604030504040204" pitchFamily="34" charset="0"/>
      <p:regular r:id="rId20"/>
      <p:bold r:id="rId21"/>
      <p:italic r:id="rId22"/>
      <p:boldItalic r:id="rId23"/>
    </p:embeddedFont>
    <p:embeddedFont>
      <p:font typeface="Arial Narrow" panose="020B0606020202030204" pitchFamily="34" charset="0"/>
      <p:regular r:id="rId24"/>
      <p:bold r:id="rId25"/>
      <p:italic r:id="rId26"/>
      <p:boldItalic r:id="rId27"/>
    </p:embeddedFont>
    <p:embeddedFont>
      <p:font typeface="Helvetica Neue" panose="020B0604020202020204" charset="0"/>
      <p:regular r:id="rId28"/>
      <p:bold r:id="rId29"/>
      <p:italic r:id="rId30"/>
      <p:boldItalic r:id="rId31"/>
    </p:embeddedFont>
    <p:embeddedFont>
      <p:font typeface="Arial Black" panose="020B0A04020102020204" pitchFamily="34" charset="0"/>
      <p:regular r:id="rId32"/>
      <p:bold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dBmSMNS8FRpGjo0RIRugI/GyY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B7D27D-7022-48AE-870B-97DEDC28B86A}">
  <a:tblStyle styleId="{C3B7D27D-7022-48AE-870B-97DEDC28B86A}"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8229C89-3208-43F4-AF60-3C30160D25FD}"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22" autoAdjust="0"/>
    <p:restoredTop sz="94660"/>
  </p:normalViewPr>
  <p:slideViewPr>
    <p:cSldViewPr snapToGrid="0">
      <p:cViewPr>
        <p:scale>
          <a:sx n="100" d="100"/>
          <a:sy n="100" d="100"/>
        </p:scale>
        <p:origin x="1080" y="282"/>
      </p:cViewPr>
      <p:guideLst>
        <p:guide orient="horz" pos="2880"/>
        <p:guide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21" Type="http://schemas.openxmlformats.org/officeDocument/2006/relationships/font" Target="fonts/font6.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font" Target="fonts/font18.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font" Target="fonts/font17.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6" name="Google Shape;166;p6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7" name="Google Shape;177;p6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2: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9" name="Google Shape;189;p6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6" name="Google Shape;196;p2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7750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57754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67055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9: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4" name="Google Shape;15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chemeClr val="lt1"/>
                </a:solidFill>
                <a:latin typeface="Helvetica Neue"/>
                <a:ea typeface="Helvetica Neue"/>
                <a:cs typeface="Helvetica Neue"/>
                <a:sym typeface="Helvetica Neue"/>
              </a:rPr>
              <a:t>www.ideam.gov.co</a:t>
            </a:r>
            <a:endParaRPr dirty="0"/>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4.jpe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orinoquia.jpg"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5.jpeg"/><Relationship Id="rId7"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amazonia.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torta_regiones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O:\Mi%20unidad\OSPA\01.%20Tematicas\04.%20Incendios\01.%20Productos\postmodelo_icv\temporales\orange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icolombia.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O:\Mi%20unidad\OSPA\01.%20Tematicas\04.%20Incendios\01.%20Productos\postmodelo_icv\temporales\red_icv.jpg" TargetMode="External"/><Relationship Id="rId4" Type="http://schemas.openxmlformats.org/officeDocument/2006/relationships/image" Target="file:///O:\Mi%20unidad\OSPA\01.%20Tematicas\04.%20Incendios\01.%20Productos\postmodelo_icv\temporales\yellow_icv.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caribe.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9.png"/><Relationship Id="rId4" Type="http://schemas.openxmlformats.org/officeDocument/2006/relationships/image" Target="file:///O:\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9.png"/><Relationship Id="rId4" Type="http://schemas.openxmlformats.org/officeDocument/2006/relationships/image" Target="file:///O:\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file:///O:\Mi%20unidad\OSPA\01.%20Tematicas\04.%20Incendios\01.%20Productos\postmodelo_icv\temporales\iandina.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2.jpe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file:///O:\Mi%20unidad\OSPA\01.%20Tematicas\04.%20Incendios\01.%20Productos\postmodelo_icv\temporales\ipacifico.jpg" TargetMode="External"/><Relationship Id="rId9"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000" b="1" i="0" u="none" strike="noStrike" cap="none" dirty="0">
                <a:solidFill>
                  <a:srgbClr val="C00000"/>
                </a:solidFill>
                <a:latin typeface="Verdana"/>
                <a:ea typeface="Verdana"/>
                <a:cs typeface="Verdana"/>
                <a:sym typeface="Verdana"/>
              </a:rPr>
              <a:t>Boletín No.</a:t>
            </a:r>
            <a:endParaRPr sz="2000" b="1" i="0" u="none" strike="noStrike" cap="none" dirty="0">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400" b="1" dirty="0" smtClean="0">
                <a:solidFill>
                  <a:schemeClr val="lt1"/>
                </a:solidFill>
                <a:latin typeface="Verdana"/>
                <a:ea typeface="Verdana"/>
                <a:cs typeface="Verdana"/>
                <a:sym typeface="Verdana"/>
              </a:rPr>
              <a:t>021</a:t>
            </a: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793F"/>
                </a:solidFill>
                <a:latin typeface="Verdana"/>
                <a:ea typeface="Verdana"/>
                <a:cs typeface="Verdana"/>
                <a:sym typeface="Verdana"/>
              </a:rPr>
              <a:t>PARA PREPARARSE </a:t>
            </a:r>
            <a:r>
              <a:rPr lang="es-MX" sz="800" b="0" i="0" u="none" strike="noStrike" cap="none" dirty="0">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dirty="0">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BB3F"/>
                </a:solidFill>
                <a:latin typeface="Verdana"/>
                <a:ea typeface="Verdana"/>
                <a:cs typeface="Verdana"/>
                <a:sym typeface="Verdana"/>
              </a:rPr>
              <a:t>PARA  INFORMARSE  </a:t>
            </a:r>
            <a:r>
              <a:rPr lang="es-MX" sz="800" b="0" i="0" u="none" strike="noStrike" cap="none" dirty="0">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dirty="0">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92D050"/>
                </a:solidFill>
                <a:latin typeface="Verdana"/>
                <a:ea typeface="Verdana"/>
                <a:cs typeface="Verdana"/>
                <a:sym typeface="Verdana"/>
              </a:rPr>
              <a:t>CONDICIONES NORMALES </a:t>
            </a:r>
            <a:r>
              <a:rPr lang="es-MX" sz="800" b="0" i="0" u="none" strike="noStrike" cap="none" dirty="0">
                <a:solidFill>
                  <a:srgbClr val="171616"/>
                </a:solidFill>
                <a:latin typeface="Verdana"/>
                <a:ea typeface="Verdana"/>
                <a:cs typeface="Verdana"/>
                <a:sym typeface="Verdana"/>
              </a:rPr>
              <a:t>La información que se suministra se encuentra dentro de los rangos normales.</a:t>
            </a:r>
            <a:endParaRPr sz="800" b="0" i="0" u="none" strike="noStrike" cap="none" dirty="0">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r>
              <a:rPr lang="es-MX" sz="1100" b="1" i="0" u="none" strike="noStrike" cap="none" dirty="0" smtClean="0">
                <a:solidFill>
                  <a:srgbClr val="800000"/>
                </a:solidFill>
                <a:latin typeface="Calibri"/>
                <a:ea typeface="Calibri"/>
                <a:cs typeface="Calibri"/>
                <a:sym typeface="Calibri"/>
              </a:rPr>
              <a:t>21 </a:t>
            </a:r>
            <a:r>
              <a:rPr lang="es-MX" sz="1100" b="1" i="0" u="none" strike="noStrike" cap="none" dirty="0" smtClean="0">
                <a:solidFill>
                  <a:srgbClr val="800000"/>
                </a:solidFill>
                <a:latin typeface="Calibri"/>
                <a:ea typeface="Calibri"/>
                <a:cs typeface="Calibri"/>
                <a:sym typeface="Calibri"/>
              </a:rPr>
              <a:t>de enero de 2024</a:t>
            </a:r>
            <a:r>
              <a:rPr lang="es-MX" sz="1100" b="1" dirty="0" smtClean="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 18:00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22</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enero</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2024 </a:t>
            </a:r>
            <a:r>
              <a:rPr lang="es-MX" sz="1100" b="1" i="0" u="none" strike="noStrike" cap="none" dirty="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2548475235"/>
              </p:ext>
            </p:extLst>
          </p:nvPr>
        </p:nvGraphicFramePr>
        <p:xfrm>
          <a:off x="5345167" y="1718598"/>
          <a:ext cx="6746479" cy="4450196"/>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44">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57310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ARAUCA : Arauca, Arauquita, Cravo Norte, Fortul, Puerto Rondón, Saravena, Tame.</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CASANARE : Aguazul, Chámeza, Hato Corozal, La Salina, Maní, Monterrey, Nunchía, Orocué, Paz De Ariporo, Pore, Recetor, Sabanalarga, San Luis De Palenque, Tauramena, Trinidad, Támara, Villanueva, Yopal.</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META : Acacías, Barranca De Upía, Cabuyaro, Castilla La Nueva, Cubarral, Cumaral, El Calvario, El Castillo, El Dorado, Fuente De Oro, Granada, Guamal, La Macarena, Lejanías, Mapiripán, Mesetas, Puerto Concordia, Puerto Gaitán, Puerto Lleras, Puerto López, Restrepo, San Carlos De Guaroa, San Juan De Arama, San Juanito, San Martín, Uribe, Villavicencio.</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VICHADA : Cumaribo, La Primavera, Puerto Carreño, Santa Rosalía.</a:t>
                      </a:r>
                      <a:endParaRPr lang="es-CO" sz="1000" b="0" i="0" u="none" strike="noStrike" cap="none" dirty="0" smtClean="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17742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META : Puerto Rico, Vistahermosa.</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17742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it-IT" sz="1000" b="0" i="0" u="none" strike="noStrike" cap="none" dirty="0" smtClean="0">
                          <a:solidFill>
                            <a:srgbClr val="000000"/>
                          </a:solidFill>
                          <a:latin typeface="+mn-lt"/>
                          <a:ea typeface="Verdana"/>
                          <a:cs typeface="Verdana"/>
                          <a:sym typeface="Verdana"/>
                        </a:rPr>
                        <a:t>CASANARE : Sácama.</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488046969"/>
                  </a:ext>
                </a:extLst>
              </a:tr>
            </a:tbl>
          </a:graphicData>
        </a:graphic>
      </p:graphicFrame>
      <p:sp>
        <p:nvSpPr>
          <p:cNvPr id="169" name="Google Shape;169;p60"/>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ORINOQUÍA</a:t>
            </a:r>
            <a:endParaRPr dirty="0"/>
          </a:p>
        </p:txBody>
      </p:sp>
      <p:pic>
        <p:nvPicPr>
          <p:cNvPr id="170" name="Google Shape;170;p60"/>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200" cy="4860680"/>
          </a:xfrm>
          <a:prstGeom prst="rect">
            <a:avLst/>
          </a:prstGeom>
          <a:noFill/>
          <a:ln>
            <a:noFill/>
          </a:ln>
        </p:spPr>
      </p:pic>
      <p:pic>
        <p:nvPicPr>
          <p:cNvPr id="174" name="Google Shape;174;p60"/>
          <p:cNvPicPr preferRelativeResize="0"/>
          <p:nvPr/>
        </p:nvPicPr>
        <p:blipFill rotWithShape="1">
          <a:blip r:embed="rId5">
            <a:alphaModFix/>
          </a:blip>
          <a:srcRect/>
          <a:stretch/>
        </p:blipFill>
        <p:spPr>
          <a:xfrm>
            <a:off x="13027286" y="958056"/>
            <a:ext cx="3694496" cy="1042506"/>
          </a:xfrm>
          <a:prstGeom prst="rect">
            <a:avLst/>
          </a:prstGeom>
          <a:noFill/>
          <a:ln>
            <a:noFill/>
          </a:ln>
        </p:spPr>
      </p:pic>
      <p:pic>
        <p:nvPicPr>
          <p:cNvPr id="11" name="Imagen 10"/>
          <p:cNvPicPr>
            <a:picLocks noChangeAspect="1"/>
          </p:cNvPicPr>
          <p:nvPr/>
        </p:nvPicPr>
        <p:blipFill>
          <a:blip r:embed="rId6"/>
          <a:stretch>
            <a:fillRect/>
          </a:stretch>
        </p:blipFill>
        <p:spPr>
          <a:xfrm>
            <a:off x="5481476" y="2681022"/>
            <a:ext cx="432854" cy="445047"/>
          </a:xfrm>
          <a:prstGeom prst="rect">
            <a:avLst/>
          </a:prstGeom>
        </p:spPr>
      </p:pic>
      <p:pic>
        <p:nvPicPr>
          <p:cNvPr id="9" name="Google Shape;185;p61"/>
          <p:cNvPicPr preferRelativeResize="0"/>
          <p:nvPr/>
        </p:nvPicPr>
        <p:blipFill rotWithShape="1">
          <a:blip r:embed="rId5">
            <a:alphaModFix/>
          </a:blip>
          <a:srcRect/>
          <a:stretch/>
        </p:blipFill>
        <p:spPr>
          <a:xfrm>
            <a:off x="13243713" y="3852165"/>
            <a:ext cx="3694496" cy="1042506"/>
          </a:xfrm>
          <a:prstGeom prst="rect">
            <a:avLst/>
          </a:prstGeom>
          <a:noFill/>
          <a:ln>
            <a:noFill/>
          </a:ln>
        </p:spPr>
      </p:pic>
      <p:pic>
        <p:nvPicPr>
          <p:cNvPr id="13" name="Google Shape;150;p58"/>
          <p:cNvPicPr preferRelativeResize="0"/>
          <p:nvPr/>
        </p:nvPicPr>
        <p:blipFill rotWithShape="1">
          <a:blip r:embed="rId7">
            <a:alphaModFix/>
          </a:blip>
          <a:srcRect/>
          <a:stretch/>
        </p:blipFill>
        <p:spPr>
          <a:xfrm>
            <a:off x="5494450" y="3928371"/>
            <a:ext cx="451143" cy="445047"/>
          </a:xfrm>
          <a:prstGeom prst="rect">
            <a:avLst/>
          </a:prstGeom>
          <a:noFill/>
          <a:ln>
            <a:noFill/>
          </a:ln>
        </p:spPr>
      </p:pic>
      <p:pic>
        <p:nvPicPr>
          <p:cNvPr id="10" name="Google Shape;137;p24"/>
          <p:cNvPicPr preferRelativeResize="0"/>
          <p:nvPr/>
        </p:nvPicPr>
        <p:blipFill rotWithShape="1">
          <a:blip r:embed="rId8">
            <a:alphaModFix/>
          </a:blip>
          <a:srcRect/>
          <a:stretch/>
        </p:blipFill>
        <p:spPr>
          <a:xfrm>
            <a:off x="5494450" y="5335842"/>
            <a:ext cx="457200" cy="446694"/>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1057497426"/>
              </p:ext>
            </p:extLst>
          </p:nvPr>
        </p:nvGraphicFramePr>
        <p:xfrm>
          <a:off x="5419661" y="1480456"/>
          <a:ext cx="6300943" cy="3822262"/>
        </p:xfrm>
        <a:graphic>
          <a:graphicData uri="http://schemas.openxmlformats.org/drawingml/2006/table">
            <a:tbl>
              <a:tblPr>
                <a:noFill/>
                <a:tableStyleId>{C3B7D27D-7022-48AE-870B-97DEDC28B86A}</a:tableStyleId>
              </a:tblPr>
              <a:tblGrid>
                <a:gridCol w="839864">
                  <a:extLst>
                    <a:ext uri="{9D8B030D-6E8A-4147-A177-3AD203B41FA5}">
                      <a16:colId xmlns:a16="http://schemas.microsoft.com/office/drawing/2014/main" val="20000"/>
                    </a:ext>
                  </a:extLst>
                </a:gridCol>
                <a:gridCol w="5461079">
                  <a:extLst>
                    <a:ext uri="{9D8B030D-6E8A-4147-A177-3AD203B41FA5}">
                      <a16:colId xmlns:a16="http://schemas.microsoft.com/office/drawing/2014/main" val="20001"/>
                    </a:ext>
                  </a:extLst>
                </a:gridCol>
              </a:tblGrid>
              <a:tr h="72970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3367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San Vicente Del Caguán.</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88750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Puerto Rico.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Barrancominas, Cacahual, Inírida.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935287167"/>
                  </a:ext>
                </a:extLst>
              </a:tr>
              <a:tr h="1071377">
                <a:tc>
                  <a:txBody>
                    <a:bodyPr/>
                    <a:lstStyle/>
                    <a:p>
                      <a:pPr marL="0" marR="0" lvl="0" indent="0" algn="l" rtl="0">
                        <a:lnSpc>
                          <a:spcPct val="100000"/>
                        </a:lnSpc>
                        <a:spcBef>
                          <a:spcPts val="0"/>
                        </a:spcBef>
                        <a:spcAft>
                          <a:spcPts val="0"/>
                        </a:spcAft>
                        <a:buClr>
                          <a:srgbClr val="000000"/>
                        </a:buClr>
                        <a:buSzPts val="1100"/>
                        <a:buFont typeface="Arial"/>
                        <a:buNone/>
                      </a:pPr>
                      <a:endParaRPr sz="1000" b="1"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Puerto Colombia.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3" name="Google Shape;146;p58"/>
          <p:cNvGraphicFramePr/>
          <p:nvPr>
            <p:extLst>
              <p:ext uri="{D42A27DB-BD31-4B8C-83A1-F6EECF244321}">
                <p14:modId xmlns:p14="http://schemas.microsoft.com/office/powerpoint/2010/main" val="3707308787"/>
              </p:ext>
            </p:extLst>
          </p:nvPr>
        </p:nvGraphicFramePr>
        <p:xfrm>
          <a:off x="12836461" y="5476214"/>
          <a:ext cx="6426275" cy="2509188"/>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1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738991886"/>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Solano, Valparaíso.</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Inírida.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0" name="Google Shape;180;p61"/>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AMAZONIA</a:t>
            </a:r>
            <a:endParaRPr dirty="0"/>
          </a:p>
        </p:txBody>
      </p:sp>
      <p:pic>
        <p:nvPicPr>
          <p:cNvPr id="181" name="Google Shape;181;p61"/>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96113" y="1371599"/>
            <a:ext cx="4665619" cy="4876796"/>
          </a:xfrm>
          <a:prstGeom prst="rect">
            <a:avLst/>
          </a:prstGeom>
          <a:noFill/>
          <a:ln>
            <a:noFill/>
          </a:ln>
        </p:spPr>
      </p:pic>
      <p:pic>
        <p:nvPicPr>
          <p:cNvPr id="183" name="Google Shape;183;p61" descr="Recurso 25.png"/>
          <p:cNvPicPr preferRelativeResize="0"/>
          <p:nvPr/>
        </p:nvPicPr>
        <p:blipFill rotWithShape="1">
          <a:blip r:embed="rId5">
            <a:alphaModFix/>
          </a:blip>
          <a:srcRect/>
          <a:stretch/>
        </p:blipFill>
        <p:spPr>
          <a:xfrm>
            <a:off x="5612013" y="2559823"/>
            <a:ext cx="432711" cy="446694"/>
          </a:xfrm>
          <a:prstGeom prst="rect">
            <a:avLst/>
          </a:prstGeom>
          <a:noFill/>
          <a:ln>
            <a:noFill/>
          </a:ln>
        </p:spPr>
      </p:pic>
      <p:pic>
        <p:nvPicPr>
          <p:cNvPr id="185" name="Google Shape;185;p61"/>
          <p:cNvPicPr preferRelativeResize="0"/>
          <p:nvPr/>
        </p:nvPicPr>
        <p:blipFill rotWithShape="1">
          <a:blip r:embed="rId6">
            <a:alphaModFix/>
          </a:blip>
          <a:srcRect/>
          <a:stretch/>
        </p:blipFill>
        <p:spPr>
          <a:xfrm>
            <a:off x="12836461" y="3382253"/>
            <a:ext cx="3694496" cy="1042506"/>
          </a:xfrm>
          <a:prstGeom prst="rect">
            <a:avLst/>
          </a:prstGeom>
          <a:noFill/>
          <a:ln>
            <a:noFill/>
          </a:ln>
        </p:spPr>
      </p:pic>
      <p:pic>
        <p:nvPicPr>
          <p:cNvPr id="186" name="Google Shape;186;p61"/>
          <p:cNvPicPr preferRelativeResize="0"/>
          <p:nvPr/>
        </p:nvPicPr>
        <p:blipFill rotWithShape="1">
          <a:blip r:embed="rId7">
            <a:alphaModFix/>
          </a:blip>
          <a:srcRect/>
          <a:stretch/>
        </p:blipFill>
        <p:spPr>
          <a:xfrm>
            <a:off x="5644857" y="4531036"/>
            <a:ext cx="457200" cy="446694"/>
          </a:xfrm>
          <a:prstGeom prst="rect">
            <a:avLst/>
          </a:prstGeom>
          <a:noFill/>
          <a:ln>
            <a:noFill/>
          </a:ln>
        </p:spPr>
      </p:pic>
      <p:pic>
        <p:nvPicPr>
          <p:cNvPr id="11" name="Google Shape;184;p61"/>
          <p:cNvPicPr preferRelativeResize="0"/>
          <p:nvPr/>
        </p:nvPicPr>
        <p:blipFill rotWithShape="1">
          <a:blip r:embed="rId8">
            <a:alphaModFix/>
          </a:blip>
          <a:srcRect/>
          <a:stretch/>
        </p:blipFill>
        <p:spPr>
          <a:xfrm>
            <a:off x="5644857" y="3587474"/>
            <a:ext cx="451143" cy="445047"/>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2"/>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DEFINICIONES Y RECOMENDACIONES</a:t>
            </a:r>
            <a:endParaRPr dirty="0"/>
          </a:p>
        </p:txBody>
      </p:sp>
      <p:graphicFrame>
        <p:nvGraphicFramePr>
          <p:cNvPr id="192" name="Google Shape;192;p62"/>
          <p:cNvGraphicFramePr/>
          <p:nvPr/>
        </p:nvGraphicFramePr>
        <p:xfrm>
          <a:off x="4758476" y="1497013"/>
          <a:ext cx="6465900" cy="4858445"/>
        </p:xfrm>
        <a:graphic>
          <a:graphicData uri="http://schemas.openxmlformats.org/drawingml/2006/table">
            <a:tbl>
              <a:tblPr firstRow="1" bandRow="1">
                <a:noFill/>
                <a:tableStyleId>{E8229C89-3208-43F4-AF60-3C30160D25FD}</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DEFINICIONES</a:t>
                      </a:r>
                      <a:endParaRPr sz="1400" u="none" strike="noStrike" cap="none" dirty="0">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RECOMENDACIONES</a:t>
                      </a:r>
                      <a:endParaRPr sz="1400" u="none" strike="noStrike" cap="none" dirty="0">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193" name="Google Shape;193;p62"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97"/>
        <p:cNvGrpSpPr/>
        <p:nvPr/>
      </p:nvGrpSpPr>
      <p:grpSpPr>
        <a:xfrm>
          <a:off x="0" y="0"/>
          <a:ext cx="0" cy="0"/>
          <a:chOff x="0" y="0"/>
          <a:chExt cx="0" cy="0"/>
        </a:xfrm>
      </p:grpSpPr>
      <p:sp>
        <p:nvSpPr>
          <p:cNvPr id="198" name="Google Shape;198;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Calibri"/>
              <a:ea typeface="Calibri"/>
              <a:cs typeface="Calibri"/>
              <a:sym typeface="Calibri"/>
            </a:endParaRPr>
          </a:p>
        </p:txBody>
      </p:sp>
      <p:sp>
        <p:nvSpPr>
          <p:cNvPr id="199" name="Google Shape;199;p25"/>
          <p:cNvSpPr txBox="1"/>
          <p:nvPr/>
        </p:nvSpPr>
        <p:spPr>
          <a:xfrm>
            <a:off x="926614" y="1468000"/>
            <a:ext cx="6845786" cy="212361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smtClean="0">
                <a:solidFill>
                  <a:srgbClr val="7F7F7F"/>
                </a:solidFill>
                <a:latin typeface="Verdana"/>
                <a:ea typeface="Verdana"/>
                <a:cs typeface="Verdana"/>
                <a:sym typeface="Verdana"/>
              </a:rPr>
              <a:t>Ingrid Tatiana Sierra Giraldo| Jefe Oficina </a:t>
            </a:r>
            <a:r>
              <a:rPr lang="es-MX" sz="1200" b="1" i="0" u="none" strike="noStrike" cap="none" dirty="0">
                <a:solidFill>
                  <a:srgbClr val="7F7F7F"/>
                </a:solidFill>
                <a:latin typeface="Verdana"/>
                <a:ea typeface="Verdana"/>
                <a:cs typeface="Verdana"/>
                <a:sym typeface="Verdana"/>
              </a:rPr>
              <a:t>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1" i="0" u="none" strike="noStrike" cap="none" dirty="0" smtClean="0">
                <a:solidFill>
                  <a:srgbClr val="7F7F7F"/>
                </a:solidFill>
                <a:latin typeface="Verdana"/>
                <a:ea typeface="Verdana"/>
                <a:cs typeface="Verdana"/>
                <a:sym typeface="Verdana"/>
              </a:rPr>
              <a:t>:</a:t>
            </a:r>
            <a:r>
              <a:rPr lang="es-MX" sz="1200" dirty="0">
                <a:solidFill>
                  <a:srgbClr val="7F7F7F"/>
                </a:solidFill>
                <a:latin typeface="Verdana"/>
                <a:ea typeface="Verdana"/>
                <a:cs typeface="Verdana"/>
                <a:sym typeface="Verdana"/>
              </a:rPr>
              <a:t> </a:t>
            </a:r>
            <a:r>
              <a:rPr lang="es-MX" sz="1200" dirty="0" smtClean="0">
                <a:solidFill>
                  <a:srgbClr val="7F7F7F"/>
                </a:solidFill>
                <a:latin typeface="Verdana"/>
                <a:ea typeface="Verdana"/>
                <a:cs typeface="Verdana"/>
                <a:sym typeface="Verdana"/>
              </a:rPr>
              <a:t>Sergio Ruiz Castro </a:t>
            </a:r>
            <a:r>
              <a:rPr lang="es-MX" sz="1200" b="0" i="0" u="none" strike="noStrike" cap="none" dirty="0" smtClean="0">
                <a:solidFill>
                  <a:srgbClr val="7F7F7F"/>
                </a:solidFill>
                <a:latin typeface="Verdana"/>
                <a:ea typeface="Verdana"/>
                <a:cs typeface="Verdana"/>
                <a:sym typeface="Verdana"/>
              </a:rPr>
              <a:t>(Incendios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00" name="Google Shape;200;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dirty="0">
                <a:solidFill>
                  <a:srgbClr val="C00000"/>
                </a:solidFill>
                <a:latin typeface="Verdana"/>
                <a:ea typeface="Verdana"/>
                <a:cs typeface="Verdana"/>
                <a:sym typeface="Verdana"/>
              </a:rPr>
              <a:t>VISITA NUESTRAS REDES SOCIALES</a:t>
            </a:r>
            <a:endParaRPr sz="1100" b="1" i="0" u="none" strike="noStrike" cap="none" dirty="0">
              <a:solidFill>
                <a:srgbClr val="C00000"/>
              </a:solidFill>
              <a:latin typeface="Verdana"/>
              <a:ea typeface="Verdana"/>
              <a:cs typeface="Verdana"/>
              <a:sym typeface="Verdana"/>
            </a:endParaRPr>
          </a:p>
        </p:txBody>
      </p:sp>
      <p:grpSp>
        <p:nvGrpSpPr>
          <p:cNvPr id="201" name="Google Shape;201;p25"/>
          <p:cNvGrpSpPr/>
          <p:nvPr/>
        </p:nvGrpSpPr>
        <p:grpSpPr>
          <a:xfrm>
            <a:off x="8760760" y="2132261"/>
            <a:ext cx="2092771" cy="2404039"/>
            <a:chOff x="8855817" y="2561633"/>
            <a:chExt cx="1843914" cy="2118168"/>
          </a:xfrm>
        </p:grpSpPr>
        <p:pic>
          <p:nvPicPr>
            <p:cNvPr id="202" name="Google Shape;202;p25"/>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03" name="Google Shape;203;p25"/>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04" name="Google Shape;204;p25"/>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05" name="Google Shape;205;p25"/>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06" name="Google Shape;206;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InstitutoIDEAM</a:t>
              </a:r>
              <a:endParaRPr sz="1200" b="0" i="0" u="none" strike="noStrike" cap="none" dirty="0">
                <a:solidFill>
                  <a:srgbClr val="7F7F7F"/>
                </a:solidFill>
                <a:latin typeface="Verdana"/>
                <a:ea typeface="Verdana"/>
                <a:cs typeface="Verdana"/>
                <a:sym typeface="Verdana"/>
              </a:endParaRPr>
            </a:p>
          </p:txBody>
        </p:sp>
        <p:sp>
          <p:nvSpPr>
            <p:cNvPr id="207" name="Google Shape;207;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8" name="Google Shape;208;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9" name="Google Shape;209;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sp>
        <p:nvSpPr>
          <p:cNvPr id="210" name="Google Shape;210;p25"/>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dirty="0" smtClean="0">
                <a:solidFill>
                  <a:srgbClr val="FFFFFF"/>
                </a:solidFill>
                <a:latin typeface="Arial"/>
                <a:ea typeface="Arial"/>
                <a:cs typeface="Arial"/>
                <a:sym typeface="Arial"/>
              </a:rPr>
              <a:t>histórico </a:t>
            </a:r>
            <a:r>
              <a:rPr lang="es-MX" sz="1000" b="0" i="0" u="none" strike="noStrike" cap="none" dirty="0">
                <a:solidFill>
                  <a:srgbClr val="FFFFFF"/>
                </a:solidFill>
                <a:latin typeface="Arial"/>
                <a:ea typeface="Arial"/>
                <a:cs typeface="Arial"/>
                <a:sym typeface="Arial"/>
              </a:rPr>
              <a:t>&lt;- </a:t>
            </a:r>
            <a:r>
              <a:rPr lang="es-MX" sz="1000" b="0" i="0" u="none" strike="noStrike" cap="none" dirty="0" smtClean="0">
                <a:solidFill>
                  <a:srgbClr val="FFFFFF"/>
                </a:solidFill>
                <a:latin typeface="Arial"/>
                <a:ea typeface="Arial"/>
                <a:cs typeface="Arial"/>
                <a:sym typeface="Arial"/>
              </a:rPr>
              <a:t>rbind(histórico, evaluación) </a:t>
            </a:r>
            <a:endParaRPr sz="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dirty="0">
                <a:solidFill>
                  <a:schemeClr val="dk1"/>
                </a:solidFill>
                <a:latin typeface="Arial"/>
                <a:ea typeface="Arial"/>
                <a:cs typeface="Arial"/>
                <a:sym typeface="Arial"/>
              </a:rPr>
              <a:t/>
            </a:r>
            <a:br>
              <a:rPr lang="es-MX"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lvl="0" algn="just">
              <a:buSzPts val="1800"/>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a:t>
            </a:r>
            <a:r>
              <a:rPr lang="es-MX" sz="1800" b="0" i="0" u="none" strike="noStrike" cap="none" dirty="0" smtClean="0">
                <a:solidFill>
                  <a:srgbClr val="7F7F7F"/>
                </a:solidFill>
                <a:latin typeface="Verdana"/>
                <a:ea typeface="Verdana"/>
                <a:cs typeface="Verdana"/>
                <a:sym typeface="Verdana"/>
              </a:rPr>
              <a:t>regiones </a:t>
            </a:r>
            <a:r>
              <a:rPr lang="es-MX" sz="1800" dirty="0" smtClean="0">
                <a:solidFill>
                  <a:srgbClr val="7F7F7F"/>
                </a:solidFill>
                <a:latin typeface="Verdana"/>
                <a:ea typeface="Verdana"/>
                <a:cs typeface="Verdana"/>
                <a:sym typeface="Verdana"/>
              </a:rPr>
              <a:t>Caribe,  Andina, Pacífico, Amazonia y Orinoquia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rgbClr val="C00000"/>
                </a:solidFill>
                <a:latin typeface="Verdana"/>
                <a:ea typeface="Verdana"/>
                <a:cs typeface="Verdana"/>
                <a:sym typeface="Verdana"/>
              </a:rPr>
              <a:t>Mapa de Pronóstico de la Amenaza por </a:t>
            </a:r>
            <a:r>
              <a:rPr lang="es-MX" sz="1100" b="1" i="0" u="none" strike="noStrike" cap="none" dirty="0">
                <a:solidFill>
                  <a:srgbClr val="C00000"/>
                </a:solidFill>
                <a:latin typeface="Arial Black"/>
                <a:ea typeface="Arial Black"/>
                <a:cs typeface="Arial Black"/>
                <a:sym typeface="Arial Black"/>
              </a:rPr>
              <a:t>Incendios de la Cobertura Vegetal</a:t>
            </a:r>
            <a:endParaRPr sz="1100" b="1" i="0" u="none" strike="noStrike" cap="none" dirty="0">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8108138" y="1670408"/>
            <a:ext cx="3322737" cy="4706703"/>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21 </a:t>
            </a:r>
            <a:r>
              <a:rPr lang="es-MX" sz="1200" dirty="0" smtClean="0"/>
              <a:t>de enero del 2024 </a:t>
            </a:r>
            <a:r>
              <a:rPr lang="es-MX" sz="1200" dirty="0"/>
              <a:t>| </a:t>
            </a:r>
            <a:r>
              <a:rPr lang="es-MX" sz="1200" dirty="0" smtClean="0"/>
              <a:t>12:00 </a:t>
            </a:r>
            <a:r>
              <a:rPr lang="es-MX" sz="1200" dirty="0"/>
              <a:t>HLC</a:t>
            </a:r>
            <a:endParaRPr sz="1200" dirty="0"/>
          </a:p>
        </p:txBody>
      </p:sp>
      <p:pic>
        <p:nvPicPr>
          <p:cNvPr id="129" name="Google Shape;129;p17"/>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0525124" y="1146173"/>
            <a:ext cx="1629711" cy="5507176"/>
          </a:xfrm>
          <a:prstGeom prst="rect">
            <a:avLst/>
          </a:prstGeom>
          <a:noFill/>
          <a:ln>
            <a:noFill/>
          </a:ln>
        </p:spPr>
      </p:pic>
      <p:pic>
        <p:nvPicPr>
          <p:cNvPr id="2" name="Imagen 1"/>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413802" y="1028700"/>
            <a:ext cx="3960233" cy="5600354"/>
          </a:xfrm>
          <a:prstGeom prst="rect">
            <a:avLst/>
          </a:prstGeom>
        </p:spPr>
      </p:pic>
      <p:pic>
        <p:nvPicPr>
          <p:cNvPr id="3" name="Imagen 2"/>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4380543" y="2601533"/>
            <a:ext cx="1979619" cy="2154855"/>
          </a:xfrm>
          <a:prstGeom prst="rect">
            <a:avLst/>
          </a:prstGeom>
          <a:ln>
            <a:solidFill>
              <a:schemeClr val="tx1"/>
            </a:solidFill>
          </a:ln>
        </p:spPr>
      </p:pic>
      <p:pic>
        <p:nvPicPr>
          <p:cNvPr id="4" name="Imagen 3"/>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6418574" y="1170471"/>
            <a:ext cx="1684571" cy="5482878"/>
          </a:xfrm>
          <a:prstGeom prst="rect">
            <a:avLst/>
          </a:prstGeom>
        </p:spPr>
      </p:pic>
      <p:pic>
        <p:nvPicPr>
          <p:cNvPr id="10" name="Google Shape;129;p17"/>
          <p:cNvPicPr preferRelativeResize="0"/>
          <p:nvPr/>
        </p:nvPicPr>
        <p:blipFill>
          <a:blip r:embed="rId11" r:link="rId12">
            <a:extLst>
              <a:ext uri="{28A0092B-C50C-407E-A947-70E740481C1C}">
                <a14:useLocalDpi xmlns:a14="http://schemas.microsoft.com/office/drawing/2010/main" val="0"/>
              </a:ext>
            </a:extLst>
          </a:blip>
          <a:stretch>
            <a:fillRect/>
          </a:stretch>
        </p:blipFill>
        <p:spPr>
          <a:xfrm>
            <a:off x="8161558" y="1170471"/>
            <a:ext cx="2363566" cy="5482878"/>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2112939844"/>
              </p:ext>
            </p:extLst>
          </p:nvPr>
        </p:nvGraphicFramePr>
        <p:xfrm>
          <a:off x="4757630" y="1146174"/>
          <a:ext cx="7066070" cy="4340226"/>
        </p:xfrm>
        <a:graphic>
          <a:graphicData uri="http://schemas.openxmlformats.org/drawingml/2006/table">
            <a:tbl>
              <a:tblPr>
                <a:noFill/>
                <a:tableStyleId>{C3B7D27D-7022-48AE-870B-97DEDC28B86A}</a:tableStyleId>
              </a:tblPr>
              <a:tblGrid>
                <a:gridCol w="1086741">
                  <a:extLst>
                    <a:ext uri="{9D8B030D-6E8A-4147-A177-3AD203B41FA5}">
                      <a16:colId xmlns:a16="http://schemas.microsoft.com/office/drawing/2014/main" val="20000"/>
                    </a:ext>
                  </a:extLst>
                </a:gridCol>
                <a:gridCol w="5979329">
                  <a:extLst>
                    <a:ext uri="{9D8B030D-6E8A-4147-A177-3AD203B41FA5}">
                      <a16:colId xmlns:a16="http://schemas.microsoft.com/office/drawing/2014/main" val="20001"/>
                    </a:ext>
                  </a:extLst>
                </a:gridCol>
              </a:tblGrid>
              <a:tr h="637609">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70261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Baranoa, Campo De La Cruz, Galapa, Luruaco, Palmar De Varela, Ponedera, Repelón, Sabanalarga, Tubará.</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Achí, Altos Del Rosario, Arenal, Arroyohondo, Barranco De Loba, Calamar, Córdoba, El Carmen De Bolívar, El Guamo, El Peñón, Magangué, Mahates, María La Baja, Montecristo, Morales, Norosí, Río Viejo, San Jacinto, San Jacinto Del Cauca, San Juan Nepomuceno, San Martín De Loba, San Pablo, Santa Rosa Del Sur, Simití, Tiquisio.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Aguachica, Agustín Codazzi, Astrea, Becerril, Bosconia, Chimichagua, Chiriguaná, Curumaní, El Copey, El Paso, González, La Gloria, La Jagua De Ibirico, La Paz, Manaure Balcón Del Cesar, Pailitas, Pelaya, Pueblo Bello, Río De Oro, San Alberto, San Diego, San Martín, Valledupar.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Buenavista, Cereté, Ciénaga De Oro, </a:t>
                      </a:r>
                      <a:r>
                        <a:rPr lang="es-MX" sz="1000" b="0" i="0" u="none" strike="noStrike" cap="none" dirty="0" err="1" smtClean="0">
                          <a:solidFill>
                            <a:srgbClr val="000000"/>
                          </a:solidFill>
                          <a:latin typeface="+mn-lt"/>
                          <a:ea typeface="Verdana"/>
                          <a:cs typeface="Verdana"/>
                          <a:sym typeface="Verdana"/>
                        </a:rPr>
                        <a:t>Momil</a:t>
                      </a:r>
                      <a:r>
                        <a:rPr lang="es-MX" sz="1000" b="0" i="0" u="none" strike="noStrike" cap="none" dirty="0" smtClean="0">
                          <a:solidFill>
                            <a:srgbClr val="000000"/>
                          </a:solidFill>
                          <a:latin typeface="+mn-lt"/>
                          <a:ea typeface="Verdana"/>
                          <a:cs typeface="Verdana"/>
                          <a:sym typeface="Verdana"/>
                        </a:rPr>
                        <a:t>, Montelíbano, Montería, Planeta Rica, Pueblo Nuevo, Puerto Libertador, Sahagún, San Andrés De Sotavento, San Carlos, San Pelayo, Tierralta, Valencia.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Albania, Barrancas, Dibulla, Distracción, El Molino, Fonseca, Hatonuevo, La Jagua Del Pilar, Maicao, Riohacha, San Juan Del Cesar, Urumita, Villanueva.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Algarrobo, Aracataca, Ariguaní, Cerro De San Antonio, Chivolo, Ciénaga, Concordia, El Banco, El Piñón, El Retén, Fundación, Guamal, Nueva Granada, Pedraza, Pijiño Del Carmen, Pivijay, Plato, Puebloviejo, Remolino, Sabanas De San Ángel, Salamina, San Sebastián De Buenavista, San Zenón, Santa Ana, Santa Bárbara De Pinto, Santa Marta, Tenerife, Zapayán, Zona Bananera.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Buenavista, Caimito, Chalán, Colosó, Corozal, Guaranda, La Unión, Los Palmitos, Majagual, Morroa, Ovejas, Palmito, San José De Toluviejo, San Juan De Betulia, San Luis De Sincé, San Marcos, San Pedro, Sincelejo.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41" cy="4757862"/>
          </a:xfrm>
          <a:prstGeom prst="rect">
            <a:avLst/>
          </a:prstGeom>
          <a:noFill/>
          <a:ln>
            <a:noFill/>
          </a:ln>
        </p:spPr>
      </p:pic>
      <p:pic>
        <p:nvPicPr>
          <p:cNvPr id="138" name="Google Shape;138;p24" descr="Recurso 25.png"/>
          <p:cNvPicPr preferRelativeResize="0"/>
          <p:nvPr/>
        </p:nvPicPr>
        <p:blipFill rotWithShape="1">
          <a:blip r:embed="rId5">
            <a:alphaModFix/>
          </a:blip>
          <a:srcRect/>
          <a:stretch/>
        </p:blipFill>
        <p:spPr>
          <a:xfrm>
            <a:off x="4936665" y="3531322"/>
            <a:ext cx="432711" cy="446694"/>
          </a:xfrm>
          <a:prstGeom prst="rect">
            <a:avLst/>
          </a:prstGeom>
          <a:noFill/>
          <a:ln>
            <a:noFill/>
          </a:ln>
        </p:spPr>
      </p:pic>
      <p:pic>
        <p:nvPicPr>
          <p:cNvPr id="140" name="Google Shape;140;p24"/>
          <p:cNvPicPr preferRelativeResize="0"/>
          <p:nvPr/>
        </p:nvPicPr>
        <p:blipFill rotWithShape="1">
          <a:blip r:embed="rId6">
            <a:alphaModFix/>
          </a:blip>
          <a:srcRect/>
          <a:stretch/>
        </p:blipFill>
        <p:spPr>
          <a:xfrm>
            <a:off x="12340872" y="1961346"/>
            <a:ext cx="3694496" cy="1042506"/>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3581669796"/>
              </p:ext>
            </p:extLst>
          </p:nvPr>
        </p:nvGraphicFramePr>
        <p:xfrm>
          <a:off x="4851400" y="1146174"/>
          <a:ext cx="6858000" cy="4780243"/>
        </p:xfrm>
        <a:graphic>
          <a:graphicData uri="http://schemas.openxmlformats.org/drawingml/2006/table">
            <a:tbl>
              <a:tblPr>
                <a:noFill/>
                <a:tableStyleId>{C3B7D27D-7022-48AE-870B-97DEDC28B86A}</a:tableStyleId>
              </a:tblPr>
              <a:tblGrid>
                <a:gridCol w="907857">
                  <a:extLst>
                    <a:ext uri="{9D8B030D-6E8A-4147-A177-3AD203B41FA5}">
                      <a16:colId xmlns:a16="http://schemas.microsoft.com/office/drawing/2014/main" val="20000"/>
                    </a:ext>
                  </a:extLst>
                </a:gridCol>
                <a:gridCol w="5950143">
                  <a:extLst>
                    <a:ext uri="{9D8B030D-6E8A-4147-A177-3AD203B41FA5}">
                      <a16:colId xmlns:a16="http://schemas.microsoft.com/office/drawing/2014/main" val="20001"/>
                    </a:ext>
                  </a:extLst>
                </a:gridCol>
              </a:tblGrid>
              <a:tr h="67440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no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no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05291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noFill/>
                      <a:prstDash val="solid"/>
                      <a:round/>
                      <a:headEnd type="none" w="sm" len="sm"/>
                      <a:tailEnd type="none" w="sm" len="sm"/>
                    </a:lnL>
                    <a:lnR w="12700" cap="flat" cmpd="sng" algn="ctr">
                      <a:solidFill>
                        <a:schemeClr val="tx1"/>
                      </a:solidFill>
                      <a:prstDash val="solid"/>
                      <a:round/>
                      <a:headEnd type="none" w="med" len="med"/>
                      <a:tailEnd type="none" w="med" len="med"/>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Candelaria, Juan De Acosta, Piojó, Suan.</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Arjona, Cantagallo, </a:t>
                      </a:r>
                      <a:r>
                        <a:rPr lang="es-MX" sz="1000" b="0" i="0" u="none" strike="noStrike" cap="none" dirty="0" err="1" smtClean="0">
                          <a:solidFill>
                            <a:srgbClr val="000000"/>
                          </a:solidFill>
                          <a:latin typeface="+mn-lt"/>
                          <a:ea typeface="Verdana"/>
                          <a:cs typeface="Verdana"/>
                          <a:sym typeface="Verdana"/>
                        </a:rPr>
                        <a:t>Cicuco</a:t>
                      </a:r>
                      <a:r>
                        <a:rPr lang="es-MX" sz="1000" b="0" i="0" u="none" strike="noStrike" cap="none" dirty="0" smtClean="0">
                          <a:solidFill>
                            <a:srgbClr val="000000"/>
                          </a:solidFill>
                          <a:latin typeface="+mn-lt"/>
                          <a:ea typeface="Verdana"/>
                          <a:cs typeface="Verdana"/>
                          <a:sym typeface="Verdana"/>
                        </a:rPr>
                        <a:t>, Hatillo De Loba, Margarita, Pinillos, Regidor, San Fernando, Santa Cruz De </a:t>
                      </a:r>
                      <a:r>
                        <a:rPr lang="es-MX" sz="1000" b="0" i="0" u="none" strike="noStrike" cap="none" dirty="0" err="1" smtClean="0">
                          <a:solidFill>
                            <a:srgbClr val="000000"/>
                          </a:solidFill>
                          <a:latin typeface="+mn-lt"/>
                          <a:ea typeface="Verdana"/>
                          <a:cs typeface="Verdana"/>
                          <a:sym typeface="Verdana"/>
                        </a:rPr>
                        <a:t>Mompox</a:t>
                      </a:r>
                      <a:r>
                        <a:rPr lang="es-MX" sz="1000" b="0" i="0" u="none" strike="noStrike" cap="none" dirty="0" smtClean="0">
                          <a:solidFill>
                            <a:srgbClr val="000000"/>
                          </a:solidFill>
                          <a:latin typeface="+mn-lt"/>
                          <a:ea typeface="Verdana"/>
                          <a:cs typeface="Verdana"/>
                          <a:sym typeface="Verdana"/>
                        </a:rPr>
                        <a:t>, </a:t>
                      </a:r>
                      <a:r>
                        <a:rPr lang="es-MX" sz="1000" b="0" i="0" u="none" strike="noStrike" cap="none" dirty="0" err="1" smtClean="0">
                          <a:solidFill>
                            <a:srgbClr val="000000"/>
                          </a:solidFill>
                          <a:latin typeface="+mn-lt"/>
                          <a:ea typeface="Verdana"/>
                          <a:cs typeface="Verdana"/>
                          <a:sym typeface="Verdana"/>
                        </a:rPr>
                        <a:t>Talaigua</a:t>
                      </a:r>
                      <a:r>
                        <a:rPr lang="es-MX" sz="1000" b="0" i="0" u="none" strike="noStrike" cap="none" dirty="0" smtClean="0">
                          <a:solidFill>
                            <a:srgbClr val="000000"/>
                          </a:solidFill>
                          <a:latin typeface="+mn-lt"/>
                          <a:ea typeface="Verdana"/>
                          <a:cs typeface="Verdana"/>
                          <a:sym typeface="Verdana"/>
                        </a:rPr>
                        <a:t> Nuevo, Zambrano.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Gamarra, Tamalameque.</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Chinú, San José De </a:t>
                      </a:r>
                      <a:r>
                        <a:rPr lang="es-MX" sz="1000" b="0" i="0" u="none" strike="noStrike" cap="none" dirty="0" err="1" smtClean="0">
                          <a:solidFill>
                            <a:srgbClr val="000000"/>
                          </a:solidFill>
                          <a:latin typeface="+mn-lt"/>
                          <a:ea typeface="Verdana"/>
                          <a:cs typeface="Verdana"/>
                          <a:sym typeface="Verdana"/>
                        </a:rPr>
                        <a:t>Uré</a:t>
                      </a:r>
                      <a:r>
                        <a:rPr lang="es-MX" sz="1000" b="0" i="0" u="none" strike="noStrike" cap="none" dirty="0" smtClean="0">
                          <a:solidFill>
                            <a:srgbClr val="000000"/>
                          </a:solidFill>
                          <a:latin typeface="+mn-lt"/>
                          <a:ea typeface="Verdana"/>
                          <a:cs typeface="Verdana"/>
                          <a:sym typeface="Verdana"/>
                        </a:rPr>
                        <a:t>.</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Sitionuevo.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El Roble, Galeras, San Benito Abad, San Onofre, Sucre.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chemeClr val="tx1"/>
                      </a:solidFill>
                      <a:prstDash val="solid"/>
                      <a:round/>
                      <a:headEnd type="none" w="med" len="med"/>
                      <a:tailEnd type="none" w="med" len="med"/>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2328882"/>
                  </a:ext>
                </a:extLst>
              </a:tr>
              <a:tr h="205291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noFill/>
                      <a:prstDash val="solid"/>
                      <a:round/>
                      <a:headEnd type="none" w="sm" len="sm"/>
                      <a:tailEnd type="none" w="sm" len="sm"/>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ATLÁNTICO : Manatí, Polonuevo, Santo Tomás, Usiacurí.</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BOLÍVAR : Santa Catalina.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CÓRDOBA : Ayapel, Chimá, Lorica, San Bernardo Del Viento, </a:t>
                      </a:r>
                      <a:r>
                        <a:rPr lang="es-CO" sz="1000" b="0" i="0" u="none" strike="noStrike" cap="none" dirty="0" err="1" smtClean="0">
                          <a:solidFill>
                            <a:srgbClr val="000000"/>
                          </a:solidFill>
                          <a:latin typeface="+mn-lt"/>
                          <a:ea typeface="Verdana"/>
                          <a:cs typeface="Verdana"/>
                          <a:sym typeface="Verdana"/>
                        </a:rPr>
                        <a:t>Tuchín</a:t>
                      </a:r>
                      <a:r>
                        <a:rPr lang="es-CO" sz="1000" b="0" i="0" u="none" strike="noStrike" cap="none" dirty="0" smtClean="0">
                          <a:solidFill>
                            <a:srgbClr val="000000"/>
                          </a:solidFill>
                          <a:latin typeface="+mn-lt"/>
                          <a:ea typeface="Verdana"/>
                          <a:cs typeface="Verdana"/>
                          <a:sym typeface="Verdana"/>
                        </a:rPr>
                        <a:t>.</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LA GUAJIRA : Manaure, Uribia.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SUCRE : Sampués.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chemeClr val="tx1"/>
                      </a:solidFill>
                      <a:prstDash val="solid"/>
                      <a:round/>
                      <a:headEnd type="none" w="med" len="med"/>
                      <a:tailEnd type="none" w="med" len="med"/>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013961616"/>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41" cy="4757862"/>
          </a:xfrm>
          <a:prstGeom prst="rect">
            <a:avLst/>
          </a:prstGeom>
          <a:noFill/>
          <a:ln>
            <a:noFill/>
          </a:ln>
        </p:spPr>
      </p:pic>
      <p:pic>
        <p:nvPicPr>
          <p:cNvPr id="140" name="Google Shape;140;p24"/>
          <p:cNvPicPr preferRelativeResize="0"/>
          <p:nvPr/>
        </p:nvPicPr>
        <p:blipFill rotWithShape="1">
          <a:blip r:embed="rId5">
            <a:alphaModFix/>
          </a:blip>
          <a:srcRect/>
          <a:stretch/>
        </p:blipFill>
        <p:spPr>
          <a:xfrm>
            <a:off x="12340872" y="1961346"/>
            <a:ext cx="3694496" cy="1042506"/>
          </a:xfrm>
          <a:prstGeom prst="rect">
            <a:avLst/>
          </a:prstGeom>
          <a:noFill/>
          <a:ln>
            <a:noFill/>
          </a:ln>
        </p:spPr>
      </p:pic>
      <p:pic>
        <p:nvPicPr>
          <p:cNvPr id="8" name="Google Shape;137;p24"/>
          <p:cNvPicPr preferRelativeResize="0"/>
          <p:nvPr/>
        </p:nvPicPr>
        <p:blipFill rotWithShape="1">
          <a:blip r:embed="rId6">
            <a:alphaModFix/>
          </a:blip>
          <a:srcRect/>
          <a:stretch/>
        </p:blipFill>
        <p:spPr>
          <a:xfrm>
            <a:off x="4986441" y="4707264"/>
            <a:ext cx="457200" cy="446694"/>
          </a:xfrm>
          <a:prstGeom prst="rect">
            <a:avLst/>
          </a:prstGeom>
          <a:noFill/>
          <a:ln>
            <a:noFill/>
          </a:ln>
        </p:spPr>
      </p:pic>
      <p:pic>
        <p:nvPicPr>
          <p:cNvPr id="7" name="Google Shape;139;p24"/>
          <p:cNvPicPr preferRelativeResize="0"/>
          <p:nvPr/>
        </p:nvPicPr>
        <p:blipFill rotWithShape="1">
          <a:blip r:embed="rId7">
            <a:alphaModFix/>
          </a:blip>
          <a:srcRect/>
          <a:stretch/>
        </p:blipFill>
        <p:spPr>
          <a:xfrm>
            <a:off x="4992498" y="2626678"/>
            <a:ext cx="451143" cy="445047"/>
          </a:xfrm>
          <a:prstGeom prst="rect">
            <a:avLst/>
          </a:prstGeom>
          <a:noFill/>
          <a:ln>
            <a:noFill/>
          </a:ln>
        </p:spPr>
      </p:pic>
    </p:spTree>
    <p:extLst>
      <p:ext uri="{BB962C8B-B14F-4D97-AF65-F5344CB8AC3E}">
        <p14:creationId xmlns:p14="http://schemas.microsoft.com/office/powerpoint/2010/main" val="7376223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240135577"/>
              </p:ext>
            </p:extLst>
          </p:nvPr>
        </p:nvGraphicFramePr>
        <p:xfrm>
          <a:off x="4375228" y="1040103"/>
          <a:ext cx="7810560" cy="5980043"/>
        </p:xfrm>
        <a:graphic>
          <a:graphicData uri="http://schemas.openxmlformats.org/drawingml/2006/table">
            <a:tbl>
              <a:tblPr>
                <a:noFill/>
                <a:tableStyleId>{C3B7D27D-7022-48AE-870B-97DEDC28B86A}</a:tableStyleId>
              </a:tblPr>
              <a:tblGrid>
                <a:gridCol w="791706">
                  <a:extLst>
                    <a:ext uri="{9D8B030D-6E8A-4147-A177-3AD203B41FA5}">
                      <a16:colId xmlns:a16="http://schemas.microsoft.com/office/drawing/2014/main" val="20000"/>
                    </a:ext>
                  </a:extLst>
                </a:gridCol>
                <a:gridCol w="7018854">
                  <a:extLst>
                    <a:ext uri="{9D8B030D-6E8A-4147-A177-3AD203B41FA5}">
                      <a16:colId xmlns:a16="http://schemas.microsoft.com/office/drawing/2014/main" val="20001"/>
                    </a:ext>
                  </a:extLst>
                </a:gridCol>
              </a:tblGrid>
              <a:tr h="381095">
                <a:tc>
                  <a:txBody>
                    <a:bodyPr/>
                    <a:lstStyle/>
                    <a:p>
                      <a:pPr marL="0" marR="0" lvl="0" indent="0" algn="ctr" rtl="0">
                        <a:lnSpc>
                          <a:spcPct val="100000"/>
                        </a:lnSpc>
                        <a:spcBef>
                          <a:spcPts val="0"/>
                        </a:spcBef>
                        <a:spcAft>
                          <a:spcPts val="0"/>
                        </a:spcAft>
                        <a:buClr>
                          <a:srgbClr val="000000"/>
                        </a:buClr>
                        <a:buSzPts val="1100"/>
                        <a:buFont typeface="Arial Narrow"/>
                        <a:buNone/>
                      </a:pPr>
                      <a:r>
                        <a:rPr lang="es-MX" sz="900" b="1" u="none" strike="noStrike" cap="none" dirty="0" smtClean="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5553343">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ANTIOQUIA : Apartadó, Betulia, Caucasia, El Bagre, </a:t>
                      </a:r>
                      <a:r>
                        <a:rPr lang="es-MX" sz="940" b="0" i="0" u="none" strike="noStrike" cap="none" dirty="0" err="1" smtClean="0">
                          <a:solidFill>
                            <a:srgbClr val="000000"/>
                          </a:solidFill>
                          <a:latin typeface="+mn-lt"/>
                          <a:ea typeface="Verdana"/>
                          <a:cs typeface="Verdana"/>
                          <a:sym typeface="Arial"/>
                        </a:rPr>
                        <a:t>Guatapé</a:t>
                      </a:r>
                      <a:r>
                        <a:rPr lang="es-MX" sz="940" b="0" i="0" u="none" strike="noStrike" cap="none" dirty="0" smtClean="0">
                          <a:solidFill>
                            <a:srgbClr val="000000"/>
                          </a:solidFill>
                          <a:latin typeface="+mn-lt"/>
                          <a:ea typeface="Verdana"/>
                          <a:cs typeface="Verdana"/>
                          <a:sym typeface="Arial"/>
                        </a:rPr>
                        <a:t>, </a:t>
                      </a:r>
                      <a:r>
                        <a:rPr lang="es-MX" sz="940" b="0" i="0" u="none" strike="noStrike" cap="none" dirty="0" err="1" smtClean="0">
                          <a:solidFill>
                            <a:srgbClr val="000000"/>
                          </a:solidFill>
                          <a:latin typeface="+mn-lt"/>
                          <a:ea typeface="Verdana"/>
                          <a:cs typeface="Verdana"/>
                          <a:sym typeface="Arial"/>
                        </a:rPr>
                        <a:t>Mutatá</a:t>
                      </a:r>
                      <a:r>
                        <a:rPr lang="es-MX" sz="940" b="0" i="0" u="none" strike="noStrike" cap="none" dirty="0" smtClean="0">
                          <a:solidFill>
                            <a:srgbClr val="000000"/>
                          </a:solidFill>
                          <a:latin typeface="+mn-lt"/>
                          <a:ea typeface="Verdana"/>
                          <a:cs typeface="Verdana"/>
                          <a:sym typeface="Arial"/>
                        </a:rPr>
                        <a:t>, Nechí, </a:t>
                      </a:r>
                      <a:r>
                        <a:rPr lang="es-MX" sz="940" b="0" i="0" u="none" strike="noStrike" cap="none" dirty="0" err="1" smtClean="0">
                          <a:solidFill>
                            <a:srgbClr val="000000"/>
                          </a:solidFill>
                          <a:latin typeface="+mn-lt"/>
                          <a:ea typeface="Verdana"/>
                          <a:cs typeface="Verdana"/>
                          <a:sym typeface="Arial"/>
                        </a:rPr>
                        <a:t>Necoclí</a:t>
                      </a:r>
                      <a:r>
                        <a:rPr lang="es-MX" sz="940" b="0" i="0" u="none" strike="noStrike" cap="none" dirty="0" smtClean="0">
                          <a:solidFill>
                            <a:srgbClr val="000000"/>
                          </a:solidFill>
                          <a:latin typeface="+mn-lt"/>
                          <a:ea typeface="Verdana"/>
                          <a:cs typeface="Verdana"/>
                          <a:sym typeface="Arial"/>
                        </a:rPr>
                        <a:t>, Puerto </a:t>
                      </a:r>
                      <a:r>
                        <a:rPr lang="es-MX" sz="940" b="0" i="0" u="none" strike="noStrike" cap="none" dirty="0" err="1" smtClean="0">
                          <a:solidFill>
                            <a:srgbClr val="000000"/>
                          </a:solidFill>
                          <a:latin typeface="+mn-lt"/>
                          <a:ea typeface="Verdana"/>
                          <a:cs typeface="Verdana"/>
                          <a:sym typeface="Arial"/>
                        </a:rPr>
                        <a:t>Nare</a:t>
                      </a:r>
                      <a:r>
                        <a:rPr lang="es-MX" sz="940" b="0" i="0" u="none" strike="noStrike" cap="none" dirty="0" smtClean="0">
                          <a:solidFill>
                            <a:srgbClr val="000000"/>
                          </a:solidFill>
                          <a:latin typeface="+mn-lt"/>
                          <a:ea typeface="Verdana"/>
                          <a:cs typeface="Verdana"/>
                          <a:sym typeface="Arial"/>
                        </a:rPr>
                        <a:t>, San Pedro De Urabá, San Roque, Sonsón.</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BOGOTÁ, D.C. : Bogotá, D.C..</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BOYACÁ : Almeida, Aquitania, Arcabuco, Belén, Berbeo, Betéitiva, Boavita, Buenavista, Busbanzá, Caldas, Campohermoso, Cerinza, Chinavita, Chiquinquirá, Chiscas, Chita, Chitaraque, Chivatá, Chivor, Chíquiza, Coper, Covarachía, Cubará, Cucaita, Cuítiva, Cómbita, Duitama, El Cocuy, El Espino, Firavitoba, Floresta, Gachantivá, Garagoa, Guacamayas, Guateque, Guayatá, Gámeza, Güicán De La Sierra, Iza, La Capilla, La Uvita, Labranzagrande, Macanal, Miraflores, Mongua, Monguí, Moniquirá, Motavita, Muzo, Nobsa, Nuevo Colón, Otanche, Pachavita, Paipa, Pajarito, Panqueba, Paya, Pesca, Pisba, Puerto Boyacá, Páez, Rondón, Ráquira, Saboyá, Samacá, San Eduardo, San Luis De Gaceno, San Mateo, San Miguel De Sema, Santa María, Santa Rosa De Viterbo, Santa Sofía, Siachoque, Soatá, Socotá, Sogamoso, Somondoco, Sora, Sotaquirá, Susacón, Sutamarchán, Sutatenza, Sáchica, Tenza, Tibaná, Tibasosa, Tinjacá, Tipacoque, Toca, Togüí, Tota, Tunja, Tununguá, Turmequé, Tuta, Tópaga, Ventaquemada, Villa De Leyva, Viracachá, Zetaquira, Úmbita.</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CALDAS : Aguadas, Filadelfia, Pácora, Samaná.</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CUNDINAMARCA : Agua De Dios, Albán, Apulo, Bituima, Cabrera, Cajicá, Caparrapí, Carmen De Carupa, Chaguaní, Choachí, Chocontá, Chía, Cogua, Cota, Cucunubá, Cáqueza, El Colegio, El Peñón, El Rosal, Fosca, Funza, Fusagasugá, Fómeque, Fúquene, Gachalá, Gachetá, Gama, Girardot, Granada, Guachetá, Guaduas, Guasca, Guataquí, Guatavita, Guayabetal, Gutiérrez, Jerusalén, Junín, La Calera, La Palma, La Peña, La Vega, Lenguazaque, Machetá, Madrid, Manta, Medina, Mosquera, Nariño, Nemocón, Nilo, Nimaima, Pacho, Paime, Pandi, Paratebueno, Pasca, Puerto Salgar, Quebradanegra, Quetame, Quipile, Ricaurte, San Bernardo, San Cayetano, San Francisco, San Juan De Rioseco, Sesquilé, Sibaté, Silvania, Simijaca, Sopó, Subachoque, Suesca, Supatá, Susa, Sutatausa, Tabio, Tausa, Tenjo, Tibacuy, Tibirita, Tocaima, Ubalá, Ubaque, Une, Vergara, Villa De San Diego De Ubaté, Villagómez, Villapinzón, Villeta, Viotá, Yacopí, Zipaquirá.</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HUILA : Agrado, Aipe, Algeciras, Baraya, Campoalegre, Colombia, Gigante, Neiva, Paicol, Palermo, Pital, Rivera, Tello, Villavieja, Yaguará.</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NORTE DE SANTANDER : Arboledas, Bochalema, Bucarasica, Chinácota, Chitagá, Convención, Cucutilla, Cáchira, Cácota, Durania, El Carmen, El Tarra, El Zulia, Gramalote, Hacarí, Herrán, La Esperanza, La Playa, Labateca, Los Patios, Lourdes, Mutiscua, Ocaña, Pamplona, Pamplonita, Ragonvalia, Salazar, San Calixto, San Cayetano, San José De Cúcuta, Santiago, Sardinata, Silos, Teorama, Tibú, Toledo, Villa Caro, Villa Del Rosario, Ábrego.</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QUINDÍO : Armenia, Calarcá, Córdoba, Génova, La Tebaida, Montenegro, Pijao, Salento.</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SANTANDER : Aratoca, Betulia, Bucaramanga, California, Capitanejo, Carcasí, Cepitá, Cerrito, Charalá, Charta, Concepción, Curití, El Playón, Encino, Enciso, Girón, Guaca, Gámbita, Güepsa, Jesús María, Lebrija, Macaravita, Matanza, Mogotes, Molagavita, Málaga, Onzaga, Piedecuesta, Puente Nacional, Rionegro, San Andrés, San Joaquín, San José De Miranda, San Miguel, San Vicente De Chucurí, Santa Bárbara, Suratá, Tona, Vetas, Floridablanca.</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TOLIMA : Alpujarra, Alvarado, Anzoátegui, Ataco, Cajamarca, Carmen De Apicalá, Chaparral, Coello, Cunday, Dolores, Guamo, Ibagué, Icononzo, Líbano, Melgar, Murillo, Natagaima, Ortega, Piedras, Rioblanco, Roncesvalles, Rovira, San Antonio, San Luis, Santa Isabel, Suárez, Valle De San Juan, Villahermosa.</a:t>
                      </a:r>
                      <a:endParaRPr lang="es-MX" sz="940" b="0" i="0" u="none" strike="noStrike" cap="none" dirty="0" smtClean="0">
                        <a:solidFill>
                          <a:srgbClr val="000000"/>
                        </a:solidFill>
                        <a:latin typeface="+mn-lt"/>
                        <a:ea typeface="Verdana"/>
                        <a:cs typeface="Verdana"/>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12749807" y="3354235"/>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12743750" y="2456526"/>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4506392" y="3799282"/>
            <a:ext cx="432854" cy="445047"/>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3659966815"/>
              </p:ext>
            </p:extLst>
          </p:nvPr>
        </p:nvGraphicFramePr>
        <p:xfrm>
          <a:off x="4534881" y="1251606"/>
          <a:ext cx="7110769" cy="3596600"/>
        </p:xfrm>
        <a:graphic>
          <a:graphicData uri="http://schemas.openxmlformats.org/drawingml/2006/table">
            <a:tbl>
              <a:tblPr>
                <a:noFill/>
                <a:tableStyleId>{C3B7D27D-7022-48AE-870B-97DEDC28B86A}</a:tableStyleId>
              </a:tblPr>
              <a:tblGrid>
                <a:gridCol w="982529">
                  <a:extLst>
                    <a:ext uri="{9D8B030D-6E8A-4147-A177-3AD203B41FA5}">
                      <a16:colId xmlns:a16="http://schemas.microsoft.com/office/drawing/2014/main" val="20000"/>
                    </a:ext>
                  </a:extLst>
                </a:gridCol>
                <a:gridCol w="612824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97223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ANTIOQUIA : Abejorral, Anzá, Bello, Belmira, Caicedo, Caramanta, </a:t>
                      </a:r>
                      <a:r>
                        <a:rPr lang="es-MX" sz="1000" b="0" i="0" u="none" strike="noStrike" cap="none" dirty="0" err="1" smtClean="0">
                          <a:solidFill>
                            <a:srgbClr val="000000"/>
                          </a:solidFill>
                          <a:latin typeface="Arial"/>
                          <a:ea typeface="Verdana"/>
                          <a:cs typeface="Verdana"/>
                          <a:sym typeface="Arial"/>
                        </a:rPr>
                        <a:t>Carepa</a:t>
                      </a:r>
                      <a:r>
                        <a:rPr lang="es-MX" sz="1000" b="0" i="0" u="none" strike="noStrike" cap="none" dirty="0" smtClean="0">
                          <a:solidFill>
                            <a:srgbClr val="000000"/>
                          </a:solidFill>
                          <a:latin typeface="Arial"/>
                          <a:ea typeface="Verdana"/>
                          <a:cs typeface="Verdana"/>
                          <a:sym typeface="Arial"/>
                        </a:rPr>
                        <a:t>, Carolina, </a:t>
                      </a:r>
                      <a:r>
                        <a:rPr lang="es-MX" sz="1000" b="0" i="0" u="none" strike="noStrike" cap="none" dirty="0" err="1" smtClean="0">
                          <a:solidFill>
                            <a:srgbClr val="000000"/>
                          </a:solidFill>
                          <a:latin typeface="Arial"/>
                          <a:ea typeface="Verdana"/>
                          <a:cs typeface="Verdana"/>
                          <a:sym typeface="Arial"/>
                        </a:rPr>
                        <a:t>Chigorodó</a:t>
                      </a:r>
                      <a:r>
                        <a:rPr lang="es-MX" sz="1000" b="0" i="0" u="none" strike="noStrike" cap="none" dirty="0" smtClean="0">
                          <a:solidFill>
                            <a:srgbClr val="000000"/>
                          </a:solidFill>
                          <a:latin typeface="Arial"/>
                          <a:ea typeface="Verdana"/>
                          <a:cs typeface="Verdana"/>
                          <a:sym typeface="Arial"/>
                        </a:rPr>
                        <a:t>, Cocorná, Cáceres, Donmatías, Ebéjico, Entrerríos, Fredonia, Jericó, La Pintada, Medellín, Nariño, Olaya, Remedios, San Carlos, San Jerónimo, San Pedro De Los Milagros, Santa Fé De Antioquia, Segovia, Sopetrán, Tarazá, Támesis, Urrao, Valparaíso, Venecia, Yalí, Yondó.</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BOYACÁ : Briceño, Ciénega, Corrales, Jericó, Maripí, Pauna, Paz De Río, Quípama, San José De Pare, Santana, Sativanorte, Sativasur, Socha, Tasco, Tutazá.</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CALDAS : Aranzazu, La Merced, Manizales, Manzanares, Marmato, </a:t>
                      </a:r>
                      <a:r>
                        <a:rPr lang="es-MX" sz="1000" b="0" i="0" u="none" strike="noStrike" cap="none" dirty="0" err="1" smtClean="0">
                          <a:solidFill>
                            <a:srgbClr val="000000"/>
                          </a:solidFill>
                          <a:latin typeface="Arial"/>
                          <a:ea typeface="Verdana"/>
                          <a:cs typeface="Verdana"/>
                          <a:sym typeface="Arial"/>
                        </a:rPr>
                        <a:t>Marquetalia</a:t>
                      </a:r>
                      <a:r>
                        <a:rPr lang="es-MX" sz="1000" b="0" i="0" u="none" strike="noStrike" cap="none" dirty="0" smtClean="0">
                          <a:solidFill>
                            <a:srgbClr val="000000"/>
                          </a:solidFill>
                          <a:latin typeface="Arial"/>
                          <a:ea typeface="Verdana"/>
                          <a:cs typeface="Verdana"/>
                          <a:sym typeface="Arial"/>
                        </a:rPr>
                        <a:t>, Marulanda, Neira, Pensilvania, Salamina, Villamaría.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CUNDINAMARCA : Anapoima, Anolaima, Arbeláez, Beltrán, Bojacá, Cachipay, Chipaque, Gachancipá, Guayabal De Síquima, La Mesa, Nocaima, San Antonio Del Tequendama, Soacha, Tena, Topaipí, Venecia, Vianí, Zipacón, Útica.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HUILA : Garzón, Hobo, La Plata, Nátaga, Santa María, Teruel, Tesalia, Íquira, Oporapa.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QUINDÍO : Buenavista.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RISARALDA : Guática.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SANTANDER : Albania, Barrancabermeja, Bolívar, Cimitarra, Coromoro, El Carmen De Chucurí, El Peñón, Guadalupe, Guavatá, Jordán, Landázuri, Los Santos, Ocamonte, Palmar, Puerto Wilches, Sabana De Torres, San Benito, San Gil, Suaita, Sucre, Valle De San José, Vélez, Zapatoca.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TOLIMA : Armero, Casabianca, Coyaima, Espinal, Falan, Flandes, Fresno, Herveo, Lérida, Palocabildo, Purificación, Saldaña, San Sebastián De Mariquita, Venadillo, Villarrica.</a:t>
                      </a:r>
                      <a:endParaRPr lang="es-MX" sz="1000" b="0" i="0" u="none" strike="noStrike" cap="none" dirty="0" smtClean="0">
                        <a:solidFill>
                          <a:srgbClr val="000000"/>
                        </a:solidFill>
                        <a:latin typeface="Arial"/>
                        <a:ea typeface="Verdana"/>
                        <a:cs typeface="Verdana"/>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4756222" y="2827382"/>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13689063" y="4585457"/>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28137437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2785210163"/>
              </p:ext>
            </p:extLst>
          </p:nvPr>
        </p:nvGraphicFramePr>
        <p:xfrm>
          <a:off x="4556146" y="1270933"/>
          <a:ext cx="7069804" cy="4113870"/>
        </p:xfrm>
        <a:graphic>
          <a:graphicData uri="http://schemas.openxmlformats.org/drawingml/2006/table">
            <a:tbl>
              <a:tblPr>
                <a:noFill/>
                <a:tableStyleId>{C3B7D27D-7022-48AE-870B-97DEDC28B86A}</a:tableStyleId>
              </a:tblPr>
              <a:tblGrid>
                <a:gridCol w="976868">
                  <a:extLst>
                    <a:ext uri="{9D8B030D-6E8A-4147-A177-3AD203B41FA5}">
                      <a16:colId xmlns:a16="http://schemas.microsoft.com/office/drawing/2014/main" val="20000"/>
                    </a:ext>
                  </a:extLst>
                </a:gridCol>
                <a:gridCol w="6092936">
                  <a:extLst>
                    <a:ext uri="{9D8B030D-6E8A-4147-A177-3AD203B41FA5}">
                      <a16:colId xmlns:a16="http://schemas.microsoft.com/office/drawing/2014/main" val="20001"/>
                    </a:ext>
                  </a:extLst>
                </a:gridCol>
              </a:tblGrid>
              <a:tr h="500149">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61372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ANTIOQUIA : Abriaquí, Amagá, </a:t>
                      </a:r>
                      <a:r>
                        <a:rPr lang="pt-BR" sz="1000" b="0" i="0" u="none" strike="noStrike" cap="none" dirty="0" err="1" smtClean="0">
                          <a:solidFill>
                            <a:srgbClr val="000000"/>
                          </a:solidFill>
                          <a:latin typeface="Arial"/>
                          <a:ea typeface="Verdana"/>
                          <a:cs typeface="Verdana"/>
                          <a:sym typeface="Verdana"/>
                        </a:rPr>
                        <a:t>Amalfi</a:t>
                      </a:r>
                      <a:r>
                        <a:rPr lang="pt-BR" sz="1000" b="0" i="0" u="none" strike="noStrike" cap="none" dirty="0" smtClean="0">
                          <a:solidFill>
                            <a:srgbClr val="000000"/>
                          </a:solidFill>
                          <a:latin typeface="Arial"/>
                          <a:ea typeface="Verdana"/>
                          <a:cs typeface="Verdana"/>
                          <a:sym typeface="Verdana"/>
                        </a:rPr>
                        <a:t>, Andes, Angelópolis, </a:t>
                      </a:r>
                      <a:r>
                        <a:rPr lang="pt-BR" sz="1000" b="0" i="0" u="none" strike="noStrike" cap="none" dirty="0" err="1" smtClean="0">
                          <a:solidFill>
                            <a:srgbClr val="000000"/>
                          </a:solidFill>
                          <a:latin typeface="Arial"/>
                          <a:ea typeface="Verdana"/>
                          <a:cs typeface="Verdana"/>
                          <a:sym typeface="Verdana"/>
                        </a:rPr>
                        <a:t>Angostura</a:t>
                      </a:r>
                      <a:r>
                        <a:rPr lang="pt-BR" sz="1000" b="0" i="0" u="none" strike="noStrike" cap="none" dirty="0" smtClean="0">
                          <a:solidFill>
                            <a:srgbClr val="000000"/>
                          </a:solidFill>
                          <a:latin typeface="Arial"/>
                          <a:ea typeface="Verdana"/>
                          <a:cs typeface="Verdana"/>
                          <a:sym typeface="Verdana"/>
                        </a:rPr>
                        <a:t>, Anorí, </a:t>
                      </a:r>
                      <a:r>
                        <a:rPr lang="pt-BR" sz="1000" b="0" i="0" u="none" strike="noStrike" cap="none" dirty="0" err="1" smtClean="0">
                          <a:solidFill>
                            <a:srgbClr val="000000"/>
                          </a:solidFill>
                          <a:latin typeface="Arial"/>
                          <a:ea typeface="Verdana"/>
                          <a:cs typeface="Verdana"/>
                          <a:sym typeface="Verdana"/>
                        </a:rPr>
                        <a:t>Armenia</a:t>
                      </a:r>
                      <a:r>
                        <a:rPr lang="pt-BR" sz="1000" b="0" i="0" u="none" strike="noStrike" cap="none" dirty="0" smtClean="0">
                          <a:solidFill>
                            <a:srgbClr val="000000"/>
                          </a:solidFill>
                          <a:latin typeface="Arial"/>
                          <a:ea typeface="Verdana"/>
                          <a:cs typeface="Verdana"/>
                          <a:sym typeface="Verdana"/>
                        </a:rPr>
                        <a:t>, Barbosa, </a:t>
                      </a:r>
                      <a:r>
                        <a:rPr lang="pt-BR" sz="1000" b="0" i="0" u="none" strike="noStrike" cap="none" dirty="0" err="1" smtClean="0">
                          <a:solidFill>
                            <a:srgbClr val="000000"/>
                          </a:solidFill>
                          <a:latin typeface="Arial"/>
                          <a:ea typeface="Verdana"/>
                          <a:cs typeface="Verdana"/>
                          <a:sym typeface="Verdana"/>
                        </a:rPr>
                        <a:t>Betania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Briceño</a:t>
                      </a:r>
                      <a:r>
                        <a:rPr lang="pt-BR" sz="1000" b="0" i="0" u="none" strike="noStrike" cap="none" dirty="0" smtClean="0">
                          <a:solidFill>
                            <a:srgbClr val="000000"/>
                          </a:solidFill>
                          <a:latin typeface="Arial"/>
                          <a:ea typeface="Verdana"/>
                          <a:cs typeface="Verdana"/>
                          <a:sym typeface="Verdana"/>
                        </a:rPr>
                        <a:t>, Buriticá, Caldas, </a:t>
                      </a:r>
                      <a:r>
                        <a:rPr lang="pt-BR" sz="1000" b="0" i="0" u="none" strike="noStrike" cap="none" dirty="0" err="1" smtClean="0">
                          <a:solidFill>
                            <a:srgbClr val="000000"/>
                          </a:solidFill>
                          <a:latin typeface="Arial"/>
                          <a:ea typeface="Verdana"/>
                          <a:cs typeface="Verdana"/>
                          <a:sym typeface="Verdana"/>
                        </a:rPr>
                        <a:t>Campamento</a:t>
                      </a:r>
                      <a:r>
                        <a:rPr lang="pt-BR" sz="1000" b="0" i="0" u="none" strike="noStrike" cap="none" dirty="0" smtClean="0">
                          <a:solidFill>
                            <a:srgbClr val="000000"/>
                          </a:solidFill>
                          <a:latin typeface="Arial"/>
                          <a:ea typeface="Verdana"/>
                          <a:cs typeface="Verdana"/>
                          <a:sym typeface="Verdana"/>
                        </a:rPr>
                        <a:t>, Cañasgordas, </a:t>
                      </a:r>
                      <a:r>
                        <a:rPr lang="pt-BR" sz="1000" b="0" i="0" u="none" strike="noStrike" cap="none" dirty="0" err="1" smtClean="0">
                          <a:solidFill>
                            <a:srgbClr val="000000"/>
                          </a:solidFill>
                          <a:latin typeface="Arial"/>
                          <a:ea typeface="Verdana"/>
                          <a:cs typeface="Verdana"/>
                          <a:sym typeface="Verdana"/>
                        </a:rPr>
                        <a:t>Cisneros</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Ciudad</a:t>
                      </a:r>
                      <a:r>
                        <a:rPr lang="pt-BR" sz="1000" b="0" i="0" u="none" strike="noStrike" cap="none" dirty="0" smtClean="0">
                          <a:solidFill>
                            <a:srgbClr val="000000"/>
                          </a:solidFill>
                          <a:latin typeface="Arial"/>
                          <a:ea typeface="Verdana"/>
                          <a:cs typeface="Verdana"/>
                          <a:sym typeface="Verdana"/>
                        </a:rPr>
                        <a:t> Bolívar, Concepción, Concordia, Copacabana, El Carmen De Viboral, El </a:t>
                      </a:r>
                      <a:r>
                        <a:rPr lang="pt-BR" sz="1000" b="0" i="0" u="none" strike="noStrike" cap="none" dirty="0" err="1" smtClean="0">
                          <a:solidFill>
                            <a:srgbClr val="000000"/>
                          </a:solidFill>
                          <a:latin typeface="Arial"/>
                          <a:ea typeface="Verdana"/>
                          <a:cs typeface="Verdana"/>
                          <a:sym typeface="Verdana"/>
                        </a:rPr>
                        <a:t>Santuario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Envigado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Frontino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Giraldo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Girardota</a:t>
                      </a:r>
                      <a:r>
                        <a:rPr lang="pt-BR" sz="1000" b="0" i="0" u="none" strike="noStrike" cap="none" dirty="0" smtClean="0">
                          <a:solidFill>
                            <a:srgbClr val="000000"/>
                          </a:solidFill>
                          <a:latin typeface="Arial"/>
                          <a:ea typeface="Verdana"/>
                          <a:cs typeface="Verdana"/>
                          <a:sym typeface="Verdana"/>
                        </a:rPr>
                        <a:t>, Granada, Guadalupe, </a:t>
                      </a:r>
                      <a:r>
                        <a:rPr lang="pt-BR" sz="1000" b="0" i="0" u="none" strike="noStrike" cap="none" dirty="0" err="1" smtClean="0">
                          <a:solidFill>
                            <a:srgbClr val="000000"/>
                          </a:solidFill>
                          <a:latin typeface="Arial"/>
                          <a:ea typeface="Verdana"/>
                          <a:cs typeface="Verdana"/>
                          <a:sym typeface="Verdana"/>
                        </a:rPr>
                        <a:t>Guarne</a:t>
                      </a:r>
                      <a:r>
                        <a:rPr lang="pt-BR" sz="1000" b="0" i="0" u="none" strike="noStrike" cap="none" dirty="0" smtClean="0">
                          <a:solidFill>
                            <a:srgbClr val="000000"/>
                          </a:solidFill>
                          <a:latin typeface="Arial"/>
                          <a:ea typeface="Verdana"/>
                          <a:cs typeface="Verdana"/>
                          <a:sym typeface="Verdana"/>
                        </a:rPr>
                        <a:t>, Gómez Plata, </a:t>
                      </a:r>
                      <a:r>
                        <a:rPr lang="pt-BR" sz="1000" b="0" i="0" u="none" strike="noStrike" cap="none" dirty="0" err="1" smtClean="0">
                          <a:solidFill>
                            <a:srgbClr val="000000"/>
                          </a:solidFill>
                          <a:latin typeface="Arial"/>
                          <a:ea typeface="Verdana"/>
                          <a:cs typeface="Verdana"/>
                          <a:sym typeface="Verdana"/>
                        </a:rPr>
                        <a:t>Heliconia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Hispania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Itagüí</a:t>
                      </a:r>
                      <a:r>
                        <a:rPr lang="pt-BR" sz="1000" b="0" i="0" u="none" strike="noStrike" cap="none" dirty="0" smtClean="0">
                          <a:solidFill>
                            <a:srgbClr val="000000"/>
                          </a:solidFill>
                          <a:latin typeface="Arial"/>
                          <a:ea typeface="Verdana"/>
                          <a:cs typeface="Verdana"/>
                          <a:sym typeface="Verdana"/>
                        </a:rPr>
                        <a:t>, Ituango, </a:t>
                      </a:r>
                      <a:r>
                        <a:rPr lang="pt-BR" sz="1000" b="0" i="0" u="none" strike="noStrike" cap="none" dirty="0" err="1" smtClean="0">
                          <a:solidFill>
                            <a:srgbClr val="000000"/>
                          </a:solidFill>
                          <a:latin typeface="Arial"/>
                          <a:ea typeface="Verdana"/>
                          <a:cs typeface="Verdana"/>
                          <a:sym typeface="Verdana"/>
                        </a:rPr>
                        <a:t>Jardín</a:t>
                      </a:r>
                      <a:r>
                        <a:rPr lang="pt-BR" sz="1000" b="0" i="0" u="none" strike="noStrike" cap="none" dirty="0" smtClean="0">
                          <a:solidFill>
                            <a:srgbClr val="000000"/>
                          </a:solidFill>
                          <a:latin typeface="Arial"/>
                          <a:ea typeface="Verdana"/>
                          <a:cs typeface="Verdana"/>
                          <a:sym typeface="Verdana"/>
                        </a:rPr>
                        <a:t>, La </a:t>
                      </a:r>
                      <a:r>
                        <a:rPr lang="pt-BR" sz="1000" b="0" i="0" u="none" strike="noStrike" cap="none" dirty="0" err="1" smtClean="0">
                          <a:solidFill>
                            <a:srgbClr val="000000"/>
                          </a:solidFill>
                          <a:latin typeface="Arial"/>
                          <a:ea typeface="Verdana"/>
                          <a:cs typeface="Verdana"/>
                          <a:sym typeface="Verdana"/>
                        </a:rPr>
                        <a:t>Ceja</a:t>
                      </a:r>
                      <a:r>
                        <a:rPr lang="pt-BR" sz="1000" b="0" i="0" u="none" strike="noStrike" cap="none" dirty="0" smtClean="0">
                          <a:solidFill>
                            <a:srgbClr val="000000"/>
                          </a:solidFill>
                          <a:latin typeface="Arial"/>
                          <a:ea typeface="Verdana"/>
                          <a:cs typeface="Verdana"/>
                          <a:sym typeface="Verdana"/>
                        </a:rPr>
                        <a:t>, La </a:t>
                      </a:r>
                      <a:r>
                        <a:rPr lang="pt-BR" sz="1000" b="0" i="0" u="none" strike="noStrike" cap="none" dirty="0" err="1" smtClean="0">
                          <a:solidFill>
                            <a:srgbClr val="000000"/>
                          </a:solidFill>
                          <a:latin typeface="Arial"/>
                          <a:ea typeface="Verdana"/>
                          <a:cs typeface="Verdana"/>
                          <a:sym typeface="Verdana"/>
                        </a:rPr>
                        <a:t>Estrella</a:t>
                      </a:r>
                      <a:r>
                        <a:rPr lang="pt-BR" sz="1000" b="0" i="0" u="none" strike="noStrike" cap="none" dirty="0" smtClean="0">
                          <a:solidFill>
                            <a:srgbClr val="000000"/>
                          </a:solidFill>
                          <a:latin typeface="Arial"/>
                          <a:ea typeface="Verdana"/>
                          <a:cs typeface="Verdana"/>
                          <a:sym typeface="Verdana"/>
                        </a:rPr>
                        <a:t>, La </a:t>
                      </a:r>
                      <a:r>
                        <a:rPr lang="pt-BR" sz="1000" b="0" i="0" u="none" strike="noStrike" cap="none" dirty="0" err="1" smtClean="0">
                          <a:solidFill>
                            <a:srgbClr val="000000"/>
                          </a:solidFill>
                          <a:latin typeface="Arial"/>
                          <a:ea typeface="Verdana"/>
                          <a:cs typeface="Verdana"/>
                          <a:sym typeface="Verdana"/>
                        </a:rPr>
                        <a:t>Unión</a:t>
                      </a:r>
                      <a:r>
                        <a:rPr lang="pt-BR" sz="1000" b="0" i="0" u="none" strike="noStrike" cap="none" dirty="0" smtClean="0">
                          <a:solidFill>
                            <a:srgbClr val="000000"/>
                          </a:solidFill>
                          <a:latin typeface="Arial"/>
                          <a:ea typeface="Verdana"/>
                          <a:cs typeface="Verdana"/>
                          <a:sym typeface="Verdana"/>
                        </a:rPr>
                        <a:t>, Liborina, </a:t>
                      </a:r>
                      <a:r>
                        <a:rPr lang="pt-BR" sz="1000" b="0" i="0" u="none" strike="noStrike" cap="none" dirty="0" err="1" smtClean="0">
                          <a:solidFill>
                            <a:srgbClr val="000000"/>
                          </a:solidFill>
                          <a:latin typeface="Arial"/>
                          <a:ea typeface="Verdana"/>
                          <a:cs typeface="Verdana"/>
                          <a:sym typeface="Verdana"/>
                        </a:rPr>
                        <a:t>Maceo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Marinilla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Montebello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Murindó</a:t>
                      </a:r>
                      <a:r>
                        <a:rPr lang="pt-BR" sz="1000" b="0" i="0" u="none" strike="noStrike" cap="none" dirty="0" smtClean="0">
                          <a:solidFill>
                            <a:srgbClr val="000000"/>
                          </a:solidFill>
                          <a:latin typeface="Arial"/>
                          <a:ea typeface="Verdana"/>
                          <a:cs typeface="Verdana"/>
                          <a:sym typeface="Verdana"/>
                        </a:rPr>
                        <a:t>, Peque, </a:t>
                      </a:r>
                      <a:r>
                        <a:rPr lang="pt-BR" sz="1000" b="0" i="0" u="none" strike="noStrike" cap="none" dirty="0" err="1" smtClean="0">
                          <a:solidFill>
                            <a:srgbClr val="000000"/>
                          </a:solidFill>
                          <a:latin typeface="Arial"/>
                          <a:ea typeface="Verdana"/>
                          <a:cs typeface="Verdana"/>
                          <a:sym typeface="Verdana"/>
                        </a:rPr>
                        <a:t>Peñol</a:t>
                      </a:r>
                      <a:r>
                        <a:rPr lang="pt-BR" sz="1000" b="0" i="0" u="none" strike="noStrike" cap="none" dirty="0" smtClean="0">
                          <a:solidFill>
                            <a:srgbClr val="000000"/>
                          </a:solidFill>
                          <a:latin typeface="Arial"/>
                          <a:ea typeface="Verdana"/>
                          <a:cs typeface="Verdana"/>
                          <a:sym typeface="Verdana"/>
                        </a:rPr>
                        <a:t>, Pueblorrico, Puerto Berrío, Retiro, Rionegro, </a:t>
                      </a:r>
                      <a:r>
                        <a:rPr lang="pt-BR" sz="1000" b="0" i="0" u="none" strike="noStrike" cap="none" dirty="0" err="1" smtClean="0">
                          <a:solidFill>
                            <a:srgbClr val="000000"/>
                          </a:solidFill>
                          <a:latin typeface="Arial"/>
                          <a:ea typeface="Verdana"/>
                          <a:cs typeface="Verdana"/>
                          <a:sym typeface="Verdana"/>
                        </a:rPr>
                        <a:t>Sabanalarga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Sabaneta</a:t>
                      </a:r>
                      <a:r>
                        <a:rPr lang="pt-BR" sz="1000" b="0" i="0" u="none" strike="noStrike" cap="none" dirty="0" smtClean="0">
                          <a:solidFill>
                            <a:srgbClr val="000000"/>
                          </a:solidFill>
                          <a:latin typeface="Arial"/>
                          <a:ea typeface="Verdana"/>
                          <a:cs typeface="Verdana"/>
                          <a:sym typeface="Verdana"/>
                        </a:rPr>
                        <a:t>, Salgar, San Andrés De Cuerquía, San José De La </a:t>
                      </a:r>
                      <a:r>
                        <a:rPr lang="pt-BR" sz="1000" b="0" i="0" u="none" strike="noStrike" cap="none" dirty="0" err="1" smtClean="0">
                          <a:solidFill>
                            <a:srgbClr val="000000"/>
                          </a:solidFill>
                          <a:latin typeface="Arial"/>
                          <a:ea typeface="Verdana"/>
                          <a:cs typeface="Verdana"/>
                          <a:sym typeface="Verdana"/>
                        </a:rPr>
                        <a:t>Montaña</a:t>
                      </a:r>
                      <a:r>
                        <a:rPr lang="pt-BR" sz="1000" b="0" i="0" u="none" strike="noStrike" cap="none" dirty="0" smtClean="0">
                          <a:solidFill>
                            <a:srgbClr val="000000"/>
                          </a:solidFill>
                          <a:latin typeface="Arial"/>
                          <a:ea typeface="Verdana"/>
                          <a:cs typeface="Verdana"/>
                          <a:sym typeface="Verdana"/>
                        </a:rPr>
                        <a:t>, San Rafael, San Vicente Ferrer, Santa Bárbara, Santa Rosa De </a:t>
                      </a:r>
                      <a:r>
                        <a:rPr lang="pt-BR" sz="1000" b="0" i="0" u="none" strike="noStrike" cap="none" dirty="0" err="1" smtClean="0">
                          <a:solidFill>
                            <a:srgbClr val="000000"/>
                          </a:solidFill>
                          <a:latin typeface="Arial"/>
                          <a:ea typeface="Verdana"/>
                          <a:cs typeface="Verdana"/>
                          <a:sym typeface="Verdana"/>
                        </a:rPr>
                        <a:t>Osos</a:t>
                      </a:r>
                      <a:r>
                        <a:rPr lang="pt-BR" sz="1000" b="0" i="0" u="none" strike="noStrike" cap="none" dirty="0" smtClean="0">
                          <a:solidFill>
                            <a:srgbClr val="000000"/>
                          </a:solidFill>
                          <a:latin typeface="Arial"/>
                          <a:ea typeface="Verdana"/>
                          <a:cs typeface="Verdana"/>
                          <a:sym typeface="Verdana"/>
                        </a:rPr>
                        <a:t>, Santo Domingo, Tarso, </a:t>
                      </a:r>
                      <a:r>
                        <a:rPr lang="pt-BR" sz="1000" b="0" i="0" u="none" strike="noStrike" cap="none" dirty="0" err="1" smtClean="0">
                          <a:solidFill>
                            <a:srgbClr val="000000"/>
                          </a:solidFill>
                          <a:latin typeface="Arial"/>
                          <a:ea typeface="Verdana"/>
                          <a:cs typeface="Verdana"/>
                          <a:sym typeface="Verdana"/>
                        </a:rPr>
                        <a:t>Titiribí</a:t>
                      </a:r>
                      <a:r>
                        <a:rPr lang="pt-BR" sz="1000" b="0" i="0" u="none" strike="noStrike" cap="none" dirty="0" smtClean="0">
                          <a:solidFill>
                            <a:srgbClr val="000000"/>
                          </a:solidFill>
                          <a:latin typeface="Arial"/>
                          <a:ea typeface="Verdana"/>
                          <a:cs typeface="Verdana"/>
                          <a:sym typeface="Verdana"/>
                        </a:rPr>
                        <a:t>, Toledo, Turbo, </a:t>
                      </a:r>
                      <a:r>
                        <a:rPr lang="pt-BR" sz="1000" b="0" i="0" u="none" strike="noStrike" cap="none" dirty="0" err="1" smtClean="0">
                          <a:solidFill>
                            <a:srgbClr val="000000"/>
                          </a:solidFill>
                          <a:latin typeface="Arial"/>
                          <a:ea typeface="Verdana"/>
                          <a:cs typeface="Verdana"/>
                          <a:sym typeface="Verdana"/>
                        </a:rPr>
                        <a:t>Uramita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Valdivia</a:t>
                      </a:r>
                      <a:r>
                        <a:rPr lang="pt-BR" sz="1000" b="0" i="0" u="none" strike="noStrike" cap="none" dirty="0" smtClean="0">
                          <a:solidFill>
                            <a:srgbClr val="000000"/>
                          </a:solidFill>
                          <a:latin typeface="Arial"/>
                          <a:ea typeface="Verdana"/>
                          <a:cs typeface="Verdana"/>
                          <a:sym typeface="Verdana"/>
                        </a:rPr>
                        <a:t>, Vegachí, Yarumal, Yolombó, Zaragoza.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BOYACÁ : La Victoria, Ramiriquí, San Pablo De Borbur.</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CALDAS : La </a:t>
                      </a:r>
                      <a:r>
                        <a:rPr lang="pt-BR" sz="1000" b="0" i="0" u="none" strike="noStrike" cap="none" dirty="0" err="1" smtClean="0">
                          <a:solidFill>
                            <a:srgbClr val="000000"/>
                          </a:solidFill>
                          <a:latin typeface="Arial"/>
                          <a:ea typeface="Verdana"/>
                          <a:cs typeface="Verdana"/>
                          <a:sym typeface="Verdana"/>
                        </a:rPr>
                        <a:t>Dorada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Norcasia</a:t>
                      </a:r>
                      <a:r>
                        <a:rPr lang="pt-BR" sz="1000" b="0" i="0" u="none" strike="noStrike" cap="none" dirty="0" smtClean="0">
                          <a:solidFill>
                            <a:srgbClr val="000000"/>
                          </a:solidFill>
                          <a:latin typeface="Arial"/>
                          <a:ea typeface="Verdana"/>
                          <a:cs typeface="Verdana"/>
                          <a:sym typeface="Verdana"/>
                        </a:rPr>
                        <a:t>, Riosucio, Supía, Victoria.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CUNDINAMARCA : </a:t>
                      </a:r>
                      <a:r>
                        <a:rPr lang="pt-BR" sz="1000" b="0" i="0" u="none" strike="noStrike" cap="none" dirty="0" err="1" smtClean="0">
                          <a:solidFill>
                            <a:srgbClr val="000000"/>
                          </a:solidFill>
                          <a:latin typeface="Arial"/>
                          <a:ea typeface="Verdana"/>
                          <a:cs typeface="Verdana"/>
                          <a:sym typeface="Verdana"/>
                        </a:rPr>
                        <a:t>Facatativá</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Pulí</a:t>
                      </a:r>
                      <a:r>
                        <a:rPr lang="pt-BR" sz="1000" b="0" i="0" u="none" strike="noStrike" cap="none" dirty="0" smtClean="0">
                          <a:solidFill>
                            <a:srgbClr val="000000"/>
                          </a:solidFill>
                          <a:latin typeface="Arial"/>
                          <a:ea typeface="Verdana"/>
                          <a:cs typeface="Verdana"/>
                          <a:sym typeface="Verdana"/>
                        </a:rPr>
                        <a:t>, Sasaima, Tocancipá.</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HUILA : Altamira, Isnos, La Argentina, Palestina, Pitalito, Saladoblanco, Tarqui.</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QUINDÍO : </a:t>
                      </a:r>
                      <a:r>
                        <a:rPr lang="pt-BR" sz="1000" b="0" i="0" u="none" strike="noStrike" cap="none" dirty="0" err="1" smtClean="0">
                          <a:solidFill>
                            <a:srgbClr val="000000"/>
                          </a:solidFill>
                          <a:latin typeface="Arial"/>
                          <a:ea typeface="Verdana"/>
                          <a:cs typeface="Verdana"/>
                          <a:sym typeface="Verdana"/>
                        </a:rPr>
                        <a:t>Circasia</a:t>
                      </a:r>
                      <a:r>
                        <a:rPr lang="pt-BR" sz="1000" b="0" i="0" u="none" strike="noStrike" cap="none" dirty="0" smtClean="0">
                          <a:solidFill>
                            <a:srgbClr val="000000"/>
                          </a:solidFill>
                          <a:latin typeface="Arial"/>
                          <a:ea typeface="Verdana"/>
                          <a:cs typeface="Verdana"/>
                          <a:sym typeface="Verdana"/>
                        </a:rPr>
                        <a:t>, Filandia, </a:t>
                      </a:r>
                      <a:r>
                        <a:rPr lang="pt-BR" sz="1000" b="0" i="0" u="none" strike="noStrike" cap="none" dirty="0" err="1" smtClean="0">
                          <a:solidFill>
                            <a:srgbClr val="000000"/>
                          </a:solidFill>
                          <a:latin typeface="Arial"/>
                          <a:ea typeface="Verdana"/>
                          <a:cs typeface="Verdana"/>
                          <a:sym typeface="Verdana"/>
                        </a:rPr>
                        <a:t>Quimbaya</a:t>
                      </a:r>
                      <a:r>
                        <a:rPr lang="pt-BR" sz="1000" b="0" i="0" u="none" strike="noStrike" cap="none" dirty="0" smtClean="0">
                          <a:solidFill>
                            <a:srgbClr val="000000"/>
                          </a:solidFill>
                          <a:latin typeface="Arial"/>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RISARALDA : </a:t>
                      </a:r>
                      <a:r>
                        <a:rPr lang="pt-BR" sz="1000" b="0" i="0" u="none" strike="noStrike" cap="none" dirty="0" err="1" smtClean="0">
                          <a:solidFill>
                            <a:srgbClr val="000000"/>
                          </a:solidFill>
                          <a:latin typeface="Arial"/>
                          <a:ea typeface="Verdana"/>
                          <a:cs typeface="Verdana"/>
                          <a:sym typeface="Verdana"/>
                        </a:rPr>
                        <a:t>Belén</a:t>
                      </a:r>
                      <a:r>
                        <a:rPr lang="pt-BR" sz="1000" b="0" i="0" u="none" strike="noStrike" cap="none" dirty="0" smtClean="0">
                          <a:solidFill>
                            <a:srgbClr val="000000"/>
                          </a:solidFill>
                          <a:latin typeface="Arial"/>
                          <a:ea typeface="Verdana"/>
                          <a:cs typeface="Verdana"/>
                          <a:sym typeface="Verdana"/>
                        </a:rPr>
                        <a:t> De </a:t>
                      </a:r>
                      <a:r>
                        <a:rPr lang="pt-BR" sz="1000" b="0" i="0" u="none" strike="noStrike" cap="none" dirty="0" err="1" smtClean="0">
                          <a:solidFill>
                            <a:srgbClr val="000000"/>
                          </a:solidFill>
                          <a:latin typeface="Arial"/>
                          <a:ea typeface="Verdana"/>
                          <a:cs typeface="Verdana"/>
                          <a:sym typeface="Verdana"/>
                        </a:rPr>
                        <a:t>Umbría</a:t>
                      </a:r>
                      <a:r>
                        <a:rPr lang="pt-BR" sz="1000" b="0" i="0" u="none" strike="noStrike" cap="none" dirty="0" smtClean="0">
                          <a:solidFill>
                            <a:srgbClr val="000000"/>
                          </a:solidFill>
                          <a:latin typeface="Arial"/>
                          <a:ea typeface="Verdana"/>
                          <a:cs typeface="Verdana"/>
                          <a:sym typeface="Verdana"/>
                        </a:rPr>
                        <a:t>, Pereira.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SANTANDER : Barichara, Cabrera, </a:t>
                      </a:r>
                      <a:r>
                        <a:rPr lang="pt-BR" sz="1000" b="0" i="0" u="none" strike="noStrike" cap="none" dirty="0" err="1" smtClean="0">
                          <a:solidFill>
                            <a:srgbClr val="000000"/>
                          </a:solidFill>
                          <a:latin typeface="Arial"/>
                          <a:ea typeface="Verdana"/>
                          <a:cs typeface="Verdana"/>
                          <a:sym typeface="Verdana"/>
                        </a:rPr>
                        <a:t>Chima</a:t>
                      </a:r>
                      <a:r>
                        <a:rPr lang="pt-BR" sz="1000" b="0" i="0" u="none" strike="noStrike" cap="none" dirty="0" smtClean="0">
                          <a:solidFill>
                            <a:srgbClr val="000000"/>
                          </a:solidFill>
                          <a:latin typeface="Arial"/>
                          <a:ea typeface="Verdana"/>
                          <a:cs typeface="Verdana"/>
                          <a:sym typeface="Verdana"/>
                        </a:rPr>
                        <a:t>, Chipatá, </a:t>
                      </a:r>
                      <a:r>
                        <a:rPr lang="pt-BR" sz="1000" b="0" i="0" u="none" strike="noStrike" cap="none" dirty="0" err="1" smtClean="0">
                          <a:solidFill>
                            <a:srgbClr val="000000"/>
                          </a:solidFill>
                          <a:latin typeface="Arial"/>
                          <a:ea typeface="Verdana"/>
                          <a:cs typeface="Verdana"/>
                          <a:sym typeface="Verdana"/>
                        </a:rPr>
                        <a:t>Florián</a:t>
                      </a:r>
                      <a:r>
                        <a:rPr lang="pt-BR" sz="1000" b="0" i="0" u="none" strike="noStrike" cap="none" dirty="0" smtClean="0">
                          <a:solidFill>
                            <a:srgbClr val="000000"/>
                          </a:solidFill>
                          <a:latin typeface="Arial"/>
                          <a:ea typeface="Verdana"/>
                          <a:cs typeface="Verdana"/>
                          <a:sym typeface="Verdana"/>
                        </a:rPr>
                        <a:t>, Galán, Hato, La </a:t>
                      </a:r>
                      <a:r>
                        <a:rPr lang="pt-BR" sz="1000" b="0" i="0" u="none" strike="noStrike" cap="none" dirty="0" err="1" smtClean="0">
                          <a:solidFill>
                            <a:srgbClr val="000000"/>
                          </a:solidFill>
                          <a:latin typeface="Arial"/>
                          <a:ea typeface="Verdana"/>
                          <a:cs typeface="Verdana"/>
                          <a:sym typeface="Verdana"/>
                        </a:rPr>
                        <a:t>Belleza</a:t>
                      </a:r>
                      <a:r>
                        <a:rPr lang="pt-BR" sz="1000" b="0" i="0" u="none" strike="noStrike" cap="none" dirty="0" smtClean="0">
                          <a:solidFill>
                            <a:srgbClr val="000000"/>
                          </a:solidFill>
                          <a:latin typeface="Arial"/>
                          <a:ea typeface="Verdana"/>
                          <a:cs typeface="Verdana"/>
                          <a:sym typeface="Verdana"/>
                        </a:rPr>
                        <a:t>, La Paz, Oiba, Pinchote, Puerto Parra, Páramo, Santa Helena Del </a:t>
                      </a:r>
                      <a:r>
                        <a:rPr lang="pt-BR" sz="1000" b="0" i="0" u="none" strike="noStrike" cap="none" dirty="0" err="1" smtClean="0">
                          <a:solidFill>
                            <a:srgbClr val="000000"/>
                          </a:solidFill>
                          <a:latin typeface="Arial"/>
                          <a:ea typeface="Verdana"/>
                          <a:cs typeface="Verdana"/>
                          <a:sym typeface="Verdana"/>
                        </a:rPr>
                        <a:t>Opón</a:t>
                      </a:r>
                      <a:r>
                        <a:rPr lang="pt-BR" sz="1000" b="0" i="0" u="none" strike="noStrike" cap="none" dirty="0" smtClean="0">
                          <a:solidFill>
                            <a:srgbClr val="000000"/>
                          </a:solidFill>
                          <a:latin typeface="Arial"/>
                          <a:ea typeface="Verdana"/>
                          <a:cs typeface="Verdana"/>
                          <a:sym typeface="Verdana"/>
                        </a:rPr>
                        <a:t>, Simacota, Socorro, Villanueva.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TOLIMA : Ambalema, Honda, Planadas, Prado.</a:t>
                      </a:r>
                      <a:endParaRPr lang="pt-BR" sz="970" b="0" i="0" u="none" strike="noStrike" cap="none" dirty="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727374947"/>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4719502" y="3182728"/>
            <a:ext cx="457200" cy="446694"/>
          </a:xfrm>
          <a:prstGeom prst="rect">
            <a:avLst/>
          </a:prstGeom>
          <a:noFill/>
          <a:ln>
            <a:noFill/>
          </a:ln>
        </p:spPr>
      </p:pic>
      <p:pic>
        <p:nvPicPr>
          <p:cNvPr id="2" name="Imagen 1"/>
          <p:cNvPicPr>
            <a:picLocks noChangeAspect="1"/>
          </p:cNvPicPr>
          <p:nvPr/>
        </p:nvPicPr>
        <p:blipFill>
          <a:blip r:embed="rId6"/>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34465287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graphicFrame>
        <p:nvGraphicFramePr>
          <p:cNvPr id="13" name="Google Shape;146;p58"/>
          <p:cNvGraphicFramePr/>
          <p:nvPr>
            <p:extLst>
              <p:ext uri="{D42A27DB-BD31-4B8C-83A1-F6EECF244321}">
                <p14:modId xmlns:p14="http://schemas.microsoft.com/office/powerpoint/2010/main" val="1501124478"/>
              </p:ext>
            </p:extLst>
          </p:nvPr>
        </p:nvGraphicFramePr>
        <p:xfrm>
          <a:off x="4568599" y="1695978"/>
          <a:ext cx="6746479" cy="3851088"/>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8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CAUCA : Caldono, Páez.</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Acandí, Bagadó, Unguía.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Alcalá, Ansermanuevo, Argelia, El Águila, Guadalajara De Buga, La Unión, La Victoria, Sevilla, Tuluá, Versalles, Zarzal.</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Carmen Del Darién, </a:t>
                      </a:r>
                      <a:r>
                        <a:rPr lang="es-MX" sz="1000" b="0" i="0" u="none" strike="noStrike" cap="none" dirty="0" err="1" smtClean="0">
                          <a:solidFill>
                            <a:srgbClr val="000000"/>
                          </a:solidFill>
                          <a:latin typeface="+mn-lt"/>
                          <a:ea typeface="Verdana"/>
                          <a:cs typeface="Verdana"/>
                          <a:sym typeface="Verdana"/>
                        </a:rPr>
                        <a:t>Juradó</a:t>
                      </a:r>
                      <a:r>
                        <a:rPr lang="es-MX" sz="1000" b="0" i="0" u="none" strike="noStrike" cap="none" dirty="0" smtClean="0">
                          <a:solidFill>
                            <a:srgbClr val="000000"/>
                          </a:solidFill>
                          <a:latin typeface="+mn-lt"/>
                          <a:ea typeface="Verdana"/>
                          <a:cs typeface="Verdana"/>
                          <a:sym typeface="Verdana"/>
                        </a:rPr>
                        <a:t>, Riosucio.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NARIÑO : Albán, Arboleda, Buesaco, Chachagüí, El Tablón De Gómez, El Tambo, San Lorenzo.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Andalucía, Bolívar, Bugalagrande, Caicedonia, Obando, Pradera, Roldanillo, Trujillo.</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488046969"/>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CAUCA : Almaguer, Balboa, Bolívar, Corinto, Jambaló, Mercaderes, Miranda, Puracé, Rosas, San Sebastián, Silvia, Sotará Paispamba, Toribío.</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CHOCÓ : Bahía Solano.</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NARIÑO : </a:t>
                      </a:r>
                      <a:r>
                        <a:rPr lang="es-CO" sz="1000" b="0" i="0" u="none" strike="noStrike" cap="none" dirty="0" err="1" smtClean="0">
                          <a:solidFill>
                            <a:srgbClr val="000000"/>
                          </a:solidFill>
                          <a:latin typeface="+mn-lt"/>
                          <a:ea typeface="Verdana"/>
                          <a:cs typeface="Verdana"/>
                          <a:sym typeface="Verdana"/>
                        </a:rPr>
                        <a:t>Ancuya</a:t>
                      </a:r>
                      <a:r>
                        <a:rPr lang="es-CO" sz="1000" b="0" i="0" u="none" strike="noStrike" cap="none" dirty="0" smtClean="0">
                          <a:solidFill>
                            <a:srgbClr val="000000"/>
                          </a:solidFill>
                          <a:latin typeface="+mn-lt"/>
                          <a:ea typeface="Verdana"/>
                          <a:cs typeface="Verdana"/>
                          <a:sym typeface="Verdana"/>
                        </a:rPr>
                        <a:t>, El Rosario, Leiva, Policarpa, San Pablo.</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VALLE DEL CAUCA : Cartago, El Cerrito, Florida, Ginebra, Guacarí, Palmira, San Pedro, Toro, Vijes, Yotoco, Yumbo.</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14007097"/>
                  </a:ext>
                </a:extLst>
              </a:tr>
            </a:tbl>
          </a:graphicData>
        </a:graphic>
      </p:graphicFrame>
      <p:sp>
        <p:nvSpPr>
          <p:cNvPr id="157" name="Google Shape;15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58" name="Google Shape;15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106271" y="1237779"/>
            <a:ext cx="2989183" cy="5073802"/>
          </a:xfrm>
          <a:prstGeom prst="rect">
            <a:avLst/>
          </a:prstGeom>
          <a:noFill/>
          <a:ln>
            <a:noFill/>
          </a:ln>
        </p:spPr>
      </p:pic>
      <p:pic>
        <p:nvPicPr>
          <p:cNvPr id="159" name="Google Shape;159;p59"/>
          <p:cNvPicPr preferRelativeResize="0"/>
          <p:nvPr/>
        </p:nvPicPr>
        <p:blipFill rotWithShape="1">
          <a:blip r:embed="rId5">
            <a:alphaModFix/>
          </a:blip>
          <a:srcRect/>
          <a:stretch/>
        </p:blipFill>
        <p:spPr>
          <a:xfrm>
            <a:off x="14499799" y="4186868"/>
            <a:ext cx="457200" cy="446694"/>
          </a:xfrm>
          <a:prstGeom prst="rect">
            <a:avLst/>
          </a:prstGeom>
          <a:noFill/>
          <a:ln>
            <a:noFill/>
          </a:ln>
        </p:spPr>
      </p:pic>
      <p:pic>
        <p:nvPicPr>
          <p:cNvPr id="163" name="Google Shape;163;p59" descr="Recurso 25.png"/>
          <p:cNvPicPr preferRelativeResize="0"/>
          <p:nvPr/>
        </p:nvPicPr>
        <p:blipFill rotWithShape="1">
          <a:blip r:embed="rId6">
            <a:alphaModFix/>
          </a:blip>
          <a:srcRect/>
          <a:stretch/>
        </p:blipFill>
        <p:spPr>
          <a:xfrm>
            <a:off x="4738069" y="2443004"/>
            <a:ext cx="432711" cy="446694"/>
          </a:xfrm>
          <a:prstGeom prst="rect">
            <a:avLst/>
          </a:prstGeom>
          <a:noFill/>
          <a:ln>
            <a:noFill/>
          </a:ln>
        </p:spPr>
      </p:pic>
      <p:pic>
        <p:nvPicPr>
          <p:cNvPr id="10" name="Google Shape;185;p61"/>
          <p:cNvPicPr preferRelativeResize="0"/>
          <p:nvPr/>
        </p:nvPicPr>
        <p:blipFill rotWithShape="1">
          <a:blip r:embed="rId7">
            <a:alphaModFix/>
          </a:blip>
          <a:srcRect/>
          <a:stretch/>
        </p:blipFill>
        <p:spPr>
          <a:xfrm>
            <a:off x="12308730" y="1695978"/>
            <a:ext cx="3694496" cy="1042506"/>
          </a:xfrm>
          <a:prstGeom prst="rect">
            <a:avLst/>
          </a:prstGeom>
          <a:noFill/>
          <a:ln>
            <a:noFill/>
          </a:ln>
        </p:spPr>
      </p:pic>
      <p:pic>
        <p:nvPicPr>
          <p:cNvPr id="2" name="Imagen 1"/>
          <p:cNvPicPr>
            <a:picLocks noChangeAspect="1"/>
          </p:cNvPicPr>
          <p:nvPr/>
        </p:nvPicPr>
        <p:blipFill>
          <a:blip r:embed="rId8"/>
          <a:stretch>
            <a:fillRect/>
          </a:stretch>
        </p:blipFill>
        <p:spPr>
          <a:xfrm>
            <a:off x="13465731" y="3470099"/>
            <a:ext cx="432854" cy="445047"/>
          </a:xfrm>
          <a:prstGeom prst="rect">
            <a:avLst/>
          </a:prstGeom>
        </p:spPr>
      </p:pic>
      <p:pic>
        <p:nvPicPr>
          <p:cNvPr id="15" name="Google Shape;150;p58"/>
          <p:cNvPicPr preferRelativeResize="0"/>
          <p:nvPr/>
        </p:nvPicPr>
        <p:blipFill rotWithShape="1">
          <a:blip r:embed="rId9">
            <a:alphaModFix/>
          </a:blip>
          <a:srcRect/>
          <a:stretch/>
        </p:blipFill>
        <p:spPr>
          <a:xfrm>
            <a:off x="4763231" y="3636724"/>
            <a:ext cx="451143" cy="445047"/>
          </a:xfrm>
          <a:prstGeom prst="rect">
            <a:avLst/>
          </a:prstGeom>
          <a:noFill/>
          <a:ln>
            <a:noFill/>
          </a:ln>
        </p:spPr>
      </p:pic>
      <p:pic>
        <p:nvPicPr>
          <p:cNvPr id="16" name="Google Shape;137;p24"/>
          <p:cNvPicPr preferRelativeResize="0"/>
          <p:nvPr/>
        </p:nvPicPr>
        <p:blipFill rotWithShape="1">
          <a:blip r:embed="rId5">
            <a:alphaModFix/>
          </a:blip>
          <a:srcRect/>
          <a:stretch/>
        </p:blipFill>
        <p:spPr>
          <a:xfrm>
            <a:off x="4760203" y="4633562"/>
            <a:ext cx="457200" cy="446694"/>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2682</TotalTime>
  <Words>3216</Words>
  <Application>Microsoft Office PowerPoint</Application>
  <PresentationFormat>Panorámica</PresentationFormat>
  <Paragraphs>149</Paragraphs>
  <Slides>13</Slides>
  <Notes>13</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13</vt:i4>
      </vt:variant>
    </vt:vector>
  </HeadingPairs>
  <TitlesOfParts>
    <vt:vector size="20" baseType="lpstr">
      <vt:lpstr>Calibri</vt:lpstr>
      <vt:lpstr>Verdana</vt:lpstr>
      <vt:lpstr>Arial Narrow</vt:lpstr>
      <vt:lpstr>Arial</vt:lpstr>
      <vt:lpstr>Helvetica Neue</vt:lpstr>
      <vt:lpstr>Arial Black</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276</cp:revision>
  <cp:lastPrinted>2024-01-12T21:20:58Z</cp:lastPrinted>
  <dcterms:created xsi:type="dcterms:W3CDTF">2022-10-19T17:32:46Z</dcterms:created>
  <dcterms:modified xsi:type="dcterms:W3CDTF">2024-01-21T16:36:56Z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