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71" r:id="rId6"/>
    <p:sldId id="260" r:id="rId7"/>
    <p:sldId id="270" r:id="rId8"/>
    <p:sldId id="269" r:id="rId9"/>
    <p:sldId id="261" r:id="rId10"/>
    <p:sldId id="262" r:id="rId11"/>
    <p:sldId id="263" r:id="rId12"/>
    <p:sldId id="264" r:id="rId13"/>
    <p:sldId id="265" r:id="rId14"/>
  </p:sldIdLst>
  <p:sldSz cx="12192000" cy="6858000"/>
  <p:notesSz cx="12192000" cy="6858000"/>
  <p:embeddedFontLst>
    <p:embeddedFont>
      <p:font typeface="Arial Narrow" panose="020B0606020202030204" pitchFamily="34" charset="0"/>
      <p:regular r:id="rId16"/>
      <p:bold r:id="rId17"/>
      <p:italic r:id="rId18"/>
      <p:boldItalic r:id="rId19"/>
    </p:embeddedFont>
    <p:embeddedFont>
      <p:font typeface="Helvetica Neue" panose="020B0604020202020204" charset="0"/>
      <p:regular r:id="rId20"/>
      <p:bold r:id="rId21"/>
      <p:italic r:id="rId22"/>
      <p:boldItalic r:id="rId23"/>
    </p:embeddedFont>
    <p:embeddedFont>
      <p:font typeface="Arial Black" panose="020B0A04020102020204" pitchFamily="34" charset="0"/>
      <p:regular r:id="rId24"/>
      <p:bold r:id="rId25"/>
    </p:embeddedFont>
    <p:embeddedFont>
      <p:font typeface="Calibri" panose="020F0502020204030204" pitchFamily="34" charset="0"/>
      <p:regular r:id="rId26"/>
      <p:bold r:id="rId27"/>
      <p:italic r:id="rId28"/>
      <p:boldItalic r:id="rId29"/>
    </p:embeddedFont>
    <p:embeddedFont>
      <p:font typeface="Verdana" panose="020B0604030504040204"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22" autoAdjust="0"/>
    <p:restoredTop sz="94660"/>
  </p:normalViewPr>
  <p:slideViewPr>
    <p:cSldViewPr snapToGrid="0">
      <p:cViewPr varScale="1">
        <p:scale>
          <a:sx n="81" d="100"/>
          <a:sy n="81" d="100"/>
        </p:scale>
        <p:origin x="96" y="474"/>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21" Type="http://schemas.openxmlformats.org/officeDocument/2006/relationships/font" Target="fonts/font6.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7750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775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6705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4.jpe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orinoquia.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5.jpe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mazonia.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O:\Mi%20unidad\OSPA\01.%20Tematicas\04.%20Incendios\01.%20Productos\postmodelo_icv\temporales\orange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caribe.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andina.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2.jpe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pacifico.jpg" TargetMode="External"/><Relationship Id="rId9"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dirty="0" smtClean="0">
                <a:solidFill>
                  <a:schemeClr val="lt1"/>
                </a:solidFill>
                <a:latin typeface="Verdana"/>
                <a:ea typeface="Verdana"/>
                <a:cs typeface="Verdana"/>
                <a:sym typeface="Verdana"/>
              </a:rPr>
              <a:t>020</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20 de enero de 2024</a:t>
            </a:r>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18:00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21</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4159612521"/>
              </p:ext>
            </p:extLst>
          </p:nvPr>
        </p:nvGraphicFramePr>
        <p:xfrm>
          <a:off x="5345167" y="1718598"/>
          <a:ext cx="6746479" cy="4377401"/>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4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57310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Arauca, Arauquita,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Maní, Monterrey, Nunchía, Orocué, Paz De Ariporo, Pore, Sabanalarga, San Luis De Palenque, Tauramena, Trinidad, Villanueva,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Acacías, Barranca De Upía, Cabuyaro, Cumaral, El Calvario, El Castillo, Fuente De Oro, Granada, La Macarena, Lejanías, Mapiripán, Mesetas, Puerto Gaitán, Puerto Lleras, Puerto López, San Carlos De Guaroa, San Juan De Arama, San Juanito, San Martín, Uribe, Villavicencio,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17742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CASANARE : La Salina, Recetor, </a:t>
                      </a:r>
                      <a:r>
                        <a:rPr lang="es-MX" sz="1000" b="0" i="0" u="none" strike="noStrike" cap="none" dirty="0" err="1" smtClean="0">
                          <a:solidFill>
                            <a:srgbClr val="000000"/>
                          </a:solidFill>
                          <a:latin typeface="+mn-lt"/>
                          <a:ea typeface="Verdana"/>
                          <a:cs typeface="Verdana"/>
                          <a:sym typeface="Verdana"/>
                        </a:rPr>
                        <a:t>Sácama</a:t>
                      </a:r>
                      <a:r>
                        <a:rPr lang="es-MX" sz="1000" b="0" i="0" u="none" strike="noStrike" cap="none" dirty="0" smtClean="0">
                          <a:solidFill>
                            <a:srgbClr val="000000"/>
                          </a:solidFill>
                          <a:latin typeface="+mn-lt"/>
                          <a:ea typeface="Verdana"/>
                          <a:cs typeface="Verdana"/>
                          <a:sym typeface="Verdana"/>
                        </a:rPr>
                        <a:t>, Támara.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Cubarral, El Dorado, Guamal, Puerto Concordia, Puerto Rico, Restrepo.</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7742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it-IT" sz="1000" b="0" i="0" u="none" strike="noStrike" cap="none" dirty="0" smtClean="0">
                          <a:solidFill>
                            <a:srgbClr val="000000"/>
                          </a:solidFill>
                          <a:latin typeface="+mn-lt"/>
                          <a:ea typeface="Verdana"/>
                          <a:cs typeface="Verdana"/>
                          <a:sym typeface="Verdana"/>
                        </a:rPr>
                        <a:t>META : Castilla La Nueva.</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481476" y="2681022"/>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5494450" y="3928371"/>
            <a:ext cx="451143" cy="445047"/>
          </a:xfrm>
          <a:prstGeom prst="rect">
            <a:avLst/>
          </a:prstGeom>
          <a:noFill/>
          <a:ln>
            <a:noFill/>
          </a:ln>
        </p:spPr>
      </p:pic>
      <p:pic>
        <p:nvPicPr>
          <p:cNvPr id="10" name="Google Shape;137;p24"/>
          <p:cNvPicPr preferRelativeResize="0"/>
          <p:nvPr/>
        </p:nvPicPr>
        <p:blipFill rotWithShape="1">
          <a:blip r:embed="rId8">
            <a:alphaModFix/>
          </a:blip>
          <a:srcRect/>
          <a:stretch/>
        </p:blipFill>
        <p:spPr>
          <a:xfrm>
            <a:off x="5494450" y="5335842"/>
            <a:ext cx="457200" cy="446694"/>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2523358164"/>
              </p:ext>
            </p:extLst>
          </p:nvPr>
        </p:nvGraphicFramePr>
        <p:xfrm>
          <a:off x="5419661" y="1480456"/>
          <a:ext cx="6300943" cy="3822262"/>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72970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367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San Vicente Del Caguán.</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8750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 Cacahual, Inírida.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1071377">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 Cacahual, Inírida.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96113" y="1371599"/>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5612013" y="2559823"/>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644857" y="4531036"/>
            <a:ext cx="457200" cy="446694"/>
          </a:xfrm>
          <a:prstGeom prst="rect">
            <a:avLst/>
          </a:prstGeom>
          <a:noFill/>
          <a:ln>
            <a:noFill/>
          </a:ln>
        </p:spPr>
      </p:pic>
      <p:pic>
        <p:nvPicPr>
          <p:cNvPr id="11" name="Google Shape;184;p61"/>
          <p:cNvPicPr preferRelativeResize="0"/>
          <p:nvPr/>
        </p:nvPicPr>
        <p:blipFill rotWithShape="1">
          <a:blip r:embed="rId8">
            <a:alphaModFix/>
          </a:blip>
          <a:srcRect/>
          <a:stretch/>
        </p:blipFill>
        <p:spPr>
          <a:xfrm>
            <a:off x="5644857" y="3587474"/>
            <a:ext cx="451143" cy="445047"/>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Adriana Marcela Tamayo Quintana –Yira Fonseca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Pacífico,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20 </a:t>
            </a:r>
            <a:r>
              <a:rPr lang="es-MX" sz="1200" dirty="0" smtClean="0"/>
              <a:t>de enero del 2024 </a:t>
            </a:r>
            <a:r>
              <a:rPr lang="es-MX" sz="1200" dirty="0"/>
              <a:t>| </a:t>
            </a:r>
            <a:r>
              <a:rPr lang="es-MX" sz="1200" dirty="0" smtClean="0"/>
              <a:t>18:00 </a:t>
            </a:r>
            <a:r>
              <a:rPr lang="es-MX" sz="1200" dirty="0"/>
              <a:t>HLC</a:t>
            </a:r>
            <a:endParaRPr sz="1200" dirty="0"/>
          </a:p>
        </p:txBody>
      </p:sp>
      <p:pic>
        <p:nvPicPr>
          <p:cNvPr id="129" name="Google Shape;129;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0525124" y="1146173"/>
            <a:ext cx="1629711" cy="5507176"/>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380543" y="2601533"/>
            <a:ext cx="1979619" cy="2154855"/>
          </a:xfrm>
          <a:prstGeom prst="rect">
            <a:avLst/>
          </a:prstGeom>
          <a:ln>
            <a:solidFill>
              <a:schemeClr val="tx1"/>
            </a:solidFill>
          </a:ln>
        </p:spPr>
      </p:pic>
      <p:pic>
        <p:nvPicPr>
          <p:cNvPr id="4" name="Imagen 3"/>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6418574" y="1170471"/>
            <a:ext cx="1684571" cy="5482878"/>
          </a:xfrm>
          <a:prstGeom prst="rect">
            <a:avLst/>
          </a:prstGeom>
        </p:spPr>
      </p:pic>
      <p:pic>
        <p:nvPicPr>
          <p:cNvPr id="10"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8161558" y="1170471"/>
            <a:ext cx="2363566" cy="5482878"/>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359415439"/>
              </p:ext>
            </p:extLst>
          </p:nvPr>
        </p:nvGraphicFramePr>
        <p:xfrm>
          <a:off x="4757630" y="1146174"/>
          <a:ext cx="7066070" cy="5203825"/>
        </p:xfrm>
        <a:graphic>
          <a:graphicData uri="http://schemas.openxmlformats.org/drawingml/2006/table">
            <a:tbl>
              <a:tblPr>
                <a:noFill/>
                <a:tableStyleId>{C3B7D27D-7022-48AE-870B-97DEDC28B86A}</a:tableStyleId>
              </a:tblPr>
              <a:tblGrid>
                <a:gridCol w="1086741">
                  <a:extLst>
                    <a:ext uri="{9D8B030D-6E8A-4147-A177-3AD203B41FA5}">
                      <a16:colId xmlns:a16="http://schemas.microsoft.com/office/drawing/2014/main" val="20000"/>
                    </a:ext>
                  </a:extLst>
                </a:gridCol>
                <a:gridCol w="5979329">
                  <a:extLst>
                    <a:ext uri="{9D8B030D-6E8A-4147-A177-3AD203B41FA5}">
                      <a16:colId xmlns:a16="http://schemas.microsoft.com/office/drawing/2014/main" val="20001"/>
                    </a:ext>
                  </a:extLst>
                </a:gridCol>
              </a:tblGrid>
              <a:tr h="63760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61220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Baranoa, Campo De La Cruz, Galapa, Tubará.</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Altos Del Rosario, Arenal, Barranco De Loba, Cantagallo, El Carmen De Bolívar, El Guamo, María La Baja, Montecristo, Morales, Norosí, Río Viejo, San Jacinto, San Juan Nepomuceno, San Martín De Loba, Santa Rosa Del Sur, Simití, Tiquisio, Zambrano.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Agustín Codazzi, Becerril, Bosconia, Chimichagua, Chiriguaná, Curumaní, El Copey, El Paso, González, La Gloria, La Jagua De Ibirico, La Paz, Manaure Balcón Del Cesar, Pailitas, Pelaya, Pueblo Bello, Río De Oro, San Alberto, San Diego, San Martín,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Buenavista, Cereté, </a:t>
                      </a:r>
                      <a:r>
                        <a:rPr lang="es-MX" sz="1000" b="0" i="0" u="none" strike="noStrike" cap="none" dirty="0" err="1" smtClean="0">
                          <a:solidFill>
                            <a:srgbClr val="000000"/>
                          </a:solidFill>
                          <a:latin typeface="+mn-lt"/>
                          <a:ea typeface="Verdana"/>
                          <a:cs typeface="Verdana"/>
                          <a:sym typeface="Verdana"/>
                        </a:rPr>
                        <a:t>Momil</a:t>
                      </a:r>
                      <a:r>
                        <a:rPr lang="es-MX" sz="1000" b="0" i="0" u="none" strike="noStrike" cap="none" dirty="0" smtClean="0">
                          <a:solidFill>
                            <a:srgbClr val="000000"/>
                          </a:solidFill>
                          <a:latin typeface="+mn-lt"/>
                          <a:ea typeface="Verdana"/>
                          <a:cs typeface="Verdana"/>
                          <a:sym typeface="Verdana"/>
                        </a:rPr>
                        <a:t>, Montelíbano, Montería, Planeta Rica, Puerto Libertador, San Carlos, Tierralta, Valencia.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Albania, Barrancas, Dibulla, Distracción, El Molino, Fonseca, La Jagua Del Pilar,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Ariguaní, Chivolo, Ciénaga, Concordia, El Piñón, El Retén, Fundación, Pedraza, Santa Marta, Tenerife, Zapayán, Zona Bananera.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Guaranda, La Unión, Majagual, Ovejas, San Marcos, San Onofre.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95400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Luruaco, Palmar De Varela, Ponedera, Repelón, Sabanalarga.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Córdoba, El Peñón, Magangué, San Jacinto Del Cauca, San Pablo.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Astrea.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Ciénaga De Oro, Pueblo Nuevo,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Hatonuevo, Maicao, Uribia.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Algarrobo, Cerro De San Antonio, El Banco, Guamal, Nueva Granada, Pijiño Del Carmen, Pivijay, Plato, Remolino, Sabanas De San Ángel, Salamina, San Sebastián De Buenavista, San Zenón, Santa Ana, Santa Bárbara De Pinto.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Buenavista, Chalán, Colosó, Corozal, Los Palmitos, Morroa, Palmito, San José De Toluviejo, San Juan De Betulia, San Luis De Sincé, San Pedro, Sincelejo.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4981489" y="2912758"/>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4992417" y="5126035"/>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908202285"/>
              </p:ext>
            </p:extLst>
          </p:nvPr>
        </p:nvGraphicFramePr>
        <p:xfrm>
          <a:off x="4851400" y="1146174"/>
          <a:ext cx="6858000" cy="2727325"/>
        </p:xfrm>
        <a:graphic>
          <a:graphicData uri="http://schemas.openxmlformats.org/drawingml/2006/table">
            <a:tbl>
              <a:tblPr>
                <a:noFill/>
                <a:tableStyleId>{C3B7D27D-7022-48AE-870B-97DEDC28B86A}</a:tableStyleId>
              </a:tblPr>
              <a:tblGrid>
                <a:gridCol w="907857">
                  <a:extLst>
                    <a:ext uri="{9D8B030D-6E8A-4147-A177-3AD203B41FA5}">
                      <a16:colId xmlns:a16="http://schemas.microsoft.com/office/drawing/2014/main" val="20000"/>
                    </a:ext>
                  </a:extLst>
                </a:gridCol>
                <a:gridCol w="5950143">
                  <a:extLst>
                    <a:ext uri="{9D8B030D-6E8A-4147-A177-3AD203B41FA5}">
                      <a16:colId xmlns:a16="http://schemas.microsoft.com/office/drawing/2014/main" val="20001"/>
                    </a:ext>
                  </a:extLst>
                </a:gridCol>
              </a:tblGrid>
              <a:tr h="67440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5291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Candelaria, Juan De Acosta, Manatí, Piojó, Suan.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Arjona, Calamar, </a:t>
                      </a:r>
                      <a:r>
                        <a:rPr lang="es-MX" sz="1000" b="0" i="0" u="none" strike="noStrike" cap="none" dirty="0" err="1" smtClean="0">
                          <a:solidFill>
                            <a:srgbClr val="000000"/>
                          </a:solidFill>
                          <a:latin typeface="+mn-lt"/>
                          <a:ea typeface="Verdana"/>
                          <a:cs typeface="Verdana"/>
                          <a:sym typeface="Verdana"/>
                        </a:rPr>
                        <a:t>Cicuco</a:t>
                      </a:r>
                      <a:r>
                        <a:rPr lang="es-MX" sz="1000" b="0" i="0" u="none" strike="noStrike" cap="none" dirty="0" smtClean="0">
                          <a:solidFill>
                            <a:srgbClr val="000000"/>
                          </a:solidFill>
                          <a:latin typeface="+mn-lt"/>
                          <a:ea typeface="Verdana"/>
                          <a:cs typeface="Verdana"/>
                          <a:sym typeface="Verdana"/>
                        </a:rPr>
                        <a:t>, Hatillo De Loba, Mahates, Margarita, Pinillos, Regidor, San Fernando, Santa Cruz De </a:t>
                      </a:r>
                      <a:r>
                        <a:rPr lang="es-MX" sz="1000" b="0" i="0" u="none" strike="noStrike" cap="none" dirty="0" err="1" smtClean="0">
                          <a:solidFill>
                            <a:srgbClr val="000000"/>
                          </a:solidFill>
                          <a:latin typeface="+mn-lt"/>
                          <a:ea typeface="Verdana"/>
                          <a:cs typeface="Verdana"/>
                          <a:sym typeface="Verdana"/>
                        </a:rPr>
                        <a:t>Mompox</a:t>
                      </a:r>
                      <a:r>
                        <a:rPr lang="es-MX" sz="1000" b="0" i="0" u="none" strike="noStrike" cap="none" dirty="0" smtClean="0">
                          <a:solidFill>
                            <a:srgbClr val="000000"/>
                          </a:solidFill>
                          <a:latin typeface="+mn-lt"/>
                          <a:ea typeface="Verdana"/>
                          <a:cs typeface="Verdana"/>
                          <a:sym typeface="Verdana"/>
                        </a:rPr>
                        <a:t>, </a:t>
                      </a:r>
                      <a:r>
                        <a:rPr lang="es-MX" sz="1000" b="0" i="0" u="none" strike="noStrike" cap="none" dirty="0" err="1" smtClean="0">
                          <a:solidFill>
                            <a:srgbClr val="000000"/>
                          </a:solidFill>
                          <a:latin typeface="+mn-lt"/>
                          <a:ea typeface="Verdana"/>
                          <a:cs typeface="Verdana"/>
                          <a:sym typeface="Verdana"/>
                        </a:rPr>
                        <a:t>Talaigua</a:t>
                      </a:r>
                      <a:r>
                        <a:rPr lang="es-MX" sz="1000" b="0" i="0" u="none" strike="noStrike" cap="none" dirty="0" smtClean="0">
                          <a:solidFill>
                            <a:srgbClr val="000000"/>
                          </a:solidFill>
                          <a:latin typeface="+mn-lt"/>
                          <a:ea typeface="Verdana"/>
                          <a:cs typeface="Verdana"/>
                          <a:sym typeface="Verdana"/>
                        </a:rPr>
                        <a:t> Nuevo.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Gamarra, Tamalameque.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Ayapel, Chimá, Sahagún, San Bernardo Del Viento, San Pelayo.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Manaure.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Sitionuevo.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El Roble, Galeras, Sampués, San Benito Abad, Sucre.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40" name="Google Shape;140;p24"/>
          <p:cNvPicPr preferRelativeResize="0"/>
          <p:nvPr/>
        </p:nvPicPr>
        <p:blipFill rotWithShape="1">
          <a:blip r:embed="rId5">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6">
            <a:alphaModFix/>
          </a:blip>
          <a:srcRect/>
          <a:stretch/>
        </p:blipFill>
        <p:spPr>
          <a:xfrm>
            <a:off x="5049194" y="2582629"/>
            <a:ext cx="457200" cy="446694"/>
          </a:xfrm>
          <a:prstGeom prst="rect">
            <a:avLst/>
          </a:prstGeom>
          <a:noFill/>
          <a:ln>
            <a:noFill/>
          </a:ln>
        </p:spPr>
      </p:pic>
    </p:spTree>
    <p:extLst>
      <p:ext uri="{BB962C8B-B14F-4D97-AF65-F5344CB8AC3E}">
        <p14:creationId xmlns:p14="http://schemas.microsoft.com/office/powerpoint/2010/main" val="7376223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003577233"/>
              </p:ext>
            </p:extLst>
          </p:nvPr>
        </p:nvGraphicFramePr>
        <p:xfrm>
          <a:off x="4480510" y="1040103"/>
          <a:ext cx="7419389" cy="5730200"/>
        </p:xfrm>
        <a:graphic>
          <a:graphicData uri="http://schemas.openxmlformats.org/drawingml/2006/table">
            <a:tbl>
              <a:tblPr>
                <a:noFill/>
                <a:tableStyleId>{C3B7D27D-7022-48AE-870B-97DEDC28B86A}</a:tableStyleId>
              </a:tblPr>
              <a:tblGrid>
                <a:gridCol w="929690">
                  <a:extLst>
                    <a:ext uri="{9D8B030D-6E8A-4147-A177-3AD203B41FA5}">
                      <a16:colId xmlns:a16="http://schemas.microsoft.com/office/drawing/2014/main" val="20000"/>
                    </a:ext>
                  </a:extLst>
                </a:gridCol>
                <a:gridCol w="6489699">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Abejorral, Apartadó, Caramanta, Carolina, Caucasia, Cocorná, Cáceres, Donmatías, El Bagre, </a:t>
                      </a:r>
                      <a:r>
                        <a:rPr lang="es-MX" sz="1000" b="0" i="0" u="none" strike="noStrike" cap="none" dirty="0" err="1" smtClean="0">
                          <a:solidFill>
                            <a:srgbClr val="000000"/>
                          </a:solidFill>
                          <a:latin typeface="+mn-lt"/>
                          <a:ea typeface="Verdana"/>
                          <a:cs typeface="Verdana"/>
                          <a:sym typeface="Arial"/>
                        </a:rPr>
                        <a:t>Mutatá</a:t>
                      </a:r>
                      <a:r>
                        <a:rPr lang="es-MX" sz="1000" b="0" i="0" u="none" strike="noStrike" cap="none" dirty="0" smtClean="0">
                          <a:solidFill>
                            <a:srgbClr val="000000"/>
                          </a:solidFill>
                          <a:latin typeface="+mn-lt"/>
                          <a:ea typeface="Verdana"/>
                          <a:cs typeface="Verdana"/>
                          <a:sym typeface="Arial"/>
                        </a:rPr>
                        <a:t>, Nechí, </a:t>
                      </a:r>
                      <a:r>
                        <a:rPr lang="es-MX" sz="1000" b="0" i="0" u="none" strike="noStrike" cap="none" dirty="0" err="1" smtClean="0">
                          <a:solidFill>
                            <a:srgbClr val="000000"/>
                          </a:solidFill>
                          <a:latin typeface="+mn-lt"/>
                          <a:ea typeface="Verdana"/>
                          <a:cs typeface="Verdana"/>
                          <a:sym typeface="Arial"/>
                        </a:rPr>
                        <a:t>Necoclí</a:t>
                      </a:r>
                      <a:r>
                        <a:rPr lang="es-MX" sz="1000" b="0" i="0" u="none" strike="noStrike" cap="none" dirty="0" smtClean="0">
                          <a:solidFill>
                            <a:srgbClr val="000000"/>
                          </a:solidFill>
                          <a:latin typeface="+mn-lt"/>
                          <a:ea typeface="Verdana"/>
                          <a:cs typeface="Verdana"/>
                          <a:sym typeface="Arial"/>
                        </a:rPr>
                        <a:t>, Puerto </a:t>
                      </a:r>
                      <a:r>
                        <a:rPr lang="es-MX" sz="1000" b="0" i="0" u="none" strike="noStrike" cap="none" dirty="0" err="1" smtClean="0">
                          <a:solidFill>
                            <a:srgbClr val="000000"/>
                          </a:solidFill>
                          <a:latin typeface="+mn-lt"/>
                          <a:ea typeface="Verdana"/>
                          <a:cs typeface="Verdana"/>
                          <a:sym typeface="Arial"/>
                        </a:rPr>
                        <a:t>Nare</a:t>
                      </a:r>
                      <a:r>
                        <a:rPr lang="es-MX" sz="1000" b="0" i="0" u="none" strike="noStrike" cap="none" dirty="0" smtClean="0">
                          <a:solidFill>
                            <a:srgbClr val="000000"/>
                          </a:solidFill>
                          <a:latin typeface="+mn-lt"/>
                          <a:ea typeface="Verdana"/>
                          <a:cs typeface="Verdana"/>
                          <a:sym typeface="Arial"/>
                        </a:rPr>
                        <a:t>, San Carlos, San Pedro De Urabá, Sonsón, Valparaíso, Venecia.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Arcabuco, Boavita, Briceño, Buenavista, Busbanzá, Caldas, Cerinza, Chiquinquirá, Chiscas, Chita, Chitaraque, Chíquiza, Coper, Covarachía, Cubará, Cómbita, Duitama, El Cocuy, El Espino, Firavitoba, Gachantivá, Guacamayas, Guateque, Guayatá, Güicán De La Sierra, La Uvita, Macanal, Maripí, Moniquirá, Nobsa, Pachavita, Paipa, Pajarito, Panqueba, Pauna, Pesca, Puerto Boyacá, Páez, Ráquira, Saboyá, Samacá, San Luis De Gaceno, San Mateo, San Miguel De Sema, Santa María, Santa Rosa De Viterbo, Santa Sofía, Soatá, Sotaquirá, Sutamarchán, Sutatenza, Tenza, Tibasosa, Tinjacá, Tipacoque, Toca, Togüí, Tununguá, Tópaga, Villa De Leyva, Zetaquira.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CALDAS : Aguadas, Pácora, Samaná.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Apulo, Caparrapí, Carmen De Carupa, Chipaque, Choachí, Chía, Cota, Cucunubá, Cáqueza, Fosca, Funza, Fusagasugá, Fómeque, Fúquene, Gachalá, Gachetá, Gama, Girardot, Granada, Guachetá, Guaduas, Guasca, Guataquí, Guatavita, Guayabetal, Gutiérrez, Jerusalén, Junín, La Calera, La Palma, Lenguazaque, Machetá, Madrid, Manta, Medina, Mosquera, Nariño, Nemocón, Nilo, Nimaima, Pacho, Paime, Pandi, Paratebueno, Puerto Salgar, Quebradanegra, Quetame, Ricaurte, San Antonio Del Tequendama, San Bernardo, San Cayetano, San Francisco, Silvania, Simijaca, Soacha, Sopó, Subachoque, Supatá, Susa, Sutatausa, Tabio, Tausa, Tena, Tenjo, Tibacuy, Tibirita, Tocaima, Ubalá, Une, Venecia, Villa De San Diego De Ubaté, Villagómez, Viotá, Yacopí, Zipaquirá.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HUILA : Agrado, Algeciras, Baraya, Campoalegre, Gigante, Hobo, La Plata, Neiva, Paicol, Pital, Rivera, Tello, Tesalia, Yaguará, Íquira.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Arboledas, Bochalema, Bucarasica, Chinácota, Chitagá, Convención, Cucutilla, Cáchira, Durania, El Carmen, El Tarra, El Zulia, Gramalote, Hacarí, Herrán, La Esperanza, La Playa, Labateca, Los Patios, Lourdes, Ocaña, Pamplonita, Salazar, San Calixto, San Cayetano, San José De Cúcuta, Santiago, Sardinata, Teorama, Tibú, Toledo, Villa Caro, Villa Del Rosario, Ábrego.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QUINDÍO : La Tebaida, Montenegro.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SANTANDER : Albania, Aratoca, Betulia, Bolívar, California, Capitanejo, Carcasí, Cepitá, Cerrito, Charalá, Cimitarra, Concepción, Curití, El Carmen De Chucurí, El Peñón, El Playón, Encino, Enciso, Floridablanca, Girón, Guaca, Guadalupe, Gámbita, Jordán, Landázuri, Lebrija, Los Santos, Macaravita, Mogotes, Molagavita, Málaga, Onzaga, Piedecuesta, Puente Nacional, Rionegro, San Andrés, San Benito, San Joaquín, San José De Miranda, San Miguel, San Vicente De Chucurí, Santa Bárbara, Sucre, Suratá, Tona, Vetas, Zapatoca.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TOLIMA : Alvarado, Carmen De Apicalá, Coello, Cunday, Guamo, Ibagué, Icononzo, Líbano, Melgar, Piedras, Rovira, San Antonio, San Luis, Suárez.</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730261" y="3849433"/>
            <a:ext cx="432854" cy="445047"/>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3006566633"/>
              </p:ext>
            </p:extLst>
          </p:nvPr>
        </p:nvGraphicFramePr>
        <p:xfrm>
          <a:off x="4534881" y="1251606"/>
          <a:ext cx="7110769" cy="5120600"/>
        </p:xfrm>
        <a:graphic>
          <a:graphicData uri="http://schemas.openxmlformats.org/drawingml/2006/table">
            <a:tbl>
              <a:tblPr>
                <a:noFill/>
                <a:tableStyleId>{C3B7D27D-7022-48AE-870B-97DEDC28B86A}</a:tableStyleId>
              </a:tblPr>
              <a:tblGrid>
                <a:gridCol w="982529">
                  <a:extLst>
                    <a:ext uri="{9D8B030D-6E8A-4147-A177-3AD203B41FA5}">
                      <a16:colId xmlns:a16="http://schemas.microsoft.com/office/drawing/2014/main" val="20000"/>
                    </a:ext>
                  </a:extLst>
                </a:gridCol>
                <a:gridCol w="612824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97223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ANTIOQUIA : Abriaquí, Amalfi, Andes, Angostura, Anorí, Anzá, Armenia, Barbosa, Bello, Belmira, Betania, Betulia, Briceño, Buriticá, Caicedo, Caldas, Campamento, </a:t>
                      </a:r>
                      <a:r>
                        <a:rPr lang="es-MX" sz="1000" b="0" i="0" u="none" strike="noStrike" cap="none" dirty="0" err="1" smtClean="0">
                          <a:solidFill>
                            <a:srgbClr val="000000"/>
                          </a:solidFill>
                          <a:latin typeface="Arial"/>
                          <a:ea typeface="Verdana"/>
                          <a:cs typeface="Verdana"/>
                          <a:sym typeface="Arial"/>
                        </a:rPr>
                        <a:t>Carepa</a:t>
                      </a:r>
                      <a:r>
                        <a:rPr lang="es-MX" sz="1000" b="0" i="0" u="none" strike="noStrike" cap="none" dirty="0" smtClean="0">
                          <a:solidFill>
                            <a:srgbClr val="000000"/>
                          </a:solidFill>
                          <a:latin typeface="Arial"/>
                          <a:ea typeface="Verdana"/>
                          <a:cs typeface="Verdana"/>
                          <a:sym typeface="Arial"/>
                        </a:rPr>
                        <a:t>, Cañasgordas, </a:t>
                      </a:r>
                      <a:r>
                        <a:rPr lang="es-MX" sz="1000" b="0" i="0" u="none" strike="noStrike" cap="none" dirty="0" err="1" smtClean="0">
                          <a:solidFill>
                            <a:srgbClr val="000000"/>
                          </a:solidFill>
                          <a:latin typeface="Arial"/>
                          <a:ea typeface="Verdana"/>
                          <a:cs typeface="Verdana"/>
                          <a:sym typeface="Arial"/>
                        </a:rPr>
                        <a:t>Chigorodó</a:t>
                      </a:r>
                      <a:r>
                        <a:rPr lang="es-MX" sz="1000" b="0" i="0" u="none" strike="noStrike" cap="none" dirty="0" smtClean="0">
                          <a:solidFill>
                            <a:srgbClr val="000000"/>
                          </a:solidFill>
                          <a:latin typeface="Arial"/>
                          <a:ea typeface="Verdana"/>
                          <a:cs typeface="Verdana"/>
                          <a:sym typeface="Arial"/>
                        </a:rPr>
                        <a:t>, Ciudad Bolívar, Copacabana, Ebéjico, El Carmen De Viboral, Entrerríos, Envigado, Fredonia, Giraldo, Girardota, Granada, Guadalupe, Guarne, </a:t>
                      </a:r>
                      <a:r>
                        <a:rPr lang="es-MX" sz="1000" b="0" i="0" u="none" strike="noStrike" cap="none" dirty="0" err="1" smtClean="0">
                          <a:solidFill>
                            <a:srgbClr val="000000"/>
                          </a:solidFill>
                          <a:latin typeface="Arial"/>
                          <a:ea typeface="Verdana"/>
                          <a:cs typeface="Verdana"/>
                          <a:sym typeface="Arial"/>
                        </a:rPr>
                        <a:t>Guatapé</a:t>
                      </a:r>
                      <a:r>
                        <a:rPr lang="es-MX" sz="1000" b="0" i="0" u="none" strike="noStrike" cap="none" dirty="0" smtClean="0">
                          <a:solidFill>
                            <a:srgbClr val="000000"/>
                          </a:solidFill>
                          <a:latin typeface="Arial"/>
                          <a:ea typeface="Verdana"/>
                          <a:cs typeface="Verdana"/>
                          <a:sym typeface="Arial"/>
                        </a:rPr>
                        <a:t>, Gómez Plata, Hispania, Itagüí, Ituango, Jardín, Jericó, La Ceja, La Pintada, Liborina, Medellín, Montebello, Nariño, Olaya, Peque, Pueblorrico, Remedios, Retiro, Rionegro, Sabanalarga, Sabaneta, Salgar, San Andrés De Cuerquía, San Jerónimo, San José De La Montaña, San Pedro De Los Milagros, San Rafael, San Roque, San Vicente Ferrer, Santa Bárbara, Santa Fé De Antioquia, Sopetrán, Tarazá, Tarso, Toledo, Támesis, Urrao, Valdivia, Vegachí, Yalí, Yarumal, Yolombó.</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BOYACÁ : Almeida, Aquitania, Belén, Berbeo, Betéitiva, Campohermoso, Chinavita, Chivatá, Chivor, Cucaita, Cuítiva, Floresta, Garagoa, Gámeza, Iza, Jericó, La Capilla, Labranzagrande, Miraflores, Mongua, Monguí, Motavita, Muzo, Nuevo Colón, Otanche, Paya, Pisba, Quípama, Ramiriquí, Rondón, San Eduardo, San José De Pare, Santana, Sativanorte, Siachoque, Socotá, Sogamoso, Somondoco, Sora, Susacón, Sáchica, Tibaná, Tota, Turmequé, Tuta, Tutazá, Ventaquemada, Viracachá, Úmbita.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CALDAS : Aranzazu, Filadelfia, La Merced, Manizales, Manzanares, </a:t>
                      </a:r>
                      <a:r>
                        <a:rPr lang="es-MX" sz="1000" b="0" i="0" u="none" strike="noStrike" cap="none" dirty="0" err="1" smtClean="0">
                          <a:solidFill>
                            <a:srgbClr val="000000"/>
                          </a:solidFill>
                          <a:latin typeface="Arial"/>
                          <a:ea typeface="Verdana"/>
                          <a:cs typeface="Verdana"/>
                          <a:sym typeface="Arial"/>
                        </a:rPr>
                        <a:t>Marquetalia</a:t>
                      </a:r>
                      <a:r>
                        <a:rPr lang="es-MX" sz="1000" b="0" i="0" u="none" strike="noStrike" cap="none" dirty="0" smtClean="0">
                          <a:solidFill>
                            <a:srgbClr val="000000"/>
                          </a:solidFill>
                          <a:latin typeface="Arial"/>
                          <a:ea typeface="Verdana"/>
                          <a:cs typeface="Verdana"/>
                          <a:sym typeface="Arial"/>
                        </a:rPr>
                        <a:t>, Marulanda, Neira, </a:t>
                      </a:r>
                      <a:r>
                        <a:rPr lang="es-MX" sz="1000" b="0" i="0" u="none" strike="noStrike" cap="none" dirty="0" err="1" smtClean="0">
                          <a:solidFill>
                            <a:srgbClr val="000000"/>
                          </a:solidFill>
                          <a:latin typeface="Arial"/>
                          <a:ea typeface="Verdana"/>
                          <a:cs typeface="Verdana"/>
                          <a:sym typeface="Arial"/>
                        </a:rPr>
                        <a:t>Norcasia</a:t>
                      </a:r>
                      <a:r>
                        <a:rPr lang="es-MX" sz="1000" b="0" i="0" u="none" strike="noStrike" cap="none" dirty="0" smtClean="0">
                          <a:solidFill>
                            <a:srgbClr val="000000"/>
                          </a:solidFill>
                          <a:latin typeface="Arial"/>
                          <a:ea typeface="Verdana"/>
                          <a:cs typeface="Verdana"/>
                          <a:sym typeface="Arial"/>
                        </a:rPr>
                        <a:t>, Pensilvania, Riosucio, Salamina, Supía, Villamaría.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CUNDINAMARCA : Agua De Dios, Beltrán, Bituima, Bojacá, Cabrera, Chocontá, Cogua, El Colegio, El Peñón, Facatativá, Gachancipá, La Peña, La Vega, Pasca, Pulí, Quipile, San Juan De Rioseco, Sasaima, Sesquilé, Sibaté, Suesca, Tocancipá, Ubaque, Vergara, Vianí, Villapinzón, Villeta, Útica.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HUILA : Aipe, Colombia, Garzón, Nátaga, Palermo, Santa María, Teruel, Villavieja.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NORTE DE SANTANDER : Cácota, Mutiscua, Ragonvalia, Silos.</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QUINDÍO : Buenavista, Calarcá, Córdoba, Génova, Pijao, Salento.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RISARALDA : Belén De Umbría, Guática.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SANTANDER : Barichara, Bucaramanga, Cabrera, Charta, Chipatá, Coromoro, Florián, Galán, Guavatá, Hato, Jesús María, La Belleza, La Paz, Matanza, Ocamonte, Oiba, Palmar, Pinchote, Páramo, San Gil, Santa Helena Del Opón, Simacota, Socorro, Suaita, Valle De San José, Villanueva, Vélez.</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TOLIMA : Alpujarra, Anzoátegui, Armero, Ataco, Cajamarca, Casabianca, Chaparral, Dolores, Fresno, Herveo, Honda, Lérida, Murillo, Natagaima, Ortega, Planadas, Rioblanco, Roncesvalles, San Sebastián De Mariquita, Santa Isabel, Valle De San Juan.</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756222" y="3923003"/>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3689063" y="458545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28137437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714926088"/>
              </p:ext>
            </p:extLst>
          </p:nvPr>
        </p:nvGraphicFramePr>
        <p:xfrm>
          <a:off x="4556146" y="1270933"/>
          <a:ext cx="7069804" cy="4113870"/>
        </p:xfrm>
        <a:graphic>
          <a:graphicData uri="http://schemas.openxmlformats.org/drawingml/2006/table">
            <a:tbl>
              <a:tblPr>
                <a:noFill/>
                <a:tableStyleId>{C3B7D27D-7022-48AE-870B-97DEDC28B86A}</a:tableStyleId>
              </a:tblPr>
              <a:tblGrid>
                <a:gridCol w="976868">
                  <a:extLst>
                    <a:ext uri="{9D8B030D-6E8A-4147-A177-3AD203B41FA5}">
                      <a16:colId xmlns:a16="http://schemas.microsoft.com/office/drawing/2014/main" val="20000"/>
                    </a:ext>
                  </a:extLst>
                </a:gridCol>
                <a:gridCol w="6092936">
                  <a:extLst>
                    <a:ext uri="{9D8B030D-6E8A-4147-A177-3AD203B41FA5}">
                      <a16:colId xmlns:a16="http://schemas.microsoft.com/office/drawing/2014/main" val="20001"/>
                    </a:ext>
                  </a:extLst>
                </a:gridCol>
              </a:tblGrid>
              <a:tr h="50014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61372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ANTIOQUIA : Amagá, Angelópolis, </a:t>
                      </a:r>
                      <a:r>
                        <a:rPr lang="pt-BR" sz="1000" b="0" i="0" u="none" strike="noStrike" cap="none" dirty="0" err="1" smtClean="0">
                          <a:solidFill>
                            <a:srgbClr val="000000"/>
                          </a:solidFill>
                          <a:latin typeface="Arial"/>
                          <a:ea typeface="Verdana"/>
                          <a:cs typeface="Verdana"/>
                          <a:sym typeface="Verdana"/>
                        </a:rPr>
                        <a:t>Caracolí</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Cisneros</a:t>
                      </a:r>
                      <a:r>
                        <a:rPr lang="pt-BR" sz="1000" b="0" i="0" u="none" strike="noStrike" cap="none" dirty="0" smtClean="0">
                          <a:solidFill>
                            <a:srgbClr val="000000"/>
                          </a:solidFill>
                          <a:latin typeface="Arial"/>
                          <a:ea typeface="Verdana"/>
                          <a:cs typeface="Verdana"/>
                          <a:sym typeface="Verdana"/>
                        </a:rPr>
                        <a:t>, Concepción, Concordia, El </a:t>
                      </a:r>
                      <a:r>
                        <a:rPr lang="pt-BR" sz="1000" b="0" i="0" u="none" strike="noStrike" cap="none" dirty="0" err="1" smtClean="0">
                          <a:solidFill>
                            <a:srgbClr val="000000"/>
                          </a:solidFill>
                          <a:latin typeface="Arial"/>
                          <a:ea typeface="Verdana"/>
                          <a:cs typeface="Verdana"/>
                          <a:sym typeface="Verdana"/>
                        </a:rPr>
                        <a:t>Santuario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Frontino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Heliconia</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Estrella</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Unión</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Maceo</a:t>
                      </a:r>
                      <a:r>
                        <a:rPr lang="pt-BR" sz="1000" b="0" i="0" u="none" strike="noStrike" cap="none" dirty="0" smtClean="0">
                          <a:solidFill>
                            <a:srgbClr val="000000"/>
                          </a:solidFill>
                          <a:latin typeface="Arial"/>
                          <a:ea typeface="Verdana"/>
                          <a:cs typeface="Verdana"/>
                          <a:sym typeface="Verdana"/>
                        </a:rPr>
                        <a:t>, Puerto Berrío, San </a:t>
                      </a:r>
                      <a:r>
                        <a:rPr lang="pt-BR" sz="1000" b="0" i="0" u="none" strike="noStrike" cap="none" dirty="0" err="1" smtClean="0">
                          <a:solidFill>
                            <a:srgbClr val="000000"/>
                          </a:solidFill>
                          <a:latin typeface="Arial"/>
                          <a:ea typeface="Verdana"/>
                          <a:cs typeface="Verdana"/>
                          <a:sym typeface="Verdana"/>
                        </a:rPr>
                        <a:t>Luis</a:t>
                      </a:r>
                      <a:r>
                        <a:rPr lang="pt-BR" sz="1000" b="0" i="0" u="none" strike="noStrike" cap="none" dirty="0" smtClean="0">
                          <a:solidFill>
                            <a:srgbClr val="000000"/>
                          </a:solidFill>
                          <a:latin typeface="Arial"/>
                          <a:ea typeface="Verdana"/>
                          <a:cs typeface="Verdana"/>
                          <a:sym typeface="Verdana"/>
                        </a:rPr>
                        <a:t>, Santa Rosa De </a:t>
                      </a:r>
                      <a:r>
                        <a:rPr lang="pt-BR" sz="1000" b="0" i="0" u="none" strike="noStrike" cap="none" dirty="0" err="1" smtClean="0">
                          <a:solidFill>
                            <a:srgbClr val="000000"/>
                          </a:solidFill>
                          <a:latin typeface="Arial"/>
                          <a:ea typeface="Verdana"/>
                          <a:cs typeface="Verdana"/>
                          <a:sym typeface="Verdana"/>
                        </a:rPr>
                        <a:t>Osos</a:t>
                      </a:r>
                      <a:r>
                        <a:rPr lang="pt-BR" sz="1000" b="0" i="0" u="none" strike="noStrike" cap="none" dirty="0" smtClean="0">
                          <a:solidFill>
                            <a:srgbClr val="000000"/>
                          </a:solidFill>
                          <a:latin typeface="Arial"/>
                          <a:ea typeface="Verdana"/>
                          <a:cs typeface="Verdana"/>
                          <a:sym typeface="Verdana"/>
                        </a:rPr>
                        <a:t>, Santo Domingo, </a:t>
                      </a:r>
                      <a:r>
                        <a:rPr lang="pt-BR" sz="1000" b="0" i="0" u="none" strike="noStrike" cap="none" dirty="0" err="1" smtClean="0">
                          <a:solidFill>
                            <a:srgbClr val="000000"/>
                          </a:solidFill>
                          <a:latin typeface="Arial"/>
                          <a:ea typeface="Verdana"/>
                          <a:cs typeface="Verdana"/>
                          <a:sym typeface="Verdana"/>
                        </a:rPr>
                        <a:t>Segovia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Titiribí</a:t>
                      </a:r>
                      <a:r>
                        <a:rPr lang="pt-BR" sz="1000" b="0" i="0" u="none" strike="noStrike" cap="none" dirty="0" smtClean="0">
                          <a:solidFill>
                            <a:srgbClr val="000000"/>
                          </a:solidFill>
                          <a:latin typeface="Arial"/>
                          <a:ea typeface="Verdana"/>
                          <a:cs typeface="Verdana"/>
                          <a:sym typeface="Verdana"/>
                        </a:rPr>
                        <a:t>, Turbo, </a:t>
                      </a:r>
                      <a:r>
                        <a:rPr lang="pt-BR" sz="1000" b="0" i="0" u="none" strike="noStrike" cap="none" dirty="0" err="1" smtClean="0">
                          <a:solidFill>
                            <a:srgbClr val="000000"/>
                          </a:solidFill>
                          <a:latin typeface="Arial"/>
                          <a:ea typeface="Verdana"/>
                          <a:cs typeface="Verdana"/>
                          <a:sym typeface="Verdana"/>
                        </a:rPr>
                        <a:t>Uramita</a:t>
                      </a:r>
                      <a:r>
                        <a:rPr lang="pt-BR" sz="1000" b="0" i="0" u="none" strike="noStrike" cap="none" dirty="0" smtClean="0">
                          <a:solidFill>
                            <a:srgbClr val="000000"/>
                          </a:solidFill>
                          <a:latin typeface="Arial"/>
                          <a:ea typeface="Verdana"/>
                          <a:cs typeface="Verdana"/>
                          <a:sym typeface="Verdana"/>
                        </a:rPr>
                        <a:t>, Yondó, Zaragoza.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BOYACÁ : </a:t>
                      </a:r>
                      <a:r>
                        <a:rPr lang="pt-BR" sz="1000" b="0" i="0" u="none" strike="noStrike" cap="none" dirty="0" err="1" smtClean="0">
                          <a:solidFill>
                            <a:srgbClr val="000000"/>
                          </a:solidFill>
                          <a:latin typeface="Arial"/>
                          <a:ea typeface="Verdana"/>
                          <a:cs typeface="Verdana"/>
                          <a:sym typeface="Verdana"/>
                        </a:rPr>
                        <a:t>Ciénega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Corrales</a:t>
                      </a:r>
                      <a:r>
                        <a:rPr lang="pt-BR" sz="1000" b="0" i="0" u="none" strike="noStrike" cap="none" dirty="0" smtClean="0">
                          <a:solidFill>
                            <a:srgbClr val="000000"/>
                          </a:solidFill>
                          <a:latin typeface="Arial"/>
                          <a:ea typeface="Verdana"/>
                          <a:cs typeface="Verdana"/>
                          <a:sym typeface="Verdana"/>
                        </a:rPr>
                        <a:t>, La Victoria, Paz De </a:t>
                      </a:r>
                      <a:r>
                        <a:rPr lang="pt-BR" sz="1000" b="0" i="0" u="none" strike="noStrike" cap="none" dirty="0" err="1" smtClean="0">
                          <a:solidFill>
                            <a:srgbClr val="000000"/>
                          </a:solidFill>
                          <a:latin typeface="Arial"/>
                          <a:ea typeface="Verdana"/>
                          <a:cs typeface="Verdana"/>
                          <a:sym typeface="Verdana"/>
                        </a:rPr>
                        <a:t>Río</a:t>
                      </a:r>
                      <a:r>
                        <a:rPr lang="pt-BR" sz="1000" b="0" i="0" u="none" strike="noStrike" cap="none" dirty="0" smtClean="0">
                          <a:solidFill>
                            <a:srgbClr val="000000"/>
                          </a:solidFill>
                          <a:latin typeface="Arial"/>
                          <a:ea typeface="Verdana"/>
                          <a:cs typeface="Verdana"/>
                          <a:sym typeface="Verdana"/>
                        </a:rPr>
                        <a:t>, San Pablo De Borbur, Sativasur, Socha, Tasco, </a:t>
                      </a:r>
                      <a:r>
                        <a:rPr lang="pt-BR" sz="1000" b="0" i="0" u="none" strike="noStrike" cap="none" dirty="0" err="1" smtClean="0">
                          <a:solidFill>
                            <a:srgbClr val="000000"/>
                          </a:solidFill>
                          <a:latin typeface="Arial"/>
                          <a:ea typeface="Verdana"/>
                          <a:cs typeface="Verdana"/>
                          <a:sym typeface="Verdana"/>
                        </a:rPr>
                        <a:t>Tunja</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CALDAS : Marmato.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CUNDINAMARCA : </a:t>
                      </a:r>
                      <a:r>
                        <a:rPr lang="pt-BR" sz="1000" b="0" i="0" u="none" strike="noStrike" cap="none" dirty="0" err="1" smtClean="0">
                          <a:solidFill>
                            <a:srgbClr val="000000"/>
                          </a:solidFill>
                          <a:latin typeface="Arial"/>
                          <a:ea typeface="Verdana"/>
                          <a:cs typeface="Verdana"/>
                          <a:sym typeface="Verdana"/>
                        </a:rPr>
                        <a:t>Albán</a:t>
                      </a:r>
                      <a:r>
                        <a:rPr lang="pt-BR" sz="1000" b="0" i="0" u="none" strike="noStrike" cap="none" dirty="0" smtClean="0">
                          <a:solidFill>
                            <a:srgbClr val="000000"/>
                          </a:solidFill>
                          <a:latin typeface="Arial"/>
                          <a:ea typeface="Verdana"/>
                          <a:cs typeface="Verdana"/>
                          <a:sym typeface="Verdana"/>
                        </a:rPr>
                        <a:t>, Anapoima, Anolaima, </a:t>
                      </a:r>
                      <a:r>
                        <a:rPr lang="pt-BR" sz="1000" b="0" i="0" u="none" strike="noStrike" cap="none" dirty="0" err="1" smtClean="0">
                          <a:solidFill>
                            <a:srgbClr val="000000"/>
                          </a:solidFill>
                          <a:latin typeface="Arial"/>
                          <a:ea typeface="Verdana"/>
                          <a:cs typeface="Verdana"/>
                          <a:sym typeface="Verdana"/>
                        </a:rPr>
                        <a:t>Arbeláez</a:t>
                      </a:r>
                      <a:r>
                        <a:rPr lang="pt-BR" sz="1000" b="0" i="0" u="none" strike="noStrike" cap="none" dirty="0" smtClean="0">
                          <a:solidFill>
                            <a:srgbClr val="000000"/>
                          </a:solidFill>
                          <a:latin typeface="Arial"/>
                          <a:ea typeface="Verdana"/>
                          <a:cs typeface="Verdana"/>
                          <a:sym typeface="Verdana"/>
                        </a:rPr>
                        <a:t>, Cachipay, </a:t>
                      </a:r>
                      <a:r>
                        <a:rPr lang="pt-BR" sz="1000" b="0" i="0" u="none" strike="noStrike" cap="none" dirty="0" err="1" smtClean="0">
                          <a:solidFill>
                            <a:srgbClr val="000000"/>
                          </a:solidFill>
                          <a:latin typeface="Arial"/>
                          <a:ea typeface="Verdana"/>
                          <a:cs typeface="Verdana"/>
                          <a:sym typeface="Verdana"/>
                        </a:rPr>
                        <a:t>Cajicá</a:t>
                      </a:r>
                      <a:r>
                        <a:rPr lang="pt-BR" sz="1000" b="0" i="0" u="none" strike="noStrike" cap="none" dirty="0" smtClean="0">
                          <a:solidFill>
                            <a:srgbClr val="000000"/>
                          </a:solidFill>
                          <a:latin typeface="Arial"/>
                          <a:ea typeface="Verdana"/>
                          <a:cs typeface="Verdana"/>
                          <a:sym typeface="Verdana"/>
                        </a:rPr>
                        <a:t>, El </a:t>
                      </a:r>
                      <a:r>
                        <a:rPr lang="pt-BR" sz="1000" b="0" i="0" u="none" strike="noStrike" cap="none" dirty="0" err="1" smtClean="0">
                          <a:solidFill>
                            <a:srgbClr val="000000"/>
                          </a:solidFill>
                          <a:latin typeface="Arial"/>
                          <a:ea typeface="Verdana"/>
                          <a:cs typeface="Verdana"/>
                          <a:sym typeface="Verdana"/>
                        </a:rPr>
                        <a:t>Rosal</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Guayabal</a:t>
                      </a:r>
                      <a:r>
                        <a:rPr lang="pt-BR" sz="1000" b="0" i="0" u="none" strike="noStrike" cap="none" dirty="0" smtClean="0">
                          <a:solidFill>
                            <a:srgbClr val="000000"/>
                          </a:solidFill>
                          <a:latin typeface="Arial"/>
                          <a:ea typeface="Verdana"/>
                          <a:cs typeface="Verdana"/>
                          <a:sym typeface="Verdana"/>
                        </a:rPr>
                        <a:t> De Síquima, La Mesa, Nocaima, Topaipí, Zipacón.</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HUILA : Altamira, </a:t>
                      </a:r>
                      <a:r>
                        <a:rPr lang="pt-BR" sz="1000" b="0" i="0" u="none" strike="noStrike" cap="none" dirty="0" err="1" smtClean="0">
                          <a:solidFill>
                            <a:srgbClr val="000000"/>
                          </a:solidFill>
                          <a:latin typeface="Arial"/>
                          <a:ea typeface="Verdana"/>
                          <a:cs typeface="Verdana"/>
                          <a:sym typeface="Verdana"/>
                        </a:rPr>
                        <a:t>Elías</a:t>
                      </a:r>
                      <a:r>
                        <a:rPr lang="pt-BR" sz="1000" b="0" i="0" u="none" strike="noStrike" cap="none" dirty="0" smtClean="0">
                          <a:solidFill>
                            <a:srgbClr val="000000"/>
                          </a:solidFill>
                          <a:latin typeface="Arial"/>
                          <a:ea typeface="Verdana"/>
                          <a:cs typeface="Verdana"/>
                          <a:sym typeface="Verdana"/>
                        </a:rPr>
                        <a:t>, Guadalupe, La Argentina, Palestina, Pitalito, San Agustín, </a:t>
                      </a:r>
                      <a:r>
                        <a:rPr lang="pt-BR" sz="1000" b="0" i="0" u="none" strike="noStrike" cap="none" dirty="0" err="1" smtClean="0">
                          <a:solidFill>
                            <a:srgbClr val="000000"/>
                          </a:solidFill>
                          <a:latin typeface="Arial"/>
                          <a:ea typeface="Verdana"/>
                          <a:cs typeface="Verdana"/>
                          <a:sym typeface="Verdana"/>
                        </a:rPr>
                        <a:t>Suaza</a:t>
                      </a:r>
                      <a:r>
                        <a:rPr lang="pt-BR" sz="1000" b="0" i="0" u="none" strike="noStrike" cap="none" dirty="0" smtClean="0">
                          <a:solidFill>
                            <a:srgbClr val="000000"/>
                          </a:solidFill>
                          <a:latin typeface="Arial"/>
                          <a:ea typeface="Verdana"/>
                          <a:cs typeface="Verdana"/>
                          <a:sym typeface="Verdana"/>
                        </a:rPr>
                        <a:t>, Tarqui, Timaná.</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NORTE DE SANTANDER : Pamplona.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QUINDÍO : </a:t>
                      </a:r>
                      <a:r>
                        <a:rPr lang="pt-BR" sz="1000" b="0" i="0" u="none" strike="noStrike" cap="none" dirty="0" err="1" smtClean="0">
                          <a:solidFill>
                            <a:srgbClr val="000000"/>
                          </a:solidFill>
                          <a:latin typeface="Arial"/>
                          <a:ea typeface="Verdana"/>
                          <a:cs typeface="Verdana"/>
                          <a:sym typeface="Verdana"/>
                        </a:rPr>
                        <a:t>Armenia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Circasia</a:t>
                      </a:r>
                      <a:r>
                        <a:rPr lang="pt-BR" sz="1000" b="0" i="0" u="none" strike="noStrike" cap="none" dirty="0" smtClean="0">
                          <a:solidFill>
                            <a:srgbClr val="000000"/>
                          </a:solidFill>
                          <a:latin typeface="Arial"/>
                          <a:ea typeface="Verdana"/>
                          <a:cs typeface="Verdana"/>
                          <a:sym typeface="Verdana"/>
                        </a:rPr>
                        <a:t>, Filandia.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RISARALDA : Pereira.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SANTANDER : Aguada, Barbosa, </a:t>
                      </a:r>
                      <a:r>
                        <a:rPr lang="pt-BR" sz="1000" b="0" i="0" u="none" strike="noStrike" cap="none" dirty="0" err="1" smtClean="0">
                          <a:solidFill>
                            <a:srgbClr val="000000"/>
                          </a:solidFill>
                          <a:latin typeface="Arial"/>
                          <a:ea typeface="Verdana"/>
                          <a:cs typeface="Verdana"/>
                          <a:sym typeface="Verdana"/>
                        </a:rPr>
                        <a:t>Barrancabermeja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Chima</a:t>
                      </a:r>
                      <a:r>
                        <a:rPr lang="pt-BR" sz="1000" b="0" i="0" u="none" strike="noStrike" cap="none" dirty="0" smtClean="0">
                          <a:solidFill>
                            <a:srgbClr val="000000"/>
                          </a:solidFill>
                          <a:latin typeface="Arial"/>
                          <a:ea typeface="Verdana"/>
                          <a:cs typeface="Verdana"/>
                          <a:sym typeface="Verdana"/>
                        </a:rPr>
                        <a:t>, Confines, </a:t>
                      </a:r>
                      <a:r>
                        <a:rPr lang="pt-BR" sz="1000" b="0" i="0" u="none" strike="noStrike" cap="none" dirty="0" err="1" smtClean="0">
                          <a:solidFill>
                            <a:srgbClr val="000000"/>
                          </a:solidFill>
                          <a:latin typeface="Arial"/>
                          <a:ea typeface="Verdana"/>
                          <a:cs typeface="Verdana"/>
                          <a:sym typeface="Verdana"/>
                        </a:rPr>
                        <a:t>Contratación</a:t>
                      </a:r>
                      <a:r>
                        <a:rPr lang="pt-BR" sz="1000" b="0" i="0" u="none" strike="noStrike" cap="none" dirty="0" smtClean="0">
                          <a:solidFill>
                            <a:srgbClr val="000000"/>
                          </a:solidFill>
                          <a:latin typeface="Arial"/>
                          <a:ea typeface="Verdana"/>
                          <a:cs typeface="Verdana"/>
                          <a:sym typeface="Verdana"/>
                        </a:rPr>
                        <a:t>, El </a:t>
                      </a:r>
                      <a:r>
                        <a:rPr lang="pt-BR" sz="1000" b="0" i="0" u="none" strike="noStrike" cap="none" dirty="0" err="1" smtClean="0">
                          <a:solidFill>
                            <a:srgbClr val="000000"/>
                          </a:solidFill>
                          <a:latin typeface="Arial"/>
                          <a:ea typeface="Verdana"/>
                          <a:cs typeface="Verdana"/>
                          <a:sym typeface="Verdana"/>
                        </a:rPr>
                        <a:t>Guacamayo</a:t>
                      </a:r>
                      <a:r>
                        <a:rPr lang="pt-BR" sz="1000" b="0" i="0" u="none" strike="noStrike" cap="none" dirty="0" smtClean="0">
                          <a:solidFill>
                            <a:srgbClr val="000000"/>
                          </a:solidFill>
                          <a:latin typeface="Arial"/>
                          <a:ea typeface="Verdana"/>
                          <a:cs typeface="Verdana"/>
                          <a:sym typeface="Verdana"/>
                        </a:rPr>
                        <a:t>, Guapotá, Güepsa, Palmas Del Socorro, Puerto Parra, Puerto Wilches, </a:t>
                      </a:r>
                      <a:r>
                        <a:rPr lang="pt-BR" sz="1000" b="0" i="0" u="none" strike="noStrike" cap="none" dirty="0" err="1" smtClean="0">
                          <a:solidFill>
                            <a:srgbClr val="000000"/>
                          </a:solidFill>
                          <a:latin typeface="Arial"/>
                          <a:ea typeface="Verdana"/>
                          <a:cs typeface="Verdana"/>
                          <a:sym typeface="Verdana"/>
                        </a:rPr>
                        <a:t>Sabana</a:t>
                      </a:r>
                      <a:r>
                        <a:rPr lang="pt-BR" sz="1000" b="0" i="0" u="none" strike="noStrike" cap="none" dirty="0" smtClean="0">
                          <a:solidFill>
                            <a:srgbClr val="000000"/>
                          </a:solidFill>
                          <a:latin typeface="Arial"/>
                          <a:ea typeface="Verdana"/>
                          <a:cs typeface="Verdana"/>
                          <a:sym typeface="Verdana"/>
                        </a:rPr>
                        <a:t> De Torres.</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TOLIMA : Coyaima, Espinal, Falan, </a:t>
                      </a:r>
                      <a:r>
                        <a:rPr lang="pt-BR" sz="1000" b="0" i="0" u="none" strike="noStrike" cap="none" dirty="0" err="1" smtClean="0">
                          <a:solidFill>
                            <a:srgbClr val="000000"/>
                          </a:solidFill>
                          <a:latin typeface="Arial"/>
                          <a:ea typeface="Verdana"/>
                          <a:cs typeface="Verdana"/>
                          <a:sym typeface="Verdana"/>
                        </a:rPr>
                        <a:t>Flandes</a:t>
                      </a:r>
                      <a:r>
                        <a:rPr lang="pt-BR" sz="1000" b="0" i="0" u="none" strike="noStrike" cap="none" dirty="0" smtClean="0">
                          <a:solidFill>
                            <a:srgbClr val="000000"/>
                          </a:solidFill>
                          <a:latin typeface="Arial"/>
                          <a:ea typeface="Verdana"/>
                          <a:cs typeface="Verdana"/>
                          <a:sym typeface="Verdana"/>
                        </a:rPr>
                        <a:t>, Palocabildo, Prado, </a:t>
                      </a:r>
                      <a:r>
                        <a:rPr lang="pt-BR" sz="1000" b="0" i="0" u="none" strike="noStrike" cap="none" dirty="0" err="1" smtClean="0">
                          <a:solidFill>
                            <a:srgbClr val="000000"/>
                          </a:solidFill>
                          <a:latin typeface="Arial"/>
                          <a:ea typeface="Verdana"/>
                          <a:cs typeface="Verdana"/>
                          <a:sym typeface="Verdana"/>
                        </a:rPr>
                        <a:t>Purificación</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Saldaña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Venadillo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Villahermosa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Villarrica</a:t>
                      </a:r>
                      <a:r>
                        <a:rPr lang="pt-BR" sz="1000" b="0" i="0" u="none" strike="noStrike" cap="none" dirty="0" smtClean="0">
                          <a:solidFill>
                            <a:srgbClr val="000000"/>
                          </a:solidFill>
                          <a:latin typeface="Arial"/>
                          <a:ea typeface="Verdana"/>
                          <a:cs typeface="Verdana"/>
                          <a:sym typeface="Verdana"/>
                        </a:rPr>
                        <a:t>.</a:t>
                      </a:r>
                      <a:endParaRPr lang="pt-BR" sz="970" b="0" i="0" u="none" strike="noStrike" cap="none" dirty="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27374947"/>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719502" y="3182728"/>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34465287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3" name="Google Shape;146;p58"/>
          <p:cNvGraphicFramePr/>
          <p:nvPr>
            <p:extLst>
              <p:ext uri="{D42A27DB-BD31-4B8C-83A1-F6EECF244321}">
                <p14:modId xmlns:p14="http://schemas.microsoft.com/office/powerpoint/2010/main" val="3028661710"/>
              </p:ext>
            </p:extLst>
          </p:nvPr>
        </p:nvGraphicFramePr>
        <p:xfrm>
          <a:off x="4568599" y="1695978"/>
          <a:ext cx="6746479" cy="3851088"/>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Caldono.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 Unguía.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Alcalá, Argelia, El Águila, Pradera, Versalles.</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Miranda, Páez, Rosas.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El Carmen De Atrato, Lloró.</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Andalucía, Bugalagrande, Caicedonia, Florida, Guadalajara De Buga, La Unión, La Victoria, Obando, Sevilla, Toro, Tuluá, Zarzal.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CAUCA : Balboa, Corinto, Jambaló, Silvia, Toribío.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CHOCÓ : Bagadó, Carmen Del Darién, </a:t>
                      </a:r>
                      <a:r>
                        <a:rPr lang="es-CO" sz="1000" b="0" i="0" u="none" strike="noStrike" cap="none" dirty="0" err="1" smtClean="0">
                          <a:solidFill>
                            <a:srgbClr val="000000"/>
                          </a:solidFill>
                          <a:latin typeface="+mn-lt"/>
                          <a:ea typeface="Verdana"/>
                          <a:cs typeface="Verdana"/>
                          <a:sym typeface="Verdana"/>
                        </a:rPr>
                        <a:t>Juradó</a:t>
                      </a:r>
                      <a:r>
                        <a:rPr lang="es-CO" sz="1000" b="0" i="0" u="none" strike="noStrike" cap="none" dirty="0" smtClean="0">
                          <a:solidFill>
                            <a:srgbClr val="000000"/>
                          </a:solidFill>
                          <a:latin typeface="+mn-lt"/>
                          <a:ea typeface="Verdana"/>
                          <a:cs typeface="Verdana"/>
                          <a:sym typeface="Verdana"/>
                        </a:rPr>
                        <a:t>, Riosucio.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NARIÑO : Albán, </a:t>
                      </a:r>
                      <a:r>
                        <a:rPr lang="es-CO" sz="1000" b="0" i="0" u="none" strike="noStrike" cap="none" dirty="0" err="1" smtClean="0">
                          <a:solidFill>
                            <a:srgbClr val="000000"/>
                          </a:solidFill>
                          <a:latin typeface="+mn-lt"/>
                          <a:ea typeface="Verdana"/>
                          <a:cs typeface="Verdana"/>
                          <a:sym typeface="Verdana"/>
                        </a:rPr>
                        <a:t>Ancuya</a:t>
                      </a:r>
                      <a:r>
                        <a:rPr lang="es-CO" sz="1000" b="0" i="0" u="none" strike="noStrike" cap="none" dirty="0" smtClean="0">
                          <a:solidFill>
                            <a:srgbClr val="000000"/>
                          </a:solidFill>
                          <a:latin typeface="+mn-lt"/>
                          <a:ea typeface="Verdana"/>
                          <a:cs typeface="Verdana"/>
                          <a:sym typeface="Verdana"/>
                        </a:rPr>
                        <a:t>, Arboleda, Buesaco, Chachagüí, El Rosario, El Tablón De Gómez, El Tambo, Leiva, Pasto, Policarpa, San Lorenzo.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Bolívar, Cartago, El Cerrito, Ginebra, Guacarí, Palmira, Roldanillo, San Pedro, Trujillo, Vijes, Yotoco, Yumbo.</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14007097"/>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4738069" y="2443004"/>
            <a:ext cx="432711" cy="446694"/>
          </a:xfrm>
          <a:prstGeom prst="rect">
            <a:avLst/>
          </a:prstGeom>
          <a:noFill/>
          <a:ln>
            <a:noFill/>
          </a:ln>
        </p:spPr>
      </p:pic>
      <p:pic>
        <p:nvPicPr>
          <p:cNvPr id="10" name="Google Shape;185;p61"/>
          <p:cNvPicPr preferRelativeResize="0"/>
          <p:nvPr/>
        </p:nvPicPr>
        <p:blipFill rotWithShape="1">
          <a:blip r:embed="rId7">
            <a:alphaModFix/>
          </a:blip>
          <a:srcRect/>
          <a:stretch/>
        </p:blipFill>
        <p:spPr>
          <a:xfrm>
            <a:off x="12308730" y="1695978"/>
            <a:ext cx="3694496" cy="1042506"/>
          </a:xfrm>
          <a:prstGeom prst="rect">
            <a:avLst/>
          </a:prstGeom>
          <a:noFill/>
          <a:ln>
            <a:noFill/>
          </a:ln>
        </p:spPr>
      </p:pic>
      <p:pic>
        <p:nvPicPr>
          <p:cNvPr id="2" name="Imagen 1"/>
          <p:cNvPicPr>
            <a:picLocks noChangeAspect="1"/>
          </p:cNvPicPr>
          <p:nvPr/>
        </p:nvPicPr>
        <p:blipFill>
          <a:blip r:embed="rId8"/>
          <a:stretch>
            <a:fillRect/>
          </a:stretch>
        </p:blipFill>
        <p:spPr>
          <a:xfrm>
            <a:off x="13465731" y="3470099"/>
            <a:ext cx="432854" cy="445047"/>
          </a:xfrm>
          <a:prstGeom prst="rect">
            <a:avLst/>
          </a:prstGeom>
        </p:spPr>
      </p:pic>
      <p:pic>
        <p:nvPicPr>
          <p:cNvPr id="15" name="Google Shape;150;p58"/>
          <p:cNvPicPr preferRelativeResize="0"/>
          <p:nvPr/>
        </p:nvPicPr>
        <p:blipFill rotWithShape="1">
          <a:blip r:embed="rId9">
            <a:alphaModFix/>
          </a:blip>
          <a:srcRect/>
          <a:stretch/>
        </p:blipFill>
        <p:spPr>
          <a:xfrm>
            <a:off x="4763231" y="3636724"/>
            <a:ext cx="451143" cy="445047"/>
          </a:xfrm>
          <a:prstGeom prst="rect">
            <a:avLst/>
          </a:prstGeom>
          <a:noFill/>
          <a:ln>
            <a:noFill/>
          </a:ln>
        </p:spPr>
      </p:pic>
      <p:pic>
        <p:nvPicPr>
          <p:cNvPr id="16" name="Google Shape;137;p24"/>
          <p:cNvPicPr preferRelativeResize="0"/>
          <p:nvPr/>
        </p:nvPicPr>
        <p:blipFill rotWithShape="1">
          <a:blip r:embed="rId5">
            <a:alphaModFix/>
          </a:blip>
          <a:srcRect/>
          <a:stretch/>
        </p:blipFill>
        <p:spPr>
          <a:xfrm>
            <a:off x="4760203" y="4633562"/>
            <a:ext cx="457200" cy="446694"/>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2661</TotalTime>
  <Words>3203</Words>
  <Application>Microsoft Office PowerPoint</Application>
  <PresentationFormat>Panorámica</PresentationFormat>
  <Paragraphs>154</Paragraphs>
  <Slides>13</Slides>
  <Notes>13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Arial Narrow</vt:lpstr>
      <vt:lpstr>Helvetica Neue</vt:lpstr>
      <vt:lpstr>Arial</vt:lpstr>
      <vt:lpstr>Arial Black</vt:lpstr>
      <vt:lpstr>Calibri</vt:lpstr>
      <vt:lpstr>Verdana</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CONSULTA SIPROT</cp:lastModifiedBy>
  <cp:revision>273</cp:revision>
  <cp:lastPrinted>2024-01-12T21:20:58Z</cp:lastPrinted>
  <dcterms:created xsi:type="dcterms:W3CDTF">2022-10-19T17:32:46Z</dcterms:created>
  <dcterms:modified xsi:type="dcterms:W3CDTF">2024-01-20T20:01:57Z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