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70" r:id="rId7"/>
    <p:sldId id="269" r:id="rId8"/>
    <p:sldId id="261" r:id="rId9"/>
    <p:sldId id="262" r:id="rId10"/>
    <p:sldId id="263" r:id="rId11"/>
    <p:sldId id="264" r:id="rId12"/>
    <p:sldId id="265" r:id="rId13"/>
  </p:sldIdLst>
  <p:sldSz cx="12192000" cy="6858000"/>
  <p:notesSz cx="12192000" cy="6858000"/>
  <p:embeddedFontLst>
    <p:embeddedFont>
      <p:font typeface="Verdana" panose="020B0604030504040204" pitchFamily="34" charset="0"/>
      <p:regular r:id="rId15"/>
      <p:bold r:id="rId16"/>
      <p:italic r:id="rId17"/>
      <p:boldItalic r:id="rId18"/>
    </p:embeddedFont>
    <p:embeddedFont>
      <p:font typeface="Arial Narrow" panose="020B0606020202030204" pitchFamily="34" charset="0"/>
      <p:regular r:id="rId19"/>
      <p:bold r:id="rId20"/>
      <p:italic r:id="rId21"/>
      <p:boldItalic r:id="rId22"/>
    </p:embeddedFont>
    <p:embeddedFont>
      <p:font typeface="Arial Black" panose="020B0A04020102020204" pitchFamily="34" charset="0"/>
      <p:regular r:id="rId23"/>
      <p:bold r:id="rId24"/>
    </p:embeddedFont>
    <p:embeddedFont>
      <p:font typeface="Helvetica Neue" panose="020B0604020202020204" charset="0"/>
      <p:regular r:id="rId25"/>
      <p:bold r:id="rId26"/>
      <p:italic r:id="rId27"/>
      <p:boldItalic r:id="rId28"/>
    </p:embeddedFont>
    <p:embeddedFont>
      <p:font typeface="Calibri" panose="020F0502020204030204"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22" autoAdjust="0"/>
    <p:restoredTop sz="94660"/>
  </p:normalViewPr>
  <p:slideViewPr>
    <p:cSldViewPr snapToGrid="0">
      <p:cViewPr varScale="1">
        <p:scale>
          <a:sx n="109" d="100"/>
          <a:sy n="109" d="100"/>
        </p:scale>
        <p:origin x="762" y="102"/>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5775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6705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5.jpe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torta_regiones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O:\Mi%20unidad\OSPA\01.%20Tematicas\04.%20Incendios\01.%20Productos\postmodelo_icv\temporales\orange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O:\Mi%20unidad\OSPA\01.%20Tematicas\04.%20Incendios\01.%20Productos\postmodelo_icv\temporales\red_icv.jpg" TargetMode="External"/><Relationship Id="rId4" Type="http://schemas.openxmlformats.org/officeDocument/2006/relationships/image" Target="file:///O:\Mi%20unidad\OSPA\01.%20Tematicas\04.%20Incendios\01.%20Productos\postmodelo_icv\temporales\yellow_icv.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2.jpe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pacifico.jpg" TargetMode="External"/><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4.jpe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dirty="0" smtClean="0">
                <a:solidFill>
                  <a:schemeClr val="lt1"/>
                </a:solidFill>
                <a:latin typeface="Verdana"/>
                <a:ea typeface="Verdana"/>
                <a:cs typeface="Verdana"/>
                <a:sym typeface="Verdana"/>
              </a:rPr>
              <a:t>015</a:t>
            </a: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15 de enero de 2024</a:t>
            </a:r>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16</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1941566445"/>
              </p:ext>
            </p:extLst>
          </p:nvPr>
        </p:nvGraphicFramePr>
        <p:xfrm>
          <a:off x="5419661" y="1480456"/>
          <a:ext cx="6300943" cy="4285909"/>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72970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441113">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Puerto Rico, San Vicente Del Caguán.</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04371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El Paujíl.</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935287167"/>
                  </a:ext>
                </a:extLst>
              </a:tr>
              <a:tr h="1071377">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Cartagena Del Chairá, El Doncello, La Montañita.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3" name="Google Shape;146;p58"/>
          <p:cNvGraphicFramePr/>
          <p:nvPr>
            <p:extLst>
              <p:ext uri="{D42A27DB-BD31-4B8C-83A1-F6EECF244321}">
                <p14:modId xmlns:p14="http://schemas.microsoft.com/office/powerpoint/2010/main" val="3707308787"/>
              </p:ext>
            </p:extLst>
          </p:nvPr>
        </p:nvGraphicFramePr>
        <p:xfrm>
          <a:off x="12836461" y="5476214"/>
          <a:ext cx="6426275" cy="250918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738991886"/>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9" cy="4876796"/>
          </a:xfrm>
          <a:prstGeom prst="rect">
            <a:avLst/>
          </a:prstGeom>
          <a:noFill/>
          <a:ln>
            <a:noFill/>
          </a:ln>
        </p:spPr>
      </p:pic>
      <p:pic>
        <p:nvPicPr>
          <p:cNvPr id="183" name="Google Shape;183;p61" descr="Recurso 25.png"/>
          <p:cNvPicPr preferRelativeResize="0"/>
          <p:nvPr/>
        </p:nvPicPr>
        <p:blipFill rotWithShape="1">
          <a:blip r:embed="rId5">
            <a:alphaModFix/>
          </a:blip>
          <a:srcRect/>
          <a:stretch/>
        </p:blipFill>
        <p:spPr>
          <a:xfrm>
            <a:off x="5612013" y="2751087"/>
            <a:ext cx="432711" cy="446694"/>
          </a:xfrm>
          <a:prstGeom prst="rect">
            <a:avLst/>
          </a:prstGeom>
          <a:noFill/>
          <a:ln>
            <a:noFill/>
          </a:ln>
        </p:spPr>
      </p:pic>
      <p:pic>
        <p:nvPicPr>
          <p:cNvPr id="185" name="Google Shape;185;p61"/>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7">
            <a:alphaModFix/>
          </a:blip>
          <a:srcRect/>
          <a:stretch/>
        </p:blipFill>
        <p:spPr>
          <a:xfrm>
            <a:off x="5577145" y="4979271"/>
            <a:ext cx="457200" cy="446694"/>
          </a:xfrm>
          <a:prstGeom prst="rect">
            <a:avLst/>
          </a:prstGeom>
          <a:noFill/>
          <a:ln>
            <a:noFill/>
          </a:ln>
        </p:spPr>
      </p:pic>
      <p:pic>
        <p:nvPicPr>
          <p:cNvPr id="11" name="Google Shape;184;p61"/>
          <p:cNvPicPr preferRelativeResize="0"/>
          <p:nvPr/>
        </p:nvPicPr>
        <p:blipFill rotWithShape="1">
          <a:blip r:embed="rId8">
            <a:alphaModFix/>
          </a:blip>
          <a:srcRect/>
          <a:stretch/>
        </p:blipFill>
        <p:spPr>
          <a:xfrm>
            <a:off x="5593581" y="3866002"/>
            <a:ext cx="451143" cy="445047"/>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endParaRPr lang="es-MX" sz="1200" dirty="0" smtClean="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Carolina Valencia Monroy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Pacífico,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15 de enero del 2024 </a:t>
            </a:r>
            <a:r>
              <a:rPr lang="es-MX" sz="1200" dirty="0"/>
              <a:t>| </a:t>
            </a:r>
            <a:r>
              <a:rPr lang="es-MX" sz="1200" dirty="0" smtClean="0"/>
              <a:t>18:00 </a:t>
            </a:r>
            <a:r>
              <a:rPr lang="es-MX" sz="1200" dirty="0"/>
              <a:t>HLC</a:t>
            </a:r>
            <a:endParaRPr sz="1200" dirty="0"/>
          </a:p>
        </p:txBody>
      </p:sp>
      <p:pic>
        <p:nvPicPr>
          <p:cNvPr id="129" name="Google Shape;129;p17"/>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0154194" y="1146173"/>
            <a:ext cx="2000642" cy="5507176"/>
          </a:xfrm>
          <a:prstGeom prst="rect">
            <a:avLst/>
          </a:prstGeom>
          <a:noFill/>
          <a:ln>
            <a:noFill/>
          </a:ln>
        </p:spPr>
      </p:pic>
      <p:pic>
        <p:nvPicPr>
          <p:cNvPr id="2" name="Imagen 1"/>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13802" y="1028700"/>
            <a:ext cx="3960233" cy="5600354"/>
          </a:xfrm>
          <a:prstGeom prst="rect">
            <a:avLst/>
          </a:prstGeom>
        </p:spPr>
      </p:pic>
      <p:pic>
        <p:nvPicPr>
          <p:cNvPr id="3" name="Imagen 2"/>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4380543" y="2601533"/>
            <a:ext cx="1979619" cy="2154855"/>
          </a:xfrm>
          <a:prstGeom prst="rect">
            <a:avLst/>
          </a:prstGeom>
          <a:ln>
            <a:solidFill>
              <a:schemeClr val="tx1"/>
            </a:solidFill>
          </a:ln>
        </p:spPr>
      </p:pic>
      <p:pic>
        <p:nvPicPr>
          <p:cNvPr id="4" name="Imagen 3"/>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6366670" y="1170471"/>
            <a:ext cx="1684571" cy="5482878"/>
          </a:xfrm>
          <a:prstGeom prst="rect">
            <a:avLst/>
          </a:prstGeom>
        </p:spPr>
      </p:pic>
      <p:pic>
        <p:nvPicPr>
          <p:cNvPr id="10" name="Google Shape;129;p17"/>
          <p:cNvPicPr preferRelativeResize="0"/>
          <p:nvPr/>
        </p:nvPicPr>
        <p:blipFill>
          <a:blip r:embed="rId11" r:link="rId12">
            <a:extLst>
              <a:ext uri="{28A0092B-C50C-407E-A947-70E740481C1C}">
                <a14:useLocalDpi xmlns:a14="http://schemas.microsoft.com/office/drawing/2010/main" val="0"/>
              </a:ext>
            </a:extLst>
          </a:blip>
          <a:stretch>
            <a:fillRect/>
          </a:stretch>
        </p:blipFill>
        <p:spPr>
          <a:xfrm>
            <a:off x="8057749" y="1170472"/>
            <a:ext cx="1992636" cy="5482878"/>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3125995167"/>
              </p:ext>
            </p:extLst>
          </p:nvPr>
        </p:nvGraphicFramePr>
        <p:xfrm>
          <a:off x="4874169" y="1213792"/>
          <a:ext cx="6939280" cy="5548188"/>
        </p:xfrm>
        <a:graphic>
          <a:graphicData uri="http://schemas.openxmlformats.org/drawingml/2006/table">
            <a:tbl>
              <a:tblPr>
                <a:noFill/>
                <a:tableStyleId>{C3B7D27D-7022-48AE-870B-97DEDC28B86A}</a:tableStyleId>
              </a:tblPr>
              <a:tblGrid>
                <a:gridCol w="839876">
                  <a:extLst>
                    <a:ext uri="{9D8B030D-6E8A-4147-A177-3AD203B41FA5}">
                      <a16:colId xmlns:a16="http://schemas.microsoft.com/office/drawing/2014/main" val="20000"/>
                    </a:ext>
                  </a:extLst>
                </a:gridCol>
                <a:gridCol w="6099404">
                  <a:extLst>
                    <a:ext uri="{9D8B030D-6E8A-4147-A177-3AD203B41FA5}">
                      <a16:colId xmlns:a16="http://schemas.microsoft.com/office/drawing/2014/main" val="20001"/>
                    </a:ext>
                  </a:extLst>
                </a:gridCol>
              </a:tblGrid>
              <a:tr h="412343">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3233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Achí, Arenal, El Carmen De Bolívar, María La Baja, Montecristo, Morales, Norosí, Río Viejo, San Jacinto, San Pablo, Santa Rosa Del Sur, Simití, Tiquisio.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Aguachica, Agustín Codazzi, Becerril, Chimichagua, Chiriguaná, Curumaní, El Copey, La Gloria, La Jagua De Ibirico, La Paz, Manaure Balcón Del Cesar, Pailitas, Pelaya, Pueblo Bello, Río De Oro, San Alberto, San Diego, San Martín,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Montelíbano, Planeta Rica, Puerto Libertador, San José De </a:t>
                      </a:r>
                      <a:r>
                        <a:rPr lang="es-MX" sz="1000" b="0" i="0" u="none" strike="noStrike" cap="none" dirty="0" err="1" smtClean="0">
                          <a:solidFill>
                            <a:srgbClr val="000000"/>
                          </a:solidFill>
                          <a:latin typeface="+mn-lt"/>
                          <a:ea typeface="Verdana"/>
                          <a:cs typeface="Verdana"/>
                          <a:sym typeface="Verdana"/>
                        </a:rPr>
                        <a:t>Uré</a:t>
                      </a:r>
                      <a:r>
                        <a:rPr lang="es-MX" sz="1000" b="0" i="0" u="none" strike="noStrike" cap="none" dirty="0" smtClean="0">
                          <a:solidFill>
                            <a:srgbClr val="000000"/>
                          </a:solidFill>
                          <a:latin typeface="+mn-lt"/>
                          <a:ea typeface="Verdana"/>
                          <a:cs typeface="Verdana"/>
                          <a:sym typeface="Verdana"/>
                        </a:rPr>
                        <a:t>, Tierralta.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Barrancas, Dibulla, Distracción, El Molino, Fonseca, La Jagua Del Pilar, Riohacha, San Juan Del Cesar,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Aracataca, Ciénaga, Fundación, Santa Marta.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04068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San Andrés.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Palmar De Varela, Ponedera, Santo Tomás.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Altos Del Rosario, Barranco De Loba, El Guamo, Mahates, San Jacinto Del Cauca, San Juan Nepomuceno, San Martín De Loba.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Bosconia, El Paso.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Sahagún.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Albania, Hatonuevo.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Ariguaní, Pivijay, Remolino, Sabanas De San Ángel, Salamina.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Chalán, Colosó, Ovejas, San José De Toluviejo.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44324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Providencia.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Manatí, Sabanalarga.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El Peñón, Magangué, Zambrano.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Ayapel, Cereté, Chimá, Ciénaga De Oro, Lorica, San Bernardo Del Viento, San Carlos.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Manaure.</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Corozal, Sampués.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1232888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41" cy="4757862"/>
          </a:xfrm>
          <a:prstGeom prst="rect">
            <a:avLst/>
          </a:prstGeom>
          <a:noFill/>
          <a:ln>
            <a:noFill/>
          </a:ln>
        </p:spPr>
      </p:pic>
      <p:pic>
        <p:nvPicPr>
          <p:cNvPr id="138" name="Google Shape;138;p24" descr="Recurso 25.png"/>
          <p:cNvPicPr preferRelativeResize="0"/>
          <p:nvPr/>
        </p:nvPicPr>
        <p:blipFill rotWithShape="1">
          <a:blip r:embed="rId5">
            <a:alphaModFix/>
          </a:blip>
          <a:srcRect/>
          <a:stretch/>
        </p:blipFill>
        <p:spPr>
          <a:xfrm>
            <a:off x="5046656" y="2773159"/>
            <a:ext cx="432711" cy="446694"/>
          </a:xfrm>
          <a:prstGeom prst="rect">
            <a:avLst/>
          </a:prstGeom>
          <a:noFill/>
          <a:ln>
            <a:noFill/>
          </a:ln>
        </p:spPr>
      </p:pic>
      <p:pic>
        <p:nvPicPr>
          <p:cNvPr id="139" name="Google Shape;139;p24"/>
          <p:cNvPicPr preferRelativeResize="0"/>
          <p:nvPr/>
        </p:nvPicPr>
        <p:blipFill rotWithShape="1">
          <a:blip r:embed="rId6">
            <a:alphaModFix/>
          </a:blip>
          <a:srcRect/>
          <a:stretch/>
        </p:blipFill>
        <p:spPr>
          <a:xfrm>
            <a:off x="5047385" y="4220077"/>
            <a:ext cx="451143" cy="445047"/>
          </a:xfrm>
          <a:prstGeom prst="rect">
            <a:avLst/>
          </a:prstGeom>
          <a:noFill/>
          <a:ln>
            <a:noFill/>
          </a:ln>
        </p:spPr>
      </p:pic>
      <p:pic>
        <p:nvPicPr>
          <p:cNvPr id="140" name="Google Shape;140;p24"/>
          <p:cNvPicPr preferRelativeResize="0"/>
          <p:nvPr/>
        </p:nvPicPr>
        <p:blipFill rotWithShape="1">
          <a:blip r:embed="rId7">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8">
            <a:alphaModFix/>
          </a:blip>
          <a:srcRect/>
          <a:stretch/>
        </p:blipFill>
        <p:spPr>
          <a:xfrm>
            <a:off x="5049134" y="5404599"/>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811119691"/>
              </p:ext>
            </p:extLst>
          </p:nvPr>
        </p:nvGraphicFramePr>
        <p:xfrm>
          <a:off x="4525334" y="1238982"/>
          <a:ext cx="7120316" cy="3596600"/>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ANTIOQUIA : El Bagre, Ituango, Tarazá, Bello.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BOYACÁ : Belén, Betéitiva, Boavita, Chiscas, Chita, Chivor, Covarachía, Cubará, Duitama, El Cocuy, El Espino, Guacamayas, Guateque, Guayatá, Güicán De La Sierra, Jericó, La Capilla, La Uvita, Nobsa, Paipa, Panqueba, Paz De Río, Pesca, Páez, Ráquira, Samacá, San Luis De Gaceno, San Mateo, Santa María, Sativanorte, Sativasur, Soatá, Socha, Socotá, Somondoco, Sotaquirá, Susacón, Tipacoque, Toca, Tuta, Tutazá, Ventaquemada, Úmbita, Sogamoso.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CUNDINAMARCA : Carmen De Carupa, Chipaque, Chía, Cáqueza, Fosca, Fómeque, Gachalá, Gachetá, Gama, Guachetá, Guasca, Guatavita, Guayabetal, Gutiérrez, Junín, La Calera, Machetá, Manta, Medina, Paratebueno, Quetame, San Cayetano, Sopó, Sutatausa, Tausa, Tocancipá, Ubalá, Une.</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HUILA : Altamira, Garzón.</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NORTE DE SANTANDER : Arboledas, Bochalema, Bucarasica, Chinácota, Chitagá, Convención, Cucutilla, Cáchira, Durania, El Carmen, El Zulia, Gramalote, Hacarí, La Playa, Labateca, Los Patios, Lourdes, Ocaña, Pamplonita, Ragonvalia, Salazar, San Cayetano, San José De Cúcuta, Santiago, Sardinata, Teorama, Toledo, Villa Caro, Ábrego.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SANTANDER : Cabrera, Capitanejo, Carcasí, Cepitá, Cerrito, Concepción, El Carmen De Chucurí, Enciso, Floridablanca, Galán, Guaca, Hato, Macaravita, Matanza, Molagavita, Málaga, Palmar, Piedecuesta, Rionegro, San Andrés, San José De Miranda, San Miguel, Santa Bárbara, Santa Helena Del Opón, Simacota, Socorro, Suratá.</a:t>
                      </a:r>
                      <a:endParaRPr lang="es-MX" sz="1000" b="0" i="0" u="none" strike="noStrike" cap="none" dirty="0" smtClean="0">
                        <a:solidFill>
                          <a:srgbClr val="000000"/>
                        </a:solidFill>
                        <a:latin typeface="+mn-lt"/>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12749807" y="335423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2743750" y="2456526"/>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4707850" y="3146225"/>
            <a:ext cx="432854" cy="445047"/>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3877338017"/>
              </p:ext>
            </p:extLst>
          </p:nvPr>
        </p:nvGraphicFramePr>
        <p:xfrm>
          <a:off x="4534881" y="1251606"/>
          <a:ext cx="7110769" cy="3901400"/>
        </p:xfrm>
        <a:graphic>
          <a:graphicData uri="http://schemas.openxmlformats.org/drawingml/2006/table">
            <a:tbl>
              <a:tblPr>
                <a:noFill/>
                <a:tableStyleId>{C3B7D27D-7022-48AE-870B-97DEDC28B86A}</a:tableStyleId>
              </a:tblPr>
              <a:tblGrid>
                <a:gridCol w="982529">
                  <a:extLst>
                    <a:ext uri="{9D8B030D-6E8A-4147-A177-3AD203B41FA5}">
                      <a16:colId xmlns:a16="http://schemas.microsoft.com/office/drawing/2014/main" val="20000"/>
                    </a:ext>
                  </a:extLst>
                </a:gridCol>
                <a:gridCol w="612824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97223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ANTIOQUIA : Abriaquí, Barbosa, Belmira, Briceño, Buriticá, Campamento, Cañasgordas, Copacabana, Ebéjico, Giraldo, Girardota, Guadalupe, Guarne, Gómez Plata, Liborina, Medellín, Nechí, Olaya, Sabanalarga, San Andrés De Cuerquía, San Jerónimo, San Pedro De Los Milagros, Santa Fé De Antioquia, Sopetrán, Toledo, Valdivia, Yarumal.</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BOGOTÁ, D.C. : Bogotá, D.C..</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BOYACÁ : Almeida, Aquitania, Campohermoso, Chinavita, Chíquiza, Ciénega, Garagoa, Gámeza, Labranzagrande, Miraflores, Mongua, Pachavita, Pajarito, Paya, Pisba, Rondón, Santa Rosa De Viterbo, Siachoque, Sutatenza, Tasco, Tenza, Tibasosa, Turmequé, Villa De Leyva, Viracachá.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CUNDINAMARCA : Beltrán, Choachí, Chocontá, Cogua, Cucunubá, Guataquí, Jerusalén, Lenguazaque, Pacho, Pasca, Pulí, Sesquilé, Susa, Tibirita, Ubaque, Villa De San Diego De Ubaté, Villapinzón, Zipaquirá.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HUILA : Pitalito, Agrado, Baraya, Gigante, Hobo, Neiva, Paicol, Pital, Rivera, Tarqui, Tello, Saladoblanco.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NORTE DE SANTANDER : Cácota, El Tarra, Herrán, La Esperanza, Mutiscua, Pamplona, San Calixto, Silos, Tibú, Villa Del Rosario.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RISARALDA : Mistrató.</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SANTANDER : Aratoca, Barichara, Betulia, Bolívar, Bucaramanga, California, Charalá, Charta, Chima, Chipatá, Contratación, Coromoro, Curití, El Peñón, El Playón, Girón, Jordán, Landázuri, Lebrija, Los Santos, Mogotes, Onzaga, Pinchote, Páramo, San Gil, San Joaquín, San Vicente De Chucurí, Sucre, Tona, Valle De San José, Vetas, Villanueva, Vélez, Zapatoca.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TOLIMA : Herveo.</a:t>
                      </a:r>
                      <a:endParaRPr lang="es-MX" sz="1000" b="0" i="0" u="none" strike="noStrike" cap="none" dirty="0" smtClean="0">
                        <a:solidFill>
                          <a:srgbClr val="000000"/>
                        </a:solidFill>
                        <a:latin typeface="Arial"/>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4698705" y="308967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3689063" y="4585457"/>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28137437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663573353"/>
              </p:ext>
            </p:extLst>
          </p:nvPr>
        </p:nvGraphicFramePr>
        <p:xfrm>
          <a:off x="4556146" y="1270933"/>
          <a:ext cx="7069804" cy="4113870"/>
        </p:xfrm>
        <a:graphic>
          <a:graphicData uri="http://schemas.openxmlformats.org/drawingml/2006/table">
            <a:tbl>
              <a:tblPr>
                <a:noFill/>
                <a:tableStyleId>{C3B7D27D-7022-48AE-870B-97DEDC28B86A}</a:tableStyleId>
              </a:tblPr>
              <a:tblGrid>
                <a:gridCol w="976868">
                  <a:extLst>
                    <a:ext uri="{9D8B030D-6E8A-4147-A177-3AD203B41FA5}">
                      <a16:colId xmlns:a16="http://schemas.microsoft.com/office/drawing/2014/main" val="20000"/>
                    </a:ext>
                  </a:extLst>
                </a:gridCol>
                <a:gridCol w="6092936">
                  <a:extLst>
                    <a:ext uri="{9D8B030D-6E8A-4147-A177-3AD203B41FA5}">
                      <a16:colId xmlns:a16="http://schemas.microsoft.com/office/drawing/2014/main" val="20001"/>
                    </a:ext>
                  </a:extLst>
                </a:gridCol>
              </a:tblGrid>
              <a:tr h="50014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61372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ANTIOQUIA : Abejorral, </a:t>
                      </a:r>
                      <a:r>
                        <a:rPr lang="pt-BR" sz="1000" b="0" i="0" u="none" strike="noStrike" cap="none" dirty="0" err="1" smtClean="0">
                          <a:solidFill>
                            <a:srgbClr val="000000"/>
                          </a:solidFill>
                          <a:latin typeface="Arial"/>
                          <a:ea typeface="Verdana"/>
                          <a:cs typeface="Verdana"/>
                          <a:sym typeface="Verdana"/>
                        </a:rPr>
                        <a:t>Amalfi</a:t>
                      </a:r>
                      <a:r>
                        <a:rPr lang="pt-BR" sz="1000" b="0" i="0" u="none" strike="noStrike" cap="none" dirty="0" smtClean="0">
                          <a:solidFill>
                            <a:srgbClr val="000000"/>
                          </a:solidFill>
                          <a:latin typeface="Arial"/>
                          <a:ea typeface="Verdana"/>
                          <a:cs typeface="Verdana"/>
                          <a:sym typeface="Verdana"/>
                        </a:rPr>
                        <a:t>, Anorí, Anzá, </a:t>
                      </a:r>
                      <a:r>
                        <a:rPr lang="pt-BR" sz="1000" b="0" i="0" u="none" strike="noStrike" cap="none" dirty="0" err="1" smtClean="0">
                          <a:solidFill>
                            <a:srgbClr val="000000"/>
                          </a:solidFill>
                          <a:latin typeface="Arial"/>
                          <a:ea typeface="Verdana"/>
                          <a:cs typeface="Verdana"/>
                          <a:sym typeface="Verdana"/>
                        </a:rPr>
                        <a:t>Betania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Caicedo</a:t>
                      </a:r>
                      <a:r>
                        <a:rPr lang="pt-BR" sz="1000" b="0" i="0" u="none" strike="noStrike" cap="none" dirty="0" smtClean="0">
                          <a:solidFill>
                            <a:srgbClr val="000000"/>
                          </a:solidFill>
                          <a:latin typeface="Arial"/>
                          <a:ea typeface="Verdana"/>
                          <a:cs typeface="Verdana"/>
                          <a:sym typeface="Verdana"/>
                        </a:rPr>
                        <a:t>, Caramanta, Carolina, </a:t>
                      </a:r>
                      <a:r>
                        <a:rPr lang="pt-BR" sz="1000" b="0" i="0" u="none" strike="noStrike" cap="none" dirty="0" err="1" smtClean="0">
                          <a:solidFill>
                            <a:srgbClr val="000000"/>
                          </a:solidFill>
                          <a:latin typeface="Arial"/>
                          <a:ea typeface="Verdana"/>
                          <a:cs typeface="Verdana"/>
                          <a:sym typeface="Verdana"/>
                        </a:rPr>
                        <a:t>Ciudad</a:t>
                      </a:r>
                      <a:r>
                        <a:rPr lang="pt-BR" sz="1000" b="0" i="0" u="none" strike="noStrike" cap="none" dirty="0" smtClean="0">
                          <a:solidFill>
                            <a:srgbClr val="000000"/>
                          </a:solidFill>
                          <a:latin typeface="Arial"/>
                          <a:ea typeface="Verdana"/>
                          <a:cs typeface="Verdana"/>
                          <a:sym typeface="Verdana"/>
                        </a:rPr>
                        <a:t> Bolívar, Donmatías, Entrerríos, </a:t>
                      </a:r>
                      <a:r>
                        <a:rPr lang="pt-BR" sz="1000" b="0" i="0" u="none" strike="noStrike" cap="none" dirty="0" err="1" smtClean="0">
                          <a:solidFill>
                            <a:srgbClr val="000000"/>
                          </a:solidFill>
                          <a:latin typeface="Arial"/>
                          <a:ea typeface="Verdana"/>
                          <a:cs typeface="Verdana"/>
                          <a:sym typeface="Verdana"/>
                        </a:rPr>
                        <a:t>Envigado</a:t>
                      </a:r>
                      <a:r>
                        <a:rPr lang="pt-BR" sz="1000" b="0" i="0" u="none" strike="noStrike" cap="none" dirty="0" smtClean="0">
                          <a:solidFill>
                            <a:srgbClr val="000000"/>
                          </a:solidFill>
                          <a:latin typeface="Arial"/>
                          <a:ea typeface="Verdana"/>
                          <a:cs typeface="Verdana"/>
                          <a:sym typeface="Verdana"/>
                        </a:rPr>
                        <a:t>, Fredonia, Jericó, La Pintada, Peque, Pueblorrico, Rionegro, San José De La </a:t>
                      </a:r>
                      <a:r>
                        <a:rPr lang="pt-BR" sz="1000" b="0" i="0" u="none" strike="noStrike" cap="none" dirty="0" err="1" smtClean="0">
                          <a:solidFill>
                            <a:srgbClr val="000000"/>
                          </a:solidFill>
                          <a:latin typeface="Arial"/>
                          <a:ea typeface="Verdana"/>
                          <a:cs typeface="Verdana"/>
                          <a:sym typeface="Verdana"/>
                        </a:rPr>
                        <a:t>Montaña</a:t>
                      </a:r>
                      <a:r>
                        <a:rPr lang="pt-BR" sz="1000" b="0" i="0" u="none" strike="noStrike" cap="none" dirty="0" smtClean="0">
                          <a:solidFill>
                            <a:srgbClr val="000000"/>
                          </a:solidFill>
                          <a:latin typeface="Arial"/>
                          <a:ea typeface="Verdana"/>
                          <a:cs typeface="Verdana"/>
                          <a:sym typeface="Verdana"/>
                        </a:rPr>
                        <a:t>, San Rafael, San Roque, San Vicente Ferrer, Santa Bárbara, Santa Rosa De </a:t>
                      </a:r>
                      <a:r>
                        <a:rPr lang="pt-BR" sz="1000" b="0" i="0" u="none" strike="noStrike" cap="none" dirty="0" err="1" smtClean="0">
                          <a:solidFill>
                            <a:srgbClr val="000000"/>
                          </a:solidFill>
                          <a:latin typeface="Arial"/>
                          <a:ea typeface="Verdana"/>
                          <a:cs typeface="Verdana"/>
                          <a:sym typeface="Verdana"/>
                        </a:rPr>
                        <a:t>Osos</a:t>
                      </a:r>
                      <a:r>
                        <a:rPr lang="pt-BR" sz="1000" b="0" i="0" u="none" strike="noStrike" cap="none" dirty="0" smtClean="0">
                          <a:solidFill>
                            <a:srgbClr val="000000"/>
                          </a:solidFill>
                          <a:latin typeface="Arial"/>
                          <a:ea typeface="Verdana"/>
                          <a:cs typeface="Verdana"/>
                          <a:sym typeface="Verdana"/>
                        </a:rPr>
                        <a:t>, Santo Domingo, Tarso, </a:t>
                      </a:r>
                      <a:r>
                        <a:rPr lang="pt-BR" sz="1000" b="0" i="0" u="none" strike="noStrike" cap="none" dirty="0" err="1" smtClean="0">
                          <a:solidFill>
                            <a:srgbClr val="000000"/>
                          </a:solidFill>
                          <a:latin typeface="Arial"/>
                          <a:ea typeface="Verdana"/>
                          <a:cs typeface="Verdana"/>
                          <a:sym typeface="Verdana"/>
                        </a:rPr>
                        <a:t>Urrao</a:t>
                      </a:r>
                      <a:r>
                        <a:rPr lang="pt-BR" sz="1000" b="0" i="0" u="none" strike="noStrike" cap="none" dirty="0" smtClean="0">
                          <a:solidFill>
                            <a:srgbClr val="000000"/>
                          </a:solidFill>
                          <a:latin typeface="Arial"/>
                          <a:ea typeface="Verdana"/>
                          <a:cs typeface="Verdana"/>
                          <a:sym typeface="Verdana"/>
                        </a:rPr>
                        <a:t>, Valparaíso, Vegachí, Yolombó.</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BOYACÁ : Buenavista, Coper, Cucaita, Cómbita, Firavitoba, Floresta, Monguí, </a:t>
                      </a:r>
                      <a:r>
                        <a:rPr lang="pt-BR" sz="1000" b="0" i="0" u="none" strike="noStrike" cap="none" dirty="0" err="1" smtClean="0">
                          <a:solidFill>
                            <a:srgbClr val="000000"/>
                          </a:solidFill>
                          <a:latin typeface="Arial"/>
                          <a:ea typeface="Verdana"/>
                          <a:cs typeface="Verdana"/>
                          <a:sym typeface="Verdana"/>
                        </a:rPr>
                        <a:t>Nuevo</a:t>
                      </a:r>
                      <a:r>
                        <a:rPr lang="pt-BR" sz="1000" b="0" i="0" u="none" strike="noStrike" cap="none" dirty="0" smtClean="0">
                          <a:solidFill>
                            <a:srgbClr val="000000"/>
                          </a:solidFill>
                          <a:latin typeface="Arial"/>
                          <a:ea typeface="Verdana"/>
                          <a:cs typeface="Verdana"/>
                          <a:sym typeface="Verdana"/>
                        </a:rPr>
                        <a:t> Colón, San Eduardo, San Miguel De Sema, Sora, Sáchica, </a:t>
                      </a:r>
                      <a:r>
                        <a:rPr lang="pt-BR" sz="1000" b="0" i="0" u="none" strike="noStrike" cap="none" dirty="0" err="1" smtClean="0">
                          <a:solidFill>
                            <a:srgbClr val="000000"/>
                          </a:solidFill>
                          <a:latin typeface="Arial"/>
                          <a:ea typeface="Verdana"/>
                          <a:cs typeface="Verdana"/>
                          <a:sym typeface="Verdana"/>
                        </a:rPr>
                        <a:t>Tota</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CALDAS : Aguadas.</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CUNDINAMARCA : Apulo, Cota, Fúquene, </a:t>
                      </a:r>
                      <a:r>
                        <a:rPr lang="pt-BR" sz="1000" b="0" i="0" u="none" strike="noStrike" cap="none" dirty="0" err="1" smtClean="0">
                          <a:solidFill>
                            <a:srgbClr val="000000"/>
                          </a:solidFill>
                          <a:latin typeface="Arial"/>
                          <a:ea typeface="Verdana"/>
                          <a:cs typeface="Verdana"/>
                          <a:sym typeface="Verdana"/>
                        </a:rPr>
                        <a:t>Nariño</a:t>
                      </a:r>
                      <a:r>
                        <a:rPr lang="pt-BR" sz="1000" b="0" i="0" u="none" strike="noStrike" cap="none" dirty="0" smtClean="0">
                          <a:solidFill>
                            <a:srgbClr val="000000"/>
                          </a:solidFill>
                          <a:latin typeface="Arial"/>
                          <a:ea typeface="Verdana"/>
                          <a:cs typeface="Verdana"/>
                          <a:sym typeface="Verdana"/>
                        </a:rPr>
                        <a:t>, San Bernardo, Sibaté, </a:t>
                      </a:r>
                      <a:r>
                        <a:rPr lang="pt-BR" sz="1000" b="0" i="0" u="none" strike="noStrike" cap="none" dirty="0" err="1" smtClean="0">
                          <a:solidFill>
                            <a:srgbClr val="000000"/>
                          </a:solidFill>
                          <a:latin typeface="Arial"/>
                          <a:ea typeface="Verdana"/>
                          <a:cs typeface="Verdana"/>
                          <a:sym typeface="Verdana"/>
                        </a:rPr>
                        <a:t>Soacha</a:t>
                      </a:r>
                      <a:r>
                        <a:rPr lang="pt-BR" sz="1000" b="0" i="0" u="none" strike="noStrike" cap="none" dirty="0" smtClean="0">
                          <a:solidFill>
                            <a:srgbClr val="000000"/>
                          </a:solidFill>
                          <a:latin typeface="Arial"/>
                          <a:ea typeface="Verdana"/>
                          <a:cs typeface="Verdana"/>
                          <a:sym typeface="Verdana"/>
                        </a:rPr>
                        <a:t>, Suesca, Tocaima.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HUILA : Algeciras, Campoalegre, </a:t>
                      </a:r>
                      <a:r>
                        <a:rPr lang="pt-BR" sz="1000" b="0" i="0" u="none" strike="noStrike" cap="none" dirty="0" err="1" smtClean="0">
                          <a:solidFill>
                            <a:srgbClr val="000000"/>
                          </a:solidFill>
                          <a:latin typeface="Arial"/>
                          <a:ea typeface="Verdana"/>
                          <a:cs typeface="Verdana"/>
                          <a:sym typeface="Verdana"/>
                        </a:rPr>
                        <a:t>Colombia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Elías</a:t>
                      </a:r>
                      <a:r>
                        <a:rPr lang="pt-BR" sz="1000" b="0" i="0" u="none" strike="noStrike" cap="none" dirty="0" smtClean="0">
                          <a:solidFill>
                            <a:srgbClr val="000000"/>
                          </a:solidFill>
                          <a:latin typeface="Arial"/>
                          <a:ea typeface="Verdana"/>
                          <a:cs typeface="Verdana"/>
                          <a:sym typeface="Verdana"/>
                        </a:rPr>
                        <a:t>, Isnos, La Argentina, La Plata, San Agustín, Santa </a:t>
                      </a:r>
                      <a:r>
                        <a:rPr lang="pt-BR" sz="1000" b="0" i="0" u="none" strike="noStrike" cap="none" dirty="0" err="1" smtClean="0">
                          <a:solidFill>
                            <a:srgbClr val="000000"/>
                          </a:solidFill>
                          <a:latin typeface="Arial"/>
                          <a:ea typeface="Verdana"/>
                          <a:cs typeface="Verdana"/>
                          <a:sym typeface="Verdana"/>
                        </a:rPr>
                        <a:t>María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Suaza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Tesalia</a:t>
                      </a:r>
                      <a:r>
                        <a:rPr lang="pt-BR" sz="1000" b="0" i="0" u="none" strike="noStrike" cap="none" dirty="0" smtClean="0">
                          <a:solidFill>
                            <a:srgbClr val="000000"/>
                          </a:solidFill>
                          <a:latin typeface="Arial"/>
                          <a:ea typeface="Verdana"/>
                          <a:cs typeface="Verdana"/>
                          <a:sym typeface="Verdana"/>
                        </a:rPr>
                        <a:t>, Timaná, Villavieja.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RISARALDA : Apía, </a:t>
                      </a:r>
                      <a:r>
                        <a:rPr lang="pt-BR" sz="1000" b="0" i="0" u="none" strike="noStrike" cap="none" dirty="0" err="1" smtClean="0">
                          <a:solidFill>
                            <a:srgbClr val="000000"/>
                          </a:solidFill>
                          <a:latin typeface="Arial"/>
                          <a:ea typeface="Verdana"/>
                          <a:cs typeface="Verdana"/>
                          <a:sym typeface="Verdana"/>
                        </a:rPr>
                        <a:t>Belén</a:t>
                      </a:r>
                      <a:r>
                        <a:rPr lang="pt-BR" sz="1000" b="0" i="0" u="none" strike="noStrike" cap="none" dirty="0" smtClean="0">
                          <a:solidFill>
                            <a:srgbClr val="000000"/>
                          </a:solidFill>
                          <a:latin typeface="Arial"/>
                          <a:ea typeface="Verdana"/>
                          <a:cs typeface="Verdana"/>
                          <a:sym typeface="Verdana"/>
                        </a:rPr>
                        <a:t> De </a:t>
                      </a:r>
                      <a:r>
                        <a:rPr lang="pt-BR" sz="1000" b="0" i="0" u="none" strike="noStrike" cap="none" dirty="0" err="1" smtClean="0">
                          <a:solidFill>
                            <a:srgbClr val="000000"/>
                          </a:solidFill>
                          <a:latin typeface="Arial"/>
                          <a:ea typeface="Verdana"/>
                          <a:cs typeface="Verdana"/>
                          <a:sym typeface="Verdana"/>
                        </a:rPr>
                        <a:t>Umbría</a:t>
                      </a:r>
                      <a:r>
                        <a:rPr lang="pt-BR" sz="1000" b="0" i="0" u="none" strike="noStrike" cap="none" dirty="0" smtClean="0">
                          <a:solidFill>
                            <a:srgbClr val="000000"/>
                          </a:solidFill>
                          <a:latin typeface="Arial"/>
                          <a:ea typeface="Verdana"/>
                          <a:cs typeface="Verdana"/>
                          <a:sym typeface="Verdana"/>
                        </a:rPr>
                        <a:t>, Pereira, Pueblo Rico.</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SANTANDER : Aguada, </a:t>
                      </a:r>
                      <a:r>
                        <a:rPr lang="pt-BR" sz="1000" b="0" i="0" u="none" strike="noStrike" cap="none" dirty="0" err="1" smtClean="0">
                          <a:solidFill>
                            <a:srgbClr val="000000"/>
                          </a:solidFill>
                          <a:latin typeface="Arial"/>
                          <a:ea typeface="Verdana"/>
                          <a:cs typeface="Verdana"/>
                          <a:sym typeface="Verdana"/>
                        </a:rPr>
                        <a:t>Barrancabermeja</a:t>
                      </a:r>
                      <a:r>
                        <a:rPr lang="pt-BR" sz="1000" b="0" i="0" u="none" strike="noStrike" cap="none" dirty="0" smtClean="0">
                          <a:solidFill>
                            <a:srgbClr val="000000"/>
                          </a:solidFill>
                          <a:latin typeface="Arial"/>
                          <a:ea typeface="Verdana"/>
                          <a:cs typeface="Verdana"/>
                          <a:sym typeface="Verdana"/>
                        </a:rPr>
                        <a:t>, Confines, El </a:t>
                      </a:r>
                      <a:r>
                        <a:rPr lang="pt-BR" sz="1000" b="0" i="0" u="none" strike="noStrike" cap="none" dirty="0" err="1" smtClean="0">
                          <a:solidFill>
                            <a:srgbClr val="000000"/>
                          </a:solidFill>
                          <a:latin typeface="Arial"/>
                          <a:ea typeface="Verdana"/>
                          <a:cs typeface="Verdana"/>
                          <a:sym typeface="Verdana"/>
                        </a:rPr>
                        <a:t>Guacamayo</a:t>
                      </a:r>
                      <a:r>
                        <a:rPr lang="pt-BR" sz="1000" b="0" i="0" u="none" strike="noStrike" cap="none" dirty="0" smtClean="0">
                          <a:solidFill>
                            <a:srgbClr val="000000"/>
                          </a:solidFill>
                          <a:latin typeface="Arial"/>
                          <a:ea typeface="Verdana"/>
                          <a:cs typeface="Verdana"/>
                          <a:sym typeface="Verdana"/>
                        </a:rPr>
                        <a:t>, Gámbita, La Paz, Ocamonte, Palmas Del Socorro.</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TOLIMA : Alpujarra, </a:t>
                      </a:r>
                      <a:r>
                        <a:rPr lang="pt-BR" sz="1000" b="0" i="0" u="none" strike="noStrike" cap="none" dirty="0" err="1" smtClean="0">
                          <a:solidFill>
                            <a:srgbClr val="000000"/>
                          </a:solidFill>
                          <a:latin typeface="Arial"/>
                          <a:ea typeface="Verdana"/>
                          <a:cs typeface="Verdana"/>
                          <a:sym typeface="Verdana"/>
                        </a:rPr>
                        <a:t>Anzoátegui</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Cajamarca</a:t>
                      </a:r>
                      <a:r>
                        <a:rPr lang="pt-BR" sz="1000" b="0" i="0" u="none" strike="noStrike" cap="none" dirty="0" smtClean="0">
                          <a:solidFill>
                            <a:srgbClr val="000000"/>
                          </a:solidFill>
                          <a:latin typeface="Arial"/>
                          <a:ea typeface="Verdana"/>
                          <a:cs typeface="Verdana"/>
                          <a:sym typeface="Verdana"/>
                        </a:rPr>
                        <a:t>, Carmen De Apicalá, Casabianca, </a:t>
                      </a:r>
                      <a:r>
                        <a:rPr lang="pt-BR" sz="1000" b="0" i="0" u="none" strike="noStrike" cap="none" dirty="0" err="1" smtClean="0">
                          <a:solidFill>
                            <a:srgbClr val="000000"/>
                          </a:solidFill>
                          <a:latin typeface="Arial"/>
                          <a:ea typeface="Verdana"/>
                          <a:cs typeface="Verdana"/>
                          <a:sym typeface="Verdana"/>
                        </a:rPr>
                        <a:t>Ibagué</a:t>
                      </a:r>
                      <a:r>
                        <a:rPr lang="pt-BR" sz="1000" b="0" i="0" u="none" strike="noStrike" cap="none" dirty="0" smtClean="0">
                          <a:solidFill>
                            <a:srgbClr val="000000"/>
                          </a:solidFill>
                          <a:latin typeface="Arial"/>
                          <a:ea typeface="Verdana"/>
                          <a:cs typeface="Verdana"/>
                          <a:sym typeface="Verdana"/>
                        </a:rPr>
                        <a:t>, Icononzo, Líbano, </a:t>
                      </a:r>
                      <a:r>
                        <a:rPr lang="pt-BR" sz="1000" b="0" i="0" u="none" strike="noStrike" cap="none" dirty="0" err="1" smtClean="0">
                          <a:solidFill>
                            <a:srgbClr val="000000"/>
                          </a:solidFill>
                          <a:latin typeface="Arial"/>
                          <a:ea typeface="Verdana"/>
                          <a:cs typeface="Verdana"/>
                          <a:sym typeface="Verdana"/>
                        </a:rPr>
                        <a:t>Murillo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Piedras</a:t>
                      </a:r>
                      <a:r>
                        <a:rPr lang="pt-BR" sz="1000" b="0" i="0" u="none" strike="noStrike" cap="none" dirty="0" smtClean="0">
                          <a:solidFill>
                            <a:srgbClr val="000000"/>
                          </a:solidFill>
                          <a:latin typeface="Arial"/>
                          <a:ea typeface="Verdana"/>
                          <a:cs typeface="Verdana"/>
                          <a:sym typeface="Verdana"/>
                        </a:rPr>
                        <a:t>, Santa Isabel, </a:t>
                      </a:r>
                      <a:r>
                        <a:rPr lang="pt-BR" sz="1000" b="0" i="0" u="none" strike="noStrike" cap="none" dirty="0" err="1" smtClean="0">
                          <a:solidFill>
                            <a:srgbClr val="000000"/>
                          </a:solidFill>
                          <a:latin typeface="Arial"/>
                          <a:ea typeface="Verdana"/>
                          <a:cs typeface="Verdana"/>
                          <a:sym typeface="Verdana"/>
                        </a:rPr>
                        <a:t>Villahermosa</a:t>
                      </a:r>
                      <a:r>
                        <a:rPr lang="pt-BR" sz="1000" b="0" i="0" u="none" strike="noStrike" cap="none" dirty="0" smtClean="0">
                          <a:solidFill>
                            <a:srgbClr val="000000"/>
                          </a:solidFill>
                          <a:latin typeface="Arial"/>
                          <a:ea typeface="Verdana"/>
                          <a:cs typeface="Verdana"/>
                          <a:sym typeface="Verdana"/>
                        </a:rPr>
                        <a:t>.</a:t>
                      </a:r>
                      <a:endParaRPr lang="pt-BR" sz="970" b="0" i="0" u="none" strike="noStrike" cap="none" dirty="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727374947"/>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4719502" y="3182728"/>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3446528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4" name="Google Shape;146;p58"/>
          <p:cNvGraphicFramePr/>
          <p:nvPr>
            <p:extLst>
              <p:ext uri="{D42A27DB-BD31-4B8C-83A1-F6EECF244321}">
                <p14:modId xmlns:p14="http://schemas.microsoft.com/office/powerpoint/2010/main" val="820055204"/>
              </p:ext>
            </p:extLst>
          </p:nvPr>
        </p:nvGraphicFramePr>
        <p:xfrm>
          <a:off x="4245371" y="1531628"/>
          <a:ext cx="6746479" cy="3456899"/>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5296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0158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VALLE DEL CAUCA : </a:t>
                      </a:r>
                      <a:r>
                        <a:rPr lang="es-CO" sz="1000" b="0" i="0" u="none" strike="noStrike" cap="none" dirty="0" err="1" smtClean="0">
                          <a:solidFill>
                            <a:srgbClr val="000000"/>
                          </a:solidFill>
                          <a:latin typeface="+mn-lt"/>
                          <a:ea typeface="Verdana"/>
                          <a:cs typeface="Verdana"/>
                          <a:sym typeface="Verdana"/>
                        </a:rPr>
                        <a:t>Dagua</a:t>
                      </a:r>
                      <a:r>
                        <a:rPr lang="es-CO" sz="1000" b="0" i="0" u="none" strike="noStrike" cap="none" dirty="0" smtClean="0">
                          <a:solidFill>
                            <a:srgbClr val="000000"/>
                          </a:solidFill>
                          <a:latin typeface="+mn-lt"/>
                          <a:ea typeface="Verdana"/>
                          <a:cs typeface="Verdana"/>
                          <a:sym typeface="Verdana"/>
                        </a:rPr>
                        <a:t>.</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510598638"/>
                  </a:ext>
                </a:extLst>
              </a:tr>
              <a:tr h="170235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Acandí.</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Ulloa.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30537208"/>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106271" y="1237779"/>
            <a:ext cx="2989183" cy="5073802"/>
          </a:xfrm>
          <a:prstGeom prst="rect">
            <a:avLst/>
          </a:prstGeom>
          <a:noFill/>
          <a:ln>
            <a:noFill/>
          </a:ln>
        </p:spPr>
      </p:pic>
      <p:pic>
        <p:nvPicPr>
          <p:cNvPr id="159" name="Google Shape;15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63" name="Google Shape;163;p59" descr="Recurso 25.png"/>
          <p:cNvPicPr preferRelativeResize="0"/>
          <p:nvPr/>
        </p:nvPicPr>
        <p:blipFill rotWithShape="1">
          <a:blip r:embed="rId6">
            <a:alphaModFix/>
          </a:blip>
          <a:srcRect/>
          <a:stretch/>
        </p:blipFill>
        <p:spPr>
          <a:xfrm>
            <a:off x="3741738" y="7337519"/>
            <a:ext cx="432711" cy="446694"/>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4387167" y="3795153"/>
            <a:ext cx="457200" cy="446694"/>
          </a:xfrm>
          <a:prstGeom prst="rect">
            <a:avLst/>
          </a:prstGeom>
          <a:noFill/>
          <a:ln>
            <a:noFill/>
          </a:ln>
        </p:spPr>
      </p:pic>
      <p:pic>
        <p:nvPicPr>
          <p:cNvPr id="10" name="Google Shape;185;p61"/>
          <p:cNvPicPr preferRelativeResize="0"/>
          <p:nvPr/>
        </p:nvPicPr>
        <p:blipFill rotWithShape="1">
          <a:blip r:embed="rId7">
            <a:alphaModFix/>
          </a:blip>
          <a:srcRect/>
          <a:stretch/>
        </p:blipFill>
        <p:spPr>
          <a:xfrm>
            <a:off x="12308730" y="1695978"/>
            <a:ext cx="3694496" cy="1042506"/>
          </a:xfrm>
          <a:prstGeom prst="rect">
            <a:avLst/>
          </a:prstGeom>
          <a:noFill/>
          <a:ln>
            <a:noFill/>
          </a:ln>
        </p:spPr>
      </p:pic>
      <p:pic>
        <p:nvPicPr>
          <p:cNvPr id="2" name="Imagen 1"/>
          <p:cNvPicPr>
            <a:picLocks noChangeAspect="1"/>
          </p:cNvPicPr>
          <p:nvPr/>
        </p:nvPicPr>
        <p:blipFill>
          <a:blip r:embed="rId8"/>
          <a:stretch>
            <a:fillRect/>
          </a:stretch>
        </p:blipFill>
        <p:spPr>
          <a:xfrm>
            <a:off x="12829237" y="3017628"/>
            <a:ext cx="432854" cy="445047"/>
          </a:xfrm>
          <a:prstGeom prst="rect">
            <a:avLst/>
          </a:prstGeom>
        </p:spPr>
      </p:pic>
      <p:pic>
        <p:nvPicPr>
          <p:cNvPr id="12" name="Google Shape;150;p58"/>
          <p:cNvPicPr preferRelativeResize="0"/>
          <p:nvPr/>
        </p:nvPicPr>
        <p:blipFill rotWithShape="1">
          <a:blip r:embed="rId9">
            <a:alphaModFix/>
          </a:blip>
          <a:srcRect/>
          <a:stretch/>
        </p:blipFill>
        <p:spPr>
          <a:xfrm>
            <a:off x="4393224" y="2440867"/>
            <a:ext cx="451143" cy="445047"/>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2486169017"/>
              </p:ext>
            </p:extLst>
          </p:nvPr>
        </p:nvGraphicFramePr>
        <p:xfrm>
          <a:off x="5345167" y="1718598"/>
          <a:ext cx="6746479" cy="4155888"/>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8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45145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ARAUCA : Arauca, Cravo Norte, Fortul, Puerto Rondón, Saravena, Tame.</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Aguazul, Chámeza, Hato Corozal, Maní, Nunchía, Orocué, Paz De Ariporo, Sabanalarga, San Luis De Palenque, Tauramena, Trinidad, Yopal.</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META : Acacías, Barranca De Upía, Cabuyaro, Cumaral, El Calvario, El Castillo, Fuente De Oro, Granada, Lejanías, Mesetas, Puerto Gaitán, Puerto Lleras, Puerto López, Puerto Rico, Restrepo, San Carlos De Guaroa, San Juan De Arama, San Juanito, San Martín, Uribe, Villavicencio, Vistahermosa.</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VICHADA : Cumaribo, La Primavera, Puerto Carreño, Santa Rosalía.</a:t>
                      </a:r>
                      <a:endParaRPr lang="es-CO" sz="1000" b="0" i="0" u="none" strike="noStrike" cap="none" dirty="0" smtClean="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ARAUCA : Arauquita.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CASANARE : La Salina, Monterrey, Pore, Recetor, Támara,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META : Castilla La Nueva, Guamal, La Macarena, Mapiripán.</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META : Cubarral, Puerto Concordia.</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bl>
          </a:graphicData>
        </a:graphic>
      </p:graphicFrame>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200" cy="4860680"/>
          </a:xfrm>
          <a:prstGeom prst="rect">
            <a:avLst/>
          </a:prstGeom>
          <a:noFill/>
          <a:ln>
            <a:noFill/>
          </a:ln>
        </p:spPr>
      </p:pic>
      <p:pic>
        <p:nvPicPr>
          <p:cNvPr id="174" name="Google Shape;174;p60"/>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6"/>
          <a:stretch>
            <a:fillRect/>
          </a:stretch>
        </p:blipFill>
        <p:spPr>
          <a:xfrm>
            <a:off x="5481476" y="2681022"/>
            <a:ext cx="432854" cy="445047"/>
          </a:xfrm>
          <a:prstGeom prst="rect">
            <a:avLst/>
          </a:prstGeom>
        </p:spPr>
      </p:pic>
      <p:pic>
        <p:nvPicPr>
          <p:cNvPr id="9" name="Google Shape;185;p61"/>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13" name="Google Shape;150;p58"/>
          <p:cNvPicPr preferRelativeResize="0"/>
          <p:nvPr/>
        </p:nvPicPr>
        <p:blipFill rotWithShape="1">
          <a:blip r:embed="rId7">
            <a:alphaModFix/>
          </a:blip>
          <a:srcRect/>
          <a:stretch/>
        </p:blipFill>
        <p:spPr>
          <a:xfrm>
            <a:off x="5494450" y="3928371"/>
            <a:ext cx="451143" cy="445047"/>
          </a:xfrm>
          <a:prstGeom prst="rect">
            <a:avLst/>
          </a:prstGeom>
          <a:noFill/>
          <a:ln>
            <a:noFill/>
          </a:ln>
        </p:spPr>
      </p:pic>
      <p:pic>
        <p:nvPicPr>
          <p:cNvPr id="10" name="Google Shape;137;p24"/>
          <p:cNvPicPr preferRelativeResize="0"/>
          <p:nvPr/>
        </p:nvPicPr>
        <p:blipFill rotWithShape="1">
          <a:blip r:embed="rId8">
            <a:alphaModFix/>
          </a:blip>
          <a:srcRect/>
          <a:stretch/>
        </p:blipFill>
        <p:spPr>
          <a:xfrm>
            <a:off x="5481476" y="5111671"/>
            <a:ext cx="457200" cy="446694"/>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2575</TotalTime>
  <Words>2341</Words>
  <Application>Microsoft Office PowerPoint</Application>
  <PresentationFormat>Panorámica</PresentationFormat>
  <Paragraphs>137</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Verdana</vt:lpstr>
      <vt:lpstr>Arial Narrow</vt:lpstr>
      <vt:lpstr>Arial</vt:lpstr>
      <vt:lpstr>Arial Black</vt:lpstr>
      <vt:lpstr>Helvetica Neue</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255</cp:revision>
  <cp:lastPrinted>2024-01-12T21:20:58Z</cp:lastPrinted>
  <dcterms:created xsi:type="dcterms:W3CDTF">2022-10-19T17:32:46Z</dcterms:created>
  <dcterms:modified xsi:type="dcterms:W3CDTF">2024-01-15T20:29:33Z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