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70" r:id="rId7"/>
    <p:sldId id="269" r:id="rId8"/>
    <p:sldId id="261" r:id="rId9"/>
    <p:sldId id="262" r:id="rId10"/>
    <p:sldId id="263" r:id="rId11"/>
    <p:sldId id="264" r:id="rId12"/>
    <p:sldId id="265" r:id="rId13"/>
  </p:sldIdLst>
  <p:sldSz cx="12192000" cy="6858000"/>
  <p:notesSz cx="12192000" cy="6858000"/>
  <p:embeddedFontLst>
    <p:embeddedFont>
      <p:font typeface="Calibri" panose="020F0502020204030204" pitchFamily="34" charset="0"/>
      <p:regular r:id="rId15"/>
      <p:bold r:id="rId16"/>
      <p:italic r:id="rId17"/>
      <p:boldItalic r:id="rId18"/>
    </p:embeddedFont>
    <p:embeddedFont>
      <p:font typeface="Verdana" panose="020B060403050404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
      <p:font typeface="Arial Narrow" panose="020B0606020202030204" pitchFamily="34" charset="0"/>
      <p:regular r:id="rId27"/>
      <p:bold r:id="rId28"/>
      <p:italic r:id="rId29"/>
      <p:boldItalic r:id="rId30"/>
    </p:embeddedFont>
    <p:embeddedFont>
      <p:font typeface="Arial Black" panose="020B0A04020102020204" pitchFamily="34" charset="0"/>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dBmSMNS8FRpGjo0RIRugI/GyYX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3B7D27D-7022-48AE-870B-97DEDC28B86A}">
  <a:tblStyle styleId="{C3B7D27D-7022-48AE-870B-97DEDC28B86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E8229C89-3208-43F4-AF60-3C30160D25FD}"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22" autoAdjust="0"/>
    <p:restoredTop sz="94660"/>
  </p:normalViewPr>
  <p:slideViewPr>
    <p:cSldViewPr snapToGrid="0">
      <p:cViewPr varScale="1">
        <p:scale>
          <a:sx n="106" d="100"/>
          <a:sy n="106" d="100"/>
        </p:scale>
        <p:origin x="798" y="96"/>
      </p:cViewPr>
      <p:guideLst>
        <p:guide orient="horz" pos="2880"/>
        <p:guide pos="216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29"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font" Target="fonts/font18.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28" Type="http://schemas.openxmlformats.org/officeDocument/2006/relationships/font" Target="fonts/font14.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font" Target="fonts/font1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0" Type="http://schemas.openxmlformats.org/officeDocument/2006/relationships/font" Target="fonts/font16.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6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77" name="Google Shape;177;p6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6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89" name="Google Shape;189;p6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2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32" name="Google Shape;132;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5775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43" name="Google Shape;143;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06705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4" name="Google Shape;15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6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66" name="Google Shape;166;p6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chemeClr val="lt1"/>
                </a:solidFill>
                <a:latin typeface="Helvetica Neue"/>
                <a:ea typeface="Helvetica Neue"/>
                <a:cs typeface="Helvetica Neue"/>
                <a:sym typeface="Helvetica Neue"/>
              </a:rPr>
              <a:t>www.ideam.gov.co</a:t>
            </a:r>
            <a:endParaRPr dirty="0"/>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lnSpc>
                <a:spcPct val="100000"/>
              </a:lnSpc>
              <a:spcBef>
                <a:spcPts val="0"/>
              </a:spcBef>
              <a:spcAft>
                <a:spcPts val="0"/>
              </a:spcAft>
              <a:buNone/>
              <a:defRPr/>
            </a:lvl1pPr>
            <a:lvl2pPr marL="0" lvl="1" indent="0" algn="r">
              <a:lnSpc>
                <a:spcPct val="100000"/>
              </a:lnSpc>
              <a:spcBef>
                <a:spcPts val="0"/>
              </a:spcBef>
              <a:spcAft>
                <a:spcPts val="0"/>
              </a:spcAft>
              <a:buNone/>
              <a:defRPr/>
            </a:lvl2pPr>
            <a:lvl3pPr marL="0" lvl="2" indent="0" algn="r">
              <a:lnSpc>
                <a:spcPct val="100000"/>
              </a:lnSpc>
              <a:spcBef>
                <a:spcPts val="0"/>
              </a:spcBef>
              <a:spcAft>
                <a:spcPts val="0"/>
              </a:spcAft>
              <a:buNone/>
              <a:defRPr/>
            </a:lvl3pPr>
            <a:lvl4pPr marL="0" lvl="3" indent="0" algn="r">
              <a:lnSpc>
                <a:spcPct val="100000"/>
              </a:lnSpc>
              <a:spcBef>
                <a:spcPts val="0"/>
              </a:spcBef>
              <a:spcAft>
                <a:spcPts val="0"/>
              </a:spcAft>
              <a:buNone/>
              <a:defRPr/>
            </a:lvl4pPr>
            <a:lvl5pPr marL="0" lvl="4" indent="0" algn="r">
              <a:lnSpc>
                <a:spcPct val="100000"/>
              </a:lnSpc>
              <a:spcBef>
                <a:spcPts val="0"/>
              </a:spcBef>
              <a:spcAft>
                <a:spcPts val="0"/>
              </a:spcAft>
              <a:buNone/>
              <a:defRPr/>
            </a:lvl5pPr>
            <a:lvl6pPr marL="0" lvl="5" indent="0" algn="r">
              <a:lnSpc>
                <a:spcPct val="100000"/>
              </a:lnSpc>
              <a:spcBef>
                <a:spcPts val="0"/>
              </a:spcBef>
              <a:spcAft>
                <a:spcPts val="0"/>
              </a:spcAft>
              <a:buNone/>
              <a:defRPr/>
            </a:lvl6pPr>
            <a:lvl7pPr marL="0" lvl="6" indent="0" algn="r">
              <a:lnSpc>
                <a:spcPct val="100000"/>
              </a:lnSpc>
              <a:spcBef>
                <a:spcPts val="0"/>
              </a:spcBef>
              <a:spcAft>
                <a:spcPts val="0"/>
              </a:spcAft>
              <a:buNone/>
              <a:defRPr/>
            </a:lvl7pPr>
            <a:lvl8pPr marL="0" lvl="7" indent="0" algn="r">
              <a:lnSpc>
                <a:spcPct val="100000"/>
              </a:lnSpc>
              <a:spcBef>
                <a:spcPts val="0"/>
              </a:spcBef>
              <a:spcAft>
                <a:spcPts val="0"/>
              </a:spcAft>
              <a:buNone/>
              <a:defRPr/>
            </a:lvl8pPr>
            <a:lvl9pPr marL="0" lvl="8" indent="0" algn="r">
              <a:lnSpc>
                <a:spcPct val="100000"/>
              </a:lnSpc>
              <a:spcBef>
                <a:spcPts val="0"/>
              </a:spcBef>
              <a:spcAft>
                <a:spcPts val="0"/>
              </a:spcAft>
              <a:buNone/>
              <a:defRPr/>
            </a:lvl9pPr>
          </a:lstStyle>
          <a:p>
            <a:pPr marL="0" lvl="0" indent="0" algn="r" rtl="0">
              <a:spcBef>
                <a:spcPts val="0"/>
              </a:spcBef>
              <a:spcAft>
                <a:spcPts val="0"/>
              </a:spcAft>
              <a:buNone/>
            </a:pPr>
            <a:fld id="{00000000-1234-1234-1234-123412341234}" type="slidenum">
              <a:rPr lang="es-MX"/>
              <a:t>‹Nº›</a:t>
            </a:fld>
            <a:endParaRPr dirty="0"/>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Pronóstico de la Amenaza por</a:t>
            </a:r>
            <a:endParaRPr dirty="0"/>
          </a:p>
          <a:p>
            <a:pPr marL="0" marR="0" lvl="0" indent="0" algn="ctr" rtl="0">
              <a:lnSpc>
                <a:spcPct val="100000"/>
              </a:lnSpc>
              <a:spcBef>
                <a:spcPts val="0"/>
              </a:spcBef>
              <a:spcAft>
                <a:spcPts val="0"/>
              </a:spcAft>
              <a:buNone/>
            </a:pPr>
            <a:r>
              <a:rPr lang="es-MX" sz="1800" b="1" i="0" u="none" strike="noStrike" cap="none" dirty="0">
                <a:solidFill>
                  <a:schemeClr val="lt1"/>
                </a:solidFill>
                <a:latin typeface="Verdana"/>
                <a:ea typeface="Verdana"/>
                <a:cs typeface="Verdana"/>
                <a:sym typeface="Verdana"/>
              </a:rPr>
              <a:t>Incendios de la Cobertura Vegetal</a:t>
            </a:r>
            <a:endParaRPr sz="1800" b="1" i="0" u="none" strike="noStrike" cap="none" dirty="0">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dirty="0"/>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5.jpeg"/><Relationship Id="rId7"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file:///O:\Mi%20unidad\OSPA\01.%20Tematicas\04.%20Incendios\01.%20Productos\modelo_icv\temporales\amenaza_icv.jpg"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file:///O:\Mi%20unidad\OSPA\01.%20Tematicas\04.%20Incendios\01.%20Productos\postmodelo_icv\temporales\torta_regiones_icv.jpg" TargetMode="External"/><Relationship Id="rId13" Type="http://schemas.openxmlformats.org/officeDocument/2006/relationships/image" Target="../media/image15.emf"/><Relationship Id="rId3" Type="http://schemas.openxmlformats.org/officeDocument/2006/relationships/image" Target="../media/image10.jpeg"/><Relationship Id="rId7" Type="http://schemas.openxmlformats.org/officeDocument/2006/relationships/image" Target="../media/image12.jpeg"/><Relationship Id="rId12" Type="http://schemas.openxmlformats.org/officeDocument/2006/relationships/image" Target="file:///O:\Mi%20unidad\OSPA\01.%20Tematicas\04.%20Incendios\01.%20Productos\postmodelo_icv\temporales\orange_icv.jp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file:///O:\Mi%20unidad\OSPA\01.%20Tematicas\04.%20Incendios\01.%20Productos\postmodelo_icv\temporales\icolombia.jpg" TargetMode="External"/><Relationship Id="rId11" Type="http://schemas.openxmlformats.org/officeDocument/2006/relationships/image" Target="../media/image14.jpeg"/><Relationship Id="rId5" Type="http://schemas.openxmlformats.org/officeDocument/2006/relationships/image" Target="../media/image11.jpeg"/><Relationship Id="rId10" Type="http://schemas.openxmlformats.org/officeDocument/2006/relationships/image" Target="file:///O:\Mi%20unidad\OSPA\01.%20Tematicas\04.%20Incendios\01.%20Productos\postmodelo_icv\temporales\red_icv.jpg" TargetMode="External"/><Relationship Id="rId4" Type="http://schemas.openxmlformats.org/officeDocument/2006/relationships/image" Target="file:///O:\Mi%20unidad\OSPA\01.%20Tematicas\04.%20Incendios\01.%20Productos\postmodelo_icv\temporales\yellow_icv.jpg" TargetMode="External"/><Relationship Id="rId9" Type="http://schemas.openxmlformats.org/officeDocument/2006/relationships/image" Target="../media/image13.jpeg"/></Relationships>
</file>

<file path=ppt/slides/_rels/slide4.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O:\Mi%20unidad\OSPA\01.%20Tematicas\04.%20Incendios\01.%20Productos\postmodelo_icv\temporales\icaribe.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file:///O:\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3.jpeg"/><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0.png"/><Relationship Id="rId4" Type="http://schemas.openxmlformats.org/officeDocument/2006/relationships/image" Target="file:///O:\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file:///O:\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000" b="1" i="0" u="none" strike="noStrike" cap="none" dirty="0">
                <a:solidFill>
                  <a:srgbClr val="C00000"/>
                </a:solidFill>
                <a:latin typeface="Verdana"/>
                <a:ea typeface="Verdana"/>
                <a:cs typeface="Verdana"/>
                <a:sym typeface="Verdana"/>
              </a:rPr>
              <a:t>Boletín No.</a:t>
            </a:r>
            <a:endParaRPr sz="2000" b="1" i="0" u="none" strike="noStrike" cap="none" dirty="0">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2400" b="1" dirty="0" smtClean="0">
                <a:solidFill>
                  <a:schemeClr val="lt1"/>
                </a:solidFill>
                <a:latin typeface="Verdana"/>
                <a:ea typeface="Verdana"/>
                <a:cs typeface="Verdana"/>
                <a:sym typeface="Verdana"/>
              </a:rPr>
              <a:t>013</a:t>
            </a: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lang="es-MX" sz="2400" b="1" i="0" u="none" strike="noStrike" cap="none" dirty="0" smtClean="0">
              <a:solidFill>
                <a:schemeClr val="lt1"/>
              </a:solidFill>
              <a:latin typeface="Verdana"/>
              <a:ea typeface="Verdana"/>
              <a:cs typeface="Verdana"/>
              <a:sym typeface="Verdana"/>
            </a:endParaRPr>
          </a:p>
          <a:p>
            <a:pPr marL="0" marR="0" lvl="0" indent="0" algn="ctr" rtl="0">
              <a:lnSpc>
                <a:spcPct val="100000"/>
              </a:lnSpc>
              <a:spcBef>
                <a:spcPts val="0"/>
              </a:spcBef>
              <a:spcAft>
                <a:spcPts val="0"/>
              </a:spcAft>
              <a:buNone/>
            </a:pPr>
            <a:endParaRPr sz="2400" b="1" i="0" u="none" strike="noStrike" cap="none" dirty="0">
              <a:solidFill>
                <a:schemeClr val="lt1"/>
              </a:solidFill>
              <a:latin typeface="Verdana"/>
              <a:ea typeface="Verdana"/>
              <a:cs typeface="Verdana"/>
              <a:sym typeface="Verdana"/>
            </a:endParaRP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793F"/>
                </a:solidFill>
                <a:latin typeface="Verdana"/>
                <a:ea typeface="Verdana"/>
                <a:cs typeface="Verdana"/>
                <a:sym typeface="Verdana"/>
              </a:rPr>
              <a:t>PARA PREPARARSE </a:t>
            </a:r>
            <a:r>
              <a:rPr lang="es-MX" sz="800" b="0" i="0" u="none" strike="noStrike" cap="none" dirty="0">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dirty="0">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FEBB3F"/>
                </a:solidFill>
                <a:latin typeface="Verdana"/>
                <a:ea typeface="Verdana"/>
                <a:cs typeface="Verdana"/>
                <a:sym typeface="Verdana"/>
              </a:rPr>
              <a:t>PARA  INFORMARSE  </a:t>
            </a:r>
            <a:r>
              <a:rPr lang="es-MX" sz="800" b="0" i="0" u="none" strike="noStrike" cap="none" dirty="0">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dirty="0">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None/>
            </a:pPr>
            <a:r>
              <a:rPr lang="es-MX" sz="800" b="1" i="0" u="none" strike="noStrike" cap="none" dirty="0">
                <a:solidFill>
                  <a:srgbClr val="92D050"/>
                </a:solidFill>
                <a:latin typeface="Verdana"/>
                <a:ea typeface="Verdana"/>
                <a:cs typeface="Verdana"/>
                <a:sym typeface="Verdana"/>
              </a:rPr>
              <a:t>CONDICIONES NORMALES </a:t>
            </a:r>
            <a:r>
              <a:rPr lang="es-MX" sz="800" b="0" i="0" u="none" strike="noStrike" cap="none" dirty="0">
                <a:solidFill>
                  <a:srgbClr val="171616"/>
                </a:solidFill>
                <a:latin typeface="Verdana"/>
                <a:ea typeface="Verdana"/>
                <a:cs typeface="Verdana"/>
                <a:sym typeface="Verdana"/>
              </a:rPr>
              <a:t>La información que se suministra se encuentra dentro de los rangos normales.</a:t>
            </a:r>
            <a:endParaRPr sz="800" b="0" i="0" u="none" strike="noStrike" cap="none" dirty="0">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44056917-EAF9-4C30-907A-8EDE00F7CB87}" type="datetime4">
              <a:rPr lang="es-MX" sz="1100" b="1" smtClean="0">
                <a:solidFill>
                  <a:srgbClr val="800000"/>
                </a:solidFill>
                <a:latin typeface="Calibri"/>
                <a:ea typeface="Calibri"/>
                <a:cs typeface="Calibri"/>
                <a:sym typeface="Calibri"/>
              </a:rPr>
              <a:t>13 de enero de 2024</a:t>
            </a:fld>
            <a:r>
              <a:rPr lang="es-MX" sz="1100" b="1" dirty="0" smtClean="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 12:00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smtClean="0">
                <a:solidFill>
                  <a:srgbClr val="800000"/>
                </a:solidFill>
                <a:latin typeface="Calibri"/>
                <a:ea typeface="Calibri"/>
                <a:cs typeface="Calibri"/>
                <a:sym typeface="Calibri"/>
              </a:rPr>
              <a:t>13</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dirty="0" smtClean="0">
                <a:solidFill>
                  <a:srgbClr val="800000"/>
                </a:solidFill>
                <a:latin typeface="Calibri"/>
                <a:ea typeface="Calibri"/>
                <a:cs typeface="Calibri"/>
                <a:sym typeface="Calibri"/>
              </a:rPr>
              <a:t>enero</a:t>
            </a:r>
            <a:r>
              <a:rPr lang="es-MX" sz="1100" b="1" i="0" u="none" strike="noStrike" cap="none" dirty="0" smtClean="0">
                <a:solidFill>
                  <a:srgbClr val="800000"/>
                </a:solidFill>
                <a:latin typeface="Calibri"/>
                <a:ea typeface="Calibri"/>
                <a:cs typeface="Calibri"/>
                <a:sym typeface="Calibri"/>
              </a:rPr>
              <a:t> </a:t>
            </a:r>
            <a:r>
              <a:rPr lang="es-MX" sz="1100" b="1" i="0" u="none" strike="noStrike" cap="none" dirty="0">
                <a:solidFill>
                  <a:srgbClr val="800000"/>
                </a:solidFill>
                <a:latin typeface="Calibri"/>
                <a:ea typeface="Calibri"/>
                <a:cs typeface="Calibri"/>
                <a:sym typeface="Calibri"/>
              </a:rPr>
              <a:t>de </a:t>
            </a:r>
            <a:r>
              <a:rPr lang="es-MX" sz="1100" b="1" i="0" u="none" strike="noStrike" cap="none" dirty="0" smtClean="0">
                <a:solidFill>
                  <a:srgbClr val="800000"/>
                </a:solidFill>
                <a:latin typeface="Calibri"/>
                <a:ea typeface="Calibri"/>
                <a:cs typeface="Calibri"/>
                <a:sym typeface="Calibri"/>
              </a:rPr>
              <a:t>2024 </a:t>
            </a:r>
            <a:r>
              <a:rPr lang="es-MX" sz="1100" b="1" i="0" u="none" strike="noStrike" cap="none" dirty="0">
                <a:solidFill>
                  <a:srgbClr val="800000"/>
                </a:solidFill>
                <a:latin typeface="Calibri"/>
                <a:ea typeface="Calibri"/>
                <a:cs typeface="Calibri"/>
                <a:sym typeface="Calibri"/>
              </a:rPr>
              <a:t>– </a:t>
            </a:r>
            <a:r>
              <a:rPr lang="es-MX" sz="1100" b="1" i="0" u="none" strike="noStrike" cap="none" dirty="0" smtClean="0">
                <a:solidFill>
                  <a:srgbClr val="800000"/>
                </a:solidFill>
                <a:latin typeface="Calibri"/>
                <a:ea typeface="Calibri"/>
                <a:cs typeface="Calibri"/>
                <a:sym typeface="Calibri"/>
              </a:rPr>
              <a:t>18:00 </a:t>
            </a:r>
            <a:r>
              <a:rPr lang="es-MX" sz="1100" b="1" i="0" u="none" strike="noStrike" cap="none" dirty="0">
                <a:solidFill>
                  <a:srgbClr val="800000"/>
                </a:solidFill>
                <a:latin typeface="Calibri"/>
                <a:ea typeface="Calibri"/>
                <a:cs typeface="Calibri"/>
                <a:sym typeface="Calibri"/>
              </a:rPr>
              <a:t>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1259104559"/>
              </p:ext>
            </p:extLst>
          </p:nvPr>
        </p:nvGraphicFramePr>
        <p:xfrm>
          <a:off x="5419661" y="1480456"/>
          <a:ext cx="6300943" cy="4285909"/>
        </p:xfrm>
        <a:graphic>
          <a:graphicData uri="http://schemas.openxmlformats.org/drawingml/2006/table">
            <a:tbl>
              <a:tblPr>
                <a:noFill/>
                <a:tableStyleId>{C3B7D27D-7022-48AE-870B-97DEDC28B86A}</a:tableStyleId>
              </a:tblPr>
              <a:tblGrid>
                <a:gridCol w="839864">
                  <a:extLst>
                    <a:ext uri="{9D8B030D-6E8A-4147-A177-3AD203B41FA5}">
                      <a16:colId xmlns:a16="http://schemas.microsoft.com/office/drawing/2014/main" val="20000"/>
                    </a:ext>
                  </a:extLst>
                </a:gridCol>
                <a:gridCol w="5461079">
                  <a:extLst>
                    <a:ext uri="{9D8B030D-6E8A-4147-A177-3AD203B41FA5}">
                      <a16:colId xmlns:a16="http://schemas.microsoft.com/office/drawing/2014/main" val="20001"/>
                    </a:ext>
                  </a:extLst>
                </a:gridCol>
              </a:tblGrid>
              <a:tr h="72970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41113">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Cartagena Del Chairá, Puerto Rico, San Vicente Del Caguán.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37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El Doncello, El Paujíl, La Montañita.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Barrancominas.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El Retorno, Miraflores.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935287167"/>
                  </a:ext>
                </a:extLst>
              </a:tr>
              <a:tr h="1071377">
                <a:tc>
                  <a:txBody>
                    <a:bodyPr/>
                    <a:lstStyle/>
                    <a:p>
                      <a:pPr marL="0" marR="0" lvl="0" indent="0" algn="l" rtl="0">
                        <a:lnSpc>
                          <a:spcPct val="100000"/>
                        </a:lnSpc>
                        <a:spcBef>
                          <a:spcPts val="0"/>
                        </a:spcBef>
                        <a:spcAft>
                          <a:spcPts val="0"/>
                        </a:spcAft>
                        <a:buClr>
                          <a:srgbClr val="000000"/>
                        </a:buClr>
                        <a:buSzPts val="1100"/>
                        <a:buFont typeface="Arial"/>
                        <a:buNone/>
                      </a:pPr>
                      <a:endParaRPr sz="1000" b="1"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Albania, Curillo, Florencia, Milán, Morelia, Solano, Solita.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Morichal.</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PUTUMAYO : Puerto Guzmán, Puerto Leguízamo.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3" name="Google Shape;146;p58"/>
          <p:cNvGraphicFramePr/>
          <p:nvPr>
            <p:extLst>
              <p:ext uri="{D42A27DB-BD31-4B8C-83A1-F6EECF244321}">
                <p14:modId xmlns:p14="http://schemas.microsoft.com/office/powerpoint/2010/main" val="3707308787"/>
              </p:ext>
            </p:extLst>
          </p:nvPr>
        </p:nvGraphicFramePr>
        <p:xfrm>
          <a:off x="12836461" y="5476214"/>
          <a:ext cx="6426275" cy="2509188"/>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57821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738991886"/>
                  </a:ext>
                </a:extLst>
              </a:tr>
              <a:tr h="9654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AMAZONAS : La Chorrera.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CAQUETÁ : Solano, Valparaíso.</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GUAINÍA : Inírida.</a:t>
                      </a:r>
                    </a:p>
                    <a:p>
                      <a:pPr marL="0" marR="0" lvl="0" indent="0" algn="l"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GUAVIARE : Calamar, El Retorno, Miraflores, San José Del Guaviare.</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0" name="Google Shape;180;p61"/>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AMAZONIA</a:t>
            </a:r>
            <a:endParaRPr dirty="0"/>
          </a:p>
        </p:txBody>
      </p:sp>
      <p:pic>
        <p:nvPicPr>
          <p:cNvPr id="181" name="Google Shape;181;p61"/>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582198" y="1371600"/>
            <a:ext cx="4665619" cy="4876796"/>
          </a:xfrm>
          <a:prstGeom prst="rect">
            <a:avLst/>
          </a:prstGeom>
          <a:noFill/>
          <a:ln>
            <a:noFill/>
          </a:ln>
        </p:spPr>
      </p:pic>
      <p:pic>
        <p:nvPicPr>
          <p:cNvPr id="183" name="Google Shape;183;p61" descr="Recurso 25.png"/>
          <p:cNvPicPr preferRelativeResize="0"/>
          <p:nvPr/>
        </p:nvPicPr>
        <p:blipFill rotWithShape="1">
          <a:blip r:embed="rId5">
            <a:alphaModFix/>
          </a:blip>
          <a:srcRect/>
          <a:stretch/>
        </p:blipFill>
        <p:spPr>
          <a:xfrm>
            <a:off x="5612013" y="2751087"/>
            <a:ext cx="432711" cy="446694"/>
          </a:xfrm>
          <a:prstGeom prst="rect">
            <a:avLst/>
          </a:prstGeom>
          <a:noFill/>
          <a:ln>
            <a:noFill/>
          </a:ln>
        </p:spPr>
      </p:pic>
      <p:pic>
        <p:nvPicPr>
          <p:cNvPr id="185" name="Google Shape;185;p61"/>
          <p:cNvPicPr preferRelativeResize="0"/>
          <p:nvPr/>
        </p:nvPicPr>
        <p:blipFill rotWithShape="1">
          <a:blip r:embed="rId6">
            <a:alphaModFix/>
          </a:blip>
          <a:srcRect/>
          <a:stretch/>
        </p:blipFill>
        <p:spPr>
          <a:xfrm>
            <a:off x="12836461" y="3382253"/>
            <a:ext cx="3694496" cy="1042506"/>
          </a:xfrm>
          <a:prstGeom prst="rect">
            <a:avLst/>
          </a:prstGeom>
          <a:noFill/>
          <a:ln>
            <a:noFill/>
          </a:ln>
        </p:spPr>
      </p:pic>
      <p:pic>
        <p:nvPicPr>
          <p:cNvPr id="186" name="Google Shape;186;p61"/>
          <p:cNvPicPr preferRelativeResize="0"/>
          <p:nvPr/>
        </p:nvPicPr>
        <p:blipFill rotWithShape="1">
          <a:blip r:embed="rId7">
            <a:alphaModFix/>
          </a:blip>
          <a:srcRect/>
          <a:stretch/>
        </p:blipFill>
        <p:spPr>
          <a:xfrm>
            <a:off x="5577145" y="4979271"/>
            <a:ext cx="457200" cy="446694"/>
          </a:xfrm>
          <a:prstGeom prst="rect">
            <a:avLst/>
          </a:prstGeom>
          <a:noFill/>
          <a:ln>
            <a:noFill/>
          </a:ln>
        </p:spPr>
      </p:pic>
      <p:pic>
        <p:nvPicPr>
          <p:cNvPr id="11" name="Google Shape;184;p61"/>
          <p:cNvPicPr preferRelativeResize="0"/>
          <p:nvPr/>
        </p:nvPicPr>
        <p:blipFill rotWithShape="1">
          <a:blip r:embed="rId8">
            <a:alphaModFix/>
          </a:blip>
          <a:srcRect/>
          <a:stretch/>
        </p:blipFill>
        <p:spPr>
          <a:xfrm>
            <a:off x="5593581" y="3866002"/>
            <a:ext cx="451143" cy="445047"/>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62"/>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DEFINICIONES Y RECOMENDACIONES</a:t>
            </a:r>
            <a:endParaRPr dirty="0"/>
          </a:p>
        </p:txBody>
      </p:sp>
      <p:graphicFrame>
        <p:nvGraphicFramePr>
          <p:cNvPr id="192" name="Google Shape;192;p62"/>
          <p:cNvGraphicFramePr/>
          <p:nvPr/>
        </p:nvGraphicFramePr>
        <p:xfrm>
          <a:off x="4758476" y="1497013"/>
          <a:ext cx="6465900" cy="4858445"/>
        </p:xfrm>
        <a:graphic>
          <a:graphicData uri="http://schemas.openxmlformats.org/drawingml/2006/table">
            <a:tbl>
              <a:tblPr firstRow="1" bandRow="1">
                <a:noFill/>
                <a:tableStyleId>{E8229C89-3208-43F4-AF60-3C30160D25FD}</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DEFINICIONES</a:t>
                      </a:r>
                      <a:endParaRPr sz="1400" u="none" strike="noStrike" cap="none" dirty="0">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dirty="0">
                          <a:latin typeface="Verdana"/>
                          <a:ea typeface="Verdana"/>
                          <a:cs typeface="Verdana"/>
                          <a:sym typeface="Verdana"/>
                        </a:rPr>
                        <a:t>RECOMENDACIONES</a:t>
                      </a:r>
                      <a:endParaRPr sz="1400" u="none" strike="noStrike" cap="none" dirty="0">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(Conaf,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193" name="Google Shape;193;p62"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Shape 197"/>
        <p:cNvGrpSpPr/>
        <p:nvPr/>
      </p:nvGrpSpPr>
      <p:grpSpPr>
        <a:xfrm>
          <a:off x="0" y="0"/>
          <a:ext cx="0" cy="0"/>
          <a:chOff x="0" y="0"/>
          <a:chExt cx="0" cy="0"/>
        </a:xfrm>
      </p:grpSpPr>
      <p:sp>
        <p:nvSpPr>
          <p:cNvPr id="198" name="Google Shape;198;p25"/>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dirty="0">
              <a:solidFill>
                <a:srgbClr val="FFFFFF"/>
              </a:solidFill>
              <a:latin typeface="Calibri"/>
              <a:ea typeface="Calibri"/>
              <a:cs typeface="Calibri"/>
              <a:sym typeface="Calibri"/>
            </a:endParaRPr>
          </a:p>
        </p:txBody>
      </p:sp>
      <p:sp>
        <p:nvSpPr>
          <p:cNvPr id="199" name="Google Shape;199;p25"/>
          <p:cNvSpPr txBox="1"/>
          <p:nvPr/>
        </p:nvSpPr>
        <p:spPr>
          <a:xfrm>
            <a:off x="926614" y="1468000"/>
            <a:ext cx="6845786" cy="230828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smtClean="0">
                <a:solidFill>
                  <a:srgbClr val="7F7F7F"/>
                </a:solidFill>
                <a:latin typeface="Verdana"/>
                <a:ea typeface="Verdana"/>
                <a:cs typeface="Verdana"/>
                <a:sym typeface="Verdana"/>
              </a:rPr>
              <a:t>Ingrid Tatiana Sierra Giraldo| Jefe Oficina </a:t>
            </a:r>
            <a:r>
              <a:rPr lang="es-MX" sz="1200" b="1" i="0" u="none" strike="noStrike" cap="none" dirty="0">
                <a:solidFill>
                  <a:srgbClr val="7F7F7F"/>
                </a:solidFill>
                <a:latin typeface="Verdana"/>
                <a:ea typeface="Verdana"/>
                <a:cs typeface="Verdana"/>
                <a:sym typeface="Verdana"/>
              </a:rPr>
              <a:t>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1" i="0" u="none" strike="noStrike" cap="none" dirty="0" smtClean="0">
                <a:solidFill>
                  <a:srgbClr val="7F7F7F"/>
                </a:solidFill>
                <a:latin typeface="Verdana"/>
                <a:ea typeface="Verdana"/>
                <a:cs typeface="Verdana"/>
                <a:sym typeface="Verdana"/>
              </a:rPr>
              <a:t>:</a:t>
            </a:r>
            <a:r>
              <a:rPr lang="es-MX" sz="1200" dirty="0">
                <a:solidFill>
                  <a:srgbClr val="7F7F7F"/>
                </a:solidFill>
                <a:latin typeface="Verdana"/>
                <a:ea typeface="Verdana"/>
                <a:cs typeface="Verdana"/>
                <a:sym typeface="Verdana"/>
              </a:rPr>
              <a:t> </a:t>
            </a:r>
            <a:endParaRPr lang="es-MX" sz="1200" dirty="0" smtClean="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smtClean="0">
                <a:solidFill>
                  <a:srgbClr val="7F7F7F"/>
                </a:solidFill>
                <a:latin typeface="Verdana"/>
                <a:ea typeface="Verdana"/>
                <a:cs typeface="Verdana"/>
                <a:sym typeface="Verdana"/>
              </a:rPr>
              <a:t>Adriana Marcela Tamayo Quintana </a:t>
            </a:r>
            <a:r>
              <a:rPr lang="es-MX" sz="1200" b="0" i="0" u="none" strike="noStrike" cap="none" dirty="0" smtClean="0">
                <a:solidFill>
                  <a:srgbClr val="7F7F7F"/>
                </a:solidFill>
                <a:latin typeface="Verdana"/>
                <a:ea typeface="Verdana"/>
                <a:cs typeface="Verdana"/>
                <a:sym typeface="Verdana"/>
              </a:rPr>
              <a:t>(Incendios </a:t>
            </a:r>
            <a:r>
              <a:rPr lang="es-MX" sz="1200" b="0" i="0" u="none" strike="noStrike" cap="none" dirty="0">
                <a:solidFill>
                  <a:srgbClr val="7F7F7F"/>
                </a:solidFill>
                <a:latin typeface="Verdana"/>
                <a:ea typeface="Verdana"/>
                <a:cs typeface="Verdana"/>
                <a:sym typeface="Verdana"/>
              </a:rPr>
              <a:t>de la Cobertura Vegetal).</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00" name="Google Shape;200;p25"/>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dirty="0">
                <a:solidFill>
                  <a:srgbClr val="C00000"/>
                </a:solidFill>
                <a:latin typeface="Verdana"/>
                <a:ea typeface="Verdana"/>
                <a:cs typeface="Verdana"/>
                <a:sym typeface="Verdana"/>
              </a:rPr>
              <a:t>VISITA NUESTRAS REDES SOCIALES</a:t>
            </a:r>
            <a:endParaRPr sz="1100" b="1" i="0" u="none" strike="noStrike" cap="none" dirty="0">
              <a:solidFill>
                <a:srgbClr val="C00000"/>
              </a:solidFill>
              <a:latin typeface="Verdana"/>
              <a:ea typeface="Verdana"/>
              <a:cs typeface="Verdana"/>
              <a:sym typeface="Verdana"/>
            </a:endParaRPr>
          </a:p>
        </p:txBody>
      </p:sp>
      <p:grpSp>
        <p:nvGrpSpPr>
          <p:cNvPr id="201" name="Google Shape;201;p25"/>
          <p:cNvGrpSpPr/>
          <p:nvPr/>
        </p:nvGrpSpPr>
        <p:grpSpPr>
          <a:xfrm>
            <a:off x="8760760" y="2132261"/>
            <a:ext cx="2092771" cy="2404039"/>
            <a:chOff x="8855817" y="2561633"/>
            <a:chExt cx="1843914" cy="2118168"/>
          </a:xfrm>
        </p:grpSpPr>
        <p:pic>
          <p:nvPicPr>
            <p:cNvPr id="202" name="Google Shape;202;p25"/>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03" name="Google Shape;203;p25"/>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04" name="Google Shape;204;p25"/>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05" name="Google Shape;205;p25"/>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06" name="Google Shape;206;p25"/>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InstitutoIDEAM</a:t>
              </a:r>
              <a:endParaRPr sz="1200" b="0" i="0" u="none" strike="noStrike" cap="none" dirty="0">
                <a:solidFill>
                  <a:srgbClr val="7F7F7F"/>
                </a:solidFill>
                <a:latin typeface="Verdana"/>
                <a:ea typeface="Verdana"/>
                <a:cs typeface="Verdana"/>
                <a:sym typeface="Verdana"/>
              </a:endParaRPr>
            </a:p>
          </p:txBody>
        </p:sp>
        <p:sp>
          <p:nvSpPr>
            <p:cNvPr id="207" name="Google Shape;207;p25"/>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8" name="Google Shape;208;p25"/>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IdeamColombia</a:t>
              </a:r>
              <a:endParaRPr sz="1200" b="0" i="0" u="none" strike="noStrike" cap="none" dirty="0">
                <a:solidFill>
                  <a:srgbClr val="7F7F7F"/>
                </a:solidFill>
                <a:latin typeface="Verdana"/>
                <a:ea typeface="Verdana"/>
                <a:cs typeface="Verdana"/>
                <a:sym typeface="Verdana"/>
              </a:endParaRPr>
            </a:p>
          </p:txBody>
        </p:sp>
        <p:sp>
          <p:nvSpPr>
            <p:cNvPr id="209" name="Google Shape;209;p25"/>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dirty="0">
                  <a:solidFill>
                    <a:srgbClr val="7F7F7F"/>
                  </a:solidFill>
                  <a:latin typeface="Verdana"/>
                  <a:ea typeface="Verdana"/>
                  <a:cs typeface="Verdana"/>
                  <a:sym typeface="Verdana"/>
                </a:rPr>
                <a:t>Ideam.Instituto</a:t>
              </a:r>
              <a:endParaRPr sz="1200" b="0" i="0" u="none" strike="noStrike" cap="none" dirty="0">
                <a:solidFill>
                  <a:srgbClr val="7F7F7F"/>
                </a:solidFill>
                <a:latin typeface="Verdana"/>
                <a:ea typeface="Verdana"/>
                <a:cs typeface="Verdana"/>
                <a:sym typeface="Verdana"/>
              </a:endParaRPr>
            </a:p>
          </p:txBody>
        </p:sp>
      </p:grpSp>
      <p:sp>
        <p:nvSpPr>
          <p:cNvPr id="210" name="Google Shape;210;p25"/>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dirty="0" smtClean="0">
                <a:solidFill>
                  <a:srgbClr val="FFFFFF"/>
                </a:solidFill>
                <a:latin typeface="Arial"/>
                <a:ea typeface="Arial"/>
                <a:cs typeface="Arial"/>
                <a:sym typeface="Arial"/>
              </a:rPr>
              <a:t>histórico </a:t>
            </a:r>
            <a:r>
              <a:rPr lang="es-MX" sz="1000" b="0" i="0" u="none" strike="noStrike" cap="none" dirty="0">
                <a:solidFill>
                  <a:srgbClr val="FFFFFF"/>
                </a:solidFill>
                <a:latin typeface="Arial"/>
                <a:ea typeface="Arial"/>
                <a:cs typeface="Arial"/>
                <a:sym typeface="Arial"/>
              </a:rPr>
              <a:t>&lt;- </a:t>
            </a:r>
            <a:r>
              <a:rPr lang="es-MX" sz="1000" b="0" i="0" u="none" strike="noStrike" cap="none" dirty="0" smtClean="0">
                <a:solidFill>
                  <a:srgbClr val="FFFFFF"/>
                </a:solidFill>
                <a:latin typeface="Arial"/>
                <a:ea typeface="Arial"/>
                <a:cs typeface="Arial"/>
                <a:sym typeface="Arial"/>
              </a:rPr>
              <a:t>rbind(histórico, evaluación) </a:t>
            </a:r>
            <a:endParaRPr sz="8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s-MX" sz="1800" b="0" i="0" u="none" strike="noStrike" cap="none" dirty="0">
                <a:solidFill>
                  <a:schemeClr val="dk1"/>
                </a:solidFill>
                <a:latin typeface="Arial"/>
                <a:ea typeface="Arial"/>
                <a:cs typeface="Arial"/>
                <a:sym typeface="Arial"/>
              </a:rPr>
              <a:t/>
            </a:r>
            <a:br>
              <a:rPr lang="es-MX" sz="1800" b="0" i="0" u="none" strike="noStrike" cap="none" dirty="0">
                <a:solidFill>
                  <a:schemeClr val="dk1"/>
                </a:solidFill>
                <a:latin typeface="Arial"/>
                <a:ea typeface="Arial"/>
                <a:cs typeface="Arial"/>
                <a:sym typeface="Arial"/>
              </a:rPr>
            </a:br>
            <a:endParaRPr sz="1800" b="0" i="0" u="none" strike="noStrike" cap="none" dirty="0">
              <a:solidFill>
                <a:schemeClr val="dk1"/>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61287" y="2994017"/>
            <a:ext cx="5482772" cy="2031285"/>
          </a:xfrm>
          <a:prstGeom prst="rect">
            <a:avLst/>
          </a:prstGeom>
          <a:noFill/>
          <a:ln>
            <a:noFill/>
          </a:ln>
        </p:spPr>
        <p:txBody>
          <a:bodyPr spcFirstLastPara="1" wrap="square" lIns="91425" tIns="45700" rIns="91425" bIns="45700" anchor="t" anchorCtr="0">
            <a:spAutoFit/>
          </a:bodyPr>
          <a:lstStyle/>
          <a:p>
            <a:pPr lvl="0" algn="just">
              <a:buSzPts val="1800"/>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 algún tipo de amenaza por probabilidad de ocurrencia de incendios de la cobertura vegetal en algunos sectores de las </a:t>
            </a:r>
            <a:r>
              <a:rPr lang="es-MX" sz="1800" b="0" i="0" u="none" strike="noStrike" cap="none" dirty="0" smtClean="0">
                <a:solidFill>
                  <a:srgbClr val="7F7F7F"/>
                </a:solidFill>
                <a:latin typeface="Verdana"/>
                <a:ea typeface="Verdana"/>
                <a:cs typeface="Verdana"/>
                <a:sym typeface="Verdana"/>
              </a:rPr>
              <a:t>regiones </a:t>
            </a:r>
            <a:r>
              <a:rPr lang="es-MX" sz="1800" dirty="0" smtClean="0">
                <a:solidFill>
                  <a:srgbClr val="7F7F7F"/>
                </a:solidFill>
                <a:latin typeface="Verdana"/>
                <a:ea typeface="Verdana"/>
                <a:cs typeface="Verdana"/>
                <a:sym typeface="Verdana"/>
              </a:rPr>
              <a:t>Caribe,  Andina, Pacífica, Amazonia y Orinoquia</a:t>
            </a:r>
            <a:r>
              <a:rPr lang="es-MX" sz="1800" b="0" i="0" u="none" strike="noStrike" cap="none" dirty="0" smtClean="0">
                <a:solidFill>
                  <a:srgbClr val="7F7F7F"/>
                </a:solidFill>
                <a:latin typeface="Verdana"/>
                <a:ea typeface="Verdana"/>
                <a:cs typeface="Verdana"/>
                <a:sym typeface="Verdana"/>
              </a:rPr>
              <a:t>.</a:t>
            </a:r>
            <a:endParaRPr sz="1800" b="0" i="0" u="none" strike="noStrike" cap="none" dirty="0">
              <a:solidFill>
                <a:srgbClr val="7F7F7F"/>
              </a:solidFill>
              <a:latin typeface="Verdana"/>
              <a:ea typeface="Verdana"/>
              <a:cs typeface="Verdana"/>
              <a:sym typeface="Verdana"/>
            </a:endParaRPr>
          </a:p>
        </p:txBody>
      </p:sp>
      <p:sp>
        <p:nvSpPr>
          <p:cNvPr id="116" name="Google Shape;116;p16"/>
          <p:cNvSpPr txBox="1"/>
          <p:nvPr/>
        </p:nvSpPr>
        <p:spPr>
          <a:xfrm>
            <a:off x="2928423" y="2036064"/>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dirty="0">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s-MX" sz="1100" b="1" i="0" u="none" strike="noStrike" cap="none" dirty="0">
                <a:solidFill>
                  <a:srgbClr val="C00000"/>
                </a:solidFill>
                <a:latin typeface="Verdana"/>
                <a:ea typeface="Verdana"/>
                <a:cs typeface="Verdana"/>
                <a:sym typeface="Verdana"/>
              </a:rPr>
              <a:t>Mapa de Pronóstico de la Amenaza por </a:t>
            </a:r>
            <a:r>
              <a:rPr lang="es-MX" sz="1100" b="1" i="0" u="none" strike="noStrike" cap="none" dirty="0">
                <a:solidFill>
                  <a:srgbClr val="C00000"/>
                </a:solidFill>
                <a:latin typeface="Arial Black"/>
                <a:ea typeface="Arial Black"/>
                <a:cs typeface="Arial Black"/>
                <a:sym typeface="Arial Black"/>
              </a:rPr>
              <a:t>Incendios de la Cobertura Vegetal</a:t>
            </a:r>
            <a:endParaRPr sz="1100" b="1" i="0" u="none" strike="noStrike" cap="none" dirty="0">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8108138" y="1670408"/>
            <a:ext cx="3322737" cy="470670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200"/>
              <a:buNone/>
            </a:pPr>
            <a:r>
              <a:rPr lang="es-MX" sz="1200" dirty="0"/>
              <a:t>Actualización | </a:t>
            </a:r>
            <a:r>
              <a:rPr lang="es-MX" sz="1200" dirty="0" smtClean="0"/>
              <a:t>13 de enero del 2024 </a:t>
            </a:r>
            <a:r>
              <a:rPr lang="es-MX" sz="1200" dirty="0"/>
              <a:t>| </a:t>
            </a:r>
            <a:r>
              <a:rPr lang="es-MX" sz="1200" dirty="0" smtClean="0"/>
              <a:t>12:00 </a:t>
            </a:r>
            <a:r>
              <a:rPr lang="es-MX" sz="1200" dirty="0"/>
              <a:t>HLC</a:t>
            </a:r>
            <a:endParaRPr sz="1200" dirty="0"/>
          </a:p>
        </p:txBody>
      </p:sp>
      <p:pic>
        <p:nvPicPr>
          <p:cNvPr id="129" name="Google Shape;129;p17"/>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0463514" y="1146174"/>
            <a:ext cx="1728486" cy="5482879"/>
          </a:xfrm>
          <a:prstGeom prst="rect">
            <a:avLst/>
          </a:prstGeom>
          <a:noFill/>
          <a:ln>
            <a:noFill/>
          </a:ln>
        </p:spPr>
      </p:pic>
      <p:pic>
        <p:nvPicPr>
          <p:cNvPr id="2" name="Imagen 1"/>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413802" y="1028700"/>
            <a:ext cx="3960233" cy="5600354"/>
          </a:xfrm>
          <a:prstGeom prst="rect">
            <a:avLst/>
          </a:prstGeom>
        </p:spPr>
      </p:pic>
      <p:pic>
        <p:nvPicPr>
          <p:cNvPr id="3" name="Imagen 2"/>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4542100" y="2575407"/>
            <a:ext cx="1979619" cy="2154855"/>
          </a:xfrm>
          <a:prstGeom prst="rect">
            <a:avLst/>
          </a:prstGeom>
          <a:ln>
            <a:solidFill>
              <a:schemeClr val="tx1"/>
            </a:solidFill>
          </a:ln>
        </p:spPr>
      </p:pic>
      <p:pic>
        <p:nvPicPr>
          <p:cNvPr id="4" name="Imagen 3"/>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6681175" y="1146175"/>
            <a:ext cx="1926015" cy="5324072"/>
          </a:xfrm>
          <a:prstGeom prst="rect">
            <a:avLst/>
          </a:prstGeom>
        </p:spPr>
      </p:pic>
      <p:pic>
        <p:nvPicPr>
          <p:cNvPr id="10" name="Google Shape;129;p17"/>
          <p:cNvPicPr preferRelativeResize="0"/>
          <p:nvPr/>
        </p:nvPicPr>
        <p:blipFill>
          <a:blip r:embed="rId11" r:link="rId12">
            <a:extLst>
              <a:ext uri="{28A0092B-C50C-407E-A947-70E740481C1C}">
                <a14:useLocalDpi xmlns:a14="http://schemas.microsoft.com/office/drawing/2010/main" val="0"/>
              </a:ext>
            </a:extLst>
          </a:blip>
          <a:stretch>
            <a:fillRect/>
          </a:stretch>
        </p:blipFill>
        <p:spPr>
          <a:xfrm>
            <a:off x="8706255" y="1146174"/>
            <a:ext cx="1658650" cy="5324073"/>
          </a:xfrm>
          <a:prstGeom prst="rect">
            <a:avLst/>
          </a:prstGeom>
          <a:noFill/>
          <a:ln>
            <a:noFill/>
          </a:ln>
        </p:spPr>
      </p:pic>
      <p:pic>
        <p:nvPicPr>
          <p:cNvPr id="12" name="Imagen 11"/>
          <p:cNvPicPr>
            <a:picLocks noChangeAspect="1"/>
          </p:cNvPicPr>
          <p:nvPr/>
        </p:nvPicPr>
        <p:blipFill rotWithShape="1">
          <a:blip r:embed="rId13"/>
          <a:srcRect t="-1" r="3793" b="-4765"/>
          <a:stretch/>
        </p:blipFill>
        <p:spPr>
          <a:xfrm>
            <a:off x="6704013" y="1171574"/>
            <a:ext cx="1868487" cy="269876"/>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726381550"/>
              </p:ext>
            </p:extLst>
          </p:nvPr>
        </p:nvGraphicFramePr>
        <p:xfrm>
          <a:off x="4900295" y="1483758"/>
          <a:ext cx="6939280" cy="5013735"/>
        </p:xfrm>
        <a:graphic>
          <a:graphicData uri="http://schemas.openxmlformats.org/drawingml/2006/table">
            <a:tbl>
              <a:tblPr>
                <a:noFill/>
                <a:tableStyleId>{C3B7D27D-7022-48AE-870B-97DEDC28B86A}</a:tableStyleId>
              </a:tblPr>
              <a:tblGrid>
                <a:gridCol w="839876">
                  <a:extLst>
                    <a:ext uri="{9D8B030D-6E8A-4147-A177-3AD203B41FA5}">
                      <a16:colId xmlns:a16="http://schemas.microsoft.com/office/drawing/2014/main" val="20000"/>
                    </a:ext>
                  </a:extLst>
                </a:gridCol>
                <a:gridCol w="6099404">
                  <a:extLst>
                    <a:ext uri="{9D8B030D-6E8A-4147-A177-3AD203B41FA5}">
                      <a16:colId xmlns:a16="http://schemas.microsoft.com/office/drawing/2014/main" val="20001"/>
                    </a:ext>
                  </a:extLst>
                </a:gridCol>
              </a:tblGrid>
              <a:tr h="412343">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03233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ARCHIPIÉLAGO DE SAN ANDRÉS, PROVIDENCIA Y SANTA CATALINA : Providencia, San Andrés.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Achí, Altos Del Rosario, Arenal, Barranco De Loba, El Carmen De Bolívar, Mahates, María La Baja, Montecristo, Morales, Norosí, Río Viejo, San Jacinto, San Jacinto Del Cauca, San Juan Nepomuceno, San Martín De Loba, San Pablo, Santa Rosa Del Sur, Simití, Tiquisio.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Aguachica, Agustín Codazzi, Becerril, Bosconia, Chimichagua, Chiriguaná, Curumaní, El Copey, La Gloria, La Jagua De Ibirico, La Paz, Manaure Balcón Del Cesar, Pailitas, Pelaya, Pueblo Bello, Río De Oro, San Alberto, San Diego, San Martín.</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Montelíbano, Puerto Libertador, San José De </a:t>
                      </a:r>
                      <a:r>
                        <a:rPr lang="es-MX" sz="1000" b="0" i="0" u="none" strike="noStrike" cap="none" dirty="0" err="1" smtClean="0">
                          <a:solidFill>
                            <a:srgbClr val="000000"/>
                          </a:solidFill>
                          <a:latin typeface="+mn-lt"/>
                          <a:ea typeface="Verdana"/>
                          <a:cs typeface="Verdana"/>
                          <a:sym typeface="Verdana"/>
                        </a:rPr>
                        <a:t>Uré</a:t>
                      </a:r>
                      <a:r>
                        <a:rPr lang="es-MX" sz="1000" b="0" i="0" u="none" strike="noStrike" cap="none" dirty="0" smtClean="0">
                          <a:solidFill>
                            <a:srgbClr val="000000"/>
                          </a:solidFill>
                          <a:latin typeface="+mn-lt"/>
                          <a:ea typeface="Verdana"/>
                          <a:cs typeface="Verdana"/>
                          <a:sym typeface="Verdana"/>
                        </a:rPr>
                        <a:t>, Tierralta.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Barrancas, Dibulla, Distracción, El Molino, Fonseca, Hatonuevo, La Jagua Del Pilar, Riohacha, San Juan Del Cesar, Urumita,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Aracataca, Ciénaga, Fundación, Santa Marta.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Chalán, Colosó, Ovejas.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04068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Palmar De Varela.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CESAR : El Paso, Valledupar.</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Planeta Rica.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Ariguaní.</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San José De Toluviejo.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44324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ATLÁNTICO : Manatí, Ponedera, Santo Tomás.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BOLÍVAR : Cantagallo, El Peñón, Magangué, Pinillos.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CÓRDOBA : Ayapel, Cereté, Chimá, Ciénaga De Oro, Sahagún, San Bernardo Del Viento, San Carlos.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LA GUAJIRA : Albania, Manaure.</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MAGDALENA : Pivijay, Remolino, Sabanas De San Ángel, Salamina.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SUCRE : Corozal, Sampués.</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612328882"/>
                  </a:ext>
                </a:extLst>
              </a:tr>
            </a:tbl>
          </a:graphicData>
        </a:graphic>
      </p:graphicFrame>
      <p:sp>
        <p:nvSpPr>
          <p:cNvPr id="134" name="Google Shape;134;p2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36" name="Google Shape;136;p24"/>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85081" y="1462996"/>
            <a:ext cx="4161241" cy="4757862"/>
          </a:xfrm>
          <a:prstGeom prst="rect">
            <a:avLst/>
          </a:prstGeom>
          <a:noFill/>
          <a:ln>
            <a:noFill/>
          </a:ln>
        </p:spPr>
      </p:pic>
      <p:pic>
        <p:nvPicPr>
          <p:cNvPr id="138" name="Google Shape;138;p24" descr="Recurso 25.png"/>
          <p:cNvPicPr preferRelativeResize="0"/>
          <p:nvPr/>
        </p:nvPicPr>
        <p:blipFill rotWithShape="1">
          <a:blip r:embed="rId5">
            <a:alphaModFix/>
          </a:blip>
          <a:srcRect/>
          <a:stretch/>
        </p:blipFill>
        <p:spPr>
          <a:xfrm>
            <a:off x="5046656" y="2773159"/>
            <a:ext cx="432711" cy="446694"/>
          </a:xfrm>
          <a:prstGeom prst="rect">
            <a:avLst/>
          </a:prstGeom>
          <a:noFill/>
          <a:ln>
            <a:noFill/>
          </a:ln>
        </p:spPr>
      </p:pic>
      <p:pic>
        <p:nvPicPr>
          <p:cNvPr id="139" name="Google Shape;139;p24"/>
          <p:cNvPicPr preferRelativeResize="0"/>
          <p:nvPr/>
        </p:nvPicPr>
        <p:blipFill rotWithShape="1">
          <a:blip r:embed="rId6">
            <a:alphaModFix/>
          </a:blip>
          <a:srcRect/>
          <a:stretch/>
        </p:blipFill>
        <p:spPr>
          <a:xfrm>
            <a:off x="5047385" y="4220077"/>
            <a:ext cx="451143" cy="445047"/>
          </a:xfrm>
          <a:prstGeom prst="rect">
            <a:avLst/>
          </a:prstGeom>
          <a:noFill/>
          <a:ln>
            <a:noFill/>
          </a:ln>
        </p:spPr>
      </p:pic>
      <p:pic>
        <p:nvPicPr>
          <p:cNvPr id="140" name="Google Shape;140;p24"/>
          <p:cNvPicPr preferRelativeResize="0"/>
          <p:nvPr/>
        </p:nvPicPr>
        <p:blipFill rotWithShape="1">
          <a:blip r:embed="rId7">
            <a:alphaModFix/>
          </a:blip>
          <a:srcRect/>
          <a:stretch/>
        </p:blipFill>
        <p:spPr>
          <a:xfrm>
            <a:off x="12340872" y="1961346"/>
            <a:ext cx="3694496" cy="1042506"/>
          </a:xfrm>
          <a:prstGeom prst="rect">
            <a:avLst/>
          </a:prstGeom>
          <a:noFill/>
          <a:ln>
            <a:noFill/>
          </a:ln>
        </p:spPr>
      </p:pic>
      <p:pic>
        <p:nvPicPr>
          <p:cNvPr id="8" name="Google Shape;137;p24"/>
          <p:cNvPicPr preferRelativeResize="0"/>
          <p:nvPr/>
        </p:nvPicPr>
        <p:blipFill rotWithShape="1">
          <a:blip r:embed="rId8">
            <a:alphaModFix/>
          </a:blip>
          <a:srcRect/>
          <a:stretch/>
        </p:blipFill>
        <p:spPr>
          <a:xfrm>
            <a:off x="5049134" y="5404599"/>
            <a:ext cx="457200" cy="446694"/>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146953764"/>
              </p:ext>
            </p:extLst>
          </p:nvPr>
        </p:nvGraphicFramePr>
        <p:xfrm>
          <a:off x="4525334" y="1238982"/>
          <a:ext cx="7120316" cy="4053800"/>
        </p:xfrm>
        <a:graphic>
          <a:graphicData uri="http://schemas.openxmlformats.org/drawingml/2006/table">
            <a:tbl>
              <a:tblPr>
                <a:noFill/>
                <a:tableStyleId>{C3B7D27D-7022-48AE-870B-97DEDC28B86A}</a:tableStyleId>
              </a:tblPr>
              <a:tblGrid>
                <a:gridCol w="983848">
                  <a:extLst>
                    <a:ext uri="{9D8B030D-6E8A-4147-A177-3AD203B41FA5}">
                      <a16:colId xmlns:a16="http://schemas.microsoft.com/office/drawing/2014/main" val="20000"/>
                    </a:ext>
                  </a:extLst>
                </a:gridCol>
                <a:gridCol w="6136468">
                  <a:extLst>
                    <a:ext uri="{9D8B030D-6E8A-4147-A177-3AD203B41FA5}">
                      <a16:colId xmlns:a16="http://schemas.microsoft.com/office/drawing/2014/main" val="20001"/>
                    </a:ext>
                  </a:extLst>
                </a:gridCol>
              </a:tblGrid>
              <a:tr h="395288">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893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ANTIOQUIA : El Bagre, Ituango, Nechí, Tarazá, Bello.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BOYACÁ : Almeida, Aquitania, Belén, Betéitiva, Boavita, Campohermoso, Chinavita, Chiscas, Chita, Chivor, Ciénega, Covarachía, Cubará, Duitama, El Cocuy, El Espino, Garagoa, Guacamayas, Guateque, Guayatá, Gámeza, Güicán De La Sierra, Jericó, La Capilla, La Uvita, Labranzagrande, Mongua, Nobsa, Pachavita, Paipa, Pajarito, Panqueba, Paya, Paz De Río, Pesca, Pisba, Páez, Rondón, Ráquira, Samacá, San Eduardo, San Luis De Gaceno, San Mateo, Santa María, Sativanorte, Sativasur, Soatá, Socha, Socotá, Somondoco, Sotaquirá, Susacón, Sutatenza, Tasco, Tipacoque, Toca, Turmequé, Tuta, Tutazá, Ventaquemada, Viracachá, Úmbita.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CUNDINAMARCA : Carmen De Carupa, Chipaque, Choachí, Chocontá, Chía, Cogua, Cucunubá, Cáqueza, Fosca, Fómeque, Gachalá, Gachetá, Gama, Guasca, Guatavita, Guayabetal, Gutiérrez, Junín, La Calera, Machetá, Manta, Medina, Paratebueno, Pasca, Quetame, San Cayetano, Sopó, Susa, Sutatausa, Tausa, Tibirita, Tocancipá, Ubalá, Ubaque, Une, Villapinzón, Zipaquirá.</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HUILA : Baraya, Colombia, Garzón.</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NORTE DE SANTANDER : Arboledas, Bucarasica, Chinácota, Chitagá, Convención, Cucutilla, Cáchira, Durania, El Carmen, El Tarra, El Zulia, Gramalote, Hacarí, La Esperanza, La Playa, Labateca, Los Patios, Lourdes, Mutiscua, Ocaña, Pamplona, Pamplonita, Ragonvalia, Salazar, Santiago, Sardinata, Silos, Teorama, Toledo, Villa Caro, Ábrego.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SANTANDER : Cabrera, California, Capitanejo, Carcasí, Cepitá, Cerrito, Charta, Chima, Concepción, El Carmen De Chucurí, El Playón, Enciso, Floridablanca, Galán, Guaca, Hato, Macaravita, Matanza, Molagavita, Málaga, Onzaga, Palmar, Piedecuesta, Rionegro, San Andrés, San José De Miranda, San Miguel, Santa Bárbara, Santa Helena Del Opón, Simacota, Socorro, Suratá, Tona, Vetas.</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mn-lt"/>
                          <a:ea typeface="Verdana"/>
                          <a:cs typeface="Verdana"/>
                          <a:sym typeface="Arial"/>
                        </a:rPr>
                        <a:t>TOLIMA : Alpujarra, Anzoátegui, Casabianca, Herveo, Líbano, Villahermosa.</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12749807" y="335423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2743750" y="2456526"/>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4707850" y="3146225"/>
            <a:ext cx="432854" cy="445047"/>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896196085"/>
              </p:ext>
            </p:extLst>
          </p:nvPr>
        </p:nvGraphicFramePr>
        <p:xfrm>
          <a:off x="4534881" y="1251606"/>
          <a:ext cx="7110769" cy="3901400"/>
        </p:xfrm>
        <a:graphic>
          <a:graphicData uri="http://schemas.openxmlformats.org/drawingml/2006/table">
            <a:tbl>
              <a:tblPr>
                <a:noFill/>
                <a:tableStyleId>{C3B7D27D-7022-48AE-870B-97DEDC28B86A}</a:tableStyleId>
              </a:tblPr>
              <a:tblGrid>
                <a:gridCol w="982529">
                  <a:extLst>
                    <a:ext uri="{9D8B030D-6E8A-4147-A177-3AD203B41FA5}">
                      <a16:colId xmlns:a16="http://schemas.microsoft.com/office/drawing/2014/main" val="20000"/>
                    </a:ext>
                  </a:extLst>
                </a:gridCol>
                <a:gridCol w="612824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297223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tc>
                  <a:txBody>
                    <a:bodyPr/>
                    <a:lstStyle/>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ANTIOQUIA : Abriaquí, Amalfi, Angostura, Anorí, Barbosa, Belmira, Briceño, Buriticá, Caicedo, Campamento, Carolina, Copacabana, Donmatías, Ebéjico, Entrerríos, Giraldo, Girardota, Guadalupe, Guarne, Gómez Plata, Liborina, Olaya, Rionegro, San Carlos, San Jerónimo, San José De La Montaña, San Pedro De Los Milagros, San Rafael, San Vicente Ferrer, Santa Fé De Antioquia, Santa Rosa De Osos, Santo Domingo, Sopetrán, Toledo, Urrao, Valdivia, Yarumal, Yolombó.</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BOGOTÁ, D.C. : Bogotá, D.C..</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BOYACÁ : Arcabuco, Berbeo, Buenavista, Cerinza, Chíquiza, Coper, Cucaita, Cómbita, Floresta, Motavita, Santa Rosa De Viterbo, Siachoque, Sora, Tenza, Tibasosa, Tota, Villa De Leyva, Zetaquira.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CALDAS : Aranzazu, Filadelfia, La Merced, Marulanda, Salamina, Villamaría.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CUNDINAMARCA : Apulo, Beltrán, Cajicá, Cota, Fúquene, Girardot, Guachetá, Guataquí, Jerusalén, Lenguazaque, Nariño, Pacho, Pulí, San Bernardo, Sesquilé, Sibaté, Soacha, Subachoque, Tabio, Tocaima, Villa De San Diego De Ubaté.</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HUILA : Isnos, Suaza, Agrado, Altamira, Campoalegre, Elías, Gigante, Hobo, La Plata, Paicol, Pital, Rivera, Tarqui, Tello, Íquira.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NORTE DE SANTANDER : Bochalema, Cácota, Herrán, San Calixto, San Cayetano, San José De Cúcuta, Tibú, Villa Del Rosario.</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RISARALDA : Pereira.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SANTANDER : Aratoca, Barichara, Betulia, Bucaramanga, Charalá, Contratación, Coromoro, Curití, Encino, Jordán, Landázuri, Lebrija, Los Santos, Mogotes, Pinchote, Páramo, San Gil, San Joaquín, San Vicente De Chucurí, Valle De San José, Villanueva, Vélez, Zapatoca.</a:t>
                      </a:r>
                    </a:p>
                    <a:p>
                      <a:pPr marL="0" marR="0" lvl="0" indent="0" algn="just" rtl="0">
                        <a:lnSpc>
                          <a:spcPct val="100000"/>
                        </a:lnSpc>
                        <a:spcBef>
                          <a:spcPts val="0"/>
                        </a:spcBef>
                        <a:spcAft>
                          <a:spcPts val="0"/>
                        </a:spcAft>
                        <a:buClr>
                          <a:srgbClr val="000000"/>
                        </a:buClr>
                        <a:buFont typeface="Arial"/>
                        <a:buNone/>
                      </a:pPr>
                      <a:r>
                        <a:rPr lang="es-MX" sz="1000" b="0" i="0" u="none" strike="noStrike" cap="none" dirty="0" smtClean="0">
                          <a:solidFill>
                            <a:srgbClr val="000000"/>
                          </a:solidFill>
                          <a:latin typeface="Arial"/>
                          <a:ea typeface="Verdana"/>
                          <a:cs typeface="Verdana"/>
                          <a:sym typeface="Arial"/>
                        </a:rPr>
                        <a:t>TOLIMA : Cajamarca, Carmen De Apicalá, Dolores, Ibagué, Murillo, Santa Isabel.</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3916814"/>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0" name="Google Shape;150;p58"/>
          <p:cNvPicPr preferRelativeResize="0"/>
          <p:nvPr/>
        </p:nvPicPr>
        <p:blipFill rotWithShape="1">
          <a:blip r:embed="rId5">
            <a:alphaModFix/>
          </a:blip>
          <a:srcRect/>
          <a:stretch/>
        </p:blipFill>
        <p:spPr>
          <a:xfrm>
            <a:off x="4698705" y="3089675"/>
            <a:ext cx="451143" cy="445047"/>
          </a:xfrm>
          <a:prstGeom prst="rect">
            <a:avLst/>
          </a:prstGeom>
          <a:noFill/>
          <a:ln>
            <a:noFill/>
          </a:ln>
        </p:spPr>
      </p:pic>
      <p:pic>
        <p:nvPicPr>
          <p:cNvPr id="11" name="Google Shape;137;p24"/>
          <p:cNvPicPr preferRelativeResize="0"/>
          <p:nvPr/>
        </p:nvPicPr>
        <p:blipFill rotWithShape="1">
          <a:blip r:embed="rId6">
            <a:alphaModFix/>
          </a:blip>
          <a:srcRect/>
          <a:stretch/>
        </p:blipFill>
        <p:spPr>
          <a:xfrm>
            <a:off x="13689063" y="4585457"/>
            <a:ext cx="457200" cy="446694"/>
          </a:xfrm>
          <a:prstGeom prst="rect">
            <a:avLst/>
          </a:prstGeom>
          <a:noFill/>
          <a:ln>
            <a:noFill/>
          </a:ln>
        </p:spPr>
      </p:pic>
      <p:pic>
        <p:nvPicPr>
          <p:cNvPr id="2" name="Imagen 1"/>
          <p:cNvPicPr>
            <a:picLocks noChangeAspect="1"/>
          </p:cNvPicPr>
          <p:nvPr/>
        </p:nvPicPr>
        <p:blipFill>
          <a:blip r:embed="rId7"/>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28137437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graphicFrame>
        <p:nvGraphicFramePr>
          <p:cNvPr id="9" name="Google Shape;146;p58"/>
          <p:cNvGraphicFramePr/>
          <p:nvPr>
            <p:extLst>
              <p:ext uri="{D42A27DB-BD31-4B8C-83A1-F6EECF244321}">
                <p14:modId xmlns:p14="http://schemas.microsoft.com/office/powerpoint/2010/main" val="461006708"/>
              </p:ext>
            </p:extLst>
          </p:nvPr>
        </p:nvGraphicFramePr>
        <p:xfrm>
          <a:off x="4556146" y="1270933"/>
          <a:ext cx="7069804" cy="4113870"/>
        </p:xfrm>
        <a:graphic>
          <a:graphicData uri="http://schemas.openxmlformats.org/drawingml/2006/table">
            <a:tbl>
              <a:tblPr>
                <a:noFill/>
                <a:tableStyleId>{C3B7D27D-7022-48AE-870B-97DEDC28B86A}</a:tableStyleId>
              </a:tblPr>
              <a:tblGrid>
                <a:gridCol w="976868">
                  <a:extLst>
                    <a:ext uri="{9D8B030D-6E8A-4147-A177-3AD203B41FA5}">
                      <a16:colId xmlns:a16="http://schemas.microsoft.com/office/drawing/2014/main" val="20000"/>
                    </a:ext>
                  </a:extLst>
                </a:gridCol>
                <a:gridCol w="6092936">
                  <a:extLst>
                    <a:ext uri="{9D8B030D-6E8A-4147-A177-3AD203B41FA5}">
                      <a16:colId xmlns:a16="http://schemas.microsoft.com/office/drawing/2014/main" val="20001"/>
                    </a:ext>
                  </a:extLst>
                </a:gridCol>
              </a:tblGrid>
              <a:tr h="500149">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smtClean="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61372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ANTIOQUIA : Abejorral, Anzá, </a:t>
                      </a:r>
                      <a:r>
                        <a:rPr lang="pt-BR" sz="1000" b="0" i="0" u="none" strike="noStrike" cap="none" dirty="0" err="1" smtClean="0">
                          <a:solidFill>
                            <a:srgbClr val="000000"/>
                          </a:solidFill>
                          <a:latin typeface="Arial"/>
                          <a:ea typeface="Verdana"/>
                          <a:cs typeface="Verdana"/>
                          <a:sym typeface="Verdana"/>
                        </a:rPr>
                        <a:t>Betania</a:t>
                      </a:r>
                      <a:r>
                        <a:rPr lang="pt-BR" sz="1000" b="0" i="0" u="none" strike="noStrike" cap="none" dirty="0" smtClean="0">
                          <a:solidFill>
                            <a:srgbClr val="000000"/>
                          </a:solidFill>
                          <a:latin typeface="Arial"/>
                          <a:ea typeface="Verdana"/>
                          <a:cs typeface="Verdana"/>
                          <a:sym typeface="Verdana"/>
                        </a:rPr>
                        <a:t>, Caramanta, Cañasgordas, </a:t>
                      </a:r>
                      <a:r>
                        <a:rPr lang="pt-BR" sz="1000" b="0" i="0" u="none" strike="noStrike" cap="none" dirty="0" err="1" smtClean="0">
                          <a:solidFill>
                            <a:srgbClr val="000000"/>
                          </a:solidFill>
                          <a:latin typeface="Arial"/>
                          <a:ea typeface="Verdana"/>
                          <a:cs typeface="Verdana"/>
                          <a:sym typeface="Verdana"/>
                        </a:rPr>
                        <a:t>Cisneros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Ciudad</a:t>
                      </a:r>
                      <a:r>
                        <a:rPr lang="pt-BR" sz="1000" b="0" i="0" u="none" strike="noStrike" cap="none" dirty="0" smtClean="0">
                          <a:solidFill>
                            <a:srgbClr val="000000"/>
                          </a:solidFill>
                          <a:latin typeface="Arial"/>
                          <a:ea typeface="Verdana"/>
                          <a:cs typeface="Verdana"/>
                          <a:sym typeface="Verdana"/>
                        </a:rPr>
                        <a:t> Bolívar, Cocorná, Cáceres, </a:t>
                      </a:r>
                      <a:r>
                        <a:rPr lang="pt-BR" sz="1000" b="0" i="0" u="none" strike="noStrike" cap="none" dirty="0" err="1" smtClean="0">
                          <a:solidFill>
                            <a:srgbClr val="000000"/>
                          </a:solidFill>
                          <a:latin typeface="Arial"/>
                          <a:ea typeface="Verdana"/>
                          <a:cs typeface="Verdana"/>
                          <a:sym typeface="Verdana"/>
                        </a:rPr>
                        <a:t>Dabeiba</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Santuario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Envigado</a:t>
                      </a:r>
                      <a:r>
                        <a:rPr lang="pt-BR" sz="1000" b="0" i="0" u="none" strike="noStrike" cap="none" dirty="0" smtClean="0">
                          <a:solidFill>
                            <a:srgbClr val="000000"/>
                          </a:solidFill>
                          <a:latin typeface="Arial"/>
                          <a:ea typeface="Verdana"/>
                          <a:cs typeface="Verdana"/>
                          <a:sym typeface="Verdana"/>
                        </a:rPr>
                        <a:t>, Granada, </a:t>
                      </a:r>
                      <a:r>
                        <a:rPr lang="pt-BR" sz="1000" b="0" i="0" u="none" strike="noStrike" cap="none" dirty="0" err="1" smtClean="0">
                          <a:solidFill>
                            <a:srgbClr val="000000"/>
                          </a:solidFill>
                          <a:latin typeface="Arial"/>
                          <a:ea typeface="Verdana"/>
                          <a:cs typeface="Verdana"/>
                          <a:sym typeface="Verdana"/>
                        </a:rPr>
                        <a:t>Heliconia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Itagüí</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Jardín</a:t>
                      </a:r>
                      <a:r>
                        <a:rPr lang="pt-BR" sz="1000" b="0" i="0" u="none" strike="noStrike" cap="none" dirty="0" smtClean="0">
                          <a:solidFill>
                            <a:srgbClr val="000000"/>
                          </a:solidFill>
                          <a:latin typeface="Arial"/>
                          <a:ea typeface="Verdana"/>
                          <a:cs typeface="Verdana"/>
                          <a:sym typeface="Verdana"/>
                        </a:rPr>
                        <a:t>, Jericó, La </a:t>
                      </a:r>
                      <a:r>
                        <a:rPr lang="pt-BR" sz="1000" b="0" i="0" u="none" strike="noStrike" cap="none" dirty="0" err="1" smtClean="0">
                          <a:solidFill>
                            <a:srgbClr val="000000"/>
                          </a:solidFill>
                          <a:latin typeface="Arial"/>
                          <a:ea typeface="Verdana"/>
                          <a:cs typeface="Verdana"/>
                          <a:sym typeface="Verdana"/>
                        </a:rPr>
                        <a:t>Ceja</a:t>
                      </a:r>
                      <a:r>
                        <a:rPr lang="pt-BR" sz="1000" b="0" i="0" u="none" strike="noStrike" cap="none" dirty="0" smtClean="0">
                          <a:solidFill>
                            <a:srgbClr val="000000"/>
                          </a:solidFill>
                          <a:latin typeface="Arial"/>
                          <a:ea typeface="Verdana"/>
                          <a:cs typeface="Verdana"/>
                          <a:sym typeface="Verdana"/>
                        </a:rPr>
                        <a:t>, La </a:t>
                      </a:r>
                      <a:r>
                        <a:rPr lang="pt-BR" sz="1000" b="0" i="0" u="none" strike="noStrike" cap="none" dirty="0" err="1" smtClean="0">
                          <a:solidFill>
                            <a:srgbClr val="000000"/>
                          </a:solidFill>
                          <a:latin typeface="Arial"/>
                          <a:ea typeface="Verdana"/>
                          <a:cs typeface="Verdana"/>
                          <a:sym typeface="Verdana"/>
                        </a:rPr>
                        <a:t>Estrella</a:t>
                      </a:r>
                      <a:r>
                        <a:rPr lang="pt-BR" sz="1000" b="0" i="0" u="none" strike="noStrike" cap="none" dirty="0" smtClean="0">
                          <a:solidFill>
                            <a:srgbClr val="000000"/>
                          </a:solidFill>
                          <a:latin typeface="Arial"/>
                          <a:ea typeface="Verdana"/>
                          <a:cs typeface="Verdana"/>
                          <a:sym typeface="Verdana"/>
                        </a:rPr>
                        <a:t>, La Pintada, Medellín, </a:t>
                      </a:r>
                      <a:r>
                        <a:rPr lang="pt-BR" sz="1000" b="0" i="0" u="none" strike="noStrike" cap="none" dirty="0" err="1" smtClean="0">
                          <a:solidFill>
                            <a:srgbClr val="000000"/>
                          </a:solidFill>
                          <a:latin typeface="Arial"/>
                          <a:ea typeface="Verdana"/>
                          <a:cs typeface="Verdana"/>
                          <a:sym typeface="Verdana"/>
                        </a:rPr>
                        <a:t>Montebello</a:t>
                      </a:r>
                      <a:r>
                        <a:rPr lang="pt-BR" sz="1000" b="0" i="0" u="none" strike="noStrike" cap="none" dirty="0" smtClean="0">
                          <a:solidFill>
                            <a:srgbClr val="000000"/>
                          </a:solidFill>
                          <a:latin typeface="Arial"/>
                          <a:ea typeface="Verdana"/>
                          <a:cs typeface="Verdana"/>
                          <a:sym typeface="Verdana"/>
                        </a:rPr>
                        <a:t>, Peque, </a:t>
                      </a:r>
                      <a:r>
                        <a:rPr lang="pt-BR" sz="1000" b="0" i="0" u="none" strike="noStrike" cap="none" dirty="0" err="1" smtClean="0">
                          <a:solidFill>
                            <a:srgbClr val="000000"/>
                          </a:solidFill>
                          <a:latin typeface="Arial"/>
                          <a:ea typeface="Verdana"/>
                          <a:cs typeface="Verdana"/>
                          <a:sym typeface="Verdana"/>
                        </a:rPr>
                        <a:t>Peñol</a:t>
                      </a:r>
                      <a:r>
                        <a:rPr lang="pt-BR" sz="1000" b="0" i="0" u="none" strike="noStrike" cap="none" dirty="0" smtClean="0">
                          <a:solidFill>
                            <a:srgbClr val="000000"/>
                          </a:solidFill>
                          <a:latin typeface="Arial"/>
                          <a:ea typeface="Verdana"/>
                          <a:cs typeface="Verdana"/>
                          <a:sym typeface="Verdana"/>
                        </a:rPr>
                        <a:t>, Pueblorrico, Retiro, </a:t>
                      </a:r>
                      <a:r>
                        <a:rPr lang="pt-BR" sz="1000" b="0" i="0" u="none" strike="noStrike" cap="none" dirty="0" err="1" smtClean="0">
                          <a:solidFill>
                            <a:srgbClr val="000000"/>
                          </a:solidFill>
                          <a:latin typeface="Arial"/>
                          <a:ea typeface="Verdana"/>
                          <a:cs typeface="Verdana"/>
                          <a:sym typeface="Verdana"/>
                        </a:rPr>
                        <a:t>Sabanalarga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Sabaneta</a:t>
                      </a:r>
                      <a:r>
                        <a:rPr lang="pt-BR" sz="1000" b="0" i="0" u="none" strike="noStrike" cap="none" dirty="0" smtClean="0">
                          <a:solidFill>
                            <a:srgbClr val="000000"/>
                          </a:solidFill>
                          <a:latin typeface="Arial"/>
                          <a:ea typeface="Verdana"/>
                          <a:cs typeface="Verdana"/>
                          <a:sym typeface="Verdana"/>
                        </a:rPr>
                        <a:t>, Salgar, San Andrés De Cuerquía, San Roque, Santa Bárbara, </a:t>
                      </a:r>
                      <a:r>
                        <a:rPr lang="pt-BR" sz="1000" b="0" i="0" u="none" strike="noStrike" cap="none" dirty="0" err="1" smtClean="0">
                          <a:solidFill>
                            <a:srgbClr val="000000"/>
                          </a:solidFill>
                          <a:latin typeface="Arial"/>
                          <a:ea typeface="Verdana"/>
                          <a:cs typeface="Verdana"/>
                          <a:sym typeface="Verdana"/>
                        </a:rPr>
                        <a:t>Segovia</a:t>
                      </a:r>
                      <a:r>
                        <a:rPr lang="pt-BR" sz="1000" b="0" i="0" u="none" strike="noStrike" cap="none" dirty="0" smtClean="0">
                          <a:solidFill>
                            <a:srgbClr val="000000"/>
                          </a:solidFill>
                          <a:latin typeface="Arial"/>
                          <a:ea typeface="Verdana"/>
                          <a:cs typeface="Verdana"/>
                          <a:sym typeface="Verdana"/>
                        </a:rPr>
                        <a:t>, Tarso, </a:t>
                      </a:r>
                      <a:r>
                        <a:rPr lang="pt-BR" sz="1000" b="0" i="0" u="none" strike="noStrike" cap="none" dirty="0" err="1" smtClean="0">
                          <a:solidFill>
                            <a:srgbClr val="000000"/>
                          </a:solidFill>
                          <a:latin typeface="Arial"/>
                          <a:ea typeface="Verdana"/>
                          <a:cs typeface="Verdana"/>
                          <a:sym typeface="Verdana"/>
                        </a:rPr>
                        <a:t>Támesis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Uramita</a:t>
                      </a:r>
                      <a:r>
                        <a:rPr lang="pt-BR" sz="1000" b="0" i="0" u="none" strike="noStrike" cap="none" dirty="0" smtClean="0">
                          <a:solidFill>
                            <a:srgbClr val="000000"/>
                          </a:solidFill>
                          <a:latin typeface="Arial"/>
                          <a:ea typeface="Verdana"/>
                          <a:cs typeface="Verdana"/>
                          <a:sym typeface="Verdana"/>
                        </a:rPr>
                        <a:t>, Valparaíso, Vegachí, Yalí.</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BOYACÁ : Firavitoba, Gachantivá, </a:t>
                      </a:r>
                      <a:r>
                        <a:rPr lang="pt-BR" sz="1000" b="0" i="0" u="none" strike="noStrike" cap="none" dirty="0" err="1" smtClean="0">
                          <a:solidFill>
                            <a:srgbClr val="000000"/>
                          </a:solidFill>
                          <a:latin typeface="Arial"/>
                          <a:ea typeface="Verdana"/>
                          <a:cs typeface="Verdana"/>
                          <a:sym typeface="Verdana"/>
                        </a:rPr>
                        <a:t>Miraflores</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Nuevo</a:t>
                      </a:r>
                      <a:r>
                        <a:rPr lang="pt-BR" sz="1000" b="0" i="0" u="none" strike="noStrike" cap="none" dirty="0" smtClean="0">
                          <a:solidFill>
                            <a:srgbClr val="000000"/>
                          </a:solidFill>
                          <a:latin typeface="Arial"/>
                          <a:ea typeface="Verdana"/>
                          <a:cs typeface="Verdana"/>
                          <a:sym typeface="Verdana"/>
                        </a:rPr>
                        <a:t> Colón, San Miguel De Sema, Sutamarchán, Sáchica, Tinjacá.</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CALDAS : Aguadas, Anserma, </a:t>
                      </a:r>
                      <a:r>
                        <a:rPr lang="pt-BR" sz="1000" b="0" i="0" u="none" strike="noStrike" cap="none" dirty="0" err="1" smtClean="0">
                          <a:solidFill>
                            <a:srgbClr val="000000"/>
                          </a:solidFill>
                          <a:latin typeface="Arial"/>
                          <a:ea typeface="Verdana"/>
                          <a:cs typeface="Verdana"/>
                          <a:sym typeface="Verdana"/>
                        </a:rPr>
                        <a:t>Manizales</a:t>
                      </a:r>
                      <a:r>
                        <a:rPr lang="pt-BR" sz="1000" b="0" i="0" u="none" strike="noStrike" cap="none" dirty="0" smtClean="0">
                          <a:solidFill>
                            <a:srgbClr val="000000"/>
                          </a:solidFill>
                          <a:latin typeface="Arial"/>
                          <a:ea typeface="Verdana"/>
                          <a:cs typeface="Verdana"/>
                          <a:sym typeface="Verdana"/>
                        </a:rPr>
                        <a:t>, Marmato, Pácora, Riosucio, </a:t>
                      </a:r>
                      <a:r>
                        <a:rPr lang="pt-BR" sz="1000" b="0" i="0" u="none" strike="noStrike" cap="none" dirty="0" err="1" smtClean="0">
                          <a:solidFill>
                            <a:srgbClr val="000000"/>
                          </a:solidFill>
                          <a:latin typeface="Arial"/>
                          <a:ea typeface="Verdana"/>
                          <a:cs typeface="Verdana"/>
                          <a:sym typeface="Verdana"/>
                        </a:rPr>
                        <a:t>Risaralda</a:t>
                      </a:r>
                      <a:r>
                        <a:rPr lang="pt-BR" sz="1000" b="0" i="0" u="none" strike="noStrike" cap="none" dirty="0" smtClean="0">
                          <a:solidFill>
                            <a:srgbClr val="000000"/>
                          </a:solidFill>
                          <a:latin typeface="Arial"/>
                          <a:ea typeface="Verdana"/>
                          <a:cs typeface="Verdana"/>
                          <a:sym typeface="Verdana"/>
                        </a:rPr>
                        <a:t>, San José, Supía.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CUNDINAMARCA : Agua De </a:t>
                      </a:r>
                      <a:r>
                        <a:rPr lang="pt-BR" sz="1000" b="0" i="0" u="none" strike="noStrike" cap="none" dirty="0" err="1" smtClean="0">
                          <a:solidFill>
                            <a:srgbClr val="000000"/>
                          </a:solidFill>
                          <a:latin typeface="Arial"/>
                          <a:ea typeface="Verdana"/>
                          <a:cs typeface="Verdana"/>
                          <a:sym typeface="Verdana"/>
                        </a:rPr>
                        <a:t>Dios</a:t>
                      </a:r>
                      <a:r>
                        <a:rPr lang="pt-BR" sz="1000" b="0" i="0" u="none" strike="noStrike" cap="none" dirty="0" smtClean="0">
                          <a:solidFill>
                            <a:srgbClr val="000000"/>
                          </a:solidFill>
                          <a:latin typeface="Arial"/>
                          <a:ea typeface="Verdana"/>
                          <a:cs typeface="Verdana"/>
                          <a:sym typeface="Verdana"/>
                        </a:rPr>
                        <a:t>, Bojacá, Cabrera, El </a:t>
                      </a:r>
                      <a:r>
                        <a:rPr lang="pt-BR" sz="1000" b="0" i="0" u="none" strike="noStrike" cap="none" dirty="0" err="1" smtClean="0">
                          <a:solidFill>
                            <a:srgbClr val="000000"/>
                          </a:solidFill>
                          <a:latin typeface="Arial"/>
                          <a:ea typeface="Verdana"/>
                          <a:cs typeface="Verdana"/>
                          <a:sym typeface="Verdana"/>
                        </a:rPr>
                        <a:t>Rosal</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Funza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Fusagasugá</a:t>
                      </a:r>
                      <a:r>
                        <a:rPr lang="pt-BR" sz="1000" b="0" i="0" u="none" strike="noStrike" cap="none" dirty="0" smtClean="0">
                          <a:solidFill>
                            <a:srgbClr val="000000"/>
                          </a:solidFill>
                          <a:latin typeface="Arial"/>
                          <a:ea typeface="Verdana"/>
                          <a:cs typeface="Verdana"/>
                          <a:sym typeface="Verdana"/>
                        </a:rPr>
                        <a:t>, Granada, La Mesa, Madrid, </a:t>
                      </a:r>
                      <a:r>
                        <a:rPr lang="pt-BR" sz="1000" b="0" i="0" u="none" strike="noStrike" cap="none" dirty="0" err="1" smtClean="0">
                          <a:solidFill>
                            <a:srgbClr val="000000"/>
                          </a:solidFill>
                          <a:latin typeface="Arial"/>
                          <a:ea typeface="Verdana"/>
                          <a:cs typeface="Verdana"/>
                          <a:sym typeface="Verdana"/>
                        </a:rPr>
                        <a:t>Mosquera</a:t>
                      </a:r>
                      <a:r>
                        <a:rPr lang="pt-BR" sz="1000" b="0" i="0" u="none" strike="noStrike" cap="none" dirty="0" smtClean="0">
                          <a:solidFill>
                            <a:srgbClr val="000000"/>
                          </a:solidFill>
                          <a:latin typeface="Arial"/>
                          <a:ea typeface="Verdana"/>
                          <a:cs typeface="Verdana"/>
                          <a:sym typeface="Verdana"/>
                        </a:rPr>
                        <a:t>, Nilo, </a:t>
                      </a:r>
                      <a:r>
                        <a:rPr lang="pt-BR" sz="1000" b="0" i="0" u="none" strike="noStrike" cap="none" dirty="0" err="1" smtClean="0">
                          <a:solidFill>
                            <a:srgbClr val="000000"/>
                          </a:solidFill>
                          <a:latin typeface="Arial"/>
                          <a:ea typeface="Verdana"/>
                          <a:cs typeface="Verdana"/>
                          <a:sym typeface="Verdana"/>
                        </a:rPr>
                        <a:t>Ricaurte</a:t>
                      </a:r>
                      <a:r>
                        <a:rPr lang="pt-BR" sz="1000" b="0" i="0" u="none" strike="noStrike" cap="none" dirty="0" smtClean="0">
                          <a:solidFill>
                            <a:srgbClr val="000000"/>
                          </a:solidFill>
                          <a:latin typeface="Arial"/>
                          <a:ea typeface="Verdana"/>
                          <a:cs typeface="Verdana"/>
                          <a:sym typeface="Verdana"/>
                        </a:rPr>
                        <a:t>, San Antonio Del </a:t>
                      </a:r>
                      <a:r>
                        <a:rPr lang="pt-BR" sz="1000" b="0" i="0" u="none" strike="noStrike" cap="none" dirty="0" err="1" smtClean="0">
                          <a:solidFill>
                            <a:srgbClr val="000000"/>
                          </a:solidFill>
                          <a:latin typeface="Arial"/>
                          <a:ea typeface="Verdana"/>
                          <a:cs typeface="Verdana"/>
                          <a:sym typeface="Verdana"/>
                        </a:rPr>
                        <a:t>Tequendama</a:t>
                      </a:r>
                      <a:r>
                        <a:rPr lang="pt-BR" sz="1000" b="0" i="0" u="none" strike="noStrike" cap="none" dirty="0" smtClean="0">
                          <a:solidFill>
                            <a:srgbClr val="000000"/>
                          </a:solidFill>
                          <a:latin typeface="Arial"/>
                          <a:ea typeface="Verdana"/>
                          <a:cs typeface="Verdana"/>
                          <a:sym typeface="Verdana"/>
                        </a:rPr>
                        <a:t>, San Juan De Rioseco, Silvania, Simijaca, Suesca, Supatá, </a:t>
                      </a:r>
                      <a:r>
                        <a:rPr lang="pt-BR" sz="1000" b="0" i="0" u="none" strike="noStrike" cap="none" dirty="0" err="1" smtClean="0">
                          <a:solidFill>
                            <a:srgbClr val="000000"/>
                          </a:solidFill>
                          <a:latin typeface="Arial"/>
                          <a:ea typeface="Verdana"/>
                          <a:cs typeface="Verdana"/>
                          <a:sym typeface="Verdana"/>
                        </a:rPr>
                        <a:t>Tena</a:t>
                      </a:r>
                      <a:r>
                        <a:rPr lang="pt-BR" sz="1000" b="0" i="0" u="none" strike="noStrike" cap="none" dirty="0" smtClean="0">
                          <a:solidFill>
                            <a:srgbClr val="000000"/>
                          </a:solidFill>
                          <a:latin typeface="Arial"/>
                          <a:ea typeface="Verdana"/>
                          <a:cs typeface="Verdana"/>
                          <a:sym typeface="Verdana"/>
                        </a:rPr>
                        <a:t>, Tenjo.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HUILA : Acevedo, Algeciras, La Argentina, Neiva, Oporapa, Palestina, Pitalito, Saladoblanco, San Agustín, Santa </a:t>
                      </a:r>
                      <a:r>
                        <a:rPr lang="pt-BR" sz="1000" b="0" i="0" u="none" strike="noStrike" cap="none" dirty="0" err="1" smtClean="0">
                          <a:solidFill>
                            <a:srgbClr val="000000"/>
                          </a:solidFill>
                          <a:latin typeface="Arial"/>
                          <a:ea typeface="Verdana"/>
                          <a:cs typeface="Verdana"/>
                          <a:sym typeface="Verdana"/>
                        </a:rPr>
                        <a:t>María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Teruel</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Tesalia</a:t>
                      </a:r>
                      <a:r>
                        <a:rPr lang="pt-BR" sz="1000" b="0" i="0" u="none" strike="noStrike" cap="none" dirty="0" smtClean="0">
                          <a:solidFill>
                            <a:srgbClr val="000000"/>
                          </a:solidFill>
                          <a:latin typeface="Arial"/>
                          <a:ea typeface="Verdana"/>
                          <a:cs typeface="Verdana"/>
                          <a:sym typeface="Verdana"/>
                        </a:rPr>
                        <a:t>, Timaná, Villavieja.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QUINDÍO : </a:t>
                      </a:r>
                      <a:r>
                        <a:rPr lang="pt-BR" sz="1000" b="0" i="0" u="none" strike="noStrike" cap="none" dirty="0" err="1" smtClean="0">
                          <a:solidFill>
                            <a:srgbClr val="000000"/>
                          </a:solidFill>
                          <a:latin typeface="Arial"/>
                          <a:ea typeface="Verdana"/>
                          <a:cs typeface="Verdana"/>
                          <a:sym typeface="Verdana"/>
                        </a:rPr>
                        <a:t>Calarcá</a:t>
                      </a:r>
                      <a:r>
                        <a:rPr lang="pt-BR" sz="1000" b="0" i="0" u="none" strike="noStrike" cap="none" dirty="0" smtClean="0">
                          <a:solidFill>
                            <a:srgbClr val="000000"/>
                          </a:solidFill>
                          <a:latin typeface="Arial"/>
                          <a:ea typeface="Verdana"/>
                          <a:cs typeface="Verdana"/>
                          <a:sym typeface="Verdana"/>
                        </a:rPr>
                        <a:t>, Córdoba, Génova, </a:t>
                      </a:r>
                      <a:r>
                        <a:rPr lang="pt-BR" sz="1000" b="0" i="0" u="none" strike="noStrike" cap="none" dirty="0" err="1" smtClean="0">
                          <a:solidFill>
                            <a:srgbClr val="000000"/>
                          </a:solidFill>
                          <a:latin typeface="Arial"/>
                          <a:ea typeface="Verdana"/>
                          <a:cs typeface="Verdana"/>
                          <a:sym typeface="Verdana"/>
                        </a:rPr>
                        <a:t>Quimbaya</a:t>
                      </a:r>
                      <a:r>
                        <a:rPr lang="pt-BR" sz="1000" b="0" i="0" u="none" strike="noStrike" cap="none" dirty="0" smtClean="0">
                          <a:solidFill>
                            <a:srgbClr val="000000"/>
                          </a:solidFill>
                          <a:latin typeface="Arial"/>
                          <a:ea typeface="Verdana"/>
                          <a:cs typeface="Verdana"/>
                          <a:sym typeface="Verdana"/>
                        </a:rPr>
                        <a:t>, Salento.</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RISARALDA : Mistrató, Quinchía.</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SANTANDER : Barbosa, Bolívar, Chipatá, Cimitarra, Confines, El </a:t>
                      </a:r>
                      <a:r>
                        <a:rPr lang="pt-BR" sz="1000" b="0" i="0" u="none" strike="noStrike" cap="none" dirty="0" err="1" smtClean="0">
                          <a:solidFill>
                            <a:srgbClr val="000000"/>
                          </a:solidFill>
                          <a:latin typeface="Arial"/>
                          <a:ea typeface="Verdana"/>
                          <a:cs typeface="Verdana"/>
                          <a:sym typeface="Verdana"/>
                        </a:rPr>
                        <a:t>Guacamayo</a:t>
                      </a:r>
                      <a:r>
                        <a:rPr lang="pt-BR" sz="1000" b="0" i="0" u="none" strike="noStrike" cap="none" dirty="0" smtClean="0">
                          <a:solidFill>
                            <a:srgbClr val="000000"/>
                          </a:solidFill>
                          <a:latin typeface="Arial"/>
                          <a:ea typeface="Verdana"/>
                          <a:cs typeface="Verdana"/>
                          <a:sym typeface="Verdana"/>
                        </a:rPr>
                        <a:t>, El </a:t>
                      </a:r>
                      <a:r>
                        <a:rPr lang="pt-BR" sz="1000" b="0" i="0" u="none" strike="noStrike" cap="none" dirty="0" err="1" smtClean="0">
                          <a:solidFill>
                            <a:srgbClr val="000000"/>
                          </a:solidFill>
                          <a:latin typeface="Arial"/>
                          <a:ea typeface="Verdana"/>
                          <a:cs typeface="Verdana"/>
                          <a:sym typeface="Verdana"/>
                        </a:rPr>
                        <a:t>Peñón</a:t>
                      </a:r>
                      <a:r>
                        <a:rPr lang="pt-BR" sz="1000" b="0" i="0" u="none" strike="noStrike" cap="none" dirty="0" smtClean="0">
                          <a:solidFill>
                            <a:srgbClr val="000000"/>
                          </a:solidFill>
                          <a:latin typeface="Arial"/>
                          <a:ea typeface="Verdana"/>
                          <a:cs typeface="Verdana"/>
                          <a:sym typeface="Verdana"/>
                        </a:rPr>
                        <a:t>, Girón, Guadalupe, Guavatá, Gámbita, Güepsa, La Paz, Ocamonte, Palmas Del Socorro, Puente Nacional, Sucre.</a:t>
                      </a:r>
                    </a:p>
                    <a:p>
                      <a:pPr marL="0" marR="0" lvl="0" indent="0" algn="just" rtl="0">
                        <a:spcBef>
                          <a:spcPts val="0"/>
                        </a:spcBef>
                        <a:spcAft>
                          <a:spcPts val="0"/>
                        </a:spcAft>
                        <a:buNone/>
                      </a:pPr>
                      <a:r>
                        <a:rPr lang="pt-BR" sz="1000" b="0" i="0" u="none" strike="noStrike" cap="none" dirty="0" smtClean="0">
                          <a:solidFill>
                            <a:srgbClr val="000000"/>
                          </a:solidFill>
                          <a:latin typeface="Arial"/>
                          <a:ea typeface="Verdana"/>
                          <a:cs typeface="Verdana"/>
                          <a:sym typeface="Verdana"/>
                        </a:rPr>
                        <a:t>TOLIMA : Alvarado, </a:t>
                      </a:r>
                      <a:r>
                        <a:rPr lang="pt-BR" sz="1000" b="0" i="0" u="none" strike="noStrike" cap="none" dirty="0" err="1" smtClean="0">
                          <a:solidFill>
                            <a:srgbClr val="000000"/>
                          </a:solidFill>
                          <a:latin typeface="Arial"/>
                          <a:ea typeface="Verdana"/>
                          <a:cs typeface="Verdana"/>
                          <a:sym typeface="Verdana"/>
                        </a:rPr>
                        <a:t>Armero</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Coello</a:t>
                      </a:r>
                      <a:r>
                        <a:rPr lang="pt-BR" sz="1000" b="0" i="0" u="none" strike="noStrike" cap="none" dirty="0" smtClean="0">
                          <a:solidFill>
                            <a:srgbClr val="000000"/>
                          </a:solidFill>
                          <a:latin typeface="Arial"/>
                          <a:ea typeface="Verdana"/>
                          <a:cs typeface="Verdana"/>
                          <a:sym typeface="Verdana"/>
                        </a:rPr>
                        <a:t>, Cunday, Falan, Fresno, Icononzo, </a:t>
                      </a:r>
                      <a:r>
                        <a:rPr lang="pt-BR" sz="1000" b="0" i="0" u="none" strike="noStrike" cap="none" dirty="0" err="1" smtClean="0">
                          <a:solidFill>
                            <a:srgbClr val="000000"/>
                          </a:solidFill>
                          <a:latin typeface="Arial"/>
                          <a:ea typeface="Verdana"/>
                          <a:cs typeface="Verdana"/>
                          <a:sym typeface="Verdana"/>
                        </a:rPr>
                        <a:t>Lérida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Melgar</a:t>
                      </a:r>
                      <a:r>
                        <a:rPr lang="pt-BR" sz="1000" b="0" i="0" u="none" strike="noStrike" cap="none" dirty="0" smtClean="0">
                          <a:solidFill>
                            <a:srgbClr val="000000"/>
                          </a:solidFill>
                          <a:latin typeface="Arial"/>
                          <a:ea typeface="Verdana"/>
                          <a:cs typeface="Verdana"/>
                          <a:sym typeface="Verdana"/>
                        </a:rPr>
                        <a:t>, Palocabildo, </a:t>
                      </a:r>
                      <a:r>
                        <a:rPr lang="pt-BR" sz="1000" b="0" i="0" u="none" strike="noStrike" cap="none" dirty="0" err="1" smtClean="0">
                          <a:solidFill>
                            <a:srgbClr val="000000"/>
                          </a:solidFill>
                          <a:latin typeface="Arial"/>
                          <a:ea typeface="Verdana"/>
                          <a:cs typeface="Verdana"/>
                          <a:sym typeface="Verdana"/>
                        </a:rPr>
                        <a:t>Piedras</a:t>
                      </a:r>
                      <a:r>
                        <a:rPr lang="pt-BR" sz="1000" b="0" i="0" u="none" strike="noStrike" cap="none" dirty="0" smtClean="0">
                          <a:solidFill>
                            <a:srgbClr val="000000"/>
                          </a:solidFill>
                          <a:latin typeface="Arial"/>
                          <a:ea typeface="Verdana"/>
                          <a:cs typeface="Verdana"/>
                          <a:sym typeface="Verdana"/>
                        </a:rPr>
                        <a:t>, Planadas, Rioblanco, </a:t>
                      </a:r>
                      <a:r>
                        <a:rPr lang="pt-BR" sz="1000" b="0" i="0" u="none" strike="noStrike" cap="none" dirty="0" err="1" smtClean="0">
                          <a:solidFill>
                            <a:srgbClr val="000000"/>
                          </a:solidFill>
                          <a:latin typeface="Arial"/>
                          <a:ea typeface="Verdana"/>
                          <a:cs typeface="Verdana"/>
                          <a:sym typeface="Verdana"/>
                        </a:rPr>
                        <a:t>Rovira</a:t>
                      </a:r>
                      <a:r>
                        <a:rPr lang="pt-BR" sz="1000" b="0" i="0" u="none" strike="noStrike" cap="none" dirty="0" smtClean="0">
                          <a:solidFill>
                            <a:srgbClr val="000000"/>
                          </a:solidFill>
                          <a:latin typeface="Arial"/>
                          <a:ea typeface="Verdana"/>
                          <a:cs typeface="Verdana"/>
                          <a:sym typeface="Verdana"/>
                        </a:rPr>
                        <a:t>, </a:t>
                      </a:r>
                      <a:r>
                        <a:rPr lang="pt-BR" sz="1000" b="0" i="0" u="none" strike="noStrike" cap="none" dirty="0" err="1" smtClean="0">
                          <a:solidFill>
                            <a:srgbClr val="000000"/>
                          </a:solidFill>
                          <a:latin typeface="Arial"/>
                          <a:ea typeface="Verdana"/>
                          <a:cs typeface="Verdana"/>
                          <a:sym typeface="Verdana"/>
                        </a:rPr>
                        <a:t>Venadillo</a:t>
                      </a:r>
                      <a:r>
                        <a:rPr lang="pt-BR" sz="1000" b="0" i="0" u="none" strike="noStrike" cap="none" dirty="0" smtClean="0">
                          <a:solidFill>
                            <a:srgbClr val="000000"/>
                          </a:solidFill>
                          <a:latin typeface="Arial"/>
                          <a:ea typeface="Verdana"/>
                          <a:cs typeface="Verdana"/>
                          <a:sym typeface="Verdana"/>
                        </a:rPr>
                        <a:t>.</a:t>
                      </a:r>
                      <a:endParaRPr lang="pt-BR" sz="970" b="0" i="0" u="none" strike="noStrike" cap="none" dirty="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727374947"/>
                  </a:ext>
                </a:extLst>
              </a:tr>
            </a:tbl>
          </a:graphicData>
        </a:graphic>
      </p:graphicFrame>
      <p:graphicFrame>
        <p:nvGraphicFramePr>
          <p:cNvPr id="145" name="Google Shape;145;p58"/>
          <p:cNvGraphicFramePr/>
          <p:nvPr>
            <p:extLst>
              <p:ext uri="{D42A27DB-BD31-4B8C-83A1-F6EECF244321}">
                <p14:modId xmlns:p14="http://schemas.microsoft.com/office/powerpoint/2010/main" val="4073603816"/>
              </p:ext>
            </p:extLst>
          </p:nvPr>
        </p:nvGraphicFramePr>
        <p:xfrm>
          <a:off x="12743750" y="672005"/>
          <a:ext cx="6426275" cy="2307704"/>
        </p:xfrm>
        <a:graphic>
          <a:graphicData uri="http://schemas.openxmlformats.org/drawingml/2006/table">
            <a:tbl>
              <a:tblPr>
                <a:noFill/>
                <a:tableStyleId>{C3B7D27D-7022-48AE-870B-97DEDC28B86A}</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940502">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dirty="0">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lang="es-MX" sz="1000" dirty="0" smtClean="0">
                        <a:solidFill>
                          <a:schemeClr val="dk1"/>
                        </a:solidFill>
                        <a:highlight>
                          <a:srgbClr val="FFFFFF"/>
                        </a:highlight>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2236153956"/>
                  </a:ext>
                </a:extLst>
              </a:tr>
            </a:tbl>
          </a:graphicData>
        </a:graphic>
      </p:graphicFrame>
      <p:sp>
        <p:nvSpPr>
          <p:cNvPr id="147" name="Google Shape;147;p58"/>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48" name="Google Shape;148;p58"/>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277906" y="1176524"/>
            <a:ext cx="4097321" cy="5457358"/>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719502" y="3182728"/>
            <a:ext cx="457200" cy="446694"/>
          </a:xfrm>
          <a:prstGeom prst="rect">
            <a:avLst/>
          </a:prstGeom>
          <a:noFill/>
          <a:ln>
            <a:noFill/>
          </a:ln>
        </p:spPr>
      </p:pic>
      <p:pic>
        <p:nvPicPr>
          <p:cNvPr id="2" name="Imagen 1"/>
          <p:cNvPicPr>
            <a:picLocks noChangeAspect="1"/>
          </p:cNvPicPr>
          <p:nvPr/>
        </p:nvPicPr>
        <p:blipFill>
          <a:blip r:embed="rId6"/>
          <a:stretch>
            <a:fillRect/>
          </a:stretch>
        </p:blipFill>
        <p:spPr>
          <a:xfrm>
            <a:off x="12858784" y="3332500"/>
            <a:ext cx="432854" cy="445047"/>
          </a:xfrm>
          <a:prstGeom prst="rect">
            <a:avLst/>
          </a:prstGeom>
        </p:spPr>
      </p:pic>
    </p:spTree>
    <p:extLst>
      <p:ext uri="{BB962C8B-B14F-4D97-AF65-F5344CB8AC3E}">
        <p14:creationId xmlns:p14="http://schemas.microsoft.com/office/powerpoint/2010/main" val="34465287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4" name="Google Shape;146;p58"/>
          <p:cNvGraphicFramePr/>
          <p:nvPr>
            <p:extLst>
              <p:ext uri="{D42A27DB-BD31-4B8C-83A1-F6EECF244321}">
                <p14:modId xmlns:p14="http://schemas.microsoft.com/office/powerpoint/2010/main" val="3763429824"/>
              </p:ext>
            </p:extLst>
          </p:nvPr>
        </p:nvGraphicFramePr>
        <p:xfrm>
          <a:off x="4245371" y="1531628"/>
          <a:ext cx="6746479" cy="3456899"/>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5296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30158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CAUCA : Inzá.</a:t>
                      </a:r>
                    </a:p>
                    <a:p>
                      <a:pPr marL="0" marR="0" lvl="0" indent="0" algn="just" rtl="0">
                        <a:spcBef>
                          <a:spcPts val="0"/>
                        </a:spcBef>
                        <a:spcAft>
                          <a:spcPts val="0"/>
                        </a:spcAft>
                        <a:buNone/>
                      </a:pPr>
                      <a:r>
                        <a:rPr lang="es-CO" sz="1000" b="0" i="0" u="none" strike="noStrike" cap="none" dirty="0" smtClean="0">
                          <a:solidFill>
                            <a:srgbClr val="000000"/>
                          </a:solidFill>
                          <a:latin typeface="+mn-lt"/>
                          <a:ea typeface="Verdana"/>
                          <a:cs typeface="Verdana"/>
                          <a:sym typeface="Verdana"/>
                        </a:rPr>
                        <a:t>CHOCÓ : Acandí.</a:t>
                      </a: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510598638"/>
                  </a:ext>
                </a:extLst>
              </a:tr>
              <a:tr h="17023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CAUCA : Piamonte, Páez, Santa Rosa, Toribio.</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NARIÑO : Contadero, Potosí, Puerres.</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VALLE DEL CAUCA : Bolívar, El Cerrito, Guadalajara De Buga, La Victoria, Obando, Palmira, Pradera, Trujillo.</a:t>
                      </a:r>
                      <a:endParaRPr sz="1000" b="0" i="0" u="none" strike="noStrike" cap="none" dirty="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30537208"/>
                  </a:ext>
                </a:extLst>
              </a:tr>
            </a:tbl>
          </a:graphicData>
        </a:graphic>
      </p:graphicFrame>
      <p:sp>
        <p:nvSpPr>
          <p:cNvPr id="157" name="Google Shape;15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58" name="Google Shape;158;p59"/>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1106271" y="1237779"/>
            <a:ext cx="2989183" cy="5073802"/>
          </a:xfrm>
          <a:prstGeom prst="rect">
            <a:avLst/>
          </a:prstGeom>
          <a:noFill/>
          <a:ln>
            <a:noFill/>
          </a:ln>
        </p:spPr>
      </p:pic>
      <p:pic>
        <p:nvPicPr>
          <p:cNvPr id="159" name="Google Shape;159;p59"/>
          <p:cNvPicPr preferRelativeResize="0"/>
          <p:nvPr/>
        </p:nvPicPr>
        <p:blipFill rotWithShape="1">
          <a:blip r:embed="rId5">
            <a:alphaModFix/>
          </a:blip>
          <a:srcRect/>
          <a:stretch/>
        </p:blipFill>
        <p:spPr>
          <a:xfrm>
            <a:off x="14499799" y="4186868"/>
            <a:ext cx="457200" cy="446694"/>
          </a:xfrm>
          <a:prstGeom prst="rect">
            <a:avLst/>
          </a:prstGeom>
          <a:noFill/>
          <a:ln>
            <a:noFill/>
          </a:ln>
        </p:spPr>
      </p:pic>
      <p:pic>
        <p:nvPicPr>
          <p:cNvPr id="163" name="Google Shape;163;p59" descr="Recurso 25.png"/>
          <p:cNvPicPr preferRelativeResize="0"/>
          <p:nvPr/>
        </p:nvPicPr>
        <p:blipFill rotWithShape="1">
          <a:blip r:embed="rId6">
            <a:alphaModFix/>
          </a:blip>
          <a:srcRect/>
          <a:stretch/>
        </p:blipFill>
        <p:spPr>
          <a:xfrm>
            <a:off x="3741738" y="7337519"/>
            <a:ext cx="432711" cy="446694"/>
          </a:xfrm>
          <a:prstGeom prst="rect">
            <a:avLst/>
          </a:prstGeom>
          <a:noFill/>
          <a:ln>
            <a:noFill/>
          </a:ln>
        </p:spPr>
      </p:pic>
      <p:pic>
        <p:nvPicPr>
          <p:cNvPr id="11" name="Google Shape;137;p24"/>
          <p:cNvPicPr preferRelativeResize="0"/>
          <p:nvPr/>
        </p:nvPicPr>
        <p:blipFill rotWithShape="1">
          <a:blip r:embed="rId5">
            <a:alphaModFix/>
          </a:blip>
          <a:srcRect/>
          <a:stretch/>
        </p:blipFill>
        <p:spPr>
          <a:xfrm>
            <a:off x="4387167" y="3795153"/>
            <a:ext cx="457200" cy="446694"/>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4375569" y="2403745"/>
            <a:ext cx="451143" cy="445047"/>
          </a:xfrm>
          <a:prstGeom prst="rect">
            <a:avLst/>
          </a:prstGeom>
          <a:noFill/>
          <a:ln>
            <a:noFill/>
          </a:ln>
        </p:spPr>
      </p:pic>
      <p:pic>
        <p:nvPicPr>
          <p:cNvPr id="10" name="Google Shape;185;p61"/>
          <p:cNvPicPr preferRelativeResize="0"/>
          <p:nvPr/>
        </p:nvPicPr>
        <p:blipFill rotWithShape="1">
          <a:blip r:embed="rId8">
            <a:alphaModFix/>
          </a:blip>
          <a:srcRect/>
          <a:stretch/>
        </p:blipFill>
        <p:spPr>
          <a:xfrm>
            <a:off x="12308730" y="1695978"/>
            <a:ext cx="3694496" cy="1042506"/>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graphicFrame>
        <p:nvGraphicFramePr>
          <p:cNvPr id="12" name="Google Shape;146;p58"/>
          <p:cNvGraphicFramePr/>
          <p:nvPr>
            <p:extLst>
              <p:ext uri="{D42A27DB-BD31-4B8C-83A1-F6EECF244321}">
                <p14:modId xmlns:p14="http://schemas.microsoft.com/office/powerpoint/2010/main" val="2778212188"/>
              </p:ext>
            </p:extLst>
          </p:nvPr>
        </p:nvGraphicFramePr>
        <p:xfrm>
          <a:off x="5345167" y="1718598"/>
          <a:ext cx="6746479" cy="3038044"/>
        </p:xfrm>
        <a:graphic>
          <a:graphicData uri="http://schemas.openxmlformats.org/drawingml/2006/table">
            <a:tbl>
              <a:tblPr>
                <a:noFill/>
                <a:tableStyleId>{C3B7D27D-7022-48AE-870B-97DEDC28B86A}</a:tableStyleId>
              </a:tblPr>
              <a:tblGrid>
                <a:gridCol w="831454">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8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451452">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ARAUCA : Cravo Norte, Fortul, Puerto Rondón, Saravena, Tame.</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CASANARE : Aguazul, Chámeza, Hato Corozal, La Salina, Maní, Monterrey, Nunchía, Orocué, Paz De Ariporo, Recetor, Sabanalarga, San Luis De Palenque, Tauramena, Trinidad, Támara, Yopal.</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META : Acacías, Barranca De Upía, Cabuyaro, Cumaral, El Calvario, El Castillo, Fuente De Oro, Granada, Guamal, La Macarena, Lejanías, Mapiripán, Mesetas, Puerto Gaitán, Puerto Lleras, Puerto López, Puerto Rico, Restrepo, San Carlos De Guaroa, San Juan De Arama, San Juanito, San Martín, Uribe, Villavicencio, Vistahermosa.</a:t>
                      </a:r>
                    </a:p>
                    <a:p>
                      <a:pPr marL="0" marR="0" lvl="0" indent="0" algn="just" rtl="0">
                        <a:lnSpc>
                          <a:spcPct val="100000"/>
                        </a:lnSpc>
                        <a:spcBef>
                          <a:spcPts val="0"/>
                        </a:spcBef>
                        <a:spcAft>
                          <a:spcPts val="0"/>
                        </a:spcAft>
                        <a:buClr>
                          <a:srgbClr val="000000"/>
                        </a:buClr>
                        <a:buFont typeface="Arial"/>
                        <a:buNone/>
                      </a:pPr>
                      <a:r>
                        <a:rPr lang="es-CO" sz="1000" b="0" i="0" u="none" strike="noStrike" cap="none" dirty="0" smtClean="0">
                          <a:solidFill>
                            <a:srgbClr val="000000"/>
                          </a:solidFill>
                          <a:latin typeface="+mn-lt"/>
                          <a:ea typeface="Verdana"/>
                          <a:cs typeface="Verdana"/>
                          <a:sym typeface="Arial"/>
                        </a:rPr>
                        <a:t>VICHADA : Cumaribo, La Primavera, Puerto Carreño, Santa Rosalía.</a:t>
                      </a:r>
                      <a:endParaRPr lang="es-CO" sz="1000" b="0" i="0" u="none" strike="noStrike" cap="none" dirty="0" smtClean="0">
                        <a:solidFill>
                          <a:srgbClr val="000000"/>
                        </a:solidFill>
                        <a:latin typeface="Arial"/>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543916814"/>
                  </a:ext>
                </a:extLst>
              </a:tr>
              <a:tr h="111784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ARAUCA : Arauca, Arauquita.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CASANARE : Pore, Villanueva.</a:t>
                      </a:r>
                    </a:p>
                    <a:p>
                      <a:pPr marL="0" marR="0" lvl="0" indent="0" algn="just" rtl="0">
                        <a:spcBef>
                          <a:spcPts val="0"/>
                        </a:spcBef>
                        <a:spcAft>
                          <a:spcPts val="0"/>
                        </a:spcAft>
                        <a:buNone/>
                      </a:pPr>
                      <a:r>
                        <a:rPr lang="es-MX" sz="1000" b="0" i="0" u="none" strike="noStrike" cap="none" dirty="0" smtClean="0">
                          <a:solidFill>
                            <a:srgbClr val="000000"/>
                          </a:solidFill>
                          <a:latin typeface="+mn-lt"/>
                          <a:ea typeface="Verdana"/>
                          <a:cs typeface="Verdana"/>
                          <a:sym typeface="Verdana"/>
                        </a:rPr>
                        <a:t>META : Castilla La Nueva, Cubarral, Puerto Concordia.</a:t>
                      </a:r>
                      <a:endParaRPr lang="es-CO" sz="1000" b="0" i="0" u="none" strike="noStrike" cap="none" dirty="0" smtClean="0">
                        <a:solidFill>
                          <a:srgbClr val="000000"/>
                        </a:solidFill>
                        <a:latin typeface="+mn-lt"/>
                        <a:ea typeface="Verdana"/>
                        <a:cs typeface="Verdana"/>
                        <a:sym typeface="Verdana"/>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85614030"/>
                  </a:ext>
                </a:extLst>
              </a:tr>
            </a:tbl>
          </a:graphicData>
        </a:graphic>
      </p:graphicFrame>
      <p:sp>
        <p:nvSpPr>
          <p:cNvPr id="169" name="Google Shape;169;p60"/>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ORINOQUÍA</a:t>
            </a:r>
            <a:endParaRPr dirty="0"/>
          </a:p>
        </p:txBody>
      </p:sp>
      <p:pic>
        <p:nvPicPr>
          <p:cNvPr id="170" name="Google Shape;170;p60"/>
          <p:cNvPicPr preferRelativeResize="0"/>
          <p:nvPr/>
        </p:nvPicPr>
        <p:blipFill>
          <a:blip r:embed="rId3" r:link="rId4">
            <a:extLst>
              <a:ext uri="{28A0092B-C50C-407E-A947-70E740481C1C}">
                <a14:useLocalDpi xmlns:a14="http://schemas.microsoft.com/office/drawing/2010/main" val="0"/>
              </a:ext>
            </a:extLst>
          </a:blip>
          <a:stretch>
            <a:fillRect/>
          </a:stretch>
        </p:blipFill>
        <p:spPr>
          <a:xfrm>
            <a:off x="471389" y="1445709"/>
            <a:ext cx="4650200" cy="4860680"/>
          </a:xfrm>
          <a:prstGeom prst="rect">
            <a:avLst/>
          </a:prstGeom>
          <a:noFill/>
          <a:ln>
            <a:noFill/>
          </a:ln>
        </p:spPr>
      </p:pic>
      <p:pic>
        <p:nvPicPr>
          <p:cNvPr id="174" name="Google Shape;174;p60"/>
          <p:cNvPicPr preferRelativeResize="0"/>
          <p:nvPr/>
        </p:nvPicPr>
        <p:blipFill rotWithShape="1">
          <a:blip r:embed="rId5">
            <a:alphaModFix/>
          </a:blip>
          <a:srcRect/>
          <a:stretch/>
        </p:blipFill>
        <p:spPr>
          <a:xfrm>
            <a:off x="13027286" y="958056"/>
            <a:ext cx="3694496" cy="1042506"/>
          </a:xfrm>
          <a:prstGeom prst="rect">
            <a:avLst/>
          </a:prstGeom>
          <a:noFill/>
          <a:ln>
            <a:noFill/>
          </a:ln>
        </p:spPr>
      </p:pic>
      <p:pic>
        <p:nvPicPr>
          <p:cNvPr id="11" name="Imagen 10"/>
          <p:cNvPicPr>
            <a:picLocks noChangeAspect="1"/>
          </p:cNvPicPr>
          <p:nvPr/>
        </p:nvPicPr>
        <p:blipFill>
          <a:blip r:embed="rId6"/>
          <a:stretch>
            <a:fillRect/>
          </a:stretch>
        </p:blipFill>
        <p:spPr>
          <a:xfrm>
            <a:off x="5481476" y="2681022"/>
            <a:ext cx="432854" cy="445047"/>
          </a:xfrm>
          <a:prstGeom prst="rect">
            <a:avLst/>
          </a:prstGeom>
        </p:spPr>
      </p:pic>
      <p:pic>
        <p:nvPicPr>
          <p:cNvPr id="9" name="Google Shape;185;p61"/>
          <p:cNvPicPr preferRelativeResize="0"/>
          <p:nvPr/>
        </p:nvPicPr>
        <p:blipFill rotWithShape="1">
          <a:blip r:embed="rId5">
            <a:alphaModFix/>
          </a:blip>
          <a:srcRect/>
          <a:stretch/>
        </p:blipFill>
        <p:spPr>
          <a:xfrm>
            <a:off x="13243713" y="3852165"/>
            <a:ext cx="3694496" cy="1042506"/>
          </a:xfrm>
          <a:prstGeom prst="rect">
            <a:avLst/>
          </a:prstGeom>
          <a:noFill/>
          <a:ln>
            <a:noFill/>
          </a:ln>
        </p:spPr>
      </p:pic>
      <p:pic>
        <p:nvPicPr>
          <p:cNvPr id="13" name="Google Shape;150;p58"/>
          <p:cNvPicPr preferRelativeResize="0"/>
          <p:nvPr/>
        </p:nvPicPr>
        <p:blipFill rotWithShape="1">
          <a:blip r:embed="rId7">
            <a:alphaModFix/>
          </a:blip>
          <a:srcRect/>
          <a:stretch/>
        </p:blipFill>
        <p:spPr>
          <a:xfrm>
            <a:off x="5481476" y="3996738"/>
            <a:ext cx="451143" cy="445047"/>
          </a:xfrm>
          <a:prstGeom prst="rect">
            <a:avLst/>
          </a:prstGeom>
          <a:noFill/>
          <a:ln>
            <a:no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2541</TotalTime>
  <Words>2587</Words>
  <Application>Microsoft Office PowerPoint</Application>
  <PresentationFormat>Panorámica</PresentationFormat>
  <Paragraphs>143</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Calibri</vt:lpstr>
      <vt:lpstr>Verdana</vt:lpstr>
      <vt:lpstr>Helvetica Neue</vt:lpstr>
      <vt:lpstr>Arial Narrow</vt:lpstr>
      <vt:lpstr>Arial</vt:lpstr>
      <vt:lpstr>Arial Black</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Deslizamientos Observador</cp:lastModifiedBy>
  <cp:revision>248</cp:revision>
  <cp:lastPrinted>2024-01-12T21:20:58Z</cp:lastPrinted>
  <dcterms:created xsi:type="dcterms:W3CDTF">2022-10-19T17:32:46Z</dcterms:created>
  <dcterms:modified xsi:type="dcterms:W3CDTF">2024-01-13T17:35:57Z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ies>
</file>