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08" r:id="rId1"/>
    <p:sldMasterId id="2147498329" r:id="rId2"/>
    <p:sldMasterId id="2147499097" r:id="rId3"/>
    <p:sldMasterId id="2147499128" r:id="rId4"/>
    <p:sldMasterId id="2147499167" r:id="rId5"/>
    <p:sldMasterId id="2147499196" r:id="rId6"/>
  </p:sldMasterIdLst>
  <p:notesMasterIdLst>
    <p:notesMasterId r:id="rId82"/>
  </p:notesMasterIdLst>
  <p:handoutMasterIdLst>
    <p:handoutMasterId r:id="rId83"/>
  </p:handoutMasterIdLst>
  <p:sldIdLst>
    <p:sldId id="13320" r:id="rId7"/>
    <p:sldId id="14023" r:id="rId8"/>
    <p:sldId id="12831" r:id="rId9"/>
    <p:sldId id="13121" r:id="rId10"/>
    <p:sldId id="268" r:id="rId11"/>
    <p:sldId id="5133" r:id="rId12"/>
    <p:sldId id="29156" r:id="rId13"/>
    <p:sldId id="23900" r:id="rId14"/>
    <p:sldId id="10016" r:id="rId15"/>
    <p:sldId id="10017" r:id="rId16"/>
    <p:sldId id="23693" r:id="rId17"/>
    <p:sldId id="23769" r:id="rId18"/>
    <p:sldId id="23770" r:id="rId19"/>
    <p:sldId id="29579" r:id="rId20"/>
    <p:sldId id="29580" r:id="rId21"/>
    <p:sldId id="29619" r:id="rId22"/>
    <p:sldId id="29620" r:id="rId23"/>
    <p:sldId id="29621" r:id="rId24"/>
    <p:sldId id="29622" r:id="rId25"/>
    <p:sldId id="29623" r:id="rId26"/>
    <p:sldId id="29586" r:id="rId27"/>
    <p:sldId id="29587" r:id="rId28"/>
    <p:sldId id="29588" r:id="rId29"/>
    <p:sldId id="29589" r:id="rId30"/>
    <p:sldId id="29590" r:id="rId31"/>
    <p:sldId id="29591" r:id="rId32"/>
    <p:sldId id="29592" r:id="rId33"/>
    <p:sldId id="29593" r:id="rId34"/>
    <p:sldId id="29594" r:id="rId35"/>
    <p:sldId id="29595" r:id="rId36"/>
    <p:sldId id="29596" r:id="rId37"/>
    <p:sldId id="29597" r:id="rId38"/>
    <p:sldId id="29598" r:id="rId39"/>
    <p:sldId id="29599" r:id="rId40"/>
    <p:sldId id="29600" r:id="rId41"/>
    <p:sldId id="29601" r:id="rId42"/>
    <p:sldId id="29602" r:id="rId43"/>
    <p:sldId id="29603" r:id="rId44"/>
    <p:sldId id="29604" r:id="rId45"/>
    <p:sldId id="29605" r:id="rId46"/>
    <p:sldId id="29606" r:id="rId47"/>
    <p:sldId id="29607" r:id="rId48"/>
    <p:sldId id="29608" r:id="rId49"/>
    <p:sldId id="29609" r:id="rId50"/>
    <p:sldId id="29610" r:id="rId51"/>
    <p:sldId id="29611" r:id="rId52"/>
    <p:sldId id="29612" r:id="rId53"/>
    <p:sldId id="29613" r:id="rId54"/>
    <p:sldId id="29614" r:id="rId55"/>
    <p:sldId id="29615" r:id="rId56"/>
    <p:sldId id="29617" r:id="rId57"/>
    <p:sldId id="29618" r:id="rId58"/>
    <p:sldId id="319" r:id="rId59"/>
    <p:sldId id="347" r:id="rId60"/>
    <p:sldId id="348" r:id="rId61"/>
    <p:sldId id="353" r:id="rId62"/>
    <p:sldId id="321" r:id="rId63"/>
    <p:sldId id="351" r:id="rId64"/>
    <p:sldId id="355" r:id="rId65"/>
    <p:sldId id="354" r:id="rId66"/>
    <p:sldId id="323" r:id="rId67"/>
    <p:sldId id="324" r:id="rId68"/>
    <p:sldId id="325" r:id="rId69"/>
    <p:sldId id="310" r:id="rId70"/>
    <p:sldId id="349" r:id="rId71"/>
    <p:sldId id="311" r:id="rId72"/>
    <p:sldId id="350" r:id="rId73"/>
    <p:sldId id="312" r:id="rId74"/>
    <p:sldId id="352" r:id="rId75"/>
    <p:sldId id="314" r:id="rId76"/>
    <p:sldId id="315" r:id="rId77"/>
    <p:sldId id="316" r:id="rId78"/>
    <p:sldId id="29478" r:id="rId79"/>
    <p:sldId id="29584" r:id="rId80"/>
    <p:sldId id="23768" r:id="rId8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33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Milena Rincon Loaiza" initials="AMRL" lastIdx="2" clrIdx="0"/>
  <p:cmAuthor id="2" name="CONSULTA SIPROT" initials="CS" lastIdx="2" clrIdx="1"/>
  <p:cmAuthor id="3" name="Milena Rincón" initials="M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E00"/>
    <a:srgbClr val="EAEFF7"/>
    <a:srgbClr val="499ADE"/>
    <a:srgbClr val="1E66AA"/>
    <a:srgbClr val="27539D"/>
    <a:srgbClr val="C2DDF4"/>
    <a:srgbClr val="FF9A52"/>
    <a:srgbClr val="16528E"/>
    <a:srgbClr val="2949CA"/>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Estilo claro 3 - Énfasi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Énfasi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Estilo claro 3 - Énfasi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5521" autoAdjust="0"/>
  </p:normalViewPr>
  <p:slideViewPr>
    <p:cSldViewPr snapToGrid="0">
      <p:cViewPr varScale="1">
        <p:scale>
          <a:sx n="106" d="100"/>
          <a:sy n="106" d="100"/>
        </p:scale>
        <p:origin x="474" y="96"/>
      </p:cViewPr>
      <p:guideLst>
        <p:guide orient="horz" pos="1003"/>
        <p:guide pos="3364"/>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7752"/>
    </p:cViewPr>
  </p:sorterViewPr>
  <p:notesViewPr>
    <p:cSldViewPr snapToGrid="0" snapToObjects="1">
      <p:cViewPr varScale="1">
        <p:scale>
          <a:sx n="85" d="100"/>
          <a:sy n="85" d="100"/>
        </p:scale>
        <p:origin x="38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commentAuthors" Target="commen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51ED8A-2853-4960-BD50-C2E418421020}" type="datetimeFigureOut">
              <a:rPr lang="es-CO" smtClean="0"/>
              <a:pPr/>
              <a:t>9/03/2025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C24A4E-F78A-4D5A-96A7-94EDC47E83A4}" type="slidenum">
              <a:rPr lang="es-CO" smtClean="0"/>
              <a:pPr/>
              <a:t>‹Nº›</a:t>
            </a:fld>
            <a:endParaRPr lang="es-CO"/>
          </a:p>
        </p:txBody>
      </p:sp>
    </p:spTree>
    <p:extLst>
      <p:ext uri="{BB962C8B-B14F-4D97-AF65-F5344CB8AC3E}">
        <p14:creationId xmlns:p14="http://schemas.microsoft.com/office/powerpoint/2010/main" val="3980358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D8B78-8DE0-455D-A389-7C47F178F467}" type="datetimeFigureOut">
              <a:rPr lang="es-CO" smtClean="0"/>
              <a:pPr/>
              <a:t>9/03/2025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83B76-51B6-493B-AD8F-034B31CF8593}" type="slidenum">
              <a:rPr lang="es-CO" smtClean="0"/>
              <a:pPr/>
              <a:t>‹Nº›</a:t>
            </a:fld>
            <a:endParaRPr lang="es-CO"/>
          </a:p>
        </p:txBody>
      </p:sp>
    </p:spTree>
    <p:extLst>
      <p:ext uri="{BB962C8B-B14F-4D97-AF65-F5344CB8AC3E}">
        <p14:creationId xmlns:p14="http://schemas.microsoft.com/office/powerpoint/2010/main" val="214497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172.16.1.237/almacen/interno/PronosticosCol/wrfideam/colombia/volcanes/?C=M;O=D"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5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M:\OF_SERVICIO_DE_PRONOSTICO_Y_ALERTAS\Compartida\1.Alertas_Ambientales\1.5_Alertas\1.5.1_Informe_técnico_diario\Archivos Excel </a:t>
            </a:r>
            <a:r>
              <a:rPr lang="es-CO" dirty="0" err="1"/>
              <a:t>Coordin</a:t>
            </a:r>
            <a:endParaRPr lang="es-CO" dirty="0"/>
          </a:p>
          <a:p>
            <a:r>
              <a:rPr lang="es-CO" dirty="0" err="1"/>
              <a:t>acion</a:t>
            </a:r>
            <a:r>
              <a:rPr lang="es-CO" dirty="0"/>
              <a:t>……Se escoge el </a:t>
            </a:r>
            <a:r>
              <a:rPr lang="es-CO" dirty="0" err="1"/>
              <a:t>Graf_embalses</a:t>
            </a:r>
            <a:endParaRPr lang="es-CO" dirty="0"/>
          </a:p>
          <a:p>
            <a:endParaRPr lang="es-CO" dirty="0"/>
          </a:p>
          <a:p>
            <a:pPr marL="0" marR="0" indent="0" algn="l" defTabSz="914400" rtl="0" eaLnBrk="1" fontAlgn="auto" latinLnBrk="0" hangingPunct="1">
              <a:lnSpc>
                <a:spcPct val="100000"/>
              </a:lnSpc>
              <a:spcBef>
                <a:spcPts val="0"/>
              </a:spcBef>
              <a:spcAft>
                <a:spcPts val="0"/>
              </a:spcAft>
              <a:buClrTx/>
              <a:buSzTx/>
              <a:buFontTx/>
              <a:buNone/>
              <a:tabLst/>
              <a:defRPr/>
            </a:pPr>
            <a:r>
              <a:rPr lang="es-MX" sz="1200" u="sng" spc="-30" dirty="0">
                <a:solidFill>
                  <a:prstClr val="white"/>
                </a:solidFill>
                <a:latin typeface="Arial Narrow" panose="020B0606020202030204" pitchFamily="34" charset="0"/>
                <a:ea typeface="Cambria" panose="02040503050406030204" pitchFamily="18" charset="0"/>
                <a:cs typeface="Verdana" panose="020B0604030504040204" pitchFamily="34" charset="0"/>
              </a:rPr>
              <a:t>http://ido.xm.com.co/ido/SitePages/hidrologia.aspx?q=reservas</a:t>
            </a:r>
            <a:endParaRPr lang="es-CO" sz="1200" spc="-30" dirty="0">
              <a:solidFill>
                <a:prstClr val="white"/>
              </a:solidFill>
              <a:ea typeface="Cambria" panose="02040503050406030204" pitchFamily="18" charset="0"/>
              <a:cs typeface="Calibri" panose="020F0502020204030204" pitchFamily="34" charset="0"/>
            </a:endParaRP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139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500" b="1" dirty="0">
                <a:latin typeface="Arial" panose="020B0604020202020204" pitchFamily="34" charset="0"/>
                <a:cs typeface="Arial" panose="020B0604020202020204" pitchFamily="34" charset="0"/>
              </a:rPr>
              <a:t>FAVOR</a:t>
            </a:r>
            <a:r>
              <a:rPr lang="es-CO" sz="500" b="1" baseline="0" dirty="0">
                <a:latin typeface="Arial" panose="020B0604020202020204" pitchFamily="34" charset="0"/>
                <a:cs typeface="Arial" panose="020B0604020202020204" pitchFamily="34" charset="0"/>
              </a:rPr>
              <a:t> PEGAR COMO IMAGEN.</a:t>
            </a:r>
            <a:endParaRPr lang="es-CO" sz="5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CO" sz="500" b="1" dirty="0">
                <a:latin typeface="Arial" panose="020B0604020202020204" pitchFamily="34" charset="0"/>
                <a:cs typeface="Arial" panose="020B0604020202020204" pitchFamily="34" charset="0"/>
              </a:rPr>
              <a:t>Nuevo formato de volcanes que se encuentra en la ruta M:\OF_SERVICIO_DE_PRONOSTICO_Y_ALERTAS\Compartida\2.Análisis_pronóstico_del_tiempo\2.5_Volcanes. El archivo se denomina: "VOLCANES_nuevo_formato.xlsx“. Pegar</a:t>
            </a:r>
            <a:r>
              <a:rPr lang="es-CO" sz="500" b="1" baseline="0" dirty="0">
                <a:latin typeface="Arial" panose="020B0604020202020204" pitchFamily="34" charset="0"/>
                <a:cs typeface="Arial" panose="020B0604020202020204" pitchFamily="34" charset="0"/>
              </a:rPr>
              <a:t> como imagen con altura de 15 cm, después ampliar con el mouse el ancho de la misma.</a:t>
            </a:r>
            <a:endParaRPr lang="es-CO" sz="5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500" b="1" dirty="0">
                <a:latin typeface="Arial" panose="020B0604020202020204" pitchFamily="34" charset="0"/>
                <a:cs typeface="Arial" panose="020B0604020202020204" pitchFamily="34" charset="0"/>
              </a:rPr>
              <a:t>NO MOVER Mapa: 15 cm de alto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u="sng" kern="1200" dirty="0">
                <a:solidFill>
                  <a:schemeClr val="tx1"/>
                </a:solidFill>
                <a:effectLst/>
                <a:latin typeface="+mn-lt"/>
                <a:ea typeface="+mn-ea"/>
                <a:cs typeface="+mn-cs"/>
                <a:hlinkClick r:id="rId3"/>
              </a:rPr>
              <a:t>http://172.16.1.237/almacen/interno/PronosticosCol/wrfideam/colombia/volcanes/?C=M;O=D</a:t>
            </a:r>
            <a:endParaRPr lang="es-CO"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s-ES" sz="500" b="1"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425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800" b="0" dirty="0"/>
              <a:t>FAVOR</a:t>
            </a:r>
            <a:r>
              <a:rPr lang="es-CO" sz="800" b="0" baseline="0" dirty="0"/>
              <a:t> PEGAR EN FORMATO  IMAGEN</a:t>
            </a:r>
            <a:endParaRPr lang="es-CO" sz="800" b="0" dirty="0"/>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r>
              <a:rPr lang="es-CO" sz="800" b="0" dirty="0"/>
              <a:t>Nuevo formato de volcanes que se encuentra en la ruta M:\OF_SERVICIO_DE_PRONOSTICO_Y_ALERTAS\Compartida\2.Análisis_pronóstico_del_tiempo\2.5_Volcanes\2.5_Volcanes. </a:t>
            </a:r>
          </a:p>
          <a:p>
            <a:pPr marL="171450" indent="-171450">
              <a:buFont typeface="Arial" panose="020B0604020202020204" pitchFamily="34" charset="0"/>
              <a:buChar char="•"/>
            </a:pPr>
            <a:r>
              <a:rPr lang="es-CO" sz="800" b="0" dirty="0"/>
              <a:t>Descargar archivo se denomina: "VOLCANES_nuevo_formato.xlsx“. </a:t>
            </a:r>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endParaRPr lang="es-CO" sz="800" b="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18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Google Shape;3027;p14:notes">
            <a:extLst>
              <a:ext uri="{FF2B5EF4-FFF2-40B4-BE49-F238E27FC236}">
                <a16:creationId xmlns:a16="http://schemas.microsoft.com/office/drawing/2014/main" id="{3AB34B1A-073F-0165-495B-C9D2F21EE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34179" name="Google Shape;3028;p14:notes">
            <a:extLst>
              <a:ext uri="{FF2B5EF4-FFF2-40B4-BE49-F238E27FC236}">
                <a16:creationId xmlns:a16="http://schemas.microsoft.com/office/drawing/2014/main" id="{25D6DF07-F2B7-523D-EE80-FA30DCDE706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45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CD3D95D-1B86-170B-ADD3-733F050377C8}"/>
            </a:ext>
          </a:extLst>
        </p:cNvPr>
        <p:cNvGrpSpPr/>
        <p:nvPr/>
      </p:nvGrpSpPr>
      <p:grpSpPr>
        <a:xfrm>
          <a:off x="0" y="0"/>
          <a:ext cx="0" cy="0"/>
          <a:chOff x="0" y="0"/>
          <a:chExt cx="0" cy="0"/>
        </a:xfrm>
      </p:grpSpPr>
      <p:sp>
        <p:nvSpPr>
          <p:cNvPr id="438274" name="Google Shape;3082;p17:notes">
            <a:extLst>
              <a:ext uri="{FF2B5EF4-FFF2-40B4-BE49-F238E27FC236}">
                <a16:creationId xmlns:a16="http://schemas.microsoft.com/office/drawing/2014/main" id="{AB65F4E2-3457-3056-2218-7D99E013F1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dirty="0">
              <a:latin typeface="Arial" panose="020B0604020202020204" pitchFamily="34" charset="0"/>
              <a:cs typeface="Arial" panose="020B0604020202020204" pitchFamily="34" charset="0"/>
            </a:endParaRPr>
          </a:p>
        </p:txBody>
      </p:sp>
      <p:sp>
        <p:nvSpPr>
          <p:cNvPr id="438275" name="Google Shape;3083;p17:notes">
            <a:extLst>
              <a:ext uri="{FF2B5EF4-FFF2-40B4-BE49-F238E27FC236}">
                <a16:creationId xmlns:a16="http://schemas.microsoft.com/office/drawing/2014/main" id="{B6944B71-7FBF-6D33-8846-80DB74463C1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511509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F5232E2-DF6D-C859-A1E7-14916107A762}"/>
            </a:ext>
          </a:extLst>
        </p:cNvPr>
        <p:cNvGrpSpPr/>
        <p:nvPr/>
      </p:nvGrpSpPr>
      <p:grpSpPr>
        <a:xfrm>
          <a:off x="0" y="0"/>
          <a:ext cx="0" cy="0"/>
          <a:chOff x="0" y="0"/>
          <a:chExt cx="0" cy="0"/>
        </a:xfrm>
      </p:grpSpPr>
      <p:sp>
        <p:nvSpPr>
          <p:cNvPr id="438274" name="Google Shape;3082;p17:notes">
            <a:extLst>
              <a:ext uri="{FF2B5EF4-FFF2-40B4-BE49-F238E27FC236}">
                <a16:creationId xmlns:a16="http://schemas.microsoft.com/office/drawing/2014/main" id="{34B92A75-362E-672C-6F36-3B458F1FE9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dirty="0">
              <a:latin typeface="Arial" panose="020B0604020202020204" pitchFamily="34" charset="0"/>
              <a:cs typeface="Arial" panose="020B0604020202020204" pitchFamily="34" charset="0"/>
            </a:endParaRPr>
          </a:p>
        </p:txBody>
      </p:sp>
      <p:sp>
        <p:nvSpPr>
          <p:cNvPr id="438275" name="Google Shape;3083;p17:notes">
            <a:extLst>
              <a:ext uri="{FF2B5EF4-FFF2-40B4-BE49-F238E27FC236}">
                <a16:creationId xmlns:a16="http://schemas.microsoft.com/office/drawing/2014/main" id="{A9A925A1-4148-9F61-9A39-DF3BD82F34ED}"/>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110300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0DA328C-EB44-0B0C-7E79-2DACC6FF12D8}"/>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6125C58C-DF3C-D7EB-CC12-AC724E4459AD}"/>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7E82FAF2-F9A5-89D8-BE94-8D5A4C9BBB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8834FECB-4773-48EA-047C-7CB63A97FB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38</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511073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612E842-66D0-0079-BFC9-2D6AD701A22A}"/>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249D78FC-9ED6-18E6-5F52-A3082328F1E0}"/>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794CCAF3-E014-FBFD-4ACD-B8F0CF36BA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991E167F-FED4-2398-6144-00EDE5F834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39</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9205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A8AEDA9-9EEB-FD3C-E8C6-1EF944708C68}"/>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50270F35-6F54-4266-CCA6-D2867BA635A8}"/>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A775A5A5-2DBF-73BF-0EEF-AEDBDA78E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8660B740-3599-57B9-2615-6A1DDFC8CA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40</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4323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800" baseline="0" dirty="0">
                <a:latin typeface="Arial Narrow" panose="020B0606020202030204" pitchFamily="34" charset="0"/>
              </a:rPr>
              <a:t>G:\Mi unidad\OSPA\02. Datos Diarios\Mapas\Mapa 1_3Dias y Smart</a:t>
            </a:r>
            <a:endParaRPr lang="en-US" sz="800" baseline="0" dirty="0">
              <a:latin typeface="Arial Narrow" panose="020B0606020202030204" pitchFamily="34" charset="0"/>
            </a:endParaRP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NO CAMBIAR LA CONFIGURACION DE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VERIFICAR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A</a:t>
            </a:r>
            <a:r>
              <a:rPr lang="es-CO" sz="800" baseline="0" dirty="0">
                <a:latin typeface="Arial Narrow" panose="020B0606020202030204" pitchFamily="34" charset="0"/>
              </a:rPr>
              <a:t>ltura de los mapas 12.5 cm </a:t>
            </a:r>
          </a:p>
          <a:p>
            <a:pPr marL="171450" indent="-171450">
              <a:buFont typeface="Arial" panose="020B0604020202020204" pitchFamily="34" charset="0"/>
              <a:buChar char="•"/>
            </a:pPr>
            <a:r>
              <a:rPr lang="es-CO" sz="800" baseline="0" dirty="0">
                <a:latin typeface="Arial Narrow" panose="020B0606020202030204" pitchFamily="34" charset="0"/>
              </a:rPr>
              <a:t>Sólo Alertas Rojas y Naranjas, minimizando párrafos y los mapas después de las diez.</a:t>
            </a:r>
          </a:p>
          <a:p>
            <a:pPr marL="171450" indent="-171450">
              <a:buFont typeface="Arial" panose="020B0604020202020204" pitchFamily="34" charset="0"/>
              <a:buChar char="•"/>
            </a:pPr>
            <a:r>
              <a:rPr lang="es-CO" sz="800" baseline="0" dirty="0">
                <a:latin typeface="Arial Narrow" panose="020B0606020202030204" pitchFamily="34" charset="0"/>
              </a:rPr>
              <a:t>Los mapas están ubicados en  la carpeta compartida/</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42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6DD697A-0084-0511-71C5-C716F38E77D1}"/>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9645DA65-0CEC-142D-B3C7-B3AD121C9340}"/>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C0F0DE97-35E7-7043-BC0B-C3B99D9879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82A5A8BD-5E95-1659-1056-4FDF20BB6F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41</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54841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EC72008-3FC1-A623-2C5C-F24C29AD3874}"/>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8BD0D877-0B9E-7A50-BEAD-E717E7F03A3D}"/>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CD81DE42-7065-ECC7-9E30-8EDD5E7273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B9859BCE-7A3B-1336-0375-692899E06A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42</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80852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F5CB91A-C5A5-6646-BF39-4A87406591B4}"/>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3F8ECF96-5542-2300-6D2E-CFC6667450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9B61DE3F-4F7D-F7BF-84C2-D6A1C9C14E2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085732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328E8B0-8757-B925-61CD-DDC232ADBF33}"/>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8BE41770-9F39-DDE8-DDEB-BFB6896CD0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C25D0324-9E5F-1C0F-40CC-9ACB33BC768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688847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7A6197F-C95F-6E0B-0E0D-CC0A51F25115}"/>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E773532B-10FF-C1A3-4A40-58D99B44A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33B30719-7933-A7A4-9457-147BBE745F86}"/>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242077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DC8A2397-95D4-BC82-62E5-5A362359DA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E2C96A42-1AF4-9EFC-5A0F-95755D782B9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695606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9A90590-FBE8-B938-4DAA-CCA597E4E8E9}"/>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DF62A8FE-581E-9109-0FA0-D670DCB53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2F9BD0C4-F6B2-15D0-8833-FA68F870DE9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123979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C369EDD-D428-CA24-EC99-D6087A609FC4}"/>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B43E721A-66F5-2300-BFEB-0E9F2FB909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E97CA18F-F99C-0AEF-FB36-ADF937BF951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488649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7405900-44E5-804F-05AD-4D0D6936344D}"/>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D25590F5-FF4E-9CA7-21C5-F035D77E23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C02FC687-B91A-6240-2DBC-6509C2231F03}"/>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250472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13D6CF6-D4FF-E4FA-1483-A065AA2404D7}"/>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417B95C2-5595-98F6-0439-B90545CE7F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400D63A8-FAFF-CBC5-7395-FB590AB12E7E}"/>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77391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VERIFICAR las Fechas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 </a:t>
            </a:r>
            <a:r>
              <a:rPr lang="es-CO" sz="800" dirty="0">
                <a:hlinkClick r:id="rId3"/>
              </a:rPr>
              <a:t>Para bajar</a:t>
            </a:r>
            <a:r>
              <a:rPr lang="es-CO" sz="800" baseline="0" dirty="0">
                <a:hlinkClick r:id="rId3"/>
              </a:rPr>
              <a:t> las imágenes :  </a:t>
            </a:r>
            <a:r>
              <a:rPr lang="es-CO" sz="8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http://bart.ideam.gov.co/ospa/satelite/Goes16/Estimativos/Precipitacion/24H/MAPAS/2022/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O:\Mi unidad\OSPA\1.Tematicas\1.6_Visualizacion_y_Radares\productos\</a:t>
            </a:r>
            <a:r>
              <a:rPr lang="es-CO" sz="800" u="sng" kern="1200" dirty="0" err="1">
                <a:solidFill>
                  <a:schemeClr val="tx1"/>
                </a:solidFill>
                <a:effectLst/>
                <a:latin typeface="+mn-lt"/>
                <a:ea typeface="+mn-ea"/>
                <a:cs typeface="+mn-cs"/>
              </a:rPr>
              <a:t>hidroestimador_satelital</a:t>
            </a:r>
            <a:r>
              <a:rPr lang="es-CO" sz="800" u="sng" kern="1200" dirty="0">
                <a:solidFill>
                  <a:schemeClr val="tx1"/>
                </a:solidFill>
                <a:effectLst/>
                <a:latin typeface="+mn-lt"/>
                <a:ea typeface="+mn-ea"/>
                <a:cs typeface="+mn-cs"/>
              </a:rPr>
              <a:t>\output\24H\MAPAS\2023\07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T:</a:t>
            </a:r>
            <a:r>
              <a:rPr lang="en-US" sz="800" baseline="0" dirty="0"/>
              <a:t> Letra 11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dirty="0"/>
              <a:t>Estar pendientes de la generación de la tabla de máximos</a:t>
            </a:r>
            <a:r>
              <a:rPr lang="es-CO" sz="800" baseline="0" dirty="0"/>
              <a:t> históricos. Disponibles en: Mapa disponible en: </a:t>
            </a:r>
          </a:p>
          <a:p>
            <a:pPr marL="171450" indent="-171450">
              <a:buFont typeface="Arial" panose="020B0604020202020204" pitchFamily="34" charset="0"/>
              <a:buChar char="•"/>
            </a:pPr>
            <a:endParaRPr lang="es-CO" sz="800" kern="1200" dirty="0">
              <a:solidFill>
                <a:schemeClr val="tx1"/>
              </a:solidFill>
              <a:effectLst/>
              <a:latin typeface="+mn-lt"/>
              <a:ea typeface="+mn-ea"/>
              <a:cs typeface="+mn-cs"/>
            </a:endParaRPr>
          </a:p>
          <a:p>
            <a:pPr marL="171450" indent="-171450">
              <a:buFont typeface="Arial" panose="020B0604020202020204" pitchFamily="34" charset="0"/>
              <a:buChar char="•"/>
            </a:pPr>
            <a:r>
              <a:rPr lang="es-CO" sz="800" kern="1200" dirty="0">
                <a:solidFill>
                  <a:schemeClr val="tx1"/>
                </a:solidFill>
                <a:effectLst/>
                <a:latin typeface="+mn-lt"/>
                <a:ea typeface="+mn-ea"/>
                <a:cs typeface="+mn-cs"/>
              </a:rPr>
              <a:t>M:\OF_SERVICIO_DE_PRONOSTICO_Y_ALERTAS\Compartida\1.Alertas_Ambientales\1.5_Alertas\1.5.1_Informe_técnico_diario\Archivos Excel Coordinación</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3</a:t>
            </a:fld>
            <a:endParaRPr lang="es-CO" dirty="0">
              <a:solidFill>
                <a:prstClr val="black"/>
              </a:solidFill>
            </a:endParaRPr>
          </a:p>
        </p:txBody>
      </p:sp>
    </p:spTree>
    <p:extLst>
      <p:ext uri="{BB962C8B-B14F-4D97-AF65-F5344CB8AC3E}">
        <p14:creationId xmlns:p14="http://schemas.microsoft.com/office/powerpoint/2010/main" val="89156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58</a:t>
            </a:fld>
            <a:endParaRPr lang="es-MX"/>
          </a:p>
        </p:txBody>
      </p:sp>
    </p:spTree>
    <p:extLst>
      <p:ext uri="{BB962C8B-B14F-4D97-AF65-F5344CB8AC3E}">
        <p14:creationId xmlns:p14="http://schemas.microsoft.com/office/powerpoint/2010/main" val="599437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B2208-F3DC-BF50-FA3E-0D3F835838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5C3A2AE-C81B-E212-F5BC-5D1B15EABC7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A99A811-4436-6F7E-D22D-E84F2825B0B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022B0CD4-4930-633E-F7E3-73C673D01253}"/>
              </a:ext>
            </a:extLst>
          </p:cNvPr>
          <p:cNvSpPr>
            <a:spLocks noGrp="1"/>
          </p:cNvSpPr>
          <p:nvPr>
            <p:ph type="sldNum" sz="quarter" idx="5"/>
          </p:nvPr>
        </p:nvSpPr>
        <p:spPr/>
        <p:txBody>
          <a:bodyPr/>
          <a:lstStyle/>
          <a:p>
            <a:fld id="{3D2280A9-CB00-4B90-9015-F997404898FF}" type="slidenum">
              <a:rPr lang="es-MX" smtClean="0"/>
              <a:t>59</a:t>
            </a:fld>
            <a:endParaRPr lang="es-MX"/>
          </a:p>
        </p:txBody>
      </p:sp>
    </p:spTree>
    <p:extLst>
      <p:ext uri="{BB962C8B-B14F-4D97-AF65-F5344CB8AC3E}">
        <p14:creationId xmlns:p14="http://schemas.microsoft.com/office/powerpoint/2010/main" val="2937056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66</a:t>
            </a:fld>
            <a:endParaRPr lang="es-MX"/>
          </a:p>
        </p:txBody>
      </p:sp>
    </p:spTree>
    <p:extLst>
      <p:ext uri="{BB962C8B-B14F-4D97-AF65-F5344CB8AC3E}">
        <p14:creationId xmlns:p14="http://schemas.microsoft.com/office/powerpoint/2010/main" val="3833645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4132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2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pPr/>
              <a:t>75</a:t>
            </a:fld>
            <a:endParaRPr lang="es-CO"/>
          </a:p>
        </p:txBody>
      </p:sp>
    </p:spTree>
    <p:extLst>
      <p:ext uri="{BB962C8B-B14F-4D97-AF65-F5344CB8AC3E}">
        <p14:creationId xmlns:p14="http://schemas.microsoft.com/office/powerpoint/2010/main" val="90373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NO BORREN LOS CUADROS ANEXOS NI LOS LINKS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VERIFICAR las Fechas : </a:t>
            </a:r>
            <a:r>
              <a:rPr lang="es-CO" sz="1200" b="1" baseline="0" dirty="0">
                <a:solidFill>
                  <a:srgbClr val="FF0000"/>
                </a:solidFill>
                <a:latin typeface="Arial Narrow" panose="020B0606020202030204" pitchFamily="34" charset="0"/>
              </a:rPr>
              <a:t>coger la grafica del día anterior correspondiendo entre las 9:00 am y 6:30pm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hlinkClick r:id="rId3"/>
              </a:rPr>
              <a:t>Para bajar</a:t>
            </a:r>
            <a:r>
              <a:rPr lang="es-CO" baseline="0" dirty="0">
                <a:hlinkClick r:id="rId3"/>
              </a:rPr>
              <a:t> las imágenes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baseline="0" dirty="0">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aseline="0" dirty="0">
                <a:hlinkClick r:id="rId3"/>
              </a:rPr>
              <a:t>https://firms.modaps.eosdis.nasa.gov/map/#m:advanced;d:24hrs;l:viirs,country-outline;@-63.2,3.8,5z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kern="1200" dirty="0">
                <a:solidFill>
                  <a:schemeClr val="tx1"/>
                </a:solidFill>
                <a:effectLst/>
                <a:latin typeface="+mn-lt"/>
                <a:ea typeface="+mn-ea"/>
                <a:cs typeface="+mn-cs"/>
              </a:rPr>
              <a:t>M:\OF_SERVICIO_DE_PRONOSTICO_Y_ALERTAS\Compartida\3.Administrativo\3.2_Contratistas\MILE_RINCON\presentacion_auto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t>Se debe tomar el mapa del día anterior y su altura debe ser de 14.6 cm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Tabla:</a:t>
            </a:r>
            <a:r>
              <a:rPr lang="en-US" baseline="0" dirty="0"/>
              <a:t> </a:t>
            </a:r>
            <a:r>
              <a:rPr lang="en-US" baseline="0" dirty="0" err="1"/>
              <a:t>Letra</a:t>
            </a:r>
            <a:r>
              <a:rPr lang="en-US" baseline="0" dirty="0"/>
              <a:t>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u="none" strike="noStrike" dirty="0">
                <a:solidFill>
                  <a:srgbClr val="000000"/>
                </a:solidFill>
                <a:effectLst/>
                <a:latin typeface="Calibri" panose="020F0502020204030204" pitchFamily="34" charset="0"/>
              </a:rPr>
              <a:t>Tona (Corregimiento Berlín 3316 Msnm) (2.2)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89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82" name="Google Shape;677;p7:notes">
            <a:extLst>
              <a:ext uri="{FF2B5EF4-FFF2-40B4-BE49-F238E27FC236}">
                <a16:creationId xmlns:a16="http://schemas.microsoft.com/office/drawing/2014/main" id="{96C164CA-DF2C-8C4C-28F3-714C3D86732C}"/>
              </a:ext>
            </a:extLst>
          </p:cNvPr>
          <p:cNvSpPr txBox="1">
            <a:spLocks noGrp="1"/>
          </p:cNvSpPr>
          <p:nvPr>
            <p:ph type="body" idx="1"/>
          </p:nvPr>
        </p:nvSpPr>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993283" name="Google Shape;678;p7:notes">
            <a:extLst>
              <a:ext uri="{FF2B5EF4-FFF2-40B4-BE49-F238E27FC236}">
                <a16:creationId xmlns:a16="http://schemas.microsoft.com/office/drawing/2014/main" id="{3277F078-BFA4-C0F6-59A7-8671A0B326CB}"/>
              </a:ext>
            </a:extLst>
          </p:cNvPr>
          <p:cNvSpPr>
            <a:spLocks noGrp="1" noRot="1" noChangeAspect="1" noTextEdit="1"/>
          </p:cNvSpPr>
          <p:nvPr>
            <p:ph type="sldImg" idx="2"/>
          </p:nvPr>
        </p:nvSpPr>
        <p:spPr>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dirty="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9858" name="Google Shape;677;p7:notes"/>
          <p:cNvSpPr txBox="1">
            <a:spLocks noGrp="1"/>
          </p:cNvSpPr>
          <p:nvPr>
            <p:ph type="body" idx="1"/>
          </p:nvPr>
        </p:nvSpPr>
        <p:spPr>
          <a:ln/>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889859" name="Google Shape;678;p7: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336268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aseline="0" dirty="0"/>
              <a:t>Recortar las imágenes, incluya el Archipiélago de San Andrés y Providencia. Utilice la guía de cada cuadro para colocar cada imagen, las cuáles, deben tener una altura de 13.0 cm aproximadamente.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https://linetview.nowcast.de/linetview/pages/index.html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http://172.16.1.237/almacen/interno/satelite/Goes16/latest/pngs/latest_COLOMBIA.png</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9</a:t>
            </a:fld>
            <a:endParaRPr lang="es-CO">
              <a:solidFill>
                <a:prstClr val="black"/>
              </a:solidFill>
            </a:endParaRPr>
          </a:p>
        </p:txBody>
      </p:sp>
    </p:spTree>
    <p:extLst>
      <p:ext uri="{BB962C8B-B14F-4D97-AF65-F5344CB8AC3E}">
        <p14:creationId xmlns:p14="http://schemas.microsoft.com/office/powerpoint/2010/main" val="204064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baseline="0" dirty="0"/>
              <a:t>DALI con altura de 15 cm: Precipitación acumulada a 24 horas desde las 07:00 HLC.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El </a:t>
            </a:r>
            <a:r>
              <a:rPr lang="en-US" b="1" baseline="0" dirty="0" err="1"/>
              <a:t>mapa</a:t>
            </a:r>
            <a:r>
              <a:rPr lang="en-US" b="1" baseline="0" dirty="0"/>
              <a:t> se </a:t>
            </a:r>
            <a:r>
              <a:rPr lang="en-US" b="1" baseline="0" dirty="0" err="1"/>
              <a:t>ubica</a:t>
            </a:r>
            <a:r>
              <a:rPr lang="en-US" b="1" baseline="0" dirty="0"/>
              <a:t> </a:t>
            </a:r>
            <a:r>
              <a:rPr lang="en-US" b="1" baseline="0" dirty="0" err="1"/>
              <a:t>en</a:t>
            </a:r>
            <a:r>
              <a:rPr lang="en-US" b="1" baseline="0" dirty="0"/>
              <a:t> el </a:t>
            </a:r>
            <a:r>
              <a:rPr lang="en-US" b="1" baseline="0" dirty="0" err="1"/>
              <a:t>almacén</a:t>
            </a:r>
            <a:r>
              <a:rPr lang="en-US" b="1" baseline="0" dirty="0"/>
              <a:t> </a:t>
            </a:r>
            <a:r>
              <a:rPr lang="en-US" b="1" baseline="0" dirty="0" err="1"/>
              <a:t>en</a:t>
            </a:r>
            <a:r>
              <a:rPr lang="en-US" b="1" baseline="0" dirty="0"/>
              <a:t>: </a:t>
            </a:r>
            <a:r>
              <a:rPr lang="es-ES" b="1" baseline="0" dirty="0"/>
              <a:t>El pronóstico de precipitación se debe tomar después de las 09:00 HLC, hora en la cual ya se encuentra actualizado.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endParaRPr lang="es-ES" dirty="0"/>
          </a:p>
          <a:p>
            <a:endParaRPr lang="es-ES" b="1" baseline="0" dirty="0"/>
          </a:p>
          <a:p>
            <a:r>
              <a:rPr lang="es-ES" b="1"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http://bart.ideam.gov.co/ospa/PronosticosCol/SmartMet/png/latest/DALI/Hoy/dia_1.png</a:t>
            </a:r>
          </a:p>
          <a:p>
            <a:endParaRPr lang="es-ES" b="1" baseline="0" dirty="0"/>
          </a:p>
          <a:p>
            <a:endParaRPr lang="es-ES" b="1" baseline="0"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10</a:t>
            </a:fld>
            <a:endParaRPr lang="es-CO">
              <a:solidFill>
                <a:prstClr val="black"/>
              </a:solidFill>
            </a:endParaRPr>
          </a:p>
        </p:txBody>
      </p:sp>
    </p:spTree>
    <p:extLst>
      <p:ext uri="{BB962C8B-B14F-4D97-AF65-F5344CB8AC3E}">
        <p14:creationId xmlns:p14="http://schemas.microsoft.com/office/powerpoint/2010/main" val="137653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4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45.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5.wdp"/><Relationship Id="rId4" Type="http://schemas.openxmlformats.org/officeDocument/2006/relationships/image" Target="../media/image50.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6.wdp"/><Relationship Id="rId4" Type="http://schemas.openxmlformats.org/officeDocument/2006/relationships/image" Target="../media/image3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4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2.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8.wdp"/></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2.wdp"/></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2.wdp"/></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2.wdp"/></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2.wdp"/></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2.wdp"/></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2.wdp"/></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3.wdp"/></Relationships>
</file>

<file path=ppt/slideLayouts/_rels/slideLayout1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1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54.jpeg"/><Relationship Id="rId1" Type="http://schemas.openxmlformats.org/officeDocument/2006/relationships/slideMaster" Target="../slideMasters/slideMaster4.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16.png"/></Relationships>
</file>

<file path=ppt/slideLayouts/_rels/slideLayout1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37.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6.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4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4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5.xml"/><Relationship Id="rId5" Type="http://schemas.microsoft.com/office/2007/relationships/hdphoto" Target="../media/hdphoto5.wdp"/><Relationship Id="rId4" Type="http://schemas.openxmlformats.org/officeDocument/2006/relationships/image" Target="../media/image5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5.xml"/><Relationship Id="rId5" Type="http://schemas.microsoft.com/office/2007/relationships/hdphoto" Target="../media/hdphoto6.wdp"/><Relationship Id="rId4" Type="http://schemas.openxmlformats.org/officeDocument/2006/relationships/image" Target="../media/image3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2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9.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8.wdp"/></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3.wdp"/></Relationships>
</file>

<file path=ppt/slideLayouts/_rels/slideLayout15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54.jpeg"/><Relationship Id="rId1" Type="http://schemas.openxmlformats.org/officeDocument/2006/relationships/slideMaster" Target="../slideMasters/slideMaster5.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16.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jpe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42.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4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45.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5.wdp"/><Relationship Id="rId4" Type="http://schemas.openxmlformats.org/officeDocument/2006/relationships/image" Target="../media/image50.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6.wdp"/><Relationship Id="rId4" Type="http://schemas.openxmlformats.org/officeDocument/2006/relationships/image" Target="../media/image31.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29.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9.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8.wdp"/></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8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18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54.jpeg"/><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16.png"/></Relationships>
</file>

<file path=ppt/slideLayouts/_rels/slideLayout1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3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9.png"/><Relationship Id="rId4" Type="http://schemas.microsoft.com/office/2007/relationships/hdphoto" Target="../media/hdphoto2.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9.png"/><Relationship Id="rId4" Type="http://schemas.microsoft.com/office/2007/relationships/hdphoto" Target="../media/hdphoto2.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4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2.jpe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4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4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49.png"/><Relationship Id="rId5" Type="http://schemas.openxmlformats.org/officeDocument/2006/relationships/image" Target="../media/image29.png"/><Relationship Id="rId4" Type="http://schemas.openxmlformats.org/officeDocument/2006/relationships/image" Target="../media/image4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7.png"/><Relationship Id="rId4" Type="http://schemas.openxmlformats.org/officeDocument/2006/relationships/image" Target="../media/image2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3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4.jpe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7060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8" t="35641" r="430" b="54111"/>
          <a:stretch/>
        </p:blipFill>
        <p:spPr>
          <a:xfrm>
            <a:off x="0" y="0"/>
            <a:ext cx="12192000" cy="709700"/>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671200" y="13638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0002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8509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745825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9/03/2025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39525537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104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74093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17372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36416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3454764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122307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389793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86513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96273" y="-2367826"/>
            <a:ext cx="510532" cy="5703082"/>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63907" y="215761"/>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Cauca)</a:t>
            </a:r>
            <a:endParaRPr lang="es-MX" sz="1400" b="1" dirty="0">
              <a:solidFill>
                <a:schemeClr val="bg1"/>
              </a:solidFill>
              <a:latin typeface="Verdana" panose="020B0604030504040204" pitchFamily="34" charset="0"/>
              <a:ea typeface="Verdana" panose="020B0604030504040204" pitchFamily="34" charset="0"/>
            </a:endParaRPr>
          </a:p>
        </p:txBody>
      </p:sp>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pic>
        <p:nvPicPr>
          <p:cNvPr id="2" name="Imagen 1">
            <a:extLst>
              <a:ext uri="{FF2B5EF4-FFF2-40B4-BE49-F238E27FC236}">
                <a16:creationId xmlns:a16="http://schemas.microsoft.com/office/drawing/2014/main" id="{91BEBBCA-A112-487C-C3ED-90F4D0B214D2}"/>
              </a:ext>
            </a:extLst>
          </p:cNvPr>
          <p:cNvPicPr>
            <a:picLocks noChangeAspect="1"/>
          </p:cNvPicPr>
          <p:nvPr userDrawn="1"/>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3896361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232421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846991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13294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54738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32812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851192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209978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660243" y="-2431797"/>
            <a:ext cx="547653" cy="5868145"/>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782559" y="228448"/>
            <a:ext cx="5236501" cy="338554"/>
          </a:xfrm>
          <a:prstGeom prst="rect">
            <a:avLst/>
          </a:prstGeom>
          <a:noFill/>
        </p:spPr>
        <p:txBody>
          <a:bodyPr wrap="square" rtlCol="0">
            <a:spAutoFit/>
          </a:bodyPr>
          <a:lstStyle/>
          <a:p>
            <a:pPr algn="l"/>
            <a:r>
              <a:rPr lang="es-ES" sz="1600" b="1" dirty="0">
                <a:solidFill>
                  <a:schemeClr val="bg1"/>
                </a:solidFill>
                <a:latin typeface="Verdana" panose="020B0604030504040204" pitchFamily="34" charset="0"/>
                <a:ea typeface="Verdana" panose="020B0604030504040204" pitchFamily="34" charset="0"/>
              </a:rPr>
              <a:t>Área Hidrográfica del Amazonas</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60761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1194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rotWithShape="1">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644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614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28606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Pacífico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08559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58427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949688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84343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24351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365849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79649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7249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algn="ctr"/>
            <a:r>
              <a:rPr lang="es-ES" dirty="0">
                <a:ln w="0"/>
                <a:solidFill>
                  <a:prstClr val="black"/>
                </a:solidFill>
                <a:effectLst>
                  <a:outerShdw blurRad="38100" dist="19050" dir="2700000" algn="tl" rotWithShape="0">
                    <a:prstClr val="black">
                      <a:alpha val="40000"/>
                    </a:prstClr>
                  </a:outerShdw>
                </a:effectLst>
              </a:rPr>
              <a:t>PEGAR EN FORMATO .JPG</a:t>
            </a:r>
          </a:p>
        </p:txBody>
      </p:sp>
    </p:spTree>
    <p:extLst>
      <p:ext uri="{BB962C8B-B14F-4D97-AF65-F5344CB8AC3E}">
        <p14:creationId xmlns:p14="http://schemas.microsoft.com/office/powerpoint/2010/main" val="14620970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sp>
        <p:nvSpPr>
          <p:cNvPr id="3" name="Rectángulo: esquinas superiores redondeadas 2">
            <a:extLst>
              <a:ext uri="{FF2B5EF4-FFF2-40B4-BE49-F238E27FC236}">
                <a16:creationId xmlns:a16="http://schemas.microsoft.com/office/drawing/2014/main" id="{B644BF90-7C2F-0252-BE0A-9EA46954443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57D9721E-32C5-7315-0338-EB17CAB629F0}"/>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545791A2-5E22-F337-01C2-1908C3C9BBB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8" name="Imagen 7">
            <a:extLst>
              <a:ext uri="{FF2B5EF4-FFF2-40B4-BE49-F238E27FC236}">
                <a16:creationId xmlns:a16="http://schemas.microsoft.com/office/drawing/2014/main" id="{70C1F8D7-2522-05B5-5A85-5300BDC3A0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16306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E4A15A89-8758-64AC-CDF2-98C28125DB4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F6A89871-C388-F8AC-E288-CCFFECF1F3F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91D8A4B-C0F6-01E1-6F76-3DE8983488B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0400E1E9-6D10-B9CD-5DCB-55D0D16E96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40457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1C6AF503-845D-D3CE-E50C-A9778A4E6D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4E04170D-E7E8-42F6-F3D6-50A618554D0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5B93F6B-92C5-FB09-0A21-D5F1D78D38F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AA459B5-5E28-E911-ED5C-72C4D2409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29306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0A0D8DD8-96AC-4F44-D36F-2C41051E579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848F26B-80FA-5161-E40C-BA8B366492CD}"/>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047950E-E881-0E2E-B1B2-A44820D0243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BF311EE-C799-7DCA-4974-37436DC71D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98561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805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CDCA5226-CC31-58BC-BD55-54BF19F96F7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29C3C32-87E5-3548-AC9C-392CAC6CD0D7}"/>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777508B5-0BE2-2044-49C5-EF0821E0D8B7}"/>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0AD0C8B-2462-1373-C970-A23CD7D34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46124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BA4D036B-1A97-24EA-8096-269FEA3EC7B3}"/>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515592F-6851-900A-3F44-3F18B76A95FB}"/>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6735200F-26D7-C9ED-6F7F-E9C83BAA1C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AD4C1EDE-EECA-F7CF-FB40-172B743EF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8800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806F1E88-CFA5-58A0-1413-50CC4A43C97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15514F3-7932-AD9F-AE6D-23FC4AD71942}"/>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59CB06E5-90A5-FA02-FF4E-505A65D2F2E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BA98A4A-720B-76CB-B0B2-CEFD961F39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36570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6342"/>
            <a:ext cx="12189450" cy="4821658"/>
          </a:xfrm>
          <a:prstGeom prst="rect">
            <a:avLst/>
          </a:prstGeom>
        </p:spPr>
      </p:pic>
      <p:sp>
        <p:nvSpPr>
          <p:cNvPr id="18" name="Rectángulo 17"/>
          <p:cNvSpPr/>
          <p:nvPr userDrawn="1"/>
        </p:nvSpPr>
        <p:spPr>
          <a:xfrm>
            <a:off x="-2550" y="681095"/>
            <a:ext cx="12192000" cy="617690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45219E35-AB17-6213-5570-DE60FCC582F5}"/>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C51097A4-5D75-8A0B-A75B-543AA0801FD5}"/>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AB4168C5-3C57-8269-5AB3-30C8B3C8F1A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E25EFD9-3817-244D-C94D-F407A1423C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45195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Área Hidrográfica cuenca ALT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D783E980-BF95-701B-DADA-3CA63DFF57E4}"/>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1BADC577-409A-24D1-0048-548CB78C5A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88441E0-57FE-9320-7F7D-18273F44CAF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320A6BCF-8236-2EF5-39A0-B0687402EB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D6EC0C0-01DF-B3C4-0076-D07D2351C1DC}"/>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BC377B4-2907-54B9-6991-FC94A4E4CC45}"/>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14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Área Hidrográfica cuenca MEDI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599278FA-BD9A-5A4D-1E00-641C3B2AC67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F4C96F0A-47AD-9B50-6C42-B9DE999741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5EBEA97-1BED-3873-CBE7-88DAE6153DF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B1145D2F-6891-2A19-85C4-40804AB10E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0CCD6CB3-279C-D668-0774-3DB2CD99E38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8C7ADD8E-8C13-4C9B-53BD-3929149A0A68}"/>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57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9/03/2025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Rectángulo 7">
            <a:extLst>
              <a:ext uri="{FF2B5EF4-FFF2-40B4-BE49-F238E27FC236}">
                <a16:creationId xmlns:a16="http://schemas.microsoft.com/office/drawing/2014/main" id="{95EE46A7-5DB8-1AA1-0E55-5775267C93B7}"/>
              </a:ext>
            </a:extLst>
          </p:cNvPr>
          <p:cNvSpPr/>
          <p:nvPr userDrawn="1"/>
        </p:nvSpPr>
        <p:spPr>
          <a:xfrm>
            <a:off x="258792" y="136523"/>
            <a:ext cx="1785668" cy="838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082329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2A38D92E-1C4D-C57C-6423-C3348D291B3C}"/>
              </a:ext>
            </a:extLst>
          </p:cNvPr>
          <p:cNvSpPr>
            <a:spLocks/>
          </p:cNvSpPr>
          <p:nvPr/>
        </p:nvSpPr>
        <p:spPr bwMode="auto">
          <a:xfrm rot="10800000">
            <a:off x="2954338" y="-7938"/>
            <a:ext cx="6223000" cy="666751"/>
          </a:xfrm>
          <a:custGeom>
            <a:avLst/>
            <a:gdLst>
              <a:gd name="T0" fmla="*/ 320939 w 6222675"/>
              <a:gd name="T1" fmla="*/ 0 h 665995"/>
              <a:gd name="T2" fmla="*/ 6027002 w 6222675"/>
              <a:gd name="T3" fmla="*/ 0 h 665995"/>
              <a:gd name="T4" fmla="*/ 6138303 w 6222675"/>
              <a:gd name="T5" fmla="*/ 185907 h 665995"/>
              <a:gd name="T6" fmla="*/ 6378642 w 6222675"/>
              <a:gd name="T7" fmla="*/ 1134560 h 665995"/>
              <a:gd name="T8" fmla="*/ 6331723 w 6222675"/>
              <a:gd name="T9" fmla="*/ 1140276 h 665995"/>
              <a:gd name="T10" fmla="*/ 182836 w 6222675"/>
              <a:gd name="T11" fmla="*/ 1122875 h 665995"/>
              <a:gd name="T12" fmla="*/ 0 w 6222675"/>
              <a:gd name="T13" fmla="*/ 1121903 h 665995"/>
              <a:gd name="T14" fmla="*/ 209692 w 6222675"/>
              <a:gd name="T15" fmla="*/ 185907 h 665995"/>
              <a:gd name="T16" fmla="*/ 320939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74126424-EF8D-BD72-7A05-71B693E04A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9657244-1A2B-33B8-4565-EBB8910E87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ED77880D-6BC0-6B25-A0B0-7EC0BAB63F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01A62A2-F5F7-73D4-CF3D-2DD924804B85}"/>
              </a:ext>
            </a:extLst>
          </p:cNvPr>
          <p:cNvSpPr txBox="1">
            <a:spLocks noChangeArrowheads="1"/>
          </p:cNvSpPr>
          <p:nvPr/>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7735453-005F-A2DA-B0D2-4045E9C29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666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Área Hidrográfica cuenca BAJ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F91D3FBF-1FFC-459C-DDF2-B10A06661B9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633963C2-AD1B-FF0F-35F7-17664F3E5A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28BC385F-E20B-65DB-AF52-4CE00D4C037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DFA8C0BB-5634-C23F-CD48-7984B4B802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6CA8803-F680-1040-9B16-092E6B195A6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A0F5C0E-9F52-9D20-31ED-342BBC4F528E}"/>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5665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338999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73979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689713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2463654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397266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0593992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75285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76464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Diseño personaliza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13686"/>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365596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64059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78899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03773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6855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835105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60824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0108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26091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6731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solidFill>
                  <a:prstClr val="black"/>
                </a:solidFill>
                <a:latin typeface="Arial Narrow" panose="020B0606020202030204" pitchFamily="34" charset="0"/>
                <a:cs typeface="Arial" panose="020B0604020202020204" pitchFamily="34" charset="0"/>
              </a:rPr>
              <a:t>Aclaración</a:t>
            </a:r>
            <a:r>
              <a:rPr lang="es-CO" sz="900" dirty="0">
                <a:solidFill>
                  <a:prstClr val="black"/>
                </a:solidFill>
                <a:latin typeface="Arial Narrow" panose="020B0606020202030204" pitchFamily="34" charset="0"/>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22810466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31023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02495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255995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82362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60970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64822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0294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9196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445760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0448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ítulo y objeto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549" y="6260039"/>
            <a:ext cx="996417" cy="475589"/>
          </a:xfrm>
          <a:prstGeom prst="rect">
            <a:avLst/>
          </a:prstGeom>
        </p:spPr>
      </p:pic>
    </p:spTree>
    <p:extLst>
      <p:ext uri="{BB962C8B-B14F-4D97-AF65-F5344CB8AC3E}">
        <p14:creationId xmlns:p14="http://schemas.microsoft.com/office/powerpoint/2010/main" val="32643741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32768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733739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597480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2013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5202148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938819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03612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091326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47729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480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a:solidFill>
                <a:prstClr val="white"/>
              </a:solidFill>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algn="just">
              <a:defRPr/>
            </a:pPr>
            <a:r>
              <a:rPr lang="es-CO" sz="800" b="1" dirty="0">
                <a:solidFill>
                  <a:prstClr val="black"/>
                </a:solidFill>
                <a:latin typeface="Arial Narrow" panose="020B0606020202030204" pitchFamily="34" charset="0"/>
                <a:cs typeface="Arial" panose="020B0604020202020204" pitchFamily="34" charset="0"/>
              </a:rPr>
              <a:t>Aclaración</a:t>
            </a:r>
            <a:r>
              <a:rPr lang="es-CO" sz="800" dirty="0">
                <a:solidFill>
                  <a:prstClr val="black"/>
                </a:solidFill>
                <a:latin typeface="Arial Narrow" panose="020B0606020202030204" pitchFamily="34" charset="0"/>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18751556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36621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124381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260630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162642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97467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780379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28941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068453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067197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0909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6993998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265613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12586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106105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070768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809842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05552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577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r>
              <a:rPr lang="es-CO" sz="1100" b="1" dirty="0">
                <a:solidFill>
                  <a:srgbClr val="FFFF00"/>
                </a:solidFill>
                <a:effectLst>
                  <a:outerShdw blurRad="38100" dist="38100" dir="2700000" algn="tl">
                    <a:srgbClr val="000000">
                      <a:alpha val="43137"/>
                    </a:srgbClr>
                  </a:outerShdw>
                </a:effectLst>
                <a:latin typeface="Arial Narrow"/>
                <a:cs typeface="Arial Narrow"/>
              </a:rPr>
              <a:t>Alertas amarillas </a:t>
            </a:r>
            <a:r>
              <a:rPr lang="es-CO" sz="1000" b="0" dirty="0">
                <a:latin typeface="Arial Narrow"/>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363750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54481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a:ea typeface="+mn-ea"/>
                <a:cs typeface="Arial Narrow"/>
              </a:rPr>
              <a:t>Alertas amarillas </a:t>
            </a:r>
            <a:r>
              <a:rPr kumimoji="0" lang="es-CO" sz="1000" b="0" i="0" u="none" strike="noStrike" kern="1200" cap="none" spc="0" normalizeH="0" baseline="0" noProof="0" dirty="0">
                <a:ln>
                  <a:noFill/>
                </a:ln>
                <a:solidFill>
                  <a:prstClr val="black"/>
                </a:solidFill>
                <a:effectLst/>
                <a:uLnTx/>
                <a:uFillTx/>
                <a:latin typeface="Arial Narrow"/>
                <a:ea typeface="+mn-ea"/>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08685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430710"/>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66695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610044" y="958642"/>
            <a:ext cx="415969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ángulo 2"/>
          <p:cNvSpPr/>
          <p:nvPr userDrawn="1"/>
        </p:nvSpPr>
        <p:spPr>
          <a:xfrm>
            <a:off x="7737514" y="912920"/>
            <a:ext cx="4019057"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4051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
        <p:nvSpPr>
          <p:cNvPr id="8" name="Rectángulo 7"/>
          <p:cNvSpPr/>
          <p:nvPr userDrawn="1"/>
        </p:nvSpPr>
        <p:spPr>
          <a:xfrm>
            <a:off x="673988" y="1743933"/>
            <a:ext cx="4544835"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IMAGEN FORMATO .JPG O PNG</a:t>
            </a:r>
          </a:p>
        </p:txBody>
      </p:sp>
    </p:spTree>
    <p:extLst>
      <p:ext uri="{BB962C8B-B14F-4D97-AF65-F5344CB8AC3E}">
        <p14:creationId xmlns:p14="http://schemas.microsoft.com/office/powerpoint/2010/main" val="2425077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Elipse 5"/>
          <p:cNvSpPr/>
          <p:nvPr userDrawn="1"/>
        </p:nvSpPr>
        <p:spPr>
          <a:xfrm>
            <a:off x="4086020" y="149879"/>
            <a:ext cx="449641" cy="449641"/>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4" descr="Recurso 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602" y="120608"/>
            <a:ext cx="493703" cy="493703"/>
          </a:xfrm>
          <a:prstGeom prst="rect">
            <a:avLst/>
          </a:prstGeom>
        </p:spPr>
      </p:pic>
    </p:spTree>
    <p:extLst>
      <p:ext uri="{BB962C8B-B14F-4D97-AF65-F5344CB8AC3E}">
        <p14:creationId xmlns:p14="http://schemas.microsoft.com/office/powerpoint/2010/main" val="1713580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0151" y="1327470"/>
            <a:ext cx="7078133" cy="1819667"/>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239252" y="1315294"/>
            <a:ext cx="6688289" cy="50783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9" name="Imagen 8"/>
          <p:cNvPicPr>
            <a:picLocks noChangeAspect="1"/>
          </p:cNvPicPr>
          <p:nvPr userDrawn="1"/>
        </p:nvPicPr>
        <p:blipFill rotWithShape="1">
          <a:blip r:embed="rId3" cstate="print">
            <a:extLst>
              <a:ext uri="{28A0092B-C50C-407E-A947-70E740481C1C}">
                <a14:useLocalDpi xmlns:a14="http://schemas.microsoft.com/office/drawing/2010/main" val="0"/>
              </a:ext>
            </a:extLst>
          </a:blip>
          <a:srcRect r="2919"/>
          <a:stretch/>
        </p:blipFill>
        <p:spPr>
          <a:xfrm>
            <a:off x="5079077" y="4633566"/>
            <a:ext cx="7112924" cy="896964"/>
          </a:xfrm>
          <a:prstGeom prst="rect">
            <a:avLst/>
          </a:prstGeom>
        </p:spPr>
      </p:pic>
      <p:pic>
        <p:nvPicPr>
          <p:cNvPr id="2" name="Imagen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251" y="4522939"/>
            <a:ext cx="6847453" cy="548282"/>
          </a:xfrm>
          <a:prstGeom prst="rect">
            <a:avLst/>
          </a:prstGeom>
        </p:spPr>
      </p:pic>
    </p:spTree>
    <p:extLst>
      <p:ext uri="{BB962C8B-B14F-4D97-AF65-F5344CB8AC3E}">
        <p14:creationId xmlns:p14="http://schemas.microsoft.com/office/powerpoint/2010/main" val="306185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2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FORMATO .JPG</a:t>
            </a:r>
          </a:p>
        </p:txBody>
      </p:sp>
    </p:spTree>
    <p:extLst>
      <p:ext uri="{BB962C8B-B14F-4D97-AF65-F5344CB8AC3E}">
        <p14:creationId xmlns:p14="http://schemas.microsoft.com/office/powerpoint/2010/main" val="3136049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360388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Tree>
    <p:extLst>
      <p:ext uri="{BB962C8B-B14F-4D97-AF65-F5344CB8AC3E}">
        <p14:creationId xmlns:p14="http://schemas.microsoft.com/office/powerpoint/2010/main" val="387107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96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4083531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36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79528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39229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lerta por descensos temperatura">
  <p:cSld name="Alerta por descensos temperatura">
    <p:spTree>
      <p:nvGrpSpPr>
        <p:cNvPr id="1" name="Shape 145"/>
        <p:cNvGrpSpPr/>
        <p:nvPr/>
      </p:nvGrpSpPr>
      <p:grpSpPr>
        <a:xfrm>
          <a:off x="0" y="0"/>
          <a:ext cx="0" cy="0"/>
          <a:chOff x="0" y="0"/>
          <a:chExt cx="0" cy="0"/>
        </a:xfrm>
      </p:grpSpPr>
      <p:pic>
        <p:nvPicPr>
          <p:cNvPr id="2" name="Google Shape;146;p56" descr="Forma&#10;&#10;Descripción generada automáticamente con confianza baja">
            <a:extLst>
              <a:ext uri="{FF2B5EF4-FFF2-40B4-BE49-F238E27FC236}">
                <a16:creationId xmlns:a16="http://schemas.microsoft.com/office/drawing/2014/main" id="{F03ED974-CA2C-CA8F-3306-A8EA872106F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47;p56" descr="Forma, Rectángulo&#10;&#10;Descripción generada automáticamente con confianza media">
            <a:extLst>
              <a:ext uri="{FF2B5EF4-FFF2-40B4-BE49-F238E27FC236}">
                <a16:creationId xmlns:a16="http://schemas.microsoft.com/office/drawing/2014/main" id="{81329180-1CCC-85FA-D91F-689D6B29EAC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148;p56">
            <a:extLst>
              <a:ext uri="{FF2B5EF4-FFF2-40B4-BE49-F238E27FC236}">
                <a16:creationId xmlns:a16="http://schemas.microsoft.com/office/drawing/2014/main" id="{8DF82699-E260-4AA6-B6AD-1E69FAB4A749}"/>
              </a:ext>
            </a:extLst>
          </p:cNvPr>
          <p:cNvSpPr>
            <a:spLocks/>
          </p:cNvSpPr>
          <p:nvPr/>
        </p:nvSpPr>
        <p:spPr bwMode="auto">
          <a:xfrm rot="10800000">
            <a:off x="2954338" y="-9525"/>
            <a:ext cx="6223000" cy="665163"/>
          </a:xfrm>
          <a:custGeom>
            <a:avLst/>
            <a:gdLst>
              <a:gd name="T0" fmla="*/ 328708 w 6222675"/>
              <a:gd name="T1" fmla="*/ 0 h 665995"/>
              <a:gd name="T2" fmla="*/ 6172582 w 6222675"/>
              <a:gd name="T3" fmla="*/ 0 h 665995"/>
              <a:gd name="T4" fmla="*/ 6286575 w 6222675"/>
              <a:gd name="T5" fmla="*/ 33913 h 665995"/>
              <a:gd name="T6" fmla="*/ 6532717 w 6222675"/>
              <a:gd name="T7" fmla="*/ 206950 h 665995"/>
              <a:gd name="T8" fmla="*/ 6484663 w 6222675"/>
              <a:gd name="T9" fmla="*/ 207995 h 665995"/>
              <a:gd name="T10" fmla="*/ 187406 w 6222675"/>
              <a:gd name="T11" fmla="*/ 204819 h 665995"/>
              <a:gd name="T12" fmla="*/ 0 w 6222675"/>
              <a:gd name="T13" fmla="*/ 204641 h 665995"/>
              <a:gd name="T14" fmla="*/ 214719 w 6222675"/>
              <a:gd name="T15" fmla="*/ 33913 h 665995"/>
              <a:gd name="T16" fmla="*/ 328708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sp>
        <p:nvSpPr>
          <p:cNvPr id="5" name="Google Shape;149;p56">
            <a:extLst>
              <a:ext uri="{FF2B5EF4-FFF2-40B4-BE49-F238E27FC236}">
                <a16:creationId xmlns:a16="http://schemas.microsoft.com/office/drawing/2014/main" id="{76327D99-E217-56D2-5BC8-7093A14A56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sp>
        <p:nvSpPr>
          <p:cNvPr id="6" name="Google Shape;150;p56">
            <a:extLst>
              <a:ext uri="{FF2B5EF4-FFF2-40B4-BE49-F238E27FC236}">
                <a16:creationId xmlns:a16="http://schemas.microsoft.com/office/drawing/2014/main" id="{3C0367C2-5F01-16D2-A214-FFEA97A00C77}"/>
              </a:ext>
            </a:extLst>
          </p:cNvPr>
          <p:cNvSpPr txBox="1">
            <a:spLocks noChangeArrowheads="1"/>
          </p:cNvSpPr>
          <p:nvPr/>
        </p:nvSpPr>
        <p:spPr bwMode="auto">
          <a:xfrm>
            <a:off x="4092575" y="30163"/>
            <a:ext cx="454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s-CO" altLang="es-CO" sz="1600" b="1">
                <a:solidFill>
                  <a:srgbClr val="FFFFFF"/>
                </a:solidFill>
                <a:latin typeface="Verdana" panose="020B0604030504040204" pitchFamily="34" charset="0"/>
                <a:sym typeface="Verdana" panose="020B0604030504040204" pitchFamily="34" charset="0"/>
              </a:rPr>
              <a:t>Alerta por descensos significativos de</a:t>
            </a:r>
            <a:endParaRPr lang="es-CO" altLang="es-CO"/>
          </a:p>
          <a:p>
            <a:pPr algn="ctr" eaLnBrk="1" hangingPunct="1">
              <a:defRPr/>
            </a:pPr>
            <a:r>
              <a:rPr lang="es-CO" altLang="es-CO" sz="1600" b="1">
                <a:solidFill>
                  <a:srgbClr val="FFFFFF"/>
                </a:solidFill>
                <a:latin typeface="Verdana" panose="020B0604030504040204" pitchFamily="34" charset="0"/>
                <a:sym typeface="Verdana" panose="020B0604030504040204" pitchFamily="34" charset="0"/>
              </a:rPr>
              <a:t>Las Temperaturas mínimas del aire</a:t>
            </a:r>
          </a:p>
        </p:txBody>
      </p:sp>
      <p:pic>
        <p:nvPicPr>
          <p:cNvPr id="7" name="Google Shape;151;p56">
            <a:extLst>
              <a:ext uri="{FF2B5EF4-FFF2-40B4-BE49-F238E27FC236}">
                <a16:creationId xmlns:a16="http://schemas.microsoft.com/office/drawing/2014/main" id="{EF6065E2-D55B-1D76-2EB9-1E03F4F5E7B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17475"/>
            <a:ext cx="4714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291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0204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142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013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101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05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latin typeface="Arial Narrow" panose="020B0606020202030204" pitchFamily="34" charset="0"/>
                <a:cs typeface="Arial" panose="020B0604020202020204" pitchFamily="34" charset="0"/>
              </a:rPr>
              <a:t>Aclaración</a:t>
            </a:r>
            <a:r>
              <a:rPr lang="es-CO" sz="900" dirty="0">
                <a:latin typeface="Arial Narrow" panose="020B0606020202030204" pitchFamily="34" charset="0"/>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1449298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11255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25229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421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823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829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7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2949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7089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74771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2773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88100" y="912920"/>
            <a:ext cx="4077368" cy="473053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userDrawn="1"/>
        </p:nvSpPr>
        <p:spPr>
          <a:xfrm>
            <a:off x="7830105" y="912920"/>
            <a:ext cx="395310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100" y="912920"/>
            <a:ext cx="409942" cy="4753445"/>
          </a:xfrm>
          <a:prstGeom prst="rect">
            <a:avLst/>
          </a:prstGeom>
        </p:spPr>
      </p:pic>
    </p:spTree>
    <p:extLst>
      <p:ext uri="{BB962C8B-B14F-4D97-AF65-F5344CB8AC3E}">
        <p14:creationId xmlns:p14="http://schemas.microsoft.com/office/powerpoint/2010/main" val="3525333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951598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863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5804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196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259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896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224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414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64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3" name="Imagen 2" descr="IDEAM.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50773" y="2683718"/>
            <a:ext cx="598908" cy="541284"/>
          </a:xfrm>
          <a:prstGeom prst="rect">
            <a:avLst/>
          </a:prstGeom>
        </p:spPr>
      </p:pic>
    </p:spTree>
    <p:extLst>
      <p:ext uri="{BB962C8B-B14F-4D97-AF65-F5344CB8AC3E}">
        <p14:creationId xmlns:p14="http://schemas.microsoft.com/office/powerpoint/2010/main" val="3897049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864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129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57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845447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391423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20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6482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439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79846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4707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59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5607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637921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53239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86996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384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94868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85513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32641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145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5756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89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540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5710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34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165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4630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8332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0835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0559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766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896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6"/>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424412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896715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04293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7344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2071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622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738198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45869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66632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094592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77555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heme" Target="../theme/theme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theme" Target="../theme/theme4.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8" Type="http://schemas.openxmlformats.org/officeDocument/2006/relationships/slideLayout" Target="../slideLayouts/slideLayout111.xml"/><Relationship Id="rId3"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theme" Target="../theme/theme5.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theme" Target="../theme/theme6.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CE4EC-124E-4A40-9985-A2F975A398A5}" type="datetimeFigureOut">
              <a:rPr lang="es-CO" smtClean="0"/>
              <a:pPr/>
              <a:t>9/03/2025</a:t>
            </a:fld>
            <a:endParaRPr lang="es-CO"/>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A5CC1-1BFA-4146-893A-695949666B54}" type="slidenum">
              <a:rPr lang="es-CO" smtClean="0"/>
              <a:pPr/>
              <a:t>‹Nº›</a:t>
            </a:fld>
            <a:endParaRPr lang="es-CO"/>
          </a:p>
        </p:txBody>
      </p:sp>
    </p:spTree>
    <p:extLst>
      <p:ext uri="{BB962C8B-B14F-4D97-AF65-F5344CB8AC3E}">
        <p14:creationId xmlns:p14="http://schemas.microsoft.com/office/powerpoint/2010/main" val="2129219969"/>
      </p:ext>
    </p:extLst>
  </p:cSld>
  <p:clrMap bg1="lt1" tx1="dk1" bg2="lt2" tx2="dk2" accent1="accent1" accent2="accent2" accent3="accent3" accent4="accent4" accent5="accent5" accent6="accent6" hlink="hlink" folHlink="folHlink"/>
  <p:sldLayoutIdLst>
    <p:sldLayoutId id="2147483713" r:id="rId1"/>
    <p:sldLayoutId id="2147483716" r:id="rId2"/>
    <p:sldLayoutId id="2147486509" r:id="rId3"/>
    <p:sldLayoutId id="2147486510" r:id="rId4"/>
    <p:sldLayoutId id="2147483717" r:id="rId5"/>
    <p:sldLayoutId id="2147483661" r:id="rId6"/>
    <p:sldLayoutId id="2147483718" r:id="rId7"/>
    <p:sldLayoutId id="2147483662" r:id="rId8"/>
    <p:sldLayoutId id="2147483672" r:id="rId9"/>
    <p:sldLayoutId id="2147483673" r:id="rId10"/>
    <p:sldLayoutId id="2147483674" r:id="rId11"/>
    <p:sldLayoutId id="2147483680" r:id="rId12"/>
    <p:sldLayoutId id="2147488049" r:id="rId13"/>
    <p:sldLayoutId id="2147491402" r:id="rId14"/>
    <p:sldLayoutId id="2147486789" r:id="rId15"/>
    <p:sldLayoutId id="2147491742" r:id="rId16"/>
    <p:sldLayoutId id="2147487666" r:id="rId17"/>
    <p:sldLayoutId id="2147487669" r:id="rId18"/>
    <p:sldLayoutId id="2147488347" r:id="rId19"/>
    <p:sldLayoutId id="2147488197" r:id="rId20"/>
    <p:sldLayoutId id="2147488198" r:id="rId21"/>
    <p:sldLayoutId id="2147488200" r:id="rId22"/>
    <p:sldLayoutId id="2147488201" r:id="rId23"/>
    <p:sldLayoutId id="2147488203" r:id="rId24"/>
    <p:sldLayoutId id="2147488209" r:id="rId25"/>
    <p:sldLayoutId id="2147488221" r:id="rId26"/>
    <p:sldLayoutId id="2147488222" r:id="rId27"/>
    <p:sldLayoutId id="2147488112" r:id="rId28"/>
    <p:sldLayoutId id="2147488115" r:id="rId29"/>
    <p:sldLayoutId id="2147488133" r:id="rId30"/>
    <p:sldLayoutId id="2147500137" r:id="rId31"/>
    <p:sldLayoutId id="2147500138" r:id="rId32"/>
    <p:sldLayoutId id="2147500139" r:id="rId33"/>
    <p:sldLayoutId id="2147500140" r:id="rId34"/>
    <p:sldLayoutId id="2147500143" r:id="rId35"/>
    <p:sldLayoutId id="2147500144" r:id="rId36"/>
    <p:sldLayoutId id="2147500145" r:id="rId37"/>
    <p:sldLayoutId id="2147500146" r:id="rId38"/>
    <p:sldLayoutId id="2147500147" r:id="rId39"/>
    <p:sldLayoutId id="2147500148" r:id="rId40"/>
    <p:sldLayoutId id="2147500149" r:id="rId41"/>
    <p:sldLayoutId id="2147500150" r:id="rId42"/>
    <p:sldLayoutId id="2147500151" r:id="rId43"/>
    <p:sldLayoutId id="2147500152" r:id="rId44"/>
    <p:sldLayoutId id="2147500153" r:id="rId45"/>
    <p:sldLayoutId id="2147500154" r:id="rId46"/>
    <p:sldLayoutId id="2147500155" r:id="rId47"/>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517906439"/>
      </p:ext>
    </p:extLst>
  </p:cSld>
  <p:clrMap bg1="lt1" tx1="dk1" bg2="lt2" tx2="dk2" accent1="accent1" accent2="accent2" accent3="accent3" accent4="accent4" accent5="accent5" accent6="accent6" hlink="hlink" folHlink="folHlink"/>
  <p:sldLayoutIdLst>
    <p:sldLayoutId id="2147498330" r:id="rId1"/>
    <p:sldLayoutId id="2147498331" r:id="rId2"/>
    <p:sldLayoutId id="2147498332" r:id="rId3"/>
    <p:sldLayoutId id="2147498333" r:id="rId4"/>
    <p:sldLayoutId id="2147498334" r:id="rId5"/>
    <p:sldLayoutId id="2147498335" r:id="rId6"/>
    <p:sldLayoutId id="2147498336" r:id="rId7"/>
    <p:sldLayoutId id="2147498337" r:id="rId8"/>
    <p:sldLayoutId id="2147498338" r:id="rId9"/>
    <p:sldLayoutId id="2147498339" r:id="rId10"/>
    <p:sldLayoutId id="2147498340" r:id="rId11"/>
    <p:sldLayoutId id="2147498341" r:id="rId12"/>
    <p:sldLayoutId id="2147498342" r:id="rId13"/>
    <p:sldLayoutId id="2147498343" r:id="rId14"/>
    <p:sldLayoutId id="2147498344" r:id="rId15"/>
    <p:sldLayoutId id="2147498345" r:id="rId16"/>
    <p:sldLayoutId id="2147498346" r:id="rId17"/>
    <p:sldLayoutId id="2147498347" r:id="rId18"/>
    <p:sldLayoutId id="2147498348" r:id="rId19"/>
    <p:sldLayoutId id="2147498349" r:id="rId20"/>
    <p:sldLayoutId id="2147498350" r:id="rId21"/>
    <p:sldLayoutId id="2147498351" r:id="rId22"/>
    <p:sldLayoutId id="2147498352" r:id="rId23"/>
    <p:sldLayoutId id="2147498353" r:id="rId24"/>
    <p:sldLayoutId id="2147498354" r:id="rId25"/>
    <p:sldLayoutId id="2147498355" r:id="rId26"/>
    <p:sldLayoutId id="2147498356"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131743479"/>
      </p:ext>
    </p:extLst>
  </p:cSld>
  <p:clrMap bg1="lt1" tx1="dk1" bg2="lt2" tx2="dk2" accent1="accent1" accent2="accent2" accent3="accent3" accent4="accent4" accent5="accent5" accent6="accent6" hlink="hlink" folHlink="folHlink"/>
  <p:sldLayoutIdLst>
    <p:sldLayoutId id="2147499098" r:id="rId1"/>
    <p:sldLayoutId id="2147499099" r:id="rId2"/>
    <p:sldLayoutId id="2147499100" r:id="rId3"/>
    <p:sldLayoutId id="2147499101" r:id="rId4"/>
    <p:sldLayoutId id="2147499102" r:id="rId5"/>
    <p:sldLayoutId id="2147499103" r:id="rId6"/>
    <p:sldLayoutId id="2147499104" r:id="rId7"/>
    <p:sldLayoutId id="2147499105" r:id="rId8"/>
    <p:sldLayoutId id="2147499106" r:id="rId9"/>
    <p:sldLayoutId id="2147499107" r:id="rId10"/>
    <p:sldLayoutId id="2147499108" r:id="rId11"/>
    <p:sldLayoutId id="2147499109" r:id="rId12"/>
    <p:sldLayoutId id="2147499110" r:id="rId13"/>
    <p:sldLayoutId id="2147499111" r:id="rId14"/>
    <p:sldLayoutId id="2147499112" r:id="rId15"/>
    <p:sldLayoutId id="2147499113" r:id="rId16"/>
    <p:sldLayoutId id="2147499114" r:id="rId17"/>
    <p:sldLayoutId id="2147499115" r:id="rId18"/>
    <p:sldLayoutId id="2147499116" r:id="rId19"/>
    <p:sldLayoutId id="2147499117" r:id="rId20"/>
    <p:sldLayoutId id="2147499118" r:id="rId21"/>
    <p:sldLayoutId id="2147499119" r:id="rId22"/>
    <p:sldLayoutId id="2147499120" r:id="rId23"/>
    <p:sldLayoutId id="2147499121" r:id="rId24"/>
    <p:sldLayoutId id="2147499122" r:id="rId25"/>
    <p:sldLayoutId id="2147499123" r:id="rId26"/>
    <p:sldLayoutId id="2147499125" r:id="rId27"/>
    <p:sldLayoutId id="2147499126" r:id="rId28"/>
    <p:sldLayoutId id="2147499127"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294121755"/>
      </p:ext>
    </p:extLst>
  </p:cSld>
  <p:clrMap bg1="lt1" tx1="dk1" bg2="lt2" tx2="dk2" accent1="accent1" accent2="accent2" accent3="accent3" accent4="accent4" accent5="accent5" accent6="accent6" hlink="hlink" folHlink="folHlink"/>
  <p:sldLayoutIdLst>
    <p:sldLayoutId id="2147499129" r:id="rId1"/>
    <p:sldLayoutId id="2147499130" r:id="rId2"/>
    <p:sldLayoutId id="2147499131" r:id="rId3"/>
    <p:sldLayoutId id="2147499132" r:id="rId4"/>
    <p:sldLayoutId id="2147499133" r:id="rId5"/>
    <p:sldLayoutId id="2147499134" r:id="rId6"/>
    <p:sldLayoutId id="2147499135" r:id="rId7"/>
    <p:sldLayoutId id="2147499136" r:id="rId8"/>
    <p:sldLayoutId id="2147499137" r:id="rId9"/>
    <p:sldLayoutId id="2147499138" r:id="rId10"/>
    <p:sldLayoutId id="2147499139" r:id="rId11"/>
    <p:sldLayoutId id="2147499140" r:id="rId12"/>
    <p:sldLayoutId id="2147499141" r:id="rId13"/>
    <p:sldLayoutId id="2147499142" r:id="rId14"/>
    <p:sldLayoutId id="2147499143" r:id="rId15"/>
    <p:sldLayoutId id="2147499144" r:id="rId16"/>
    <p:sldLayoutId id="2147499145" r:id="rId17"/>
    <p:sldLayoutId id="2147499146" r:id="rId18"/>
    <p:sldLayoutId id="2147499147" r:id="rId19"/>
    <p:sldLayoutId id="2147499148" r:id="rId20"/>
    <p:sldLayoutId id="2147499149" r:id="rId21"/>
    <p:sldLayoutId id="2147499150" r:id="rId22"/>
    <p:sldLayoutId id="2147499151" r:id="rId23"/>
    <p:sldLayoutId id="2147499152" r:id="rId24"/>
    <p:sldLayoutId id="2147499153" r:id="rId25"/>
    <p:sldLayoutId id="2147499154" r:id="rId26"/>
    <p:sldLayoutId id="2147499155" r:id="rId27"/>
    <p:sldLayoutId id="2147499156" r:id="rId28"/>
    <p:sldLayoutId id="2147499157" r:id="rId29"/>
    <p:sldLayoutId id="2147499158" r:id="rId30"/>
    <p:sldLayoutId id="2147499159" r:id="rId31"/>
    <p:sldLayoutId id="2147499160" r:id="rId32"/>
    <p:sldLayoutId id="2147499161" r:id="rId33"/>
    <p:sldLayoutId id="2147499162" r:id="rId34"/>
    <p:sldLayoutId id="2147499163" r:id="rId35"/>
    <p:sldLayoutId id="2147499164" r:id="rId36"/>
    <p:sldLayoutId id="2147499165" r:id="rId37"/>
    <p:sldLayoutId id="2147499166"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394931989"/>
      </p:ext>
    </p:extLst>
  </p:cSld>
  <p:clrMap bg1="lt1" tx1="dk1" bg2="lt2" tx2="dk2" accent1="accent1" accent2="accent2" accent3="accent3" accent4="accent4" accent5="accent5" accent6="accent6" hlink="hlink" folHlink="folHlink"/>
  <p:sldLayoutIdLst>
    <p:sldLayoutId id="2147499168" r:id="rId1"/>
    <p:sldLayoutId id="2147499169" r:id="rId2"/>
    <p:sldLayoutId id="2147499170" r:id="rId3"/>
    <p:sldLayoutId id="2147499171" r:id="rId4"/>
    <p:sldLayoutId id="2147499172" r:id="rId5"/>
    <p:sldLayoutId id="2147499173" r:id="rId6"/>
    <p:sldLayoutId id="2147499174" r:id="rId7"/>
    <p:sldLayoutId id="2147499175" r:id="rId8"/>
    <p:sldLayoutId id="2147499176" r:id="rId9"/>
    <p:sldLayoutId id="2147499177" r:id="rId10"/>
    <p:sldLayoutId id="2147499178" r:id="rId11"/>
    <p:sldLayoutId id="2147499179" r:id="rId12"/>
    <p:sldLayoutId id="2147499180" r:id="rId13"/>
    <p:sldLayoutId id="2147499181" r:id="rId14"/>
    <p:sldLayoutId id="2147499182" r:id="rId15"/>
    <p:sldLayoutId id="2147499183" r:id="rId16"/>
    <p:sldLayoutId id="2147499184" r:id="rId17"/>
    <p:sldLayoutId id="2147499185" r:id="rId18"/>
    <p:sldLayoutId id="2147499186" r:id="rId19"/>
    <p:sldLayoutId id="2147499187" r:id="rId20"/>
    <p:sldLayoutId id="2147499188" r:id="rId21"/>
    <p:sldLayoutId id="2147499189" r:id="rId22"/>
    <p:sldLayoutId id="2147499190" r:id="rId23"/>
    <p:sldLayoutId id="2147499191" r:id="rId24"/>
    <p:sldLayoutId id="2147499192" r:id="rId25"/>
    <p:sldLayoutId id="2147499193" r:id="rId26"/>
    <p:sldLayoutId id="214749919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188447694"/>
      </p:ext>
    </p:extLst>
  </p:cSld>
  <p:clrMap bg1="lt1" tx1="dk1" bg2="lt2" tx2="dk2" accent1="accent1" accent2="accent2" accent3="accent3" accent4="accent4" accent5="accent5" accent6="accent6" hlink="hlink" folHlink="folHlink"/>
  <p:sldLayoutIdLst>
    <p:sldLayoutId id="2147499197" r:id="rId1"/>
    <p:sldLayoutId id="2147499198" r:id="rId2"/>
    <p:sldLayoutId id="2147499199" r:id="rId3"/>
    <p:sldLayoutId id="2147499200" r:id="rId4"/>
    <p:sldLayoutId id="2147499201" r:id="rId5"/>
    <p:sldLayoutId id="2147499202" r:id="rId6"/>
    <p:sldLayoutId id="2147499203" r:id="rId7"/>
    <p:sldLayoutId id="2147499204" r:id="rId8"/>
    <p:sldLayoutId id="2147499205" r:id="rId9"/>
    <p:sldLayoutId id="2147499206" r:id="rId10"/>
    <p:sldLayoutId id="2147499207" r:id="rId11"/>
    <p:sldLayoutId id="2147499208" r:id="rId12"/>
    <p:sldLayoutId id="2147499209" r:id="rId13"/>
    <p:sldLayoutId id="2147499210" r:id="rId14"/>
    <p:sldLayoutId id="2147499211" r:id="rId15"/>
    <p:sldLayoutId id="2147499212" r:id="rId16"/>
    <p:sldLayoutId id="2147499213" r:id="rId17"/>
    <p:sldLayoutId id="2147499214" r:id="rId18"/>
    <p:sldLayoutId id="2147499215" r:id="rId19"/>
    <p:sldLayoutId id="2147499217" r:id="rId20"/>
    <p:sldLayoutId id="2147499218" r:id="rId21"/>
    <p:sldLayoutId id="2147499219" r:id="rId22"/>
    <p:sldLayoutId id="2147499220" r:id="rId23"/>
    <p:sldLayoutId id="2147499221" r:id="rId24"/>
    <p:sldLayoutId id="2147499222" r:id="rId25"/>
    <p:sldLayoutId id="2147499223" r:id="rId26"/>
    <p:sldLayoutId id="2147499224" r:id="rId27"/>
    <p:sldLayoutId id="214749922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8.jpe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slide" Target="slide13.xml"/><Relationship Id="rId5" Type="http://schemas.openxmlformats.org/officeDocument/2006/relationships/image" Target="../media/image60.png"/><Relationship Id="rId10" Type="http://schemas.openxmlformats.org/officeDocument/2006/relationships/slide" Target="slide10.xml"/><Relationship Id="rId4" Type="http://schemas.openxmlformats.org/officeDocument/2006/relationships/image" Target="../media/image59.png"/><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87.emf"/><Relationship Id="rId5" Type="http://schemas.openxmlformats.org/officeDocument/2006/relationships/image" Target="../media/image86.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1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file:///O:\Mi%20unidad\OSPA\01.%20Tematicas\02.%20Hidrologia\01.%20Productos\01.Mapas_Alertas_Hidrologicas\temporales\jpg\Puntos_RTVC.jpg" TargetMode="External"/><Relationship Id="rId5" Type="http://schemas.openxmlformats.org/officeDocument/2006/relationships/image" Target="../media/image92.jpeg"/><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3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4.png"/><Relationship Id="rId18" Type="http://schemas.openxmlformats.org/officeDocument/2006/relationships/image" Target="../media/image107.jpeg"/><Relationship Id="rId26" Type="http://schemas.openxmlformats.org/officeDocument/2006/relationships/image" Target="file:///O:\Mi%20unidad\OSPA\01.%20Tematicas\02.%20Hidrologia\01.%20Productos\01.Mapas_Alertas_Hidrologicas\salidas\Alerta_Amarilla.png" TargetMode="External"/><Relationship Id="rId3" Type="http://schemas.openxmlformats.org/officeDocument/2006/relationships/image" Target="../media/image94.png"/><Relationship Id="rId21" Type="http://schemas.openxmlformats.org/officeDocument/2006/relationships/image" Target="../media/image109.png"/><Relationship Id="rId7" Type="http://schemas.openxmlformats.org/officeDocument/2006/relationships/image" Target="../media/image99.png"/><Relationship Id="rId12" Type="http://schemas.openxmlformats.org/officeDocument/2006/relationships/image" Target="../media/image100.png"/><Relationship Id="rId17" Type="http://schemas.openxmlformats.org/officeDocument/2006/relationships/image" Target="file:///O:\Mi%20unidad\OSPA\01.%20Tematicas\02.%20Hidrologia\01.%20Productos\01.Mapas_Alertas_Hidrologicas\salidas\Alerta_Suma.png" TargetMode="External"/><Relationship Id="rId25" Type="http://schemas.openxmlformats.org/officeDocument/2006/relationships/image" Target="../media/image111.png"/><Relationship Id="rId2" Type="http://schemas.openxmlformats.org/officeDocument/2006/relationships/notesSlide" Target="../notesSlides/notesSlide14.xml"/><Relationship Id="rId16" Type="http://schemas.openxmlformats.org/officeDocument/2006/relationships/image" Target="../media/image106.png"/><Relationship Id="rId20" Type="http://schemas.openxmlformats.org/officeDocument/2006/relationships/image" Target="../media/image108.png"/><Relationship Id="rId29" Type="http://schemas.openxmlformats.org/officeDocument/2006/relationships/image" Target="../media/image93.png"/><Relationship Id="rId1" Type="http://schemas.openxmlformats.org/officeDocument/2006/relationships/slideLayout" Target="../slideLayouts/slideLayout37.xml"/><Relationship Id="rId6" Type="http://schemas.openxmlformats.org/officeDocument/2006/relationships/image" Target="../media/image101.png"/><Relationship Id="rId11" Type="http://schemas.openxmlformats.org/officeDocument/2006/relationships/image" Target="../media/image77.png"/><Relationship Id="rId24" Type="http://schemas.openxmlformats.org/officeDocument/2006/relationships/image" Target="file:///O:\Mi%20unidad\OSPA\01.%20Tematicas\02.%20Hidrologia\01.%20Productos\01.Mapas_Alertas_Hidrologicas\salidas\Alerta_Niveles_Bajos.png" TargetMode="External"/><Relationship Id="rId5" Type="http://schemas.openxmlformats.org/officeDocument/2006/relationships/image" Target="../media/image97.png"/><Relationship Id="rId15" Type="http://schemas.openxmlformats.org/officeDocument/2006/relationships/image" Target="file:///O:\Mi%20unidad\OSPA\01.%20Tematicas\02.%20Hidrologia\01.%20Productos\01.Mapas_Alertas_Hidrologicas\salidas\Alerta_Puntual.png" TargetMode="External"/><Relationship Id="rId23" Type="http://schemas.openxmlformats.org/officeDocument/2006/relationships/image" Target="../media/image110.png"/><Relationship Id="rId28" Type="http://schemas.openxmlformats.org/officeDocument/2006/relationships/image" Target="file:///O:\Mi%20unidad\OSPA\01.%20Tematicas\02.%20Hidrologia\01.%20Productos\01.Mapas_Alertas_Hidrologicas\salidas\Alerta_Naranja.png" TargetMode="External"/><Relationship Id="rId10" Type="http://schemas.openxmlformats.org/officeDocument/2006/relationships/image" Target="../media/image103.png"/><Relationship Id="rId19" Type="http://schemas.openxmlformats.org/officeDocument/2006/relationships/image" Target="file:///O:\Mi%20unidad\OSPA\01.%20Tematicas\02.%20Hidrologia\01.%20Productos\01.Mapas_Alertas_Hidrologicas\temporales\jpg\Puntos_RTVC.jpg" TargetMode="External"/><Relationship Id="rId31" Type="http://schemas.openxmlformats.org/officeDocument/2006/relationships/image" Target="../media/image34.png"/><Relationship Id="rId4" Type="http://schemas.openxmlformats.org/officeDocument/2006/relationships/image" Target="../media/image95.png"/><Relationship Id="rId9" Type="http://schemas.openxmlformats.org/officeDocument/2006/relationships/image" Target="../media/image102.png"/><Relationship Id="rId14" Type="http://schemas.openxmlformats.org/officeDocument/2006/relationships/image" Target="../media/image105.png"/><Relationship Id="rId22" Type="http://schemas.openxmlformats.org/officeDocument/2006/relationships/image" Target="file:///O:\Mi%20unidad\OSPA\01.%20Tematicas\02.%20Hidrologia\01.%20Productos\01.Mapas_Alertas_Hidrologicas\salidas\Alerta_Roja.png" TargetMode="External"/><Relationship Id="rId27" Type="http://schemas.openxmlformats.org/officeDocument/2006/relationships/image" Target="../media/image112.png"/><Relationship Id="rId30" Type="http://schemas.openxmlformats.org/officeDocument/2006/relationships/hyperlink" Target="https://fews.ideam.gov.co/visorfews/nacional/estacion"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7.png"/><Relationship Id="rId3" Type="http://schemas.openxmlformats.org/officeDocument/2006/relationships/image" Target="../media/image107.jpeg"/><Relationship Id="rId7" Type="http://schemas.openxmlformats.org/officeDocument/2006/relationships/image" Target="../media/image77.png"/><Relationship Id="rId12"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103.png"/><Relationship Id="rId11" Type="http://schemas.openxmlformats.org/officeDocument/2006/relationships/image" Target="../media/image115.png"/><Relationship Id="rId5" Type="http://schemas.openxmlformats.org/officeDocument/2006/relationships/image" Target="../media/image102.png"/><Relationship Id="rId15" Type="http://schemas.openxmlformats.org/officeDocument/2006/relationships/image" Target="../media/image95.png"/><Relationship Id="rId10" Type="http://schemas.openxmlformats.org/officeDocument/2006/relationships/image" Target="../media/image114.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3.png"/><Relationship Id="rId14" Type="http://schemas.openxmlformats.org/officeDocument/2006/relationships/image" Target="../media/image118.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7.png"/><Relationship Id="rId3" Type="http://schemas.openxmlformats.org/officeDocument/2006/relationships/image" Target="../media/image107.jpeg"/><Relationship Id="rId7" Type="http://schemas.openxmlformats.org/officeDocument/2006/relationships/image" Target="../media/image77.png"/><Relationship Id="rId12" Type="http://schemas.openxmlformats.org/officeDocument/2006/relationships/image" Target="../media/image116.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103.png"/><Relationship Id="rId11" Type="http://schemas.openxmlformats.org/officeDocument/2006/relationships/image" Target="../media/image115.png"/><Relationship Id="rId5" Type="http://schemas.openxmlformats.org/officeDocument/2006/relationships/image" Target="../media/image102.png"/><Relationship Id="rId15" Type="http://schemas.openxmlformats.org/officeDocument/2006/relationships/image" Target="../media/image95.png"/><Relationship Id="rId10" Type="http://schemas.openxmlformats.org/officeDocument/2006/relationships/image" Target="../media/image114.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13.png"/><Relationship Id="rId14" Type="http://schemas.openxmlformats.org/officeDocument/2006/relationships/image" Target="../media/image118.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8.png"/><Relationship Id="rId3" Type="http://schemas.openxmlformats.org/officeDocument/2006/relationships/image" Target="../media/image120.jpeg"/><Relationship Id="rId7" Type="http://schemas.openxmlformats.org/officeDocument/2006/relationships/image" Target="../media/image77.png"/><Relationship Id="rId12" Type="http://schemas.openxmlformats.org/officeDocument/2006/relationships/image" Target="../media/image100.png"/><Relationship Id="rId2" Type="http://schemas.openxmlformats.org/officeDocument/2006/relationships/image" Target="../media/image119.png"/><Relationship Id="rId1" Type="http://schemas.openxmlformats.org/officeDocument/2006/relationships/slideLayout" Target="../slideLayouts/slideLayout38.xml"/><Relationship Id="rId6" Type="http://schemas.openxmlformats.org/officeDocument/2006/relationships/image" Target="../media/image103.png"/><Relationship Id="rId11" Type="http://schemas.openxmlformats.org/officeDocument/2006/relationships/image" Target="../media/image96.png"/><Relationship Id="rId5" Type="http://schemas.openxmlformats.org/officeDocument/2006/relationships/image" Target="../media/image102.png"/><Relationship Id="rId10" Type="http://schemas.openxmlformats.org/officeDocument/2006/relationships/image" Target="../media/image95.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4.png"/><Relationship Id="rId1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png"/></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8.png"/><Relationship Id="rId3" Type="http://schemas.openxmlformats.org/officeDocument/2006/relationships/image" Target="../media/image120.jpeg"/><Relationship Id="rId7" Type="http://schemas.openxmlformats.org/officeDocument/2006/relationships/image" Target="../media/image77.png"/><Relationship Id="rId12" Type="http://schemas.openxmlformats.org/officeDocument/2006/relationships/image" Target="../media/image100.png"/><Relationship Id="rId2" Type="http://schemas.openxmlformats.org/officeDocument/2006/relationships/image" Target="../media/image119.png"/><Relationship Id="rId1" Type="http://schemas.openxmlformats.org/officeDocument/2006/relationships/slideLayout" Target="../slideLayouts/slideLayout38.xml"/><Relationship Id="rId6" Type="http://schemas.openxmlformats.org/officeDocument/2006/relationships/image" Target="../media/image103.png"/><Relationship Id="rId11" Type="http://schemas.openxmlformats.org/officeDocument/2006/relationships/image" Target="../media/image96.png"/><Relationship Id="rId5" Type="http://schemas.openxmlformats.org/officeDocument/2006/relationships/image" Target="../media/image102.png"/><Relationship Id="rId10" Type="http://schemas.openxmlformats.org/officeDocument/2006/relationships/image" Target="../media/image95.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4.png"/><Relationship Id="rId14"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8.png"/><Relationship Id="rId3" Type="http://schemas.openxmlformats.org/officeDocument/2006/relationships/image" Target="../media/image120.jpeg"/><Relationship Id="rId7" Type="http://schemas.openxmlformats.org/officeDocument/2006/relationships/image" Target="../media/image77.png"/><Relationship Id="rId12" Type="http://schemas.openxmlformats.org/officeDocument/2006/relationships/image" Target="../media/image100.png"/><Relationship Id="rId2" Type="http://schemas.openxmlformats.org/officeDocument/2006/relationships/image" Target="../media/image119.png"/><Relationship Id="rId1" Type="http://schemas.openxmlformats.org/officeDocument/2006/relationships/slideLayout" Target="../slideLayouts/slideLayout38.xml"/><Relationship Id="rId6" Type="http://schemas.openxmlformats.org/officeDocument/2006/relationships/image" Target="../media/image103.png"/><Relationship Id="rId11" Type="http://schemas.openxmlformats.org/officeDocument/2006/relationships/image" Target="../media/image96.png"/><Relationship Id="rId5" Type="http://schemas.openxmlformats.org/officeDocument/2006/relationships/image" Target="../media/image102.png"/><Relationship Id="rId10" Type="http://schemas.openxmlformats.org/officeDocument/2006/relationships/image" Target="../media/image95.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94.png"/><Relationship Id="rId1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0.png"/><Relationship Id="rId3" Type="http://schemas.openxmlformats.org/officeDocument/2006/relationships/image" Target="../media/image121.jpeg"/><Relationship Id="rId7" Type="http://schemas.openxmlformats.org/officeDocument/2006/relationships/image" Target="../media/image77.png"/><Relationship Id="rId12" Type="http://schemas.openxmlformats.org/officeDocument/2006/relationships/image" Target="../media/image96.png"/><Relationship Id="rId2" Type="http://schemas.openxmlformats.org/officeDocument/2006/relationships/image" Target="../media/image119.png"/><Relationship Id="rId1" Type="http://schemas.openxmlformats.org/officeDocument/2006/relationships/slideLayout" Target="../slideLayouts/slideLayout39.xml"/><Relationship Id="rId6" Type="http://schemas.openxmlformats.org/officeDocument/2006/relationships/image" Target="../media/image103.png"/><Relationship Id="rId11" Type="http://schemas.openxmlformats.org/officeDocument/2006/relationships/image" Target="../media/image95.png"/><Relationship Id="rId5" Type="http://schemas.openxmlformats.org/officeDocument/2006/relationships/image" Target="../media/image102.png"/><Relationship Id="rId15" Type="http://schemas.openxmlformats.org/officeDocument/2006/relationships/image" Target="../media/image97.png"/><Relationship Id="rId10" Type="http://schemas.openxmlformats.org/officeDocument/2006/relationships/image" Target="../media/image94.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22.png"/><Relationship Id="rId14"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0.png"/><Relationship Id="rId3" Type="http://schemas.openxmlformats.org/officeDocument/2006/relationships/image" Target="../media/image121.jpeg"/><Relationship Id="rId7" Type="http://schemas.openxmlformats.org/officeDocument/2006/relationships/image" Target="../media/image77.png"/><Relationship Id="rId12" Type="http://schemas.openxmlformats.org/officeDocument/2006/relationships/image" Target="../media/image96.png"/><Relationship Id="rId2" Type="http://schemas.openxmlformats.org/officeDocument/2006/relationships/image" Target="../media/image119.png"/><Relationship Id="rId1" Type="http://schemas.openxmlformats.org/officeDocument/2006/relationships/slideLayout" Target="../slideLayouts/slideLayout39.xml"/><Relationship Id="rId6" Type="http://schemas.openxmlformats.org/officeDocument/2006/relationships/image" Target="../media/image103.png"/><Relationship Id="rId11" Type="http://schemas.openxmlformats.org/officeDocument/2006/relationships/image" Target="../media/image95.png"/><Relationship Id="rId5" Type="http://schemas.openxmlformats.org/officeDocument/2006/relationships/image" Target="../media/image102.png"/><Relationship Id="rId15" Type="http://schemas.openxmlformats.org/officeDocument/2006/relationships/image" Target="../media/image97.png"/><Relationship Id="rId10" Type="http://schemas.openxmlformats.org/officeDocument/2006/relationships/image" Target="../media/image94.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22.png"/><Relationship Id="rId1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8.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77.png"/><Relationship Id="rId12" Type="http://schemas.openxmlformats.org/officeDocument/2006/relationships/image" Target="../media/image100.png"/><Relationship Id="rId2" Type="http://schemas.openxmlformats.org/officeDocument/2006/relationships/image" Target="../media/image121.jpeg"/><Relationship Id="rId1" Type="http://schemas.openxmlformats.org/officeDocument/2006/relationships/slideLayout" Target="../slideLayouts/slideLayout39.xml"/><Relationship Id="rId6" Type="http://schemas.openxmlformats.org/officeDocument/2006/relationships/image" Target="../media/image103.png"/><Relationship Id="rId11" Type="http://schemas.openxmlformats.org/officeDocument/2006/relationships/image" Target="../media/image96.png"/><Relationship Id="rId5" Type="http://schemas.openxmlformats.org/officeDocument/2006/relationships/image" Target="../media/image102.png"/><Relationship Id="rId10" Type="http://schemas.openxmlformats.org/officeDocument/2006/relationships/image" Target="../media/image95.png"/><Relationship Id="rId4" Type="http://schemas.openxmlformats.org/officeDocument/2006/relationships/image" Target="../media/image119.png"/><Relationship Id="rId9" Type="http://schemas.openxmlformats.org/officeDocument/2006/relationships/image" Target="../media/image94.png"/><Relationship Id="rId1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0.png"/><Relationship Id="rId3" Type="http://schemas.openxmlformats.org/officeDocument/2006/relationships/image" Target="../media/image121.jpeg"/><Relationship Id="rId7" Type="http://schemas.openxmlformats.org/officeDocument/2006/relationships/image" Target="../media/image77.png"/><Relationship Id="rId12" Type="http://schemas.openxmlformats.org/officeDocument/2006/relationships/image" Target="../media/image96.png"/><Relationship Id="rId2" Type="http://schemas.openxmlformats.org/officeDocument/2006/relationships/image" Target="../media/image119.png"/><Relationship Id="rId1" Type="http://schemas.openxmlformats.org/officeDocument/2006/relationships/slideLayout" Target="../slideLayouts/slideLayout39.xml"/><Relationship Id="rId6" Type="http://schemas.openxmlformats.org/officeDocument/2006/relationships/image" Target="../media/image103.png"/><Relationship Id="rId11" Type="http://schemas.openxmlformats.org/officeDocument/2006/relationships/image" Target="../media/image95.png"/><Relationship Id="rId5" Type="http://schemas.openxmlformats.org/officeDocument/2006/relationships/image" Target="../media/image102.png"/><Relationship Id="rId15" Type="http://schemas.openxmlformats.org/officeDocument/2006/relationships/image" Target="../media/image97.png"/><Relationship Id="rId10" Type="http://schemas.openxmlformats.org/officeDocument/2006/relationships/image" Target="../media/image94.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22.png"/><Relationship Id="rId14"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8.png"/><Relationship Id="rId3" Type="http://schemas.openxmlformats.org/officeDocument/2006/relationships/image" Target="../media/image121.jpeg"/><Relationship Id="rId7" Type="http://schemas.openxmlformats.org/officeDocument/2006/relationships/image" Target="../media/image77.png"/><Relationship Id="rId12" Type="http://schemas.openxmlformats.org/officeDocument/2006/relationships/image" Target="../media/image100.png"/><Relationship Id="rId2" Type="http://schemas.openxmlformats.org/officeDocument/2006/relationships/image" Target="../media/image119.png"/><Relationship Id="rId1" Type="http://schemas.openxmlformats.org/officeDocument/2006/relationships/slideLayout" Target="../slideLayouts/slideLayout39.xml"/><Relationship Id="rId6" Type="http://schemas.openxmlformats.org/officeDocument/2006/relationships/image" Target="../media/image103.png"/><Relationship Id="rId11" Type="http://schemas.openxmlformats.org/officeDocument/2006/relationships/image" Target="../media/image96.png"/><Relationship Id="rId5" Type="http://schemas.openxmlformats.org/officeDocument/2006/relationships/image" Target="../media/image102.png"/><Relationship Id="rId15" Type="http://schemas.openxmlformats.org/officeDocument/2006/relationships/image" Target="../media/image122.png"/><Relationship Id="rId10" Type="http://schemas.openxmlformats.org/officeDocument/2006/relationships/image" Target="../media/image95.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94.png"/><Relationship Id="rId14"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8.png"/><Relationship Id="rId3" Type="http://schemas.openxmlformats.org/officeDocument/2006/relationships/image" Target="../media/image121.jpeg"/><Relationship Id="rId7" Type="http://schemas.openxmlformats.org/officeDocument/2006/relationships/image" Target="../media/image77.png"/><Relationship Id="rId12" Type="http://schemas.openxmlformats.org/officeDocument/2006/relationships/image" Target="../media/image100.png"/><Relationship Id="rId2" Type="http://schemas.openxmlformats.org/officeDocument/2006/relationships/image" Target="../media/image119.png"/><Relationship Id="rId1" Type="http://schemas.openxmlformats.org/officeDocument/2006/relationships/slideLayout" Target="../slideLayouts/slideLayout39.xml"/><Relationship Id="rId6" Type="http://schemas.openxmlformats.org/officeDocument/2006/relationships/image" Target="../media/image103.png"/><Relationship Id="rId11" Type="http://schemas.openxmlformats.org/officeDocument/2006/relationships/image" Target="../media/image96.png"/><Relationship Id="rId5" Type="http://schemas.openxmlformats.org/officeDocument/2006/relationships/image" Target="../media/image102.png"/><Relationship Id="rId10" Type="http://schemas.openxmlformats.org/officeDocument/2006/relationships/image" Target="../media/image95.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94.png"/><Relationship Id="rId14"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3.jpe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40.xml"/><Relationship Id="rId6" Type="http://schemas.openxmlformats.org/officeDocument/2006/relationships/image" Target="../media/image100.png"/><Relationship Id="rId11" Type="http://schemas.openxmlformats.org/officeDocument/2006/relationships/image" Target="../media/image102.png"/><Relationship Id="rId5" Type="http://schemas.openxmlformats.org/officeDocument/2006/relationships/image" Target="../media/image99.png"/><Relationship Id="rId15" Type="http://schemas.openxmlformats.org/officeDocument/2006/relationships/image" Target="../media/image104.png"/><Relationship Id="rId10" Type="http://schemas.openxmlformats.org/officeDocument/2006/relationships/image" Target="../media/image77.png"/><Relationship Id="rId4" Type="http://schemas.openxmlformats.org/officeDocument/2006/relationships/image" Target="../media/image96.png"/><Relationship Id="rId9" Type="http://schemas.openxmlformats.org/officeDocument/2006/relationships/image" Target="../media/image119.png"/><Relationship Id="rId14" Type="http://schemas.openxmlformats.org/officeDocument/2006/relationships/image" Target="file:///O:\Mi%20unidad\OSPA\01.%20Tematicas\02.%20Hidrologia\01.%20Productos\01.Mapas_Alertas_Hidrologicas\temporales\jpg\Cuenca_alta_Magdalena.jp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3.jpe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40.xml"/><Relationship Id="rId6" Type="http://schemas.openxmlformats.org/officeDocument/2006/relationships/image" Target="../media/image100.png"/><Relationship Id="rId11" Type="http://schemas.openxmlformats.org/officeDocument/2006/relationships/image" Target="../media/image102.png"/><Relationship Id="rId5" Type="http://schemas.openxmlformats.org/officeDocument/2006/relationships/image" Target="../media/image99.png"/><Relationship Id="rId15" Type="http://schemas.openxmlformats.org/officeDocument/2006/relationships/image" Target="../media/image104.png"/><Relationship Id="rId10" Type="http://schemas.openxmlformats.org/officeDocument/2006/relationships/image" Target="../media/image77.png"/><Relationship Id="rId4" Type="http://schemas.openxmlformats.org/officeDocument/2006/relationships/image" Target="../media/image96.png"/><Relationship Id="rId9" Type="http://schemas.openxmlformats.org/officeDocument/2006/relationships/image" Target="../media/image119.png"/><Relationship Id="rId14" Type="http://schemas.openxmlformats.org/officeDocument/2006/relationships/image" Target="file:///O:\Mi%20unidad\OSPA\01.%20Tematicas\02.%20Hidrologia\01.%20Productos\01.Mapas_Alertas_Hidrologicas\temporales\jpg\Cuenca_alta_Magdalena.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7.jpeg"/></Relationships>
</file>

<file path=ppt/slides/_rels/slide3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3.jpe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40.xml"/><Relationship Id="rId6" Type="http://schemas.openxmlformats.org/officeDocument/2006/relationships/image" Target="../media/image100.png"/><Relationship Id="rId11" Type="http://schemas.openxmlformats.org/officeDocument/2006/relationships/image" Target="../media/image102.png"/><Relationship Id="rId5" Type="http://schemas.openxmlformats.org/officeDocument/2006/relationships/image" Target="../media/image99.png"/><Relationship Id="rId15" Type="http://schemas.openxmlformats.org/officeDocument/2006/relationships/image" Target="../media/image104.png"/><Relationship Id="rId10" Type="http://schemas.openxmlformats.org/officeDocument/2006/relationships/image" Target="../media/image77.png"/><Relationship Id="rId4" Type="http://schemas.openxmlformats.org/officeDocument/2006/relationships/image" Target="../media/image96.png"/><Relationship Id="rId9" Type="http://schemas.openxmlformats.org/officeDocument/2006/relationships/image" Target="../media/image119.png"/><Relationship Id="rId14" Type="http://schemas.openxmlformats.org/officeDocument/2006/relationships/image" Target="file:///O:\Mi%20unidad\OSPA\01.%20Tematicas\02.%20Hidrologia\01.%20Productos\01.Mapas_Alertas_Hidrologicas\temporales\jpg\Cuenca_alta_Magdalena.jp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2.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99.png"/><Relationship Id="rId12" Type="http://schemas.openxmlformats.org/officeDocument/2006/relationships/image" Target="../media/image77.png"/><Relationship Id="rId2" Type="http://schemas.openxmlformats.org/officeDocument/2006/relationships/image" Target="../media/image123.jpeg"/><Relationship Id="rId1" Type="http://schemas.openxmlformats.org/officeDocument/2006/relationships/slideLayout" Target="../slideLayouts/slideLayout40.xml"/><Relationship Id="rId6" Type="http://schemas.openxmlformats.org/officeDocument/2006/relationships/image" Target="../media/image96.png"/><Relationship Id="rId11" Type="http://schemas.openxmlformats.org/officeDocument/2006/relationships/image" Target="../media/image119.png"/><Relationship Id="rId5" Type="http://schemas.openxmlformats.org/officeDocument/2006/relationships/image" Target="../media/image95.png"/><Relationship Id="rId15" Type="http://schemas.openxmlformats.org/officeDocument/2006/relationships/image" Target="../media/image104.png"/><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image" Target="../media/image98.png"/><Relationship Id="rId14"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2.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99.png"/><Relationship Id="rId12" Type="http://schemas.openxmlformats.org/officeDocument/2006/relationships/image" Target="../media/image77.png"/><Relationship Id="rId2" Type="http://schemas.openxmlformats.org/officeDocument/2006/relationships/image" Target="../media/image123.jpeg"/><Relationship Id="rId1" Type="http://schemas.openxmlformats.org/officeDocument/2006/relationships/slideLayout" Target="../slideLayouts/slideLayout40.xml"/><Relationship Id="rId6" Type="http://schemas.openxmlformats.org/officeDocument/2006/relationships/image" Target="../media/image96.png"/><Relationship Id="rId11" Type="http://schemas.openxmlformats.org/officeDocument/2006/relationships/image" Target="../media/image119.png"/><Relationship Id="rId5" Type="http://schemas.openxmlformats.org/officeDocument/2006/relationships/image" Target="../media/image95.png"/><Relationship Id="rId15" Type="http://schemas.openxmlformats.org/officeDocument/2006/relationships/image" Target="../media/image104.png"/><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image" Target="../media/image98.png"/><Relationship Id="rId14" Type="http://schemas.openxmlformats.org/officeDocument/2006/relationships/image" Target="../media/image103.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2.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99.png"/><Relationship Id="rId12" Type="http://schemas.openxmlformats.org/officeDocument/2006/relationships/image" Target="../media/image77.png"/><Relationship Id="rId2" Type="http://schemas.openxmlformats.org/officeDocument/2006/relationships/image" Target="../media/image123.jpeg"/><Relationship Id="rId1" Type="http://schemas.openxmlformats.org/officeDocument/2006/relationships/slideLayout" Target="../slideLayouts/slideLayout40.xml"/><Relationship Id="rId6" Type="http://schemas.openxmlformats.org/officeDocument/2006/relationships/image" Target="../media/image96.png"/><Relationship Id="rId11" Type="http://schemas.openxmlformats.org/officeDocument/2006/relationships/image" Target="../media/image119.png"/><Relationship Id="rId5" Type="http://schemas.openxmlformats.org/officeDocument/2006/relationships/image" Target="../media/image95.png"/><Relationship Id="rId15" Type="http://schemas.openxmlformats.org/officeDocument/2006/relationships/image" Target="../media/image104.png"/><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image" Target="../media/image98.png"/><Relationship Id="rId14" Type="http://schemas.openxmlformats.org/officeDocument/2006/relationships/image" Target="../media/image103.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4.png"/><Relationship Id="rId12" Type="http://schemas.openxmlformats.org/officeDocument/2006/relationships/image" Target="../media/image100.png"/><Relationship Id="rId2" Type="http://schemas.openxmlformats.org/officeDocument/2006/relationships/image" Target="../media/image124.jpeg"/><Relationship Id="rId1" Type="http://schemas.openxmlformats.org/officeDocument/2006/relationships/slideLayout" Target="../slideLayouts/slideLayout41.xml"/><Relationship Id="rId6" Type="http://schemas.openxmlformats.org/officeDocument/2006/relationships/image" Target="../media/image77.png"/><Relationship Id="rId11" Type="http://schemas.openxmlformats.org/officeDocument/2006/relationships/image" Target="../media/image99.png"/><Relationship Id="rId5" Type="http://schemas.openxmlformats.org/officeDocument/2006/relationships/image" Target="../media/image103.png"/><Relationship Id="rId15" Type="http://schemas.openxmlformats.org/officeDocument/2006/relationships/image" Target="../media/image119.png"/><Relationship Id="rId10" Type="http://schemas.openxmlformats.org/officeDocument/2006/relationships/image" Target="../media/image96.png"/><Relationship Id="rId4" Type="http://schemas.openxmlformats.org/officeDocument/2006/relationships/image" Target="../media/image102.png"/><Relationship Id="rId9" Type="http://schemas.openxmlformats.org/officeDocument/2006/relationships/image" Target="../media/image95.png"/><Relationship Id="rId14"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4.png"/><Relationship Id="rId12" Type="http://schemas.openxmlformats.org/officeDocument/2006/relationships/image" Target="../media/image100.png"/><Relationship Id="rId2" Type="http://schemas.openxmlformats.org/officeDocument/2006/relationships/image" Target="../media/image124.jpeg"/><Relationship Id="rId1" Type="http://schemas.openxmlformats.org/officeDocument/2006/relationships/slideLayout" Target="../slideLayouts/slideLayout41.xml"/><Relationship Id="rId6" Type="http://schemas.openxmlformats.org/officeDocument/2006/relationships/image" Target="../media/image77.png"/><Relationship Id="rId11" Type="http://schemas.openxmlformats.org/officeDocument/2006/relationships/image" Target="../media/image99.png"/><Relationship Id="rId5" Type="http://schemas.openxmlformats.org/officeDocument/2006/relationships/image" Target="../media/image103.png"/><Relationship Id="rId15" Type="http://schemas.openxmlformats.org/officeDocument/2006/relationships/image" Target="../media/image119.png"/><Relationship Id="rId10" Type="http://schemas.openxmlformats.org/officeDocument/2006/relationships/image" Target="../media/image96.png"/><Relationship Id="rId4" Type="http://schemas.openxmlformats.org/officeDocument/2006/relationships/image" Target="../media/image102.png"/><Relationship Id="rId9" Type="http://schemas.openxmlformats.org/officeDocument/2006/relationships/image" Target="../media/image95.png"/><Relationship Id="rId14"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104.png"/><Relationship Id="rId12" Type="http://schemas.openxmlformats.org/officeDocument/2006/relationships/image" Target="../media/image100.png"/><Relationship Id="rId2" Type="http://schemas.openxmlformats.org/officeDocument/2006/relationships/image" Target="../media/image124.jpeg"/><Relationship Id="rId1" Type="http://schemas.openxmlformats.org/officeDocument/2006/relationships/slideLayout" Target="../slideLayouts/slideLayout41.xml"/><Relationship Id="rId6" Type="http://schemas.openxmlformats.org/officeDocument/2006/relationships/image" Target="../media/image77.png"/><Relationship Id="rId11" Type="http://schemas.openxmlformats.org/officeDocument/2006/relationships/image" Target="../media/image99.png"/><Relationship Id="rId5" Type="http://schemas.openxmlformats.org/officeDocument/2006/relationships/image" Target="../media/image103.png"/><Relationship Id="rId15" Type="http://schemas.openxmlformats.org/officeDocument/2006/relationships/image" Target="../media/image119.png"/><Relationship Id="rId10" Type="http://schemas.openxmlformats.org/officeDocument/2006/relationships/image" Target="../media/image96.png"/><Relationship Id="rId4" Type="http://schemas.openxmlformats.org/officeDocument/2006/relationships/image" Target="../media/image102.png"/><Relationship Id="rId9" Type="http://schemas.openxmlformats.org/officeDocument/2006/relationships/image" Target="../media/image95.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7.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image" Target="../media/image124.jpeg"/><Relationship Id="rId1" Type="http://schemas.openxmlformats.org/officeDocument/2006/relationships/slideLayout" Target="../slideLayouts/slideLayout41.xml"/><Relationship Id="rId6" Type="http://schemas.openxmlformats.org/officeDocument/2006/relationships/image" Target="../media/image104.png"/><Relationship Id="rId11" Type="http://schemas.openxmlformats.org/officeDocument/2006/relationships/image" Target="../media/image100.png"/><Relationship Id="rId5" Type="http://schemas.openxmlformats.org/officeDocument/2006/relationships/image" Target="../media/image103.png"/><Relationship Id="rId15" Type="http://schemas.openxmlformats.org/officeDocument/2006/relationships/image" Target="../media/image77.png"/><Relationship Id="rId10" Type="http://schemas.openxmlformats.org/officeDocument/2006/relationships/image" Target="../media/image99.png"/><Relationship Id="rId4" Type="http://schemas.openxmlformats.org/officeDocument/2006/relationships/image" Target="../media/image102.png"/><Relationship Id="rId9" Type="http://schemas.openxmlformats.org/officeDocument/2006/relationships/image" Target="../media/image96.png"/><Relationship Id="rId14" Type="http://schemas.openxmlformats.org/officeDocument/2006/relationships/image" Target="../media/image119.png"/></Relationships>
</file>

<file path=ppt/slides/_rels/slide3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77.png"/><Relationship Id="rId12" Type="http://schemas.openxmlformats.org/officeDocument/2006/relationships/image" Target="../media/image129.png"/><Relationship Id="rId2" Type="http://schemas.openxmlformats.org/officeDocument/2006/relationships/notesSlide" Target="../notesSlides/notesSlide17.xml"/><Relationship Id="rId16" Type="http://schemas.openxmlformats.org/officeDocument/2006/relationships/image" Target="../media/image133.png"/><Relationship Id="rId1" Type="http://schemas.openxmlformats.org/officeDocument/2006/relationships/slideLayout" Target="../slideLayouts/slideLayout37.xml"/><Relationship Id="rId6" Type="http://schemas.openxmlformats.org/officeDocument/2006/relationships/image" Target="../media/image103.png"/><Relationship Id="rId11" Type="http://schemas.openxmlformats.org/officeDocument/2006/relationships/image" Target="../media/image128.png"/><Relationship Id="rId5" Type="http://schemas.openxmlformats.org/officeDocument/2006/relationships/image" Target="../media/image10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6.png"/><Relationship Id="rId14" Type="http://schemas.openxmlformats.org/officeDocument/2006/relationships/image" Target="../media/image131.pn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31.png"/><Relationship Id="rId3" Type="http://schemas.openxmlformats.org/officeDocument/2006/relationships/image" Target="../media/image125.jpeg"/><Relationship Id="rId7" Type="http://schemas.openxmlformats.org/officeDocument/2006/relationships/image" Target="../media/image77.png"/><Relationship Id="rId12" Type="http://schemas.openxmlformats.org/officeDocument/2006/relationships/image" Target="../media/image130.png"/><Relationship Id="rId2" Type="http://schemas.openxmlformats.org/officeDocument/2006/relationships/notesSlide" Target="../notesSlides/notesSlide18.xml"/><Relationship Id="rId16" Type="http://schemas.openxmlformats.org/officeDocument/2006/relationships/image" Target="../media/image128.png"/><Relationship Id="rId1" Type="http://schemas.openxmlformats.org/officeDocument/2006/relationships/slideLayout" Target="../slideLayouts/slideLayout37.xml"/><Relationship Id="rId6" Type="http://schemas.openxmlformats.org/officeDocument/2006/relationships/image" Target="../media/image103.png"/><Relationship Id="rId11" Type="http://schemas.openxmlformats.org/officeDocument/2006/relationships/image" Target="../media/image129.png"/><Relationship Id="rId5" Type="http://schemas.openxmlformats.org/officeDocument/2006/relationships/image" Target="../media/image102.png"/><Relationship Id="rId15" Type="http://schemas.openxmlformats.org/officeDocument/2006/relationships/image" Target="../media/image133.png"/><Relationship Id="rId10" Type="http://schemas.openxmlformats.org/officeDocument/2006/relationships/image" Target="../media/image127.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6.png"/><Relationship Id="rId14" Type="http://schemas.openxmlformats.org/officeDocument/2006/relationships/image" Target="../media/image132.png"/></Relationships>
</file>

<file path=ppt/slides/_rels/slide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firms.modaps.eosdis.nasa.gov/" TargetMode="External"/><Relationship Id="rId5" Type="http://schemas.openxmlformats.org/officeDocument/2006/relationships/hyperlink" Target="https://rammb-slider.cira.colostate.edu/" TargetMode="External"/><Relationship Id="rId4" Type="http://schemas.openxmlformats.org/officeDocument/2006/relationships/image" Target="../media/image69.jpeg"/><Relationship Id="rId9" Type="http://schemas.openxmlformats.org/officeDocument/2006/relationships/image" Target="../media/image72.jpeg"/></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77.png"/><Relationship Id="rId12" Type="http://schemas.openxmlformats.org/officeDocument/2006/relationships/image" Target="../media/image129.png"/><Relationship Id="rId2" Type="http://schemas.openxmlformats.org/officeDocument/2006/relationships/notesSlide" Target="../notesSlides/notesSlide19.xml"/><Relationship Id="rId16" Type="http://schemas.openxmlformats.org/officeDocument/2006/relationships/image" Target="../media/image133.png"/><Relationship Id="rId1" Type="http://schemas.openxmlformats.org/officeDocument/2006/relationships/slideLayout" Target="../slideLayouts/slideLayout37.xml"/><Relationship Id="rId6" Type="http://schemas.openxmlformats.org/officeDocument/2006/relationships/image" Target="../media/image103.png"/><Relationship Id="rId11" Type="http://schemas.openxmlformats.org/officeDocument/2006/relationships/image" Target="../media/image128.png"/><Relationship Id="rId5" Type="http://schemas.openxmlformats.org/officeDocument/2006/relationships/image" Target="../media/image10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6.png"/><Relationship Id="rId14" Type="http://schemas.openxmlformats.org/officeDocument/2006/relationships/image" Target="../media/image131.png"/></Relationships>
</file>

<file path=ppt/slides/_rels/slide4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77.png"/><Relationship Id="rId12" Type="http://schemas.openxmlformats.org/officeDocument/2006/relationships/image" Target="../media/image129.png"/><Relationship Id="rId2" Type="http://schemas.openxmlformats.org/officeDocument/2006/relationships/notesSlide" Target="../notesSlides/notesSlide20.xml"/><Relationship Id="rId16" Type="http://schemas.openxmlformats.org/officeDocument/2006/relationships/image" Target="../media/image133.png"/><Relationship Id="rId1" Type="http://schemas.openxmlformats.org/officeDocument/2006/relationships/slideLayout" Target="../slideLayouts/slideLayout37.xml"/><Relationship Id="rId6" Type="http://schemas.openxmlformats.org/officeDocument/2006/relationships/image" Target="../media/image103.png"/><Relationship Id="rId11" Type="http://schemas.openxmlformats.org/officeDocument/2006/relationships/image" Target="../media/image128.png"/><Relationship Id="rId5" Type="http://schemas.openxmlformats.org/officeDocument/2006/relationships/image" Target="../media/image10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6.png"/><Relationship Id="rId14" Type="http://schemas.openxmlformats.org/officeDocument/2006/relationships/image" Target="../media/image131.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77.png"/><Relationship Id="rId12" Type="http://schemas.openxmlformats.org/officeDocument/2006/relationships/image" Target="../media/image129.png"/><Relationship Id="rId2" Type="http://schemas.openxmlformats.org/officeDocument/2006/relationships/notesSlide" Target="../notesSlides/notesSlide21.xml"/><Relationship Id="rId16" Type="http://schemas.openxmlformats.org/officeDocument/2006/relationships/image" Target="../media/image133.png"/><Relationship Id="rId1" Type="http://schemas.openxmlformats.org/officeDocument/2006/relationships/slideLayout" Target="../slideLayouts/slideLayout37.xml"/><Relationship Id="rId6" Type="http://schemas.openxmlformats.org/officeDocument/2006/relationships/image" Target="../media/image103.png"/><Relationship Id="rId11" Type="http://schemas.openxmlformats.org/officeDocument/2006/relationships/image" Target="../media/image128.png"/><Relationship Id="rId5" Type="http://schemas.openxmlformats.org/officeDocument/2006/relationships/image" Target="../media/image10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6.png"/><Relationship Id="rId14" Type="http://schemas.openxmlformats.org/officeDocument/2006/relationships/image" Target="../media/image131.png"/></Relationships>
</file>

<file path=ppt/slides/_rels/slide43.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34.jpe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22.xml"/><Relationship Id="rId16" Type="http://schemas.openxmlformats.org/officeDocument/2006/relationships/image" Target="../media/image103.png"/><Relationship Id="rId1" Type="http://schemas.openxmlformats.org/officeDocument/2006/relationships/slideLayout" Target="../slideLayouts/slideLayout37.xml"/><Relationship Id="rId6" Type="http://schemas.openxmlformats.org/officeDocument/2006/relationships/image" Target="../media/image104.png"/><Relationship Id="rId11" Type="http://schemas.openxmlformats.org/officeDocument/2006/relationships/image" Target="../media/image130.png"/><Relationship Id="rId5" Type="http://schemas.openxmlformats.org/officeDocument/2006/relationships/image" Target="../media/image102.png"/><Relationship Id="rId15" Type="http://schemas.openxmlformats.org/officeDocument/2006/relationships/image" Target="../media/image135.png"/><Relationship Id="rId10" Type="http://schemas.openxmlformats.org/officeDocument/2006/relationships/image" Target="../media/image129.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28.png"/><Relationship Id="rId14" Type="http://schemas.openxmlformats.org/officeDocument/2006/relationships/image" Target="../media/image133.png"/></Relationships>
</file>

<file path=ppt/slides/_rels/slide4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34.jpeg"/><Relationship Id="rId7" Type="http://schemas.openxmlformats.org/officeDocument/2006/relationships/image" Target="../media/image104.png"/><Relationship Id="rId12" Type="http://schemas.openxmlformats.org/officeDocument/2006/relationships/image" Target="../media/image130.png"/><Relationship Id="rId17" Type="http://schemas.openxmlformats.org/officeDocument/2006/relationships/image" Target="../media/image103.png"/><Relationship Id="rId2" Type="http://schemas.openxmlformats.org/officeDocument/2006/relationships/notesSlide" Target="../notesSlides/notesSlide23.xml"/><Relationship Id="rId16" Type="http://schemas.openxmlformats.org/officeDocument/2006/relationships/image" Target="../media/image135.png"/><Relationship Id="rId1" Type="http://schemas.openxmlformats.org/officeDocument/2006/relationships/slideLayout" Target="../slideLayouts/slideLayout37.xml"/><Relationship Id="rId6" Type="http://schemas.openxmlformats.org/officeDocument/2006/relationships/image" Target="../media/image77.png"/><Relationship Id="rId11" Type="http://schemas.openxmlformats.org/officeDocument/2006/relationships/image" Target="../media/image129.png"/><Relationship Id="rId5" Type="http://schemas.openxmlformats.org/officeDocument/2006/relationships/image" Target="../media/image102.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27.png"/><Relationship Id="rId14" Type="http://schemas.openxmlformats.org/officeDocument/2006/relationships/image" Target="../media/image132.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29.png"/><Relationship Id="rId3" Type="http://schemas.openxmlformats.org/officeDocument/2006/relationships/image" Target="../media/image136.jpeg"/><Relationship Id="rId7" Type="http://schemas.openxmlformats.org/officeDocument/2006/relationships/image" Target="../media/image103.png"/><Relationship Id="rId12" Type="http://schemas.openxmlformats.org/officeDocument/2006/relationships/image" Target="../media/image128.png"/><Relationship Id="rId17" Type="http://schemas.openxmlformats.org/officeDocument/2006/relationships/image" Target="../media/image131.png"/><Relationship Id="rId2" Type="http://schemas.openxmlformats.org/officeDocument/2006/relationships/notesSlide" Target="../notesSlides/notesSlide24.xml"/><Relationship Id="rId16" Type="http://schemas.openxmlformats.org/officeDocument/2006/relationships/image" Target="../media/image132.png"/><Relationship Id="rId1" Type="http://schemas.openxmlformats.org/officeDocument/2006/relationships/slideLayout" Target="../slideLayouts/slideLayout42.xml"/><Relationship Id="rId6" Type="http://schemas.openxmlformats.org/officeDocument/2006/relationships/image" Target="../media/image102.png"/><Relationship Id="rId11" Type="http://schemas.openxmlformats.org/officeDocument/2006/relationships/image" Target="../media/image127.png"/><Relationship Id="rId5" Type="http://schemas.openxmlformats.org/officeDocument/2006/relationships/image" Target="../media/image119.png"/><Relationship Id="rId15" Type="http://schemas.openxmlformats.org/officeDocument/2006/relationships/image" Target="../media/image137.png"/><Relationship Id="rId10" Type="http://schemas.openxmlformats.org/officeDocument/2006/relationships/image" Target="../media/image126.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104.png"/><Relationship Id="rId14" Type="http://schemas.openxmlformats.org/officeDocument/2006/relationships/image" Target="../media/image130.png"/></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28.png"/><Relationship Id="rId3" Type="http://schemas.openxmlformats.org/officeDocument/2006/relationships/image" Target="../media/image138.jpeg"/><Relationship Id="rId7" Type="http://schemas.openxmlformats.org/officeDocument/2006/relationships/image" Target="../media/image77.png"/><Relationship Id="rId12" Type="http://schemas.openxmlformats.org/officeDocument/2006/relationships/image" Target="../media/image130.png"/><Relationship Id="rId2" Type="http://schemas.openxmlformats.org/officeDocument/2006/relationships/notesSlide" Target="../notesSlides/notesSlide25.xml"/><Relationship Id="rId16" Type="http://schemas.openxmlformats.org/officeDocument/2006/relationships/image" Target="../media/image131.png"/><Relationship Id="rId1" Type="http://schemas.openxmlformats.org/officeDocument/2006/relationships/slideLayout" Target="../slideLayouts/slideLayout43.xml"/><Relationship Id="rId6" Type="http://schemas.openxmlformats.org/officeDocument/2006/relationships/image" Target="../media/image102.png"/><Relationship Id="rId11" Type="http://schemas.openxmlformats.org/officeDocument/2006/relationships/image" Target="../media/image129.png"/><Relationship Id="rId5" Type="http://schemas.openxmlformats.org/officeDocument/2006/relationships/image" Target="../media/image119.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126.png"/><Relationship Id="rId14" Type="http://schemas.openxmlformats.org/officeDocument/2006/relationships/image" Target="../media/image103.png"/></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2.png"/><Relationship Id="rId3" Type="http://schemas.openxmlformats.org/officeDocument/2006/relationships/image" Target="../media/image139.jpeg"/><Relationship Id="rId7" Type="http://schemas.openxmlformats.org/officeDocument/2006/relationships/image" Target="../media/image104.png"/><Relationship Id="rId12" Type="http://schemas.openxmlformats.org/officeDocument/2006/relationships/image" Target="../media/image130.png"/><Relationship Id="rId2" Type="http://schemas.openxmlformats.org/officeDocument/2006/relationships/notesSlide" Target="../notesSlides/notesSlide26.xml"/><Relationship Id="rId16" Type="http://schemas.openxmlformats.org/officeDocument/2006/relationships/image" Target="../media/image119.png"/><Relationship Id="rId1" Type="http://schemas.openxmlformats.org/officeDocument/2006/relationships/slideLayout" Target="../slideLayouts/slideLayout44.xml"/><Relationship Id="rId6" Type="http://schemas.openxmlformats.org/officeDocument/2006/relationships/image" Target="../media/image77.png"/><Relationship Id="rId11" Type="http://schemas.openxmlformats.org/officeDocument/2006/relationships/image" Target="../media/image129.png"/><Relationship Id="rId5" Type="http://schemas.openxmlformats.org/officeDocument/2006/relationships/image" Target="../media/image102.png"/><Relationship Id="rId15" Type="http://schemas.openxmlformats.org/officeDocument/2006/relationships/image" Target="../media/image103.png"/><Relationship Id="rId10" Type="http://schemas.openxmlformats.org/officeDocument/2006/relationships/image" Target="../media/image128.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27.png"/><Relationship Id="rId14" Type="http://schemas.openxmlformats.org/officeDocument/2006/relationships/image" Target="../media/image131.png"/></Relationships>
</file>

<file path=ppt/slides/_rels/slide4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2.png"/><Relationship Id="rId3" Type="http://schemas.openxmlformats.org/officeDocument/2006/relationships/image" Target="../media/image139.jpeg"/><Relationship Id="rId7" Type="http://schemas.openxmlformats.org/officeDocument/2006/relationships/image" Target="../media/image104.png"/><Relationship Id="rId12" Type="http://schemas.openxmlformats.org/officeDocument/2006/relationships/image" Target="../media/image130.png"/><Relationship Id="rId2" Type="http://schemas.openxmlformats.org/officeDocument/2006/relationships/notesSlide" Target="../notesSlides/notesSlide27.xml"/><Relationship Id="rId16" Type="http://schemas.openxmlformats.org/officeDocument/2006/relationships/image" Target="../media/image119.png"/><Relationship Id="rId1" Type="http://schemas.openxmlformats.org/officeDocument/2006/relationships/slideLayout" Target="../slideLayouts/slideLayout44.xml"/><Relationship Id="rId6" Type="http://schemas.openxmlformats.org/officeDocument/2006/relationships/image" Target="../media/image77.png"/><Relationship Id="rId11" Type="http://schemas.openxmlformats.org/officeDocument/2006/relationships/image" Target="../media/image129.png"/><Relationship Id="rId5" Type="http://schemas.openxmlformats.org/officeDocument/2006/relationships/image" Target="../media/image102.png"/><Relationship Id="rId15" Type="http://schemas.openxmlformats.org/officeDocument/2006/relationships/image" Target="../media/image103.png"/><Relationship Id="rId10" Type="http://schemas.openxmlformats.org/officeDocument/2006/relationships/image" Target="../media/image128.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27.png"/><Relationship Id="rId14" Type="http://schemas.openxmlformats.org/officeDocument/2006/relationships/image" Target="../media/image131.png"/></Relationships>
</file>

<file path=ppt/slides/_rels/slide4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2.png"/><Relationship Id="rId3" Type="http://schemas.openxmlformats.org/officeDocument/2006/relationships/image" Target="../media/image139.jpeg"/><Relationship Id="rId7" Type="http://schemas.openxmlformats.org/officeDocument/2006/relationships/image" Target="../media/image104.png"/><Relationship Id="rId12" Type="http://schemas.openxmlformats.org/officeDocument/2006/relationships/image" Target="../media/image130.png"/><Relationship Id="rId2" Type="http://schemas.openxmlformats.org/officeDocument/2006/relationships/notesSlide" Target="../notesSlides/notesSlide28.xml"/><Relationship Id="rId16" Type="http://schemas.openxmlformats.org/officeDocument/2006/relationships/image" Target="../media/image119.png"/><Relationship Id="rId1" Type="http://schemas.openxmlformats.org/officeDocument/2006/relationships/slideLayout" Target="../slideLayouts/slideLayout44.xml"/><Relationship Id="rId6" Type="http://schemas.openxmlformats.org/officeDocument/2006/relationships/image" Target="../media/image77.png"/><Relationship Id="rId11" Type="http://schemas.openxmlformats.org/officeDocument/2006/relationships/image" Target="../media/image129.png"/><Relationship Id="rId5" Type="http://schemas.openxmlformats.org/officeDocument/2006/relationships/image" Target="../media/image102.png"/><Relationship Id="rId15" Type="http://schemas.openxmlformats.org/officeDocument/2006/relationships/image" Target="../media/image103.png"/><Relationship Id="rId10" Type="http://schemas.openxmlformats.org/officeDocument/2006/relationships/image" Target="../media/image128.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27.png"/><Relationship Id="rId14" Type="http://schemas.openxmlformats.org/officeDocument/2006/relationships/image" Target="../media/image131.png"/></Relationships>
</file>

<file path=ppt/slides/_rels/slide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2.png"/><Relationship Id="rId3" Type="http://schemas.openxmlformats.org/officeDocument/2006/relationships/image" Target="../media/image139.jpeg"/><Relationship Id="rId7" Type="http://schemas.openxmlformats.org/officeDocument/2006/relationships/image" Target="../media/image104.png"/><Relationship Id="rId12" Type="http://schemas.openxmlformats.org/officeDocument/2006/relationships/image" Target="../media/image130.png"/><Relationship Id="rId2" Type="http://schemas.openxmlformats.org/officeDocument/2006/relationships/notesSlide" Target="../notesSlides/notesSlide29.xml"/><Relationship Id="rId16" Type="http://schemas.openxmlformats.org/officeDocument/2006/relationships/image" Target="../media/image119.png"/><Relationship Id="rId1" Type="http://schemas.openxmlformats.org/officeDocument/2006/relationships/slideLayout" Target="../slideLayouts/slideLayout44.xml"/><Relationship Id="rId6" Type="http://schemas.openxmlformats.org/officeDocument/2006/relationships/image" Target="../media/image77.png"/><Relationship Id="rId11" Type="http://schemas.openxmlformats.org/officeDocument/2006/relationships/image" Target="../media/image129.png"/><Relationship Id="rId5" Type="http://schemas.openxmlformats.org/officeDocument/2006/relationships/image" Target="../media/image102.png"/><Relationship Id="rId15" Type="http://schemas.openxmlformats.org/officeDocument/2006/relationships/image" Target="../media/image103.png"/><Relationship Id="rId10" Type="http://schemas.openxmlformats.org/officeDocument/2006/relationships/image" Target="../media/image128.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27.png"/><Relationship Id="rId14" Type="http://schemas.openxmlformats.org/officeDocument/2006/relationships/image" Target="../media/image131.png"/></Relationships>
</file>

<file path=ppt/slides/_rels/slide5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103.png"/><Relationship Id="rId12" Type="http://schemas.openxmlformats.org/officeDocument/2006/relationships/image" Target="../media/image132.png"/><Relationship Id="rId2" Type="http://schemas.openxmlformats.org/officeDocument/2006/relationships/image" Target="../media/image140.jpeg"/><Relationship Id="rId1" Type="http://schemas.openxmlformats.org/officeDocument/2006/relationships/slideLayout" Target="../slideLayouts/slideLayout45.xml"/><Relationship Id="rId6" Type="http://schemas.openxmlformats.org/officeDocument/2006/relationships/image" Target="../media/image104.png"/><Relationship Id="rId11" Type="http://schemas.openxmlformats.org/officeDocument/2006/relationships/image" Target="../media/image130.png"/><Relationship Id="rId5" Type="http://schemas.openxmlformats.org/officeDocument/2006/relationships/image" Target="../media/image77.png"/><Relationship Id="rId10" Type="http://schemas.openxmlformats.org/officeDocument/2006/relationships/image" Target="../media/image129.png"/><Relationship Id="rId4" Type="http://schemas.openxmlformats.org/officeDocument/2006/relationships/image" Target="../media/image102.png"/><Relationship Id="rId9" Type="http://schemas.openxmlformats.org/officeDocument/2006/relationships/image" Target="../media/image127.png"/><Relationship Id="rId14" Type="http://schemas.openxmlformats.org/officeDocument/2006/relationships/image" Target="../media/image119.png"/></Relationships>
</file>

<file path=ppt/slides/_rels/slide5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103.png"/><Relationship Id="rId12" Type="http://schemas.openxmlformats.org/officeDocument/2006/relationships/image" Target="../media/image132.png"/><Relationship Id="rId2" Type="http://schemas.openxmlformats.org/officeDocument/2006/relationships/image" Target="../media/image140.jpeg"/><Relationship Id="rId1" Type="http://schemas.openxmlformats.org/officeDocument/2006/relationships/slideLayout" Target="../slideLayouts/slideLayout45.xml"/><Relationship Id="rId6" Type="http://schemas.openxmlformats.org/officeDocument/2006/relationships/image" Target="../media/image104.png"/><Relationship Id="rId11" Type="http://schemas.openxmlformats.org/officeDocument/2006/relationships/image" Target="../media/image130.png"/><Relationship Id="rId5" Type="http://schemas.openxmlformats.org/officeDocument/2006/relationships/image" Target="../media/image77.png"/><Relationship Id="rId10" Type="http://schemas.openxmlformats.org/officeDocument/2006/relationships/image" Target="../media/image129.png"/><Relationship Id="rId4" Type="http://schemas.openxmlformats.org/officeDocument/2006/relationships/image" Target="../media/image102.png"/><Relationship Id="rId9" Type="http://schemas.openxmlformats.org/officeDocument/2006/relationships/image" Target="../media/image127.png"/><Relationship Id="rId1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141.jpe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142.jpe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43.jpeg"/><Relationship Id="rId1" Type="http://schemas.openxmlformats.org/officeDocument/2006/relationships/slideLayout" Target="../slideLayouts/slideLayout46.xml"/><Relationship Id="rId6" Type="http://schemas.openxmlformats.org/officeDocument/2006/relationships/image" Target="../media/image145.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147.jpeg"/><Relationship Id="rId4" Type="http://schemas.openxmlformats.org/officeDocument/2006/relationships/image" Target="../media/image144.jpeg"/><Relationship Id="rId9" Type="http://schemas.openxmlformats.org/officeDocument/2006/relationships/image" Target="file:///O:\Mi%20unidad\OSPA\01.%20Tematicas\03.%20Deslizamientos\01.%20Productos\postmodelo_idd\temporales\orange_icv.jpg"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file:///O:\Mi%20unidad\OSPA\01.%20Tematicas\03.%20Deslizamientos\01.%20Productos\postmodelo_idd\temporales\torta_regiones_idd.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44.jpeg"/><Relationship Id="rId1" Type="http://schemas.openxmlformats.org/officeDocument/2006/relationships/slideLayout" Target="../slideLayouts/slideLayout46.xml"/><Relationship Id="rId6" Type="http://schemas.openxmlformats.org/officeDocument/2006/relationships/image" Target="../media/image145.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dcolombia.jpg" TargetMode="External"/><Relationship Id="rId10" Type="http://schemas.openxmlformats.org/officeDocument/2006/relationships/image" Target="../media/image147.jpeg"/><Relationship Id="rId4" Type="http://schemas.openxmlformats.org/officeDocument/2006/relationships/image" Target="../media/image143.jpeg"/><Relationship Id="rId9" Type="http://schemas.openxmlformats.org/officeDocument/2006/relationships/image" Target="file:///O:\Mi%20unidad\OSPA\01.%20Tematicas\03.%20Deslizamientos\01.%20Productos\postmodelo_idd\temporales\orange_icv.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76.png"/><Relationship Id="rId2" Type="http://schemas.openxmlformats.org/officeDocument/2006/relationships/image" Target="../media/image148.jpeg"/><Relationship Id="rId1" Type="http://schemas.openxmlformats.org/officeDocument/2006/relationships/slideLayout" Target="../slideLayouts/slideLayout46.xml"/><Relationship Id="rId6" Type="http://schemas.openxmlformats.org/officeDocument/2006/relationships/image" Target="../media/image74.png"/><Relationship Id="rId5" Type="http://schemas.openxmlformats.org/officeDocument/2006/relationships/image" Target="../media/image150.png"/><Relationship Id="rId4" Type="http://schemas.openxmlformats.org/officeDocument/2006/relationships/image" Target="../media/image149.png"/></Relationships>
</file>

<file path=ppt/slides/_rels/slide5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51.jpeg"/><Relationship Id="rId7" Type="http://schemas.openxmlformats.org/officeDocument/2006/relationships/image" Target="../media/image150.pn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image" Target="../media/image74.png"/><Relationship Id="rId5" Type="http://schemas.openxmlformats.org/officeDocument/2006/relationships/image" Target="../media/image76.png"/><Relationship Id="rId4" Type="http://schemas.openxmlformats.org/officeDocument/2006/relationships/image" Target="file:///O:\Mi%20unidad\OSPA\01.%20Tematicas\03.%20Deslizamientos\01.%20Productos\postmodelo_idd\temporales\dandina.jpg"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51.jpeg"/><Relationship Id="rId7"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46.xml"/><Relationship Id="rId6" Type="http://schemas.openxmlformats.org/officeDocument/2006/relationships/image" Target="../media/image74.png"/><Relationship Id="rId5" Type="http://schemas.openxmlformats.org/officeDocument/2006/relationships/image" Target="../media/image76.png"/><Relationship Id="rId4" Type="http://schemas.openxmlformats.org/officeDocument/2006/relationships/image" Target="file:///O:\Mi%20unidad\OSPA\01.%20Tematicas\03.%20Deslizamientos\01.%20Productos\postmodelo_idd\temporales\dandina.jp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0.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ndina.jpg" TargetMode="External"/><Relationship Id="rId7" Type="http://schemas.openxmlformats.org/officeDocument/2006/relationships/image" Target="../media/image149.png"/><Relationship Id="rId2" Type="http://schemas.openxmlformats.org/officeDocument/2006/relationships/image" Target="../media/image151.jpeg"/><Relationship Id="rId1" Type="http://schemas.openxmlformats.org/officeDocument/2006/relationships/slideLayout" Target="../slideLayouts/slideLayout46.xml"/><Relationship Id="rId6" Type="http://schemas.openxmlformats.org/officeDocument/2006/relationships/image" Target="../media/image150.png"/><Relationship Id="rId5" Type="http://schemas.openxmlformats.org/officeDocument/2006/relationships/image" Target="../media/image74.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152.jpeg"/><Relationship Id="rId1" Type="http://schemas.openxmlformats.org/officeDocument/2006/relationships/slideLayout" Target="../slideLayouts/slideLayout46.xml"/><Relationship Id="rId6" Type="http://schemas.openxmlformats.org/officeDocument/2006/relationships/image" Target="../media/image74.png"/><Relationship Id="rId5" Type="http://schemas.openxmlformats.org/officeDocument/2006/relationships/image" Target="../media/image150.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7" Type="http://schemas.openxmlformats.org/officeDocument/2006/relationships/image" Target="../media/image149.png"/><Relationship Id="rId2" Type="http://schemas.openxmlformats.org/officeDocument/2006/relationships/image" Target="../media/image153.jpeg"/><Relationship Id="rId1" Type="http://schemas.openxmlformats.org/officeDocument/2006/relationships/slideLayout" Target="../slideLayouts/slideLayout46.xml"/><Relationship Id="rId6" Type="http://schemas.openxmlformats.org/officeDocument/2006/relationships/image" Target="../media/image150.png"/><Relationship Id="rId5" Type="http://schemas.openxmlformats.org/officeDocument/2006/relationships/image" Target="../media/image74.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74.png"/><Relationship Id="rId2" Type="http://schemas.openxmlformats.org/officeDocument/2006/relationships/image" Target="../media/image154.jpeg"/><Relationship Id="rId1" Type="http://schemas.openxmlformats.org/officeDocument/2006/relationships/slideLayout" Target="../slideLayouts/slideLayout46.xml"/><Relationship Id="rId6" Type="http://schemas.openxmlformats.org/officeDocument/2006/relationships/image" Target="../media/image149.png"/><Relationship Id="rId5" Type="http://schemas.openxmlformats.org/officeDocument/2006/relationships/image" Target="../media/image150.pn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155.jpe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156.jpe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colombia.jpg" TargetMode="External"/><Relationship Id="rId3" Type="http://schemas.openxmlformats.org/officeDocument/2006/relationships/image" Target="../media/image157.jpeg"/><Relationship Id="rId7" Type="http://schemas.openxmlformats.org/officeDocument/2006/relationships/image" Target="../media/image159.jpeg"/><Relationship Id="rId12" Type="http://schemas.openxmlformats.org/officeDocument/2006/relationships/image" Target="file:///O:\Mi%20unidad\OSPA\01.%20Tematicas\04.%20Incendios\01.%20Productos\postmodelo_icv\temporales\red_icv.jpg" TargetMode="External"/><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61.jpeg"/><Relationship Id="rId5" Type="http://schemas.openxmlformats.org/officeDocument/2006/relationships/image" Target="../media/image158.jpeg"/><Relationship Id="rId10" Type="http://schemas.openxmlformats.org/officeDocument/2006/relationships/image" Target="file:///O:\Mi%20unidad\OSPA\01.%20Tematicas\04.%20Incendios\01.%20Productos\postmodelo_icv\temporales\yellow_icv.jpg" TargetMode="External"/><Relationship Id="rId4" Type="http://schemas.openxmlformats.org/officeDocument/2006/relationships/image" Target="file:///O:\Mi%20unidad\OSPA\01.%20Tematicas\04.%20Incendios\01.%20Productos\postmodelo_icv\temporales\orange_icv.jpg" TargetMode="External"/><Relationship Id="rId9" Type="http://schemas.openxmlformats.org/officeDocument/2006/relationships/image" Target="../media/image160.jpeg"/></Relationships>
</file>

<file path=ppt/slides/_rels/slide67.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file:///O:\Mi%20unidad\OSPA\01.%20Tematicas\04.%20Incendios\01.%20Productos\postmodelo_icv\temporales\torta_regiones_icv.jpg" TargetMode="External"/><Relationship Id="rId7" Type="http://schemas.openxmlformats.org/officeDocument/2006/relationships/image" Target="file:///O:\Mi%20unidad\OSPA\01.%20Tematicas\04.%20Incendios\01.%20Productos\postmodelo_icv\temporales\orange_icv.jpg" TargetMode="External"/><Relationship Id="rId2" Type="http://schemas.openxmlformats.org/officeDocument/2006/relationships/image" Target="../media/image158.jpeg"/><Relationship Id="rId1" Type="http://schemas.openxmlformats.org/officeDocument/2006/relationships/slideLayout" Target="../slideLayouts/slideLayout47.xml"/><Relationship Id="rId6" Type="http://schemas.openxmlformats.org/officeDocument/2006/relationships/image" Target="../media/image162.jpeg"/><Relationship Id="rId11" Type="http://schemas.openxmlformats.org/officeDocument/2006/relationships/image" Target="file:///O:\Mi%20unidad\OSPA\01.%20Tematicas\04.%20Incendios\01.%20Productos\postmodelo_icv\temporales\red_icv.jpg" TargetMode="External"/><Relationship Id="rId5" Type="http://schemas.openxmlformats.org/officeDocument/2006/relationships/image" Target="file:///O:\Mi%20unidad\OSPA\01.%20Tematicas\04.%20Incendios\01.%20Productos\postmodelo_icv\temporales\icolombia.jpg" TargetMode="External"/><Relationship Id="rId10" Type="http://schemas.openxmlformats.org/officeDocument/2006/relationships/image" Target="../media/image161.jpeg"/><Relationship Id="rId4" Type="http://schemas.openxmlformats.org/officeDocument/2006/relationships/image" Target="../media/image159.jpeg"/><Relationship Id="rId9" Type="http://schemas.openxmlformats.org/officeDocument/2006/relationships/image" Target="file:///O:\Mi%20unidad\OSPA\01.%20Tematicas\04.%20Incendios\01.%20Productos\postmodelo_icv\temporales\yellow_icv.jp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caribe.jpg" TargetMode="External"/><Relationship Id="rId7" Type="http://schemas.openxmlformats.org/officeDocument/2006/relationships/image" Target="../media/image165.png"/><Relationship Id="rId2" Type="http://schemas.openxmlformats.org/officeDocument/2006/relationships/image" Target="../media/image163.jpeg"/><Relationship Id="rId1" Type="http://schemas.openxmlformats.org/officeDocument/2006/relationships/slideLayout" Target="../slideLayouts/slideLayout4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64.png"/></Relationships>
</file>

<file path=ppt/slides/_rels/slide69.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165.png"/><Relationship Id="rId2" Type="http://schemas.openxmlformats.org/officeDocument/2006/relationships/image" Target="../media/image166.jpeg"/><Relationship Id="rId1" Type="http://schemas.openxmlformats.org/officeDocument/2006/relationships/slideLayout" Target="../slideLayouts/slideLayout47.xml"/><Relationship Id="rId6" Type="http://schemas.openxmlformats.org/officeDocument/2006/relationships/image" Target="../media/image149.png"/><Relationship Id="rId5" Type="http://schemas.openxmlformats.org/officeDocument/2006/relationships/image" Target="../media/image164.png"/><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hyperlink" Target="../../../../04.%20Administrativo/02.%20Contratistas/11.%20ALEXANDER_MARTINEZ/Heladas_contador_municipios.xlsx"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70.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2" Type="http://schemas.openxmlformats.org/officeDocument/2006/relationships/image" Target="../media/image167.jpeg"/><Relationship Id="rId1" Type="http://schemas.openxmlformats.org/officeDocument/2006/relationships/slideLayout" Target="../slideLayouts/slideLayout47.xml"/><Relationship Id="rId6" Type="http://schemas.openxmlformats.org/officeDocument/2006/relationships/image" Target="../media/image150.png"/><Relationship Id="rId5" Type="http://schemas.openxmlformats.org/officeDocument/2006/relationships/image" Target="../media/image165.png"/><Relationship Id="rId4" Type="http://schemas.openxmlformats.org/officeDocument/2006/relationships/image" Target="../media/image149.png"/></Relationships>
</file>

<file path=ppt/slides/_rels/slide71.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164.png"/><Relationship Id="rId2" Type="http://schemas.openxmlformats.org/officeDocument/2006/relationships/image" Target="../media/image168.jpeg"/><Relationship Id="rId1" Type="http://schemas.openxmlformats.org/officeDocument/2006/relationships/slideLayout" Target="../slideLayouts/slideLayout4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65.png"/></Relationships>
</file>

<file path=ppt/slides/_rels/slide72.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mazonia.jpg" TargetMode="External"/><Relationship Id="rId7" Type="http://schemas.openxmlformats.org/officeDocument/2006/relationships/image" Target="../media/image164.png"/><Relationship Id="rId2" Type="http://schemas.openxmlformats.org/officeDocument/2006/relationships/image" Target="../media/image169.jpeg"/><Relationship Id="rId1" Type="http://schemas.openxmlformats.org/officeDocument/2006/relationships/slideLayout" Target="../slideLayouts/slideLayout47.xml"/><Relationship Id="rId6" Type="http://schemas.openxmlformats.org/officeDocument/2006/relationships/image" Target="../media/image149.png"/><Relationship Id="rId5" Type="http://schemas.openxmlformats.org/officeDocument/2006/relationships/image" Target="../media/image165.png"/><Relationship Id="rId4" Type="http://schemas.openxmlformats.org/officeDocument/2006/relationships/image" Target="../media/image150.png"/></Relationships>
</file>

<file path=ppt/slides/_rels/slide73.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0.png"/><Relationship Id="rId7"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176.png"/><Relationship Id="rId4" Type="http://schemas.openxmlformats.org/officeDocument/2006/relationships/image" Target="../media/image171.png"/><Relationship Id="rId9" Type="http://schemas.openxmlformats.org/officeDocument/2006/relationships/image" Target="../media/image175.png"/></Relationships>
</file>

<file path=ppt/slides/_rels/slide7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149.png"/><Relationship Id="rId4" Type="http://schemas.openxmlformats.org/officeDocument/2006/relationships/image" Target="../media/image171.png"/><Relationship Id="rId9" Type="http://schemas.openxmlformats.org/officeDocument/2006/relationships/image" Target="../media/image173.png"/></Relationships>
</file>

<file path=ppt/slides/_rels/slide7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8.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upo 3"/>
          <p:cNvGrpSpPr/>
          <p:nvPr/>
        </p:nvGrpSpPr>
        <p:grpSpPr>
          <a:xfrm>
            <a:off x="5177838" y="3879165"/>
            <a:ext cx="6784988" cy="2446824"/>
            <a:chOff x="4382421" y="3895807"/>
            <a:chExt cx="6784988" cy="2446824"/>
          </a:xfrm>
        </p:grpSpPr>
        <p:sp>
          <p:nvSpPr>
            <p:cNvPr id="6" name="CuadroTexto 5"/>
            <p:cNvSpPr txBox="1"/>
            <p:nvPr/>
          </p:nvSpPr>
          <p:spPr>
            <a:xfrm>
              <a:off x="5842948" y="3895807"/>
              <a:ext cx="5324461" cy="2446824"/>
            </a:xfrm>
            <a:prstGeom prst="rect">
              <a:avLst/>
            </a:prstGeom>
            <a:noFill/>
            <a:ln>
              <a:noFill/>
            </a:ln>
          </p:spPr>
          <p:txBody>
            <a:bodyPr wrap="square" rtlCol="0">
              <a:spAutoFit/>
            </a:bodyPr>
            <a:lstStyle/>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TOMAR ACCIÓN</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a:t>
              </a: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indique la probabilidad de amenaza inminente y cuando la gravedad del fenómeno implique la movilización de personas y equipos, interrumpiendo el normal desarrollo de sus actividades cotidianas.</a:t>
              </a: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p>
            <a:p>
              <a:pPr marL="63500" marR="0" lvl="0" indent="0" algn="just"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PREPARARSE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INFORMARSE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90170" marR="29845" lvl="0" indent="0" algn="just" defTabSz="914400" rtl="0" eaLnBrk="1" fontAlgn="auto" latinLnBrk="0" hangingPunct="1">
                <a:lnSpc>
                  <a:spcPct val="100000"/>
                </a:lnSpc>
                <a:spcBef>
                  <a:spcPts val="0"/>
                </a:spcBef>
                <a:spcAft>
                  <a:spcPts val="0"/>
                </a:spcAft>
                <a:buClrTx/>
                <a:buSzTx/>
                <a:buFontTx/>
                <a:buNone/>
                <a:tabLst>
                  <a:tab pos="1170305" algn="l"/>
                  <a:tab pos="7658100" algn="ctr"/>
                </a:tabLst>
                <a:defRPr/>
              </a:pPr>
              <a:r>
                <a:rPr kumimoji="0" lang="es-MX"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CONDICIONES NORMALES </a:t>
              </a:r>
              <a:r>
                <a:rPr kumimoji="0" lang="es-MX"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La información que se suministra se encuentra dentro de los rangos normales.</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p:txBody>
        </p:sp>
        <p:pic>
          <p:nvPicPr>
            <p:cNvPr id="7" name="Picture 17" descr="Recurso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421" y="4071081"/>
              <a:ext cx="1216932" cy="522130"/>
            </a:xfrm>
            <a:prstGeom prst="rect">
              <a:avLst/>
            </a:prstGeom>
          </p:spPr>
        </p:pic>
        <p:pic>
          <p:nvPicPr>
            <p:cNvPr id="8"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421" y="4854261"/>
              <a:ext cx="1216932" cy="510067"/>
            </a:xfrm>
            <a:prstGeom prst="rect">
              <a:avLst/>
            </a:prstGeom>
          </p:spPr>
        </p:pic>
        <p:pic>
          <p:nvPicPr>
            <p:cNvPr id="9"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421" y="5490108"/>
              <a:ext cx="1216932" cy="503421"/>
            </a:xfrm>
            <a:prstGeom prst="rect">
              <a:avLst/>
            </a:prstGeom>
          </p:spPr>
        </p:pic>
        <p:cxnSp>
          <p:nvCxnSpPr>
            <p:cNvPr id="10" name="Straight Connector 23"/>
            <p:cNvCxnSpPr/>
            <p:nvPr/>
          </p:nvCxnSpPr>
          <p:spPr>
            <a:xfrm>
              <a:off x="5819569" y="3961181"/>
              <a:ext cx="0" cy="746606"/>
            </a:xfrm>
            <a:prstGeom prst="line">
              <a:avLst/>
            </a:prstGeom>
            <a:ln w="28575" cmpd="sng">
              <a:solidFill>
                <a:srgbClr val="D8063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0"/>
            <p:cNvCxnSpPr/>
            <p:nvPr/>
          </p:nvCxnSpPr>
          <p:spPr>
            <a:xfrm>
              <a:off x="5819569" y="4946393"/>
              <a:ext cx="0" cy="346364"/>
            </a:xfrm>
            <a:prstGeom prst="line">
              <a:avLst/>
            </a:prstGeom>
            <a:ln w="28575" cmpd="sng">
              <a:solidFill>
                <a:srgbClr val="FC623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51"/>
            <p:cNvCxnSpPr/>
            <p:nvPr/>
          </p:nvCxnSpPr>
          <p:spPr>
            <a:xfrm>
              <a:off x="5819569" y="5485181"/>
              <a:ext cx="0" cy="472732"/>
            </a:xfrm>
            <a:prstGeom prst="line">
              <a:avLst/>
            </a:prstGeom>
            <a:ln w="28575" cmpd="sng">
              <a:solidFill>
                <a:srgbClr val="FEB03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3"/>
            <p:cNvCxnSpPr/>
            <p:nvPr/>
          </p:nvCxnSpPr>
          <p:spPr>
            <a:xfrm>
              <a:off x="5819569" y="6059144"/>
              <a:ext cx="0" cy="279794"/>
            </a:xfrm>
            <a:prstGeom prst="line">
              <a:avLst/>
            </a:prstGeom>
            <a:ln w="28575" cmpd="sng">
              <a:solidFill>
                <a:srgbClr val="99ECF5"/>
              </a:solidFill>
            </a:ln>
            <a:effectLst/>
          </p:spPr>
          <p:style>
            <a:lnRef idx="2">
              <a:schemeClr val="accent1"/>
            </a:lnRef>
            <a:fillRef idx="0">
              <a:schemeClr val="accent1"/>
            </a:fillRef>
            <a:effectRef idx="1">
              <a:schemeClr val="accent1"/>
            </a:effectRef>
            <a:fontRef idx="minor">
              <a:schemeClr val="tx1"/>
            </a:fontRef>
          </p:style>
        </p:cxnSp>
      </p:grpSp>
      <p:sp>
        <p:nvSpPr>
          <p:cNvPr id="2" name="CuadroTexto 1"/>
          <p:cNvSpPr txBox="1"/>
          <p:nvPr/>
        </p:nvSpPr>
        <p:spPr>
          <a:xfrm>
            <a:off x="447926" y="2344101"/>
            <a:ext cx="36094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IDEAM comunica al Sistema Nacional para la Gestión del Riesgo de Desastres (SNGRD) y al Sistema Nacional Ambiental (SINA).</a:t>
            </a:r>
            <a:b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Bogotá D.C. </a:t>
            </a:r>
            <a:fld id="{0376E828-1238-4B20-9A83-7AEFED1EF645}" type="datetime4">
              <a:rPr kumimoji="0" lang="es-CO"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 de marzo de 2025</a:t>
            </a:fld>
            <a:b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Hora de actualización 12:</a:t>
            </a:r>
            <a:r>
              <a:rPr lang="es-CO" sz="1400" b="1" dirty="0">
                <a:solidFill>
                  <a:prstClr val="white"/>
                </a:solidFill>
                <a:latin typeface="Arial Narrow" panose="020B0606020202030204" pitchFamily="34" charset="0"/>
              </a:rPr>
              <a:t>3</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a:t>
            </a:r>
            <a:r>
              <a:rPr kumimoji="0" lang="es-CO" sz="1400" b="1" i="0" u="none" strike="noStrike" kern="1200" cap="none" spc="0" normalizeH="0" noProof="0" dirty="0">
                <a:ln>
                  <a:noFill/>
                </a:ln>
                <a:solidFill>
                  <a:prstClr val="white"/>
                </a:solidFill>
                <a:effectLst/>
                <a:uLnTx/>
                <a:uFillTx/>
                <a:latin typeface="Arial Narrow" panose="020B0606020202030204" pitchFamily="34" charset="0"/>
                <a:ea typeface="+mn-ea"/>
                <a:cs typeface="+mn-cs"/>
              </a:rPr>
              <a:t> </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HLC</a:t>
            </a:r>
          </a:p>
        </p:txBody>
      </p:sp>
      <p:sp>
        <p:nvSpPr>
          <p:cNvPr id="14" name="CuadroTexto 13"/>
          <p:cNvSpPr txBox="1"/>
          <p:nvPr/>
        </p:nvSpPr>
        <p:spPr>
          <a:xfrm>
            <a:off x="447926" y="4286476"/>
            <a:ext cx="1844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b="1" dirty="0">
                <a:solidFill>
                  <a:srgbClr val="264890"/>
                </a:solidFill>
                <a:latin typeface="Arial Narrow" panose="020B0606020202030204" pitchFamily="34" charset="0"/>
              </a:rPr>
              <a:t>068</a:t>
            </a:r>
          </a:p>
        </p:txBody>
      </p:sp>
      <p:sp>
        <p:nvSpPr>
          <p:cNvPr id="3" name="Rectángulo 2"/>
          <p:cNvSpPr/>
          <p:nvPr/>
        </p:nvSpPr>
        <p:spPr>
          <a:xfrm>
            <a:off x="5763203" y="6472833"/>
            <a:ext cx="6096000" cy="307777"/>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Alertas vigentes hasta </a:t>
            </a:r>
            <a:fld id="{68246EDC-BC2E-4124-98E5-2F0F84A99735}" type="datetime4">
              <a:rPr kumimoji="0" lang="es-ES"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 de marzo de 2025</a:t>
            </a:fld>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 </a:t>
            </a:r>
            <a:r>
              <a:rPr lang="es-ES" sz="1400" b="1" dirty="0">
                <a:solidFill>
                  <a:prstClr val="white"/>
                </a:solidFill>
                <a:latin typeface="Arial Narrow" panose="020B0606020202030204" pitchFamily="34" charset="0"/>
              </a:rPr>
              <a:t>12</a:t>
            </a: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:00 HLC. </a:t>
            </a:r>
          </a:p>
        </p:txBody>
      </p:sp>
      <p:sp>
        <p:nvSpPr>
          <p:cNvPr id="16" name="Rectángulo 15"/>
          <p:cNvSpPr/>
          <p:nvPr/>
        </p:nvSpPr>
        <p:spPr>
          <a:xfrm>
            <a:off x="6757258" y="1128028"/>
            <a:ext cx="4383953"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7" action="ppaction://hlinksldjump"/>
              </a:rPr>
              <a:t>Lo más destacado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8" action="ppaction://hlinksldjump"/>
              </a:rPr>
              <a:t>Precipitación</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9" action="ppaction://hlinksldjump"/>
              </a:rPr>
              <a:t>Temperaturas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Alerta por descensos significativos de las temperaturas mínimas del aire</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1" action="ppaction://hlinksldjump"/>
              </a:rPr>
              <a:t>Condiciones Hidrometeorológicas actuales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Pronóstico de precipitación de las próximas 24 horas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Pronóstico condiciones meteorológicas adicionales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Hidrológicas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Deslizamientos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Incendios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Mar Caribe Colombiano</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Océano Pacífico Nacional</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por Ciclón Tropical Mar Caribe Colombiano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56377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3a7c61fa-5d28-4979-aef2-d567754a48a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AutoShape 2" descr="blob:https://web.whatsapp.com/e834e4ef-9cf1-402f-99fa-ee88910cb50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Rectángulo 5"/>
          <p:cNvSpPr/>
          <p:nvPr/>
        </p:nvSpPr>
        <p:spPr>
          <a:xfrm>
            <a:off x="6332047" y="896259"/>
            <a:ext cx="5174400" cy="4229428"/>
          </a:xfrm>
          <a:prstGeom prst="rect">
            <a:avLst/>
          </a:prstGeom>
        </p:spPr>
        <p:txBody>
          <a:bodyPr wrap="square">
            <a:spAutoFit/>
          </a:bodyPr>
          <a:lstStyle/>
          <a:p>
            <a:pPr algn="just">
              <a:lnSpc>
                <a:spcPct val="107000"/>
              </a:lnSpc>
              <a:spcAft>
                <a:spcPts val="800"/>
              </a:spcAft>
            </a:pPr>
            <a:endParaRPr lang="es-MX" sz="1600" dirty="0">
              <a:latin typeface="Arial Narrow" panose="020B0606020202030204" pitchFamily="34" charset="0"/>
            </a:endParaRPr>
          </a:p>
          <a:p>
            <a:pPr algn="just">
              <a:lnSpc>
                <a:spcPct val="107000"/>
              </a:lnSpc>
              <a:spcAft>
                <a:spcPts val="800"/>
              </a:spcAft>
            </a:pPr>
            <a:r>
              <a:rPr lang="es-MX" sz="1600" dirty="0">
                <a:latin typeface="Arial Narrow" panose="020B0606020202030204" pitchFamily="34" charset="0"/>
              </a:rPr>
              <a:t>Para la tarde de hoy domingo se esperan lluvias entre moderadas y fuertes, incluso pueden estar acompañadas de tormentas eléctricas en los departamentos de, Nariño, Cauca, Valle del Cauca, Chocó, oriente antioqueño, Putumayo y al oriente del Caquetá. Mientras que, en los departamentos de Huila, Tolima Risaralda, Quindío, Caldas Cundinamarca, Occidente de Boyacá, sur de Santander, suroccidente del Norte de Santander, sur de Córdoba, centro y norte de Antioquia, Caquetá, sur del Guainía, centro y oriente del Amazonas se esperan lluvias de menor intensidad. En las regiones de la Orinoquía y el Caribe se esperan condiciones de tiempo seco con cielos parcialmente nublados.</a:t>
            </a:r>
          </a:p>
          <a:p>
            <a:pPr algn="just">
              <a:lnSpc>
                <a:spcPct val="107000"/>
              </a:lnSpc>
              <a:spcAft>
                <a:spcPts val="800"/>
              </a:spcAft>
            </a:pPr>
            <a:r>
              <a:rPr lang="es-MX" sz="1600" dirty="0">
                <a:latin typeface="Arial Narrow" panose="020B0606020202030204" pitchFamily="34" charset="0"/>
              </a:rPr>
              <a:t>En el archipiélago de San Andrés, Providencia y Santa Catalina, se esperan condiciones de tiempo seco, con cielo entre despejado y ligeramente nublado.</a:t>
            </a:r>
          </a:p>
        </p:txBody>
      </p:sp>
      <p:pic>
        <p:nvPicPr>
          <p:cNvPr id="4" name="Imagen 3">
            <a:extLst>
              <a:ext uri="{FF2B5EF4-FFF2-40B4-BE49-F238E27FC236}">
                <a16:creationId xmlns:a16="http://schemas.microsoft.com/office/drawing/2014/main" id="{D99A0E26-0302-F215-CBC4-B1D0A92616AC}"/>
              </a:ext>
            </a:extLst>
          </p:cNvPr>
          <p:cNvPicPr>
            <a:picLocks noChangeAspect="1"/>
          </p:cNvPicPr>
          <p:nvPr/>
        </p:nvPicPr>
        <p:blipFill>
          <a:blip r:embed="rId3"/>
          <a:stretch>
            <a:fillRect/>
          </a:stretch>
        </p:blipFill>
        <p:spPr>
          <a:xfrm>
            <a:off x="-366665" y="766290"/>
            <a:ext cx="5917133" cy="5325420"/>
          </a:xfrm>
          <a:prstGeom prst="rect">
            <a:avLst/>
          </a:prstGeom>
        </p:spPr>
      </p:pic>
    </p:spTree>
    <p:extLst>
      <p:ext uri="{BB962C8B-B14F-4D97-AF65-F5344CB8AC3E}">
        <p14:creationId xmlns:p14="http://schemas.microsoft.com/office/powerpoint/2010/main" val="288474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4069633" y="114381"/>
            <a:ext cx="4143264" cy="461665"/>
          </a:xfrm>
          <a:prstGeom prst="rect">
            <a:avLst/>
          </a:prstGeom>
          <a:solidFill>
            <a:srgbClr val="27539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Calibri" panose="020F0502020204030204"/>
                <a:ea typeface="+mn-ea"/>
                <a:cs typeface="+mn-cs"/>
              </a:rPr>
              <a:t>Estado de los Embalses</a:t>
            </a:r>
            <a:endParaRPr kumimoji="0" lang="es-E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9320"/>
            <a:ext cx="4517679" cy="5974299"/>
          </a:xfrm>
          <a:prstGeom prst="rect">
            <a:avLst/>
          </a:prstGeom>
        </p:spPr>
      </p:pic>
      <p:sp>
        <p:nvSpPr>
          <p:cNvPr id="25" name="CuadroTexto 24"/>
          <p:cNvSpPr txBox="1"/>
          <p:nvPr/>
        </p:nvSpPr>
        <p:spPr>
          <a:xfrm>
            <a:off x="4663440" y="769320"/>
            <a:ext cx="7193280" cy="323165"/>
          </a:xfrm>
          <a:prstGeom prst="rect">
            <a:avLst/>
          </a:prstGeom>
          <a:solidFill>
            <a:schemeClr val="accent1"/>
          </a:solidFill>
        </p:spPr>
        <p:txBody>
          <a:bodyPr wrap="square" lIns="36000" tIns="0" rIns="36000" bIns="0" rtlCol="0" anchor="ctr" anchorCtr="1">
            <a:spAutoFit/>
          </a:bodyPr>
          <a:lstStyle/>
          <a:p>
            <a:pPr marL="0" marR="28575" lvl="0" indent="0" algn="just" defTabSz="914400" rtl="0" eaLnBrk="1" fontAlgn="auto" latinLnBrk="0" hangingPunct="1">
              <a:lnSpc>
                <a:spcPct val="100000"/>
              </a:lnSpc>
              <a:spcBef>
                <a:spcPts val="0"/>
              </a:spcBef>
              <a:spcAft>
                <a:spcPts val="0"/>
              </a:spcAft>
              <a:buClrTx/>
              <a:buSzTx/>
              <a:buFontTx/>
              <a:buNone/>
              <a:tabLst>
                <a:tab pos="1170305" algn="l"/>
                <a:tab pos="7658100" algn="ctr"/>
                <a:tab pos="7658100" algn="ctr"/>
              </a:tabLst>
              <a:defRPr/>
            </a:pP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A continuación, se relaciona el volumen útil diario de los principales embalses del país (expresado en porcentaje), de acuerdo con la información reportada por </a:t>
            </a:r>
            <a:r>
              <a:rPr kumimoji="0" lang="es-MX" sz="1050" b="1"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XM S.A. E.S.P</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 en la siguiente dirección electrónica</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 </a:t>
            </a:r>
            <a:r>
              <a:rPr kumimoji="0" lang="es-MX" sz="1050" b="0" i="0" u="sng" strike="noStrike" kern="1200" cap="none" spc="-3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https://ido.xm.com.co/ido/SitePages/hidrologia.aspx?q=reservas</a:t>
            </a:r>
            <a:endParaRPr kumimoji="0" lang="es-CO" sz="1050" b="0" i="0" u="none" strike="noStrike" kern="1200" cap="none" spc="-30" normalizeH="0" baseline="0" noProof="0" dirty="0">
              <a:ln>
                <a:noFill/>
              </a:ln>
              <a:solidFill>
                <a:prstClr val="white"/>
              </a:solidFill>
              <a:effectLst/>
              <a:uLnTx/>
              <a:uFillTx/>
              <a:latin typeface="Calibri" panose="020F0502020204030204"/>
              <a:ea typeface="Cambria" panose="02040503050406030204" pitchFamily="18" charset="0"/>
              <a:cs typeface="Calibri" panose="020F0502020204030204" pitchFamily="34" charset="0"/>
            </a:endParaRPr>
          </a:p>
        </p:txBody>
      </p:sp>
      <p:pic>
        <p:nvPicPr>
          <p:cNvPr id="3" name="Imagen 2">
            <a:extLst>
              <a:ext uri="{FF2B5EF4-FFF2-40B4-BE49-F238E27FC236}">
                <a16:creationId xmlns:a16="http://schemas.microsoft.com/office/drawing/2014/main" id="{B94B466B-401A-274B-FE02-DC3476572109}"/>
              </a:ext>
            </a:extLst>
          </p:cNvPr>
          <p:cNvPicPr>
            <a:picLocks noChangeAspect="1"/>
          </p:cNvPicPr>
          <p:nvPr/>
        </p:nvPicPr>
        <p:blipFill>
          <a:blip r:embed="rId4"/>
          <a:stretch>
            <a:fillRect/>
          </a:stretch>
        </p:blipFill>
        <p:spPr>
          <a:xfrm>
            <a:off x="4663440" y="1092484"/>
            <a:ext cx="7193280" cy="5489385"/>
          </a:xfrm>
          <a:prstGeom prst="rect">
            <a:avLst/>
          </a:prstGeom>
        </p:spPr>
      </p:pic>
    </p:spTree>
    <p:extLst>
      <p:ext uri="{BB962C8B-B14F-4D97-AF65-F5344CB8AC3E}">
        <p14:creationId xmlns:p14="http://schemas.microsoft.com/office/powerpoint/2010/main" val="2363973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13561" y="1262958"/>
            <a:ext cx="5180625" cy="540000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929" y="1148430"/>
            <a:ext cx="5666421" cy="5641498"/>
          </a:xfrm>
          <a:prstGeom prst="rect">
            <a:avLst/>
          </a:prstGeom>
        </p:spPr>
      </p:pic>
      <p:pic>
        <p:nvPicPr>
          <p:cNvPr id="2" name="Imagen 1">
            <a:extLst>
              <a:ext uri="{FF2B5EF4-FFF2-40B4-BE49-F238E27FC236}">
                <a16:creationId xmlns:a16="http://schemas.microsoft.com/office/drawing/2014/main" id="{5501E589-375A-A015-8792-7B4E5826EBCC}"/>
              </a:ext>
            </a:extLst>
          </p:cNvPr>
          <p:cNvPicPr>
            <a:picLocks noChangeAspect="1"/>
          </p:cNvPicPr>
          <p:nvPr/>
        </p:nvPicPr>
        <p:blipFill>
          <a:blip r:embed="rId6"/>
          <a:stretch>
            <a:fillRect/>
          </a:stretch>
        </p:blipFill>
        <p:spPr>
          <a:xfrm>
            <a:off x="742340" y="1262958"/>
            <a:ext cx="4744059" cy="5394885"/>
          </a:xfrm>
          <a:prstGeom prst="rect">
            <a:avLst/>
          </a:prstGeom>
        </p:spPr>
      </p:pic>
    </p:spTree>
    <p:extLst>
      <p:ext uri="{BB962C8B-B14F-4D97-AF65-F5344CB8AC3E}">
        <p14:creationId xmlns:p14="http://schemas.microsoft.com/office/powerpoint/2010/main" val="2012827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029" y="1181101"/>
            <a:ext cx="5654221" cy="5600700"/>
          </a:xfrm>
          <a:prstGeom prst="rect">
            <a:avLst/>
          </a:prstGeom>
        </p:spPr>
      </p:pic>
      <p:sp>
        <p:nvSpPr>
          <p:cNvPr id="5" name="Rectángulo 4"/>
          <p:cNvSpPr/>
          <p:nvPr/>
        </p:nvSpPr>
        <p:spPr>
          <a:xfrm>
            <a:off x="405361" y="1595887"/>
            <a:ext cx="5294683" cy="439947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ángulo 6"/>
          <p:cNvSpPr/>
          <p:nvPr/>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pic>
        <p:nvPicPr>
          <p:cNvPr id="2" name="Imagen 1">
            <a:extLst>
              <a:ext uri="{FF2B5EF4-FFF2-40B4-BE49-F238E27FC236}">
                <a16:creationId xmlns:a16="http://schemas.microsoft.com/office/drawing/2014/main" id="{3FC0F702-A49B-E983-50F4-FE07D4DE3428}"/>
              </a:ext>
            </a:extLst>
          </p:cNvPr>
          <p:cNvPicPr>
            <a:picLocks noChangeAspect="1"/>
          </p:cNvPicPr>
          <p:nvPr/>
        </p:nvPicPr>
        <p:blipFill>
          <a:blip r:embed="rId4"/>
          <a:stretch>
            <a:fillRect/>
          </a:stretch>
        </p:blipFill>
        <p:spPr>
          <a:xfrm>
            <a:off x="399889" y="1592883"/>
            <a:ext cx="5310843" cy="4407321"/>
          </a:xfrm>
          <a:prstGeom prst="rect">
            <a:avLst/>
          </a:prstGeom>
        </p:spPr>
      </p:pic>
    </p:spTree>
    <p:extLst>
      <p:ext uri="{BB962C8B-B14F-4D97-AF65-F5344CB8AC3E}">
        <p14:creationId xmlns:p14="http://schemas.microsoft.com/office/powerpoint/2010/main" val="105732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 name="Google Shape;3031;p14">
            <a:extLst>
              <a:ext uri="{FF2B5EF4-FFF2-40B4-BE49-F238E27FC236}">
                <a16:creationId xmlns:a16="http://schemas.microsoft.com/office/drawing/2014/main" id="{FA3CBCED-4642-4E83-CDD3-27E06C27F283}"/>
              </a:ext>
            </a:extLst>
          </p:cNvPr>
          <p:cNvSpPr txBox="1">
            <a:spLocks noGrp="1"/>
          </p:cNvSpPr>
          <p:nvPr>
            <p:ph type="body" idx="1"/>
          </p:nvPr>
        </p:nvSpPr>
        <p:spPr>
          <a:xfrm>
            <a:off x="4994275" y="5484813"/>
            <a:ext cx="6351588" cy="1130300"/>
          </a:xfrm>
        </p:spPr>
        <p:txBody>
          <a:bodyPr>
            <a:normAutofit fontScale="92500" lnSpcReduction="10000"/>
          </a:bodyPr>
          <a:lstStyle/>
          <a:p>
            <a:pPr marL="0" indent="0" algn="just" eaLnBrk="1" fontAlgn="auto" hangingPunct="1">
              <a:lnSpc>
                <a:spcPct val="100000"/>
              </a:lnSpc>
              <a:spcBef>
                <a:spcPts val="0"/>
              </a:spcBef>
              <a:buClr>
                <a:srgbClr val="273D95"/>
              </a:buClr>
              <a:buSzPct val="108107"/>
              <a:buFont typeface="Arial"/>
              <a:buNone/>
              <a:defRPr/>
            </a:pPr>
            <a:r>
              <a:rPr lang="es-CO" b="1" dirty="0"/>
              <a:t>Nota 1: </a:t>
            </a:r>
            <a:r>
              <a:rPr lang="es-CO" dirty="0"/>
              <a:t>Las alertas hidrológicas pueden ser corregidas y/o actualizadas en el futuro. No representa una certificación oficial del IDEAM.</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2: </a:t>
            </a:r>
            <a:r>
              <a:rPr lang="es-CO" dirty="0"/>
              <a:t>Es probable que los eventos hidrológicos reportados en las alertas emitidas no se estén presentando sobre los ríos principales sino sobre sus afluentes.</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3: </a:t>
            </a:r>
            <a:r>
              <a:rPr lang="es-CO" dirty="0"/>
              <a:t>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4: </a:t>
            </a:r>
            <a:r>
              <a:rPr lang="es-CO" dirty="0"/>
              <a:t>Dentro de las alertas emitidas no se contemplan aquellas asociadas a desabastecimientos. En caso de requerir información asociada a estos reportes consultar en contactenos@gestiondelriesgo.gov.co </a:t>
            </a:r>
            <a:endParaRPr dirty="0"/>
          </a:p>
        </p:txBody>
      </p:sp>
      <p:sp>
        <p:nvSpPr>
          <p:cNvPr id="3032" name="Google Shape;3032;p14">
            <a:extLst>
              <a:ext uri="{FF2B5EF4-FFF2-40B4-BE49-F238E27FC236}">
                <a16:creationId xmlns:a16="http://schemas.microsoft.com/office/drawing/2014/main" id="{F5A1C31F-6807-2439-85F2-2E148775341F}"/>
              </a:ext>
            </a:extLst>
          </p:cNvPr>
          <p:cNvSpPr txBox="1">
            <a:spLocks noGrp="1"/>
          </p:cNvSpPr>
          <p:nvPr>
            <p:ph type="body" idx="2"/>
          </p:nvPr>
        </p:nvSpPr>
        <p:spPr>
          <a:xfrm>
            <a:off x="5111750" y="4049713"/>
            <a:ext cx="6076950" cy="298450"/>
          </a:xfrm>
        </p:spPr>
        <p:txBody>
          <a:bodyPr>
            <a:normAutofit fontScale="77500" lnSpcReduction="20000"/>
          </a:bodyPr>
          <a:lstStyle/>
          <a:p>
            <a:pPr marL="0" indent="0" eaLnBrk="1" fontAlgn="auto" hangingPunct="1">
              <a:spcBef>
                <a:spcPts val="0"/>
              </a:spcBef>
              <a:buSzPct val="100000"/>
              <a:buFont typeface="Arial"/>
              <a:buNone/>
              <a:defRPr/>
            </a:pPr>
            <a:r>
              <a:rPr lang="es-CO" dirty="0"/>
              <a:t>Caño Cristales el río de los cinco colores, paraíso tropical! (Sierra de La Macarena – Meta, Colombia). – Autor: Mcleods, 19 de Febrero de 1918</a:t>
            </a:r>
            <a:br>
              <a:rPr lang="es-CO" dirty="0"/>
            </a:br>
            <a:r>
              <a:rPr lang="es-CO" dirty="0"/>
              <a:t>Fuente: https://upload.wikimedia.org/wikipedia/commons/3/3e/Flashpacker_Connect_-_Cano_Cristales_.webp </a:t>
            </a:r>
            <a:endParaRPr dirty="0"/>
          </a:p>
        </p:txBody>
      </p:sp>
      <p:pic>
        <p:nvPicPr>
          <p:cNvPr id="433159" name="Google Shape;3034;p14">
            <a:extLst>
              <a:ext uri="{FF2B5EF4-FFF2-40B4-BE49-F238E27FC236}">
                <a16:creationId xmlns:a16="http://schemas.microsoft.com/office/drawing/2014/main" id="{2A40F333-D623-C4EB-F0C5-89618D0018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1130300"/>
            <a:ext cx="5164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1F45303-BC7F-D6E3-FED6-75F17EF35106}"/>
              </a:ext>
            </a:extLst>
          </p:cNvPr>
          <p:cNvSpPr/>
          <p:nvPr/>
        </p:nvSpPr>
        <p:spPr>
          <a:xfrm>
            <a:off x="84138"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ángulo 4">
            <a:extLst>
              <a:ext uri="{FF2B5EF4-FFF2-40B4-BE49-F238E27FC236}">
                <a16:creationId xmlns:a16="http://schemas.microsoft.com/office/drawing/2014/main" id="{FC36C17C-FB8A-4CDB-762C-90B46774A01F}"/>
              </a:ext>
            </a:extLst>
          </p:cNvPr>
          <p:cNvSpPr/>
          <p:nvPr/>
        </p:nvSpPr>
        <p:spPr>
          <a:xfrm>
            <a:off x="10194925"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pic>
        <p:nvPicPr>
          <p:cNvPr id="433162" name="Imagen 3" descr="Logotipo&#10;&#10;Descripción generada automáticamente">
            <a:extLst>
              <a:ext uri="{FF2B5EF4-FFF2-40B4-BE49-F238E27FC236}">
                <a16:creationId xmlns:a16="http://schemas.microsoft.com/office/drawing/2014/main" id="{A0E075DE-66B0-6BAD-9182-4E6F0A2D22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5863" y="12382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030;p14">
            <a:extLst>
              <a:ext uri="{FF2B5EF4-FFF2-40B4-BE49-F238E27FC236}">
                <a16:creationId xmlns:a16="http://schemas.microsoft.com/office/drawing/2014/main" id="{A9B1471F-B3B6-6C17-5C9F-97889C93C204}"/>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7">
            <a:extLst>
              <a:ext uri="{FF2B5EF4-FFF2-40B4-BE49-F238E27FC236}">
                <a16:creationId xmlns:a16="http://schemas.microsoft.com/office/drawing/2014/main" id="{11F9F049-5DF6-92C1-A615-9420C050D4D4}"/>
              </a:ext>
            </a:extLst>
          </p:cNvPr>
          <p:cNvSpPr>
            <a:spLocks noGrp="1"/>
          </p:cNvSpPr>
          <p:nvPr>
            <p:ph type="body" idx="3"/>
          </p:nvPr>
        </p:nvSpPr>
        <p:spPr>
          <a:xfrm>
            <a:off x="7320058" y="4598429"/>
            <a:ext cx="3473448" cy="671512"/>
          </a:xfrm>
        </p:spPr>
        <p:txBody>
          <a:bodyPr>
            <a:normAutofit/>
          </a:bodyPr>
          <a:lstStyle/>
          <a:p>
            <a:pPr lvl="0" eaLnBrk="1" hangingPunct="1">
              <a:lnSpc>
                <a:spcPct val="90000"/>
              </a:lnSpc>
              <a:buClr>
                <a:srgbClr val="7F7F7F"/>
              </a:buClr>
              <a:buSzPts val="800"/>
            </a:pPr>
            <a:r>
              <a:rPr lang="es-MX" sz="800" dirty="0">
                <a:solidFill>
                  <a:srgbClr val="7F7F7F"/>
                </a:solidFill>
                <a:latin typeface="Verdana" panose="020B0604030504040204" pitchFamily="34" charset="0"/>
                <a:ea typeface="Verdana"/>
                <a:cs typeface="Arial" panose="020B0604020202020204" pitchFamily="34" charset="0"/>
                <a:sym typeface="Calibri"/>
              </a:rPr>
              <a:t>Consulte aquí el estado de los niveles en los ríos del país:</a:t>
            </a:r>
          </a:p>
          <a:p>
            <a:pPr marL="0" indent="0" algn="ctr">
              <a:buNone/>
            </a:pPr>
            <a:r>
              <a:rPr lang="es-CO" sz="800" b="1" u="sng" dirty="0">
                <a:solidFill>
                  <a:srgbClr val="0000FF"/>
                </a:solidFill>
                <a:ea typeface="Verdana" panose="020B0604030504040204" pitchFamily="34" charset="0"/>
                <a:cs typeface="Calibri" panose="020F0502020204030204" pitchFamily="34" charset="0"/>
                <a:sym typeface="Calibri"/>
              </a:rPr>
              <a:t>http://fews.ideam.gov.co/</a:t>
            </a:r>
            <a:endParaRPr lang="es-MX" sz="800" b="1" u="sng" dirty="0">
              <a:solidFill>
                <a:srgbClr val="0000FF"/>
              </a:solidFill>
              <a:ea typeface="Verdana" panose="020B0604030504040204" pitchFamily="34" charset="0"/>
              <a:cs typeface="Calibri" panose="020F0502020204030204" pitchFamily="34" charset="0"/>
              <a:sym typeface="Verdana"/>
            </a:endParaRPr>
          </a:p>
          <a:p>
            <a:endParaRPr lang="es-CO" dirty="0"/>
          </a:p>
        </p:txBody>
      </p:sp>
      <p:pic>
        <p:nvPicPr>
          <p:cNvPr id="9" name="Imagen 8">
            <a:extLst>
              <a:ext uri="{FF2B5EF4-FFF2-40B4-BE49-F238E27FC236}">
                <a16:creationId xmlns:a16="http://schemas.microsoft.com/office/drawing/2014/main" id="{6B15D22A-2A1B-6DB1-60A4-024D68EAD492}"/>
              </a:ext>
            </a:extLst>
          </p:cNvPr>
          <p:cNvPicPr>
            <a:picLocks noChangeAspect="1"/>
          </p:cNvPicPr>
          <p:nvPr/>
        </p:nvPicPr>
        <p:blipFill>
          <a:blip r:embed="rId7"/>
          <a:stretch>
            <a:fillRect/>
          </a:stretch>
        </p:blipFill>
        <p:spPr>
          <a:xfrm>
            <a:off x="5623395" y="4504756"/>
            <a:ext cx="1696663" cy="858857"/>
          </a:xfrm>
          <a:prstGeom prst="rect">
            <a:avLst/>
          </a:prstGeom>
        </p:spPr>
      </p:pic>
      <p:sp>
        <p:nvSpPr>
          <p:cNvPr id="6" name="Google Shape;3036;p14">
            <a:extLst>
              <a:ext uri="{FF2B5EF4-FFF2-40B4-BE49-F238E27FC236}">
                <a16:creationId xmlns:a16="http://schemas.microsoft.com/office/drawing/2014/main" id="{8DEF5F37-9503-3749-8927-BCF91FAF4EA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550;p321">
            <a:extLst>
              <a:ext uri="{FF2B5EF4-FFF2-40B4-BE49-F238E27FC236}">
                <a16:creationId xmlns:a16="http://schemas.microsoft.com/office/drawing/2014/main" id="{F4768548-400C-4C4B-9FAE-5C388715EE33}"/>
              </a:ext>
            </a:extLst>
          </p:cNvPr>
          <p:cNvGraphicFramePr/>
          <p:nvPr/>
        </p:nvGraphicFramePr>
        <p:xfrm>
          <a:off x="955675" y="1260475"/>
          <a:ext cx="10417175" cy="4679948"/>
        </p:xfrm>
        <a:graphic>
          <a:graphicData uri="http://schemas.openxmlformats.org/drawingml/2006/table">
            <a:tbl>
              <a:tblPr firstRow="1" bandRow="1">
                <a:tableStyleId>{5C22544A-7EE6-4342-B048-85BDC9FD1C3A}</a:tableStyleId>
              </a:tblPr>
              <a:tblGrid>
                <a:gridCol w="1444172">
                  <a:extLst>
                    <a:ext uri="{9D8B030D-6E8A-4147-A177-3AD203B41FA5}">
                      <a16:colId xmlns:a16="http://schemas.microsoft.com/office/drawing/2014/main" val="20000"/>
                    </a:ext>
                  </a:extLst>
                </a:gridCol>
                <a:gridCol w="1087873">
                  <a:extLst>
                    <a:ext uri="{9D8B030D-6E8A-4147-A177-3AD203B41FA5}">
                      <a16:colId xmlns:a16="http://schemas.microsoft.com/office/drawing/2014/main" val="20001"/>
                    </a:ext>
                  </a:extLst>
                </a:gridCol>
                <a:gridCol w="7885130">
                  <a:extLst>
                    <a:ext uri="{9D8B030D-6E8A-4147-A177-3AD203B41FA5}">
                      <a16:colId xmlns:a16="http://schemas.microsoft.com/office/drawing/2014/main" val="20002"/>
                    </a:ext>
                  </a:extLst>
                </a:gridCol>
              </a:tblGrid>
              <a:tr h="395675">
                <a:tc gridSpan="3">
                  <a:txBody>
                    <a:bodyPr/>
                    <a:lstStyle/>
                    <a:p>
                      <a:pPr marL="0" marR="0" lvl="0" indent="0" algn="ctr" rtl="0">
                        <a:lnSpc>
                          <a:spcPct val="100000"/>
                        </a:lnSpc>
                        <a:spcBef>
                          <a:spcPts val="0"/>
                        </a:spcBef>
                        <a:spcAft>
                          <a:spcPts val="0"/>
                        </a:spcAft>
                        <a:buClr>
                          <a:srgbClr val="273D95"/>
                        </a:buClr>
                        <a:buSzPts val="1400"/>
                        <a:buFont typeface="Arial Narrow"/>
                        <a:buNone/>
                      </a:pPr>
                      <a:r>
                        <a:rPr lang="es-CO" sz="1100" dirty="0">
                          <a:latin typeface="Verdana" panose="020B0604030504040204" pitchFamily="34" charset="0"/>
                          <a:ea typeface="Verdana" panose="020B0604030504040204" pitchFamily="34" charset="0"/>
                          <a:sym typeface="Arial Narrow"/>
                        </a:rPr>
                        <a:t>CONVENCIONES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612039">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Lluvias</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Lluvias antecedentes intensas o continuas y/o pronóstico de las mismas, las cuales pueden generar crecientes súbitas en los ríos principales y sus afluentes.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1"/>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bajos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inferiores pueden generar restricciones para navegabilidad, captación de agua para acueductos, actividades de pesca entre otros sectores que pudieran verse afectados por la disminución de los caudales.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2"/>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altos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Nivel de referencia del río cuyos valores iguales o superiores pueden generar afectaciones en las zonas ribereñas.</a:t>
                      </a:r>
                      <a:endParaRPr sz="110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3"/>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Creciente súbita</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Fenómeno natural que se presenta en los ríos de montaña como consecuencia de la ocurrencia de lluvias intensas o torrenciales en zonas de alta pendiente del cauce principal y sus afluentes.</a:t>
                      </a:r>
                      <a:endParaRPr sz="110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4"/>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Tránsito de crecientes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Es el desplazamiento de una onda de creciente de aguas arriba hacia aguas abajo de la corriente.</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5"/>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Creciente por desembalse</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Proceso de tránsito del flujo de agua por descarga controlada desde un embalse.</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6"/>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Inundación</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Aumento en los niveles y/o caudales de los ríos que superan la capacidad máxima de transporte o modificación de la sección transversal que la reduce, ocasionando el desbordamiento e inundación en zonas aledañas al cauce principal.</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7"/>
                  </a:ext>
                </a:extLst>
              </a:tr>
            </a:tbl>
          </a:graphicData>
        </a:graphic>
      </p:graphicFrame>
      <p:grpSp>
        <p:nvGrpSpPr>
          <p:cNvPr id="435238" name="Google Shape;7551;p321">
            <a:extLst>
              <a:ext uri="{FF2B5EF4-FFF2-40B4-BE49-F238E27FC236}">
                <a16:creationId xmlns:a16="http://schemas.microsoft.com/office/drawing/2014/main" id="{9BA74D96-57B4-78E3-D320-6AC5011B8315}"/>
              </a:ext>
            </a:extLst>
          </p:cNvPr>
          <p:cNvGrpSpPr>
            <a:grpSpLocks/>
          </p:cNvGrpSpPr>
          <p:nvPr/>
        </p:nvGrpSpPr>
        <p:grpSpPr bwMode="auto">
          <a:xfrm>
            <a:off x="1423988" y="1736725"/>
            <a:ext cx="519112" cy="4129088"/>
            <a:chOff x="1424373" y="1736835"/>
            <a:chExt cx="518522" cy="4128971"/>
          </a:xfrm>
        </p:grpSpPr>
        <p:pic>
          <p:nvPicPr>
            <p:cNvPr id="435240" name="Google Shape;7552;p321">
              <a:extLst>
                <a:ext uri="{FF2B5EF4-FFF2-40B4-BE49-F238E27FC236}">
                  <a16:creationId xmlns:a16="http://schemas.microsoft.com/office/drawing/2014/main" id="{806D5382-CF8E-0E2E-9F29-59C4B1279D3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250" y="2373034"/>
              <a:ext cx="454002" cy="42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1" name="Google Shape;7553;p321">
              <a:extLst>
                <a:ext uri="{FF2B5EF4-FFF2-40B4-BE49-F238E27FC236}">
                  <a16:creationId xmlns:a16="http://schemas.microsoft.com/office/drawing/2014/main" id="{6001AAB8-B74E-4476-C06E-79C173436F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149" y="2995854"/>
              <a:ext cx="433853" cy="42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42" name="Google Shape;7554;p321" descr="Recurso 37.png">
              <a:extLst>
                <a:ext uri="{FF2B5EF4-FFF2-40B4-BE49-F238E27FC236}">
                  <a16:creationId xmlns:a16="http://schemas.microsoft.com/office/drawing/2014/main" id="{204C9D4E-6210-5796-E02A-B77EAC776C11}"/>
                </a:ext>
              </a:extLst>
            </p:cNvPr>
            <p:cNvSpPr>
              <a:spLocks noChangeAspect="1" noChangeArrowheads="1"/>
            </p:cNvSpPr>
            <p:nvPr/>
          </p:nvSpPr>
          <p:spPr bwMode="auto">
            <a:xfrm>
              <a:off x="1453250" y="1736835"/>
              <a:ext cx="431653" cy="44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5243" name="Google Shape;7555;p321" descr="Recurso 32.png">
              <a:extLst>
                <a:ext uri="{FF2B5EF4-FFF2-40B4-BE49-F238E27FC236}">
                  <a16:creationId xmlns:a16="http://schemas.microsoft.com/office/drawing/2014/main" id="{303F5BF0-45C7-34DE-FFC3-86C85EBFE9B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9357" r="2"/>
            <a:stretch>
              <a:fillRect/>
            </a:stretch>
          </p:blipFill>
          <p:spPr bwMode="auto">
            <a:xfrm>
              <a:off x="1424373" y="4847579"/>
              <a:ext cx="491145" cy="42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4" name="Google Shape;7556;p321">
              <a:extLst>
                <a:ext uri="{FF2B5EF4-FFF2-40B4-BE49-F238E27FC236}">
                  <a16:creationId xmlns:a16="http://schemas.microsoft.com/office/drawing/2014/main" id="{5B6E5F63-665A-2D64-4A4B-222C3C29E48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816" y="5440174"/>
              <a:ext cx="516079" cy="42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5" name="Google Shape;7557;p321" descr="Recurso 31.png">
              <a:extLst>
                <a:ext uri="{FF2B5EF4-FFF2-40B4-BE49-F238E27FC236}">
                  <a16:creationId xmlns:a16="http://schemas.microsoft.com/office/drawing/2014/main" id="{4134E7BE-EFB0-7690-1526-302DBA2A565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11145" r="26974"/>
            <a:stretch>
              <a:fillRect/>
            </a:stretch>
          </p:blipFill>
          <p:spPr bwMode="auto">
            <a:xfrm>
              <a:off x="1424373" y="3614437"/>
              <a:ext cx="472311" cy="42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6" name="Google Shape;7558;p321">
              <a:extLst>
                <a:ext uri="{FF2B5EF4-FFF2-40B4-BE49-F238E27FC236}">
                  <a16:creationId xmlns:a16="http://schemas.microsoft.com/office/drawing/2014/main" id="{DA62808D-B1CD-B468-1675-3D5FCBDC638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1452149" y="4234734"/>
              <a:ext cx="462465" cy="44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5239" name="Google Shape;7554;p321" descr="Recurso 37.png">
            <a:extLst>
              <a:ext uri="{FF2B5EF4-FFF2-40B4-BE49-F238E27FC236}">
                <a16:creationId xmlns:a16="http://schemas.microsoft.com/office/drawing/2014/main" id="{FBD6009C-BD76-1E66-9B27-F80CD941B51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452563" y="1746250"/>
            <a:ext cx="431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29EB8EB-A1A7-7681-9EAD-0ADBCA72576A}"/>
              </a:ext>
            </a:extLst>
          </p:cNvPr>
          <p:cNvSpPr>
            <a:spLocks noGrp="1"/>
          </p:cNvSpPr>
          <p:nvPr>
            <p:ph type="body" sz="quarter" idx="4294967295"/>
          </p:nvPr>
        </p:nvSpPr>
        <p:spPr>
          <a:xfrm>
            <a:off x="4691065" y="5797549"/>
            <a:ext cx="4979987" cy="642939"/>
          </a:xfrm>
        </p:spPr>
        <p:txBody>
          <a:bodyPr rtlCol="0">
            <a:noAutofit/>
          </a:bodyPr>
          <a:lstStyle/>
          <a:p>
            <a:pPr marL="0" indent="0" defTabSz="913810">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810">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810">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810">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61" indent="-228461" defTabSz="913810">
              <a:spcBef>
                <a:spcPts val="0"/>
              </a:spcBef>
              <a:buClr>
                <a:srgbClr val="273D95"/>
              </a:buClr>
              <a:buSzPts val="900"/>
              <a:defRPr/>
            </a:pPr>
            <a:endParaRPr lang="es-ES" sz="500" b="1" dirty="0">
              <a:solidFill>
                <a:schemeClr val="tx2"/>
              </a:solidFill>
            </a:endParaRPr>
          </a:p>
        </p:txBody>
      </p:sp>
      <p:sp>
        <p:nvSpPr>
          <p:cNvPr id="436233" name="Google Shape;347;p9" descr="Recurso 25.png">
            <a:extLst>
              <a:ext uri="{FF2B5EF4-FFF2-40B4-BE49-F238E27FC236}">
                <a16:creationId xmlns:a16="http://schemas.microsoft.com/office/drawing/2014/main" id="{E20AFAA8-2A2C-DABA-56CA-544A3FB3D28A}"/>
              </a:ext>
            </a:extLst>
          </p:cNvPr>
          <p:cNvSpPr>
            <a:spLocks noChangeAspect="1" noChangeArrowheads="1"/>
          </p:cNvSpPr>
          <p:nvPr/>
        </p:nvSpPr>
        <p:spPr bwMode="auto">
          <a:xfrm>
            <a:off x="-617539" y="4735546"/>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659"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34" name="Google Shape;348;p9">
            <a:extLst>
              <a:ext uri="{FF2B5EF4-FFF2-40B4-BE49-F238E27FC236}">
                <a16:creationId xmlns:a16="http://schemas.microsoft.com/office/drawing/2014/main" id="{01EDB958-C652-5549-E95B-441C2ED41C2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5" name="Google Shape;349;p9">
            <a:extLst>
              <a:ext uri="{FF2B5EF4-FFF2-40B4-BE49-F238E27FC236}">
                <a16:creationId xmlns:a16="http://schemas.microsoft.com/office/drawing/2014/main" id="{3606393E-018A-5A67-45CF-76B91220917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6" name="Google Shape;350;p9">
            <a:extLst>
              <a:ext uri="{FF2B5EF4-FFF2-40B4-BE49-F238E27FC236}">
                <a16:creationId xmlns:a16="http://schemas.microsoft.com/office/drawing/2014/main" id="{32ECAAFF-71F7-9C84-1D1A-B53D49713E1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2" y="3035301"/>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7" name="Google Shape;351;p9" descr="Recurso 32.png">
            <a:extLst>
              <a:ext uri="{FF2B5EF4-FFF2-40B4-BE49-F238E27FC236}">
                <a16:creationId xmlns:a16="http://schemas.microsoft.com/office/drawing/2014/main" id="{1292ABC3-608D-B08E-FC69-9939735A723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357" r="2"/>
          <a:stretch>
            <a:fillRect/>
          </a:stretch>
        </p:blipFill>
        <p:spPr bwMode="auto">
          <a:xfrm>
            <a:off x="-547688" y="2625758"/>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8" name="Google Shape;352;p9">
            <a:extLst>
              <a:ext uri="{FF2B5EF4-FFF2-40B4-BE49-F238E27FC236}">
                <a16:creationId xmlns:a16="http://schemas.microsoft.com/office/drawing/2014/main" id="{9EE534F2-6C54-CAF8-2FE9-CE0CA27F69C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39" name="Google Shape;353;p9" descr="Recurso 37.png">
            <a:extLst>
              <a:ext uri="{FF2B5EF4-FFF2-40B4-BE49-F238E27FC236}">
                <a16:creationId xmlns:a16="http://schemas.microsoft.com/office/drawing/2014/main" id="{C3DC1B3C-4241-F20F-845B-D900268FE34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659"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40" name="Google Shape;354;p9" descr="Recurso 31.png">
            <a:extLst>
              <a:ext uri="{FF2B5EF4-FFF2-40B4-BE49-F238E27FC236}">
                <a16:creationId xmlns:a16="http://schemas.microsoft.com/office/drawing/2014/main" id="{AAEA6C5E-2655-FF30-9F58-9958942271D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47690" y="1847882"/>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1" name="Google Shape;357;p9">
            <a:extLst>
              <a:ext uri="{FF2B5EF4-FFF2-40B4-BE49-F238E27FC236}">
                <a16:creationId xmlns:a16="http://schemas.microsoft.com/office/drawing/2014/main" id="{F46C15CA-ECC1-FC4D-8783-5E61C6AF902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2" name="Google Shape;358;p9">
            <a:extLst>
              <a:ext uri="{FF2B5EF4-FFF2-40B4-BE49-F238E27FC236}">
                <a16:creationId xmlns:a16="http://schemas.microsoft.com/office/drawing/2014/main" id="{71FC9A98-AF13-9A30-F35E-1BBBA38FA52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3" name="Google Shape;150;p1" descr="Recurso 25.png">
            <a:extLst>
              <a:ext uri="{FF2B5EF4-FFF2-40B4-BE49-F238E27FC236}">
                <a16:creationId xmlns:a16="http://schemas.microsoft.com/office/drawing/2014/main" id="{6C515CAD-1C56-06E2-AE99-98455F39D4C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4" name="Google Shape;158;p1" descr="Recurso 37.png">
            <a:extLst>
              <a:ext uri="{FF2B5EF4-FFF2-40B4-BE49-F238E27FC236}">
                <a16:creationId xmlns:a16="http://schemas.microsoft.com/office/drawing/2014/main" id="{B3D0D88B-1E58-2099-82B2-80F1D2145E6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30226" y="573121"/>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5" name="Google Shape;5325;p223">
            <a:extLst>
              <a:ext uri="{FF2B5EF4-FFF2-40B4-BE49-F238E27FC236}">
                <a16:creationId xmlns:a16="http://schemas.microsoft.com/office/drawing/2014/main" id="{3CA98067-4B6B-F919-D6A3-E199BA81CB8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46" name="Google Shape;201;p3">
            <a:extLst>
              <a:ext uri="{FF2B5EF4-FFF2-40B4-BE49-F238E27FC236}">
                <a16:creationId xmlns:a16="http://schemas.microsoft.com/office/drawing/2014/main" id="{726BE738-7A6A-E1BD-1976-0980C3E78708}"/>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659"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436247" name="AutoShape 2">
            <a:extLst>
              <a:ext uri="{FF2B5EF4-FFF2-40B4-BE49-F238E27FC236}">
                <a16:creationId xmlns:a16="http://schemas.microsoft.com/office/drawing/2014/main" id="{0FDBD567-17B0-273D-B941-B64F4C2E6BA0}"/>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0659"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aphicFrame>
        <p:nvGraphicFramePr>
          <p:cNvPr id="31" name="Google Shape;711;p10">
            <a:extLst>
              <a:ext uri="{FF2B5EF4-FFF2-40B4-BE49-F238E27FC236}">
                <a16:creationId xmlns:a16="http://schemas.microsoft.com/office/drawing/2014/main" id="{6C5AC60F-F26B-52B1-BBA6-87B5C176B644}"/>
              </a:ext>
            </a:extLst>
          </p:cNvPr>
          <p:cNvGraphicFramePr>
            <a:graphicFrameLocks noGrp="1"/>
          </p:cNvGraphicFramePr>
          <p:nvPr/>
        </p:nvGraphicFramePr>
        <p:xfrm>
          <a:off x="12515851" y="688975"/>
          <a:ext cx="3348038" cy="3119438"/>
        </p:xfrm>
        <a:graphic>
          <a:graphicData uri="http://schemas.openxmlformats.org/drawingml/2006/table">
            <a:tbl>
              <a:tblPr/>
              <a:tblGrid>
                <a:gridCol w="1596647">
                  <a:extLst>
                    <a:ext uri="{9D8B030D-6E8A-4147-A177-3AD203B41FA5}">
                      <a16:colId xmlns:a16="http://schemas.microsoft.com/office/drawing/2014/main" val="20000"/>
                    </a:ext>
                  </a:extLst>
                </a:gridCol>
                <a:gridCol w="1751391">
                  <a:extLst>
                    <a:ext uri="{9D8B030D-6E8A-4147-A177-3AD203B41FA5}">
                      <a16:colId xmlns:a16="http://schemas.microsoft.com/office/drawing/2014/main" val="20001"/>
                    </a:ext>
                  </a:extLst>
                </a:gridCol>
              </a:tblGrid>
              <a:tr h="442863">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ROJAS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extLst>
                  <a:ext uri="{0D108BD9-81ED-4DB2-BD59-A6C34878D82A}">
                    <a16:rowId xmlns:a16="http://schemas.microsoft.com/office/drawing/2014/main" val="10000"/>
                  </a:ext>
                </a:extLst>
              </a:tr>
              <a:tr h="387205">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Magdalena -  </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Cauca</a:t>
                      </a:r>
                    </a:p>
                  </a:txBody>
                  <a:tcPr marL="21711" marR="21711" marT="10655" marB="1065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Inundación</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endPar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endParaRPr>
                    </a:p>
                  </a:txBody>
                  <a:tcPr marL="21711" marR="21711" marT="10655" marB="1065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NARANJAS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extLst>
                  <a:ext uri="{0D108BD9-81ED-4DB2-BD59-A6C34878D82A}">
                    <a16:rowId xmlns:a16="http://schemas.microsoft.com/office/drawing/2014/main" val="10002"/>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AMARILLAS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extLst>
                  <a:ext uri="{0D108BD9-81ED-4DB2-BD59-A6C34878D82A}">
                    <a16:rowId xmlns:a16="http://schemas.microsoft.com/office/drawing/2014/main" val="10004"/>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Caribe</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5</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cxnSp>
        <p:nvCxnSpPr>
          <p:cNvPr id="19" name="Conector recto 18">
            <a:extLst>
              <a:ext uri="{FF2B5EF4-FFF2-40B4-BE49-F238E27FC236}">
                <a16:creationId xmlns:a16="http://schemas.microsoft.com/office/drawing/2014/main" id="{1E313FAF-209C-99E3-8822-349AAE519A4F}"/>
              </a:ext>
            </a:extLst>
          </p:cNvPr>
          <p:cNvCxnSpPr>
            <a:cxnSpLocks/>
          </p:cNvCxnSpPr>
          <p:nvPr/>
        </p:nvCxnSpPr>
        <p:spPr>
          <a:xfrm>
            <a:off x="4816477" y="3592418"/>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AutoShape 2">
            <a:extLst>
              <a:ext uri="{FF2B5EF4-FFF2-40B4-BE49-F238E27FC236}">
                <a16:creationId xmlns:a16="http://schemas.microsoft.com/office/drawing/2014/main" id="{E66657A6-1D4C-99E2-25A7-DF024FAAD2FF}"/>
              </a:ext>
            </a:extLst>
          </p:cNvPr>
          <p:cNvSpPr>
            <a:spLocks noChangeAspect="1" noChangeArrowheads="1"/>
          </p:cNvSpPr>
          <p:nvPr/>
        </p:nvSpPr>
        <p:spPr bwMode="auto">
          <a:xfrm>
            <a:off x="9499646" y="3778297"/>
            <a:ext cx="261937"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202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9" name="AutoShape 2">
            <a:extLst>
              <a:ext uri="{FF2B5EF4-FFF2-40B4-BE49-F238E27FC236}">
                <a16:creationId xmlns:a16="http://schemas.microsoft.com/office/drawing/2014/main" id="{59FB6B84-11A6-53EC-A1D6-64C9556BBC6A}"/>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0659"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5BFB1788-0D04-EC4E-5182-2B806D862B84}"/>
              </a:ext>
            </a:extLst>
          </p:cNvPr>
          <p:cNvSpPr txBox="1">
            <a:spLocks/>
          </p:cNvSpPr>
          <p:nvPr/>
        </p:nvSpPr>
        <p:spPr>
          <a:xfrm>
            <a:off x="4791077" y="1095407"/>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61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63EC3386-5DE6-046C-422A-43FC478A6831}"/>
              </a:ext>
            </a:extLst>
          </p:cNvPr>
          <p:cNvSpPr txBox="1">
            <a:spLocks/>
          </p:cNvSpPr>
          <p:nvPr/>
        </p:nvSpPr>
        <p:spPr>
          <a:xfrm>
            <a:off x="5386498" y="3694512"/>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61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61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57505F52-9782-1353-F757-FD3ECD357B45}"/>
              </a:ext>
            </a:extLst>
          </p:cNvPr>
          <p:cNvSpPr txBox="1">
            <a:spLocks/>
          </p:cNvSpPr>
          <p:nvPr/>
        </p:nvSpPr>
        <p:spPr>
          <a:xfrm>
            <a:off x="8685246" y="3693005"/>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61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50" name="Imagen 49">
            <a:extLst>
              <a:ext uri="{FF2B5EF4-FFF2-40B4-BE49-F238E27FC236}">
                <a16:creationId xmlns:a16="http://schemas.microsoft.com/office/drawing/2014/main" id="{922BD007-E07F-6C46-527B-5FE2006DB9A5}"/>
              </a:ext>
            </a:extLst>
          </p:cNvPr>
          <p:cNvPicPr>
            <a:picLocks noChangeAspect="1"/>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5688531" y="4100660"/>
            <a:ext cx="2324784" cy="978557"/>
          </a:xfrm>
          <a:prstGeom prst="rect">
            <a:avLst/>
          </a:prstGeom>
        </p:spPr>
      </p:pic>
      <p:pic>
        <p:nvPicPr>
          <p:cNvPr id="54" name="Imagen 53">
            <a:extLst>
              <a:ext uri="{FF2B5EF4-FFF2-40B4-BE49-F238E27FC236}">
                <a16:creationId xmlns:a16="http://schemas.microsoft.com/office/drawing/2014/main" id="{219B649C-7CFE-D842-A390-7FF0904EE24F}"/>
              </a:ext>
            </a:extLst>
          </p:cNvPr>
          <p:cNvPicPr>
            <a:picLocks noChangeAspect="1"/>
          </p:cNvPicPr>
          <p:nvPr/>
        </p:nvPicPr>
        <p:blipFill rotWithShape="1">
          <a:blip r:embed="rId16" r:link="rId17" cstate="print">
            <a:extLst>
              <a:ext uri="{28A0092B-C50C-407E-A947-70E740481C1C}">
                <a14:useLocalDpi xmlns:a14="http://schemas.microsoft.com/office/drawing/2010/main" val="0"/>
              </a:ext>
            </a:extLst>
          </a:blip>
          <a:srcRect t="1" b="-25096"/>
          <a:stretch>
            <a:fillRect/>
          </a:stretch>
        </p:blipFill>
        <p:spPr>
          <a:xfrm>
            <a:off x="12772104" y="4229526"/>
            <a:ext cx="3060000" cy="573415"/>
          </a:xfrm>
          <a:prstGeom prst="rect">
            <a:avLst/>
          </a:prstGeom>
        </p:spPr>
      </p:pic>
      <p:pic>
        <p:nvPicPr>
          <p:cNvPr id="6" name="Google Shape;3085;p17">
            <a:extLst>
              <a:ext uri="{FF2B5EF4-FFF2-40B4-BE49-F238E27FC236}">
                <a16:creationId xmlns:a16="http://schemas.microsoft.com/office/drawing/2014/main" id="{51276281-C3C3-7F2F-D28A-48C23C6A9D95}"/>
              </a:ext>
            </a:extLst>
          </p:cNvPr>
          <p:cNvPicPr preferRelativeResize="0">
            <a:picLocks noChangeAspect="1" noChangeArrowheads="1"/>
          </p:cNvPicPr>
          <p:nvPr/>
        </p:nvPicPr>
        <p:blipFill>
          <a:blip r:embed="rId18" r:link="rId19" cstate="print">
            <a:extLst>
              <a:ext uri="{28A0092B-C50C-407E-A947-70E740481C1C}">
                <a14:useLocalDpi xmlns:a14="http://schemas.microsoft.com/office/drawing/2010/main" val="0"/>
              </a:ext>
            </a:extLst>
          </a:blip>
          <a:srcRect/>
          <a:stretch>
            <a:fillRect/>
          </a:stretch>
        </p:blipFill>
        <p:spPr bwMode="auto">
          <a:xfrm>
            <a:off x="161925" y="952607"/>
            <a:ext cx="4241800" cy="54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6137;p257">
            <a:extLst>
              <a:ext uri="{FF2B5EF4-FFF2-40B4-BE49-F238E27FC236}">
                <a16:creationId xmlns:a16="http://schemas.microsoft.com/office/drawing/2014/main" id="{CC048891-317C-1AA3-8601-66E0CA7384ED}"/>
              </a:ext>
            </a:extLst>
          </p:cNvPr>
          <p:cNvSpPr>
            <a:spLocks noChangeAspect="1" noChangeArrowheads="1"/>
          </p:cNvSpPr>
          <p:nvPr/>
        </p:nvSpPr>
        <p:spPr bwMode="auto">
          <a:xfrm>
            <a:off x="1524031" y="2624169"/>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7083"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Imagen 16">
            <a:extLst>
              <a:ext uri="{FF2B5EF4-FFF2-40B4-BE49-F238E27FC236}">
                <a16:creationId xmlns:a16="http://schemas.microsoft.com/office/drawing/2014/main" id="{A625DC32-7885-85E6-DD6A-39223EEE3198}"/>
              </a:ext>
            </a:extLst>
          </p:cNvPr>
          <p:cNvPicPr>
            <a:picLocks noChangeAspect="1"/>
          </p:cNvPicPr>
          <p:nvPr/>
        </p:nvPicPr>
        <p:blipFill rotWithShape="1">
          <a:blip r:embed="rId20" r:link="rId17" cstate="print">
            <a:extLst>
              <a:ext uri="{28A0092B-C50C-407E-A947-70E740481C1C}">
                <a14:useLocalDpi xmlns:a14="http://schemas.microsoft.com/office/drawing/2010/main" val="0"/>
              </a:ext>
            </a:extLst>
          </a:blip>
          <a:srcRect t="68383" b="-1"/>
          <a:stretch>
            <a:fillRect/>
          </a:stretch>
        </p:blipFill>
        <p:spPr>
          <a:xfrm>
            <a:off x="6373039" y="3252676"/>
            <a:ext cx="3280552" cy="237941"/>
          </a:xfrm>
          <a:prstGeom prst="rect">
            <a:avLst/>
          </a:prstGeom>
        </p:spPr>
      </p:pic>
      <p:pic>
        <p:nvPicPr>
          <p:cNvPr id="7" name="Imagen 6" descr="Interfaz de usuario gráfica, Texto, Aplicación&#10;&#10;Descripción generada automáticamente">
            <a:extLst>
              <a:ext uri="{FF2B5EF4-FFF2-40B4-BE49-F238E27FC236}">
                <a16:creationId xmlns:a16="http://schemas.microsoft.com/office/drawing/2014/main" id="{2E2888D1-FD9E-B2CE-1B2A-9D05585F95B1}"/>
              </a:ext>
            </a:extLst>
          </p:cNvPr>
          <p:cNvPicPr>
            <a:picLocks noChangeAspect="1"/>
          </p:cNvPicPr>
          <p:nvPr/>
        </p:nvPicPr>
        <p:blipFill>
          <a:blip r:embed="rId21" r:link="rId22" cstate="print">
            <a:extLst>
              <a:ext uri="{28A0092B-C50C-407E-A947-70E740481C1C}">
                <a14:useLocalDpi xmlns:a14="http://schemas.microsoft.com/office/drawing/2010/main" val="0"/>
              </a:ext>
            </a:extLst>
          </a:blip>
          <a:stretch>
            <a:fillRect/>
          </a:stretch>
        </p:blipFill>
        <p:spPr>
          <a:xfrm>
            <a:off x="4766643" y="1383205"/>
            <a:ext cx="2167200" cy="1195404"/>
          </a:xfrm>
          <a:prstGeom prst="rect">
            <a:avLst/>
          </a:prstGeom>
        </p:spPr>
      </p:pic>
      <p:pic>
        <p:nvPicPr>
          <p:cNvPr id="11" name="Imagen 10" descr="Interfaz de usuario gráfica, Texto, Aplicación&#10;&#10;Descripción generada automáticamente">
            <a:extLst>
              <a:ext uri="{FF2B5EF4-FFF2-40B4-BE49-F238E27FC236}">
                <a16:creationId xmlns:a16="http://schemas.microsoft.com/office/drawing/2014/main" id="{E69DF95F-4C33-BE5F-DB6D-1AB21A94EEB4}"/>
              </a:ext>
            </a:extLst>
          </p:cNvPr>
          <p:cNvPicPr>
            <a:picLocks noChangeAspect="1"/>
          </p:cNvPicPr>
          <p:nvPr/>
        </p:nvPicPr>
        <p:blipFill>
          <a:blip r:embed="rId23" r:link="rId24" cstate="print">
            <a:extLst>
              <a:ext uri="{28A0092B-C50C-407E-A947-70E740481C1C}">
                <a14:useLocalDpi xmlns:a14="http://schemas.microsoft.com/office/drawing/2010/main" val="0"/>
              </a:ext>
            </a:extLst>
          </a:blip>
          <a:stretch>
            <a:fillRect/>
          </a:stretch>
        </p:blipFill>
        <p:spPr>
          <a:xfrm>
            <a:off x="8927332" y="4062777"/>
            <a:ext cx="2167200" cy="443361"/>
          </a:xfrm>
          <a:prstGeom prst="rect">
            <a:avLst/>
          </a:prstGeom>
        </p:spPr>
      </p:pic>
      <p:pic>
        <p:nvPicPr>
          <p:cNvPr id="16" name="Imagen 15" descr="Tabla&#10;&#10;Descripción generada automáticamente">
            <a:extLst>
              <a:ext uri="{FF2B5EF4-FFF2-40B4-BE49-F238E27FC236}">
                <a16:creationId xmlns:a16="http://schemas.microsoft.com/office/drawing/2014/main" id="{65C2CAEA-3DE8-10FC-24E4-6606D1E888D1}"/>
              </a:ext>
            </a:extLst>
          </p:cNvPr>
          <p:cNvPicPr>
            <a:picLocks/>
          </p:cNvPicPr>
          <p:nvPr/>
        </p:nvPicPr>
        <p:blipFill>
          <a:blip r:embed="rId25" r:link="rId26" cstate="print">
            <a:extLst>
              <a:ext uri="{28A0092B-C50C-407E-A947-70E740481C1C}">
                <a14:useLocalDpi xmlns:a14="http://schemas.microsoft.com/office/drawing/2010/main" val="0"/>
              </a:ext>
            </a:extLst>
          </a:blip>
          <a:stretch>
            <a:fillRect/>
          </a:stretch>
        </p:blipFill>
        <p:spPr>
          <a:xfrm>
            <a:off x="9223829" y="1383205"/>
            <a:ext cx="2167200" cy="1195404"/>
          </a:xfrm>
          <a:prstGeom prst="rect">
            <a:avLst/>
          </a:prstGeom>
        </p:spPr>
      </p:pic>
      <p:pic>
        <p:nvPicPr>
          <p:cNvPr id="39" name="Imagen 38">
            <a:extLst>
              <a:ext uri="{FF2B5EF4-FFF2-40B4-BE49-F238E27FC236}">
                <a16:creationId xmlns:a16="http://schemas.microsoft.com/office/drawing/2014/main" id="{77ACE24F-E4ED-9B9F-24AF-EC504E667F3C}"/>
              </a:ext>
            </a:extLst>
          </p:cNvPr>
          <p:cNvPicPr>
            <a:picLocks/>
          </p:cNvPicPr>
          <p:nvPr/>
        </p:nvPicPr>
        <p:blipFill>
          <a:blip r:embed="rId27" r:link="rId28" cstate="print">
            <a:extLst>
              <a:ext uri="{28A0092B-C50C-407E-A947-70E740481C1C}">
                <a14:useLocalDpi xmlns:a14="http://schemas.microsoft.com/office/drawing/2010/main" val="0"/>
              </a:ext>
            </a:extLst>
          </a:blip>
          <a:srcRect/>
          <a:stretch>
            <a:fillRect/>
          </a:stretch>
        </p:blipFill>
        <p:spPr>
          <a:xfrm>
            <a:off x="6984396" y="1383205"/>
            <a:ext cx="2167200" cy="1652095"/>
          </a:xfrm>
          <a:prstGeom prst="rect">
            <a:avLst/>
          </a:prstGeom>
        </p:spPr>
      </p:pic>
      <p:grpSp>
        <p:nvGrpSpPr>
          <p:cNvPr id="21" name="Grupo 20">
            <a:extLst>
              <a:ext uri="{FF2B5EF4-FFF2-40B4-BE49-F238E27FC236}">
                <a16:creationId xmlns:a16="http://schemas.microsoft.com/office/drawing/2014/main" id="{2D520575-B774-2FAA-2A1A-D3033F49414C}"/>
              </a:ext>
            </a:extLst>
          </p:cNvPr>
          <p:cNvGrpSpPr/>
          <p:nvPr/>
        </p:nvGrpSpPr>
        <p:grpSpPr>
          <a:xfrm>
            <a:off x="9731381" y="5519944"/>
            <a:ext cx="2172003" cy="1099589"/>
            <a:chOff x="9731381" y="5519942"/>
            <a:chExt cx="2172003" cy="1099589"/>
          </a:xfrm>
        </p:grpSpPr>
        <p:sp>
          <p:nvSpPr>
            <p:cNvPr id="10" name="Rectángulo redondeado 29">
              <a:extLst>
                <a:ext uri="{FF2B5EF4-FFF2-40B4-BE49-F238E27FC236}">
                  <a16:creationId xmlns:a16="http://schemas.microsoft.com/office/drawing/2014/main" id="{91DCFC4A-524D-F3AA-E66B-1EFBC16D561E}"/>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221"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8" name="Imagen 17">
              <a:extLst>
                <a:ext uri="{FF2B5EF4-FFF2-40B4-BE49-F238E27FC236}">
                  <a16:creationId xmlns:a16="http://schemas.microsoft.com/office/drawing/2014/main" id="{4810AA52-D141-1977-9E4E-3B61AD339469}"/>
                </a:ext>
              </a:extLst>
            </p:cNvPr>
            <p:cNvPicPr>
              <a:picLocks noChangeAspect="1"/>
            </p:cNvPicPr>
            <p:nvPr/>
          </p:nvPicPr>
          <p:blipFill>
            <a:blip r:embed="rId29"/>
            <a:stretch>
              <a:fillRect/>
            </a:stretch>
          </p:blipFill>
          <p:spPr>
            <a:xfrm>
              <a:off x="10211343" y="5548995"/>
              <a:ext cx="1209184" cy="612094"/>
            </a:xfrm>
            <a:prstGeom prst="rect">
              <a:avLst/>
            </a:prstGeom>
          </p:spPr>
        </p:pic>
      </p:grpSp>
      <p:sp>
        <p:nvSpPr>
          <p:cNvPr id="20" name="Marcador de texto 3">
            <a:extLst>
              <a:ext uri="{FF2B5EF4-FFF2-40B4-BE49-F238E27FC236}">
                <a16:creationId xmlns:a16="http://schemas.microsoft.com/office/drawing/2014/main" id="{F788876A-8B59-A04E-27B3-6FF8703B37E9}"/>
              </a:ext>
            </a:extLst>
          </p:cNvPr>
          <p:cNvSpPr txBox="1">
            <a:spLocks/>
          </p:cNvSpPr>
          <p:nvPr/>
        </p:nvSpPr>
        <p:spPr bwMode="auto">
          <a:xfrm>
            <a:off x="9731381" y="6173789"/>
            <a:ext cx="2248691"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810"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a:ln>
                  <a:noFill/>
                </a:ln>
                <a:solidFill>
                  <a:prstClr val="black"/>
                </a:solidFill>
                <a:effectLst/>
                <a:uLnTx/>
                <a:uFillTx/>
                <a:latin typeface="Calibri" panose="020F0502020204030204"/>
                <a:ea typeface="+mn-ea"/>
                <a:cs typeface="+mn-cs"/>
                <a:hlinkClick r:id="rId30"/>
              </a:rPr>
              <a:t>https://fews.ideam.gov.co/visorfews/nacional/estacion</a:t>
            </a:r>
            <a:endParaRPr kumimoji="0" lang="es-MX" sz="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436232" name="Google Shape;698;p13" descr="Recurso 24.png">
            <a:extLst>
              <a:ext uri="{FF2B5EF4-FFF2-40B4-BE49-F238E27FC236}">
                <a16:creationId xmlns:a16="http://schemas.microsoft.com/office/drawing/2014/main" id="{864B3813-6758-F9F4-5A3C-23635251BA86}"/>
              </a:ext>
            </a:extLst>
          </p:cNvPr>
          <p:cNvPicPr preferRelativeResize="0">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2633D19E-13DC-97F3-2EAF-A5EA6AFC78BB}"/>
              </a:ext>
            </a:extLst>
          </p:cNvPr>
          <p:cNvSpPr txBox="1">
            <a:spLocks noChangeArrowheads="1"/>
          </p:cNvSpPr>
          <p:nvPr/>
        </p:nvSpPr>
        <p:spPr bwMode="auto">
          <a:xfrm>
            <a:off x="3815556" y="746966"/>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10"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spTree>
    <p:extLst>
      <p:ext uri="{BB962C8B-B14F-4D97-AF65-F5344CB8AC3E}">
        <p14:creationId xmlns:p14="http://schemas.microsoft.com/office/powerpoint/2010/main" val="3998926614"/>
      </p:ext>
    </p:extLst>
  </p:cSld>
  <p:clrMapOvr>
    <a:masterClrMapping/>
  </p:clrMapOvr>
  <p:transition spd="slow" advTm="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7B022-C324-7784-CAF2-06E32F4D20AE}"/>
            </a:ext>
          </a:extLst>
        </p:cNvPr>
        <p:cNvGrpSpPr/>
        <p:nvPr/>
      </p:nvGrpSpPr>
      <p:grpSpPr>
        <a:xfrm>
          <a:off x="0" y="0"/>
          <a:ext cx="0" cy="0"/>
          <a:chOff x="0" y="0"/>
          <a:chExt cx="0" cy="0"/>
        </a:xfrm>
      </p:grpSpPr>
      <p:pic>
        <p:nvPicPr>
          <p:cNvPr id="437250" name="Google Shape;3085;p17">
            <a:extLst>
              <a:ext uri="{FF2B5EF4-FFF2-40B4-BE49-F238E27FC236}">
                <a16:creationId xmlns:a16="http://schemas.microsoft.com/office/drawing/2014/main" id="{7E507625-F6B6-DE44-B0E8-9351E6BFD00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5679" y="1014929"/>
            <a:ext cx="4241799" cy="54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62" name="Google Shape;347;p9" descr="Recurso 25.png">
            <a:extLst>
              <a:ext uri="{FF2B5EF4-FFF2-40B4-BE49-F238E27FC236}">
                <a16:creationId xmlns:a16="http://schemas.microsoft.com/office/drawing/2014/main" id="{4036AE38-D812-360A-CC3F-B81F7CD65B48}"/>
              </a:ext>
            </a:extLst>
          </p:cNvPr>
          <p:cNvSpPr>
            <a:spLocks noChangeAspect="1" noChangeArrowheads="1"/>
          </p:cNvSpPr>
          <p:nvPr/>
        </p:nvSpPr>
        <p:spPr bwMode="auto">
          <a:xfrm>
            <a:off x="-617539" y="4735551"/>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81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81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81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6978"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7263" name="Google Shape;357;p9">
            <a:extLst>
              <a:ext uri="{FF2B5EF4-FFF2-40B4-BE49-F238E27FC236}">
                <a16:creationId xmlns:a16="http://schemas.microsoft.com/office/drawing/2014/main" id="{63B1DF97-C229-AC78-32C9-5792D59FB9B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4" name="Google Shape;358;p9">
            <a:extLst>
              <a:ext uri="{FF2B5EF4-FFF2-40B4-BE49-F238E27FC236}">
                <a16:creationId xmlns:a16="http://schemas.microsoft.com/office/drawing/2014/main" id="{2833DB43-C476-ED70-5A25-C5DFCB16312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5" name="Google Shape;150;p1" descr="Recurso 25.png">
            <a:extLst>
              <a:ext uri="{FF2B5EF4-FFF2-40B4-BE49-F238E27FC236}">
                <a16:creationId xmlns:a16="http://schemas.microsoft.com/office/drawing/2014/main" id="{C0D2970C-21D9-AF37-31E6-F9FB3FD992F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6" name="Google Shape;5325;p223">
            <a:extLst>
              <a:ext uri="{FF2B5EF4-FFF2-40B4-BE49-F238E27FC236}">
                <a16:creationId xmlns:a16="http://schemas.microsoft.com/office/drawing/2014/main" id="{4F4D6EE4-575D-CF95-91E7-92BE3181B5D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7"/>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7" name="Google Shape;715;p10">
            <a:extLst>
              <a:ext uri="{FF2B5EF4-FFF2-40B4-BE49-F238E27FC236}">
                <a16:creationId xmlns:a16="http://schemas.microsoft.com/office/drawing/2014/main" id="{87E31A89-85B8-AC09-9E9F-2BA4B0E280A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5014"/>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2" name="Google Shape;742;p15">
            <a:extLst>
              <a:ext uri="{FF2B5EF4-FFF2-40B4-BE49-F238E27FC236}">
                <a16:creationId xmlns:a16="http://schemas.microsoft.com/office/drawing/2014/main" id="{B59EC073-8F35-8C22-845E-215290CB3E63}"/>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513" y="2933739"/>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3" name="Google Shape;741;p15">
            <a:extLst>
              <a:ext uri="{FF2B5EF4-FFF2-40B4-BE49-F238E27FC236}">
                <a16:creationId xmlns:a16="http://schemas.microsoft.com/office/drawing/2014/main" id="{F13A6965-295F-6B37-6483-9FC363B56497}"/>
              </a:ext>
            </a:extLst>
          </p:cNvPr>
          <p:cNvPicPr preferRelativeResize="0">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864" y="1324014"/>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4" name="Google Shape;719;p10" descr="Recurso 37.png">
            <a:extLst>
              <a:ext uri="{FF2B5EF4-FFF2-40B4-BE49-F238E27FC236}">
                <a16:creationId xmlns:a16="http://schemas.microsoft.com/office/drawing/2014/main" id="{D3D775B2-94ED-C2B8-CC88-6A07B067827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63"/>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137;p257">
            <a:extLst>
              <a:ext uri="{FF2B5EF4-FFF2-40B4-BE49-F238E27FC236}">
                <a16:creationId xmlns:a16="http://schemas.microsoft.com/office/drawing/2014/main" id="{52C565AC-3CA9-393E-DC69-03A95BD697B2}"/>
              </a:ext>
            </a:extLst>
          </p:cNvPr>
          <p:cNvSpPr>
            <a:spLocks noChangeAspect="1" noChangeArrowheads="1"/>
          </p:cNvSpPr>
          <p:nvPr/>
        </p:nvSpPr>
        <p:spPr bwMode="auto">
          <a:xfrm>
            <a:off x="1524038" y="2624175"/>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6816"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Google Shape;720;p10" descr="Recurso 31.png">
            <a:extLst>
              <a:ext uri="{FF2B5EF4-FFF2-40B4-BE49-F238E27FC236}">
                <a16:creationId xmlns:a16="http://schemas.microsoft.com/office/drawing/2014/main" id="{38BEF03A-DA38-8EF1-659A-946203D7D7D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214" y="1951275"/>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6137;p257">
            <a:extLst>
              <a:ext uri="{FF2B5EF4-FFF2-40B4-BE49-F238E27FC236}">
                <a16:creationId xmlns:a16="http://schemas.microsoft.com/office/drawing/2014/main" id="{51CB85CF-0DE7-1BEA-78BF-8D1D465EDDCA}"/>
              </a:ext>
            </a:extLst>
          </p:cNvPr>
          <p:cNvSpPr>
            <a:spLocks noChangeAspect="1" noChangeArrowheads="1"/>
          </p:cNvSpPr>
          <p:nvPr/>
        </p:nvSpPr>
        <p:spPr bwMode="auto">
          <a:xfrm>
            <a:off x="1524038" y="2624175"/>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6816"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717;p10" descr="Recurso 32.png">
            <a:extLst>
              <a:ext uri="{FF2B5EF4-FFF2-40B4-BE49-F238E27FC236}">
                <a16:creationId xmlns:a16="http://schemas.microsoft.com/office/drawing/2014/main" id="{850E70E9-D238-C741-5C7B-2F715F2BB0E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850" y="2367682"/>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D593499D-97A9-309F-D129-F88ED51FF304}"/>
              </a:ext>
            </a:extLst>
          </p:cNvPr>
          <p:cNvGraphicFramePr>
            <a:graphicFrameLocks noGrp="1"/>
          </p:cNvGraphicFramePr>
          <p:nvPr/>
        </p:nvGraphicFramePr>
        <p:xfrm>
          <a:off x="4468852" y="1316847"/>
          <a:ext cx="7574722" cy="4841087"/>
        </p:xfrm>
        <a:graphic>
          <a:graphicData uri="http://schemas.openxmlformats.org/drawingml/2006/table">
            <a:tbl>
              <a:tblPr/>
              <a:tblGrid>
                <a:gridCol w="1301530">
                  <a:extLst>
                    <a:ext uri="{9D8B030D-6E8A-4147-A177-3AD203B41FA5}">
                      <a16:colId xmlns:a16="http://schemas.microsoft.com/office/drawing/2014/main" val="20000"/>
                    </a:ext>
                  </a:extLst>
                </a:gridCol>
                <a:gridCol w="6273192">
                  <a:extLst>
                    <a:ext uri="{9D8B030D-6E8A-4147-A177-3AD203B41FA5}">
                      <a16:colId xmlns:a16="http://schemas.microsoft.com/office/drawing/2014/main" val="20001"/>
                    </a:ext>
                  </a:extLst>
                </a:gridCol>
              </a:tblGrid>
              <a:tr h="270513">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9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3" marR="16273" marT="8003" marB="8003"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DESBORDAMIANETOS Y/O INUNDACIONES:</a:t>
                      </a:r>
                    </a:p>
                  </a:txBody>
                  <a:tcPr marL="16273" marR="16273" marT="8003" marB="8003"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804214">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Caribe</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1" dirty="0">
                          <a:solidFill>
                            <a:srgbClr val="000000"/>
                          </a:solidFill>
                          <a:latin typeface="Verdana" panose="020B0604030504040204" pitchFamily="34" charset="0"/>
                          <a:ea typeface="Verdana" panose="020B0604030504040204" pitchFamily="34" charset="0"/>
                          <a:cs typeface="Arial Narrow"/>
                          <a:sym typeface="Arial Narrow"/>
                        </a:rPr>
                        <a:t>Alerta puntual: </a:t>
                      </a:r>
                      <a:r>
                        <a:rPr lang="es-ES" sz="1100" b="0" dirty="0">
                          <a:solidFill>
                            <a:srgbClr val="000000"/>
                          </a:solidFill>
                          <a:latin typeface="Verdana" panose="020B0604030504040204" pitchFamily="34" charset="0"/>
                          <a:ea typeface="Verdana" panose="020B0604030504040204" pitchFamily="34" charset="0"/>
                          <a:cs typeface="Arial Narrow"/>
                          <a:sym typeface="Arial Narrow"/>
                        </a:rPr>
                        <a:t>I</a:t>
                      </a:r>
                      <a:r>
                        <a:rPr lang="es-ES" sz="1100" dirty="0">
                          <a:solidFill>
                            <a:srgbClr val="000000"/>
                          </a:solidFill>
                          <a:latin typeface="Verdana" panose="020B0604030504040204" pitchFamily="34" charset="0"/>
                          <a:ea typeface="Verdana" panose="020B0604030504040204" pitchFamily="34" charset="0"/>
                          <a:cs typeface="Arial Narrow"/>
                          <a:sym typeface="Arial Narrow"/>
                        </a:rPr>
                        <a:t>nundaciones en el municipio de Murindó por rompimiento del </a:t>
                      </a:r>
                      <a:r>
                        <a:rPr lang="es-ES" sz="1100" dirty="0" err="1">
                          <a:solidFill>
                            <a:srgbClr val="000000"/>
                          </a:solidFill>
                          <a:latin typeface="Verdana" panose="020B0604030504040204" pitchFamily="34" charset="0"/>
                          <a:ea typeface="Verdana" panose="020B0604030504040204" pitchFamily="34" charset="0"/>
                          <a:cs typeface="Arial Narrow"/>
                          <a:sym typeface="Arial Narrow"/>
                        </a:rPr>
                        <a:t>jarillón</a:t>
                      </a:r>
                      <a:r>
                        <a:rPr lang="es-ES" sz="1100" dirty="0">
                          <a:solidFill>
                            <a:srgbClr val="000000"/>
                          </a:solidFill>
                          <a:latin typeface="Verdana" panose="020B0604030504040204" pitchFamily="34" charset="0"/>
                          <a:ea typeface="Verdana" panose="020B0604030504040204" pitchFamily="34" charset="0"/>
                          <a:cs typeface="Arial Narrow"/>
                          <a:sym typeface="Arial Narrow"/>
                        </a:rPr>
                        <a:t> de protección del río Murindó (28/02/2025).</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1" dirty="0">
                          <a:solidFill>
                            <a:srgbClr val="000000"/>
                          </a:solidFill>
                          <a:latin typeface="Verdana" panose="020B0604030504040204" pitchFamily="34" charset="0"/>
                          <a:ea typeface="Verdana" panose="020B0604030504040204" pitchFamily="34" charset="0"/>
                          <a:cs typeface="Arial Narrow"/>
                          <a:sym typeface="Arial Narrow"/>
                        </a:rPr>
                        <a:t>Alerta puntual</a:t>
                      </a:r>
                      <a:r>
                        <a:rPr lang="es-ES" sz="1100" dirty="0">
                          <a:solidFill>
                            <a:srgbClr val="000000"/>
                          </a:solidFill>
                          <a:latin typeface="Verdana" panose="020B0604030504040204" pitchFamily="34" charset="0"/>
                          <a:ea typeface="Verdana" panose="020B0604030504040204" pitchFamily="34" charset="0"/>
                          <a:cs typeface="Arial Narrow"/>
                          <a:sym typeface="Arial Narrow"/>
                        </a:rPr>
                        <a:t>: Inundaciones en los corregimientos de </a:t>
                      </a:r>
                      <a:r>
                        <a:rPr lang="es-ES" sz="1100" dirty="0" err="1">
                          <a:solidFill>
                            <a:srgbClr val="000000"/>
                          </a:solidFill>
                          <a:latin typeface="Verdana" panose="020B0604030504040204" pitchFamily="34" charset="0"/>
                          <a:ea typeface="Verdana" panose="020B0604030504040204" pitchFamily="34" charset="0"/>
                          <a:cs typeface="Arial Narrow"/>
                          <a:sym typeface="Arial Narrow"/>
                        </a:rPr>
                        <a:t>Curbaradó</a:t>
                      </a:r>
                      <a:r>
                        <a:rPr lang="es-ES" sz="1100" dirty="0">
                          <a:solidFill>
                            <a:srgbClr val="000000"/>
                          </a:solidFill>
                          <a:latin typeface="Verdana" panose="020B0604030504040204" pitchFamily="34" charset="0"/>
                          <a:ea typeface="Verdana" panose="020B0604030504040204" pitchFamily="34" charset="0"/>
                          <a:cs typeface="Arial Narrow"/>
                          <a:sym typeface="Arial Narrow"/>
                        </a:rPr>
                        <a:t>, </a:t>
                      </a:r>
                      <a:r>
                        <a:rPr lang="es-ES" sz="1100" dirty="0" err="1">
                          <a:solidFill>
                            <a:srgbClr val="000000"/>
                          </a:solidFill>
                          <a:latin typeface="Verdana" panose="020B0604030504040204" pitchFamily="34" charset="0"/>
                          <a:ea typeface="Verdana" panose="020B0604030504040204" pitchFamily="34" charset="0"/>
                          <a:cs typeface="Arial Narrow"/>
                          <a:sym typeface="Arial Narrow"/>
                        </a:rPr>
                        <a:t>Domingodó</a:t>
                      </a:r>
                      <a:r>
                        <a:rPr lang="es-ES" sz="1100" dirty="0">
                          <a:solidFill>
                            <a:srgbClr val="000000"/>
                          </a:solidFill>
                          <a:latin typeface="Verdana" panose="020B0604030504040204" pitchFamily="34" charset="0"/>
                          <a:ea typeface="Verdana" panose="020B0604030504040204" pitchFamily="34" charset="0"/>
                          <a:cs typeface="Arial Narrow"/>
                          <a:sym typeface="Arial Narrow"/>
                        </a:rPr>
                        <a:t>, Vigía De </a:t>
                      </a:r>
                      <a:r>
                        <a:rPr lang="es-ES" sz="1100" dirty="0" err="1">
                          <a:solidFill>
                            <a:srgbClr val="000000"/>
                          </a:solidFill>
                          <a:latin typeface="Verdana" panose="020B0604030504040204" pitchFamily="34" charset="0"/>
                          <a:ea typeface="Verdana" panose="020B0604030504040204" pitchFamily="34" charset="0"/>
                          <a:cs typeface="Arial Narrow"/>
                          <a:sym typeface="Arial Narrow"/>
                        </a:rPr>
                        <a:t>Curbaradó</a:t>
                      </a:r>
                      <a:r>
                        <a:rPr lang="es-ES" sz="1100" dirty="0">
                          <a:solidFill>
                            <a:srgbClr val="000000"/>
                          </a:solidFill>
                          <a:latin typeface="Verdana" panose="020B0604030504040204" pitchFamily="34" charset="0"/>
                          <a:ea typeface="Verdana" panose="020B0604030504040204" pitchFamily="34" charset="0"/>
                          <a:cs typeface="Arial Narrow"/>
                          <a:sym typeface="Arial Narrow"/>
                        </a:rPr>
                        <a:t>, La Grande, </a:t>
                      </a:r>
                      <a:r>
                        <a:rPr lang="es-ES" sz="1100" dirty="0" err="1">
                          <a:solidFill>
                            <a:srgbClr val="000000"/>
                          </a:solidFill>
                          <a:latin typeface="Verdana" panose="020B0604030504040204" pitchFamily="34" charset="0"/>
                          <a:ea typeface="Verdana" panose="020B0604030504040204" pitchFamily="34" charset="0"/>
                          <a:cs typeface="Arial Narrow"/>
                          <a:sym typeface="Arial Narrow"/>
                        </a:rPr>
                        <a:t>Turriquitadó</a:t>
                      </a:r>
                      <a:r>
                        <a:rPr lang="es-ES" sz="1100" dirty="0">
                          <a:solidFill>
                            <a:srgbClr val="000000"/>
                          </a:solidFill>
                          <a:latin typeface="Verdana" panose="020B0604030504040204" pitchFamily="34" charset="0"/>
                          <a:ea typeface="Verdana" panose="020B0604030504040204" pitchFamily="34" charset="0"/>
                          <a:cs typeface="Arial Narrow"/>
                          <a:sym typeface="Arial Narrow"/>
                        </a:rPr>
                        <a:t> y Villa Nueva De Montaño en el municipio de Carmen del Darién – Chocó (03/03/2025).</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MX" sz="11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en la cuenca alta del río Atrato y sus afluentes. Se recomienda especial atención en los municipios de El Carmen de Atrato, Lloró, Bagadó, Cértegui, Quibdó y Unión Panamericana (Animas).</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MX" sz="11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en el río Andágueda y sus aportantes. Se recomienda especial atención en los municipios de Bagadó y Cértegui (Chocó).  </a:t>
                      </a: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302110964"/>
                  </a:ext>
                </a:extLst>
              </a:tr>
              <a:tr h="495073">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Pacífico</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t>
                      </a:r>
                      <a:r>
                        <a:rPr lang="es-ES" sz="1100" u="none" strike="noStrike" dirty="0" err="1">
                          <a:latin typeface="Verdana" panose="020B0604030504040204" pitchFamily="34" charset="0"/>
                          <a:ea typeface="Verdana" panose="020B0604030504040204" pitchFamily="34" charset="0"/>
                          <a:cs typeface="Arial Narrow"/>
                          <a:sym typeface="Arial Narrow"/>
                        </a:rPr>
                        <a:t>Telembí</a:t>
                      </a:r>
                      <a:r>
                        <a:rPr lang="es-ES" sz="1100" u="none" strike="noStrike" dirty="0">
                          <a:latin typeface="Verdana" panose="020B0604030504040204" pitchFamily="34" charset="0"/>
                          <a:ea typeface="Verdana" panose="020B0604030504040204" pitchFamily="34" charset="0"/>
                          <a:cs typeface="Arial Narrow"/>
                          <a:sym typeface="Arial Narrow"/>
                        </a:rPr>
                        <a:t> y sus afluentes, especialmente el río Ispi. Se recomienda especial atención en los municipios de Roberto Payan, Barbacoas,</a:t>
                      </a:r>
                      <a:r>
                        <a:rPr lang="es-ES" sz="1100" u="none" strike="noStrike" baseline="0" dirty="0">
                          <a:latin typeface="Verdana" panose="020B0604030504040204" pitchFamily="34" charset="0"/>
                          <a:ea typeface="Verdana" panose="020B0604030504040204" pitchFamily="34" charset="0"/>
                          <a:cs typeface="Arial Narrow"/>
                          <a:sym typeface="Arial Narrow"/>
                        </a:rPr>
                        <a:t> </a:t>
                      </a:r>
                      <a:r>
                        <a:rPr lang="es-ES" sz="1100" u="none" strike="noStrike" dirty="0">
                          <a:latin typeface="Verdana" panose="020B0604030504040204" pitchFamily="34" charset="0"/>
                          <a:ea typeface="Verdana" panose="020B0604030504040204" pitchFamily="34" charset="0"/>
                          <a:cs typeface="Arial Narrow"/>
                          <a:sym typeface="Arial Narrow"/>
                        </a:rPr>
                        <a:t>Mallama y Tumaco (Nariño). </a:t>
                      </a: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439400475"/>
                  </a:ext>
                </a:extLst>
              </a:tr>
              <a:tr h="2215213">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endParaRP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MX" sz="11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niveles del río </a:t>
                      </a:r>
                      <a:r>
                        <a:rPr lang="es-MX" sz="1100" u="none" strike="noStrike" dirty="0" err="1">
                          <a:solidFill>
                            <a:schemeClr val="dk1"/>
                          </a:solidFill>
                          <a:latin typeface="Verdana" panose="020B0604030504040204" pitchFamily="34" charset="0"/>
                          <a:ea typeface="Verdana" panose="020B0604030504040204" pitchFamily="34" charset="0"/>
                          <a:cs typeface="Arial Narrow"/>
                          <a:sym typeface="Arial Narrow"/>
                        </a:rPr>
                        <a:t>Opía</a:t>
                      </a:r>
                      <a:r>
                        <a:rPr lang="es-MX" sz="110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los municipios de Piedras (Tolima) y Nariño (Cundinamarca).</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MX" sz="1100" u="none" strike="noStrike" cap="none" dirty="0">
                          <a:latin typeface="Verdana" panose="020B0604030504040204" pitchFamily="34" charset="0"/>
                          <a:ea typeface="Verdana" panose="020B0604030504040204" pitchFamily="34" charset="0"/>
                          <a:cs typeface="Arial Narrow"/>
                          <a:sym typeface="Arial Narrow"/>
                        </a:rPr>
                        <a:t>Niveles altos en la cuenca baja del río Bogotá y probabilidad de crecientes súbitas en sus aportantes. Especial atención en municipios de Sibaté, La Mesa, Anapoima, Apulo, Tocaima, Agua de Dios y Girardot (Cundinamarca). Se recomienda a las autoridades competentes y a la comunidad tomar las medidas pertinentes ante posibles afectaciones.  </a:t>
                      </a:r>
                      <a:r>
                        <a:rPr lang="es-MX" sz="1100" b="1" u="none" strike="noStrike" cap="none" dirty="0">
                          <a:latin typeface="Verdana" panose="020B0604030504040204" pitchFamily="34" charset="0"/>
                          <a:ea typeface="Verdana" panose="020B0604030504040204" pitchFamily="34" charset="0"/>
                          <a:cs typeface="Arial Narrow"/>
                          <a:sym typeface="Arial Narrow"/>
                        </a:rPr>
                        <a:t>Notas</a:t>
                      </a:r>
                      <a:r>
                        <a:rPr lang="es-MX" sz="1100" u="none" strike="noStrike" cap="none" dirty="0">
                          <a:latin typeface="Verdana" panose="020B0604030504040204" pitchFamily="34" charset="0"/>
                          <a:ea typeface="Verdana" panose="020B0604030504040204" pitchFamily="34" charset="0"/>
                          <a:cs typeface="Arial Narrow"/>
                          <a:sym typeface="Arial Narrow"/>
                        </a:rPr>
                        <a:t>: </a:t>
                      </a:r>
                      <a:r>
                        <a:rPr lang="es-MX" sz="1100" b="1" u="none" strike="noStrike" cap="none" dirty="0">
                          <a:latin typeface="Verdana" panose="020B0604030504040204" pitchFamily="34" charset="0"/>
                          <a:ea typeface="Verdana" panose="020B0604030504040204" pitchFamily="34" charset="0"/>
                          <a:cs typeface="Arial Narrow"/>
                          <a:sym typeface="Arial Narrow"/>
                        </a:rPr>
                        <a:t>1)</a:t>
                      </a:r>
                      <a:r>
                        <a:rPr lang="es-MX" sz="1100" u="none" strike="noStrike" cap="none" dirty="0">
                          <a:latin typeface="Verdana" panose="020B0604030504040204" pitchFamily="34" charset="0"/>
                          <a:ea typeface="Verdana" panose="020B0604030504040204" pitchFamily="34" charset="0"/>
                          <a:cs typeface="Arial Narrow"/>
                          <a:sym typeface="Arial Narrow"/>
                        </a:rPr>
                        <a:t> niveles altos e incrementos importantes en la desembocadura del río Bogotá, a la altura de Girardot (07/03/2025). </a:t>
                      </a:r>
                      <a:r>
                        <a:rPr lang="es-MX" sz="1100" b="1" u="none" strike="noStrike" cap="none" dirty="0">
                          <a:latin typeface="Verdana" panose="020B0604030504040204" pitchFamily="34" charset="0"/>
                          <a:ea typeface="Verdana" panose="020B0604030504040204" pitchFamily="34" charset="0"/>
                          <a:cs typeface="Arial Narrow"/>
                          <a:sym typeface="Arial Narrow"/>
                        </a:rPr>
                        <a:t>2)</a:t>
                      </a:r>
                      <a:r>
                        <a:rPr lang="es-MX" sz="1100" u="none" strike="noStrike" cap="none" dirty="0">
                          <a:latin typeface="Verdana" panose="020B0604030504040204" pitchFamily="34" charset="0"/>
                          <a:ea typeface="Verdana" panose="020B0604030504040204" pitchFamily="34" charset="0"/>
                          <a:cs typeface="Arial Narrow"/>
                          <a:sym typeface="Arial Narrow"/>
                        </a:rPr>
                        <a:t> inundación a la altura de la vereda Pablo Neruda del municipio de Sibaté causando algunas afectaciones (03/03/2025). </a:t>
                      </a:r>
                      <a:r>
                        <a:rPr lang="es-MX" sz="1100" b="1" u="none" strike="noStrike" cap="none" dirty="0">
                          <a:latin typeface="Verdana" panose="020B0604030504040204" pitchFamily="34" charset="0"/>
                          <a:ea typeface="Verdana" panose="020B0604030504040204" pitchFamily="34" charset="0"/>
                          <a:cs typeface="Arial Narrow"/>
                          <a:sym typeface="Arial Narrow"/>
                        </a:rPr>
                        <a:t>3) </a:t>
                      </a:r>
                      <a:r>
                        <a:rPr lang="es-MX" sz="1100" u="none" strike="noStrike" cap="none" dirty="0">
                          <a:latin typeface="Verdana" panose="020B0604030504040204" pitchFamily="34" charset="0"/>
                          <a:ea typeface="Verdana" panose="020B0604030504040204" pitchFamily="34" charset="0"/>
                          <a:cs typeface="Arial Narrow"/>
                          <a:sym typeface="Arial Narrow"/>
                        </a:rPr>
                        <a:t>crecientes súbitas en el río Apulo (afluente del río Bogotá), causando afectaciones en viviendas y cultivos a la altura del municipio de La Mesa (03/03/2025). </a:t>
                      </a: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123308666"/>
                  </a:ext>
                </a:extLst>
              </a:tr>
            </a:tbl>
          </a:graphicData>
        </a:graphic>
      </p:graphicFrame>
      <p:pic>
        <p:nvPicPr>
          <p:cNvPr id="12" name="Google Shape;715;p10">
            <a:extLst>
              <a:ext uri="{FF2B5EF4-FFF2-40B4-BE49-F238E27FC236}">
                <a16:creationId xmlns:a16="http://schemas.microsoft.com/office/drawing/2014/main" id="{B017464F-8D10-2C40-2DFF-8031EB6630A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414"/>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928;p22">
            <a:extLst>
              <a:ext uri="{FF2B5EF4-FFF2-40B4-BE49-F238E27FC236}">
                <a16:creationId xmlns:a16="http://schemas.microsoft.com/office/drawing/2014/main" id="{E90B2D32-0D51-3D86-6E9D-D61DB463F65A}"/>
              </a:ext>
            </a:extLst>
          </p:cNvPr>
          <p:cNvPicPr preferRelativeResize="0">
            <a:picLocks noChangeAspect="1"/>
          </p:cNvPicPr>
          <p:nvPr/>
        </p:nvPicPr>
        <p:blipFill rotWithShape="1">
          <a:blip r:embed="rId15">
            <a:alphaModFix/>
          </a:blip>
          <a:srcRect/>
          <a:stretch/>
        </p:blipFill>
        <p:spPr>
          <a:xfrm>
            <a:off x="-721849" y="3185539"/>
            <a:ext cx="147273" cy="144000"/>
          </a:xfrm>
          <a:prstGeom prst="rect">
            <a:avLst/>
          </a:prstGeom>
          <a:noFill/>
          <a:ln>
            <a:noFill/>
          </a:ln>
        </p:spPr>
      </p:pic>
      <p:sp>
        <p:nvSpPr>
          <p:cNvPr id="8" name="Google Shape;3036;p14">
            <a:extLst>
              <a:ext uri="{FF2B5EF4-FFF2-40B4-BE49-F238E27FC236}">
                <a16:creationId xmlns:a16="http://schemas.microsoft.com/office/drawing/2014/main" id="{28937D65-8940-71A0-B5CA-56A71D8CCAA7}"/>
              </a:ext>
            </a:extLst>
          </p:cNvPr>
          <p:cNvSpPr txBox="1">
            <a:spLocks noChangeArrowheads="1"/>
          </p:cNvSpPr>
          <p:nvPr/>
        </p:nvSpPr>
        <p:spPr bwMode="auto">
          <a:xfrm>
            <a:off x="3815556" y="746966"/>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10"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 name="Google Shape;719;p10" descr="Recurso 37.png">
            <a:extLst>
              <a:ext uri="{FF2B5EF4-FFF2-40B4-BE49-F238E27FC236}">
                <a16:creationId xmlns:a16="http://schemas.microsoft.com/office/drawing/2014/main" id="{9226B2D5-D4CC-B204-E307-9823CA540B2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852639" y="4450562"/>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42;p15">
            <a:extLst>
              <a:ext uri="{FF2B5EF4-FFF2-40B4-BE49-F238E27FC236}">
                <a16:creationId xmlns:a16="http://schemas.microsoft.com/office/drawing/2014/main" id="{D7EC8383-B0EA-F9FD-2FE1-C89F48ED8F3A}"/>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3770" y="3041078"/>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42;p15">
            <a:extLst>
              <a:ext uri="{FF2B5EF4-FFF2-40B4-BE49-F238E27FC236}">
                <a16:creationId xmlns:a16="http://schemas.microsoft.com/office/drawing/2014/main" id="{B7EEAF70-464D-F987-C9BE-3E62AF20B10F}"/>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24426" y="2933739"/>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42;p15">
            <a:extLst>
              <a:ext uri="{FF2B5EF4-FFF2-40B4-BE49-F238E27FC236}">
                <a16:creationId xmlns:a16="http://schemas.microsoft.com/office/drawing/2014/main" id="{C1C56B2B-145A-78C6-64EB-79142695EB36}"/>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5477" y="2843578"/>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28;p22">
            <a:extLst>
              <a:ext uri="{FF2B5EF4-FFF2-40B4-BE49-F238E27FC236}">
                <a16:creationId xmlns:a16="http://schemas.microsoft.com/office/drawing/2014/main" id="{499CFCF8-44D1-21BE-E3A5-2DA23BC4D79A}"/>
              </a:ext>
            </a:extLst>
          </p:cNvPr>
          <p:cNvPicPr preferRelativeResize="0">
            <a:picLocks noChangeAspect="1"/>
          </p:cNvPicPr>
          <p:nvPr/>
        </p:nvPicPr>
        <p:blipFill rotWithShape="1">
          <a:blip r:embed="rId15">
            <a:alphaModFix/>
          </a:blip>
          <a:srcRect/>
          <a:stretch/>
        </p:blipFill>
        <p:spPr>
          <a:xfrm>
            <a:off x="1797065" y="3660451"/>
            <a:ext cx="147273" cy="144000"/>
          </a:xfrm>
          <a:prstGeom prst="rect">
            <a:avLst/>
          </a:prstGeom>
          <a:noFill/>
          <a:ln>
            <a:noFill/>
          </a:ln>
        </p:spPr>
      </p:pic>
      <p:pic>
        <p:nvPicPr>
          <p:cNvPr id="19" name="Google Shape;719;p10" descr="Recurso 37.png">
            <a:extLst>
              <a:ext uri="{FF2B5EF4-FFF2-40B4-BE49-F238E27FC236}">
                <a16:creationId xmlns:a16="http://schemas.microsoft.com/office/drawing/2014/main" id="{B85D399B-A6B4-7A44-7980-53E2DAA3576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713342" y="3614058"/>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19;p10" descr="Recurso 37.png">
            <a:extLst>
              <a:ext uri="{FF2B5EF4-FFF2-40B4-BE49-F238E27FC236}">
                <a16:creationId xmlns:a16="http://schemas.microsoft.com/office/drawing/2014/main" id="{C311276A-539C-736C-DC9A-E59B22E2947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1339170" y="3236055"/>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00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3CA64-6B9D-1539-1149-FFDD04D58749}"/>
            </a:ext>
          </a:extLst>
        </p:cNvPr>
        <p:cNvGrpSpPr/>
        <p:nvPr/>
      </p:nvGrpSpPr>
      <p:grpSpPr>
        <a:xfrm>
          <a:off x="0" y="0"/>
          <a:ext cx="0" cy="0"/>
          <a:chOff x="0" y="0"/>
          <a:chExt cx="0" cy="0"/>
        </a:xfrm>
      </p:grpSpPr>
      <p:pic>
        <p:nvPicPr>
          <p:cNvPr id="437250" name="Google Shape;3085;p17">
            <a:extLst>
              <a:ext uri="{FF2B5EF4-FFF2-40B4-BE49-F238E27FC236}">
                <a16:creationId xmlns:a16="http://schemas.microsoft.com/office/drawing/2014/main" id="{B4AB8A9D-9F84-1DEB-3719-43DF2E991DC6}"/>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5679" y="1014929"/>
            <a:ext cx="4241799" cy="54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62" name="Google Shape;347;p9" descr="Recurso 25.png">
            <a:extLst>
              <a:ext uri="{FF2B5EF4-FFF2-40B4-BE49-F238E27FC236}">
                <a16:creationId xmlns:a16="http://schemas.microsoft.com/office/drawing/2014/main" id="{9EF199A2-5364-2362-5CE8-B7700C7F9516}"/>
              </a:ext>
            </a:extLst>
          </p:cNvPr>
          <p:cNvSpPr>
            <a:spLocks noChangeAspect="1" noChangeArrowheads="1"/>
          </p:cNvSpPr>
          <p:nvPr/>
        </p:nvSpPr>
        <p:spPr bwMode="auto">
          <a:xfrm>
            <a:off x="-617539" y="4735551"/>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81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81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81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6978"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7263" name="Google Shape;357;p9">
            <a:extLst>
              <a:ext uri="{FF2B5EF4-FFF2-40B4-BE49-F238E27FC236}">
                <a16:creationId xmlns:a16="http://schemas.microsoft.com/office/drawing/2014/main" id="{44BC3B20-F041-A58A-19F5-7EED1612F42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4" name="Google Shape;358;p9">
            <a:extLst>
              <a:ext uri="{FF2B5EF4-FFF2-40B4-BE49-F238E27FC236}">
                <a16:creationId xmlns:a16="http://schemas.microsoft.com/office/drawing/2014/main" id="{AA32DA73-4237-0B97-EFAD-B79E961EBD9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5" name="Google Shape;150;p1" descr="Recurso 25.png">
            <a:extLst>
              <a:ext uri="{FF2B5EF4-FFF2-40B4-BE49-F238E27FC236}">
                <a16:creationId xmlns:a16="http://schemas.microsoft.com/office/drawing/2014/main" id="{92B85EC5-04E3-05FE-54E1-F50040875F3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6" name="Google Shape;5325;p223">
            <a:extLst>
              <a:ext uri="{FF2B5EF4-FFF2-40B4-BE49-F238E27FC236}">
                <a16:creationId xmlns:a16="http://schemas.microsoft.com/office/drawing/2014/main" id="{CB50E1D0-1FE5-FE7C-3932-27C302D587B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7"/>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7" name="Google Shape;715;p10">
            <a:extLst>
              <a:ext uri="{FF2B5EF4-FFF2-40B4-BE49-F238E27FC236}">
                <a16:creationId xmlns:a16="http://schemas.microsoft.com/office/drawing/2014/main" id="{F4CA6C9E-F3B2-383E-2443-9D054E21ED9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5014"/>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2" name="Google Shape;742;p15">
            <a:extLst>
              <a:ext uri="{FF2B5EF4-FFF2-40B4-BE49-F238E27FC236}">
                <a16:creationId xmlns:a16="http://schemas.microsoft.com/office/drawing/2014/main" id="{CABBDDE4-4B5F-7D50-4C3A-B97B4F8FD25C}"/>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513" y="2933739"/>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3" name="Google Shape;741;p15">
            <a:extLst>
              <a:ext uri="{FF2B5EF4-FFF2-40B4-BE49-F238E27FC236}">
                <a16:creationId xmlns:a16="http://schemas.microsoft.com/office/drawing/2014/main" id="{F71246DB-770F-2E32-1C7B-3E4F69C1466D}"/>
              </a:ext>
            </a:extLst>
          </p:cNvPr>
          <p:cNvPicPr preferRelativeResize="0">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864" y="1324014"/>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4" name="Google Shape;719;p10" descr="Recurso 37.png">
            <a:extLst>
              <a:ext uri="{FF2B5EF4-FFF2-40B4-BE49-F238E27FC236}">
                <a16:creationId xmlns:a16="http://schemas.microsoft.com/office/drawing/2014/main" id="{55723E8E-C2F0-CBB9-D301-0E40C60BF67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63"/>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137;p257">
            <a:extLst>
              <a:ext uri="{FF2B5EF4-FFF2-40B4-BE49-F238E27FC236}">
                <a16:creationId xmlns:a16="http://schemas.microsoft.com/office/drawing/2014/main" id="{35665569-98CC-8F81-83E9-017C8246807B}"/>
              </a:ext>
            </a:extLst>
          </p:cNvPr>
          <p:cNvSpPr>
            <a:spLocks noChangeAspect="1" noChangeArrowheads="1"/>
          </p:cNvSpPr>
          <p:nvPr/>
        </p:nvSpPr>
        <p:spPr bwMode="auto">
          <a:xfrm>
            <a:off x="1524038" y="2624175"/>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6816"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Google Shape;720;p10" descr="Recurso 31.png">
            <a:extLst>
              <a:ext uri="{FF2B5EF4-FFF2-40B4-BE49-F238E27FC236}">
                <a16:creationId xmlns:a16="http://schemas.microsoft.com/office/drawing/2014/main" id="{B1B743C3-3F68-9A1B-3DEA-14F3D6F5203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214" y="1951275"/>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6137;p257">
            <a:extLst>
              <a:ext uri="{FF2B5EF4-FFF2-40B4-BE49-F238E27FC236}">
                <a16:creationId xmlns:a16="http://schemas.microsoft.com/office/drawing/2014/main" id="{6CD48B45-5CE5-CE36-2078-F0CA9E2DB9D2}"/>
              </a:ext>
            </a:extLst>
          </p:cNvPr>
          <p:cNvSpPr>
            <a:spLocks noChangeAspect="1" noChangeArrowheads="1"/>
          </p:cNvSpPr>
          <p:nvPr/>
        </p:nvSpPr>
        <p:spPr bwMode="auto">
          <a:xfrm>
            <a:off x="1524038" y="2624175"/>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6816"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717;p10" descr="Recurso 32.png">
            <a:extLst>
              <a:ext uri="{FF2B5EF4-FFF2-40B4-BE49-F238E27FC236}">
                <a16:creationId xmlns:a16="http://schemas.microsoft.com/office/drawing/2014/main" id="{76384E8E-7441-0B50-5872-431A3E78A3D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850" y="2367682"/>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2783A7E8-F230-8929-AF97-F03F7AB2F52E}"/>
              </a:ext>
            </a:extLst>
          </p:cNvPr>
          <p:cNvGraphicFramePr>
            <a:graphicFrameLocks noGrp="1"/>
          </p:cNvGraphicFramePr>
          <p:nvPr/>
        </p:nvGraphicFramePr>
        <p:xfrm>
          <a:off x="4525921" y="1688742"/>
          <a:ext cx="7430400" cy="3838563"/>
        </p:xfrm>
        <a:graphic>
          <a:graphicData uri="http://schemas.openxmlformats.org/drawingml/2006/table">
            <a:tbl>
              <a:tblPr/>
              <a:tblGrid>
                <a:gridCol w="1322115">
                  <a:extLst>
                    <a:ext uri="{9D8B030D-6E8A-4147-A177-3AD203B41FA5}">
                      <a16:colId xmlns:a16="http://schemas.microsoft.com/office/drawing/2014/main" val="20000"/>
                    </a:ext>
                  </a:extLst>
                </a:gridCol>
                <a:gridCol w="6108285">
                  <a:extLst>
                    <a:ext uri="{9D8B030D-6E8A-4147-A177-3AD203B41FA5}">
                      <a16:colId xmlns:a16="http://schemas.microsoft.com/office/drawing/2014/main" val="20001"/>
                    </a:ext>
                  </a:extLst>
                </a:gridCol>
              </a:tblGrid>
              <a:tr h="273955">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9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3" marR="16273" marT="8003" marB="8003"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DESBORDAMIANETOS Y/O INUNDACIONES:</a:t>
                      </a:r>
                    </a:p>
                  </a:txBody>
                  <a:tcPr marL="16273" marR="16273" marT="8003" marB="8003"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3548237">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MX" sz="1100" b="1" i="0" u="none" strike="noStrike" kern="1200" cap="none" dirty="0">
                          <a:solidFill>
                            <a:schemeClr val="dk1"/>
                          </a:solidFill>
                          <a:latin typeface="Verdana" panose="020B0604030504040204" pitchFamily="34" charset="0"/>
                          <a:ea typeface="Verdana" panose="020B0604030504040204" pitchFamily="34" charset="0"/>
                          <a:cs typeface="+mn-cs"/>
                        </a:rPr>
                        <a:t>Alerta Puntual</a:t>
                      </a:r>
                      <a:r>
                        <a:rPr lang="es-MX" sz="1100" b="0" i="0" u="none" strike="noStrike" kern="1200" cap="none" dirty="0">
                          <a:solidFill>
                            <a:schemeClr val="dk1"/>
                          </a:solidFill>
                          <a:latin typeface="Verdana" panose="020B0604030504040204" pitchFamily="34" charset="0"/>
                          <a:ea typeface="Verdana" panose="020B0604030504040204" pitchFamily="34" charset="0"/>
                          <a:cs typeface="+mn-cs"/>
                        </a:rPr>
                        <a:t>: inundaciones por desbordamiento de quebradas a la altura del municipio de Samacá (Boyacá). (08/03/2025).</a:t>
                      </a:r>
                      <a:endParaRPr lang="es-CO" sz="1100" b="0" i="0" u="none" strike="noStrike" kern="1200" cap="none" dirty="0">
                        <a:solidFill>
                          <a:schemeClr val="dk1"/>
                        </a:solidFill>
                        <a:latin typeface="Verdana" panose="020B0604030504040204" pitchFamily="34" charset="0"/>
                        <a:ea typeface="Verdana" panose="020B0604030504040204" pitchFamily="34" charset="0"/>
                        <a:cs typeface="+mn-cs"/>
                      </a:endParaRP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MX" sz="1100" b="1" i="0" u="none" strike="noStrike" kern="1200" cap="none" dirty="0">
                          <a:solidFill>
                            <a:schemeClr val="dk1"/>
                          </a:solidFill>
                          <a:latin typeface="Verdana" panose="020B0604030504040204" pitchFamily="34" charset="0"/>
                          <a:ea typeface="Verdana" panose="020B0604030504040204" pitchFamily="34" charset="0"/>
                          <a:cs typeface="+mn-cs"/>
                        </a:rPr>
                        <a:t>Alerta Puntual: </a:t>
                      </a:r>
                      <a:r>
                        <a:rPr lang="es-MX" sz="1100" b="0" i="0" u="none" strike="noStrike" kern="1200" cap="none" dirty="0">
                          <a:solidFill>
                            <a:schemeClr val="dk1"/>
                          </a:solidFill>
                          <a:latin typeface="Verdana" panose="020B0604030504040204" pitchFamily="34" charset="0"/>
                          <a:ea typeface="Verdana" panose="020B0604030504040204" pitchFamily="34" charset="0"/>
                          <a:cs typeface="+mn-cs"/>
                        </a:rPr>
                        <a:t>Desbordamiento del río Cauca los cuales presenta afectaciones a altura del corregimiento de Villa Paz sector o vereda </a:t>
                      </a:r>
                      <a:r>
                        <a:rPr lang="es-MX" sz="1100" b="0" i="0" u="none" strike="noStrike" kern="1200" cap="none" dirty="0" err="1">
                          <a:solidFill>
                            <a:schemeClr val="dk1"/>
                          </a:solidFill>
                          <a:latin typeface="Verdana" panose="020B0604030504040204" pitchFamily="34" charset="0"/>
                          <a:ea typeface="Verdana" panose="020B0604030504040204" pitchFamily="34" charset="0"/>
                          <a:cs typeface="+mn-cs"/>
                        </a:rPr>
                        <a:t>Mandiva</a:t>
                      </a:r>
                      <a:r>
                        <a:rPr lang="es-MX" sz="1100" b="0" i="0" u="none" strike="noStrike" kern="1200" cap="none" dirty="0">
                          <a:solidFill>
                            <a:schemeClr val="dk1"/>
                          </a:solidFill>
                          <a:latin typeface="Verdana" panose="020B0604030504040204" pitchFamily="34" charset="0"/>
                          <a:ea typeface="Verdana" panose="020B0604030504040204" pitchFamily="34" charset="0"/>
                          <a:cs typeface="+mn-cs"/>
                        </a:rPr>
                        <a:t> del municipio de Jamundí, Valle del Cauca (06/03/2025).</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MX" sz="1100" u="none" strike="noStrike" kern="1200" dirty="0">
                          <a:solidFill>
                            <a:schemeClr val="dk1"/>
                          </a:solidFill>
                          <a:latin typeface="Verdana" panose="020B0604030504040204" pitchFamily="34" charset="0"/>
                          <a:ea typeface="Verdana" panose="020B0604030504040204" pitchFamily="34" charset="0"/>
                          <a:cs typeface="+mn-cs"/>
                          <a:sym typeface="Arial Narrow"/>
                        </a:rPr>
                        <a:t>Probabilidad de crecientes súbitas en las cuencas de los ríos Tuluá y Morales, entre otros aportantes al río Cauca en el departamento del Valle del Cauca. Especial atención en el río San Pedro. </a:t>
                      </a:r>
                      <a:r>
                        <a:rPr lang="es-MX" sz="1100" b="1" u="none" strike="noStrike" kern="1200" dirty="0">
                          <a:solidFill>
                            <a:schemeClr val="dk1"/>
                          </a:solidFill>
                          <a:latin typeface="Verdana" panose="020B0604030504040204" pitchFamily="34" charset="0"/>
                          <a:ea typeface="Verdana" panose="020B0604030504040204" pitchFamily="34" charset="0"/>
                          <a:cs typeface="+mn-cs"/>
                          <a:sym typeface="Arial Narrow"/>
                        </a:rPr>
                        <a:t>Nota: </a:t>
                      </a:r>
                      <a:r>
                        <a:rPr lang="es-MX" sz="1100" u="none" strike="noStrike" kern="1200" dirty="0">
                          <a:solidFill>
                            <a:schemeClr val="dk1"/>
                          </a:solidFill>
                          <a:latin typeface="Verdana" panose="020B0604030504040204" pitchFamily="34" charset="0"/>
                          <a:ea typeface="Verdana" panose="020B0604030504040204" pitchFamily="34" charset="0"/>
                          <a:cs typeface="+mn-cs"/>
                          <a:sym typeface="Arial Narrow"/>
                        </a:rPr>
                        <a:t>Desbordamiento del río Morales afectando a los habitantes del barrio  </a:t>
                      </a:r>
                      <a:r>
                        <a:rPr lang="es-MX" sz="1100" u="none" strike="noStrike" kern="1200" dirty="0" err="1">
                          <a:solidFill>
                            <a:schemeClr val="dk1"/>
                          </a:solidFill>
                          <a:latin typeface="Verdana" panose="020B0604030504040204" pitchFamily="34" charset="0"/>
                          <a:ea typeface="Verdana" panose="020B0604030504040204" pitchFamily="34" charset="0"/>
                          <a:cs typeface="+mn-cs"/>
                          <a:sym typeface="Arial Narrow"/>
                        </a:rPr>
                        <a:t>Aguaclara</a:t>
                      </a:r>
                      <a:r>
                        <a:rPr lang="es-MX" sz="1100" u="none" strike="noStrike" kern="1200" dirty="0">
                          <a:solidFill>
                            <a:schemeClr val="dk1"/>
                          </a:solidFill>
                          <a:latin typeface="Verdana" panose="020B0604030504040204" pitchFamily="34" charset="0"/>
                          <a:ea typeface="Verdana" panose="020B0604030504040204" pitchFamily="34" charset="0"/>
                          <a:cs typeface="+mn-cs"/>
                          <a:sym typeface="Arial Narrow"/>
                        </a:rPr>
                        <a:t> del municipio de  Tuluá, Valle del Cauca (05/03/2025).</a:t>
                      </a:r>
                      <a:endParaRPr lang="es-MX" sz="1100" u="none" strike="noStrike" kern="1200" dirty="0">
                        <a:solidFill>
                          <a:schemeClr val="dk1"/>
                        </a:solidFill>
                        <a:latin typeface="Verdana" panose="020B0604030504040204" pitchFamily="34" charset="0"/>
                        <a:ea typeface="Verdana" panose="020B0604030504040204" pitchFamily="34" charset="0"/>
                        <a:cs typeface="+mn-cs"/>
                        <a:sym typeface="Arial"/>
                      </a:endParaRP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MX" sz="1100" b="1" u="none" strike="noStrike" kern="1200" dirty="0">
                          <a:solidFill>
                            <a:schemeClr val="dk1"/>
                          </a:solidFill>
                          <a:latin typeface="Verdana" panose="020B0604030504040204" pitchFamily="34" charset="0"/>
                          <a:ea typeface="Verdana" panose="020B0604030504040204" pitchFamily="34" charset="0"/>
                        </a:rPr>
                        <a:t>Alerta puntual: </a:t>
                      </a:r>
                      <a:r>
                        <a:rPr lang="es-MX" sz="1100" u="none" strike="noStrike" kern="1200" dirty="0">
                          <a:solidFill>
                            <a:schemeClr val="dk1"/>
                          </a:solidFill>
                          <a:latin typeface="Verdana" panose="020B0604030504040204" pitchFamily="34" charset="0"/>
                          <a:ea typeface="Verdana" panose="020B0604030504040204" pitchFamily="34" charset="0"/>
                        </a:rPr>
                        <a:t>Desbordamiento del río Cauca en el sector de Agua Clara del municipio de Tuluá, Valle del Cauca (06/03/2025). </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1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11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11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en los sistemas de caños y ciénagas asociados al rompimiento del dique del boquete en </a:t>
                      </a:r>
                      <a:r>
                        <a:rPr lang="es-ES" sz="11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donde continua el ingreso de agua del río Cauca. Persisten las áreas inundadas en los municipios de Majagual, Caimito, Ayapel, Guaranda, San Benito Abad, San Marcos y Sucre.</a:t>
                      </a: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180300701"/>
                  </a:ext>
                </a:extLst>
              </a:tr>
            </a:tbl>
          </a:graphicData>
        </a:graphic>
      </p:graphicFrame>
      <p:pic>
        <p:nvPicPr>
          <p:cNvPr id="12" name="Google Shape;715;p10">
            <a:extLst>
              <a:ext uri="{FF2B5EF4-FFF2-40B4-BE49-F238E27FC236}">
                <a16:creationId xmlns:a16="http://schemas.microsoft.com/office/drawing/2014/main" id="{453ACC14-6369-11CD-043A-4D84693A3DE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414"/>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928;p22">
            <a:extLst>
              <a:ext uri="{FF2B5EF4-FFF2-40B4-BE49-F238E27FC236}">
                <a16:creationId xmlns:a16="http://schemas.microsoft.com/office/drawing/2014/main" id="{87BCFD75-838E-4322-B8AF-00BE0B3DD252}"/>
              </a:ext>
            </a:extLst>
          </p:cNvPr>
          <p:cNvPicPr preferRelativeResize="0">
            <a:picLocks noChangeAspect="1"/>
          </p:cNvPicPr>
          <p:nvPr/>
        </p:nvPicPr>
        <p:blipFill rotWithShape="1">
          <a:blip r:embed="rId15">
            <a:alphaModFix/>
          </a:blip>
          <a:srcRect/>
          <a:stretch/>
        </p:blipFill>
        <p:spPr>
          <a:xfrm>
            <a:off x="-721849" y="3185539"/>
            <a:ext cx="147273" cy="144000"/>
          </a:xfrm>
          <a:prstGeom prst="rect">
            <a:avLst/>
          </a:prstGeom>
          <a:noFill/>
          <a:ln>
            <a:noFill/>
          </a:ln>
        </p:spPr>
      </p:pic>
      <p:sp>
        <p:nvSpPr>
          <p:cNvPr id="8" name="Google Shape;3036;p14">
            <a:extLst>
              <a:ext uri="{FF2B5EF4-FFF2-40B4-BE49-F238E27FC236}">
                <a16:creationId xmlns:a16="http://schemas.microsoft.com/office/drawing/2014/main" id="{F78838C0-526F-6445-F473-83BFF3085606}"/>
              </a:ext>
            </a:extLst>
          </p:cNvPr>
          <p:cNvSpPr txBox="1">
            <a:spLocks noChangeArrowheads="1"/>
          </p:cNvSpPr>
          <p:nvPr/>
        </p:nvSpPr>
        <p:spPr bwMode="auto">
          <a:xfrm>
            <a:off x="3815556" y="746966"/>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10"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 name="Google Shape;742;p15">
            <a:extLst>
              <a:ext uri="{FF2B5EF4-FFF2-40B4-BE49-F238E27FC236}">
                <a16:creationId xmlns:a16="http://schemas.microsoft.com/office/drawing/2014/main" id="{8D619143-C278-055D-BA5C-BF28D9D91ADF}"/>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53517" y="3732451"/>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42;p15">
            <a:extLst>
              <a:ext uri="{FF2B5EF4-FFF2-40B4-BE49-F238E27FC236}">
                <a16:creationId xmlns:a16="http://schemas.microsoft.com/office/drawing/2014/main" id="{3E003AB2-0BD2-DFA0-1F12-57E3FFB4BA1B}"/>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8892" y="3966374"/>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742;p15">
            <a:extLst>
              <a:ext uri="{FF2B5EF4-FFF2-40B4-BE49-F238E27FC236}">
                <a16:creationId xmlns:a16="http://schemas.microsoft.com/office/drawing/2014/main" id="{EC67AB2A-0F3B-6AB6-1421-7EA0005EEB77}"/>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1313" y="2523133"/>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742;p15">
            <a:extLst>
              <a:ext uri="{FF2B5EF4-FFF2-40B4-BE49-F238E27FC236}">
                <a16:creationId xmlns:a16="http://schemas.microsoft.com/office/drawing/2014/main" id="{F32FDE30-1B85-0A90-197A-A29908DB8A0C}"/>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80754" y="2385611"/>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720;p10" descr="Recurso 31.png">
            <a:extLst>
              <a:ext uri="{FF2B5EF4-FFF2-40B4-BE49-F238E27FC236}">
                <a16:creationId xmlns:a16="http://schemas.microsoft.com/office/drawing/2014/main" id="{E6B716C6-6C4F-3347-BD42-2EB66200F1E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84063" y="3380519"/>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42;p15">
            <a:extLst>
              <a:ext uri="{FF2B5EF4-FFF2-40B4-BE49-F238E27FC236}">
                <a16:creationId xmlns:a16="http://schemas.microsoft.com/office/drawing/2014/main" id="{C76EC115-F9F8-6979-B6FD-41270A52BBBF}"/>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2814" y="330828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368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7C5821D-54A2-6A19-AC13-FDFE61BCB6B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7EE6A4B-A715-768A-5DCD-34F88D2AE99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235592A3-926A-C846-64DC-E551B9577E4B}"/>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BDCF5F0-4B24-1676-F610-270F3111698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31417D54-2957-C728-5AE7-582168482D1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CC075D2E-B9E1-3942-285A-41AB39494586}"/>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48449DEA-D76F-F180-FC12-F973FDE571CC}"/>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7B59CD49-E97A-822A-C69A-18DA712DB8B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99E5CB46-CB32-B6B3-DD0C-C06E0FD9BC9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242A9823-6F5B-A246-BD6C-F06FDB6A07A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F388CE8B-56B4-46FF-C0B7-931B26EB825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FD6439A8-7A03-1841-5DB1-7D86C16B750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EDC225EE-13C9-71BD-9426-1DA3B9E243D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44D40588-BBC6-D9EA-D645-ACA5D36D560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2BAFD910-2F54-B4A4-2D03-D33380669FCC}"/>
              </a:ext>
            </a:extLst>
          </p:cNvPr>
          <p:cNvGraphicFramePr/>
          <p:nvPr/>
        </p:nvGraphicFramePr>
        <p:xfrm>
          <a:off x="4402244" y="1352924"/>
          <a:ext cx="7527600" cy="487067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Atrato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Atrato y sus afluentes. Se recomienda especial atención en los municipios de El Carmen de Atrato, Lloró, Bagadó, Cértegui, Quibdó y Unión Panamericana (Animas).</a:t>
                      </a:r>
                      <a:endParaRPr sz="900" dirty="0">
                        <a:latin typeface="Verdana" panose="020B0604030504040204" pitchFamily="34" charset="0"/>
                        <a:ea typeface="Verdana" panose="020B0604030504040204" pitchFamily="34" charset="0"/>
                      </a:endParaRP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Andágueda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Andágueda y sus aportantes. Se recomienda especial atención en los municipios de Bagadó y Cértegui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Quito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Cabi</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Cabi entre otros directos al río Atrato, así como en el río Atrato en su recorrido por el municipio de Quibdó. Especial atención en los municipios de Atrato y Quibdó (Chocó).</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Bebaramá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Bebaramá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otros Directos</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Atrato (</a:t>
                      </a:r>
                      <a:r>
                        <a:rPr lang="es-CO" sz="900" b="0" u="none" strike="noStrike" cap="none" baseline="0"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52460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Directos al Atrato entre los ríos Quito y Bojayá (mi), espacialmente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Beté y Tanguí, en la zona rural del municipio Medio Atrato</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río Atrato a la altura de Vigía de Fuerte (Antioquia). </a:t>
                      </a:r>
                      <a:endParaRPr sz="900" dirty="0">
                        <a:latin typeface="Verdana" panose="020B0604030504040204" pitchFamily="34" charset="0"/>
                        <a:ea typeface="Verdana" panose="020B0604030504040204" pitchFamily="34" charset="0"/>
                      </a:endParaRPr>
                    </a:p>
                  </a:txBody>
                  <a:tcPr marL="91430" marR="91430" marT="45675" marB="4567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09519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afluentes directos al Atrato, entre Bebaramá y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Murrí</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 recomienda especial atención en el municipio del Medio Atrato (Chocó).</a:t>
                      </a: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9608"/>
                  </a:ext>
                </a:extLst>
              </a:tr>
            </a:tbl>
          </a:graphicData>
        </a:graphic>
      </p:graphicFrame>
      <p:sp>
        <p:nvSpPr>
          <p:cNvPr id="35" name="Google Shape;353;p9" descr="Recurso 37.png">
            <a:extLst>
              <a:ext uri="{FF2B5EF4-FFF2-40B4-BE49-F238E27FC236}">
                <a16:creationId xmlns:a16="http://schemas.microsoft.com/office/drawing/2014/main" id="{6C486563-BD72-3586-C9F4-F27A7B2D363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E423388D-C641-26B8-F3DD-3F236FF43BCC}"/>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6C6BD6EE-93AC-1D7D-BF39-CDB19ACBCE5F}"/>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023553D1-B177-1A7B-0DCB-A231E1DC9FFC}"/>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533D0265-511C-EE32-29EA-0B2571C5EFFC}"/>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DEE06A50-7F3C-2844-B4E5-6A5BD33E1988}"/>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AC129CA3-C3F4-5B63-E403-0501CA199E7E}"/>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19FE0ADF-F976-1B6B-4E80-A0BDCAAF5E00}"/>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43" name="Google Shape;931;p22" descr="Recurso 37.png">
            <a:extLst>
              <a:ext uri="{FF2B5EF4-FFF2-40B4-BE49-F238E27FC236}">
                <a16:creationId xmlns:a16="http://schemas.microsoft.com/office/drawing/2014/main" id="{B5DEDCC7-9324-ADCE-BC20-AF53F25A6B5C}"/>
              </a:ext>
            </a:extLst>
          </p:cNvPr>
          <p:cNvPicPr preferRelativeResize="0">
            <a:picLocks noChangeAspect="1"/>
          </p:cNvPicPr>
          <p:nvPr/>
        </p:nvPicPr>
        <p:blipFill rotWithShape="1">
          <a:blip r:embed="rId12">
            <a:alphaModFix/>
          </a:blip>
          <a:srcRect b="18540"/>
          <a:stretch/>
        </p:blipFill>
        <p:spPr>
          <a:xfrm>
            <a:off x="1233156" y="5063617"/>
            <a:ext cx="288000" cy="293120"/>
          </a:xfrm>
          <a:prstGeom prst="rect">
            <a:avLst/>
          </a:prstGeom>
          <a:noFill/>
          <a:ln>
            <a:noFill/>
          </a:ln>
        </p:spPr>
      </p:pic>
      <p:pic>
        <p:nvPicPr>
          <p:cNvPr id="8" name="Google Shape;931;p22" descr="Recurso 37.png">
            <a:extLst>
              <a:ext uri="{FF2B5EF4-FFF2-40B4-BE49-F238E27FC236}">
                <a16:creationId xmlns:a16="http://schemas.microsoft.com/office/drawing/2014/main" id="{FB6CB255-EF46-5488-8035-026AC010F4D8}"/>
              </a:ext>
            </a:extLst>
          </p:cNvPr>
          <p:cNvPicPr preferRelativeResize="0">
            <a:picLocks noChangeAspect="1"/>
          </p:cNvPicPr>
          <p:nvPr/>
        </p:nvPicPr>
        <p:blipFill rotWithShape="1">
          <a:blip r:embed="rId12">
            <a:alphaModFix/>
          </a:blip>
          <a:srcRect b="18540"/>
          <a:stretch/>
        </p:blipFill>
        <p:spPr>
          <a:xfrm>
            <a:off x="865458" y="5275830"/>
            <a:ext cx="288000" cy="293120"/>
          </a:xfrm>
          <a:prstGeom prst="rect">
            <a:avLst/>
          </a:prstGeom>
          <a:noFill/>
          <a:ln>
            <a:noFill/>
          </a:ln>
        </p:spPr>
      </p:pic>
      <p:pic>
        <p:nvPicPr>
          <p:cNvPr id="7" name="Google Shape;357;p9">
            <a:extLst>
              <a:ext uri="{FF2B5EF4-FFF2-40B4-BE49-F238E27FC236}">
                <a16:creationId xmlns:a16="http://schemas.microsoft.com/office/drawing/2014/main" id="{AEE5B631-0D01-6AED-29DE-77DD779B72A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814" y="319246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931;p22" descr="Recurso 37.png">
            <a:extLst>
              <a:ext uri="{FF2B5EF4-FFF2-40B4-BE49-F238E27FC236}">
                <a16:creationId xmlns:a16="http://schemas.microsoft.com/office/drawing/2014/main" id="{BFB974E8-1688-70AF-F8C1-6CDCA0BF3828}"/>
              </a:ext>
            </a:extLst>
          </p:cNvPr>
          <p:cNvPicPr preferRelativeResize="0">
            <a:picLocks noChangeAspect="1"/>
          </p:cNvPicPr>
          <p:nvPr/>
        </p:nvPicPr>
        <p:blipFill rotWithShape="1">
          <a:blip r:embed="rId12">
            <a:alphaModFix/>
          </a:blip>
          <a:srcRect b="18540"/>
          <a:stretch/>
        </p:blipFill>
        <p:spPr>
          <a:xfrm>
            <a:off x="980629" y="4972845"/>
            <a:ext cx="288000" cy="293120"/>
          </a:xfrm>
          <a:prstGeom prst="rect">
            <a:avLst/>
          </a:prstGeom>
          <a:noFill/>
          <a:ln>
            <a:noFill/>
          </a:ln>
        </p:spPr>
      </p:pic>
      <p:pic>
        <p:nvPicPr>
          <p:cNvPr id="16" name="Google Shape;931;p22" descr="Recurso 37.png">
            <a:extLst>
              <a:ext uri="{FF2B5EF4-FFF2-40B4-BE49-F238E27FC236}">
                <a16:creationId xmlns:a16="http://schemas.microsoft.com/office/drawing/2014/main" id="{E28E69DD-744B-0EB0-A3B0-3F59078D98F7}"/>
              </a:ext>
            </a:extLst>
          </p:cNvPr>
          <p:cNvPicPr preferRelativeResize="0">
            <a:picLocks noChangeAspect="1"/>
          </p:cNvPicPr>
          <p:nvPr/>
        </p:nvPicPr>
        <p:blipFill rotWithShape="1">
          <a:blip r:embed="rId12">
            <a:alphaModFix/>
          </a:blip>
          <a:srcRect b="18540"/>
          <a:stretch/>
        </p:blipFill>
        <p:spPr>
          <a:xfrm>
            <a:off x="1170546" y="4739576"/>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2E704218-E589-9522-A155-AD9EB7B7C809}"/>
              </a:ext>
            </a:extLst>
          </p:cNvPr>
          <p:cNvPicPr preferRelativeResize="0">
            <a:picLocks noChangeAspect="1"/>
          </p:cNvPicPr>
          <p:nvPr/>
        </p:nvPicPr>
        <p:blipFill rotWithShape="1">
          <a:blip r:embed="rId12">
            <a:alphaModFix/>
          </a:blip>
          <a:srcRect b="18540"/>
          <a:stretch/>
        </p:blipFill>
        <p:spPr>
          <a:xfrm>
            <a:off x="730994" y="4839778"/>
            <a:ext cx="288000" cy="293120"/>
          </a:xfrm>
          <a:prstGeom prst="rect">
            <a:avLst/>
          </a:prstGeom>
          <a:noFill/>
          <a:ln>
            <a:noFill/>
          </a:ln>
        </p:spPr>
      </p:pic>
      <p:pic>
        <p:nvPicPr>
          <p:cNvPr id="21" name="Google Shape;357;p9">
            <a:extLst>
              <a:ext uri="{FF2B5EF4-FFF2-40B4-BE49-F238E27FC236}">
                <a16:creationId xmlns:a16="http://schemas.microsoft.com/office/drawing/2014/main" id="{23F04D14-4A1C-D3F5-72E7-5AE0E96AB1E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814" y="503239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A3991407-7EDD-026C-356B-5FA52598DC8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6" name="Google Shape;357;p9">
            <a:extLst>
              <a:ext uri="{FF2B5EF4-FFF2-40B4-BE49-F238E27FC236}">
                <a16:creationId xmlns:a16="http://schemas.microsoft.com/office/drawing/2014/main" id="{5CC98DE9-4815-4FA1-1421-B28D41CEEFA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814" y="442040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BA78D2AE-341C-5CFF-A96D-F5B5FB126CA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814" y="567703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0;p1" descr="Recurso 25.png">
            <a:extLst>
              <a:ext uri="{FF2B5EF4-FFF2-40B4-BE49-F238E27FC236}">
                <a16:creationId xmlns:a16="http://schemas.microsoft.com/office/drawing/2014/main" id="{9F94F2B1-776A-2B4B-DE69-1B799F7042F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1133" y="1932702"/>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0;p1" descr="Recurso 25.png">
            <a:extLst>
              <a:ext uri="{FF2B5EF4-FFF2-40B4-BE49-F238E27FC236}">
                <a16:creationId xmlns:a16="http://schemas.microsoft.com/office/drawing/2014/main" id="{EA077D79-3890-3162-C1C8-B36A7327C50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1133" y="2521106"/>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C4AB3A1E-BB0F-871B-FDD8-8ABD34371CD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1133" y="3805231"/>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flipH="1">
            <a:off x="4078224" y="1090580"/>
            <a:ext cx="31552" cy="4723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AutoShape 2" descr="blob:https://web.whatsapp.com/8798452e-e9a2-4d7f-a9d8-6b96b6efe37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utoShape 2" descr="blob:https://web.whatsapp.com/2849b5c8-6676-4244-8d4e-4217d241474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CuadroTexto 7"/>
          <p:cNvSpPr txBox="1">
            <a:spLocks noChangeArrowheads="1"/>
          </p:cNvSpPr>
          <p:nvPr/>
        </p:nvSpPr>
        <p:spPr bwMode="auto">
          <a:xfrm>
            <a:off x="82283" y="5806967"/>
            <a:ext cx="4003864" cy="616002"/>
          </a:xfrm>
          <a:prstGeom prst="rect">
            <a:avLst/>
          </a:prstGeom>
          <a:noFill/>
          <a:ln w="9525">
            <a:noFill/>
            <a:miter lim="800000"/>
            <a:headEnd/>
            <a:tailEnd/>
          </a:ln>
        </p:spPr>
        <p:txBody>
          <a:bodyPr wrap="square">
            <a:spAutoFit/>
          </a:bodyPr>
          <a:lstStyle/>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Precipitación diaria desde las 07:00 HLC del sábado</a:t>
            </a:r>
            <a:r>
              <a:rPr lang="es-CO" altLang="es-CO" sz="1050" dirty="0">
                <a:solidFill>
                  <a:prstClr val="black"/>
                </a:solidFill>
                <a:latin typeface="Arial Narrow" panose="020B0606020202030204" pitchFamily="34" charset="0"/>
              </a:rPr>
              <a:t> 08,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hasta las 07:00 HLC del </a:t>
            </a:r>
            <a:fld id="{F3A4B0C4-7B9A-43A6-81A7-2A4CF2512AAA}"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85725" marR="0" lvl="1" indent="0" algn="ctr" defTabSz="914400" rtl="0" eaLnBrk="1" fontAlgn="auto" latinLnBrk="0" hangingPunct="1">
                <a:lnSpc>
                  <a:spcPts val="1400"/>
                </a:lnSpc>
                <a:spcBef>
                  <a:spcPts val="0"/>
                </a:spcBef>
                <a:spcAft>
                  <a:spcPts val="0"/>
                </a:spcAft>
                <a:buClrTx/>
                <a:buSzTx/>
                <a:buFontTx/>
                <a:buNone/>
                <a:tabLst/>
                <a:defRPr/>
              </a:pPr>
              <a:t>domingo, 9 de marzo de 2025</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Fuente:</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IDEAM</a:t>
            </a:r>
          </a:p>
        </p:txBody>
      </p:sp>
      <p:sp>
        <p:nvSpPr>
          <p:cNvPr id="18" name="CuadroTexto 7"/>
          <p:cNvSpPr txBox="1">
            <a:spLocks noChangeArrowheads="1"/>
          </p:cNvSpPr>
          <p:nvPr/>
        </p:nvSpPr>
        <p:spPr bwMode="auto">
          <a:xfrm>
            <a:off x="4055031" y="5802936"/>
            <a:ext cx="4003863" cy="615810"/>
          </a:xfrm>
          <a:prstGeom prst="rect">
            <a:avLst/>
          </a:prstGeom>
          <a:noFill/>
          <a:ln w="9525">
            <a:noFill/>
            <a:miter lim="800000"/>
            <a:headEnd/>
            <a:tailEnd/>
          </a:ln>
        </p:spPr>
        <p:txBody>
          <a:bodyPr wrap="square">
            <a:spAutoFit/>
          </a:bodyPr>
          <a:lstStyle/>
          <a:p>
            <a:pPr marL="85725" lvl="1" algn="ctr">
              <a:lnSpc>
                <a:spcPts val="1400"/>
              </a:lnSpc>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Precipitación últimas 72 horas desde las 07:00 HLC del jueves 06</a:t>
            </a:r>
            <a:r>
              <a:rPr lang="es-CO" altLang="es-CO" sz="1050" dirty="0">
                <a:solidFill>
                  <a:prstClr val="black"/>
                </a:solidFill>
                <a:latin typeface="Arial Narrow" panose="020B0606020202030204" pitchFamily="34" charset="0"/>
              </a:rPr>
              <a:t>,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hasta las 07:00 HLC del </a:t>
            </a:r>
            <a:fld id="{576A5BB2-8AEA-46ED-8E47-251F4C00E611}"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85725" lvl="1" algn="ctr">
                <a:lnSpc>
                  <a:spcPts val="1400"/>
                </a:lnSpc>
                <a:defRPr/>
              </a:pPr>
              <a:t>domingo, 9 de marzo de 2025</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Fuente:  IDEAM</a:t>
            </a:r>
          </a:p>
        </p:txBody>
      </p:sp>
      <p:sp>
        <p:nvSpPr>
          <p:cNvPr id="20" name="Google Shape;1184;p2"/>
          <p:cNvSpPr txBox="1"/>
          <p:nvPr/>
        </p:nvSpPr>
        <p:spPr>
          <a:xfrm>
            <a:off x="8132124" y="3963401"/>
            <a:ext cx="4041770" cy="2231380"/>
          </a:xfrm>
          <a:prstGeom prst="rect">
            <a:avLst/>
          </a:prstGeom>
          <a:noFill/>
          <a:ln w="12700" cap="flat" cmpd="sng">
            <a:solidFill>
              <a:schemeClr val="accent2"/>
            </a:solidFill>
            <a:prstDash val="solid"/>
            <a:round/>
            <a:headEnd type="none" w="sm" len="sm"/>
            <a:tailEnd type="none" w="sm" len="sm"/>
          </a:ln>
        </p:spPr>
        <p:txBody>
          <a:bodyPr spcFirstLastPara="1" wrap="square" lIns="36000" tIns="0" rIns="36000" bIns="0" anchor="t" anchorCtr="0">
            <a:spAutoFit/>
          </a:bodyPr>
          <a:lstStyle/>
          <a:p>
            <a:pPr algn="just">
              <a:spcAft>
                <a:spcPts val="300"/>
              </a:spcAft>
              <a:buClr>
                <a:schemeClr val="dk1"/>
              </a:buClr>
              <a:buSzPts val="1000"/>
            </a:pPr>
            <a:endParaRPr lang="es-ES" sz="900" dirty="0">
              <a:solidFill>
                <a:srgbClr val="FF0000"/>
              </a:solidFill>
              <a:latin typeface="Arial Narrow"/>
              <a:ea typeface="Arial Narrow"/>
              <a:cs typeface="Arial Narrow"/>
              <a:sym typeface="Arial Narrow"/>
            </a:endParaRPr>
          </a:p>
          <a:p>
            <a:pPr marL="171450" indent="-171450" algn="just">
              <a:spcAft>
                <a:spcPts val="300"/>
              </a:spcAft>
              <a:buClr>
                <a:schemeClr val="dk1"/>
              </a:buClr>
              <a:buSzPts val="1000"/>
              <a:buFont typeface="Arial" panose="020B0604020202020204" pitchFamily="34" charset="0"/>
              <a:buChar char="•"/>
            </a:pPr>
            <a:endParaRPr lang="es-ES" sz="950" dirty="0">
              <a:solidFill>
                <a:srgbClr val="FF0000"/>
              </a:solidFill>
              <a:latin typeface="Arial Narrow" panose="020B0606020202030204" pitchFamily="34" charset="0"/>
              <a:ea typeface="Arial Narrow"/>
              <a:cs typeface="Arial Narrow"/>
              <a:sym typeface="Arial Narrow"/>
            </a:endParaRPr>
          </a:p>
          <a:p>
            <a:pPr marL="171450" indent="-171450" algn="just">
              <a:spcAft>
                <a:spcPts val="300"/>
              </a:spcAft>
              <a:buClr>
                <a:schemeClr val="dk1"/>
              </a:buClr>
              <a:buSzPts val="1000"/>
              <a:buFont typeface="Arial" panose="020B0604020202020204" pitchFamily="34" charset="0"/>
              <a:buChar char="•"/>
            </a:pPr>
            <a:r>
              <a:rPr lang="es-ES" sz="950" dirty="0">
                <a:latin typeface="Arial Narrow" panose="020B0606020202030204" pitchFamily="34" charset="0"/>
                <a:ea typeface="Arial Narrow"/>
                <a:cs typeface="Arial Narrow"/>
                <a:sym typeface="Arial Narrow"/>
              </a:rPr>
              <a:t>Por moderada probabilidad de crecientes súbitas o niveles altos en las cuencas de los ríos que comprenden las zonas hidrográficas de </a:t>
            </a:r>
            <a:r>
              <a:rPr lang="es-MX" sz="950" dirty="0">
                <a:latin typeface="Arial Narrow" panose="020B0606020202030204" pitchFamily="34" charset="0"/>
                <a:ea typeface="Arial Narrow"/>
                <a:cs typeface="Arial Narrow"/>
                <a:sym typeface="Arial Narrow"/>
              </a:rPr>
              <a:t>Atrato - Darién, Alto Magdalena, Saldaña, Medio Magdalena, Sogamoso, Cauca, Guaviare, Meta, Caquetá, Caguán, Putumayo, Mira, Patía, Tapaje - Dagua - Directos, San Juan, Baudó - Directos Pacifico, Pacífico - Directos.</a:t>
            </a:r>
          </a:p>
          <a:p>
            <a:pPr marL="171450" indent="-171450" algn="just">
              <a:spcAft>
                <a:spcPts val="300"/>
              </a:spcAft>
              <a:buClr>
                <a:schemeClr val="dk1"/>
              </a:buClr>
              <a:buSzPts val="1000"/>
              <a:buFont typeface="Arial" panose="020B0604020202020204" pitchFamily="34" charset="0"/>
              <a:buChar char="•"/>
            </a:pPr>
            <a:r>
              <a:rPr lang="es-ES" sz="950" dirty="0">
                <a:latin typeface="Arial Narrow"/>
                <a:ea typeface="Arial Narrow"/>
                <a:cs typeface="Arial Narrow"/>
                <a:sym typeface="Arial Narrow"/>
              </a:rPr>
              <a:t>Por moderada probabilidad de ocurrencia de deslizamientos de tierra en municipios de los </a:t>
            </a:r>
            <a:r>
              <a:rPr lang="es-ES" sz="950" dirty="0">
                <a:latin typeface="Arial Narrow"/>
                <a:sym typeface="Arial Narrow"/>
              </a:rPr>
              <a:t>departamentos de Antioquia, Boyacá, Caldas, Caquetá, Casanare, Cauca, Chocó, Cundinamarca, Córdoba, Huila, Meta, Nariño, Putumayo, Quindío, Risaralda, Santander, Tolima, Valle del Cauca, Bolívar.</a:t>
            </a:r>
          </a:p>
          <a:p>
            <a:pPr marL="171450" indent="-171450" algn="just">
              <a:spcAft>
                <a:spcPts val="300"/>
              </a:spcAft>
              <a:buClr>
                <a:schemeClr val="dk1"/>
              </a:buClr>
              <a:buSzPts val="1000"/>
              <a:buFont typeface="Arial" panose="020B0604020202020204" pitchFamily="34" charset="0"/>
              <a:buChar char="•"/>
            </a:pPr>
            <a:r>
              <a:rPr lang="es-MX" sz="950" dirty="0">
                <a:latin typeface="Arial Narrow"/>
                <a:sym typeface="Arial Narrow"/>
              </a:rPr>
              <a:t>Por moderada probabilidad de ocurrencia de incendios de la cobertura vegetal en algunos municipios de los departamentos de Antioquia, Arauca, Atlántico, Bolívar, Córdoba, La Guajira, Magdalena, Sucre, Tolima, Vichada.</a:t>
            </a:r>
            <a:endParaRPr lang="es-MX" sz="950" dirty="0">
              <a:solidFill>
                <a:srgbClr val="FF0000"/>
              </a:solidFill>
              <a:latin typeface="Arial Narrow"/>
              <a:sym typeface="Arial Narrow"/>
            </a:endParaRPr>
          </a:p>
        </p:txBody>
      </p:sp>
      <p:sp>
        <p:nvSpPr>
          <p:cNvPr id="21" name="Google Shape;1185;p2"/>
          <p:cNvSpPr/>
          <p:nvPr/>
        </p:nvSpPr>
        <p:spPr>
          <a:xfrm>
            <a:off x="8132124" y="2077016"/>
            <a:ext cx="4041770" cy="1785104"/>
          </a:xfrm>
          <a:prstGeom prst="rect">
            <a:avLst/>
          </a:prstGeom>
          <a:noFill/>
          <a:ln w="12700" cap="flat" cmpd="sng">
            <a:solidFill>
              <a:srgbClr val="FF0000"/>
            </a:solidFill>
            <a:prstDash val="solid"/>
            <a:round/>
            <a:headEnd type="none" w="sm" len="sm"/>
            <a:tailEnd type="none" w="sm" len="sm"/>
          </a:ln>
        </p:spPr>
        <p:txBody>
          <a:bodyPr spcFirstLastPara="1" wrap="square" lIns="36000" tIns="0" rIns="36000" bIns="0" anchor="t" anchorCtr="0">
            <a:spAutoFit/>
          </a:bodyPr>
          <a:lstStyle/>
          <a:p>
            <a:pPr marL="0" marR="0" lvl="0" indent="0" algn="just" rtl="0">
              <a:spcBef>
                <a:spcPts val="0"/>
              </a:spcBef>
              <a:spcAft>
                <a:spcPts val="300"/>
              </a:spcAft>
              <a:buClr>
                <a:schemeClr val="dk1"/>
              </a:buClr>
              <a:buSzPts val="1000"/>
              <a:buFont typeface="Calibri"/>
              <a:buNone/>
            </a:pPr>
            <a:endParaRPr lang="es-CO" sz="900" dirty="0">
              <a:solidFill>
                <a:srgbClr val="FF0000"/>
              </a:solidFill>
              <a:latin typeface="Arial Narrow" panose="020B0606020202030204" pitchFamily="34" charset="0"/>
              <a:ea typeface="Arial Narrow"/>
              <a:cs typeface="Arial Narrow"/>
              <a:sym typeface="Arial Narrow"/>
            </a:endParaRPr>
          </a:p>
          <a:p>
            <a:pPr marL="0" marR="0" lvl="0" indent="0" algn="just" rtl="0">
              <a:spcBef>
                <a:spcPts val="0"/>
              </a:spcBef>
              <a:spcAft>
                <a:spcPts val="300"/>
              </a:spcAft>
              <a:buClr>
                <a:schemeClr val="dk1"/>
              </a:buClr>
              <a:buSzPts val="1000"/>
              <a:buFont typeface="Calibri"/>
              <a:buNone/>
            </a:pPr>
            <a:endParaRPr lang="es-CO" sz="900" dirty="0">
              <a:solidFill>
                <a:srgbClr val="FF0000"/>
              </a:solidFill>
              <a:latin typeface="Arial Narrow" panose="020B0606020202030204" pitchFamily="34" charset="0"/>
              <a:ea typeface="Arial Narrow"/>
              <a:cs typeface="Arial Narrow"/>
              <a:sym typeface="Arial Narrow"/>
            </a:endParaRPr>
          </a:p>
          <a:p>
            <a:pPr marL="171450" indent="-171450" algn="just">
              <a:spcAft>
                <a:spcPts val="300"/>
              </a:spcAft>
              <a:buClr>
                <a:schemeClr val="dk1"/>
              </a:buClr>
              <a:buSzPts val="1000"/>
              <a:buFont typeface="Arial"/>
              <a:buChar char="•"/>
            </a:pPr>
            <a:r>
              <a:rPr lang="es-ES" sz="950" dirty="0">
                <a:latin typeface="Arial Narrow" panose="020B0606020202030204" pitchFamily="34" charset="0"/>
                <a:ea typeface="Arial Narrow"/>
                <a:cs typeface="Arial Narrow"/>
                <a:sym typeface="Arial Narrow"/>
              </a:rPr>
              <a:t>Por alta probabilidad de crecientes súbitas o niveles altos en las cuencas de los ríos que comprenden las zonas hidrográficas de </a:t>
            </a:r>
            <a:r>
              <a:rPr lang="it-IT" sz="950" dirty="0">
                <a:latin typeface="Arial Narrow" panose="020B0606020202030204" pitchFamily="34" charset="0"/>
                <a:ea typeface="Arial Narrow"/>
                <a:cs typeface="Arial Narrow"/>
                <a:sym typeface="Arial Narrow"/>
              </a:rPr>
              <a:t>Atrato - Darién, Alto Magdalena, Bajo Magdalena- Cauca -San Jorge, Cauca, Patía.</a:t>
            </a:r>
          </a:p>
          <a:p>
            <a:pPr marL="171450" indent="-171450" algn="just">
              <a:spcAft>
                <a:spcPts val="300"/>
              </a:spcAft>
              <a:buClr>
                <a:schemeClr val="dk1"/>
              </a:buClr>
              <a:buSzPts val="1000"/>
              <a:buFont typeface="Arial"/>
              <a:buChar char="•"/>
            </a:pPr>
            <a:r>
              <a:rPr lang="es-ES" sz="950" dirty="0">
                <a:latin typeface="Arial Narrow" panose="020B0606020202030204" pitchFamily="34" charset="0"/>
                <a:ea typeface="Arial Narrow"/>
                <a:cs typeface="Arial Narrow"/>
                <a:sym typeface="Arial Narrow"/>
              </a:rPr>
              <a:t>Por alta probabilidad de ocurrencia de deslizamientos de tierra en algunos municipios de los departamentos de Antioquia, Cauca, Chocó, Huila, Meta, Nariño, Putumayo, Tolima, Valle del Cauca.</a:t>
            </a:r>
          </a:p>
          <a:p>
            <a:pPr marL="171450" indent="-171450" algn="just">
              <a:spcAft>
                <a:spcPts val="300"/>
              </a:spcAft>
              <a:buClr>
                <a:schemeClr val="dk1"/>
              </a:buClr>
              <a:buSzPts val="1000"/>
              <a:buFont typeface="Arial"/>
              <a:buChar char="•"/>
            </a:pPr>
            <a:r>
              <a:rPr lang="es-MX" sz="950" dirty="0">
                <a:latin typeface="Arial Narrow"/>
                <a:ea typeface="Arial Narrow"/>
                <a:cs typeface="Arial Narrow"/>
                <a:sym typeface="Arial Narrow"/>
              </a:rPr>
              <a:t>Por alta probabilidad de ocurrencia de incendios de la cobertura vegetal en algunos municipios de los departamentos de Archipiélago de San Andrés, Providencia Y Santa Catalina, Cesar, La Guajira, Magdalena, Vichada.</a:t>
            </a:r>
          </a:p>
        </p:txBody>
      </p:sp>
      <p:sp>
        <p:nvSpPr>
          <p:cNvPr id="22" name="Google Shape;1186;p2"/>
          <p:cNvSpPr/>
          <p:nvPr/>
        </p:nvSpPr>
        <p:spPr>
          <a:xfrm>
            <a:off x="8132124" y="1124153"/>
            <a:ext cx="4041770" cy="823262"/>
          </a:xfrm>
          <a:prstGeom prst="rect">
            <a:avLst/>
          </a:prstGeom>
          <a:noFill/>
          <a:ln w="9525"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algn="just"/>
            <a:r>
              <a:rPr lang="es-MX" sz="950" dirty="0">
                <a:latin typeface="Arial Narrow" panose="020B0606020202030204" pitchFamily="34" charset="0"/>
              </a:rPr>
              <a:t>Se ha observado una considerable disminución en los volúmenes de precipitación con respecto al día anterior. Las lluvias más relevantes se han presentado en algunos municipios de los departamentos de Amazonas, Chocó, Cundinamarca y Putumayo. El registro </a:t>
            </a:r>
            <a:r>
              <a:rPr lang="es-MX" sz="950" b="1" dirty="0">
                <a:latin typeface="Arial Narrow" panose="020B0606020202030204" pitchFamily="34" charset="0"/>
              </a:rPr>
              <a:t>más alto</a:t>
            </a:r>
            <a:r>
              <a:rPr lang="es-MX" sz="950" dirty="0">
                <a:latin typeface="Arial Narrow" panose="020B0606020202030204" pitchFamily="34" charset="0"/>
              </a:rPr>
              <a:t> en un período de </a:t>
            </a:r>
            <a:r>
              <a:rPr lang="es-MX" sz="950" b="1" dirty="0">
                <a:latin typeface="Arial Narrow" panose="020B0606020202030204" pitchFamily="34" charset="0"/>
              </a:rPr>
              <a:t>24 horas</a:t>
            </a:r>
            <a:r>
              <a:rPr lang="es-MX" sz="950" dirty="0">
                <a:latin typeface="Arial Narrow" panose="020B0606020202030204" pitchFamily="34" charset="0"/>
              </a:rPr>
              <a:t> se ha presentado en el municipio de </a:t>
            </a:r>
            <a:r>
              <a:rPr lang="es-MX" sz="950" b="1" dirty="0">
                <a:latin typeface="Arial Narrow" panose="020B0606020202030204" pitchFamily="34" charset="0"/>
              </a:rPr>
              <a:t>Mocoa</a:t>
            </a:r>
            <a:r>
              <a:rPr lang="es-MX" sz="950" dirty="0">
                <a:latin typeface="Arial Narrow" panose="020B0606020202030204" pitchFamily="34" charset="0"/>
              </a:rPr>
              <a:t> en el departamento del </a:t>
            </a:r>
            <a:r>
              <a:rPr lang="es-MX" sz="950" b="1" dirty="0">
                <a:latin typeface="Arial Narrow" panose="020B0606020202030204" pitchFamily="34" charset="0"/>
              </a:rPr>
              <a:t>Putumayo, con 46,3 mm de lluvia.</a:t>
            </a:r>
          </a:p>
        </p:txBody>
      </p:sp>
      <p:pic>
        <p:nvPicPr>
          <p:cNvPr id="23" name="Google Shape;1187;p2" descr="AN.pn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9834467" y="4017243"/>
            <a:ext cx="665011" cy="277299"/>
          </a:xfrm>
          <a:prstGeom prst="rect">
            <a:avLst/>
          </a:prstGeom>
          <a:noFill/>
          <a:ln>
            <a:noFill/>
          </a:ln>
        </p:spPr>
      </p:pic>
      <p:pic>
        <p:nvPicPr>
          <p:cNvPr id="24" name="Google Shape;1188;p2"/>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9790999" y="2134301"/>
            <a:ext cx="610339" cy="271287"/>
          </a:xfrm>
          <a:prstGeom prst="rect">
            <a:avLst/>
          </a:prstGeom>
          <a:noFill/>
          <a:ln>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054" y="1124153"/>
            <a:ext cx="4078222" cy="4659576"/>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91647" y="1117947"/>
            <a:ext cx="4003862" cy="4680765"/>
          </a:xfrm>
          <a:prstGeom prst="rect">
            <a:avLst/>
          </a:prstGeom>
        </p:spPr>
      </p:pic>
    </p:spTree>
    <p:extLst>
      <p:ext uri="{BB962C8B-B14F-4D97-AF65-F5344CB8AC3E}">
        <p14:creationId xmlns:p14="http://schemas.microsoft.com/office/powerpoint/2010/main" val="185570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AA7D8-9CE1-26FD-B848-194C4D87FB83}"/>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F414F4B0-FA40-F6E2-2A51-58BA27DDA40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BBE516E7-3702-74E0-3C65-B0C03A710EE6}"/>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6CC32823-8ACA-2A65-D770-E27180307DB3}"/>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9FC05C6E-CA2A-E0CF-96BC-D7ED256422D8}"/>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2C02444A-5AE6-A467-1F39-87D85A4F85BB}"/>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D415D5E7-05D7-662C-3C32-85CC59741DF3}"/>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BCDE7696-84D0-8D74-C445-5BC581A95D6B}"/>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0256F6A7-FC1A-38BA-E797-68DF199BCC38}"/>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CA30185B-D4F6-5A5C-152A-7AB015A4C1D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98806BC9-6703-F95A-289C-6AD8AB36780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25AC23DB-0F70-6DA0-2F04-D79EBD118CB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A7FB7C89-F0A4-19B4-A66E-71376B3CEE7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C029A42-53E6-2732-27FE-E1909324384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637B7AA6-6B92-DE06-CF89-3078A1C76D7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B88969F3-F9ED-AA10-966B-2BC730A60F82}"/>
              </a:ext>
            </a:extLst>
          </p:cNvPr>
          <p:cNvGraphicFramePr/>
          <p:nvPr/>
        </p:nvGraphicFramePr>
        <p:xfrm>
          <a:off x="4415420" y="1345145"/>
          <a:ext cx="7554113" cy="450508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302919">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Murrí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recientes súbitas del río Murrí y sus afluentes, especialmente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Ocaidó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entre otros directos a la parte media del río Atrato.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 el municipio de Urrao y Vigía del Fuerte (Antioquia).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inundaciones por lluvias afectando viviendas del barrio Buenos Aires en el municipio de Urrao, Antioquia (02/03/2025).</a:t>
                      </a:r>
                      <a:endParaRPr lang="es-ES" sz="900" b="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32411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Bojayá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 </a:t>
                      </a:r>
                    </a:p>
                  </a:txBody>
                  <a:tcPr marL="91448" marR="91448" marT="45661" marB="456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968532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Napipí – río Opogadó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Napipí – río Opogadó </a:t>
                      </a:r>
                      <a:r>
                        <a:rPr lang="es-ES" sz="900" u="none" strike="noStrike" cap="none" dirty="0">
                          <a:latin typeface="Verdana" panose="020B0604030504040204" pitchFamily="34" charset="0"/>
                          <a:ea typeface="Verdana" panose="020B0604030504040204" pitchFamily="34" charset="0"/>
                          <a:cs typeface="Arial Narrow"/>
                          <a:sym typeface="Arial Narrow"/>
                        </a:rPr>
                        <a:t>y sus aportantes.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008553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Murindó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Murindó y sus afluentes. Especial atención en los municipios de Murindó, Vigía del Fuerte (Antioquia) y Carmen del Darién (Chocó). </a:t>
                      </a: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676832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Murindó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1" dirty="0">
                          <a:solidFill>
                            <a:srgbClr val="000000"/>
                          </a:solidFill>
                          <a:latin typeface="Verdana" panose="020B0604030504040204" pitchFamily="34" charset="0"/>
                          <a:ea typeface="Verdana" panose="020B0604030504040204" pitchFamily="34" charset="0"/>
                          <a:cs typeface="Arial Narrow"/>
                          <a:sym typeface="Arial Narrow"/>
                        </a:rPr>
                        <a:t>Alerta puntual</a:t>
                      </a:r>
                      <a:r>
                        <a:rPr lang="es-ES" sz="900"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dirty="0">
                          <a:solidFill>
                            <a:srgbClr val="000000"/>
                          </a:solidFill>
                          <a:latin typeface="Verdana" panose="020B0604030504040204" pitchFamily="34" charset="0"/>
                          <a:ea typeface="Verdana" panose="020B0604030504040204" pitchFamily="34" charset="0"/>
                          <a:cs typeface="Arial Narrow"/>
                          <a:sym typeface="Arial Narrow"/>
                        </a:rPr>
                        <a:t>I</a:t>
                      </a:r>
                      <a:r>
                        <a:rPr lang="es-ES" sz="900" dirty="0">
                          <a:solidFill>
                            <a:srgbClr val="000000"/>
                          </a:solidFill>
                          <a:latin typeface="Verdana" panose="020B0604030504040204" pitchFamily="34" charset="0"/>
                          <a:ea typeface="Verdana" panose="020B0604030504040204" pitchFamily="34" charset="0"/>
                          <a:cs typeface="Arial Narrow"/>
                          <a:sym typeface="Arial Narrow"/>
                        </a:rPr>
                        <a:t>nundaciones en el municipio de Murindó por rompimiento del Jarillón de protección del río Murindó (28/02/2025).</a:t>
                      </a: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5590274"/>
                  </a:ext>
                </a:extLst>
              </a:tr>
              <a:tr h="507802">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Cuenca Media - Baja del río Atrato</a:t>
                      </a:r>
                      <a:endPar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1" dirty="0">
                          <a:solidFill>
                            <a:srgbClr val="000000"/>
                          </a:solidFill>
                          <a:latin typeface="Verdana" panose="020B0604030504040204" pitchFamily="34" charset="0"/>
                          <a:ea typeface="Verdana" panose="020B0604030504040204" pitchFamily="34" charset="0"/>
                          <a:cs typeface="Arial Narrow"/>
                          <a:sym typeface="Arial Narrow"/>
                        </a:rPr>
                        <a:t>Alerta puntual</a:t>
                      </a:r>
                      <a:r>
                        <a:rPr lang="es-ES" sz="900" dirty="0">
                          <a:solidFill>
                            <a:srgbClr val="000000"/>
                          </a:solidFill>
                          <a:latin typeface="Verdana" panose="020B0604030504040204" pitchFamily="34" charset="0"/>
                          <a:ea typeface="Verdana" panose="020B0604030504040204" pitchFamily="34" charset="0"/>
                          <a:cs typeface="Arial Narrow"/>
                          <a:sym typeface="Arial Narrow"/>
                        </a:rPr>
                        <a:t>: Inundaciones en los corregimientos de </a:t>
                      </a:r>
                      <a:r>
                        <a:rPr lang="es-ES" sz="900" dirty="0" err="1">
                          <a:solidFill>
                            <a:srgbClr val="000000"/>
                          </a:solidFill>
                          <a:latin typeface="Verdana" panose="020B0604030504040204" pitchFamily="34" charset="0"/>
                          <a:ea typeface="Verdana" panose="020B0604030504040204" pitchFamily="34" charset="0"/>
                          <a:cs typeface="Arial Narrow"/>
                          <a:sym typeface="Arial Narrow"/>
                        </a:rPr>
                        <a:t>Curbaradó</a:t>
                      </a:r>
                      <a:r>
                        <a:rPr lang="es-ES" sz="900"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dirty="0" err="1">
                          <a:solidFill>
                            <a:srgbClr val="000000"/>
                          </a:solidFill>
                          <a:latin typeface="Verdana" panose="020B0604030504040204" pitchFamily="34" charset="0"/>
                          <a:ea typeface="Verdana" panose="020B0604030504040204" pitchFamily="34" charset="0"/>
                          <a:cs typeface="Arial Narrow"/>
                          <a:sym typeface="Arial Narrow"/>
                        </a:rPr>
                        <a:t>Domingodó</a:t>
                      </a:r>
                      <a:r>
                        <a:rPr lang="es-ES" sz="900" dirty="0">
                          <a:solidFill>
                            <a:srgbClr val="000000"/>
                          </a:solidFill>
                          <a:latin typeface="Verdana" panose="020B0604030504040204" pitchFamily="34" charset="0"/>
                          <a:ea typeface="Verdana" panose="020B0604030504040204" pitchFamily="34" charset="0"/>
                          <a:cs typeface="Arial Narrow"/>
                          <a:sym typeface="Arial Narrow"/>
                        </a:rPr>
                        <a:t>, Vigía De </a:t>
                      </a:r>
                      <a:r>
                        <a:rPr lang="es-ES" sz="900" dirty="0" err="1">
                          <a:solidFill>
                            <a:srgbClr val="000000"/>
                          </a:solidFill>
                          <a:latin typeface="Verdana" panose="020B0604030504040204" pitchFamily="34" charset="0"/>
                          <a:ea typeface="Verdana" panose="020B0604030504040204" pitchFamily="34" charset="0"/>
                          <a:cs typeface="Arial Narrow"/>
                          <a:sym typeface="Arial Narrow"/>
                        </a:rPr>
                        <a:t>Curbaradó</a:t>
                      </a:r>
                      <a:r>
                        <a:rPr lang="es-ES" sz="900" dirty="0">
                          <a:solidFill>
                            <a:srgbClr val="000000"/>
                          </a:solidFill>
                          <a:latin typeface="Verdana" panose="020B0604030504040204" pitchFamily="34" charset="0"/>
                          <a:ea typeface="Verdana" panose="020B0604030504040204" pitchFamily="34" charset="0"/>
                          <a:cs typeface="Arial Narrow"/>
                          <a:sym typeface="Arial Narrow"/>
                        </a:rPr>
                        <a:t>, La Grande, </a:t>
                      </a:r>
                      <a:r>
                        <a:rPr lang="es-ES" sz="900" dirty="0" err="1">
                          <a:solidFill>
                            <a:srgbClr val="000000"/>
                          </a:solidFill>
                          <a:latin typeface="Verdana" panose="020B0604030504040204" pitchFamily="34" charset="0"/>
                          <a:ea typeface="Verdana" panose="020B0604030504040204" pitchFamily="34" charset="0"/>
                          <a:cs typeface="Arial Narrow"/>
                          <a:sym typeface="Arial Narrow"/>
                        </a:rPr>
                        <a:t>Turriquitadó</a:t>
                      </a:r>
                      <a:r>
                        <a:rPr lang="es-ES" sz="900" dirty="0">
                          <a:solidFill>
                            <a:srgbClr val="000000"/>
                          </a:solidFill>
                          <a:latin typeface="Verdana" panose="020B0604030504040204" pitchFamily="34" charset="0"/>
                          <a:ea typeface="Verdana" panose="020B0604030504040204" pitchFamily="34" charset="0"/>
                          <a:cs typeface="Arial Narrow"/>
                          <a:sym typeface="Arial Narrow"/>
                        </a:rPr>
                        <a:t> y Villa Nueva De Montaño en el municipio de Carmen del Darién – Chocó (03/03/2025).</a:t>
                      </a: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7469536"/>
                  </a:ext>
                </a:extLst>
              </a:tr>
            </a:tbl>
          </a:graphicData>
        </a:graphic>
      </p:graphicFrame>
      <p:sp>
        <p:nvSpPr>
          <p:cNvPr id="35" name="Google Shape;353;p9" descr="Recurso 37.png">
            <a:extLst>
              <a:ext uri="{FF2B5EF4-FFF2-40B4-BE49-F238E27FC236}">
                <a16:creationId xmlns:a16="http://schemas.microsoft.com/office/drawing/2014/main" id="{3D7D6B92-E607-04DD-69C5-68178F05D96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BA0D9901-975E-F34F-F58E-A3513D5AA11E}"/>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5187E6DF-2478-675D-C1AF-18C8FB48F57F}"/>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0B7A4B0C-BC89-527E-D6FA-2625BE83355B}"/>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2D58B146-CFC2-8F52-610D-6DEEF678C967}"/>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71735075-2008-D539-A119-F99CF06D6656}"/>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17A8EEBA-3639-6629-3A1C-2C9336606114}"/>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449FC9F3-0841-CA70-1493-AEDA733113A9}"/>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19" name="Google Shape;357;p9">
            <a:extLst>
              <a:ext uri="{FF2B5EF4-FFF2-40B4-BE49-F238E27FC236}">
                <a16:creationId xmlns:a16="http://schemas.microsoft.com/office/drawing/2014/main" id="{217D972F-EB79-D911-CA5F-4B446C23DC0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65" y="283961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931;p22" descr="Recurso 37.png">
            <a:extLst>
              <a:ext uri="{FF2B5EF4-FFF2-40B4-BE49-F238E27FC236}">
                <a16:creationId xmlns:a16="http://schemas.microsoft.com/office/drawing/2014/main" id="{F0C9E0DC-DC5B-DABF-EA3B-97130B584195}"/>
              </a:ext>
            </a:extLst>
          </p:cNvPr>
          <p:cNvPicPr preferRelativeResize="0">
            <a:picLocks noChangeAspect="1"/>
          </p:cNvPicPr>
          <p:nvPr/>
        </p:nvPicPr>
        <p:blipFill rotWithShape="1">
          <a:blip r:embed="rId12">
            <a:alphaModFix/>
          </a:blip>
          <a:srcRect b="18540"/>
          <a:stretch/>
        </p:blipFill>
        <p:spPr>
          <a:xfrm>
            <a:off x="643588" y="4622800"/>
            <a:ext cx="288000" cy="293120"/>
          </a:xfrm>
          <a:prstGeom prst="rect">
            <a:avLst/>
          </a:prstGeom>
          <a:noFill/>
          <a:ln>
            <a:noFill/>
          </a:ln>
        </p:spPr>
      </p:pic>
      <p:pic>
        <p:nvPicPr>
          <p:cNvPr id="5" name="Google Shape;931;p22" descr="Recurso 37.png">
            <a:extLst>
              <a:ext uri="{FF2B5EF4-FFF2-40B4-BE49-F238E27FC236}">
                <a16:creationId xmlns:a16="http://schemas.microsoft.com/office/drawing/2014/main" id="{3AC9841C-F613-41C5-0D45-7830B9CEFAC0}"/>
              </a:ext>
            </a:extLst>
          </p:cNvPr>
          <p:cNvPicPr preferRelativeResize="0">
            <a:picLocks noChangeAspect="1"/>
          </p:cNvPicPr>
          <p:nvPr/>
        </p:nvPicPr>
        <p:blipFill rotWithShape="1">
          <a:blip r:embed="rId12">
            <a:alphaModFix/>
          </a:blip>
          <a:srcRect b="18540"/>
          <a:stretch/>
        </p:blipFill>
        <p:spPr>
          <a:xfrm>
            <a:off x="1175699" y="4648067"/>
            <a:ext cx="288000" cy="293120"/>
          </a:xfrm>
          <a:prstGeom prst="rect">
            <a:avLst/>
          </a:prstGeom>
          <a:noFill/>
          <a:ln>
            <a:noFill/>
          </a:ln>
        </p:spPr>
      </p:pic>
      <p:pic>
        <p:nvPicPr>
          <p:cNvPr id="10" name="Google Shape;933;p22">
            <a:extLst>
              <a:ext uri="{FF2B5EF4-FFF2-40B4-BE49-F238E27FC236}">
                <a16:creationId xmlns:a16="http://schemas.microsoft.com/office/drawing/2014/main" id="{3992A9E3-CF4B-9AA1-9394-F988F0B8B35C}"/>
              </a:ext>
            </a:extLst>
          </p:cNvPr>
          <p:cNvPicPr preferRelativeResize="0">
            <a:picLocks noChangeAspect="1"/>
          </p:cNvPicPr>
          <p:nvPr/>
        </p:nvPicPr>
        <p:blipFill rotWithShape="1">
          <a:blip r:embed="rId14">
            <a:alphaModFix/>
          </a:blip>
          <a:srcRect/>
          <a:stretch/>
        </p:blipFill>
        <p:spPr>
          <a:xfrm>
            <a:off x="787588" y="4314136"/>
            <a:ext cx="288000" cy="237303"/>
          </a:xfrm>
          <a:prstGeom prst="rect">
            <a:avLst/>
          </a:prstGeom>
          <a:noFill/>
          <a:ln>
            <a:noFill/>
          </a:ln>
        </p:spPr>
      </p:pic>
      <p:pic>
        <p:nvPicPr>
          <p:cNvPr id="8" name="Google Shape;357;p9">
            <a:extLst>
              <a:ext uri="{FF2B5EF4-FFF2-40B4-BE49-F238E27FC236}">
                <a16:creationId xmlns:a16="http://schemas.microsoft.com/office/drawing/2014/main" id="{FB66045A-CCC5-0334-3F40-AD18D74218B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65" y="206773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3036;p14">
            <a:extLst>
              <a:ext uri="{FF2B5EF4-FFF2-40B4-BE49-F238E27FC236}">
                <a16:creationId xmlns:a16="http://schemas.microsoft.com/office/drawing/2014/main" id="{75ACA71F-DBDB-37D4-275D-94060ED9AD5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8" name="Google Shape;150;p1" descr="Recurso 25.png">
            <a:extLst>
              <a:ext uri="{FF2B5EF4-FFF2-40B4-BE49-F238E27FC236}">
                <a16:creationId xmlns:a16="http://schemas.microsoft.com/office/drawing/2014/main" id="{08AD0347-39DC-259B-A04A-B3829B35A62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9684" y="5297635"/>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ECEA4294-8AA6-C08F-314A-75BC7E7D95E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65" y="346298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933;p22">
            <a:extLst>
              <a:ext uri="{FF2B5EF4-FFF2-40B4-BE49-F238E27FC236}">
                <a16:creationId xmlns:a16="http://schemas.microsoft.com/office/drawing/2014/main" id="{33E3BDCD-388B-9143-BFA2-53EAB82CEE42}"/>
              </a:ext>
            </a:extLst>
          </p:cNvPr>
          <p:cNvPicPr preferRelativeResize="0">
            <a:picLocks noChangeAspect="1"/>
          </p:cNvPicPr>
          <p:nvPr/>
        </p:nvPicPr>
        <p:blipFill rotWithShape="1">
          <a:blip r:embed="rId14">
            <a:alphaModFix/>
          </a:blip>
          <a:srcRect/>
          <a:stretch/>
        </p:blipFill>
        <p:spPr>
          <a:xfrm>
            <a:off x="939988" y="4466536"/>
            <a:ext cx="288000" cy="237303"/>
          </a:xfrm>
          <a:prstGeom prst="rect">
            <a:avLst/>
          </a:prstGeom>
          <a:noFill/>
          <a:ln>
            <a:noFill/>
          </a:ln>
        </p:spPr>
      </p:pic>
      <p:pic>
        <p:nvPicPr>
          <p:cNvPr id="16" name="Google Shape;357;p9">
            <a:extLst>
              <a:ext uri="{FF2B5EF4-FFF2-40B4-BE49-F238E27FC236}">
                <a16:creationId xmlns:a16="http://schemas.microsoft.com/office/drawing/2014/main" id="{775D4EA3-272B-43E4-9580-DC16F020A60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365" y="408518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0;p1" descr="Recurso 25.png">
            <a:extLst>
              <a:ext uri="{FF2B5EF4-FFF2-40B4-BE49-F238E27FC236}">
                <a16:creationId xmlns:a16="http://schemas.microsoft.com/office/drawing/2014/main" id="{080403CA-51AC-8923-CFE2-50AF0A85D8E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9684" y="4681045"/>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80779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562EF-3FB7-5A87-A73C-6D51149312E8}"/>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10BCB38D-D548-C5DA-706C-0E59B7FCE56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2825D0EF-52AC-4855-8FC3-A3874CA024CA}"/>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0165F11E-2058-E96E-776E-9EFCF43B4085}"/>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6FE683E1-0421-15FB-CA14-432BCEA0FD7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8A0F8294-7137-5FEF-FAC8-2C3E071F914F}"/>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57ADCF25-0699-D96A-5AE1-638C348465DF}"/>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4F3303EA-E9FD-AFB3-2FAF-7C5D9D83969D}"/>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300E5E8B-13A7-39ED-FDAF-44D3C41BB26A}"/>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4FA67E31-D039-D504-3A98-4EDE4B804BE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EDA717DB-07F4-9198-A651-82379FF67D9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58E25BB5-D3C7-A964-01ED-9EBF1BD50B7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207DAC6C-18CE-952B-33C6-4321ABA0880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487" y="59166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F7716768-141D-19C2-24E3-307BA010A91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A8C82589-AF48-67FD-0BD4-204C9603E09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51C2325F-B216-A68D-CA55-F7BA46EFF18F}"/>
              </a:ext>
            </a:extLst>
          </p:cNvPr>
          <p:cNvGraphicFramePr/>
          <p:nvPr/>
        </p:nvGraphicFramePr>
        <p:xfrm>
          <a:off x="4440666" y="2048666"/>
          <a:ext cx="7527600" cy="297120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rgbClr val="000000"/>
                        </a:buClr>
                        <a:buSzPts val="11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6" marR="91436" marT="45762" marB="4576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Sucio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Sucio y sus afluentes. Se recomienda especial atención en las quebradas San José de Urama, El Tigre, Agualinda, La Encalichada, Cañada Seca, Desmotadora, La Antigua, La Caracol y Potreros, y los ríos Mutatá, Urumita y Herradura. Especial atención en los municipios de Nuevo Belén de Bajira, Frontino, Abriaquí, Uramita, Dabeiba, Cañasgordas, Frontino y Mutatá (Antioquia).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051096"/>
                  </a:ext>
                </a:extLst>
              </a:tr>
              <a:tr h="612000">
                <a:tc>
                  <a:txBody>
                    <a:bodyPr/>
                    <a:lstStyle/>
                    <a:p>
                      <a:pPr marL="0" marR="0" lvl="0" indent="0" algn="ctr" rtl="0">
                        <a:lnSpc>
                          <a:spcPct val="100000"/>
                        </a:lnSpc>
                        <a:spcBef>
                          <a:spcPts val="0"/>
                        </a:spcBef>
                        <a:spcAft>
                          <a:spcPts val="0"/>
                        </a:spcAft>
                        <a:buClr>
                          <a:srgbClr val="000000"/>
                        </a:buClr>
                        <a:buSzPts val="11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6" marR="91436" marT="45762" marB="4576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Salaquí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Salaquí</a:t>
                      </a:r>
                      <a:r>
                        <a:rPr lang="es-CO" sz="900" u="none" strike="noStrike" cap="none" dirty="0">
                          <a:latin typeface="Verdana" panose="020B0604030504040204" pitchFamily="34" charset="0"/>
                          <a:ea typeface="Verdana" panose="020B0604030504040204" pitchFamily="34" charset="0"/>
                          <a:cs typeface="Arial Narrow"/>
                          <a:sym typeface="Arial Narrow"/>
                        </a:rPr>
                        <a:t> y sus aportantes a la cuenca baja del río Atrato. Especial atención en el municipio de Riosucio (Chocó). </a:t>
                      </a:r>
                      <a:r>
                        <a:rPr lang="es-CO" sz="900" b="1" u="none" strike="noStrike" cap="none" dirty="0">
                          <a:latin typeface="Verdana" panose="020B0604030504040204" pitchFamily="34" charset="0"/>
                          <a:ea typeface="Verdana" panose="020B0604030504040204" pitchFamily="34" charset="0"/>
                          <a:cs typeface="Arial Narrow"/>
                          <a:sym typeface="Arial Narrow"/>
                        </a:rPr>
                        <a:t>Nota</a:t>
                      </a:r>
                      <a:r>
                        <a:rPr lang="es-CO" sz="900" u="none" strike="noStrike" cap="none" dirty="0">
                          <a:latin typeface="Verdana" panose="020B0604030504040204" pitchFamily="34" charset="0"/>
                          <a:ea typeface="Verdana" panose="020B0604030504040204" pitchFamily="34" charset="0"/>
                          <a:cs typeface="Arial Narrow"/>
                          <a:sym typeface="Arial Narrow"/>
                        </a:rPr>
                        <a:t>: Se reporta desbordamiento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Truando</a:t>
                      </a:r>
                      <a:r>
                        <a:rPr lang="es-CO" sz="900" u="none" strike="noStrike" cap="none" dirty="0">
                          <a:latin typeface="Verdana" panose="020B0604030504040204" pitchFamily="34" charset="0"/>
                          <a:ea typeface="Verdana" panose="020B0604030504040204" pitchFamily="34" charset="0"/>
                          <a:cs typeface="Arial Narrow"/>
                          <a:sym typeface="Arial Narrow"/>
                        </a:rPr>
                        <a:t> con inundaciones en el Sector Casco urbano del municipio de Riosucio (Chocó) (06/03/2025).</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2807389"/>
                  </a:ext>
                </a:extLst>
              </a:tr>
              <a:tr h="612000">
                <a:tc>
                  <a:txBody>
                    <a:bodyPr/>
                    <a:lstStyle/>
                    <a:p>
                      <a:pPr marL="0" marR="0" lvl="0" indent="0" algn="ctr" rtl="0">
                        <a:lnSpc>
                          <a:spcPct val="100000"/>
                        </a:lnSpc>
                        <a:spcBef>
                          <a:spcPts val="0"/>
                        </a:spcBef>
                        <a:spcAft>
                          <a:spcPts val="0"/>
                        </a:spcAft>
                        <a:buClr>
                          <a:srgbClr val="000000"/>
                        </a:buClr>
                        <a:buSzPts val="11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6" marR="91436" marT="45762" marB="4576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León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del </a:t>
                      </a:r>
                      <a:r>
                        <a:rPr lang="es-ES" sz="900" i="0" u="none" strike="noStrike" dirty="0">
                          <a:latin typeface="Verdana" panose="020B0604030504040204" pitchFamily="34" charset="0"/>
                          <a:ea typeface="Verdana" panose="020B0604030504040204" pitchFamily="34" charset="0"/>
                          <a:cs typeface="Arial Narrow"/>
                          <a:sym typeface="Arial Narrow"/>
                        </a:rPr>
                        <a:t>río León y sus afluentes, los ríos Carepa, Chigorodó, Apartadó, Grande y Vijagual, los cuales desembocan al Golfo de Urabá. Especial atención en los municipios de Mutatá, Chigorodó, Carepa, Apartadó y Turbo (Antioquia).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1222501"/>
                  </a:ext>
                </a:extLst>
              </a:tr>
            </a:tbl>
          </a:graphicData>
        </a:graphic>
      </p:graphicFrame>
      <p:sp>
        <p:nvSpPr>
          <p:cNvPr id="35" name="Google Shape;353;p9" descr="Recurso 37.png">
            <a:extLst>
              <a:ext uri="{FF2B5EF4-FFF2-40B4-BE49-F238E27FC236}">
                <a16:creationId xmlns:a16="http://schemas.microsoft.com/office/drawing/2014/main" id="{83389573-981C-62A3-5277-AA53B525FA0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C67C757A-70EC-E465-CBF6-CB6B7119392C}"/>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AFEE2075-5978-3347-4C34-BAD5D4658DB2}"/>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1A14028C-6B3B-A19D-A60A-04C85439A043}"/>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7C36326B-72C8-4589-A0B7-E625F11558BB}"/>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4B74290E-1BBE-1800-133C-25AFEBBF120A}"/>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CD4D55C0-93D5-2499-B8BA-8B3B8317FFDE}"/>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C78D233E-70C8-BBFA-2705-05E0800F1C3F}"/>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sp>
        <p:nvSpPr>
          <p:cNvPr id="22" name="Google Shape;3036;p14">
            <a:extLst>
              <a:ext uri="{FF2B5EF4-FFF2-40B4-BE49-F238E27FC236}">
                <a16:creationId xmlns:a16="http://schemas.microsoft.com/office/drawing/2014/main" id="{A99C9F8B-F004-1547-681F-E8555ECFBDB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7" name="Google Shape;931;p22" descr="Recurso 37.png">
            <a:extLst>
              <a:ext uri="{FF2B5EF4-FFF2-40B4-BE49-F238E27FC236}">
                <a16:creationId xmlns:a16="http://schemas.microsoft.com/office/drawing/2014/main" id="{F1C7C8EE-BE8D-D441-C9E4-39617F1CA63B}"/>
              </a:ext>
            </a:extLst>
          </p:cNvPr>
          <p:cNvPicPr preferRelativeResize="0">
            <a:picLocks noChangeAspect="1"/>
          </p:cNvPicPr>
          <p:nvPr/>
        </p:nvPicPr>
        <p:blipFill rotWithShape="1">
          <a:blip r:embed="rId12">
            <a:alphaModFix/>
          </a:blip>
          <a:srcRect b="18540"/>
          <a:stretch/>
        </p:blipFill>
        <p:spPr>
          <a:xfrm>
            <a:off x="554994" y="4263518"/>
            <a:ext cx="288000" cy="293120"/>
          </a:xfrm>
          <a:prstGeom prst="rect">
            <a:avLst/>
          </a:prstGeom>
          <a:noFill/>
          <a:ln>
            <a:noFill/>
          </a:ln>
        </p:spPr>
      </p:pic>
      <p:pic>
        <p:nvPicPr>
          <p:cNvPr id="6" name="Google Shape;931;p22" descr="Recurso 37.png">
            <a:extLst>
              <a:ext uri="{FF2B5EF4-FFF2-40B4-BE49-F238E27FC236}">
                <a16:creationId xmlns:a16="http://schemas.microsoft.com/office/drawing/2014/main" id="{29B4C571-409D-81DA-5184-1972DA75586B}"/>
              </a:ext>
            </a:extLst>
          </p:cNvPr>
          <p:cNvPicPr preferRelativeResize="0">
            <a:picLocks noChangeAspect="1"/>
          </p:cNvPicPr>
          <p:nvPr/>
        </p:nvPicPr>
        <p:blipFill rotWithShape="1">
          <a:blip r:embed="rId12">
            <a:alphaModFix/>
          </a:blip>
          <a:srcRect b="18540"/>
          <a:stretch/>
        </p:blipFill>
        <p:spPr>
          <a:xfrm>
            <a:off x="1162037" y="4362551"/>
            <a:ext cx="288000" cy="293120"/>
          </a:xfrm>
          <a:prstGeom prst="rect">
            <a:avLst/>
          </a:prstGeom>
          <a:noFill/>
          <a:ln>
            <a:noFill/>
          </a:ln>
        </p:spPr>
      </p:pic>
      <p:pic>
        <p:nvPicPr>
          <p:cNvPr id="14" name="Google Shape;931;p22" descr="Recurso 37.png">
            <a:extLst>
              <a:ext uri="{FF2B5EF4-FFF2-40B4-BE49-F238E27FC236}">
                <a16:creationId xmlns:a16="http://schemas.microsoft.com/office/drawing/2014/main" id="{9D87F40F-8835-1F6F-B55D-02815BA12461}"/>
              </a:ext>
            </a:extLst>
          </p:cNvPr>
          <p:cNvPicPr preferRelativeResize="0">
            <a:picLocks noChangeAspect="1"/>
          </p:cNvPicPr>
          <p:nvPr/>
        </p:nvPicPr>
        <p:blipFill rotWithShape="1">
          <a:blip r:embed="rId12">
            <a:alphaModFix/>
          </a:blip>
          <a:srcRect b="18540"/>
          <a:stretch/>
        </p:blipFill>
        <p:spPr>
          <a:xfrm>
            <a:off x="1071149" y="3967410"/>
            <a:ext cx="288000" cy="293120"/>
          </a:xfrm>
          <a:prstGeom prst="rect">
            <a:avLst/>
          </a:prstGeom>
          <a:noFill/>
          <a:ln>
            <a:noFill/>
          </a:ln>
        </p:spPr>
      </p:pic>
      <p:pic>
        <p:nvPicPr>
          <p:cNvPr id="5" name="Google Shape;358;p9">
            <a:extLst>
              <a:ext uri="{FF2B5EF4-FFF2-40B4-BE49-F238E27FC236}">
                <a16:creationId xmlns:a16="http://schemas.microsoft.com/office/drawing/2014/main" id="{E14EF274-9FC2-9284-3D2E-16986A727F1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7954" y="284641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7C916E15-E8D1-6D89-2F94-FC4AC2286EFC}"/>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7953" y="378075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78DFF012-A5A3-9EF4-9DDB-B7B343CED46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7952" y="446159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80145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BFC9-E8E3-E6F0-68D8-D074D2E85DAD}"/>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91BEA687-6C70-55E5-E14A-F160E4D54C9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F273A8E4-FDCD-5F9C-EA07-D391C5FF51F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1067118"/>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4654D494-F128-72F8-C5E7-C275BED9DC0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F2D0CD07-61FA-DE99-E550-D863B27F612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2B7D8BD0-82C7-CC30-42A1-39AD1BE4E81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8D010175-4A2D-1490-5A97-F9165D05FC7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807CE6F6-7C82-158A-B692-C7B6BCD0965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A5CEA564-E331-266E-22AB-240B03C65B99}"/>
              </a:ext>
            </a:extLst>
          </p:cNvPr>
          <p:cNvGraphicFramePr/>
          <p:nvPr/>
        </p:nvGraphicFramePr>
        <p:xfrm>
          <a:off x="4415531" y="1343115"/>
          <a:ext cx="7527600" cy="486403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Directos al</a:t>
                      </a:r>
                    </a:p>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directas al Pacífico (Chocó)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incrementos súbitos en el nivel de los ríos Valle,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Jella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Chocolatal, Jurado,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Piliza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Purricha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Catripe</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Abaquia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Bahía Solano y Juradó. </a:t>
                      </a:r>
                    </a:p>
                  </a:txBody>
                  <a:tcPr marL="91396" marR="91396" marT="45716" marB="4571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Baudó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Baudó y sus afluentes, especialmente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Dubaza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Catrú</a:t>
                      </a:r>
                      <a:r>
                        <a:rPr lang="es-ES" sz="900" u="none" strike="noStrike" cap="none" dirty="0">
                          <a:latin typeface="Verdana" panose="020B0604030504040204" pitchFamily="34" charset="0"/>
                          <a:ea typeface="Verdana" panose="020B0604030504040204" pitchFamily="34" charset="0"/>
                          <a:cs typeface="Arial Narrow"/>
                          <a:sym typeface="Arial Narrow"/>
                        </a:rPr>
                        <a:t> Cedro, </a:t>
                      </a:r>
                      <a:r>
                        <a:rPr lang="es-ES" sz="900" u="none" strike="noStrike" cap="none" dirty="0" err="1">
                          <a:latin typeface="Verdana" panose="020B0604030504040204" pitchFamily="34" charset="0"/>
                          <a:ea typeface="Verdana" panose="020B0604030504040204" pitchFamily="34" charset="0"/>
                          <a:cs typeface="Arial Narrow"/>
                          <a:sym typeface="Arial Narrow"/>
                        </a:rPr>
                        <a:t>Ancosó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Cuguchó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Berreberre</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Pepé</a:t>
                      </a:r>
                      <a:r>
                        <a:rPr lang="es-ES" sz="900" u="none" strike="noStrike" cap="none" dirty="0">
                          <a:latin typeface="Verdana" panose="020B0604030504040204" pitchFamily="34" charset="0"/>
                          <a:ea typeface="Verdana" panose="020B0604030504040204" pitchFamily="34" charset="0"/>
                          <a:cs typeface="Arial Narrow"/>
                          <a:sym typeface="Arial Narrow"/>
                        </a:rPr>
                        <a:t>, Misará, </a:t>
                      </a:r>
                      <a:r>
                        <a:rPr lang="es-ES" sz="900" u="none" strike="noStrike" cap="none" dirty="0" err="1">
                          <a:latin typeface="Verdana" panose="020B0604030504040204" pitchFamily="34" charset="0"/>
                          <a:ea typeface="Verdana" panose="020B0604030504040204" pitchFamily="34" charset="0"/>
                          <a:cs typeface="Arial Narrow"/>
                          <a:sym typeface="Arial Narrow"/>
                        </a:rPr>
                        <a:t>Torreidó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Pavasa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Siguirisua</a:t>
                      </a:r>
                      <a:r>
                        <a:rPr lang="es-ES" sz="900" u="none" strike="noStrike" cap="none" dirty="0">
                          <a:latin typeface="Verdana" panose="020B0604030504040204" pitchFamily="34" charset="0"/>
                          <a:ea typeface="Verdana" panose="020B0604030504040204" pitchFamily="34" charset="0"/>
                          <a:cs typeface="Arial Narrow"/>
                          <a:sym typeface="Arial Narrow"/>
                        </a:rPr>
                        <a:t> y </a:t>
                      </a:r>
                      <a:r>
                        <a:rPr lang="es-ES" sz="900" u="none" strike="noStrike" cap="none" dirty="0" err="1">
                          <a:latin typeface="Verdana" panose="020B0604030504040204" pitchFamily="34" charset="0"/>
                          <a:ea typeface="Verdana" panose="020B0604030504040204" pitchFamily="34" charset="0"/>
                          <a:cs typeface="Arial Narrow"/>
                          <a:sym typeface="Arial Narrow"/>
                        </a:rPr>
                        <a:t>Purricha</a:t>
                      </a:r>
                      <a:r>
                        <a:rPr lang="es-ES" sz="900" u="none" strike="noStrike" cap="none" dirty="0">
                          <a:latin typeface="Verdana" panose="020B0604030504040204" pitchFamily="34" charset="0"/>
                          <a:ea typeface="Verdana" panose="020B0604030504040204" pitchFamily="34" charset="0"/>
                          <a:cs typeface="Arial Narrow"/>
                          <a:sym typeface="Arial Narrow"/>
                        </a:rPr>
                        <a:t>. Se recomienda especial atención en los corregimientos de Santa María, </a:t>
                      </a:r>
                      <a:r>
                        <a:rPr lang="es-ES" sz="900" u="none" strike="noStrike" cap="none" dirty="0" err="1">
                          <a:latin typeface="Verdana" panose="020B0604030504040204" pitchFamily="34" charset="0"/>
                          <a:ea typeface="Verdana" panose="020B0604030504040204" pitchFamily="34" charset="0"/>
                          <a:cs typeface="Arial Narrow"/>
                          <a:sym typeface="Arial Narrow"/>
                        </a:rPr>
                        <a:t>Miacorá</a:t>
                      </a:r>
                      <a:r>
                        <a:rPr lang="es-ES" sz="900" u="none" strike="noStrike" cap="none" dirty="0">
                          <a:latin typeface="Verdana" panose="020B0604030504040204" pitchFamily="34" charset="0"/>
                          <a:ea typeface="Verdana" panose="020B0604030504040204" pitchFamily="34" charset="0"/>
                          <a:cs typeface="Arial Narrow"/>
                          <a:sym typeface="Arial Narrow"/>
                        </a:rPr>
                        <a:t>, Divisa, Cohecho, Chachajo, Santa Rita, La Pureza, </a:t>
                      </a:r>
                      <a:r>
                        <a:rPr lang="es-ES" sz="900" u="none" strike="noStrike" cap="none" dirty="0" err="1">
                          <a:latin typeface="Verdana" panose="020B0604030504040204" pitchFamily="34" charset="0"/>
                          <a:ea typeface="Verdana" panose="020B0604030504040204" pitchFamily="34" charset="0"/>
                          <a:cs typeface="Arial Narrow"/>
                          <a:sym typeface="Arial Narrow"/>
                        </a:rPr>
                        <a:t>Nauca</a:t>
                      </a:r>
                      <a:r>
                        <a:rPr lang="es-ES" sz="900" u="none" strike="noStrike" cap="none" dirty="0">
                          <a:latin typeface="Verdana" panose="020B0604030504040204" pitchFamily="34" charset="0"/>
                          <a:ea typeface="Verdana" panose="020B0604030504040204" pitchFamily="34" charset="0"/>
                          <a:cs typeface="Arial Narrow"/>
                          <a:sym typeface="Arial Narrow"/>
                        </a:rPr>
                        <a:t>, Almendro, Bellavista y Puerto </a:t>
                      </a:r>
                      <a:r>
                        <a:rPr lang="es-ES" sz="900" u="none" strike="noStrike" cap="none" dirty="0" err="1">
                          <a:latin typeface="Verdana" panose="020B0604030504040204" pitchFamily="34" charset="0"/>
                          <a:ea typeface="Verdana" panose="020B0604030504040204" pitchFamily="34" charset="0"/>
                          <a:cs typeface="Arial Narrow"/>
                          <a:sym typeface="Arial Narrow"/>
                        </a:rPr>
                        <a:t>Elacio</a:t>
                      </a:r>
                      <a:r>
                        <a:rPr lang="es-ES" sz="900" u="none" strike="noStrike" cap="none" dirty="0">
                          <a:latin typeface="Verdana" panose="020B0604030504040204" pitchFamily="34" charset="0"/>
                          <a:ea typeface="Verdana" panose="020B0604030504040204" pitchFamily="34" charset="0"/>
                          <a:cs typeface="Arial Narrow"/>
                          <a:sym typeface="Arial Narrow"/>
                        </a:rPr>
                        <a:t>, en los municipios de Alto, Medio y Bajo Baudó.  </a:t>
                      </a:r>
                    </a:p>
                  </a:txBody>
                  <a:tcPr marL="91408" marR="91408"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Docampadó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a:buFont typeface="Symbol" panose="05050102010706020507" pitchFamily="18" charset="2"/>
                        <a:buNone/>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Ijuá</a:t>
                      </a:r>
                      <a:r>
                        <a:rPr lang="es-ES" sz="900" u="none" strike="noStrike" cap="none" dirty="0">
                          <a:latin typeface="Verdana" panose="020B0604030504040204" pitchFamily="34" charset="0"/>
                          <a:ea typeface="Verdana" panose="020B0604030504040204" pitchFamily="34" charset="0"/>
                          <a:cs typeface="Arial Narrow"/>
                          <a:sym typeface="Arial Narrow"/>
                        </a:rPr>
                        <a:t>, Capiro,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Sivirú</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Bajo Baudó y Litoral de San Juan (Chocó). </a:t>
                      </a:r>
                    </a:p>
                  </a:txBody>
                  <a:tcPr marL="91408" marR="91408" marT="45666" marB="4566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dirty="0">
                        <a:latin typeface="Verdana" panose="020B0604030504040204" pitchFamily="34" charset="0"/>
                        <a:ea typeface="Verdana" panose="020B0604030504040204" pitchFamily="34" charset="0"/>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San Juan Alto y sus afluentes. Se recomienda especial atención en los municipios de Mistrató y Pueblo Rico (Risaralda), y Tadó y Istmina (Chocó). </a:t>
                      </a:r>
                    </a:p>
                  </a:txBody>
                  <a:tcPr marL="91421" marR="91421" marT="45803" marB="458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Tamaná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Iró, Tamaná, Condoto, entre otros aportantes a la cuenca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900" u="none" strike="noStrike" baseline="0" dirty="0">
                          <a:latin typeface="Verdana" panose="020B0604030504040204" pitchFamily="34" charset="0"/>
                          <a:ea typeface="Verdana" panose="020B0604030504040204" pitchFamily="34" charset="0"/>
                          <a:cs typeface="Arial Narrow"/>
                          <a:sym typeface="Arial Narrow"/>
                        </a:rPr>
                        <a:t>(Chocó). </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Cajón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a:t>
                      </a:r>
                      <a:r>
                        <a:rPr lang="es-CO"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a:t>
                      </a:r>
                      <a:r>
                        <a:rPr lang="es-CO" sz="900" u="none" strike="noStrike" dirty="0" err="1">
                          <a:latin typeface="Verdana" panose="020B0604030504040204" pitchFamily="34" charset="0"/>
                          <a:ea typeface="Verdana" panose="020B0604030504040204" pitchFamily="34" charset="0"/>
                          <a:cs typeface="Arial Narrow"/>
                          <a:sym typeface="Arial Narrow"/>
                        </a:rPr>
                        <a:t>Nóvita</a:t>
                      </a:r>
                      <a:r>
                        <a:rPr lang="es-CO" sz="900" u="none" strike="noStrike" dirty="0">
                          <a:latin typeface="Verdana" panose="020B0604030504040204" pitchFamily="34" charset="0"/>
                          <a:ea typeface="Verdana" panose="020B0604030504040204" pitchFamily="34" charset="0"/>
                          <a:cs typeface="Arial Narrow"/>
                          <a:sym typeface="Arial Narrow"/>
                        </a:rPr>
                        <a:t> y Medio San Juan.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919300"/>
                  </a:ext>
                </a:extLst>
              </a:tr>
            </a:tbl>
          </a:graphicData>
        </a:graphic>
      </p:graphicFrame>
      <p:pic>
        <p:nvPicPr>
          <p:cNvPr id="27" name="Google Shape;158;p1" descr="Recurso 37.png">
            <a:extLst>
              <a:ext uri="{FF2B5EF4-FFF2-40B4-BE49-F238E27FC236}">
                <a16:creationId xmlns:a16="http://schemas.microsoft.com/office/drawing/2014/main" id="{9B07216C-1195-FD6F-E0A9-DBAE08CBD05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295515" y="2603102"/>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EE422AB8-D291-8CF2-CF12-C457DBCD6D8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993555" y="2097564"/>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225A4B24-B4FE-0EB7-28F9-1D2FCD2C81A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764971" y="2749802"/>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8;p1" descr="Recurso 37.png">
            <a:extLst>
              <a:ext uri="{FF2B5EF4-FFF2-40B4-BE49-F238E27FC236}">
                <a16:creationId xmlns:a16="http://schemas.microsoft.com/office/drawing/2014/main" id="{C56EEC79-0571-AF03-A3F6-3A9BA5A123A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578829" y="3017842"/>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927;p22">
            <a:extLst>
              <a:ext uri="{FF2B5EF4-FFF2-40B4-BE49-F238E27FC236}">
                <a16:creationId xmlns:a16="http://schemas.microsoft.com/office/drawing/2014/main" id="{F29D21AC-2734-1B38-0737-574C95685A85}"/>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32" name="Google Shape;928;p22">
            <a:extLst>
              <a:ext uri="{FF2B5EF4-FFF2-40B4-BE49-F238E27FC236}">
                <a16:creationId xmlns:a16="http://schemas.microsoft.com/office/drawing/2014/main" id="{8A5E5CBF-ACBB-CDD0-A5C4-0A7BDF6C802A}"/>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33" name="Google Shape;929;p22" descr="Recurso 32.png">
            <a:extLst>
              <a:ext uri="{FF2B5EF4-FFF2-40B4-BE49-F238E27FC236}">
                <a16:creationId xmlns:a16="http://schemas.microsoft.com/office/drawing/2014/main" id="{765E1B87-F364-ACBD-53D4-8C872352F765}"/>
              </a:ext>
            </a:extLst>
          </p:cNvPr>
          <p:cNvPicPr preferRelativeResize="0">
            <a:picLocks noChangeAspect="1"/>
          </p:cNvPicPr>
          <p:nvPr/>
        </p:nvPicPr>
        <p:blipFill rotWithShape="1">
          <a:blip r:embed="rId12">
            <a:alphaModFix/>
          </a:blip>
          <a:srcRect l="9354"/>
          <a:stretch/>
        </p:blipFill>
        <p:spPr>
          <a:xfrm>
            <a:off x="-525463" y="3014954"/>
            <a:ext cx="288000" cy="249449"/>
          </a:xfrm>
          <a:prstGeom prst="rect">
            <a:avLst/>
          </a:prstGeom>
          <a:noFill/>
          <a:ln>
            <a:noFill/>
          </a:ln>
        </p:spPr>
      </p:pic>
      <p:pic>
        <p:nvPicPr>
          <p:cNvPr id="34" name="Google Shape;931;p22" descr="Recurso 37.png">
            <a:extLst>
              <a:ext uri="{FF2B5EF4-FFF2-40B4-BE49-F238E27FC236}">
                <a16:creationId xmlns:a16="http://schemas.microsoft.com/office/drawing/2014/main" id="{58F76DBF-F776-EA2D-714A-4F2E443BD6A6}"/>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5" name="Google Shape;932;p22" descr="Recurso 31.png">
            <a:extLst>
              <a:ext uri="{FF2B5EF4-FFF2-40B4-BE49-F238E27FC236}">
                <a16:creationId xmlns:a16="http://schemas.microsoft.com/office/drawing/2014/main" id="{D7F16F4F-1D52-80A2-0067-82F1B4C590A8}"/>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6" name="Google Shape;933;p22">
            <a:extLst>
              <a:ext uri="{FF2B5EF4-FFF2-40B4-BE49-F238E27FC236}">
                <a16:creationId xmlns:a16="http://schemas.microsoft.com/office/drawing/2014/main" id="{F420BAB8-C456-8747-0A15-7E1F9B08B172}"/>
              </a:ext>
            </a:extLst>
          </p:cNvPr>
          <p:cNvPicPr preferRelativeResize="0">
            <a:picLocks noChangeAspect="1"/>
          </p:cNvPicPr>
          <p:nvPr/>
        </p:nvPicPr>
        <p:blipFill rotWithShape="1">
          <a:blip r:embed="rId15">
            <a:alphaModFix/>
          </a:blip>
          <a:srcRect/>
          <a:stretch/>
        </p:blipFill>
        <p:spPr>
          <a:xfrm>
            <a:off x="-511175" y="3515227"/>
            <a:ext cx="288000" cy="237303"/>
          </a:xfrm>
          <a:prstGeom prst="rect">
            <a:avLst/>
          </a:prstGeom>
          <a:noFill/>
          <a:ln>
            <a:noFill/>
          </a:ln>
        </p:spPr>
      </p:pic>
      <p:pic>
        <p:nvPicPr>
          <p:cNvPr id="37" name="Google Shape;935;p22" descr="Recurso 32.png">
            <a:extLst>
              <a:ext uri="{FF2B5EF4-FFF2-40B4-BE49-F238E27FC236}">
                <a16:creationId xmlns:a16="http://schemas.microsoft.com/office/drawing/2014/main" id="{CB21183A-F957-84B4-49A4-11D820BA1835}"/>
              </a:ext>
            </a:extLst>
          </p:cNvPr>
          <p:cNvPicPr preferRelativeResize="0">
            <a:picLocks noChangeAspect="1"/>
          </p:cNvPicPr>
          <p:nvPr/>
        </p:nvPicPr>
        <p:blipFill rotWithShape="1">
          <a:blip r:embed="rId12">
            <a:alphaModFix/>
          </a:blip>
          <a:srcRect l="9354"/>
          <a:stretch/>
        </p:blipFill>
        <p:spPr>
          <a:xfrm>
            <a:off x="-544844" y="3792585"/>
            <a:ext cx="288000" cy="249449"/>
          </a:xfrm>
          <a:prstGeom prst="rect">
            <a:avLst/>
          </a:prstGeom>
          <a:noFill/>
          <a:ln>
            <a:noFill/>
          </a:ln>
        </p:spPr>
      </p:pic>
      <p:pic>
        <p:nvPicPr>
          <p:cNvPr id="5" name="Google Shape;158;p1" descr="Recurso 37.png">
            <a:extLst>
              <a:ext uri="{FF2B5EF4-FFF2-40B4-BE49-F238E27FC236}">
                <a16:creationId xmlns:a16="http://schemas.microsoft.com/office/drawing/2014/main" id="{204DEA50-BF9A-DDEF-F7CA-716A5C540CA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229400" y="3111208"/>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91F07679-2108-4A2F-D8ED-4818B468796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319" y="564663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433198FC-C0D1-21A8-DFEE-038B01E9B19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319" y="201211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A52A8FB8-787A-02E2-019A-6B25F9F7158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319" y="292026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D58C9930-19E6-CC3B-9D27-D6D5F90AD9D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319" y="375702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DFFED443-B170-0B43-584E-1C57527C4BB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4" name="Google Shape;357;p9">
            <a:extLst>
              <a:ext uri="{FF2B5EF4-FFF2-40B4-BE49-F238E27FC236}">
                <a16:creationId xmlns:a16="http://schemas.microsoft.com/office/drawing/2014/main" id="{CFEC9B17-C4D3-F276-BBD5-8D21ED68459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319" y="439322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2AF891FF-8CC7-89AE-EBD6-0BF2356E2CD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319" y="501920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02040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9A7C-F6FF-A9D7-EC24-8B83B505DDF1}"/>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046F69B3-3E5A-9653-1A6C-58CA95D19C0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9AA3E398-8DD5-4D3F-BD10-E14A318BD369}"/>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5A8DD0BE-01E1-80C8-8142-A867C9D1507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C57F880D-AA2F-12AA-7138-812CC4B18FA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2E44EC84-B0FF-A227-992E-FD1A1BA6C4E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57DF4BE1-DEC4-BB7D-F5CF-3DB87DCC583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C93C3491-D410-80BB-9963-13468926A4A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E832C591-89C4-A75F-AB4F-C1A4F61DB7FB}"/>
              </a:ext>
            </a:extLst>
          </p:cNvPr>
          <p:cNvGraphicFramePr/>
          <p:nvPr/>
        </p:nvGraphicFramePr>
        <p:xfrm>
          <a:off x="4420782" y="1953091"/>
          <a:ext cx="7527600" cy="361923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a:t>
                      </a: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Sipí</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9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9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p>
                  </a:txBody>
                  <a:tcPr marL="91446" marR="91446"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del municipio Medio San Juan e Istmina (Chocó). </a:t>
                      </a: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Capoma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Capoma y otros directos al San Juan, tales como, el río Cucurrupí y la quebrada Fujadó al igual que sus aportantes. </a:t>
                      </a:r>
                      <a:endParaRPr sz="900" dirty="0">
                        <a:latin typeface="Verdana" panose="020B0604030504040204" pitchFamily="34" charset="0"/>
                        <a:ea typeface="Verdana" panose="020B0604030504040204" pitchFamily="34" charset="0"/>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latin typeface="Verdana" panose="020B0604030504040204" pitchFamily="34" charset="0"/>
                          <a:ea typeface="Verdana" panose="020B0604030504040204" pitchFamily="34" charset="0"/>
                          <a:cs typeface="Arial Narrow"/>
                          <a:sym typeface="Arial Narrow"/>
                        </a:rPr>
                        <a:t>Munguidó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Munguidó. Se recomienda especial atención en la vereda Las Delicias.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Ríos Calima y Bajo San Juan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Calima y Bajo San Juan. Se recomienda especial atención a el municipio de Litoral de San Juan (Chocó) y los municipios Calima, Darién, Buenaventura y Bahía Málaga (Valle del Cauca). </a:t>
                      </a:r>
                    </a:p>
                  </a:txBody>
                  <a:tcPr marL="91421" marR="91421"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bl>
          </a:graphicData>
        </a:graphic>
      </p:graphicFrame>
      <p:pic>
        <p:nvPicPr>
          <p:cNvPr id="26" name="Google Shape;158;p1" descr="Recurso 37.png">
            <a:extLst>
              <a:ext uri="{FF2B5EF4-FFF2-40B4-BE49-F238E27FC236}">
                <a16:creationId xmlns:a16="http://schemas.microsoft.com/office/drawing/2014/main" id="{8943D3B8-E46B-0C36-403A-1CC7CE49855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777604" y="3059729"/>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28D72647-8DF9-7ADF-776E-75235E6D7A7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413526" y="2906931"/>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02D9FCA1-FB6C-BB3C-53E5-7047B3BFFD1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677714" y="3449857"/>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A419C1A3-FC85-91E4-2F4E-A9AAE091422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144182" y="3318367"/>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8E13353A-B043-61DE-1A3F-64B9175A096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428415" y="3251222"/>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927;p22">
            <a:extLst>
              <a:ext uri="{FF2B5EF4-FFF2-40B4-BE49-F238E27FC236}">
                <a16:creationId xmlns:a16="http://schemas.microsoft.com/office/drawing/2014/main" id="{1977A746-F2E5-E019-8097-3EEF869FB93F}"/>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27" name="Google Shape;928;p22">
            <a:extLst>
              <a:ext uri="{FF2B5EF4-FFF2-40B4-BE49-F238E27FC236}">
                <a16:creationId xmlns:a16="http://schemas.microsoft.com/office/drawing/2014/main" id="{4E1FD262-9674-0FED-063B-3E100D3CC6DC}"/>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28" name="Google Shape;929;p22" descr="Recurso 32.png">
            <a:extLst>
              <a:ext uri="{FF2B5EF4-FFF2-40B4-BE49-F238E27FC236}">
                <a16:creationId xmlns:a16="http://schemas.microsoft.com/office/drawing/2014/main" id="{074D7679-EA73-F523-E7ED-B3AF993DFBF4}"/>
              </a:ext>
            </a:extLst>
          </p:cNvPr>
          <p:cNvPicPr preferRelativeResize="0">
            <a:picLocks noChangeAspect="1"/>
          </p:cNvPicPr>
          <p:nvPr/>
        </p:nvPicPr>
        <p:blipFill rotWithShape="1">
          <a:blip r:embed="rId12">
            <a:alphaModFix/>
          </a:blip>
          <a:srcRect l="9354"/>
          <a:stretch/>
        </p:blipFill>
        <p:spPr>
          <a:xfrm>
            <a:off x="-541338" y="3530601"/>
            <a:ext cx="288000" cy="249449"/>
          </a:xfrm>
          <a:prstGeom prst="rect">
            <a:avLst/>
          </a:prstGeom>
          <a:noFill/>
          <a:ln>
            <a:noFill/>
          </a:ln>
        </p:spPr>
      </p:pic>
      <p:pic>
        <p:nvPicPr>
          <p:cNvPr id="29" name="Google Shape;931;p22" descr="Recurso 37.png">
            <a:extLst>
              <a:ext uri="{FF2B5EF4-FFF2-40B4-BE49-F238E27FC236}">
                <a16:creationId xmlns:a16="http://schemas.microsoft.com/office/drawing/2014/main" id="{E0659815-3E5B-222E-40FA-AB15E4F29B18}"/>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1" name="Google Shape;932;p22" descr="Recurso 31.png">
            <a:extLst>
              <a:ext uri="{FF2B5EF4-FFF2-40B4-BE49-F238E27FC236}">
                <a16:creationId xmlns:a16="http://schemas.microsoft.com/office/drawing/2014/main" id="{5B236120-3978-0BD8-16A9-70AF6870A63D}"/>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2" name="Google Shape;933;p22">
            <a:extLst>
              <a:ext uri="{FF2B5EF4-FFF2-40B4-BE49-F238E27FC236}">
                <a16:creationId xmlns:a16="http://schemas.microsoft.com/office/drawing/2014/main" id="{2A0B0C46-A214-3F1A-27E7-23EE2B0DC096}"/>
              </a:ext>
            </a:extLst>
          </p:cNvPr>
          <p:cNvPicPr preferRelativeResize="0">
            <a:picLocks noChangeAspect="1"/>
          </p:cNvPicPr>
          <p:nvPr/>
        </p:nvPicPr>
        <p:blipFill rotWithShape="1">
          <a:blip r:embed="rId15">
            <a:alphaModFix/>
          </a:blip>
          <a:srcRect/>
          <a:stretch/>
        </p:blipFill>
        <p:spPr>
          <a:xfrm>
            <a:off x="-557213" y="3962401"/>
            <a:ext cx="288000" cy="237303"/>
          </a:xfrm>
          <a:prstGeom prst="rect">
            <a:avLst/>
          </a:prstGeom>
          <a:noFill/>
          <a:ln>
            <a:noFill/>
          </a:ln>
        </p:spPr>
      </p:pic>
      <p:pic>
        <p:nvPicPr>
          <p:cNvPr id="33" name="Google Shape;935;p22" descr="Recurso 32.png">
            <a:extLst>
              <a:ext uri="{FF2B5EF4-FFF2-40B4-BE49-F238E27FC236}">
                <a16:creationId xmlns:a16="http://schemas.microsoft.com/office/drawing/2014/main" id="{1FD32B5E-5BEA-CCC6-0075-0F6CDE15653B}"/>
              </a:ext>
            </a:extLst>
          </p:cNvPr>
          <p:cNvPicPr preferRelativeResize="0">
            <a:picLocks noChangeAspect="1"/>
          </p:cNvPicPr>
          <p:nvPr/>
        </p:nvPicPr>
        <p:blipFill rotWithShape="1">
          <a:blip r:embed="rId12">
            <a:alphaModFix/>
          </a:blip>
          <a:srcRect l="9354"/>
          <a:stretch/>
        </p:blipFill>
        <p:spPr>
          <a:xfrm>
            <a:off x="-557213" y="4379914"/>
            <a:ext cx="288000" cy="249449"/>
          </a:xfrm>
          <a:prstGeom prst="rect">
            <a:avLst/>
          </a:prstGeom>
          <a:noFill/>
          <a:ln>
            <a:noFill/>
          </a:ln>
        </p:spPr>
      </p:pic>
      <p:pic>
        <p:nvPicPr>
          <p:cNvPr id="3" name="Google Shape;357;p9">
            <a:extLst>
              <a:ext uri="{FF2B5EF4-FFF2-40B4-BE49-F238E27FC236}">
                <a16:creationId xmlns:a16="http://schemas.microsoft.com/office/drawing/2014/main" id="{7A56AA31-F104-B1A9-4D9B-CB0DCD4AFAC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631" y="254850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C25CCDEE-0E86-0F0E-D407-CD37D6BD375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631" y="377934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67E66661-404B-3713-7562-2BCE37F3A71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5" name="Google Shape;357;p9">
            <a:extLst>
              <a:ext uri="{FF2B5EF4-FFF2-40B4-BE49-F238E27FC236}">
                <a16:creationId xmlns:a16="http://schemas.microsoft.com/office/drawing/2014/main" id="{BA8B6D67-769E-6D08-0660-5289BE48147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631" y="316392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CBDC034A-F686-8F16-E953-10D8E67FA15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631" y="438459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1A0AE9A7-79E1-D62D-7355-C287EB0448C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631" y="500812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17699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Google Shape;3394;p29">
            <a:extLst>
              <a:ext uri="{FF2B5EF4-FFF2-40B4-BE49-F238E27FC236}">
                <a16:creationId xmlns:a16="http://schemas.microsoft.com/office/drawing/2014/main" id="{EC5CEA89-AC7C-2FF8-529B-116249EFA7D4}"/>
              </a:ext>
            </a:extLst>
          </p:cNvPr>
          <p:cNvGraphicFramePr/>
          <p:nvPr/>
        </p:nvGraphicFramePr>
        <p:xfrm>
          <a:off x="4431831" y="2157404"/>
          <a:ext cx="7527600" cy="303497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Dagua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Dagua y sus afluentes, especialmente en el río </a:t>
                      </a:r>
                      <a:r>
                        <a:rPr lang="es-ES" sz="900" u="none" strike="noStrike" cap="none" dirty="0" err="1">
                          <a:latin typeface="Verdana" panose="020B0604030504040204" pitchFamily="34" charset="0"/>
                          <a:ea typeface="Verdana" panose="020B0604030504040204" pitchFamily="34" charset="0"/>
                          <a:cs typeface="Arial Narrow"/>
                          <a:sym typeface="Arial Narrow"/>
                        </a:rPr>
                        <a:t>Bitaco</a:t>
                      </a:r>
                      <a:r>
                        <a:rPr lang="es-ES" sz="900" u="none" strike="noStrike" cap="none" dirty="0">
                          <a:latin typeface="Verdana" panose="020B0604030504040204" pitchFamily="34" charset="0"/>
                          <a:ea typeface="Verdana" panose="020B0604030504040204" pitchFamily="34" charset="0"/>
                          <a:cs typeface="Arial Narrow"/>
                          <a:sym typeface="Arial Narrow"/>
                        </a:rPr>
                        <a:t> a la altura del municipio de La Cumbre (Valle del Cauca). Se recomienda especial atención en los municipios de Dagua, La Cumbre y Buenaventura (Valle del Cauca).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Anchicayá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Anchicayá y sus afluentes, que drena sus aguas hacia el Océano Pacífico en el departamento del Valle del Cauca. Se recomienda especial atención en el municipio de Dagua y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y Raposo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Raposo y sus afluentes</a:t>
                      </a:r>
                      <a:r>
                        <a:rPr lang="es-CO" sz="900" u="none" strike="noStrike" cap="none" dirty="0">
                          <a:latin typeface="Verdana" panose="020B0604030504040204" pitchFamily="34" charset="0"/>
                          <a:ea typeface="Verdana" panose="020B0604030504040204" pitchFamily="34" charset="0"/>
                          <a:cs typeface="Arial Narrow"/>
                          <a:sym typeface="Arial Narrow"/>
                        </a:rPr>
                        <a:t>, directos al Océano Pacífico en el departamento del Valle del Cauca. Se recomienda especial atención en el municipio de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Naya – Yurumanguí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Naya – Yurumanguí y sus afluentes, especialmente el río San Francisco, a la altura del </a:t>
                      </a:r>
                      <a:r>
                        <a:rPr lang="es-CO" sz="900" u="none" strike="noStrike" cap="none" dirty="0">
                          <a:latin typeface="Verdana" panose="020B0604030504040204" pitchFamily="34" charset="0"/>
                          <a:ea typeface="Verdana" panose="020B0604030504040204" pitchFamily="34" charset="0"/>
                          <a:cs typeface="Arial Narrow"/>
                          <a:sym typeface="Arial Narrow"/>
                        </a:rPr>
                        <a:t>municipio de López de Micay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6036774"/>
                  </a:ext>
                </a:extLst>
              </a:tr>
            </a:tbl>
          </a:graphicData>
        </a:graphic>
      </p:graphicFrame>
      <p:pic>
        <p:nvPicPr>
          <p:cNvPr id="2" name="Google Shape;846;p19">
            <a:extLst>
              <a:ext uri="{FF2B5EF4-FFF2-40B4-BE49-F238E27FC236}">
                <a16:creationId xmlns:a16="http://schemas.microsoft.com/office/drawing/2014/main" id="{665A81C3-4EF8-F36A-6D90-B2C7A37B6363}"/>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80194" y="960438"/>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0" name="Google Shape;746;p15" descr="Recurso 39.png">
            <a:extLst>
              <a:ext uri="{FF2B5EF4-FFF2-40B4-BE49-F238E27FC236}">
                <a16:creationId xmlns:a16="http://schemas.microsoft.com/office/drawing/2014/main" id="{3EEB0FFC-800E-346B-CBFE-989993AEA17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76" name="Google Shape;749;p15" descr="Recurso 37.png">
            <a:extLst>
              <a:ext uri="{FF2B5EF4-FFF2-40B4-BE49-F238E27FC236}">
                <a16:creationId xmlns:a16="http://schemas.microsoft.com/office/drawing/2014/main" id="{4F9E556A-FB15-7748-7E85-79D5D4862F57}"/>
              </a:ext>
            </a:extLst>
          </p:cNvPr>
          <p:cNvSpPr>
            <a:spLocks noChangeAspect="1"/>
          </p:cNvSpPr>
          <p:nvPr/>
        </p:nvSpPr>
        <p:spPr bwMode="auto">
          <a:xfrm>
            <a:off x="2224088" y="3963988"/>
            <a:ext cx="28733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1177" name="Google Shape;749;p15" descr="Recurso 37.png">
            <a:extLst>
              <a:ext uri="{FF2B5EF4-FFF2-40B4-BE49-F238E27FC236}">
                <a16:creationId xmlns:a16="http://schemas.microsoft.com/office/drawing/2014/main" id="{EA7AC720-CBCC-2006-B21F-B38FE8A9C6ED}"/>
              </a:ext>
            </a:extLst>
          </p:cNvPr>
          <p:cNvSpPr>
            <a:spLocks noChangeAspect="1"/>
          </p:cNvSpPr>
          <p:nvPr/>
        </p:nvSpPr>
        <p:spPr bwMode="auto">
          <a:xfrm>
            <a:off x="1947863" y="4119563"/>
            <a:ext cx="28733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Google Shape;353;p9" descr="Recurso 37.png">
            <a:extLst>
              <a:ext uri="{FF2B5EF4-FFF2-40B4-BE49-F238E27FC236}">
                <a16:creationId xmlns:a16="http://schemas.microsoft.com/office/drawing/2014/main" id="{FD7CE2AD-18A1-2FA6-8262-B86D85B40D9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5" name="Google Shape;357;p9">
            <a:extLst>
              <a:ext uri="{FF2B5EF4-FFF2-40B4-BE49-F238E27FC236}">
                <a16:creationId xmlns:a16="http://schemas.microsoft.com/office/drawing/2014/main" id="{276E1ED1-9263-84D9-6DE6-D51F2AD6111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EA5969D5-CAFF-979C-F951-22846FC03B8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0;p1" descr="Recurso 25.png">
            <a:extLst>
              <a:ext uri="{FF2B5EF4-FFF2-40B4-BE49-F238E27FC236}">
                <a16:creationId xmlns:a16="http://schemas.microsoft.com/office/drawing/2014/main" id="{98C81A76-8B36-C11F-9A60-B9D946FDABA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5325;p223">
            <a:extLst>
              <a:ext uri="{FF2B5EF4-FFF2-40B4-BE49-F238E27FC236}">
                <a16:creationId xmlns:a16="http://schemas.microsoft.com/office/drawing/2014/main" id="{1FA43A98-3417-C28F-7D94-ECBE2F649B9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927;p22">
            <a:extLst>
              <a:ext uri="{FF2B5EF4-FFF2-40B4-BE49-F238E27FC236}">
                <a16:creationId xmlns:a16="http://schemas.microsoft.com/office/drawing/2014/main" id="{583E77EF-28F9-E144-5E24-9E187369AA6E}"/>
              </a:ext>
            </a:extLst>
          </p:cNvPr>
          <p:cNvPicPr preferRelativeResize="0">
            <a:picLocks noChangeAspect="1"/>
          </p:cNvPicPr>
          <p:nvPr/>
        </p:nvPicPr>
        <p:blipFill rotWithShape="1">
          <a:blip r:embed="rId9">
            <a:alphaModFix/>
          </a:blip>
          <a:srcRect/>
          <a:stretch/>
        </p:blipFill>
        <p:spPr>
          <a:xfrm>
            <a:off x="-519113" y="1724026"/>
            <a:ext cx="288000" cy="270843"/>
          </a:xfrm>
          <a:prstGeom prst="rect">
            <a:avLst/>
          </a:prstGeom>
          <a:noFill/>
          <a:ln>
            <a:noFill/>
          </a:ln>
        </p:spPr>
      </p:pic>
      <p:pic>
        <p:nvPicPr>
          <p:cNvPr id="9" name="Google Shape;928;p22">
            <a:extLst>
              <a:ext uri="{FF2B5EF4-FFF2-40B4-BE49-F238E27FC236}">
                <a16:creationId xmlns:a16="http://schemas.microsoft.com/office/drawing/2014/main" id="{F51F9AC1-4C04-922C-84C9-915EE70CCEBE}"/>
              </a:ext>
            </a:extLst>
          </p:cNvPr>
          <p:cNvPicPr preferRelativeResize="0">
            <a:picLocks noChangeAspect="1"/>
          </p:cNvPicPr>
          <p:nvPr/>
        </p:nvPicPr>
        <p:blipFill rotWithShape="1">
          <a:blip r:embed="rId10">
            <a:alphaModFix/>
          </a:blip>
          <a:srcRect/>
          <a:stretch/>
        </p:blipFill>
        <p:spPr>
          <a:xfrm>
            <a:off x="-511175" y="2173288"/>
            <a:ext cx="288000" cy="281600"/>
          </a:xfrm>
          <a:prstGeom prst="rect">
            <a:avLst/>
          </a:prstGeom>
          <a:noFill/>
          <a:ln>
            <a:noFill/>
          </a:ln>
        </p:spPr>
      </p:pic>
      <p:pic>
        <p:nvPicPr>
          <p:cNvPr id="20" name="Google Shape;929;p22" descr="Recurso 32.png">
            <a:extLst>
              <a:ext uri="{FF2B5EF4-FFF2-40B4-BE49-F238E27FC236}">
                <a16:creationId xmlns:a16="http://schemas.microsoft.com/office/drawing/2014/main" id="{73C95F98-AF14-09AB-898A-43C9893A31BD}"/>
              </a:ext>
            </a:extLst>
          </p:cNvPr>
          <p:cNvPicPr preferRelativeResize="0">
            <a:picLocks noChangeAspect="1"/>
          </p:cNvPicPr>
          <p:nvPr/>
        </p:nvPicPr>
        <p:blipFill rotWithShape="1">
          <a:blip r:embed="rId11">
            <a:alphaModFix/>
          </a:blip>
          <a:srcRect l="9354"/>
          <a:stretch/>
        </p:blipFill>
        <p:spPr>
          <a:xfrm>
            <a:off x="-506867" y="3076168"/>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3EF1AB09-51DF-B482-0778-1082C38CA867}"/>
              </a:ext>
            </a:extLst>
          </p:cNvPr>
          <p:cNvPicPr preferRelativeResize="0">
            <a:picLocks noChangeAspect="1"/>
          </p:cNvPicPr>
          <p:nvPr/>
        </p:nvPicPr>
        <p:blipFill rotWithShape="1">
          <a:blip r:embed="rId12">
            <a:alphaModFix/>
          </a:blip>
          <a:srcRect b="18540"/>
          <a:stretch/>
        </p:blipFill>
        <p:spPr>
          <a:xfrm>
            <a:off x="-511175" y="1258888"/>
            <a:ext cx="288000" cy="293120"/>
          </a:xfrm>
          <a:prstGeom prst="rect">
            <a:avLst/>
          </a:prstGeom>
          <a:noFill/>
          <a:ln>
            <a:noFill/>
          </a:ln>
        </p:spPr>
      </p:pic>
      <p:pic>
        <p:nvPicPr>
          <p:cNvPr id="28" name="Google Shape;932;p22" descr="Recurso 31.png">
            <a:extLst>
              <a:ext uri="{FF2B5EF4-FFF2-40B4-BE49-F238E27FC236}">
                <a16:creationId xmlns:a16="http://schemas.microsoft.com/office/drawing/2014/main" id="{1CA79CB1-1929-8900-F53E-D15B520612AA}"/>
              </a:ext>
            </a:extLst>
          </p:cNvPr>
          <p:cNvPicPr preferRelativeResize="0">
            <a:picLocks noChangeAspect="1"/>
          </p:cNvPicPr>
          <p:nvPr/>
        </p:nvPicPr>
        <p:blipFill rotWithShape="1">
          <a:blip r:embed="rId13">
            <a:alphaModFix/>
          </a:blip>
          <a:srcRect l="11144" r="26973"/>
          <a:stretch/>
        </p:blipFill>
        <p:spPr>
          <a:xfrm>
            <a:off x="-533400" y="2619376"/>
            <a:ext cx="288000" cy="260853"/>
          </a:xfrm>
          <a:prstGeom prst="rect">
            <a:avLst/>
          </a:prstGeom>
          <a:noFill/>
          <a:ln>
            <a:noFill/>
          </a:ln>
        </p:spPr>
      </p:pic>
      <p:pic>
        <p:nvPicPr>
          <p:cNvPr id="29" name="Google Shape;933;p22">
            <a:extLst>
              <a:ext uri="{FF2B5EF4-FFF2-40B4-BE49-F238E27FC236}">
                <a16:creationId xmlns:a16="http://schemas.microsoft.com/office/drawing/2014/main" id="{BD784E1C-3ECC-B1AE-9165-79C126023389}"/>
              </a:ext>
            </a:extLst>
          </p:cNvPr>
          <p:cNvPicPr preferRelativeResize="0">
            <a:picLocks noChangeAspect="1"/>
          </p:cNvPicPr>
          <p:nvPr/>
        </p:nvPicPr>
        <p:blipFill rotWithShape="1">
          <a:blip r:embed="rId14">
            <a:alphaModFix/>
          </a:blip>
          <a:srcRect/>
          <a:stretch/>
        </p:blipFill>
        <p:spPr>
          <a:xfrm>
            <a:off x="-519113" y="3451463"/>
            <a:ext cx="288000" cy="237303"/>
          </a:xfrm>
          <a:prstGeom prst="rect">
            <a:avLst/>
          </a:prstGeom>
          <a:noFill/>
          <a:ln>
            <a:noFill/>
          </a:ln>
        </p:spPr>
      </p:pic>
      <p:pic>
        <p:nvPicPr>
          <p:cNvPr id="30" name="Google Shape;935;p22" descr="Recurso 32.png">
            <a:extLst>
              <a:ext uri="{FF2B5EF4-FFF2-40B4-BE49-F238E27FC236}">
                <a16:creationId xmlns:a16="http://schemas.microsoft.com/office/drawing/2014/main" id="{43AC299E-E975-B696-D26A-C45ABAE5F123}"/>
              </a:ext>
            </a:extLst>
          </p:cNvPr>
          <p:cNvPicPr preferRelativeResize="0">
            <a:picLocks noChangeAspect="1"/>
          </p:cNvPicPr>
          <p:nvPr/>
        </p:nvPicPr>
        <p:blipFill rotWithShape="1">
          <a:blip r:embed="rId11">
            <a:alphaModFix/>
          </a:blip>
          <a:srcRect l="9354"/>
          <a:stretch/>
        </p:blipFill>
        <p:spPr>
          <a:xfrm>
            <a:off x="-491663" y="3810792"/>
            <a:ext cx="288000" cy="249449"/>
          </a:xfrm>
          <a:prstGeom prst="rect">
            <a:avLst/>
          </a:prstGeom>
          <a:noFill/>
          <a:ln>
            <a:noFill/>
          </a:ln>
        </p:spPr>
      </p:pic>
      <p:pic>
        <p:nvPicPr>
          <p:cNvPr id="31" name="Google Shape;931;p22" descr="Recurso 37.png">
            <a:extLst>
              <a:ext uri="{FF2B5EF4-FFF2-40B4-BE49-F238E27FC236}">
                <a16:creationId xmlns:a16="http://schemas.microsoft.com/office/drawing/2014/main" id="{38692F17-099A-BB6D-8E4A-53F2E2BACA71}"/>
              </a:ext>
            </a:extLst>
          </p:cNvPr>
          <p:cNvPicPr preferRelativeResize="0">
            <a:picLocks noChangeAspect="1"/>
          </p:cNvPicPr>
          <p:nvPr/>
        </p:nvPicPr>
        <p:blipFill rotWithShape="1">
          <a:blip r:embed="rId12">
            <a:alphaModFix/>
          </a:blip>
          <a:srcRect b="18540"/>
          <a:stretch/>
        </p:blipFill>
        <p:spPr>
          <a:xfrm>
            <a:off x="2470427" y="3685032"/>
            <a:ext cx="288000" cy="293120"/>
          </a:xfrm>
          <a:prstGeom prst="rect">
            <a:avLst/>
          </a:prstGeom>
          <a:noFill/>
          <a:ln>
            <a:noFill/>
          </a:ln>
        </p:spPr>
      </p:pic>
      <p:pic>
        <p:nvPicPr>
          <p:cNvPr id="32" name="Google Shape;931;p22" descr="Recurso 37.png">
            <a:extLst>
              <a:ext uri="{FF2B5EF4-FFF2-40B4-BE49-F238E27FC236}">
                <a16:creationId xmlns:a16="http://schemas.microsoft.com/office/drawing/2014/main" id="{37449E69-9EAB-4D48-98CC-464F491DEAB1}"/>
              </a:ext>
            </a:extLst>
          </p:cNvPr>
          <p:cNvPicPr preferRelativeResize="0">
            <a:picLocks noChangeAspect="1"/>
          </p:cNvPicPr>
          <p:nvPr/>
        </p:nvPicPr>
        <p:blipFill rotWithShape="1">
          <a:blip r:embed="rId12">
            <a:alphaModFix/>
          </a:blip>
          <a:srcRect b="18540"/>
          <a:stretch/>
        </p:blipFill>
        <p:spPr>
          <a:xfrm>
            <a:off x="2163108" y="4120831"/>
            <a:ext cx="288000" cy="293120"/>
          </a:xfrm>
          <a:prstGeom prst="rect">
            <a:avLst/>
          </a:prstGeom>
          <a:noFill/>
          <a:ln>
            <a:noFill/>
          </a:ln>
        </p:spPr>
      </p:pic>
      <p:pic>
        <p:nvPicPr>
          <p:cNvPr id="4" name="Google Shape;357;p9">
            <a:extLst>
              <a:ext uri="{FF2B5EF4-FFF2-40B4-BE49-F238E27FC236}">
                <a16:creationId xmlns:a16="http://schemas.microsoft.com/office/drawing/2014/main" id="{28C9330E-3C8C-206A-632D-7A9720A9E87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881" y="46442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931;p22" descr="Recurso 37.png">
            <a:extLst>
              <a:ext uri="{FF2B5EF4-FFF2-40B4-BE49-F238E27FC236}">
                <a16:creationId xmlns:a16="http://schemas.microsoft.com/office/drawing/2014/main" id="{AB35A580-F9C8-6B1F-60FA-FBDCA53758EB}"/>
              </a:ext>
            </a:extLst>
          </p:cNvPr>
          <p:cNvPicPr preferRelativeResize="0">
            <a:picLocks noChangeAspect="1"/>
          </p:cNvPicPr>
          <p:nvPr/>
        </p:nvPicPr>
        <p:blipFill rotWithShape="1">
          <a:blip r:embed="rId12">
            <a:alphaModFix/>
          </a:blip>
          <a:srcRect b="18540"/>
          <a:stretch/>
        </p:blipFill>
        <p:spPr>
          <a:xfrm>
            <a:off x="2423013" y="3973286"/>
            <a:ext cx="288000" cy="293120"/>
          </a:xfrm>
          <a:prstGeom prst="rect">
            <a:avLst/>
          </a:prstGeom>
          <a:noFill/>
          <a:ln>
            <a:noFill/>
          </a:ln>
        </p:spPr>
      </p:pic>
      <p:pic>
        <p:nvPicPr>
          <p:cNvPr id="5" name="Google Shape;357;p9">
            <a:extLst>
              <a:ext uri="{FF2B5EF4-FFF2-40B4-BE49-F238E27FC236}">
                <a16:creationId xmlns:a16="http://schemas.microsoft.com/office/drawing/2014/main" id="{9E0CF4B4-254F-2C3E-A515-77697C57C6F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881" y="401406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3036;p14">
            <a:extLst>
              <a:ext uri="{FF2B5EF4-FFF2-40B4-BE49-F238E27FC236}">
                <a16:creationId xmlns:a16="http://schemas.microsoft.com/office/drawing/2014/main" id="{C3F47640-EEC7-E6C8-B832-92F16400D9C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3" name="Google Shape;357;p9">
            <a:extLst>
              <a:ext uri="{FF2B5EF4-FFF2-40B4-BE49-F238E27FC236}">
                <a16:creationId xmlns:a16="http://schemas.microsoft.com/office/drawing/2014/main" id="{2016C4F4-BB99-1B8D-82CB-C437865325C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881" y="275246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9C695CF3-CF80-30EB-110A-5825BA9134D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881" y="338386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11504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00FDE-9196-488C-888A-11714D96F896}"/>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E868823F-50BF-0A2E-DBA5-2F840DAAB55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0028A330-7FF9-A273-CE87-9E39DBF973DC}"/>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BB145544-C754-6A77-9E30-8A4097CBC39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2969D041-A8C6-34F0-9E1F-BBED27D01BF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D0B20197-2A6E-FA55-381C-901EB89DB20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E25C613B-AF57-5E1F-0091-43245BE93C6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1775362B-AE5E-EBE9-2A79-CCE8CC78391B}"/>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3264D5D2-636A-FB5C-6EBD-51DFAA46FB02}"/>
              </a:ext>
            </a:extLst>
          </p:cNvPr>
          <p:cNvGraphicFramePr/>
          <p:nvPr/>
        </p:nvGraphicFramePr>
        <p:xfrm>
          <a:off x="4420401" y="1463189"/>
          <a:ext cx="7527600" cy="420291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San Juan de Micay</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 Juan de Micay </a:t>
                      </a:r>
                      <a:r>
                        <a:rPr lang="es-CO" sz="900" u="none" strike="noStrike" cap="none" dirty="0">
                          <a:latin typeface="Verdana" panose="020B0604030504040204" pitchFamily="34" charset="0"/>
                          <a:ea typeface="Verdana" panose="020B0604030504040204" pitchFamily="34" charset="0"/>
                          <a:cs typeface="Arial Narrow"/>
                          <a:sym typeface="Arial Narrow"/>
                        </a:rPr>
                        <a:t>y sus afluentes, aportante directo al Océano Pacífico. Se recomienda especial atención en los municipios de Argelia, San Miguel y López de Micay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a:ea typeface="Verdana"/>
                          <a:cs typeface="Verdana"/>
                          <a:sym typeface="Verdana"/>
                        </a:rPr>
                        <a:t>Tapaje – Dagua – Directos</a:t>
                      </a:r>
                      <a:endParaRPr sz="900" b="0" u="none" strike="noStrike" cap="none" dirty="0">
                        <a:solidFill>
                          <a:srgbClr val="000000"/>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Saija</a:t>
                      </a:r>
                      <a:endParaRPr sz="900" b="0" u="none" strike="noStrike" cap="none" dirty="0">
                        <a:solidFill>
                          <a:schemeClr val="dk1"/>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u="none" strike="noStrike" cap="none" dirty="0" err="1">
                          <a:latin typeface="Verdana"/>
                          <a:ea typeface="Verdana"/>
                          <a:cs typeface="Verdana"/>
                          <a:sym typeface="Verdana"/>
                        </a:rPr>
                        <a:t>Saija</a:t>
                      </a:r>
                      <a:r>
                        <a:rPr lang="es-ES" sz="900" u="none" strike="noStrike" cap="none" dirty="0">
                          <a:latin typeface="Verdana"/>
                          <a:ea typeface="Verdana"/>
                          <a:cs typeface="Verdana"/>
                          <a:sym typeface="Verdana"/>
                        </a:rPr>
                        <a:t> y sus afluentes, aportante directo al Océano Pacífico. </a:t>
                      </a:r>
                    </a:p>
                  </a:txBody>
                  <a:tcPr marL="91450" marR="91450"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Timbiquí</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b="0" i="0" u="none" strike="noStrike" cap="none" dirty="0">
                          <a:solidFill>
                            <a:schemeClr val="dk1"/>
                          </a:solidFill>
                          <a:latin typeface="Verdana"/>
                          <a:ea typeface="Verdana"/>
                          <a:cs typeface="Verdana"/>
                          <a:sym typeface="Verdana"/>
                        </a:rPr>
                        <a:t>Timbiquí y sus afluentes, aportante directo al Océano Pacífico. Especial atención en el municipio de Timbiquí (Cauca).</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Guapi</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Guapi </a:t>
                      </a:r>
                      <a:r>
                        <a:rPr lang="es-ES" sz="900" b="0" i="0" u="none" strike="noStrike" cap="none" dirty="0">
                          <a:solidFill>
                            <a:schemeClr val="dk1"/>
                          </a:solidFill>
                          <a:latin typeface="Verdana"/>
                          <a:ea typeface="Verdana"/>
                          <a:cs typeface="Verdana"/>
                          <a:sym typeface="Verdana"/>
                        </a:rPr>
                        <a:t>y sus afluentes, aportante directo al Océano Pacífico. Especial atención en el municipio de Guapi (Cauca). </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 – Dagua – Directos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Iscuandé</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Iscuandé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aportante directo al Océano Pacífico. Especial atención en el municipio de Santa Bárbara Iscuandé (Nariño).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9193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 – Dagua – Directos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Tapaje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el cual drena sus aguas al Océano</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Pacífico en el departamento de</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Nariño. </a:t>
                      </a: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395557"/>
                  </a:ext>
                </a:extLst>
              </a:tr>
            </a:tbl>
          </a:graphicData>
        </a:graphic>
      </p:graphicFrame>
      <p:pic>
        <p:nvPicPr>
          <p:cNvPr id="27" name="Google Shape;158;p1" descr="Recurso 37.png">
            <a:extLst>
              <a:ext uri="{FF2B5EF4-FFF2-40B4-BE49-F238E27FC236}">
                <a16:creationId xmlns:a16="http://schemas.microsoft.com/office/drawing/2014/main" id="{34637946-A97C-CE46-44B9-6ECA92BFE2C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186525" y="4333226"/>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87C752DE-E5FF-9B46-9221-008F1C31283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917327" y="4487864"/>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927;p22">
            <a:extLst>
              <a:ext uri="{FF2B5EF4-FFF2-40B4-BE49-F238E27FC236}">
                <a16:creationId xmlns:a16="http://schemas.microsoft.com/office/drawing/2014/main" id="{FB9EA933-8C43-9B6D-E613-C036FD630228}"/>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21" name="Google Shape;928;p22">
            <a:extLst>
              <a:ext uri="{FF2B5EF4-FFF2-40B4-BE49-F238E27FC236}">
                <a16:creationId xmlns:a16="http://schemas.microsoft.com/office/drawing/2014/main" id="{7FA8EB0A-B1C3-9C8F-03D0-6325017FE79C}"/>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26" name="Google Shape;929;p22" descr="Recurso 32.png">
            <a:extLst>
              <a:ext uri="{FF2B5EF4-FFF2-40B4-BE49-F238E27FC236}">
                <a16:creationId xmlns:a16="http://schemas.microsoft.com/office/drawing/2014/main" id="{C2EBF37E-5A14-F576-9877-01F67C1A5C94}"/>
              </a:ext>
            </a:extLst>
          </p:cNvPr>
          <p:cNvPicPr preferRelativeResize="0">
            <a:picLocks noChangeAspect="1"/>
          </p:cNvPicPr>
          <p:nvPr/>
        </p:nvPicPr>
        <p:blipFill rotWithShape="1">
          <a:blip r:embed="rId12">
            <a:alphaModFix/>
          </a:blip>
          <a:srcRect l="9354"/>
          <a:stretch/>
        </p:blipFill>
        <p:spPr>
          <a:xfrm>
            <a:off x="-541338" y="3010646"/>
            <a:ext cx="288000" cy="249449"/>
          </a:xfrm>
          <a:prstGeom prst="rect">
            <a:avLst/>
          </a:prstGeom>
          <a:noFill/>
          <a:ln>
            <a:noFill/>
          </a:ln>
        </p:spPr>
      </p:pic>
      <p:pic>
        <p:nvPicPr>
          <p:cNvPr id="28" name="Google Shape;931;p22" descr="Recurso 37.png">
            <a:extLst>
              <a:ext uri="{FF2B5EF4-FFF2-40B4-BE49-F238E27FC236}">
                <a16:creationId xmlns:a16="http://schemas.microsoft.com/office/drawing/2014/main" id="{B4C6BB0D-BD04-16B4-F538-D981BE69B673}"/>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2" name="Google Shape;932;p22" descr="Recurso 31.png">
            <a:extLst>
              <a:ext uri="{FF2B5EF4-FFF2-40B4-BE49-F238E27FC236}">
                <a16:creationId xmlns:a16="http://schemas.microsoft.com/office/drawing/2014/main" id="{EA5CD10E-78F6-D77E-0F3F-718B42A5FCA8}"/>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3" name="Google Shape;933;p22">
            <a:extLst>
              <a:ext uri="{FF2B5EF4-FFF2-40B4-BE49-F238E27FC236}">
                <a16:creationId xmlns:a16="http://schemas.microsoft.com/office/drawing/2014/main" id="{F230254A-416F-5D43-3E52-A5910463150F}"/>
              </a:ext>
            </a:extLst>
          </p:cNvPr>
          <p:cNvPicPr preferRelativeResize="0">
            <a:picLocks noChangeAspect="1"/>
          </p:cNvPicPr>
          <p:nvPr/>
        </p:nvPicPr>
        <p:blipFill rotWithShape="1">
          <a:blip r:embed="rId15">
            <a:alphaModFix/>
          </a:blip>
          <a:srcRect/>
          <a:stretch/>
        </p:blipFill>
        <p:spPr>
          <a:xfrm>
            <a:off x="-557213" y="3316941"/>
            <a:ext cx="288000" cy="237303"/>
          </a:xfrm>
          <a:prstGeom prst="rect">
            <a:avLst/>
          </a:prstGeom>
          <a:noFill/>
          <a:ln>
            <a:noFill/>
          </a:ln>
        </p:spPr>
      </p:pic>
      <p:pic>
        <p:nvPicPr>
          <p:cNvPr id="34" name="Google Shape;935;p22" descr="Recurso 32.png">
            <a:extLst>
              <a:ext uri="{FF2B5EF4-FFF2-40B4-BE49-F238E27FC236}">
                <a16:creationId xmlns:a16="http://schemas.microsoft.com/office/drawing/2014/main" id="{57A63D28-B15C-9B0C-F253-38500DE9B771}"/>
              </a:ext>
            </a:extLst>
          </p:cNvPr>
          <p:cNvPicPr preferRelativeResize="0">
            <a:picLocks noChangeAspect="1"/>
          </p:cNvPicPr>
          <p:nvPr/>
        </p:nvPicPr>
        <p:blipFill rotWithShape="1">
          <a:blip r:embed="rId12">
            <a:alphaModFix/>
          </a:blip>
          <a:srcRect l="9354"/>
          <a:stretch/>
        </p:blipFill>
        <p:spPr>
          <a:xfrm>
            <a:off x="-557213" y="3635839"/>
            <a:ext cx="288000" cy="249449"/>
          </a:xfrm>
          <a:prstGeom prst="rect">
            <a:avLst/>
          </a:prstGeom>
          <a:noFill/>
          <a:ln>
            <a:noFill/>
          </a:ln>
        </p:spPr>
      </p:pic>
      <p:pic>
        <p:nvPicPr>
          <p:cNvPr id="3" name="Google Shape;158;p1" descr="Recurso 37.png">
            <a:extLst>
              <a:ext uri="{FF2B5EF4-FFF2-40B4-BE49-F238E27FC236}">
                <a16:creationId xmlns:a16="http://schemas.microsoft.com/office/drawing/2014/main" id="{4288CA76-4D96-93C4-5419-497EB515999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684955" y="4733683"/>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8C43456A-9BAA-F46A-4C03-B3CFB5033D5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329078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AD8EB198-653B-970B-AA65-E538E4738EA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390139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9229E950-8756-2DAD-57B1-3ABEA3102CE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451200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61EDC993-DFAE-72B0-63A0-01425509D92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51226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77546675-878C-C561-4AF7-8E1583F7E56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205878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EA515EE4-E468-0102-3960-8EB7A20A784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267519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036;p14">
            <a:extLst>
              <a:ext uri="{FF2B5EF4-FFF2-40B4-BE49-F238E27FC236}">
                <a16:creationId xmlns:a16="http://schemas.microsoft.com/office/drawing/2014/main" id="{EA8B09F5-8F5D-6BF7-5EB0-DEEE5A8E3E2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spTree>
    <p:extLst>
      <p:ext uri="{BB962C8B-B14F-4D97-AF65-F5344CB8AC3E}">
        <p14:creationId xmlns:p14="http://schemas.microsoft.com/office/powerpoint/2010/main" val="128816291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6E23-69E1-1569-817A-328B0B409E0B}"/>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0BB98602-4E64-0226-CD08-E4126785A9D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E3D38846-D5F4-2E81-75A1-66348B45E6F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45B71DE9-DF66-02D5-3B67-3BF3DA9F2D3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9DBCD78E-EB4A-301B-85E6-5F156A87C56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D5127758-06F3-0D46-5EA6-F24F3C78D5D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E0720C61-BCE1-4333-0D36-9001ADD8C8A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7194C443-F91D-8A62-023F-E767C842C9C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0CACE21A-4564-7F23-9A9B-AC21A2F1BE3A}"/>
              </a:ext>
            </a:extLst>
          </p:cNvPr>
          <p:cNvGraphicFramePr/>
          <p:nvPr/>
        </p:nvGraphicFramePr>
        <p:xfrm>
          <a:off x="4410840" y="1258888"/>
          <a:ext cx="7527600" cy="419562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Cuenca alta del río Patía</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Alto Patía y sus afluentes, particularmente en los ríos Timbío, </a:t>
                      </a:r>
                      <a:r>
                        <a:rPr lang="es-ES" sz="900" u="none" strike="noStrike" dirty="0" err="1">
                          <a:latin typeface="Verdana" panose="020B0604030504040204" pitchFamily="34" charset="0"/>
                          <a:ea typeface="Verdana" panose="020B0604030504040204" pitchFamily="34" charset="0"/>
                          <a:cs typeface="Arial Narrow"/>
                          <a:sym typeface="Arial Narrow"/>
                        </a:rPr>
                        <a:t>Quilcacé</a:t>
                      </a:r>
                      <a:r>
                        <a:rPr lang="es-ES" sz="900" u="none" strike="noStrike" dirty="0">
                          <a:latin typeface="Verdana" panose="020B0604030504040204" pitchFamily="34" charset="0"/>
                          <a:ea typeface="Verdana" panose="020B0604030504040204" pitchFamily="34" charset="0"/>
                          <a:cs typeface="Arial Narrow"/>
                          <a:sym typeface="Arial Narrow"/>
                        </a:rPr>
                        <a:t> y Guabas, y las quebradas </a:t>
                      </a:r>
                      <a:r>
                        <a:rPr lang="es-ES" sz="900" u="none" strike="noStrike" dirty="0" err="1">
                          <a:latin typeface="Verdana" panose="020B0604030504040204" pitchFamily="34" charset="0"/>
                          <a:ea typeface="Verdana" panose="020B0604030504040204" pitchFamily="34" charset="0"/>
                          <a:cs typeface="Arial Narrow"/>
                          <a:sym typeface="Arial Narrow"/>
                        </a:rPr>
                        <a:t>Sachamates</a:t>
                      </a:r>
                      <a:r>
                        <a:rPr lang="es-ES" sz="900" u="none" strike="noStrike" dirty="0">
                          <a:latin typeface="Verdana" panose="020B0604030504040204" pitchFamily="34" charset="0"/>
                          <a:ea typeface="Verdana" panose="020B0604030504040204" pitchFamily="34" charset="0"/>
                          <a:cs typeface="Arial Narrow"/>
                          <a:sym typeface="Arial Narrow"/>
                        </a:rPr>
                        <a:t>, San Gandinga, Las Tallas y El Águila. Se recomienda especial atención en los municipios de El Tambo, Patía, Mercaderes y Balboa (Cauca), y Leiva (Nariño). </a:t>
                      </a:r>
                      <a:endParaRPr lang="es-ES" sz="900" dirty="0">
                        <a:latin typeface="Verdana" panose="020B0604030504040204" pitchFamily="34" charset="0"/>
                        <a:ea typeface="Verdana" panose="020B0604030504040204" pitchFamily="34" charset="0"/>
                      </a:endParaRPr>
                    </a:p>
                  </a:txBody>
                  <a:tcPr marL="91442" marR="91442"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32238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San Jorge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dirty="0">
                          <a:latin typeface="Verdana" panose="020B0604030504040204" pitchFamily="34" charset="0"/>
                          <a:ea typeface="Verdana" panose="020B0604030504040204" pitchFamily="34" charset="0"/>
                          <a:cs typeface="Arial Narrow"/>
                          <a:sym typeface="Arial Narrow"/>
                        </a:rPr>
                        <a:t>súbitas en el río San Jorge y sus afluentes, especialmente en los ríos San Pedro, Mazamorras y Pancitará, y las quebradas San Gandinga, Salinas, Cascadas y Buenavista. Especial atención en los municipios de Almaguer, Sucre, Mercaderes y Bolívar, La Sierra, San Sebastián y La Vega (Cauca).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785419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Mayo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del río Mayo, aportante al alto Patía al n</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ororiente del departamento de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Nariño. Especial atención en el municipio de San</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Pablo (Nariño).</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667642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río Juanambú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Juanambú y sus afluentes (aportantes al Alto Patía - Nariño), especialmente el río Pasto y la quebrada El Royo. Se recomienda especial atención en los municipios de Pasto, San Bernardo y </a:t>
                      </a:r>
                      <a:r>
                        <a:rPr lang="es-ES" sz="900" u="none" strike="noStrike" dirty="0" err="1">
                          <a:latin typeface="Verdana" panose="020B0604030504040204" pitchFamily="34" charset="0"/>
                          <a:ea typeface="Verdana" panose="020B0604030504040204" pitchFamily="34" charset="0"/>
                          <a:cs typeface="Arial Narrow"/>
                          <a:sym typeface="Arial Narrow"/>
                        </a:rPr>
                        <a:t>Chachagüi</a:t>
                      </a:r>
                      <a:r>
                        <a:rPr lang="es-ES" sz="900" u="none" strike="noStrike" dirty="0">
                          <a:latin typeface="Verdana" panose="020B0604030504040204" pitchFamily="34" charset="0"/>
                          <a:ea typeface="Verdana" panose="020B0604030504040204" pitchFamily="34" charset="0"/>
                          <a:cs typeface="Arial Narrow"/>
                          <a:sym typeface="Arial Narrow"/>
                        </a:rPr>
                        <a:t> (Nariño). </a:t>
                      </a:r>
                      <a:r>
                        <a:rPr lang="es-ES" sz="900" b="1" u="none" strike="noStrike" dirty="0">
                          <a:latin typeface="Verdana" panose="020B0604030504040204" pitchFamily="34" charset="0"/>
                          <a:ea typeface="Verdana" panose="020B0604030504040204" pitchFamily="34" charset="0"/>
                          <a:cs typeface="Arial Narrow"/>
                          <a:sym typeface="Arial Narrow"/>
                        </a:rPr>
                        <a:t>Nota: I</a:t>
                      </a:r>
                      <a:r>
                        <a:rPr lang="es-ES" sz="900" u="none" strike="noStrike" dirty="0">
                          <a:latin typeface="Verdana" panose="020B0604030504040204" pitchFamily="34" charset="0"/>
                          <a:ea typeface="Verdana" panose="020B0604030504040204" pitchFamily="34" charset="0"/>
                          <a:cs typeface="Arial Narrow"/>
                          <a:sym typeface="Arial Narrow"/>
                        </a:rPr>
                        <a:t>nundaciones por el desbordamiento de una quebrada en el corregimiento de Catambuco al sur de la ciudad de Pasto (04/03/2025).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15812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Guáitara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Guáitara y sus aportantes. Especial atención en los municipios de Santacruz, </a:t>
                      </a:r>
                      <a:r>
                        <a:rPr lang="es-CO" sz="900" u="none" strike="noStrike" dirty="0" err="1">
                          <a:latin typeface="Verdana" panose="020B0604030504040204" pitchFamily="34" charset="0"/>
                          <a:ea typeface="Verdana" panose="020B0604030504040204" pitchFamily="34" charset="0"/>
                          <a:cs typeface="Arial Narrow"/>
                          <a:sym typeface="Arial Narrow"/>
                        </a:rPr>
                        <a:t>Yacuanquer</a:t>
                      </a:r>
                      <a:r>
                        <a:rPr lang="es-CO" sz="900" u="none" strike="noStrike" dirty="0">
                          <a:latin typeface="Verdana" panose="020B0604030504040204" pitchFamily="34" charset="0"/>
                          <a:ea typeface="Verdana" panose="020B0604030504040204" pitchFamily="34" charset="0"/>
                          <a:cs typeface="Arial Narrow"/>
                          <a:sym typeface="Arial Narrow"/>
                        </a:rPr>
                        <a:t> y El Tambo (Nariño).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0173953"/>
                  </a:ext>
                </a:extLst>
              </a:tr>
            </a:tbl>
          </a:graphicData>
        </a:graphic>
      </p:graphicFrame>
      <p:pic>
        <p:nvPicPr>
          <p:cNvPr id="22" name="Google Shape;927;p22">
            <a:extLst>
              <a:ext uri="{FF2B5EF4-FFF2-40B4-BE49-F238E27FC236}">
                <a16:creationId xmlns:a16="http://schemas.microsoft.com/office/drawing/2014/main" id="{5B07E917-38E9-505A-B747-F86445E0A8D1}"/>
              </a:ext>
            </a:extLst>
          </p:cNvPr>
          <p:cNvPicPr preferRelativeResize="0">
            <a:picLocks noChangeAspect="1"/>
          </p:cNvPicPr>
          <p:nvPr/>
        </p:nvPicPr>
        <p:blipFill rotWithShape="1">
          <a:blip r:embed="rId9">
            <a:alphaModFix/>
          </a:blip>
          <a:srcRect/>
          <a:stretch/>
        </p:blipFill>
        <p:spPr>
          <a:xfrm>
            <a:off x="-519113" y="1724026"/>
            <a:ext cx="288000" cy="270843"/>
          </a:xfrm>
          <a:prstGeom prst="rect">
            <a:avLst/>
          </a:prstGeom>
          <a:noFill/>
          <a:ln>
            <a:noFill/>
          </a:ln>
        </p:spPr>
      </p:pic>
      <p:pic>
        <p:nvPicPr>
          <p:cNvPr id="23" name="Google Shape;928;p22">
            <a:extLst>
              <a:ext uri="{FF2B5EF4-FFF2-40B4-BE49-F238E27FC236}">
                <a16:creationId xmlns:a16="http://schemas.microsoft.com/office/drawing/2014/main" id="{F916CA3F-BABE-05D6-4C25-AEA6CAF1EF49}"/>
              </a:ext>
            </a:extLst>
          </p:cNvPr>
          <p:cNvPicPr preferRelativeResize="0">
            <a:picLocks noChangeAspect="1"/>
          </p:cNvPicPr>
          <p:nvPr/>
        </p:nvPicPr>
        <p:blipFill rotWithShape="1">
          <a:blip r:embed="rId10">
            <a:alphaModFix/>
          </a:blip>
          <a:srcRect/>
          <a:stretch/>
        </p:blipFill>
        <p:spPr>
          <a:xfrm>
            <a:off x="-511175" y="2173288"/>
            <a:ext cx="288000" cy="281600"/>
          </a:xfrm>
          <a:prstGeom prst="rect">
            <a:avLst/>
          </a:prstGeom>
          <a:noFill/>
          <a:ln>
            <a:noFill/>
          </a:ln>
        </p:spPr>
      </p:pic>
      <p:pic>
        <p:nvPicPr>
          <p:cNvPr id="25" name="Google Shape;929;p22" descr="Recurso 32.png">
            <a:extLst>
              <a:ext uri="{FF2B5EF4-FFF2-40B4-BE49-F238E27FC236}">
                <a16:creationId xmlns:a16="http://schemas.microsoft.com/office/drawing/2014/main" id="{977B4AE1-7280-E494-474A-2E600983C893}"/>
              </a:ext>
            </a:extLst>
          </p:cNvPr>
          <p:cNvPicPr preferRelativeResize="0">
            <a:picLocks noChangeAspect="1"/>
          </p:cNvPicPr>
          <p:nvPr/>
        </p:nvPicPr>
        <p:blipFill rotWithShape="1">
          <a:blip r:embed="rId11">
            <a:alphaModFix/>
          </a:blip>
          <a:srcRect l="9354"/>
          <a:stretch/>
        </p:blipFill>
        <p:spPr>
          <a:xfrm>
            <a:off x="-557213" y="3011766"/>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8A609852-CD1F-0426-F2A2-2361C9EA7B19}"/>
              </a:ext>
            </a:extLst>
          </p:cNvPr>
          <p:cNvPicPr preferRelativeResize="0">
            <a:picLocks noChangeAspect="1"/>
          </p:cNvPicPr>
          <p:nvPr/>
        </p:nvPicPr>
        <p:blipFill rotWithShape="1">
          <a:blip r:embed="rId12">
            <a:alphaModFix/>
          </a:blip>
          <a:srcRect b="18540"/>
          <a:stretch/>
        </p:blipFill>
        <p:spPr>
          <a:xfrm>
            <a:off x="-511175" y="1258888"/>
            <a:ext cx="288000" cy="293120"/>
          </a:xfrm>
          <a:prstGeom prst="rect">
            <a:avLst/>
          </a:prstGeom>
          <a:noFill/>
          <a:ln>
            <a:noFill/>
          </a:ln>
        </p:spPr>
      </p:pic>
      <p:pic>
        <p:nvPicPr>
          <p:cNvPr id="29" name="Google Shape;932;p22" descr="Recurso 31.png">
            <a:extLst>
              <a:ext uri="{FF2B5EF4-FFF2-40B4-BE49-F238E27FC236}">
                <a16:creationId xmlns:a16="http://schemas.microsoft.com/office/drawing/2014/main" id="{FD1D7E61-F97A-A2BC-2325-4D73BDFF2736}"/>
              </a:ext>
            </a:extLst>
          </p:cNvPr>
          <p:cNvPicPr preferRelativeResize="0">
            <a:picLocks noChangeAspect="1"/>
          </p:cNvPicPr>
          <p:nvPr/>
        </p:nvPicPr>
        <p:blipFill rotWithShape="1">
          <a:blip r:embed="rId13">
            <a:alphaModFix/>
          </a:blip>
          <a:srcRect l="11144" r="26973"/>
          <a:stretch/>
        </p:blipFill>
        <p:spPr>
          <a:xfrm>
            <a:off x="-533400" y="2619376"/>
            <a:ext cx="288000" cy="260853"/>
          </a:xfrm>
          <a:prstGeom prst="rect">
            <a:avLst/>
          </a:prstGeom>
          <a:noFill/>
          <a:ln>
            <a:noFill/>
          </a:ln>
        </p:spPr>
      </p:pic>
      <p:pic>
        <p:nvPicPr>
          <p:cNvPr id="30" name="Google Shape;933;p22">
            <a:extLst>
              <a:ext uri="{FF2B5EF4-FFF2-40B4-BE49-F238E27FC236}">
                <a16:creationId xmlns:a16="http://schemas.microsoft.com/office/drawing/2014/main" id="{F754FEBD-BD16-A611-2BAA-4721A994B175}"/>
              </a:ext>
            </a:extLst>
          </p:cNvPr>
          <p:cNvPicPr preferRelativeResize="0">
            <a:picLocks noChangeAspect="1"/>
          </p:cNvPicPr>
          <p:nvPr/>
        </p:nvPicPr>
        <p:blipFill rotWithShape="1">
          <a:blip r:embed="rId14">
            <a:alphaModFix/>
          </a:blip>
          <a:srcRect/>
          <a:stretch/>
        </p:blipFill>
        <p:spPr>
          <a:xfrm>
            <a:off x="-525463" y="3393387"/>
            <a:ext cx="288000" cy="237303"/>
          </a:xfrm>
          <a:prstGeom prst="rect">
            <a:avLst/>
          </a:prstGeom>
          <a:noFill/>
          <a:ln>
            <a:noFill/>
          </a:ln>
        </p:spPr>
      </p:pic>
      <p:pic>
        <p:nvPicPr>
          <p:cNvPr id="31" name="Google Shape;935;p22" descr="Recurso 32.png">
            <a:extLst>
              <a:ext uri="{FF2B5EF4-FFF2-40B4-BE49-F238E27FC236}">
                <a16:creationId xmlns:a16="http://schemas.microsoft.com/office/drawing/2014/main" id="{537AA278-D429-B12F-1FD9-9BD9B94946A4}"/>
              </a:ext>
            </a:extLst>
          </p:cNvPr>
          <p:cNvPicPr preferRelativeResize="0">
            <a:picLocks noChangeAspect="1"/>
          </p:cNvPicPr>
          <p:nvPr/>
        </p:nvPicPr>
        <p:blipFill rotWithShape="1">
          <a:blip r:embed="rId11">
            <a:alphaModFix/>
          </a:blip>
          <a:srcRect l="9354"/>
          <a:stretch/>
        </p:blipFill>
        <p:spPr>
          <a:xfrm>
            <a:off x="-557213" y="3743436"/>
            <a:ext cx="288000" cy="249449"/>
          </a:xfrm>
          <a:prstGeom prst="rect">
            <a:avLst/>
          </a:prstGeom>
          <a:noFill/>
          <a:ln>
            <a:noFill/>
          </a:ln>
        </p:spPr>
      </p:pic>
      <p:pic>
        <p:nvPicPr>
          <p:cNvPr id="18" name="Google Shape;158;p1" descr="Recurso 37.png">
            <a:extLst>
              <a:ext uri="{FF2B5EF4-FFF2-40B4-BE49-F238E27FC236}">
                <a16:creationId xmlns:a16="http://schemas.microsoft.com/office/drawing/2014/main" id="{E5695609-6365-2771-630F-A3E0345B4E4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329263" y="4720336"/>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2180CCB8-F604-9926-E120-E26D40A9635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763" y="194024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85A16B6C-B42C-02C6-B2C0-9E9D0F46A14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763" y="339321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9025644B-B152-7DBC-01BD-74655A58806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763" y="270068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3F28454-CBC4-C0C9-98EE-11B75968B12E}"/>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290762" y="5059176"/>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096C85D5-0BE5-EAFD-DBEC-8F2AAB52AAC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3" name="Google Shape;933;p22">
            <a:extLst>
              <a:ext uri="{FF2B5EF4-FFF2-40B4-BE49-F238E27FC236}">
                <a16:creationId xmlns:a16="http://schemas.microsoft.com/office/drawing/2014/main" id="{FBF2A3C4-01B7-C9BC-8100-623DF9407EC8}"/>
              </a:ext>
            </a:extLst>
          </p:cNvPr>
          <p:cNvPicPr preferRelativeResize="0">
            <a:picLocks noChangeAspect="1"/>
          </p:cNvPicPr>
          <p:nvPr/>
        </p:nvPicPr>
        <p:blipFill rotWithShape="1">
          <a:blip r:embed="rId14">
            <a:alphaModFix/>
          </a:blip>
          <a:srcRect/>
          <a:stretch/>
        </p:blipFill>
        <p:spPr>
          <a:xfrm>
            <a:off x="2214290" y="5432162"/>
            <a:ext cx="288000" cy="237303"/>
          </a:xfrm>
          <a:prstGeom prst="rect">
            <a:avLst/>
          </a:prstGeom>
          <a:noFill/>
          <a:ln>
            <a:noFill/>
          </a:ln>
        </p:spPr>
      </p:pic>
      <p:pic>
        <p:nvPicPr>
          <p:cNvPr id="19" name="Google Shape;932;p22" descr="Recurso 31.png">
            <a:extLst>
              <a:ext uri="{FF2B5EF4-FFF2-40B4-BE49-F238E27FC236}">
                <a16:creationId xmlns:a16="http://schemas.microsoft.com/office/drawing/2014/main" id="{4B502A32-08D7-A501-4886-ED6BE4F16D1E}"/>
              </a:ext>
            </a:extLst>
          </p:cNvPr>
          <p:cNvPicPr preferRelativeResize="0">
            <a:picLocks noChangeAspect="1"/>
          </p:cNvPicPr>
          <p:nvPr/>
        </p:nvPicPr>
        <p:blipFill rotWithShape="1">
          <a:blip r:embed="rId13">
            <a:alphaModFix/>
          </a:blip>
          <a:srcRect l="11144" r="26973"/>
          <a:stretch/>
        </p:blipFill>
        <p:spPr>
          <a:xfrm>
            <a:off x="1930127" y="5540473"/>
            <a:ext cx="288000" cy="260853"/>
          </a:xfrm>
          <a:prstGeom prst="rect">
            <a:avLst/>
          </a:prstGeom>
          <a:noFill/>
          <a:ln>
            <a:noFill/>
          </a:ln>
        </p:spPr>
      </p:pic>
      <p:pic>
        <p:nvPicPr>
          <p:cNvPr id="17" name="Google Shape;357;p9">
            <a:extLst>
              <a:ext uri="{FF2B5EF4-FFF2-40B4-BE49-F238E27FC236}">
                <a16:creationId xmlns:a16="http://schemas.microsoft.com/office/drawing/2014/main" id="{34E40DAE-CFC5-BB29-F03F-117FEB5CBC3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763" y="419611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F38934B4-593D-3242-34D1-B695BDEADB9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763" y="491502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0120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FE33-03F6-4660-1612-E10A2DAED00C}"/>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AE42A28E-9EB1-A16B-588F-31B7D14477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2C6861F7-4B65-B5AD-D942-EA25E4A97AD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13275"/>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CB2120BB-1AA1-6458-9E47-FC3B93F12D5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CB1F8572-B7AE-42BA-CACE-FE85F68FA2D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0D2F77E1-ED1E-71FF-6666-2D77D264F70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0834993B-6F68-31DF-5411-C16C968831D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2966BF53-8598-97BE-4FC1-47244EBE31A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9E293F26-6F19-3E38-E9A6-75B35F50D4F8}"/>
              </a:ext>
            </a:extLst>
          </p:cNvPr>
          <p:cNvGraphicFramePr/>
          <p:nvPr/>
        </p:nvGraphicFramePr>
        <p:xfrm>
          <a:off x="4421471" y="1485921"/>
          <a:ext cx="7527600" cy="439633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Patía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Probabilidad de incrementos en los niveles en la cuenca media del río Patía y sus afluentes. Especial atención en los municipios de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Cumbitara, El Charco, El Rosario, Leiva, Los Andes (Sotomayor), Magüí (Payán), Policarpa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(Nariño). </a:t>
                      </a:r>
                    </a:p>
                  </a:txBody>
                  <a:tcPr marL="91442" marR="91442"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47120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Telembí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Telembí y sus afluentes, especialmente el río Ispi. Se recomienda especial atención en los municipios de Roberto Payan, Barbacoas,</a:t>
                      </a:r>
                      <a:r>
                        <a:rPr lang="es-ES" sz="900" u="none" strike="noStrike" baseline="0" dirty="0">
                          <a:latin typeface="Verdana" panose="020B0604030504040204" pitchFamily="34" charset="0"/>
                          <a:ea typeface="Verdana" panose="020B0604030504040204" pitchFamily="34" charset="0"/>
                          <a:cs typeface="Arial Narrow"/>
                          <a:sym typeface="Arial Narrow"/>
                        </a:rPr>
                        <a:t> </a:t>
                      </a:r>
                      <a:r>
                        <a:rPr lang="es-ES" sz="900" u="none" strike="noStrike" dirty="0">
                          <a:latin typeface="Verdana" panose="020B0604030504040204" pitchFamily="34" charset="0"/>
                          <a:ea typeface="Verdana" panose="020B0604030504040204" pitchFamily="34" charset="0"/>
                          <a:cs typeface="Arial Narrow"/>
                          <a:sym typeface="Arial Narrow"/>
                        </a:rPr>
                        <a:t>Mallama y Tumaco (Nariño).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39555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Patía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Patía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kern="1200" cap="none" dirty="0">
                          <a:solidFill>
                            <a:schemeClr val="tx1"/>
                          </a:solidFill>
                          <a:latin typeface="Verdana" panose="020B0604030504040204" pitchFamily="34" charset="0"/>
                          <a:ea typeface="Verdana" panose="020B0604030504040204" pitchFamily="34" charset="0"/>
                          <a:cs typeface="+mn-cs"/>
                          <a:sym typeface="Arial Narrow"/>
                        </a:rPr>
                        <a:t>Probabilidad de crecientes súbitas en el nivel de la parte baja del río Patía y sus afluentes</a:t>
                      </a:r>
                      <a:r>
                        <a:rPr lang="es-CO" sz="900" u="none" strike="noStrike" kern="1200" cap="none" dirty="0">
                          <a:solidFill>
                            <a:schemeClr val="tx1"/>
                          </a:solidFill>
                          <a:latin typeface="Verdana" panose="020B0604030504040204" pitchFamily="34" charset="0"/>
                          <a:ea typeface="Verdana" panose="020B0604030504040204" pitchFamily="34" charset="0"/>
                          <a:cs typeface="+mn-cs"/>
                          <a:sym typeface="Arial Narrow"/>
                        </a:rPr>
                        <a:t>, el cual descarga </a:t>
                      </a:r>
                      <a:r>
                        <a:rPr lang="es-CO" sz="900" u="none" strike="noStrike" cap="none" dirty="0">
                          <a:latin typeface="Verdana" panose="020B0604030504040204" pitchFamily="34" charset="0"/>
                          <a:ea typeface="Verdana" panose="020B0604030504040204" pitchFamily="34" charset="0"/>
                          <a:cs typeface="Arial Narrow"/>
                          <a:sym typeface="Arial Narrow"/>
                        </a:rPr>
                        <a:t>sus aguas al océano Pacífico en el departamento de Nariño</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Se recomienda especial atención en los municipios de Magüí (Payán), Roberto Payán, Francisco Pizarro, La Tola, Olaya Herrera y Mosquera (Nariño).</a:t>
                      </a:r>
                      <a:endParaRPr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661146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Chagüi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Chagüi y sus afluentes. Se recomienda especial atención en el municipio de Tumaco (Nariño).</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515568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Rosario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Rosario y sus afluentes. Se recomienda especial atención en el municipio de Tumaco (Nariño).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91947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Mira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Mira y sus afluentes, tales como, los ríos Guiza, San Juan y Chagüi. Se recomienda especial atención a la altura de los municipios de Barbacoas, Ricaurte y Tumaco (Nariño).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375177"/>
                  </a:ext>
                </a:extLst>
              </a:tr>
            </a:tbl>
          </a:graphicData>
        </a:graphic>
      </p:graphicFrame>
      <p:pic>
        <p:nvPicPr>
          <p:cNvPr id="22" name="Google Shape;927;p22">
            <a:extLst>
              <a:ext uri="{FF2B5EF4-FFF2-40B4-BE49-F238E27FC236}">
                <a16:creationId xmlns:a16="http://schemas.microsoft.com/office/drawing/2014/main" id="{93C7C61A-2277-2DC0-BAA3-D2908FCD533A}"/>
              </a:ext>
            </a:extLst>
          </p:cNvPr>
          <p:cNvPicPr preferRelativeResize="0">
            <a:picLocks noChangeAspect="1"/>
          </p:cNvPicPr>
          <p:nvPr/>
        </p:nvPicPr>
        <p:blipFill rotWithShape="1">
          <a:blip r:embed="rId9">
            <a:alphaModFix/>
          </a:blip>
          <a:srcRect/>
          <a:stretch/>
        </p:blipFill>
        <p:spPr>
          <a:xfrm>
            <a:off x="-519113" y="1724027"/>
            <a:ext cx="265775" cy="249942"/>
          </a:xfrm>
          <a:prstGeom prst="rect">
            <a:avLst/>
          </a:prstGeom>
          <a:noFill/>
          <a:ln>
            <a:noFill/>
          </a:ln>
        </p:spPr>
      </p:pic>
      <p:pic>
        <p:nvPicPr>
          <p:cNvPr id="23" name="Google Shape;928;p22">
            <a:extLst>
              <a:ext uri="{FF2B5EF4-FFF2-40B4-BE49-F238E27FC236}">
                <a16:creationId xmlns:a16="http://schemas.microsoft.com/office/drawing/2014/main" id="{7BA983D0-4601-EC05-8871-0F7F075C5168}"/>
              </a:ext>
            </a:extLst>
          </p:cNvPr>
          <p:cNvPicPr preferRelativeResize="0">
            <a:picLocks noChangeAspect="1"/>
          </p:cNvPicPr>
          <p:nvPr/>
        </p:nvPicPr>
        <p:blipFill rotWithShape="1">
          <a:blip r:embed="rId10">
            <a:alphaModFix/>
          </a:blip>
          <a:srcRect/>
          <a:stretch/>
        </p:blipFill>
        <p:spPr>
          <a:xfrm>
            <a:off x="-511175" y="2173288"/>
            <a:ext cx="257837" cy="252107"/>
          </a:xfrm>
          <a:prstGeom prst="rect">
            <a:avLst/>
          </a:prstGeom>
          <a:noFill/>
          <a:ln>
            <a:noFill/>
          </a:ln>
        </p:spPr>
      </p:pic>
      <p:pic>
        <p:nvPicPr>
          <p:cNvPr id="25" name="Google Shape;929;p22" descr="Recurso 32.png">
            <a:extLst>
              <a:ext uri="{FF2B5EF4-FFF2-40B4-BE49-F238E27FC236}">
                <a16:creationId xmlns:a16="http://schemas.microsoft.com/office/drawing/2014/main" id="{BA758324-77A2-902A-A2D2-6AA440C6BE14}"/>
              </a:ext>
            </a:extLst>
          </p:cNvPr>
          <p:cNvPicPr preferRelativeResize="0">
            <a:picLocks noChangeAspect="1"/>
          </p:cNvPicPr>
          <p:nvPr/>
        </p:nvPicPr>
        <p:blipFill rotWithShape="1">
          <a:blip r:embed="rId11">
            <a:alphaModFix/>
          </a:blip>
          <a:srcRect l="9354"/>
          <a:stretch/>
        </p:blipFill>
        <p:spPr>
          <a:xfrm>
            <a:off x="-511175" y="2941242"/>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2F930DF5-4F50-B6A4-B621-75D4B16416FF}"/>
              </a:ext>
            </a:extLst>
          </p:cNvPr>
          <p:cNvPicPr preferRelativeResize="0">
            <a:picLocks noChangeAspect="1"/>
          </p:cNvPicPr>
          <p:nvPr/>
        </p:nvPicPr>
        <p:blipFill rotWithShape="1">
          <a:blip r:embed="rId12">
            <a:alphaModFix/>
          </a:blip>
          <a:srcRect b="18540"/>
          <a:stretch/>
        </p:blipFill>
        <p:spPr>
          <a:xfrm>
            <a:off x="-511175" y="1258888"/>
            <a:ext cx="265775" cy="270500"/>
          </a:xfrm>
          <a:prstGeom prst="rect">
            <a:avLst/>
          </a:prstGeom>
          <a:noFill/>
          <a:ln>
            <a:noFill/>
          </a:ln>
        </p:spPr>
      </p:pic>
      <p:pic>
        <p:nvPicPr>
          <p:cNvPr id="29" name="Google Shape;932;p22" descr="Recurso 31.png">
            <a:extLst>
              <a:ext uri="{FF2B5EF4-FFF2-40B4-BE49-F238E27FC236}">
                <a16:creationId xmlns:a16="http://schemas.microsoft.com/office/drawing/2014/main" id="{6184BE08-1D52-5695-42F5-FB72E9BD9DB7}"/>
              </a:ext>
            </a:extLst>
          </p:cNvPr>
          <p:cNvPicPr preferRelativeResize="0">
            <a:picLocks noChangeAspect="1"/>
          </p:cNvPicPr>
          <p:nvPr/>
        </p:nvPicPr>
        <p:blipFill rotWithShape="1">
          <a:blip r:embed="rId13">
            <a:alphaModFix/>
          </a:blip>
          <a:srcRect l="11144" r="26973"/>
          <a:stretch/>
        </p:blipFill>
        <p:spPr>
          <a:xfrm>
            <a:off x="-533400" y="2619376"/>
            <a:ext cx="288000" cy="260853"/>
          </a:xfrm>
          <a:prstGeom prst="rect">
            <a:avLst/>
          </a:prstGeom>
          <a:noFill/>
          <a:ln>
            <a:noFill/>
          </a:ln>
        </p:spPr>
      </p:pic>
      <p:pic>
        <p:nvPicPr>
          <p:cNvPr id="30" name="Google Shape;933;p22">
            <a:extLst>
              <a:ext uri="{FF2B5EF4-FFF2-40B4-BE49-F238E27FC236}">
                <a16:creationId xmlns:a16="http://schemas.microsoft.com/office/drawing/2014/main" id="{4508C710-780D-03BF-2B9D-BE5D2FD75FCD}"/>
              </a:ext>
            </a:extLst>
          </p:cNvPr>
          <p:cNvPicPr preferRelativeResize="0">
            <a:picLocks noChangeAspect="1"/>
          </p:cNvPicPr>
          <p:nvPr/>
        </p:nvPicPr>
        <p:blipFill rotWithShape="1">
          <a:blip r:embed="rId14">
            <a:alphaModFix/>
          </a:blip>
          <a:srcRect/>
          <a:stretch/>
        </p:blipFill>
        <p:spPr>
          <a:xfrm>
            <a:off x="-491663" y="3259548"/>
            <a:ext cx="288000" cy="237303"/>
          </a:xfrm>
          <a:prstGeom prst="rect">
            <a:avLst/>
          </a:prstGeom>
          <a:noFill/>
          <a:ln>
            <a:noFill/>
          </a:ln>
        </p:spPr>
      </p:pic>
      <p:pic>
        <p:nvPicPr>
          <p:cNvPr id="31" name="Google Shape;935;p22" descr="Recurso 32.png">
            <a:extLst>
              <a:ext uri="{FF2B5EF4-FFF2-40B4-BE49-F238E27FC236}">
                <a16:creationId xmlns:a16="http://schemas.microsoft.com/office/drawing/2014/main" id="{811EDFFB-AD83-8DD6-5559-9BD4153994BD}"/>
              </a:ext>
            </a:extLst>
          </p:cNvPr>
          <p:cNvPicPr preferRelativeResize="0">
            <a:picLocks noChangeAspect="1"/>
          </p:cNvPicPr>
          <p:nvPr/>
        </p:nvPicPr>
        <p:blipFill rotWithShape="1">
          <a:blip r:embed="rId11">
            <a:alphaModFix/>
          </a:blip>
          <a:srcRect l="9354"/>
          <a:stretch/>
        </p:blipFill>
        <p:spPr>
          <a:xfrm>
            <a:off x="-533400" y="3630516"/>
            <a:ext cx="288000" cy="249449"/>
          </a:xfrm>
          <a:prstGeom prst="rect">
            <a:avLst/>
          </a:prstGeom>
          <a:noFill/>
          <a:ln>
            <a:noFill/>
          </a:ln>
        </p:spPr>
      </p:pic>
      <p:pic>
        <p:nvPicPr>
          <p:cNvPr id="13" name="Google Shape;931;p22" descr="Recurso 37.png">
            <a:extLst>
              <a:ext uri="{FF2B5EF4-FFF2-40B4-BE49-F238E27FC236}">
                <a16:creationId xmlns:a16="http://schemas.microsoft.com/office/drawing/2014/main" id="{670D7DAB-1A8B-7210-082D-B82E8A47ADF8}"/>
              </a:ext>
            </a:extLst>
          </p:cNvPr>
          <p:cNvPicPr preferRelativeResize="0">
            <a:picLocks noChangeAspect="1"/>
          </p:cNvPicPr>
          <p:nvPr/>
        </p:nvPicPr>
        <p:blipFill rotWithShape="1">
          <a:blip r:embed="rId12">
            <a:alphaModFix/>
          </a:blip>
          <a:srcRect b="18540"/>
          <a:stretch/>
        </p:blipFill>
        <p:spPr>
          <a:xfrm>
            <a:off x="1349987" y="4774732"/>
            <a:ext cx="265775" cy="270500"/>
          </a:xfrm>
          <a:prstGeom prst="rect">
            <a:avLst/>
          </a:prstGeom>
          <a:noFill/>
          <a:ln>
            <a:noFill/>
          </a:ln>
        </p:spPr>
      </p:pic>
      <p:pic>
        <p:nvPicPr>
          <p:cNvPr id="18" name="Google Shape;931;p22" descr="Recurso 37.png">
            <a:extLst>
              <a:ext uri="{FF2B5EF4-FFF2-40B4-BE49-F238E27FC236}">
                <a16:creationId xmlns:a16="http://schemas.microsoft.com/office/drawing/2014/main" id="{6A308BE6-8D89-57F1-56DD-B3610ADAC74E}"/>
              </a:ext>
            </a:extLst>
          </p:cNvPr>
          <p:cNvPicPr preferRelativeResize="0">
            <a:picLocks noChangeAspect="1"/>
          </p:cNvPicPr>
          <p:nvPr/>
        </p:nvPicPr>
        <p:blipFill rotWithShape="1">
          <a:blip r:embed="rId12">
            <a:alphaModFix/>
          </a:blip>
          <a:srcRect b="18540"/>
          <a:stretch/>
        </p:blipFill>
        <p:spPr>
          <a:xfrm>
            <a:off x="1617759" y="5189011"/>
            <a:ext cx="265775" cy="270500"/>
          </a:xfrm>
          <a:prstGeom prst="rect">
            <a:avLst/>
          </a:prstGeom>
          <a:noFill/>
          <a:ln>
            <a:noFill/>
          </a:ln>
        </p:spPr>
      </p:pic>
      <p:pic>
        <p:nvPicPr>
          <p:cNvPr id="4" name="Google Shape;931;p22" descr="Recurso 37.png">
            <a:extLst>
              <a:ext uri="{FF2B5EF4-FFF2-40B4-BE49-F238E27FC236}">
                <a16:creationId xmlns:a16="http://schemas.microsoft.com/office/drawing/2014/main" id="{31233F3A-9931-95E6-B4CA-CB7D52544DC2}"/>
              </a:ext>
            </a:extLst>
          </p:cNvPr>
          <p:cNvPicPr preferRelativeResize="0">
            <a:picLocks noChangeAspect="1"/>
          </p:cNvPicPr>
          <p:nvPr/>
        </p:nvPicPr>
        <p:blipFill rotWithShape="1">
          <a:blip r:embed="rId12">
            <a:alphaModFix/>
          </a:blip>
          <a:srcRect b="18540"/>
          <a:stretch/>
        </p:blipFill>
        <p:spPr>
          <a:xfrm>
            <a:off x="1240963" y="5128115"/>
            <a:ext cx="265775" cy="270500"/>
          </a:xfrm>
          <a:prstGeom prst="rect">
            <a:avLst/>
          </a:prstGeom>
          <a:noFill/>
          <a:ln>
            <a:noFill/>
          </a:ln>
        </p:spPr>
      </p:pic>
      <p:pic>
        <p:nvPicPr>
          <p:cNvPr id="5" name="Google Shape;357;p9">
            <a:extLst>
              <a:ext uri="{FF2B5EF4-FFF2-40B4-BE49-F238E27FC236}">
                <a16:creationId xmlns:a16="http://schemas.microsoft.com/office/drawing/2014/main" id="{94427989-DE70-C5F8-341F-F0538BB669C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450" y="41023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7;p9">
            <a:extLst>
              <a:ext uri="{FF2B5EF4-FFF2-40B4-BE49-F238E27FC236}">
                <a16:creationId xmlns:a16="http://schemas.microsoft.com/office/drawing/2014/main" id="{E37AFF3A-702A-9C0E-48BF-9CF257A13CA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450" y="206911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7;p9">
            <a:extLst>
              <a:ext uri="{FF2B5EF4-FFF2-40B4-BE49-F238E27FC236}">
                <a16:creationId xmlns:a16="http://schemas.microsoft.com/office/drawing/2014/main" id="{22A1381B-14E8-17AC-D64A-34619420162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450" y="470693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931;p22" descr="Recurso 37.png">
            <a:extLst>
              <a:ext uri="{FF2B5EF4-FFF2-40B4-BE49-F238E27FC236}">
                <a16:creationId xmlns:a16="http://schemas.microsoft.com/office/drawing/2014/main" id="{B0C630D9-6829-2564-A2D5-0B5901EE72C1}"/>
              </a:ext>
            </a:extLst>
          </p:cNvPr>
          <p:cNvPicPr preferRelativeResize="0">
            <a:picLocks noChangeAspect="1"/>
          </p:cNvPicPr>
          <p:nvPr/>
        </p:nvPicPr>
        <p:blipFill rotWithShape="1">
          <a:blip r:embed="rId12">
            <a:alphaModFix/>
          </a:blip>
          <a:srcRect b="18540"/>
          <a:stretch/>
        </p:blipFill>
        <p:spPr>
          <a:xfrm>
            <a:off x="1924993" y="4956832"/>
            <a:ext cx="265775" cy="270500"/>
          </a:xfrm>
          <a:prstGeom prst="rect">
            <a:avLst/>
          </a:prstGeom>
          <a:noFill/>
          <a:ln>
            <a:noFill/>
          </a:ln>
        </p:spPr>
      </p:pic>
      <p:pic>
        <p:nvPicPr>
          <p:cNvPr id="16" name="Google Shape;357;p9">
            <a:extLst>
              <a:ext uri="{FF2B5EF4-FFF2-40B4-BE49-F238E27FC236}">
                <a16:creationId xmlns:a16="http://schemas.microsoft.com/office/drawing/2014/main" id="{DAF489B7-6FEE-4C69-C261-F2CD2999300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450" y="532166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036;p14">
            <a:extLst>
              <a:ext uri="{FF2B5EF4-FFF2-40B4-BE49-F238E27FC236}">
                <a16:creationId xmlns:a16="http://schemas.microsoft.com/office/drawing/2014/main" id="{C6B680E1-D62C-CD87-B9C2-13CCB7D8A26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6" name="Google Shape;357;p9">
            <a:extLst>
              <a:ext uri="{FF2B5EF4-FFF2-40B4-BE49-F238E27FC236}">
                <a16:creationId xmlns:a16="http://schemas.microsoft.com/office/drawing/2014/main" id="{B0B3BD66-7EFE-EB35-D190-7B34581128F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450" y="339462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0;p1" descr="Recurso 25.png">
            <a:extLst>
              <a:ext uri="{FF2B5EF4-FFF2-40B4-BE49-F238E27FC236}">
                <a16:creationId xmlns:a16="http://schemas.microsoft.com/office/drawing/2014/main" id="{460A0163-1053-E7FA-0B4F-16698E885C6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9769" y="269486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931;p22" descr="Recurso 37.png">
            <a:extLst>
              <a:ext uri="{FF2B5EF4-FFF2-40B4-BE49-F238E27FC236}">
                <a16:creationId xmlns:a16="http://schemas.microsoft.com/office/drawing/2014/main" id="{F60862E4-1A5E-B7D7-E879-E180CD4F0C1E}"/>
              </a:ext>
            </a:extLst>
          </p:cNvPr>
          <p:cNvPicPr preferRelativeResize="0">
            <a:picLocks noChangeAspect="1"/>
          </p:cNvPicPr>
          <p:nvPr/>
        </p:nvPicPr>
        <p:blipFill rotWithShape="1">
          <a:blip r:embed="rId12">
            <a:alphaModFix/>
          </a:blip>
          <a:srcRect b="18540"/>
          <a:stretch/>
        </p:blipFill>
        <p:spPr>
          <a:xfrm>
            <a:off x="1220678" y="5436772"/>
            <a:ext cx="265775" cy="270500"/>
          </a:xfrm>
          <a:prstGeom prst="rect">
            <a:avLst/>
          </a:prstGeom>
          <a:noFill/>
          <a:ln>
            <a:noFill/>
          </a:ln>
        </p:spPr>
      </p:pic>
    </p:spTree>
    <p:extLst>
      <p:ext uri="{BB962C8B-B14F-4D97-AF65-F5344CB8AC3E}">
        <p14:creationId xmlns:p14="http://schemas.microsoft.com/office/powerpoint/2010/main" val="238742205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27;p22"/>
          <p:cNvPicPr preferRelativeResize="0">
            <a:picLocks noChangeAspect="1"/>
          </p:cNvPicPr>
          <p:nvPr/>
        </p:nvPicPr>
        <p:blipFill rotWithShape="1">
          <a:blip r:embed="rId2">
            <a:alphaModFix/>
          </a:blip>
          <a:srcRect/>
          <a:stretch/>
        </p:blipFill>
        <p:spPr>
          <a:xfrm>
            <a:off x="-519113" y="1724026"/>
            <a:ext cx="288000" cy="270843"/>
          </a:xfrm>
          <a:prstGeom prst="rect">
            <a:avLst/>
          </a:prstGeom>
          <a:noFill/>
          <a:ln>
            <a:noFill/>
          </a:ln>
        </p:spPr>
      </p:pic>
      <p:pic>
        <p:nvPicPr>
          <p:cNvPr id="3" name="Google Shape;928;p22"/>
          <p:cNvPicPr preferRelativeResize="0">
            <a:picLocks noChangeAspect="1"/>
          </p:cNvPicPr>
          <p:nvPr/>
        </p:nvPicPr>
        <p:blipFill rotWithShape="1">
          <a:blip r:embed="rId3">
            <a:alphaModFix/>
          </a:blip>
          <a:srcRect/>
          <a:stretch/>
        </p:blipFill>
        <p:spPr>
          <a:xfrm>
            <a:off x="-511175" y="2173288"/>
            <a:ext cx="288000" cy="281600"/>
          </a:xfrm>
          <a:prstGeom prst="rect">
            <a:avLst/>
          </a:prstGeom>
          <a:noFill/>
          <a:ln>
            <a:noFill/>
          </a:ln>
        </p:spPr>
      </p:pic>
      <p:pic>
        <p:nvPicPr>
          <p:cNvPr id="4" name="Google Shape;929;p22" descr="Recurso 32.png"/>
          <p:cNvPicPr preferRelativeResize="0">
            <a:picLocks noChangeAspect="1"/>
          </p:cNvPicPr>
          <p:nvPr/>
        </p:nvPicPr>
        <p:blipFill rotWithShape="1">
          <a:blip r:embed="rId4">
            <a:alphaModFix/>
          </a:blip>
          <a:srcRect l="9354"/>
          <a:stretch/>
        </p:blipFill>
        <p:spPr>
          <a:xfrm>
            <a:off x="-541338" y="3530601"/>
            <a:ext cx="288000" cy="249449"/>
          </a:xfrm>
          <a:prstGeom prst="rect">
            <a:avLst/>
          </a:prstGeom>
          <a:noFill/>
          <a:ln>
            <a:noFill/>
          </a:ln>
        </p:spPr>
      </p:pic>
      <p:pic>
        <p:nvPicPr>
          <p:cNvPr id="5" name="Google Shape;930;p22"/>
          <p:cNvPicPr preferRelativeResize="0">
            <a:picLocks noChangeAspect="1"/>
          </p:cNvPicPr>
          <p:nvPr/>
        </p:nvPicPr>
        <p:blipFill rotWithShape="1">
          <a:blip r:embed="rId5">
            <a:alphaModFix/>
          </a:blip>
          <a:srcRect r="14566" b="27230"/>
          <a:stretch/>
        </p:blipFill>
        <p:spPr>
          <a:xfrm>
            <a:off x="-519113" y="3067050"/>
            <a:ext cx="288000" cy="278360"/>
          </a:xfrm>
          <a:prstGeom prst="rect">
            <a:avLst/>
          </a:prstGeom>
          <a:noFill/>
          <a:ln>
            <a:noFill/>
          </a:ln>
        </p:spPr>
      </p:pic>
      <p:pic>
        <p:nvPicPr>
          <p:cNvPr id="6" name="Google Shape;931;p22" descr="Recurso 37.png"/>
          <p:cNvPicPr preferRelativeResize="0">
            <a:picLocks noChangeAspect="1"/>
          </p:cNvPicPr>
          <p:nvPr/>
        </p:nvPicPr>
        <p:blipFill rotWithShape="1">
          <a:blip r:embed="rId6">
            <a:alphaModFix/>
          </a:blip>
          <a:srcRect b="18540"/>
          <a:stretch/>
        </p:blipFill>
        <p:spPr>
          <a:xfrm>
            <a:off x="-511175" y="1258888"/>
            <a:ext cx="288000" cy="293120"/>
          </a:xfrm>
          <a:prstGeom prst="rect">
            <a:avLst/>
          </a:prstGeom>
          <a:noFill/>
          <a:ln>
            <a:noFill/>
          </a:ln>
        </p:spPr>
      </p:pic>
      <p:pic>
        <p:nvPicPr>
          <p:cNvPr id="7" name="Google Shape;932;p22" descr="Recurso 31.png"/>
          <p:cNvPicPr preferRelativeResize="0">
            <a:picLocks noChangeAspect="1"/>
          </p:cNvPicPr>
          <p:nvPr/>
        </p:nvPicPr>
        <p:blipFill rotWithShape="1">
          <a:blip r:embed="rId7">
            <a:alphaModFix/>
          </a:blip>
          <a:srcRect l="11144" r="26973"/>
          <a:stretch/>
        </p:blipFill>
        <p:spPr>
          <a:xfrm>
            <a:off x="-533400" y="2619376"/>
            <a:ext cx="288000" cy="260853"/>
          </a:xfrm>
          <a:prstGeom prst="rect">
            <a:avLst/>
          </a:prstGeom>
          <a:noFill/>
          <a:ln>
            <a:noFill/>
          </a:ln>
        </p:spPr>
      </p:pic>
      <p:pic>
        <p:nvPicPr>
          <p:cNvPr id="8" name="Google Shape;933;p22"/>
          <p:cNvPicPr preferRelativeResize="0">
            <a:picLocks noChangeAspect="1"/>
          </p:cNvPicPr>
          <p:nvPr/>
        </p:nvPicPr>
        <p:blipFill rotWithShape="1">
          <a:blip r:embed="rId8">
            <a:alphaModFix/>
          </a:blip>
          <a:srcRect/>
          <a:stretch/>
        </p:blipFill>
        <p:spPr>
          <a:xfrm>
            <a:off x="-557213" y="3962401"/>
            <a:ext cx="288000" cy="237303"/>
          </a:xfrm>
          <a:prstGeom prst="rect">
            <a:avLst/>
          </a:prstGeom>
          <a:noFill/>
          <a:ln>
            <a:noFill/>
          </a:ln>
        </p:spPr>
      </p:pic>
      <p:pic>
        <p:nvPicPr>
          <p:cNvPr id="9" name="Google Shape;934;p22" descr="Recurso 39.png"/>
          <p:cNvPicPr preferRelativeResize="0"/>
          <p:nvPr/>
        </p:nvPicPr>
        <p:blipFill rotWithShape="1">
          <a:blip r:embed="rId9">
            <a:alphaModFix/>
          </a:blip>
          <a:srcRect/>
          <a:stretch/>
        </p:blipFill>
        <p:spPr>
          <a:xfrm>
            <a:off x="-1747838" y="6360391"/>
            <a:ext cx="1598613" cy="449262"/>
          </a:xfrm>
          <a:prstGeom prst="rect">
            <a:avLst/>
          </a:prstGeom>
          <a:noFill/>
          <a:ln>
            <a:noFill/>
          </a:ln>
        </p:spPr>
      </p:pic>
      <p:pic>
        <p:nvPicPr>
          <p:cNvPr id="10" name="Google Shape;935;p22" descr="Recurso 32.png"/>
          <p:cNvPicPr preferRelativeResize="0">
            <a:picLocks noChangeAspect="1"/>
          </p:cNvPicPr>
          <p:nvPr/>
        </p:nvPicPr>
        <p:blipFill rotWithShape="1">
          <a:blip r:embed="rId4">
            <a:alphaModFix/>
          </a:blip>
          <a:srcRect l="9354"/>
          <a:stretch/>
        </p:blipFill>
        <p:spPr>
          <a:xfrm>
            <a:off x="-557213" y="4379914"/>
            <a:ext cx="288000" cy="249449"/>
          </a:xfrm>
          <a:prstGeom prst="rect">
            <a:avLst/>
          </a:prstGeom>
          <a:noFill/>
          <a:ln>
            <a:noFill/>
          </a:ln>
        </p:spPr>
      </p:pic>
      <p:pic>
        <p:nvPicPr>
          <p:cNvPr id="11" name="Google Shape;937;p22" descr="Recurso 25.png"/>
          <p:cNvPicPr preferRelativeResize="0"/>
          <p:nvPr/>
        </p:nvPicPr>
        <p:blipFill rotWithShape="1">
          <a:blip r:embed="rId10">
            <a:alphaModFix/>
          </a:blip>
          <a:srcRect/>
          <a:stretch/>
        </p:blipFill>
        <p:spPr>
          <a:xfrm>
            <a:off x="-652463" y="4752182"/>
            <a:ext cx="471488" cy="474662"/>
          </a:xfrm>
          <a:prstGeom prst="rect">
            <a:avLst/>
          </a:prstGeom>
          <a:noFill/>
          <a:ln>
            <a:noFill/>
          </a:ln>
        </p:spPr>
      </p:pic>
      <p:pic>
        <p:nvPicPr>
          <p:cNvPr id="12" name="Google Shape;938;p22"/>
          <p:cNvPicPr preferRelativeResize="0"/>
          <p:nvPr/>
        </p:nvPicPr>
        <p:blipFill rotWithShape="1">
          <a:blip r:embed="rId11">
            <a:alphaModFix/>
          </a:blip>
          <a:srcRect/>
          <a:stretch/>
        </p:blipFill>
        <p:spPr>
          <a:xfrm>
            <a:off x="-652463" y="5330032"/>
            <a:ext cx="492125" cy="474662"/>
          </a:xfrm>
          <a:prstGeom prst="rect">
            <a:avLst/>
          </a:prstGeom>
          <a:noFill/>
          <a:ln>
            <a:noFill/>
          </a:ln>
        </p:spPr>
      </p:pic>
      <p:pic>
        <p:nvPicPr>
          <p:cNvPr id="13" name="Google Shape;939;p22"/>
          <p:cNvPicPr preferRelativeResize="0"/>
          <p:nvPr/>
        </p:nvPicPr>
        <p:blipFill rotWithShape="1">
          <a:blip r:embed="rId12">
            <a:alphaModFix/>
          </a:blip>
          <a:srcRect/>
          <a:stretch/>
        </p:blipFill>
        <p:spPr>
          <a:xfrm>
            <a:off x="-630238" y="5867400"/>
            <a:ext cx="481013" cy="469900"/>
          </a:xfrm>
          <a:prstGeom prst="rect">
            <a:avLst/>
          </a:prstGeom>
          <a:noFill/>
          <a:ln>
            <a:noFill/>
          </a:ln>
        </p:spPr>
      </p:pic>
      <p:pic>
        <p:nvPicPr>
          <p:cNvPr id="14" name="Google Shape;926;p22"/>
          <p:cNvPicPr preferRelativeResize="0"/>
          <p:nvPr/>
        </p:nvPicPr>
        <p:blipFill>
          <a:blip r:embed="rId13" r:link="rId14" cstate="print">
            <a:extLst>
              <a:ext uri="{28A0092B-C50C-407E-A947-70E740481C1C}">
                <a14:useLocalDpi xmlns:a14="http://schemas.microsoft.com/office/drawing/2010/main" val="0"/>
              </a:ext>
            </a:extLst>
          </a:blip>
          <a:srcRect/>
          <a:stretch>
            <a:fillRect/>
          </a:stretch>
        </p:blipFill>
        <p:spPr>
          <a:xfrm>
            <a:off x="172177" y="1014858"/>
            <a:ext cx="3968507" cy="5135715"/>
          </a:xfrm>
          <a:prstGeom prst="rect">
            <a:avLst/>
          </a:prstGeom>
          <a:noFill/>
          <a:ln>
            <a:noFill/>
          </a:ln>
        </p:spPr>
      </p:pic>
      <p:pic>
        <p:nvPicPr>
          <p:cNvPr id="20" name="Google Shape;5325;p223"/>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DF0B05F3-7AD3-3342-195B-251A7F25132A}"/>
              </a:ext>
            </a:extLst>
          </p:cNvPr>
          <p:cNvGraphicFramePr/>
          <p:nvPr/>
        </p:nvGraphicFramePr>
        <p:xfrm>
          <a:off x="4201208" y="1149744"/>
          <a:ext cx="7809188" cy="4807682"/>
        </p:xfrm>
        <a:graphic>
          <a:graphicData uri="http://schemas.openxmlformats.org/drawingml/2006/table">
            <a:tbl>
              <a:tblPr>
                <a:noFill/>
              </a:tblPr>
              <a:tblGrid>
                <a:gridCol w="698153">
                  <a:extLst>
                    <a:ext uri="{9D8B030D-6E8A-4147-A177-3AD203B41FA5}">
                      <a16:colId xmlns:a16="http://schemas.microsoft.com/office/drawing/2014/main" val="20000"/>
                    </a:ext>
                  </a:extLst>
                </a:gridCol>
                <a:gridCol w="1161327">
                  <a:extLst>
                    <a:ext uri="{9D8B030D-6E8A-4147-A177-3AD203B41FA5}">
                      <a16:colId xmlns:a16="http://schemas.microsoft.com/office/drawing/2014/main" val="20001"/>
                    </a:ext>
                  </a:extLst>
                </a:gridCol>
                <a:gridCol w="1445817">
                  <a:extLst>
                    <a:ext uri="{9D8B030D-6E8A-4147-A177-3AD203B41FA5}">
                      <a16:colId xmlns:a16="http://schemas.microsoft.com/office/drawing/2014/main" val="20002"/>
                    </a:ext>
                  </a:extLst>
                </a:gridCol>
                <a:gridCol w="4503891">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latinLnBrk="0" hangingPunct="1">
                        <a:lnSpc>
                          <a:spcPct val="100000"/>
                        </a:lnSpc>
                        <a:spcBef>
                          <a:spcPts val="0"/>
                        </a:spcBef>
                        <a:spcAft>
                          <a:spcPts val="0"/>
                        </a:spcAft>
                        <a:buClr>
                          <a:srgbClr val="000000"/>
                        </a:buClr>
                        <a:buSzPts val="1100"/>
                        <a:buFont typeface="Arial"/>
                        <a:buNone/>
                      </a:pP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Probabilidad de crecientes súbitas en el Alto Magdalena y sus aportantes, especialmente el río Guachicos y río Guarapas. Especial atención en los municipios de San Agustín, Isnos, Palestina, Pitalito y Elías (Huila). </a:t>
                      </a:r>
                      <a:endParaRPr lang="es-ES" sz="900" u="none" strike="noStrike" kern="1200" cap="none" dirty="0">
                        <a:solidFill>
                          <a:schemeClr val="tx1"/>
                        </a:solidFill>
                        <a:latin typeface="Verdana" panose="020B0604030504040204" pitchFamily="34" charset="0"/>
                        <a:ea typeface="Verdana" panose="020B0604030504040204" pitchFamily="34" charset="0"/>
                        <a:cs typeface="Arial Narrow"/>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16342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a:t>
                      </a:r>
                      <a:endParaRPr sz="900" dirty="0">
                        <a:latin typeface="Verdana" panose="020B0604030504040204" pitchFamily="34" charset="0"/>
                        <a:ea typeface="Verdana" panose="020B0604030504040204" pitchFamily="34" charset="0"/>
                      </a:endParaRPr>
                    </a:p>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Suaza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Suaza y sus aportantes, especialmente el río Suárez y la quebrada La Danta. Especial atención en los municipios de Acevedo, Suaza y Guadalupe (Huila).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reporta evento de inundación en los barrios Centro, Industrial, Progreso, Brisas, San Carlos y Aránzazu del municipio de Guadalupe (Huila), causando afectaciones (02/03/2025). </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81108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Cuenca del río Timaná</a:t>
                      </a:r>
                      <a:endParaRPr sz="90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de nivel en la cuenca del río Timaná,</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otros directos al Magdalena y sus aportantes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estar atentos a la altura de los municipios de </a:t>
                      </a:r>
                      <a:r>
                        <a:rPr lang="es-CO" sz="900" dirty="0">
                          <a:latin typeface="Verdana" panose="020B0604030504040204" pitchFamily="34" charset="0"/>
                          <a:ea typeface="Verdana" panose="020B0604030504040204" pitchFamily="34" charset="0"/>
                          <a:cs typeface="Arial Narrow"/>
                          <a:sym typeface="Arial Narrow"/>
                        </a:rPr>
                        <a:t>Timaná,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Altamira y Elías (Huila). </a:t>
                      </a:r>
                      <a:endParaRPr sz="90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100792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Directos Magdalena (mi)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SZH Ríos Directos Magdalena (mi). Especial atención en </a:t>
                      </a:r>
                      <a:r>
                        <a:rPr lang="es-ES" sz="900" u="none" strike="noStrike" cap="none" dirty="0">
                          <a:latin typeface="Verdana" panose="020B0604030504040204" pitchFamily="34" charset="0"/>
                          <a:ea typeface="Verdana" panose="020B0604030504040204" pitchFamily="34" charset="0"/>
                          <a:cs typeface="Arial Narrow"/>
                          <a:sym typeface="Arial Narrow"/>
                        </a:rPr>
                        <a:t>la quebrada el Guayabo en el municipio de Saladoblanco</a:t>
                      </a:r>
                      <a:r>
                        <a:rPr lang="es-CO" sz="900" u="none" strike="noStrike" cap="none" dirty="0">
                          <a:latin typeface="Verdana" panose="020B0604030504040204" pitchFamily="34" charset="0"/>
                          <a:ea typeface="Verdana" panose="020B0604030504040204" pitchFamily="34" charset="0"/>
                          <a:cs typeface="Arial Narrow"/>
                          <a:sym typeface="Arial Narrow"/>
                        </a:rPr>
                        <a:t>. Se recomienda, estar atentos en los municipios de </a:t>
                      </a:r>
                      <a:r>
                        <a:rPr lang="es-CO" sz="900" dirty="0">
                          <a:latin typeface="Verdana" panose="020B0604030504040204" pitchFamily="34" charset="0"/>
                          <a:ea typeface="Verdana" panose="020B0604030504040204" pitchFamily="34" charset="0"/>
                          <a:cs typeface="Arial Narrow"/>
                          <a:sym typeface="Arial Narrow"/>
                        </a:rPr>
                        <a:t>Saladoblanco, Oporapa, Tarquí y Agrado (Huila).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509076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endParaRPr>
                    </a:p>
                  </a:txBody>
                  <a:tcPr marL="91446" marR="91446"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Directos Magdalena (md)</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SZH Ríos Directos Magdalena (md). Especial atención en los municipios de Gigante y Garzón </a:t>
                      </a:r>
                      <a:r>
                        <a:rPr lang="es-CO" sz="900" dirty="0">
                          <a:latin typeface="Verdana" panose="020B0604030504040204" pitchFamily="34" charset="0"/>
                          <a:ea typeface="Verdana" panose="020B0604030504040204" pitchFamily="34" charset="0"/>
                          <a:cs typeface="Arial Narrow"/>
                          <a:sym typeface="Arial Narrow"/>
                        </a:rPr>
                        <a:t>(Huila).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46" marR="91446"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253459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a:t>
                      </a:r>
                      <a:endParaRPr sz="900" u="none" strike="noStrike" cap="none" dirty="0">
                        <a:latin typeface="Verdana" panose="020B0604030504040204" pitchFamily="34" charset="0"/>
                        <a:ea typeface="Verdana" panose="020B0604030504040204" pitchFamily="34" charset="0"/>
                      </a:endParaRPr>
                    </a:p>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Magdalena</a:t>
                      </a:r>
                      <a:endParaRPr sz="900" u="none" strike="noStrike" cap="none" dirty="0">
                        <a:latin typeface="Verdana" panose="020B0604030504040204" pitchFamily="34" charset="0"/>
                        <a:ea typeface="Verdana" panose="020B0604030504040204" pitchFamily="34" charset="0"/>
                      </a:endParaRPr>
                    </a:p>
                  </a:txBody>
                  <a:tcPr marL="91447" marR="91447"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Páez</a:t>
                      </a:r>
                      <a:endParaRPr sz="900" u="none" strike="noStrike" cap="none" dirty="0">
                        <a:latin typeface="Verdana" panose="020B0604030504040204" pitchFamily="34" charset="0"/>
                        <a:ea typeface="Verdana" panose="020B0604030504040204" pitchFamily="34" charset="0"/>
                      </a:endParaRPr>
                    </a:p>
                  </a:txBody>
                  <a:tcPr marL="91447" marR="91447"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Páez y sus aportantes los ríos Simbola, Ullucos, Negro y especialmente en el río La Plata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el río Aguacatal y las quebradas El Salado, Zapatero, Cuchayaco, Barbillas, Azafranal</a:t>
                      </a:r>
                      <a:r>
                        <a:rPr lang="es-CO" sz="900" u="none" strike="noStrike" cap="none" dirty="0">
                          <a:latin typeface="Verdana" panose="020B0604030504040204" pitchFamily="34" charset="0"/>
                          <a:ea typeface="Verdana" panose="020B0604030504040204" pitchFamily="34" charset="0"/>
                          <a:cs typeface="Arial Narrow"/>
                          <a:sym typeface="Arial Narrow"/>
                        </a:rPr>
                        <a:t>en, Casablanca, Segoviana, Azafranal, Las Parras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El Perico. Se recomienda especial atención en los municipios de Inzá, Belalcázar, La Plata, Nátaga, Paicol y Tesalia (Huila).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7" marR="91447" marT="45654" marB="4565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5659566"/>
                  </a:ext>
                </a:extLst>
              </a:tr>
            </a:tbl>
          </a:graphicData>
        </a:graphic>
      </p:graphicFrame>
      <p:pic>
        <p:nvPicPr>
          <p:cNvPr id="37" name="Google Shape;931;p22" descr="Recurso 37.png">
            <a:extLst>
              <a:ext uri="{FF2B5EF4-FFF2-40B4-BE49-F238E27FC236}">
                <a16:creationId xmlns:a16="http://schemas.microsoft.com/office/drawing/2014/main" id="{71803A64-BEE1-495D-6B41-05241D527B3C}"/>
              </a:ext>
            </a:extLst>
          </p:cNvPr>
          <p:cNvPicPr preferRelativeResize="0">
            <a:picLocks noChangeAspect="1"/>
          </p:cNvPicPr>
          <p:nvPr/>
        </p:nvPicPr>
        <p:blipFill rotWithShape="1">
          <a:blip r:embed="rId6">
            <a:alphaModFix/>
          </a:blip>
          <a:srcRect b="18540"/>
          <a:stretch/>
        </p:blipFill>
        <p:spPr>
          <a:xfrm>
            <a:off x="1022474" y="5420803"/>
            <a:ext cx="288000" cy="293120"/>
          </a:xfrm>
          <a:prstGeom prst="rect">
            <a:avLst/>
          </a:prstGeom>
          <a:noFill/>
          <a:ln>
            <a:noFill/>
          </a:ln>
        </p:spPr>
      </p:pic>
      <p:pic>
        <p:nvPicPr>
          <p:cNvPr id="38" name="Google Shape;931;p22" descr="Recurso 37.png">
            <a:extLst>
              <a:ext uri="{FF2B5EF4-FFF2-40B4-BE49-F238E27FC236}">
                <a16:creationId xmlns:a16="http://schemas.microsoft.com/office/drawing/2014/main" id="{B7ECFCE2-B39E-3EED-E6D0-8EF9FB3E6473}"/>
              </a:ext>
            </a:extLst>
          </p:cNvPr>
          <p:cNvPicPr preferRelativeResize="0">
            <a:picLocks noChangeAspect="1"/>
          </p:cNvPicPr>
          <p:nvPr/>
        </p:nvPicPr>
        <p:blipFill rotWithShape="1">
          <a:blip r:embed="rId6">
            <a:alphaModFix/>
          </a:blip>
          <a:srcRect b="18540"/>
          <a:stretch/>
        </p:blipFill>
        <p:spPr>
          <a:xfrm>
            <a:off x="1100583" y="5044057"/>
            <a:ext cx="288000" cy="293120"/>
          </a:xfrm>
          <a:prstGeom prst="rect">
            <a:avLst/>
          </a:prstGeom>
          <a:noFill/>
          <a:ln>
            <a:noFill/>
          </a:ln>
        </p:spPr>
      </p:pic>
      <p:pic>
        <p:nvPicPr>
          <p:cNvPr id="40" name="Google Shape;931;p22" descr="Recurso 37.png">
            <a:extLst>
              <a:ext uri="{FF2B5EF4-FFF2-40B4-BE49-F238E27FC236}">
                <a16:creationId xmlns:a16="http://schemas.microsoft.com/office/drawing/2014/main" id="{D03A265C-E317-F259-722C-352893825E00}"/>
              </a:ext>
            </a:extLst>
          </p:cNvPr>
          <p:cNvPicPr preferRelativeResize="0">
            <a:picLocks noChangeAspect="1"/>
          </p:cNvPicPr>
          <p:nvPr/>
        </p:nvPicPr>
        <p:blipFill rotWithShape="1">
          <a:blip r:embed="rId6">
            <a:alphaModFix/>
          </a:blip>
          <a:srcRect b="18540"/>
          <a:stretch/>
        </p:blipFill>
        <p:spPr>
          <a:xfrm>
            <a:off x="1519626" y="4812790"/>
            <a:ext cx="288000" cy="293120"/>
          </a:xfrm>
          <a:prstGeom prst="rect">
            <a:avLst/>
          </a:prstGeom>
          <a:noFill/>
          <a:ln>
            <a:noFill/>
          </a:ln>
        </p:spPr>
      </p:pic>
      <p:pic>
        <p:nvPicPr>
          <p:cNvPr id="24" name="Google Shape;931;p22" descr="Recurso 37.png">
            <a:extLst>
              <a:ext uri="{FF2B5EF4-FFF2-40B4-BE49-F238E27FC236}">
                <a16:creationId xmlns:a16="http://schemas.microsoft.com/office/drawing/2014/main" id="{34C86781-9AA4-A6B9-4D1D-0D897447BF94}"/>
              </a:ext>
            </a:extLst>
          </p:cNvPr>
          <p:cNvPicPr preferRelativeResize="0">
            <a:picLocks noChangeAspect="1"/>
          </p:cNvPicPr>
          <p:nvPr/>
        </p:nvPicPr>
        <p:blipFill rotWithShape="1">
          <a:blip r:embed="rId6">
            <a:alphaModFix/>
          </a:blip>
          <a:srcRect b="18540"/>
          <a:stretch/>
        </p:blipFill>
        <p:spPr>
          <a:xfrm>
            <a:off x="612300" y="5200937"/>
            <a:ext cx="288000" cy="293120"/>
          </a:xfrm>
          <a:prstGeom prst="rect">
            <a:avLst/>
          </a:prstGeom>
          <a:noFill/>
          <a:ln>
            <a:noFill/>
          </a:ln>
        </p:spPr>
      </p:pic>
      <p:pic>
        <p:nvPicPr>
          <p:cNvPr id="27" name="Google Shape;931;p22" descr="Recurso 37.png">
            <a:extLst>
              <a:ext uri="{FF2B5EF4-FFF2-40B4-BE49-F238E27FC236}">
                <a16:creationId xmlns:a16="http://schemas.microsoft.com/office/drawing/2014/main" id="{D7578270-A1DB-4391-CF61-7BE56DED1D8B}"/>
              </a:ext>
            </a:extLst>
          </p:cNvPr>
          <p:cNvPicPr preferRelativeResize="0">
            <a:picLocks noChangeAspect="1"/>
          </p:cNvPicPr>
          <p:nvPr/>
        </p:nvPicPr>
        <p:blipFill rotWithShape="1">
          <a:blip r:embed="rId6">
            <a:alphaModFix/>
          </a:blip>
          <a:srcRect b="18540"/>
          <a:stretch/>
        </p:blipFill>
        <p:spPr>
          <a:xfrm>
            <a:off x="994600" y="4605622"/>
            <a:ext cx="288000" cy="293120"/>
          </a:xfrm>
          <a:prstGeom prst="rect">
            <a:avLst/>
          </a:prstGeom>
          <a:noFill/>
          <a:ln>
            <a:noFill/>
          </a:ln>
        </p:spPr>
      </p:pic>
      <p:sp>
        <p:nvSpPr>
          <p:cNvPr id="16" name="Google Shape;3036;p14">
            <a:extLst>
              <a:ext uri="{FF2B5EF4-FFF2-40B4-BE49-F238E27FC236}">
                <a16:creationId xmlns:a16="http://schemas.microsoft.com/office/drawing/2014/main" id="{39AD34EF-744D-7369-FB73-517B03DB1C3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7" name="Google Shape;938;p22">
            <a:extLst>
              <a:ext uri="{FF2B5EF4-FFF2-40B4-BE49-F238E27FC236}">
                <a16:creationId xmlns:a16="http://schemas.microsoft.com/office/drawing/2014/main" id="{EF644D30-7F03-1F9D-83D8-26A2C0E45DAE}"/>
              </a:ext>
            </a:extLst>
          </p:cNvPr>
          <p:cNvPicPr preferRelativeResize="0"/>
          <p:nvPr/>
        </p:nvPicPr>
        <p:blipFill rotWithShape="1">
          <a:blip r:embed="rId11">
            <a:alphaModFix/>
          </a:blip>
          <a:srcRect/>
          <a:stretch/>
        </p:blipFill>
        <p:spPr>
          <a:xfrm>
            <a:off x="4290378" y="1745471"/>
            <a:ext cx="492125" cy="474662"/>
          </a:xfrm>
          <a:prstGeom prst="rect">
            <a:avLst/>
          </a:prstGeom>
          <a:noFill/>
          <a:ln>
            <a:noFill/>
          </a:ln>
        </p:spPr>
      </p:pic>
      <p:pic>
        <p:nvPicPr>
          <p:cNvPr id="19" name="Google Shape;938;p22">
            <a:extLst>
              <a:ext uri="{FF2B5EF4-FFF2-40B4-BE49-F238E27FC236}">
                <a16:creationId xmlns:a16="http://schemas.microsoft.com/office/drawing/2014/main" id="{2F5B3224-3127-1E6F-16F9-AC1894B6AF0D}"/>
              </a:ext>
            </a:extLst>
          </p:cNvPr>
          <p:cNvPicPr preferRelativeResize="0"/>
          <p:nvPr/>
        </p:nvPicPr>
        <p:blipFill rotWithShape="1">
          <a:blip r:embed="rId11">
            <a:alphaModFix/>
          </a:blip>
          <a:srcRect/>
          <a:stretch/>
        </p:blipFill>
        <p:spPr>
          <a:xfrm>
            <a:off x="4290378" y="2524649"/>
            <a:ext cx="492125" cy="474662"/>
          </a:xfrm>
          <a:prstGeom prst="rect">
            <a:avLst/>
          </a:prstGeom>
          <a:noFill/>
          <a:ln>
            <a:noFill/>
          </a:ln>
        </p:spPr>
      </p:pic>
      <p:pic>
        <p:nvPicPr>
          <p:cNvPr id="21" name="Google Shape;938;p22">
            <a:extLst>
              <a:ext uri="{FF2B5EF4-FFF2-40B4-BE49-F238E27FC236}">
                <a16:creationId xmlns:a16="http://schemas.microsoft.com/office/drawing/2014/main" id="{FD344B4F-6B3D-8421-5E32-9C2BADC91EE8}"/>
              </a:ext>
            </a:extLst>
          </p:cNvPr>
          <p:cNvPicPr preferRelativeResize="0"/>
          <p:nvPr/>
        </p:nvPicPr>
        <p:blipFill rotWithShape="1">
          <a:blip r:embed="rId11">
            <a:alphaModFix/>
          </a:blip>
          <a:srcRect/>
          <a:stretch/>
        </p:blipFill>
        <p:spPr>
          <a:xfrm>
            <a:off x="4290378" y="3248230"/>
            <a:ext cx="492125" cy="474662"/>
          </a:xfrm>
          <a:prstGeom prst="rect">
            <a:avLst/>
          </a:prstGeom>
          <a:noFill/>
          <a:ln>
            <a:noFill/>
          </a:ln>
        </p:spPr>
      </p:pic>
      <p:pic>
        <p:nvPicPr>
          <p:cNvPr id="22" name="Google Shape;938;p22">
            <a:extLst>
              <a:ext uri="{FF2B5EF4-FFF2-40B4-BE49-F238E27FC236}">
                <a16:creationId xmlns:a16="http://schemas.microsoft.com/office/drawing/2014/main" id="{E8BA788B-1544-6151-16A8-E3273033B848}"/>
              </a:ext>
            </a:extLst>
          </p:cNvPr>
          <p:cNvPicPr preferRelativeResize="0"/>
          <p:nvPr/>
        </p:nvPicPr>
        <p:blipFill rotWithShape="1">
          <a:blip r:embed="rId11">
            <a:alphaModFix/>
          </a:blip>
          <a:srcRect/>
          <a:stretch/>
        </p:blipFill>
        <p:spPr>
          <a:xfrm>
            <a:off x="4290378" y="3883042"/>
            <a:ext cx="492125" cy="474662"/>
          </a:xfrm>
          <a:prstGeom prst="rect">
            <a:avLst/>
          </a:prstGeom>
          <a:noFill/>
          <a:ln>
            <a:noFill/>
          </a:ln>
        </p:spPr>
      </p:pic>
      <p:pic>
        <p:nvPicPr>
          <p:cNvPr id="30" name="Google Shape;938;p22">
            <a:extLst>
              <a:ext uri="{FF2B5EF4-FFF2-40B4-BE49-F238E27FC236}">
                <a16:creationId xmlns:a16="http://schemas.microsoft.com/office/drawing/2014/main" id="{F80BD765-C114-CF41-55F5-6CFAB9ECCA79}"/>
              </a:ext>
            </a:extLst>
          </p:cNvPr>
          <p:cNvPicPr preferRelativeResize="0"/>
          <p:nvPr/>
        </p:nvPicPr>
        <p:blipFill rotWithShape="1">
          <a:blip r:embed="rId11">
            <a:alphaModFix/>
          </a:blip>
          <a:srcRect/>
          <a:stretch/>
        </p:blipFill>
        <p:spPr>
          <a:xfrm>
            <a:off x="4290378" y="4509072"/>
            <a:ext cx="492125" cy="474662"/>
          </a:xfrm>
          <a:prstGeom prst="rect">
            <a:avLst/>
          </a:prstGeom>
          <a:noFill/>
          <a:ln>
            <a:noFill/>
          </a:ln>
        </p:spPr>
      </p:pic>
      <p:pic>
        <p:nvPicPr>
          <p:cNvPr id="31" name="Google Shape;938;p22">
            <a:extLst>
              <a:ext uri="{FF2B5EF4-FFF2-40B4-BE49-F238E27FC236}">
                <a16:creationId xmlns:a16="http://schemas.microsoft.com/office/drawing/2014/main" id="{04D73AE3-2D22-05B6-6F0A-8A4955D3ADDB}"/>
              </a:ext>
            </a:extLst>
          </p:cNvPr>
          <p:cNvPicPr preferRelativeResize="0"/>
          <p:nvPr/>
        </p:nvPicPr>
        <p:blipFill rotWithShape="1">
          <a:blip r:embed="rId11">
            <a:alphaModFix/>
          </a:blip>
          <a:srcRect/>
          <a:stretch/>
        </p:blipFill>
        <p:spPr>
          <a:xfrm>
            <a:off x="4290378" y="5259364"/>
            <a:ext cx="492125" cy="474662"/>
          </a:xfrm>
          <a:prstGeom prst="rect">
            <a:avLst/>
          </a:prstGeom>
          <a:noFill/>
          <a:ln>
            <a:noFill/>
          </a:ln>
        </p:spPr>
      </p:pic>
    </p:spTree>
    <p:extLst>
      <p:ext uri="{BB962C8B-B14F-4D97-AF65-F5344CB8AC3E}">
        <p14:creationId xmlns:p14="http://schemas.microsoft.com/office/powerpoint/2010/main" val="2109031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2BD2E-53AA-ECCB-D38C-FA4C8B442BFA}"/>
            </a:ext>
          </a:extLst>
        </p:cNvPr>
        <p:cNvGrpSpPr/>
        <p:nvPr/>
      </p:nvGrpSpPr>
      <p:grpSpPr>
        <a:xfrm>
          <a:off x="0" y="0"/>
          <a:ext cx="0" cy="0"/>
          <a:chOff x="0" y="0"/>
          <a:chExt cx="0" cy="0"/>
        </a:xfrm>
      </p:grpSpPr>
      <p:pic>
        <p:nvPicPr>
          <p:cNvPr id="2" name="Google Shape;927;p22">
            <a:extLst>
              <a:ext uri="{FF2B5EF4-FFF2-40B4-BE49-F238E27FC236}">
                <a16:creationId xmlns:a16="http://schemas.microsoft.com/office/drawing/2014/main" id="{2544B0A6-73F4-2920-1B96-883BD270EB9D}"/>
              </a:ext>
            </a:extLst>
          </p:cNvPr>
          <p:cNvPicPr preferRelativeResize="0">
            <a:picLocks noChangeAspect="1"/>
          </p:cNvPicPr>
          <p:nvPr/>
        </p:nvPicPr>
        <p:blipFill rotWithShape="1">
          <a:blip r:embed="rId2">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4C7942CE-37BE-6305-E3A7-41B2C9622FC1}"/>
              </a:ext>
            </a:extLst>
          </p:cNvPr>
          <p:cNvPicPr preferRelativeResize="0">
            <a:picLocks noChangeAspect="1"/>
          </p:cNvPicPr>
          <p:nvPr/>
        </p:nvPicPr>
        <p:blipFill rotWithShape="1">
          <a:blip r:embed="rId3">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200EA96C-207F-5E2E-FCFF-1801A035A551}"/>
              </a:ext>
            </a:extLst>
          </p:cNvPr>
          <p:cNvPicPr preferRelativeResize="0">
            <a:picLocks noChangeAspect="1"/>
          </p:cNvPicPr>
          <p:nvPr/>
        </p:nvPicPr>
        <p:blipFill rotWithShape="1">
          <a:blip r:embed="rId4">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98661769-BA72-FF66-74D7-1BAFB578FB00}"/>
              </a:ext>
            </a:extLst>
          </p:cNvPr>
          <p:cNvPicPr preferRelativeResize="0">
            <a:picLocks noChangeAspect="1"/>
          </p:cNvPicPr>
          <p:nvPr/>
        </p:nvPicPr>
        <p:blipFill rotWithShape="1">
          <a:blip r:embed="rId5">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4BB00A70-DC74-DB99-BFA1-A3250C0D1189}"/>
              </a:ext>
            </a:extLst>
          </p:cNvPr>
          <p:cNvPicPr preferRelativeResize="0">
            <a:picLocks noChangeAspect="1"/>
          </p:cNvPicPr>
          <p:nvPr/>
        </p:nvPicPr>
        <p:blipFill rotWithShape="1">
          <a:blip r:embed="rId6">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C9BFFE46-EB49-7B7E-8542-FC7DA716E285}"/>
              </a:ext>
            </a:extLst>
          </p:cNvPr>
          <p:cNvPicPr preferRelativeResize="0">
            <a:picLocks noChangeAspect="1"/>
          </p:cNvPicPr>
          <p:nvPr/>
        </p:nvPicPr>
        <p:blipFill rotWithShape="1">
          <a:blip r:embed="rId7">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1C7CCAE6-2A78-BA36-0CF2-E55589D81B06}"/>
              </a:ext>
            </a:extLst>
          </p:cNvPr>
          <p:cNvPicPr preferRelativeResize="0">
            <a:picLocks noChangeAspect="1"/>
          </p:cNvPicPr>
          <p:nvPr/>
        </p:nvPicPr>
        <p:blipFill rotWithShape="1">
          <a:blip r:embed="rId8">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28A35FE6-5F06-D9C4-F56A-EE5692192399}"/>
              </a:ext>
            </a:extLst>
          </p:cNvPr>
          <p:cNvPicPr preferRelativeResize="0"/>
          <p:nvPr/>
        </p:nvPicPr>
        <p:blipFill rotWithShape="1">
          <a:blip r:embed="rId9">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9E212ECA-63D4-6EAC-9656-E1142091A970}"/>
              </a:ext>
            </a:extLst>
          </p:cNvPr>
          <p:cNvPicPr preferRelativeResize="0">
            <a:picLocks noChangeAspect="1"/>
          </p:cNvPicPr>
          <p:nvPr/>
        </p:nvPicPr>
        <p:blipFill rotWithShape="1">
          <a:blip r:embed="rId4">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C6343F3E-E893-E1B1-3948-1F4337475A78}"/>
              </a:ext>
            </a:extLst>
          </p:cNvPr>
          <p:cNvPicPr preferRelativeResize="0"/>
          <p:nvPr/>
        </p:nvPicPr>
        <p:blipFill rotWithShape="1">
          <a:blip r:embed="rId10">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4458F801-9D8B-49F7-D8F8-43FED6E49929}"/>
              </a:ext>
            </a:extLst>
          </p:cNvPr>
          <p:cNvPicPr preferRelativeResize="0"/>
          <p:nvPr/>
        </p:nvPicPr>
        <p:blipFill rotWithShape="1">
          <a:blip r:embed="rId11">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D9ED1F49-2511-E878-0DA1-3C0637417BEF}"/>
              </a:ext>
            </a:extLst>
          </p:cNvPr>
          <p:cNvPicPr preferRelativeResize="0"/>
          <p:nvPr/>
        </p:nvPicPr>
        <p:blipFill rotWithShape="1">
          <a:blip r:embed="rId12">
            <a:alphaModFix/>
          </a:blip>
          <a:srcRect/>
          <a:stretch/>
        </p:blipFill>
        <p:spPr>
          <a:xfrm>
            <a:off x="-630238" y="5867400"/>
            <a:ext cx="481013" cy="469900"/>
          </a:xfrm>
          <a:prstGeom prst="rect">
            <a:avLst/>
          </a:prstGeom>
          <a:noFill/>
          <a:ln>
            <a:noFill/>
          </a:ln>
        </p:spPr>
      </p:pic>
      <p:pic>
        <p:nvPicPr>
          <p:cNvPr id="14" name="Google Shape;926;p22">
            <a:extLst>
              <a:ext uri="{FF2B5EF4-FFF2-40B4-BE49-F238E27FC236}">
                <a16:creationId xmlns:a16="http://schemas.microsoft.com/office/drawing/2014/main" id="{FFC27630-91C2-D1DF-D4E0-F7B4EF1FD363}"/>
              </a:ext>
            </a:extLst>
          </p:cNvPr>
          <p:cNvPicPr preferRelativeResize="0"/>
          <p:nvPr/>
        </p:nvPicPr>
        <p:blipFill>
          <a:blip r:embed="rId13" r:link="rId14" cstate="print">
            <a:extLst>
              <a:ext uri="{28A0092B-C50C-407E-A947-70E740481C1C}">
                <a14:useLocalDpi xmlns:a14="http://schemas.microsoft.com/office/drawing/2010/main" val="0"/>
              </a:ext>
            </a:extLst>
          </a:blip>
          <a:srcRect/>
          <a:stretch>
            <a:fillRect/>
          </a:stretch>
        </p:blipFill>
        <p:spPr>
          <a:xfrm>
            <a:off x="172177" y="1014858"/>
            <a:ext cx="3968507" cy="5135715"/>
          </a:xfrm>
          <a:prstGeom prst="rect">
            <a:avLst/>
          </a:prstGeom>
          <a:noFill/>
          <a:ln>
            <a:noFill/>
          </a:ln>
        </p:spPr>
      </p:pic>
      <p:pic>
        <p:nvPicPr>
          <p:cNvPr id="20" name="Google Shape;5325;p223">
            <a:extLst>
              <a:ext uri="{FF2B5EF4-FFF2-40B4-BE49-F238E27FC236}">
                <a16:creationId xmlns:a16="http://schemas.microsoft.com/office/drawing/2014/main" id="{D21F112F-BC8B-0B20-C82A-4163BAA512D9}"/>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522F0F23-20A7-EF4B-708B-4E217FDC3195}"/>
              </a:ext>
            </a:extLst>
          </p:cNvPr>
          <p:cNvGraphicFramePr/>
          <p:nvPr/>
        </p:nvGraphicFramePr>
        <p:xfrm>
          <a:off x="4232180" y="1392582"/>
          <a:ext cx="7727351" cy="423097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476157">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 los ríos Yaguará e Iquira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Yaguará, Iquira </a:t>
                      </a:r>
                      <a:r>
                        <a:rPr lang="es-CO" sz="900" u="none" dirty="0">
                          <a:latin typeface="Verdana" panose="020B0604030504040204" pitchFamily="34" charset="0"/>
                          <a:ea typeface="Verdana" panose="020B0604030504040204" pitchFamily="34" charset="0"/>
                          <a:cs typeface="Arial Narrow"/>
                          <a:sym typeface="Arial Narrow"/>
                        </a:rPr>
                        <a:t>y sus afluentes, entre otros </a:t>
                      </a:r>
                      <a:r>
                        <a:rPr lang="es-CO" sz="900" u="none" strike="noStrike" cap="none" dirty="0">
                          <a:latin typeface="Verdana" panose="020B0604030504040204" pitchFamily="34" charset="0"/>
                          <a:ea typeface="Verdana" panose="020B0604030504040204" pitchFamily="34" charset="0"/>
                          <a:cs typeface="Arial Narrow"/>
                          <a:sym typeface="Arial Narrow"/>
                        </a:rPr>
                        <a:t>aportantes al Alto Magdalena. Especial atención en los municipios de Yaguará e Iquira (Huila).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766563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Neiva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Neiva y sus afluentes, especialmente las quebradas La Perdiz, Las Tapias y el río Frío. Especial atención en el municipio de Algeciras y Campoalegre (Huila).</a:t>
                      </a:r>
                    </a:p>
                  </a:txBody>
                  <a:tcPr marL="91443" marR="91443"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870966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Juncal</a:t>
                      </a:r>
                      <a:endParaRPr sz="900" dirty="0">
                        <a:latin typeface="Verdana" panose="020B0604030504040204" pitchFamily="34" charset="0"/>
                        <a:ea typeface="Verdana" panose="020B0604030504040204" pitchFamily="34" charset="0"/>
                      </a:endParaRPr>
                    </a:p>
                  </a:txBody>
                  <a:tcPr marL="91424" marR="91424"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Juncal y otros ríos directos al Magdalena. Especial atención en los municipios de Palermo y Neiva (Huila). </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963406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Baché</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Baché y sus afluentes. Especial atención las quebradas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 Miguel, El Oso, El Carmen y El Chuco en el municipio de Santa Maria (Huila)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b="0" u="none" strike="noStrike" cap="none" dirty="0">
                        <a:latin typeface="Verdana" panose="020B0604030504040204" pitchFamily="34" charset="0"/>
                        <a:ea typeface="Verdana" panose="020B0604030504040204" pitchFamily="34" charset="0"/>
                      </a:endParaRPr>
                    </a:p>
                  </a:txBody>
                  <a:tcPr marL="91424" marR="91424" marT="45704" marB="4570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526625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Cuenca del río Fortalecillas</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nivel del río Fortalecillas y aportantes, se recomienda especial atención en los ríos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Villavieja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Ceibas y Motilón, dadas las crecientes súbitas registradas. Especial atención en los municipios de Rivera, Neiva y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Villavieja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(Huila). </a:t>
                      </a:r>
                      <a:endParaRPr lang="es-ES" sz="900" b="0" u="none" strike="noStrike" kern="1200" dirty="0">
                        <a:solidFill>
                          <a:schemeClr val="dk1"/>
                        </a:solidFill>
                        <a:latin typeface="Verdana" panose="020B0604030504040204" pitchFamily="34" charset="0"/>
                        <a:ea typeface="Verdana" panose="020B0604030504040204" pitchFamily="34" charset="0"/>
                      </a:endParaRPr>
                    </a:p>
                  </a:txBody>
                  <a:tcPr marL="91424" marR="91424"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4893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Aipe - Chenche</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Aipe, Chenche y sus afluentes. Especial atención en los municipios Aipe (Huila) y Natagaima (Tolima). </a:t>
                      </a:r>
                      <a:r>
                        <a:rPr lang="es-MX" sz="900" b="1" u="none" strike="noStrike" cap="none" dirty="0">
                          <a:latin typeface="Verdana" panose="020B0604030504040204" pitchFamily="34" charset="0"/>
                          <a:ea typeface="Verdana" panose="020B0604030504040204" pitchFamily="34" charset="0"/>
                          <a:cs typeface="Arial Narrow"/>
                          <a:sym typeface="Arial Narrow"/>
                        </a:rPr>
                        <a:t>Nota: </a:t>
                      </a:r>
                      <a:r>
                        <a:rPr lang="es-MX" sz="900" u="none" strike="noStrike" cap="none" dirty="0">
                          <a:latin typeface="Verdana" panose="020B0604030504040204" pitchFamily="34" charset="0"/>
                          <a:ea typeface="Verdana" panose="020B0604030504040204" pitchFamily="34" charset="0"/>
                          <a:cs typeface="Arial Narrow"/>
                          <a:sym typeface="Arial Narrow"/>
                        </a:rPr>
                        <a:t>Reporte de inundación por lluvias en el asentamiento Chicalá del municipio de Aipe, Huila. (06/03/2025).</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185604"/>
                  </a:ext>
                </a:extLst>
              </a:tr>
            </a:tbl>
          </a:graphicData>
        </a:graphic>
      </p:graphicFrame>
      <p:pic>
        <p:nvPicPr>
          <p:cNvPr id="37" name="Google Shape;931;p22" descr="Recurso 37.png">
            <a:extLst>
              <a:ext uri="{FF2B5EF4-FFF2-40B4-BE49-F238E27FC236}">
                <a16:creationId xmlns:a16="http://schemas.microsoft.com/office/drawing/2014/main" id="{9C31EB12-42E0-C01A-D7EF-64C0B562E2A3}"/>
              </a:ext>
            </a:extLst>
          </p:cNvPr>
          <p:cNvPicPr preferRelativeResize="0">
            <a:picLocks noChangeAspect="1"/>
          </p:cNvPicPr>
          <p:nvPr/>
        </p:nvPicPr>
        <p:blipFill rotWithShape="1">
          <a:blip r:embed="rId6">
            <a:alphaModFix/>
          </a:blip>
          <a:srcRect b="18540"/>
          <a:stretch/>
        </p:blipFill>
        <p:spPr>
          <a:xfrm>
            <a:off x="1793190" y="4364353"/>
            <a:ext cx="288000" cy="293120"/>
          </a:xfrm>
          <a:prstGeom prst="rect">
            <a:avLst/>
          </a:prstGeom>
          <a:noFill/>
          <a:ln>
            <a:noFill/>
          </a:ln>
        </p:spPr>
      </p:pic>
      <p:pic>
        <p:nvPicPr>
          <p:cNvPr id="25" name="Google Shape;931;p22" descr="Recurso 37.png">
            <a:extLst>
              <a:ext uri="{FF2B5EF4-FFF2-40B4-BE49-F238E27FC236}">
                <a16:creationId xmlns:a16="http://schemas.microsoft.com/office/drawing/2014/main" id="{39647EBE-63A9-88D7-FF9C-0B50624C4B73}"/>
              </a:ext>
            </a:extLst>
          </p:cNvPr>
          <p:cNvPicPr preferRelativeResize="0">
            <a:picLocks noChangeAspect="1"/>
          </p:cNvPicPr>
          <p:nvPr/>
        </p:nvPicPr>
        <p:blipFill rotWithShape="1">
          <a:blip r:embed="rId6">
            <a:alphaModFix/>
          </a:blip>
          <a:srcRect b="18540"/>
          <a:stretch/>
        </p:blipFill>
        <p:spPr>
          <a:xfrm>
            <a:off x="1984329" y="4067970"/>
            <a:ext cx="288000" cy="293120"/>
          </a:xfrm>
          <a:prstGeom prst="rect">
            <a:avLst/>
          </a:prstGeom>
          <a:noFill/>
          <a:ln>
            <a:noFill/>
          </a:ln>
        </p:spPr>
      </p:pic>
      <p:pic>
        <p:nvPicPr>
          <p:cNvPr id="21" name="Google Shape;931;p22" descr="Recurso 37.png">
            <a:extLst>
              <a:ext uri="{FF2B5EF4-FFF2-40B4-BE49-F238E27FC236}">
                <a16:creationId xmlns:a16="http://schemas.microsoft.com/office/drawing/2014/main" id="{86944537-6EDE-7BDF-DF57-A1E4D1F11F4E}"/>
              </a:ext>
            </a:extLst>
          </p:cNvPr>
          <p:cNvPicPr preferRelativeResize="0">
            <a:picLocks noChangeAspect="1"/>
          </p:cNvPicPr>
          <p:nvPr/>
        </p:nvPicPr>
        <p:blipFill rotWithShape="1">
          <a:blip r:embed="rId6">
            <a:alphaModFix/>
          </a:blip>
          <a:srcRect b="18540"/>
          <a:stretch/>
        </p:blipFill>
        <p:spPr>
          <a:xfrm>
            <a:off x="1402147" y="4431767"/>
            <a:ext cx="288000" cy="293120"/>
          </a:xfrm>
          <a:prstGeom prst="rect">
            <a:avLst/>
          </a:prstGeom>
          <a:noFill/>
          <a:ln>
            <a:noFill/>
          </a:ln>
        </p:spPr>
      </p:pic>
      <p:pic>
        <p:nvPicPr>
          <p:cNvPr id="17" name="Google Shape;931;p22" descr="Recurso 37.png">
            <a:extLst>
              <a:ext uri="{FF2B5EF4-FFF2-40B4-BE49-F238E27FC236}">
                <a16:creationId xmlns:a16="http://schemas.microsoft.com/office/drawing/2014/main" id="{311DDF05-C1AF-C412-D1FE-0D4107C48FE7}"/>
              </a:ext>
            </a:extLst>
          </p:cNvPr>
          <p:cNvPicPr preferRelativeResize="0">
            <a:picLocks noChangeAspect="1"/>
          </p:cNvPicPr>
          <p:nvPr/>
        </p:nvPicPr>
        <p:blipFill rotWithShape="1">
          <a:blip r:embed="rId6">
            <a:alphaModFix/>
          </a:blip>
          <a:srcRect b="18540"/>
          <a:stretch/>
        </p:blipFill>
        <p:spPr>
          <a:xfrm>
            <a:off x="1758191" y="3593163"/>
            <a:ext cx="288000" cy="293120"/>
          </a:xfrm>
          <a:prstGeom prst="rect">
            <a:avLst/>
          </a:prstGeom>
          <a:noFill/>
          <a:ln>
            <a:noFill/>
          </a:ln>
        </p:spPr>
      </p:pic>
      <p:pic>
        <p:nvPicPr>
          <p:cNvPr id="22" name="Google Shape;931;p22" descr="Recurso 37.png">
            <a:extLst>
              <a:ext uri="{FF2B5EF4-FFF2-40B4-BE49-F238E27FC236}">
                <a16:creationId xmlns:a16="http://schemas.microsoft.com/office/drawing/2014/main" id="{52D392DA-8B1E-32E1-4C20-95F6777AAE0F}"/>
              </a:ext>
            </a:extLst>
          </p:cNvPr>
          <p:cNvPicPr preferRelativeResize="0">
            <a:picLocks noChangeAspect="1"/>
          </p:cNvPicPr>
          <p:nvPr/>
        </p:nvPicPr>
        <p:blipFill rotWithShape="1">
          <a:blip r:embed="rId6">
            <a:alphaModFix/>
          </a:blip>
          <a:srcRect b="18540"/>
          <a:stretch/>
        </p:blipFill>
        <p:spPr>
          <a:xfrm>
            <a:off x="1614191" y="4083483"/>
            <a:ext cx="288000" cy="293120"/>
          </a:xfrm>
          <a:prstGeom prst="rect">
            <a:avLst/>
          </a:prstGeom>
          <a:noFill/>
          <a:ln>
            <a:noFill/>
          </a:ln>
        </p:spPr>
      </p:pic>
      <p:pic>
        <p:nvPicPr>
          <p:cNvPr id="16" name="Google Shape;938;p22">
            <a:extLst>
              <a:ext uri="{FF2B5EF4-FFF2-40B4-BE49-F238E27FC236}">
                <a16:creationId xmlns:a16="http://schemas.microsoft.com/office/drawing/2014/main" id="{A3B088F3-16FA-F72B-B378-3090E2ACBE17}"/>
              </a:ext>
            </a:extLst>
          </p:cNvPr>
          <p:cNvPicPr preferRelativeResize="0"/>
          <p:nvPr/>
        </p:nvPicPr>
        <p:blipFill rotWithShape="1">
          <a:blip r:embed="rId11">
            <a:alphaModFix/>
          </a:blip>
          <a:srcRect/>
          <a:stretch/>
        </p:blipFill>
        <p:spPr>
          <a:xfrm>
            <a:off x="4310528" y="1970241"/>
            <a:ext cx="492125" cy="474662"/>
          </a:xfrm>
          <a:prstGeom prst="rect">
            <a:avLst/>
          </a:prstGeom>
          <a:noFill/>
          <a:ln>
            <a:noFill/>
          </a:ln>
        </p:spPr>
      </p:pic>
      <p:pic>
        <p:nvPicPr>
          <p:cNvPr id="19" name="Google Shape;938;p22">
            <a:extLst>
              <a:ext uri="{FF2B5EF4-FFF2-40B4-BE49-F238E27FC236}">
                <a16:creationId xmlns:a16="http://schemas.microsoft.com/office/drawing/2014/main" id="{4C7C9E71-E40E-1D49-431C-B6BA5C0EEAFE}"/>
              </a:ext>
            </a:extLst>
          </p:cNvPr>
          <p:cNvPicPr preferRelativeResize="0"/>
          <p:nvPr/>
        </p:nvPicPr>
        <p:blipFill rotWithShape="1">
          <a:blip r:embed="rId11">
            <a:alphaModFix/>
          </a:blip>
          <a:srcRect/>
          <a:stretch/>
        </p:blipFill>
        <p:spPr>
          <a:xfrm>
            <a:off x="4310528" y="3784332"/>
            <a:ext cx="492125" cy="474662"/>
          </a:xfrm>
          <a:prstGeom prst="rect">
            <a:avLst/>
          </a:prstGeom>
          <a:noFill/>
          <a:ln>
            <a:noFill/>
          </a:ln>
        </p:spPr>
      </p:pic>
      <p:pic>
        <p:nvPicPr>
          <p:cNvPr id="18" name="Google Shape;938;p22">
            <a:extLst>
              <a:ext uri="{FF2B5EF4-FFF2-40B4-BE49-F238E27FC236}">
                <a16:creationId xmlns:a16="http://schemas.microsoft.com/office/drawing/2014/main" id="{95DAB2E6-2CFC-7833-7CDC-F3186117F67D}"/>
              </a:ext>
            </a:extLst>
          </p:cNvPr>
          <p:cNvPicPr preferRelativeResize="0"/>
          <p:nvPr/>
        </p:nvPicPr>
        <p:blipFill rotWithShape="1">
          <a:blip r:embed="rId11">
            <a:alphaModFix/>
          </a:blip>
          <a:srcRect/>
          <a:stretch/>
        </p:blipFill>
        <p:spPr>
          <a:xfrm>
            <a:off x="4310528" y="4432292"/>
            <a:ext cx="492125" cy="474662"/>
          </a:xfrm>
          <a:prstGeom prst="rect">
            <a:avLst/>
          </a:prstGeom>
          <a:noFill/>
          <a:ln>
            <a:noFill/>
          </a:ln>
        </p:spPr>
      </p:pic>
      <p:pic>
        <p:nvPicPr>
          <p:cNvPr id="26" name="Google Shape;938;p22">
            <a:extLst>
              <a:ext uri="{FF2B5EF4-FFF2-40B4-BE49-F238E27FC236}">
                <a16:creationId xmlns:a16="http://schemas.microsoft.com/office/drawing/2014/main" id="{9998A3D0-9E07-1391-1694-7724B17CC600}"/>
              </a:ext>
            </a:extLst>
          </p:cNvPr>
          <p:cNvPicPr preferRelativeResize="0"/>
          <p:nvPr/>
        </p:nvPicPr>
        <p:blipFill rotWithShape="1">
          <a:blip r:embed="rId11">
            <a:alphaModFix/>
          </a:blip>
          <a:srcRect/>
          <a:stretch/>
        </p:blipFill>
        <p:spPr>
          <a:xfrm>
            <a:off x="4310528" y="3174642"/>
            <a:ext cx="492125" cy="474662"/>
          </a:xfrm>
          <a:prstGeom prst="rect">
            <a:avLst/>
          </a:prstGeom>
          <a:noFill/>
          <a:ln>
            <a:noFill/>
          </a:ln>
        </p:spPr>
      </p:pic>
      <p:sp>
        <p:nvSpPr>
          <p:cNvPr id="23" name="Google Shape;3036;p14">
            <a:extLst>
              <a:ext uri="{FF2B5EF4-FFF2-40B4-BE49-F238E27FC236}">
                <a16:creationId xmlns:a16="http://schemas.microsoft.com/office/drawing/2014/main" id="{903C143C-E946-29B0-14A9-6DAF898C3EB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7" name="Google Shape;938;p22">
            <a:extLst>
              <a:ext uri="{FF2B5EF4-FFF2-40B4-BE49-F238E27FC236}">
                <a16:creationId xmlns:a16="http://schemas.microsoft.com/office/drawing/2014/main" id="{BA366FBF-A723-62BC-9993-F591F4652FD9}"/>
              </a:ext>
            </a:extLst>
          </p:cNvPr>
          <p:cNvPicPr preferRelativeResize="0"/>
          <p:nvPr/>
        </p:nvPicPr>
        <p:blipFill rotWithShape="1">
          <a:blip r:embed="rId11">
            <a:alphaModFix/>
          </a:blip>
          <a:srcRect/>
          <a:stretch/>
        </p:blipFill>
        <p:spPr>
          <a:xfrm>
            <a:off x="4310528" y="5061117"/>
            <a:ext cx="492125" cy="474662"/>
          </a:xfrm>
          <a:prstGeom prst="rect">
            <a:avLst/>
          </a:prstGeom>
          <a:noFill/>
          <a:ln>
            <a:noFill/>
          </a:ln>
        </p:spPr>
      </p:pic>
      <p:pic>
        <p:nvPicPr>
          <p:cNvPr id="24" name="Google Shape;938;p22">
            <a:extLst>
              <a:ext uri="{FF2B5EF4-FFF2-40B4-BE49-F238E27FC236}">
                <a16:creationId xmlns:a16="http://schemas.microsoft.com/office/drawing/2014/main" id="{6C432126-E088-A299-5CB4-5AE34EE4BF89}"/>
              </a:ext>
            </a:extLst>
          </p:cNvPr>
          <p:cNvPicPr preferRelativeResize="0"/>
          <p:nvPr/>
        </p:nvPicPr>
        <p:blipFill rotWithShape="1">
          <a:blip r:embed="rId11">
            <a:alphaModFix/>
          </a:blip>
          <a:srcRect/>
          <a:stretch/>
        </p:blipFill>
        <p:spPr>
          <a:xfrm>
            <a:off x="4310528" y="2572594"/>
            <a:ext cx="492125" cy="474662"/>
          </a:xfrm>
          <a:prstGeom prst="rect">
            <a:avLst/>
          </a:prstGeom>
          <a:noFill/>
          <a:ln>
            <a:noFill/>
          </a:ln>
        </p:spPr>
      </p:pic>
    </p:spTree>
    <p:extLst>
      <p:ext uri="{BB962C8B-B14F-4D97-AF65-F5344CB8AC3E}">
        <p14:creationId xmlns:p14="http://schemas.microsoft.com/office/powerpoint/2010/main" val="402921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7560348" y="837849"/>
            <a:ext cx="4377251" cy="430887"/>
          </a:xfrm>
          <a:prstGeom prst="rect">
            <a:avLst/>
          </a:prstGeom>
          <a:noFill/>
        </p:spPr>
        <p:txBody>
          <a:bodyPr wrap="square" rtlCol="0">
            <a:spAutoFit/>
          </a:bodyPr>
          <a:lstStyle/>
          <a:p>
            <a:pPr algn="just"/>
            <a:r>
              <a:rPr lang="es-CO" sz="1100" b="1" dirty="0">
                <a:solidFill>
                  <a:srgbClr val="1E66AA"/>
                </a:solidFill>
                <a:latin typeface="Arial Narrow" panose="020B0606020202030204" pitchFamily="34" charset="0"/>
                <a:cs typeface="Arial" panose="020B0604020202020204" pitchFamily="34" charset="0"/>
              </a:rPr>
              <a:t>A continuación, los municipios donde se registraron precipitaciones iguales o superiores a 30,0 mm en las últimas 24 horas. </a:t>
            </a:r>
          </a:p>
        </p:txBody>
      </p:sp>
      <p:sp>
        <p:nvSpPr>
          <p:cNvPr id="3" name="AutoShape 2" descr="blob:https://web.whatsapp.com/99335254-27f8-41a1-9008-f3138132559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solidFill>
                <a:prstClr val="black"/>
              </a:solidFill>
            </a:endParaRPr>
          </a:p>
        </p:txBody>
      </p:sp>
      <p:sp>
        <p:nvSpPr>
          <p:cNvPr id="4" name="CuadroTexto 3"/>
          <p:cNvSpPr txBox="1"/>
          <p:nvPr/>
        </p:nvSpPr>
        <p:spPr>
          <a:xfrm>
            <a:off x="14329327" y="299240"/>
            <a:ext cx="3257550" cy="1938992"/>
          </a:xfrm>
          <a:prstGeom prst="rect">
            <a:avLst/>
          </a:prstGeom>
          <a:solidFill>
            <a:srgbClr val="FFFF00"/>
          </a:solidFill>
        </p:spPr>
        <p:txBody>
          <a:bodyPr wrap="square" rtlCol="0">
            <a:spAutoFit/>
          </a:bodyPr>
          <a:lstStyle/>
          <a:p>
            <a:pPr algn="ctr"/>
            <a:r>
              <a:rPr lang="es-CO" sz="2400" b="1" dirty="0">
                <a:solidFill>
                  <a:srgbClr val="FF0000"/>
                </a:solidFill>
                <a:latin typeface="Arial Narrow" panose="020B0606020202030204" pitchFamily="34" charset="0"/>
              </a:rPr>
              <a:t>POR FAVOR</a:t>
            </a:r>
          </a:p>
          <a:p>
            <a:pPr algn="ctr"/>
            <a:r>
              <a:rPr lang="es-CO" sz="2400" b="1" dirty="0">
                <a:solidFill>
                  <a:srgbClr val="FF0000"/>
                </a:solidFill>
                <a:latin typeface="Arial Narrow" panose="020B0606020202030204" pitchFamily="34" charset="0"/>
              </a:rPr>
              <a:t>NO BORRAR NADA DE LO QUE SE ENCUENTRA EN ESTE ESPACIO DE FONDO BLANCO</a:t>
            </a:r>
          </a:p>
        </p:txBody>
      </p:sp>
      <p:sp>
        <p:nvSpPr>
          <p:cNvPr id="14" name="CuadroTexto 13">
            <a:extLst>
              <a:ext uri="{FF2B5EF4-FFF2-40B4-BE49-F238E27FC236}">
                <a16:creationId xmlns:a16="http://schemas.microsoft.com/office/drawing/2014/main" id="{4DB2F74B-2C09-4625-9F6E-8D4DD6518397}"/>
              </a:ext>
            </a:extLst>
          </p:cNvPr>
          <p:cNvSpPr txBox="1"/>
          <p:nvPr/>
        </p:nvSpPr>
        <p:spPr>
          <a:xfrm>
            <a:off x="5209359" y="4143465"/>
            <a:ext cx="6727577" cy="253916"/>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CO" sz="1050" b="1" dirty="0">
                <a:solidFill>
                  <a:prstClr val="black"/>
                </a:solidFill>
                <a:latin typeface="Arial Narrow" panose="020B0606020202030204" pitchFamily="34" charset="0"/>
              </a:rPr>
              <a:t>NO SE REGISTRARON VALORES DE PRECIPITACIÓN POR ENCIMA DE LOS MÁXIMOS HISTÓRICOS</a:t>
            </a:r>
          </a:p>
        </p:txBody>
      </p:sp>
      <p:graphicFrame>
        <p:nvGraphicFramePr>
          <p:cNvPr id="17" name="Tabla 16"/>
          <p:cNvGraphicFramePr>
            <a:graphicFrameLocks noGrp="1"/>
          </p:cNvGraphicFramePr>
          <p:nvPr>
            <p:extLst>
              <p:ext uri="{D42A27DB-BD31-4B8C-83A1-F6EECF244321}">
                <p14:modId xmlns:p14="http://schemas.microsoft.com/office/powerpoint/2010/main" val="1934119204"/>
              </p:ext>
            </p:extLst>
          </p:nvPr>
        </p:nvGraphicFramePr>
        <p:xfrm>
          <a:off x="13476282" y="4495530"/>
          <a:ext cx="6727576" cy="804344"/>
        </p:xfrm>
        <a:graphic>
          <a:graphicData uri="http://schemas.openxmlformats.org/drawingml/2006/table">
            <a:tbl>
              <a:tblPr/>
              <a:tblGrid>
                <a:gridCol w="1781990">
                  <a:extLst>
                    <a:ext uri="{9D8B030D-6E8A-4147-A177-3AD203B41FA5}">
                      <a16:colId xmlns:a16="http://schemas.microsoft.com/office/drawing/2014/main" val="3677709354"/>
                    </a:ext>
                  </a:extLst>
                </a:gridCol>
                <a:gridCol w="990600">
                  <a:extLst>
                    <a:ext uri="{9D8B030D-6E8A-4147-A177-3AD203B41FA5}">
                      <a16:colId xmlns:a16="http://schemas.microsoft.com/office/drawing/2014/main" val="156586966"/>
                    </a:ext>
                  </a:extLst>
                </a:gridCol>
                <a:gridCol w="1162050">
                  <a:extLst>
                    <a:ext uri="{9D8B030D-6E8A-4147-A177-3AD203B41FA5}">
                      <a16:colId xmlns:a16="http://schemas.microsoft.com/office/drawing/2014/main" val="2711561286"/>
                    </a:ext>
                  </a:extLst>
                </a:gridCol>
                <a:gridCol w="743015">
                  <a:extLst>
                    <a:ext uri="{9D8B030D-6E8A-4147-A177-3AD203B41FA5}">
                      <a16:colId xmlns:a16="http://schemas.microsoft.com/office/drawing/2014/main" val="71123669"/>
                    </a:ext>
                  </a:extLst>
                </a:gridCol>
                <a:gridCol w="1288239">
                  <a:extLst>
                    <a:ext uri="{9D8B030D-6E8A-4147-A177-3AD203B41FA5}">
                      <a16:colId xmlns:a16="http://schemas.microsoft.com/office/drawing/2014/main" val="4121769722"/>
                    </a:ext>
                  </a:extLst>
                </a:gridCol>
                <a:gridCol w="761682">
                  <a:extLst>
                    <a:ext uri="{9D8B030D-6E8A-4147-A177-3AD203B41FA5}">
                      <a16:colId xmlns:a16="http://schemas.microsoft.com/office/drawing/2014/main" val="114300548"/>
                    </a:ext>
                  </a:extLst>
                </a:gridCol>
              </a:tblGrid>
              <a:tr h="282374">
                <a:tc gridSpan="6">
                  <a:txBody>
                    <a:bodyPr/>
                    <a:lstStyle/>
                    <a:p>
                      <a:pPr lvl="1" algn="ctr" fontAlgn="b"/>
                      <a:r>
                        <a:rPr lang="es-ES" sz="1000" b="1" i="0" u="none" strike="noStrike" dirty="0">
                          <a:solidFill>
                            <a:schemeClr val="bg1"/>
                          </a:solidFill>
                          <a:effectLst/>
                          <a:latin typeface="Arial Narrow" panose="020B0606020202030204" pitchFamily="34" charset="0"/>
                        </a:rPr>
                        <a:t>Estaciones con precipitación registrada</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el</a:t>
                      </a:r>
                      <a:r>
                        <a:rPr lang="es-ES" sz="1000" b="1" i="0" u="none" strike="noStrike" baseline="0" dirty="0">
                          <a:solidFill>
                            <a:schemeClr val="bg1"/>
                          </a:solidFill>
                          <a:effectLst/>
                          <a:latin typeface="Arial Narrow" panose="020B0606020202030204" pitchFamily="34" charset="0"/>
                        </a:rPr>
                        <a:t> 07-MARZO</a:t>
                      </a:r>
                      <a:r>
                        <a:rPr lang="es-ES" sz="1000" b="1" i="0" u="none" strike="noStrike" dirty="0">
                          <a:solidFill>
                            <a:schemeClr val="bg1"/>
                          </a:solidFill>
                          <a:effectLst/>
                          <a:latin typeface="Arial Narrow" panose="020B0606020202030204" pitchFamily="34" charset="0"/>
                        </a:rPr>
                        <a:t>-2025</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que superaron el registro máximo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60049">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PREC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MÁX_HIST 24 h.(mm)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678777645"/>
                  </a:ext>
                </a:extLst>
              </a:tr>
              <a:tr h="160049">
                <a:tc>
                  <a:txBody>
                    <a:bodyPr/>
                    <a:lstStyle/>
                    <a:p>
                      <a:pPr algn="ctr" fontAlgn="b"/>
                      <a:r>
                        <a:rPr lang="es-MX" sz="1100" b="1" i="0" u="none" strike="noStrike" dirty="0">
                          <a:solidFill>
                            <a:srgbClr val="000000"/>
                          </a:solidFill>
                          <a:effectLst/>
                          <a:latin typeface="Calibri" panose="020F0502020204030204" pitchFamily="34" charset="0"/>
                        </a:rPr>
                        <a:t>Apto. Perales (10 Km al oriente de la ciudad) </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Ibagué</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Tolima</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1" i="0" u="none" strike="noStrike" dirty="0">
                          <a:solidFill>
                            <a:srgbClr val="000000"/>
                          </a:solidFill>
                          <a:effectLst/>
                          <a:latin typeface="Arial Narrow" panose="020B0606020202030204" pitchFamily="34" charset="0"/>
                        </a:rPr>
                        <a:t>127,8</a:t>
                      </a:r>
                      <a:endParaRPr lang="es-CO" sz="1100" b="1"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83,0</a:t>
                      </a:r>
                      <a:endParaRPr lang="es-CO" sz="1100" b="0" i="0" u="none" strike="noStrike" dirty="0">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16/03/2002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786971858"/>
                  </a:ext>
                </a:extLst>
              </a:tr>
            </a:tbl>
          </a:graphicData>
        </a:graphic>
      </p:graphicFrame>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779" y="9890348"/>
            <a:ext cx="5003800" cy="131618"/>
          </a:xfrm>
          <a:prstGeom prst="rect">
            <a:avLst/>
          </a:prstGeom>
        </p:spPr>
      </p:pic>
      <p:sp>
        <p:nvSpPr>
          <p:cNvPr id="24" name="Rectángulo 23"/>
          <p:cNvSpPr/>
          <p:nvPr/>
        </p:nvSpPr>
        <p:spPr>
          <a:xfrm>
            <a:off x="-851682" y="9061991"/>
            <a:ext cx="5017296" cy="507831"/>
          </a:xfrm>
          <a:prstGeom prst="rect">
            <a:avLst/>
          </a:prstGeom>
        </p:spPr>
        <p:txBody>
          <a:bodyPr wrap="square">
            <a:spAutoFit/>
          </a:bodyPr>
          <a:lstStyle/>
          <a:p>
            <a:pPr algn="ctr"/>
            <a:r>
              <a:rPr lang="es-CO" sz="900" dirty="0">
                <a:latin typeface="Arial Narrow" panose="020B0606020202030204" pitchFamily="34" charset="0"/>
              </a:rPr>
              <a:t>Precipitación total acumulada por estimación satelital (GOES-16) desde las 07:00 HLC del jueves 27  hasta las 07:00 HLC del </a:t>
            </a:r>
            <a:fld id="{E512982E-35F2-49B3-A4D6-22472FB56989}" type="datetime2">
              <a:rPr lang="es-CO" sz="900" smtClean="0">
                <a:latin typeface="Arial Narrow" panose="020B0606020202030204" pitchFamily="34" charset="0"/>
              </a:rPr>
              <a:t>domingo, 9 de marzo de 2025</a:t>
            </a:fld>
            <a:r>
              <a:rPr lang="es-CO" sz="900" dirty="0">
                <a:latin typeface="Arial Narrow" panose="020B0606020202030204" pitchFamily="34" charset="0"/>
              </a:rPr>
              <a:t>.</a:t>
            </a:r>
          </a:p>
          <a:p>
            <a:pPr algn="ctr"/>
            <a:r>
              <a:rPr lang="es-CO" sz="900" dirty="0">
                <a:latin typeface="Arial Narrow" panose="020B0606020202030204" pitchFamily="34" charset="0"/>
              </a:rPr>
              <a:t>Cortesía </a:t>
            </a:r>
            <a:r>
              <a:rPr lang="es-CO" sz="900" dirty="0" err="1">
                <a:latin typeface="Arial Narrow" panose="020B0606020202030204" pitchFamily="34" charset="0"/>
              </a:rPr>
              <a:t>Operational</a:t>
            </a:r>
            <a:r>
              <a:rPr lang="es-CO" sz="900" dirty="0">
                <a:latin typeface="Arial Narrow" panose="020B0606020202030204" pitchFamily="34" charset="0"/>
              </a:rPr>
              <a:t> NOAA/NESDIS </a:t>
            </a:r>
            <a:r>
              <a:rPr lang="es-CO" sz="900" dirty="0" err="1">
                <a:latin typeface="Arial Narrow" panose="020B0606020202030204" pitchFamily="34" charset="0"/>
              </a:rPr>
              <a:t>Hydro-Estimator</a:t>
            </a:r>
            <a:r>
              <a:rPr lang="es-CO" sz="900" dirty="0">
                <a:latin typeface="Arial Narrow" panose="020B0606020202030204" pitchFamily="34" charset="0"/>
              </a:rPr>
              <a:t> </a:t>
            </a:r>
            <a:r>
              <a:rPr lang="es-CO" sz="900" dirty="0" err="1">
                <a:latin typeface="Arial Narrow" panose="020B0606020202030204" pitchFamily="34" charset="0"/>
              </a:rPr>
              <a:t>Product</a:t>
            </a:r>
            <a:endParaRPr lang="es-CO" sz="900" dirty="0">
              <a:latin typeface="Arial Narrow" panose="020B0606020202030204" pitchFamily="34" charset="0"/>
            </a:endParaRPr>
          </a:p>
        </p:txBody>
      </p:sp>
      <p:graphicFrame>
        <p:nvGraphicFramePr>
          <p:cNvPr id="7" name="Tabla 6">
            <a:extLst>
              <a:ext uri="{FF2B5EF4-FFF2-40B4-BE49-F238E27FC236}">
                <a16:creationId xmlns:a16="http://schemas.microsoft.com/office/drawing/2014/main" id="{1CC188FD-6592-CE3E-3D81-5002FB0F06C0}"/>
              </a:ext>
            </a:extLst>
          </p:cNvPr>
          <p:cNvGraphicFramePr>
            <a:graphicFrameLocks noGrp="1"/>
          </p:cNvGraphicFramePr>
          <p:nvPr>
            <p:extLst>
              <p:ext uri="{D42A27DB-BD31-4B8C-83A1-F6EECF244321}">
                <p14:modId xmlns:p14="http://schemas.microsoft.com/office/powerpoint/2010/main" val="3373783828"/>
              </p:ext>
            </p:extLst>
          </p:nvPr>
        </p:nvGraphicFramePr>
        <p:xfrm>
          <a:off x="5209359" y="2097235"/>
          <a:ext cx="6727577" cy="905389"/>
        </p:xfrm>
        <a:graphic>
          <a:graphicData uri="http://schemas.openxmlformats.org/drawingml/2006/table">
            <a:tbl>
              <a:tblPr firstRow="1" firstCol="1" bandRow="1"/>
              <a:tblGrid>
                <a:gridCol w="1531457">
                  <a:extLst>
                    <a:ext uri="{9D8B030D-6E8A-4147-A177-3AD203B41FA5}">
                      <a16:colId xmlns:a16="http://schemas.microsoft.com/office/drawing/2014/main" val="3580328736"/>
                    </a:ext>
                  </a:extLst>
                </a:gridCol>
                <a:gridCol w="5196120">
                  <a:extLst>
                    <a:ext uri="{9D8B030D-6E8A-4147-A177-3AD203B41FA5}">
                      <a16:colId xmlns:a16="http://schemas.microsoft.com/office/drawing/2014/main" val="1256724619"/>
                    </a:ext>
                  </a:extLst>
                </a:gridCol>
              </a:tblGrid>
              <a:tr h="179180">
                <a:tc>
                  <a:txBody>
                    <a:bodyPr/>
                    <a:lstStyle/>
                    <a:p>
                      <a:pPr algn="ctr">
                        <a:lnSpc>
                          <a:spcPct val="107000"/>
                        </a:lnSpc>
                        <a:spcAft>
                          <a:spcPts val="0"/>
                        </a:spcAft>
                      </a:pPr>
                      <a:r>
                        <a:rPr lang="es-MX" sz="1100" b="1">
                          <a:solidFill>
                            <a:srgbClr val="EAEFF7"/>
                          </a:solidFill>
                          <a:effectLst/>
                          <a:latin typeface="Arial Narrow" panose="020B0606020202030204" pitchFamily="34" charset="0"/>
                          <a:ea typeface="Verdana" panose="020B0604030504040204" pitchFamily="34" charset="0"/>
                          <a:cs typeface="Times New Roman" panose="02020603050405020304" pitchFamily="18" charset="0"/>
                        </a:rPr>
                        <a:t>DEPARTAMENTO</a:t>
                      </a:r>
                      <a:endParaRPr lang="es-MX" sz="1100" b="1" dirty="0">
                        <a:solidFill>
                          <a:srgbClr val="EAEFF7"/>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ct val="107000"/>
                        </a:lnSpc>
                        <a:spcAft>
                          <a:spcPts val="0"/>
                        </a:spcAft>
                      </a:pPr>
                      <a:r>
                        <a:rPr lang="es-MX" sz="1100" b="1" dirty="0">
                          <a:solidFill>
                            <a:srgbClr val="EAEFF7"/>
                          </a:solidFill>
                          <a:effectLst/>
                          <a:latin typeface="Arial Narrow" panose="020B0606020202030204" pitchFamily="34" charset="0"/>
                          <a:ea typeface="Verdana" panose="020B0604030504040204" pitchFamily="34" charset="0"/>
                          <a:cs typeface="Times New Roman" panose="02020603050405020304" pitchFamily="18" charset="0"/>
                        </a:rPr>
                        <a:t>MUNICIPIO</a:t>
                      </a:r>
                      <a:endParaRPr lang="es-MX" sz="1100" dirty="0">
                        <a:solidFill>
                          <a:srgbClr val="EAEFF7"/>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1501424234"/>
                  </a:ext>
                </a:extLst>
              </a:tr>
              <a:tr h="175654">
                <a:tc>
                  <a:txBody>
                    <a:bodyPr/>
                    <a:lstStyle/>
                    <a:p>
                      <a:pPr algn="l" fontAlgn="b"/>
                      <a:r>
                        <a:rPr lang="es-CO" sz="1100" b="1" i="0" u="none" strike="noStrike">
                          <a:solidFill>
                            <a:srgbClr val="000000"/>
                          </a:solidFill>
                          <a:effectLst/>
                          <a:latin typeface="Arial Narrow" panose="020B0606020202030204" pitchFamily="34" charset="0"/>
                        </a:rPr>
                        <a:t>AMAZONAS</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CO" sz="1100" b="0" i="0" u="none" strike="noStrike">
                          <a:solidFill>
                            <a:srgbClr val="000000"/>
                          </a:solidFill>
                          <a:effectLst/>
                          <a:latin typeface="Arial Narrow" panose="020B0606020202030204" pitchFamily="34" charset="0"/>
                        </a:rPr>
                        <a:t>El Encanto (33.0)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704824382"/>
                  </a:ext>
                </a:extLst>
              </a:tr>
              <a:tr h="175654">
                <a:tc>
                  <a:txBody>
                    <a:bodyPr/>
                    <a:lstStyle/>
                    <a:p>
                      <a:pPr algn="l" fontAlgn="b"/>
                      <a:r>
                        <a:rPr lang="es-CO" sz="1100" b="1" i="0" u="none" strike="noStrike">
                          <a:solidFill>
                            <a:srgbClr val="000000"/>
                          </a:solidFill>
                          <a:effectLst/>
                          <a:latin typeface="Arial Narrow" panose="020B0606020202030204" pitchFamily="34" charset="0"/>
                        </a:rPr>
                        <a:t>CHOCÓ</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CO" sz="1100" b="0" i="0" u="none" strike="noStrike" dirty="0">
                          <a:solidFill>
                            <a:srgbClr val="000000"/>
                          </a:solidFill>
                          <a:effectLst/>
                          <a:latin typeface="Arial Narrow" panose="020B0606020202030204" pitchFamily="34" charset="0"/>
                        </a:rPr>
                        <a:t>Medio San Juan (43.0)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828894175"/>
                  </a:ext>
                </a:extLst>
              </a:tr>
              <a:tr h="130671">
                <a:tc>
                  <a:txBody>
                    <a:bodyPr/>
                    <a:lstStyle/>
                    <a:p>
                      <a:pPr algn="l" fontAlgn="b"/>
                      <a:r>
                        <a:rPr lang="es-CO" sz="1100" b="1" i="0" u="none" strike="noStrike">
                          <a:solidFill>
                            <a:srgbClr val="000000"/>
                          </a:solidFill>
                          <a:effectLst/>
                          <a:latin typeface="Arial Narrow" panose="020B0606020202030204" pitchFamily="34" charset="0"/>
                        </a:rPr>
                        <a:t>CUNDINAMARCA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CO" sz="1100" b="0" i="0" u="none" strike="noStrike">
                          <a:solidFill>
                            <a:srgbClr val="000000"/>
                          </a:solidFill>
                          <a:effectLst/>
                          <a:latin typeface="Arial Narrow" panose="020B0606020202030204" pitchFamily="34" charset="0"/>
                        </a:rPr>
                        <a:t>El Colegio (32.8)</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760845183"/>
                  </a:ext>
                </a:extLst>
              </a:tr>
              <a:tr h="194714">
                <a:tc>
                  <a:txBody>
                    <a:bodyPr/>
                    <a:lstStyle/>
                    <a:p>
                      <a:pPr algn="l" fontAlgn="b"/>
                      <a:r>
                        <a:rPr lang="es-CO" sz="1100" b="1" i="0" u="none" strike="noStrike" dirty="0">
                          <a:solidFill>
                            <a:srgbClr val="000000"/>
                          </a:solidFill>
                          <a:effectLst/>
                          <a:latin typeface="Arial Narrow" panose="020B0606020202030204" pitchFamily="34" charset="0"/>
                        </a:rPr>
                        <a:t>PUTUMAYO</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MX" sz="1100" b="1" i="0" u="none" strike="noStrike" dirty="0">
                          <a:solidFill>
                            <a:srgbClr val="000000"/>
                          </a:solidFill>
                          <a:effectLst/>
                          <a:latin typeface="Arial Narrow" panose="020B0606020202030204" pitchFamily="34" charset="0"/>
                        </a:rPr>
                        <a:t>Mocoa (46.3), </a:t>
                      </a:r>
                      <a:r>
                        <a:rPr lang="es-MX" sz="1100" b="0" i="0" u="none" strike="noStrike" dirty="0">
                          <a:solidFill>
                            <a:srgbClr val="000000"/>
                          </a:solidFill>
                          <a:effectLst/>
                          <a:latin typeface="Arial Narrow" panose="020B0606020202030204" pitchFamily="34" charset="0"/>
                        </a:rPr>
                        <a:t>Puerto Limón (35.7)</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876897062"/>
                  </a:ext>
                </a:extLst>
              </a:tr>
            </a:tbl>
          </a:graphicData>
        </a:graphic>
      </p:graphicFrame>
      <p:pic>
        <p:nvPicPr>
          <p:cNvPr id="1026" name="Picture 2">
            <a:extLst>
              <a:ext uri="{FF2B5EF4-FFF2-40B4-BE49-F238E27FC236}">
                <a16:creationId xmlns:a16="http://schemas.microsoft.com/office/drawing/2014/main" id="{14E843D7-A194-5DF4-7C46-853BCC867A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87889" y="1127441"/>
            <a:ext cx="3852229" cy="516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318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85D84-1A1F-B0C3-EBD1-110498C0E433}"/>
            </a:ext>
          </a:extLst>
        </p:cNvPr>
        <p:cNvGrpSpPr/>
        <p:nvPr/>
      </p:nvGrpSpPr>
      <p:grpSpPr>
        <a:xfrm>
          <a:off x="0" y="0"/>
          <a:ext cx="0" cy="0"/>
          <a:chOff x="0" y="0"/>
          <a:chExt cx="0" cy="0"/>
        </a:xfrm>
      </p:grpSpPr>
      <p:pic>
        <p:nvPicPr>
          <p:cNvPr id="2" name="Google Shape;927;p22">
            <a:extLst>
              <a:ext uri="{FF2B5EF4-FFF2-40B4-BE49-F238E27FC236}">
                <a16:creationId xmlns:a16="http://schemas.microsoft.com/office/drawing/2014/main" id="{53E1B9F3-57BD-540E-3400-CB3337BCDAC5}"/>
              </a:ext>
            </a:extLst>
          </p:cNvPr>
          <p:cNvPicPr preferRelativeResize="0">
            <a:picLocks noChangeAspect="1"/>
          </p:cNvPicPr>
          <p:nvPr/>
        </p:nvPicPr>
        <p:blipFill rotWithShape="1">
          <a:blip r:embed="rId2">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A653E2BF-0D45-5E6F-3889-5E55A95A0AB9}"/>
              </a:ext>
            </a:extLst>
          </p:cNvPr>
          <p:cNvPicPr preferRelativeResize="0">
            <a:picLocks noChangeAspect="1"/>
          </p:cNvPicPr>
          <p:nvPr/>
        </p:nvPicPr>
        <p:blipFill rotWithShape="1">
          <a:blip r:embed="rId3">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4944F2A1-5BBC-A869-C658-605B672ACE6B}"/>
              </a:ext>
            </a:extLst>
          </p:cNvPr>
          <p:cNvPicPr preferRelativeResize="0">
            <a:picLocks noChangeAspect="1"/>
          </p:cNvPicPr>
          <p:nvPr/>
        </p:nvPicPr>
        <p:blipFill rotWithShape="1">
          <a:blip r:embed="rId4">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F8F3F051-91F0-B01D-3967-9040F290081F}"/>
              </a:ext>
            </a:extLst>
          </p:cNvPr>
          <p:cNvPicPr preferRelativeResize="0">
            <a:picLocks noChangeAspect="1"/>
          </p:cNvPicPr>
          <p:nvPr/>
        </p:nvPicPr>
        <p:blipFill rotWithShape="1">
          <a:blip r:embed="rId5">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32751EDB-AA69-C6E1-FEC2-F96A6C62B3AA}"/>
              </a:ext>
            </a:extLst>
          </p:cNvPr>
          <p:cNvPicPr preferRelativeResize="0">
            <a:picLocks noChangeAspect="1"/>
          </p:cNvPicPr>
          <p:nvPr/>
        </p:nvPicPr>
        <p:blipFill rotWithShape="1">
          <a:blip r:embed="rId6">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050D9E21-12C3-C9BF-DEAA-D393FFF6DBA9}"/>
              </a:ext>
            </a:extLst>
          </p:cNvPr>
          <p:cNvPicPr preferRelativeResize="0">
            <a:picLocks noChangeAspect="1"/>
          </p:cNvPicPr>
          <p:nvPr/>
        </p:nvPicPr>
        <p:blipFill rotWithShape="1">
          <a:blip r:embed="rId7">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2855094B-1225-8FDE-0ECD-DD398A3EA622}"/>
              </a:ext>
            </a:extLst>
          </p:cNvPr>
          <p:cNvPicPr preferRelativeResize="0">
            <a:picLocks noChangeAspect="1"/>
          </p:cNvPicPr>
          <p:nvPr/>
        </p:nvPicPr>
        <p:blipFill rotWithShape="1">
          <a:blip r:embed="rId8">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9A772332-2B7F-8276-0CC8-6A1F303A07CE}"/>
              </a:ext>
            </a:extLst>
          </p:cNvPr>
          <p:cNvPicPr preferRelativeResize="0"/>
          <p:nvPr/>
        </p:nvPicPr>
        <p:blipFill rotWithShape="1">
          <a:blip r:embed="rId9">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9535AC99-82AF-2BA2-E243-39EFEA973626}"/>
              </a:ext>
            </a:extLst>
          </p:cNvPr>
          <p:cNvPicPr preferRelativeResize="0">
            <a:picLocks noChangeAspect="1"/>
          </p:cNvPicPr>
          <p:nvPr/>
        </p:nvPicPr>
        <p:blipFill rotWithShape="1">
          <a:blip r:embed="rId4">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84697E8C-BDB7-3759-4A4B-E70587DCC718}"/>
              </a:ext>
            </a:extLst>
          </p:cNvPr>
          <p:cNvPicPr preferRelativeResize="0"/>
          <p:nvPr/>
        </p:nvPicPr>
        <p:blipFill rotWithShape="1">
          <a:blip r:embed="rId10">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E1C26467-19B5-BCA8-5AF8-3281B156DA47}"/>
              </a:ext>
            </a:extLst>
          </p:cNvPr>
          <p:cNvPicPr preferRelativeResize="0"/>
          <p:nvPr/>
        </p:nvPicPr>
        <p:blipFill rotWithShape="1">
          <a:blip r:embed="rId11">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1361AD64-C62C-CA4F-614B-1C1C4A2959C2}"/>
              </a:ext>
            </a:extLst>
          </p:cNvPr>
          <p:cNvPicPr preferRelativeResize="0"/>
          <p:nvPr/>
        </p:nvPicPr>
        <p:blipFill rotWithShape="1">
          <a:blip r:embed="rId12">
            <a:alphaModFix/>
          </a:blip>
          <a:srcRect/>
          <a:stretch/>
        </p:blipFill>
        <p:spPr>
          <a:xfrm>
            <a:off x="-630238" y="5867400"/>
            <a:ext cx="481013" cy="469900"/>
          </a:xfrm>
          <a:prstGeom prst="rect">
            <a:avLst/>
          </a:prstGeom>
          <a:noFill/>
          <a:ln>
            <a:noFill/>
          </a:ln>
        </p:spPr>
      </p:pic>
      <p:pic>
        <p:nvPicPr>
          <p:cNvPr id="14" name="Google Shape;926;p22">
            <a:extLst>
              <a:ext uri="{FF2B5EF4-FFF2-40B4-BE49-F238E27FC236}">
                <a16:creationId xmlns:a16="http://schemas.microsoft.com/office/drawing/2014/main" id="{A8BA3CB9-A682-4C79-96C8-87F5E72CF71B}"/>
              </a:ext>
            </a:extLst>
          </p:cNvPr>
          <p:cNvPicPr preferRelativeResize="0"/>
          <p:nvPr/>
        </p:nvPicPr>
        <p:blipFill>
          <a:blip r:embed="rId13" r:link="rId14" cstate="print">
            <a:extLst>
              <a:ext uri="{28A0092B-C50C-407E-A947-70E740481C1C}">
                <a14:useLocalDpi xmlns:a14="http://schemas.microsoft.com/office/drawing/2010/main" val="0"/>
              </a:ext>
            </a:extLst>
          </a:blip>
          <a:srcRect/>
          <a:stretch>
            <a:fillRect/>
          </a:stretch>
        </p:blipFill>
        <p:spPr>
          <a:xfrm>
            <a:off x="172177" y="1014858"/>
            <a:ext cx="3968507" cy="5135715"/>
          </a:xfrm>
          <a:prstGeom prst="rect">
            <a:avLst/>
          </a:prstGeom>
          <a:noFill/>
          <a:ln>
            <a:noFill/>
          </a:ln>
        </p:spPr>
      </p:pic>
      <p:pic>
        <p:nvPicPr>
          <p:cNvPr id="20" name="Google Shape;5325;p223">
            <a:extLst>
              <a:ext uri="{FF2B5EF4-FFF2-40B4-BE49-F238E27FC236}">
                <a16:creationId xmlns:a16="http://schemas.microsoft.com/office/drawing/2014/main" id="{531F9489-CFCA-7D25-A013-6866F9E2CEC4}"/>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7DEC69D5-5D32-14A6-383A-1D3628D921CF}"/>
              </a:ext>
            </a:extLst>
          </p:cNvPr>
          <p:cNvGraphicFramePr/>
          <p:nvPr/>
        </p:nvGraphicFramePr>
        <p:xfrm>
          <a:off x="4234201" y="1320705"/>
          <a:ext cx="7727351" cy="495217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476157">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Cabrera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Cabrera y sus afluentes</a:t>
                      </a:r>
                      <a:r>
                        <a:rPr lang="es-CO" sz="900" u="none" strike="noStrike" baseline="0" dirty="0">
                          <a:latin typeface="Verdana" panose="020B0604030504040204" pitchFamily="34" charset="0"/>
                          <a:ea typeface="Verdana" panose="020B0604030504040204" pitchFamily="34" charset="0"/>
                          <a:cs typeface="Arial Narrow"/>
                          <a:sym typeface="Arial Narrow"/>
                        </a:rPr>
                        <a:t> como el río Ambica</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el municipio Colombia (Huila). </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766563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36" marB="4573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Cabrera y Sumapaz</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el nivel de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Cabrera y Sumapaz.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870966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Prado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Prado, Cuinde y Negro, afluentes al embalse de Prado, especial atención en los municipios de Cunday, Villarrica y Prado (Tolima).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963406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Saldaña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Saldaña y sus afluentes como son el río Anamichú</a:t>
                      </a:r>
                      <a:r>
                        <a:rPr lang="es-CO" sz="900" u="none" strike="noStrike" cap="none" baseline="0" dirty="0">
                          <a:latin typeface="Verdana" panose="020B0604030504040204" pitchFamily="34" charset="0"/>
                          <a:ea typeface="Verdana" panose="020B0604030504040204" pitchFamily="34" charset="0"/>
                          <a:cs typeface="Arial Narrow"/>
                          <a:sym typeface="Arial Narrow"/>
                        </a:rPr>
                        <a:t> y Cambrín</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el</a:t>
                      </a:r>
                      <a:r>
                        <a:rPr lang="es-CO" sz="900" u="none" strike="noStrike" cap="none" baseline="0" dirty="0">
                          <a:latin typeface="Verdana" panose="020B0604030504040204" pitchFamily="34" charset="0"/>
                          <a:ea typeface="Verdana" panose="020B0604030504040204" pitchFamily="34" charset="0"/>
                          <a:cs typeface="Arial Narrow"/>
                          <a:sym typeface="Arial Narrow"/>
                        </a:rPr>
                        <a:t> municipio de Rioblanco </a:t>
                      </a:r>
                      <a:r>
                        <a:rPr lang="es-CO" sz="900" u="none" strike="noStrike" cap="none" dirty="0">
                          <a:latin typeface="Verdana" panose="020B0604030504040204" pitchFamily="34" charset="0"/>
                          <a:ea typeface="Verdana" panose="020B0604030504040204" pitchFamily="34" charset="0"/>
                          <a:cs typeface="Arial Narrow"/>
                          <a:sym typeface="Arial Narrow"/>
                        </a:rPr>
                        <a:t>en el departamento del Tolima. </a:t>
                      </a:r>
                      <a:r>
                        <a:rPr lang="es-ES" sz="900" b="1" u="none" strike="noStrike" cap="none" dirty="0">
                          <a:latin typeface="Verdana" panose="020B0604030504040204" pitchFamily="34" charset="0"/>
                          <a:ea typeface="Verdana" panose="020B0604030504040204" pitchFamily="34" charset="0"/>
                          <a:cs typeface="Arial Narrow"/>
                          <a:sym typeface="Arial Narrow"/>
                        </a:rPr>
                        <a:t>Nota:</a:t>
                      </a:r>
                      <a:r>
                        <a:rPr lang="es-ES" sz="900" u="none" strike="noStrike" cap="none" dirty="0">
                          <a:latin typeface="Verdana" panose="020B0604030504040204" pitchFamily="34" charset="0"/>
                          <a:ea typeface="Verdana" panose="020B0604030504040204" pitchFamily="34" charset="0"/>
                          <a:cs typeface="Arial Narrow"/>
                          <a:sym typeface="Arial Narrow"/>
                        </a:rPr>
                        <a:t> inundaciones en zonas rural y urbana del municipio de Rioblanco, Tolima (25/02/2025).</a:t>
                      </a:r>
                      <a:endParaRPr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526625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Atá</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ES" sz="900" u="none" strike="noStrike" cap="none" dirty="0" err="1">
                          <a:latin typeface="Verdana" panose="020B0604030504040204" pitchFamily="34" charset="0"/>
                          <a:ea typeface="Verdana" panose="020B0604030504040204" pitchFamily="34" charset="0"/>
                          <a:cs typeface="Arial Narrow"/>
                          <a:sym typeface="Arial Narrow"/>
                        </a:rPr>
                        <a:t>Atá</a:t>
                      </a:r>
                      <a:r>
                        <a:rPr lang="es-ES" sz="900" u="none" strike="noStrike" cap="none" dirty="0">
                          <a:latin typeface="Verdana" panose="020B0604030504040204" pitchFamily="34" charset="0"/>
                          <a:ea typeface="Verdana" panose="020B0604030504040204" pitchFamily="34" charset="0"/>
                          <a:cs typeface="Arial Narrow"/>
                          <a:sym typeface="Arial Narrow"/>
                        </a:rPr>
                        <a:t>, aportante al Alto Saldaña en el departamento del Tolima. </a:t>
                      </a:r>
                      <a:endParaRPr lang="es-ES"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4893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Saldaña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media del río Saldaña. Especial atención en el municipio de Ataco, en el departamento del Tolima. </a:t>
                      </a:r>
                      <a:endParaRPr sz="900" u="none" strike="noStrike" cap="none"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14137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Saldaña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Amoyá</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Amoyá y sus aportantes en el departamento del Tolima. Especial atención al municipio de Chaparral. </a:t>
                      </a:r>
                      <a:endParaRPr sz="900"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9129523"/>
                  </a:ext>
                </a:extLst>
              </a:tr>
            </a:tbl>
          </a:graphicData>
        </a:graphic>
      </p:graphicFrame>
      <p:pic>
        <p:nvPicPr>
          <p:cNvPr id="37" name="Google Shape;931;p22" descr="Recurso 37.png">
            <a:extLst>
              <a:ext uri="{FF2B5EF4-FFF2-40B4-BE49-F238E27FC236}">
                <a16:creationId xmlns:a16="http://schemas.microsoft.com/office/drawing/2014/main" id="{E4961E6D-25AA-44CB-99B6-327A14EA7228}"/>
              </a:ext>
            </a:extLst>
          </p:cNvPr>
          <p:cNvPicPr preferRelativeResize="0">
            <a:picLocks noChangeAspect="1"/>
          </p:cNvPicPr>
          <p:nvPr/>
        </p:nvPicPr>
        <p:blipFill rotWithShape="1">
          <a:blip r:embed="rId6">
            <a:alphaModFix/>
          </a:blip>
          <a:srcRect b="18540"/>
          <a:stretch/>
        </p:blipFill>
        <p:spPr>
          <a:xfrm>
            <a:off x="1078292" y="3556399"/>
            <a:ext cx="288000" cy="293120"/>
          </a:xfrm>
          <a:prstGeom prst="rect">
            <a:avLst/>
          </a:prstGeom>
          <a:noFill/>
          <a:ln>
            <a:noFill/>
          </a:ln>
        </p:spPr>
      </p:pic>
      <p:pic>
        <p:nvPicPr>
          <p:cNvPr id="25" name="Google Shape;931;p22" descr="Recurso 37.png">
            <a:extLst>
              <a:ext uri="{FF2B5EF4-FFF2-40B4-BE49-F238E27FC236}">
                <a16:creationId xmlns:a16="http://schemas.microsoft.com/office/drawing/2014/main" id="{79B02114-DF91-A034-B30E-75C0877185E0}"/>
              </a:ext>
            </a:extLst>
          </p:cNvPr>
          <p:cNvPicPr preferRelativeResize="0">
            <a:picLocks noChangeAspect="1"/>
          </p:cNvPicPr>
          <p:nvPr/>
        </p:nvPicPr>
        <p:blipFill rotWithShape="1">
          <a:blip r:embed="rId6">
            <a:alphaModFix/>
          </a:blip>
          <a:srcRect b="18540"/>
          <a:stretch/>
        </p:blipFill>
        <p:spPr>
          <a:xfrm>
            <a:off x="2298347" y="3733179"/>
            <a:ext cx="288000" cy="293120"/>
          </a:xfrm>
          <a:prstGeom prst="rect">
            <a:avLst/>
          </a:prstGeom>
          <a:noFill/>
          <a:ln>
            <a:noFill/>
          </a:ln>
        </p:spPr>
      </p:pic>
      <p:pic>
        <p:nvPicPr>
          <p:cNvPr id="17" name="Google Shape;931;p22" descr="Recurso 37.png">
            <a:extLst>
              <a:ext uri="{FF2B5EF4-FFF2-40B4-BE49-F238E27FC236}">
                <a16:creationId xmlns:a16="http://schemas.microsoft.com/office/drawing/2014/main" id="{08F509AF-ACE8-7A89-1B3B-54ABEDBD2405}"/>
              </a:ext>
            </a:extLst>
          </p:cNvPr>
          <p:cNvPicPr preferRelativeResize="0">
            <a:picLocks noChangeAspect="1"/>
          </p:cNvPicPr>
          <p:nvPr/>
        </p:nvPicPr>
        <p:blipFill rotWithShape="1">
          <a:blip r:embed="rId6">
            <a:alphaModFix/>
          </a:blip>
          <a:srcRect b="18540"/>
          <a:stretch/>
        </p:blipFill>
        <p:spPr>
          <a:xfrm>
            <a:off x="2498148" y="3021249"/>
            <a:ext cx="288000" cy="293120"/>
          </a:xfrm>
          <a:prstGeom prst="rect">
            <a:avLst/>
          </a:prstGeom>
          <a:noFill/>
          <a:ln>
            <a:noFill/>
          </a:ln>
        </p:spPr>
      </p:pic>
      <p:pic>
        <p:nvPicPr>
          <p:cNvPr id="30" name="Google Shape;931;p22" descr="Recurso 37.png">
            <a:extLst>
              <a:ext uri="{FF2B5EF4-FFF2-40B4-BE49-F238E27FC236}">
                <a16:creationId xmlns:a16="http://schemas.microsoft.com/office/drawing/2014/main" id="{6DA827F4-BDC2-186B-8DE3-7D9F9D54475D}"/>
              </a:ext>
            </a:extLst>
          </p:cNvPr>
          <p:cNvPicPr preferRelativeResize="0">
            <a:picLocks noChangeAspect="1"/>
          </p:cNvPicPr>
          <p:nvPr/>
        </p:nvPicPr>
        <p:blipFill rotWithShape="1">
          <a:blip r:embed="rId6">
            <a:alphaModFix/>
          </a:blip>
          <a:srcRect b="18540"/>
          <a:stretch/>
        </p:blipFill>
        <p:spPr>
          <a:xfrm>
            <a:off x="2156430" y="3314369"/>
            <a:ext cx="288000" cy="293120"/>
          </a:xfrm>
          <a:prstGeom prst="rect">
            <a:avLst/>
          </a:prstGeom>
          <a:noFill/>
          <a:ln>
            <a:noFill/>
          </a:ln>
        </p:spPr>
      </p:pic>
      <p:pic>
        <p:nvPicPr>
          <p:cNvPr id="35" name="Google Shape;931;p22" descr="Recurso 37.png">
            <a:extLst>
              <a:ext uri="{FF2B5EF4-FFF2-40B4-BE49-F238E27FC236}">
                <a16:creationId xmlns:a16="http://schemas.microsoft.com/office/drawing/2014/main" id="{673F0659-7251-FA29-CF96-89089FBFA44B}"/>
              </a:ext>
            </a:extLst>
          </p:cNvPr>
          <p:cNvPicPr preferRelativeResize="0">
            <a:picLocks noChangeAspect="1"/>
          </p:cNvPicPr>
          <p:nvPr/>
        </p:nvPicPr>
        <p:blipFill rotWithShape="1">
          <a:blip r:embed="rId6">
            <a:alphaModFix/>
          </a:blip>
          <a:srcRect b="18540"/>
          <a:stretch/>
        </p:blipFill>
        <p:spPr>
          <a:xfrm>
            <a:off x="1197934" y="3934492"/>
            <a:ext cx="288000" cy="293120"/>
          </a:xfrm>
          <a:prstGeom prst="rect">
            <a:avLst/>
          </a:prstGeom>
          <a:noFill/>
          <a:ln>
            <a:noFill/>
          </a:ln>
        </p:spPr>
      </p:pic>
      <p:pic>
        <p:nvPicPr>
          <p:cNvPr id="39" name="Google Shape;931;p22" descr="Recurso 37.png">
            <a:extLst>
              <a:ext uri="{FF2B5EF4-FFF2-40B4-BE49-F238E27FC236}">
                <a16:creationId xmlns:a16="http://schemas.microsoft.com/office/drawing/2014/main" id="{DFF63306-9F46-803D-1037-767074F48FF7}"/>
              </a:ext>
            </a:extLst>
          </p:cNvPr>
          <p:cNvPicPr preferRelativeResize="0">
            <a:picLocks noChangeAspect="1"/>
          </p:cNvPicPr>
          <p:nvPr/>
        </p:nvPicPr>
        <p:blipFill rotWithShape="1">
          <a:blip r:embed="rId6">
            <a:alphaModFix/>
          </a:blip>
          <a:srcRect b="18540"/>
          <a:stretch/>
        </p:blipFill>
        <p:spPr>
          <a:xfrm>
            <a:off x="1545312" y="3499519"/>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8A93A2DE-841E-ABA4-A324-E5316EB8A048}"/>
              </a:ext>
            </a:extLst>
          </p:cNvPr>
          <p:cNvPicPr preferRelativeResize="0">
            <a:picLocks noChangeAspect="1"/>
          </p:cNvPicPr>
          <p:nvPr/>
        </p:nvPicPr>
        <p:blipFill rotWithShape="1">
          <a:blip r:embed="rId6">
            <a:alphaModFix/>
          </a:blip>
          <a:srcRect b="18540"/>
          <a:stretch/>
        </p:blipFill>
        <p:spPr>
          <a:xfrm>
            <a:off x="1327793" y="3114844"/>
            <a:ext cx="288000" cy="293120"/>
          </a:xfrm>
          <a:prstGeom prst="rect">
            <a:avLst/>
          </a:prstGeom>
          <a:noFill/>
          <a:ln>
            <a:noFill/>
          </a:ln>
        </p:spPr>
      </p:pic>
      <p:pic>
        <p:nvPicPr>
          <p:cNvPr id="22" name="Google Shape;938;p22">
            <a:extLst>
              <a:ext uri="{FF2B5EF4-FFF2-40B4-BE49-F238E27FC236}">
                <a16:creationId xmlns:a16="http://schemas.microsoft.com/office/drawing/2014/main" id="{2299207C-BD44-BCA6-3FCA-766017D742CA}"/>
              </a:ext>
            </a:extLst>
          </p:cNvPr>
          <p:cNvPicPr preferRelativeResize="0"/>
          <p:nvPr/>
        </p:nvPicPr>
        <p:blipFill rotWithShape="1">
          <a:blip r:embed="rId11">
            <a:alphaModFix/>
          </a:blip>
          <a:srcRect/>
          <a:stretch/>
        </p:blipFill>
        <p:spPr>
          <a:xfrm>
            <a:off x="4294539" y="1900546"/>
            <a:ext cx="492125" cy="474662"/>
          </a:xfrm>
          <a:prstGeom prst="rect">
            <a:avLst/>
          </a:prstGeom>
          <a:noFill/>
          <a:ln>
            <a:noFill/>
          </a:ln>
        </p:spPr>
      </p:pic>
      <p:pic>
        <p:nvPicPr>
          <p:cNvPr id="24" name="Google Shape;938;p22">
            <a:extLst>
              <a:ext uri="{FF2B5EF4-FFF2-40B4-BE49-F238E27FC236}">
                <a16:creationId xmlns:a16="http://schemas.microsoft.com/office/drawing/2014/main" id="{6B0EE392-EC15-6990-9F49-EEF5AD051D8F}"/>
              </a:ext>
            </a:extLst>
          </p:cNvPr>
          <p:cNvPicPr preferRelativeResize="0"/>
          <p:nvPr/>
        </p:nvPicPr>
        <p:blipFill rotWithShape="1">
          <a:blip r:embed="rId11">
            <a:alphaModFix/>
          </a:blip>
          <a:srcRect/>
          <a:stretch/>
        </p:blipFill>
        <p:spPr>
          <a:xfrm>
            <a:off x="4294539" y="2511740"/>
            <a:ext cx="492125" cy="474662"/>
          </a:xfrm>
          <a:prstGeom prst="rect">
            <a:avLst/>
          </a:prstGeom>
          <a:noFill/>
          <a:ln>
            <a:noFill/>
          </a:ln>
        </p:spPr>
      </p:pic>
      <p:pic>
        <p:nvPicPr>
          <p:cNvPr id="26" name="Google Shape;938;p22">
            <a:extLst>
              <a:ext uri="{FF2B5EF4-FFF2-40B4-BE49-F238E27FC236}">
                <a16:creationId xmlns:a16="http://schemas.microsoft.com/office/drawing/2014/main" id="{16BBAF56-D41A-1E33-D173-119B2D4E0B48}"/>
              </a:ext>
            </a:extLst>
          </p:cNvPr>
          <p:cNvPicPr preferRelativeResize="0"/>
          <p:nvPr/>
        </p:nvPicPr>
        <p:blipFill rotWithShape="1">
          <a:blip r:embed="rId11">
            <a:alphaModFix/>
          </a:blip>
          <a:srcRect/>
          <a:stretch/>
        </p:blipFill>
        <p:spPr>
          <a:xfrm>
            <a:off x="4294539" y="3122932"/>
            <a:ext cx="492125" cy="474662"/>
          </a:xfrm>
          <a:prstGeom prst="rect">
            <a:avLst/>
          </a:prstGeom>
          <a:noFill/>
          <a:ln>
            <a:noFill/>
          </a:ln>
        </p:spPr>
      </p:pic>
      <p:sp>
        <p:nvSpPr>
          <p:cNvPr id="19" name="Google Shape;3036;p14">
            <a:extLst>
              <a:ext uri="{FF2B5EF4-FFF2-40B4-BE49-F238E27FC236}">
                <a16:creationId xmlns:a16="http://schemas.microsoft.com/office/drawing/2014/main" id="{D28645A5-94BC-48D1-2559-4E4E69BE3E0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6" name="Google Shape;938;p22">
            <a:extLst>
              <a:ext uri="{FF2B5EF4-FFF2-40B4-BE49-F238E27FC236}">
                <a16:creationId xmlns:a16="http://schemas.microsoft.com/office/drawing/2014/main" id="{A076EBE9-DA40-39A6-EFFD-C9827D0C07B0}"/>
              </a:ext>
            </a:extLst>
          </p:cNvPr>
          <p:cNvPicPr preferRelativeResize="0"/>
          <p:nvPr/>
        </p:nvPicPr>
        <p:blipFill rotWithShape="1">
          <a:blip r:embed="rId11">
            <a:alphaModFix/>
          </a:blip>
          <a:srcRect/>
          <a:stretch/>
        </p:blipFill>
        <p:spPr>
          <a:xfrm>
            <a:off x="4294539" y="3813659"/>
            <a:ext cx="492125" cy="474662"/>
          </a:xfrm>
          <a:prstGeom prst="rect">
            <a:avLst/>
          </a:prstGeom>
          <a:noFill/>
          <a:ln>
            <a:noFill/>
          </a:ln>
        </p:spPr>
      </p:pic>
      <p:pic>
        <p:nvPicPr>
          <p:cNvPr id="21" name="Google Shape;938;p22">
            <a:extLst>
              <a:ext uri="{FF2B5EF4-FFF2-40B4-BE49-F238E27FC236}">
                <a16:creationId xmlns:a16="http://schemas.microsoft.com/office/drawing/2014/main" id="{B66DD066-240F-49D7-8364-CA468D7158A7}"/>
              </a:ext>
            </a:extLst>
          </p:cNvPr>
          <p:cNvPicPr preferRelativeResize="0"/>
          <p:nvPr/>
        </p:nvPicPr>
        <p:blipFill rotWithShape="1">
          <a:blip r:embed="rId11">
            <a:alphaModFix/>
          </a:blip>
          <a:srcRect/>
          <a:stretch/>
        </p:blipFill>
        <p:spPr>
          <a:xfrm>
            <a:off x="4294539" y="4511583"/>
            <a:ext cx="492125" cy="474662"/>
          </a:xfrm>
          <a:prstGeom prst="rect">
            <a:avLst/>
          </a:prstGeom>
          <a:noFill/>
          <a:ln>
            <a:noFill/>
          </a:ln>
        </p:spPr>
      </p:pic>
      <p:pic>
        <p:nvPicPr>
          <p:cNvPr id="28" name="Google Shape;938;p22">
            <a:extLst>
              <a:ext uri="{FF2B5EF4-FFF2-40B4-BE49-F238E27FC236}">
                <a16:creationId xmlns:a16="http://schemas.microsoft.com/office/drawing/2014/main" id="{D99F7EB0-86FF-A87B-1A1F-2988B7D0D2B7}"/>
              </a:ext>
            </a:extLst>
          </p:cNvPr>
          <p:cNvPicPr preferRelativeResize="0"/>
          <p:nvPr/>
        </p:nvPicPr>
        <p:blipFill rotWithShape="1">
          <a:blip r:embed="rId11">
            <a:alphaModFix/>
          </a:blip>
          <a:srcRect/>
          <a:stretch/>
        </p:blipFill>
        <p:spPr>
          <a:xfrm>
            <a:off x="4294539" y="5110631"/>
            <a:ext cx="492125" cy="474662"/>
          </a:xfrm>
          <a:prstGeom prst="rect">
            <a:avLst/>
          </a:prstGeom>
          <a:noFill/>
          <a:ln>
            <a:noFill/>
          </a:ln>
        </p:spPr>
      </p:pic>
      <p:pic>
        <p:nvPicPr>
          <p:cNvPr id="23" name="Google Shape;938;p22">
            <a:extLst>
              <a:ext uri="{FF2B5EF4-FFF2-40B4-BE49-F238E27FC236}">
                <a16:creationId xmlns:a16="http://schemas.microsoft.com/office/drawing/2014/main" id="{748A7D01-39D5-C8DF-8FAA-0E80612BEBB1}"/>
              </a:ext>
            </a:extLst>
          </p:cNvPr>
          <p:cNvPicPr preferRelativeResize="0"/>
          <p:nvPr/>
        </p:nvPicPr>
        <p:blipFill rotWithShape="1">
          <a:blip r:embed="rId11">
            <a:alphaModFix/>
          </a:blip>
          <a:srcRect/>
          <a:stretch/>
        </p:blipFill>
        <p:spPr>
          <a:xfrm>
            <a:off x="4294539" y="5715750"/>
            <a:ext cx="492125" cy="474662"/>
          </a:xfrm>
          <a:prstGeom prst="rect">
            <a:avLst/>
          </a:prstGeom>
          <a:noFill/>
          <a:ln>
            <a:noFill/>
          </a:ln>
        </p:spPr>
      </p:pic>
    </p:spTree>
    <p:extLst>
      <p:ext uri="{BB962C8B-B14F-4D97-AF65-F5344CB8AC3E}">
        <p14:creationId xmlns:p14="http://schemas.microsoft.com/office/powerpoint/2010/main" val="1312445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83FA-A95D-2B2C-4046-46BC953279F8}"/>
            </a:ext>
          </a:extLst>
        </p:cNvPr>
        <p:cNvGrpSpPr/>
        <p:nvPr/>
      </p:nvGrpSpPr>
      <p:grpSpPr>
        <a:xfrm>
          <a:off x="0" y="0"/>
          <a:ext cx="0" cy="0"/>
          <a:chOff x="0" y="0"/>
          <a:chExt cx="0" cy="0"/>
        </a:xfrm>
      </p:grpSpPr>
      <p:pic>
        <p:nvPicPr>
          <p:cNvPr id="26" name="Google Shape;926;p22">
            <a:extLst>
              <a:ext uri="{FF2B5EF4-FFF2-40B4-BE49-F238E27FC236}">
                <a16:creationId xmlns:a16="http://schemas.microsoft.com/office/drawing/2014/main" id="{560ED305-80E0-0E7E-B96A-B648428CF66E}"/>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33676" y="1067347"/>
            <a:ext cx="3968507" cy="5135715"/>
          </a:xfrm>
          <a:prstGeom prst="rect">
            <a:avLst/>
          </a:prstGeom>
          <a:noFill/>
          <a:ln>
            <a:noFill/>
          </a:ln>
        </p:spPr>
      </p:pic>
      <p:pic>
        <p:nvPicPr>
          <p:cNvPr id="2" name="Google Shape;927;p22">
            <a:extLst>
              <a:ext uri="{FF2B5EF4-FFF2-40B4-BE49-F238E27FC236}">
                <a16:creationId xmlns:a16="http://schemas.microsoft.com/office/drawing/2014/main" id="{AB4A508A-C141-EB86-95D8-8C32C19AC7B7}"/>
              </a:ext>
            </a:extLst>
          </p:cNvPr>
          <p:cNvPicPr preferRelativeResize="0">
            <a:picLocks noChangeAspect="1"/>
          </p:cNvPicPr>
          <p:nvPr/>
        </p:nvPicPr>
        <p:blipFill rotWithShape="1">
          <a:blip r:embed="rId4">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68FD2C89-726C-092D-AF6D-EC1E42187137}"/>
              </a:ext>
            </a:extLst>
          </p:cNvPr>
          <p:cNvPicPr preferRelativeResize="0">
            <a:picLocks noChangeAspect="1"/>
          </p:cNvPicPr>
          <p:nvPr/>
        </p:nvPicPr>
        <p:blipFill rotWithShape="1">
          <a:blip r:embed="rId5">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72F1377C-6F01-6148-D7A7-9EBBE2F0E8AF}"/>
              </a:ext>
            </a:extLst>
          </p:cNvPr>
          <p:cNvPicPr preferRelativeResize="0">
            <a:picLocks noChangeAspect="1"/>
          </p:cNvPicPr>
          <p:nvPr/>
        </p:nvPicPr>
        <p:blipFill rotWithShape="1">
          <a:blip r:embed="rId6">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8E8EB135-C5C1-FFDE-4C7A-E1414427CAF3}"/>
              </a:ext>
            </a:extLst>
          </p:cNvPr>
          <p:cNvPicPr preferRelativeResize="0">
            <a:picLocks noChangeAspect="1"/>
          </p:cNvPicPr>
          <p:nvPr/>
        </p:nvPicPr>
        <p:blipFill rotWithShape="1">
          <a:blip r:embed="rId7">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6BA2F62F-C9B3-C980-1C1D-ED76237E9D5E}"/>
              </a:ext>
            </a:extLst>
          </p:cNvPr>
          <p:cNvPicPr preferRelativeResize="0">
            <a:picLocks noChangeAspect="1"/>
          </p:cNvPicPr>
          <p:nvPr/>
        </p:nvPicPr>
        <p:blipFill rotWithShape="1">
          <a:blip r:embed="rId8">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921905B3-D757-7F60-0D51-1AC07B7F58B4}"/>
              </a:ext>
            </a:extLst>
          </p:cNvPr>
          <p:cNvPicPr preferRelativeResize="0">
            <a:picLocks noChangeAspect="1"/>
          </p:cNvPicPr>
          <p:nvPr/>
        </p:nvPicPr>
        <p:blipFill rotWithShape="1">
          <a:blip r:embed="rId9">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2777369B-E54D-07D9-B2DD-BF5F23336C8D}"/>
              </a:ext>
            </a:extLst>
          </p:cNvPr>
          <p:cNvPicPr preferRelativeResize="0">
            <a:picLocks noChangeAspect="1"/>
          </p:cNvPicPr>
          <p:nvPr/>
        </p:nvPicPr>
        <p:blipFill rotWithShape="1">
          <a:blip r:embed="rId10">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97605AE5-C680-219A-2191-F251F697894B}"/>
              </a:ext>
            </a:extLst>
          </p:cNvPr>
          <p:cNvPicPr preferRelativeResize="0"/>
          <p:nvPr/>
        </p:nvPicPr>
        <p:blipFill rotWithShape="1">
          <a:blip r:embed="rId11">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B5AE0EC5-3524-6DB3-54AD-0791503EF1A1}"/>
              </a:ext>
            </a:extLst>
          </p:cNvPr>
          <p:cNvPicPr preferRelativeResize="0">
            <a:picLocks noChangeAspect="1"/>
          </p:cNvPicPr>
          <p:nvPr/>
        </p:nvPicPr>
        <p:blipFill rotWithShape="1">
          <a:blip r:embed="rId6">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3DA7448C-0EEE-A1E7-9989-84E4318EDD13}"/>
              </a:ext>
            </a:extLst>
          </p:cNvPr>
          <p:cNvPicPr preferRelativeResize="0"/>
          <p:nvPr/>
        </p:nvPicPr>
        <p:blipFill rotWithShape="1">
          <a:blip r:embed="rId12">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81CEDB27-F5B6-6F64-CF1D-6106CFD6F793}"/>
              </a:ext>
            </a:extLst>
          </p:cNvPr>
          <p:cNvPicPr preferRelativeResize="0"/>
          <p:nvPr/>
        </p:nvPicPr>
        <p:blipFill rotWithShape="1">
          <a:blip r:embed="rId13">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3AB34F3C-A47C-49E7-BBFE-2CBD53EE5893}"/>
              </a:ext>
            </a:extLst>
          </p:cNvPr>
          <p:cNvPicPr preferRelativeResize="0"/>
          <p:nvPr/>
        </p:nvPicPr>
        <p:blipFill rotWithShape="1">
          <a:blip r:embed="rId14">
            <a:alphaModFix/>
          </a:blip>
          <a:srcRect/>
          <a:stretch/>
        </p:blipFill>
        <p:spPr>
          <a:xfrm>
            <a:off x="-630238" y="5867400"/>
            <a:ext cx="481013" cy="469900"/>
          </a:xfrm>
          <a:prstGeom prst="rect">
            <a:avLst/>
          </a:prstGeom>
          <a:noFill/>
          <a:ln>
            <a:noFill/>
          </a:ln>
        </p:spPr>
      </p:pic>
      <p:pic>
        <p:nvPicPr>
          <p:cNvPr id="20" name="Google Shape;5325;p223">
            <a:extLst>
              <a:ext uri="{FF2B5EF4-FFF2-40B4-BE49-F238E27FC236}">
                <a16:creationId xmlns:a16="http://schemas.microsoft.com/office/drawing/2014/main" id="{B151541D-B962-B900-7742-8507A4F0E083}"/>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7383DA9D-EE30-53EA-95A6-D3E5FE67DDCB}"/>
              </a:ext>
            </a:extLst>
          </p:cNvPr>
          <p:cNvGraphicFramePr/>
          <p:nvPr/>
        </p:nvGraphicFramePr>
        <p:xfrm>
          <a:off x="4208850" y="1954388"/>
          <a:ext cx="7754881" cy="372806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503687">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Tetuán y Ortega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Tetuán y Ortega en el departamento del Tolima. Se recomienda especial atención en la zona urbana del dicho municipio de Ortega.</a:t>
                      </a:r>
                      <a:endParaRPr sz="900" dirty="0">
                        <a:latin typeface="Verdana" panose="020B0604030504040204" pitchFamily="34" charset="0"/>
                        <a:ea typeface="Verdana" panose="020B0604030504040204" pitchFamily="34" charset="0"/>
                      </a:endParaRPr>
                    </a:p>
                  </a:txBody>
                  <a:tcPr marL="91424" marR="91424"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43163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Cucuana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Cucuana y sus afluentes. Especial atención en los municipios de Roncesvalles, Rovira y San Luis, en el departamento del Tolima.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717554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Saldaña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baja del río Saldaña. Especial atención en el municipio de Saldaña en el departamento del Tolima. </a:t>
                      </a:r>
                      <a:endParaRPr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75873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Luisa</a:t>
                      </a:r>
                      <a:endParaRPr sz="900" dirty="0">
                        <a:latin typeface="Verdana" panose="020B0604030504040204" pitchFamily="34" charset="0"/>
                        <a:ea typeface="Verdana" panose="020B0604030504040204" pitchFamily="34" charset="0"/>
                      </a:endParaRPr>
                    </a:p>
                  </a:txBody>
                  <a:tcPr marL="91442" marR="91442"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los niveles del río Luisa y sus afluentes, directos</a:t>
                      </a:r>
                      <a:r>
                        <a:rPr lang="es-CO" sz="900" u="none" strike="noStrike" baseline="0" dirty="0">
                          <a:latin typeface="Verdana" panose="020B0604030504040204" pitchFamily="34" charset="0"/>
                          <a:ea typeface="Verdana" panose="020B0604030504040204" pitchFamily="34" charset="0"/>
                          <a:cs typeface="Arial Narrow"/>
                          <a:sym typeface="Arial Narrow"/>
                        </a:rPr>
                        <a:t> a</a:t>
                      </a:r>
                      <a:r>
                        <a:rPr lang="es-CO" sz="900" u="none" strike="noStrike" dirty="0">
                          <a:latin typeface="Verdana" panose="020B0604030504040204" pitchFamily="34" charset="0"/>
                          <a:ea typeface="Verdana" panose="020B0604030504040204" pitchFamily="34" charset="0"/>
                          <a:cs typeface="Arial Narrow"/>
                          <a:sym typeface="Arial Narrow"/>
                        </a:rPr>
                        <a:t>l Alto Magdalena. Especial atención a la altura del municipio Valle de San Juan (Tolima).</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2" marR="91442"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670572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dirty="0">
                          <a:latin typeface="Verdana" panose="020B0604030504040204" pitchFamily="34" charset="0"/>
                          <a:ea typeface="Verdana" panose="020B0604030504040204" pitchFamily="34" charset="0"/>
                          <a:cs typeface="Arial Narrow"/>
                          <a:sym typeface="Arial Narrow"/>
                        </a:rPr>
                        <a:t>Alto Magdalena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5" marR="91435"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Sumapaz</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5" marR="91435"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Sumapaz, se prevé igual condición en sus afluentes tales como los ríos Cuja, Subía, Pague y las quebradas La Arenosa, La Lejía y Sabaneta. Se recomienda especial atención en los municipios de Ricaurte, Cabrera, Pandi, Melgar, Arbeláez, Silvania y Nilo (Cundinamarca) y </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Carmen de Apicalá (Tolima).</a:t>
                      </a:r>
                      <a:endParaRPr lang="es-ES" sz="900" dirty="0">
                        <a:latin typeface="Verdana" panose="020B0604030504040204" pitchFamily="34" charset="0"/>
                        <a:ea typeface="Verdana" panose="020B0604030504040204" pitchFamily="34" charset="0"/>
                      </a:endParaRPr>
                    </a:p>
                  </a:txBody>
                  <a:tcPr marL="91435" marR="91435"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5605316"/>
                  </a:ext>
                </a:extLst>
              </a:tr>
            </a:tbl>
          </a:graphicData>
        </a:graphic>
      </p:graphicFrame>
      <p:pic>
        <p:nvPicPr>
          <p:cNvPr id="24" name="Google Shape;931;p22" descr="Recurso 37.png">
            <a:extLst>
              <a:ext uri="{FF2B5EF4-FFF2-40B4-BE49-F238E27FC236}">
                <a16:creationId xmlns:a16="http://schemas.microsoft.com/office/drawing/2014/main" id="{CFF2A99A-90F8-8FF0-67EF-37D64A271D05}"/>
              </a:ext>
            </a:extLst>
          </p:cNvPr>
          <p:cNvPicPr preferRelativeResize="0">
            <a:picLocks noChangeAspect="1"/>
          </p:cNvPicPr>
          <p:nvPr/>
        </p:nvPicPr>
        <p:blipFill rotWithShape="1">
          <a:blip r:embed="rId8">
            <a:alphaModFix/>
          </a:blip>
          <a:srcRect b="18540"/>
          <a:stretch/>
        </p:blipFill>
        <p:spPr>
          <a:xfrm>
            <a:off x="1667479" y="3128229"/>
            <a:ext cx="288000" cy="293120"/>
          </a:xfrm>
          <a:prstGeom prst="rect">
            <a:avLst/>
          </a:prstGeom>
          <a:noFill/>
          <a:ln>
            <a:noFill/>
          </a:ln>
        </p:spPr>
      </p:pic>
      <p:pic>
        <p:nvPicPr>
          <p:cNvPr id="37" name="Google Shape;931;p22" descr="Recurso 37.png">
            <a:extLst>
              <a:ext uri="{FF2B5EF4-FFF2-40B4-BE49-F238E27FC236}">
                <a16:creationId xmlns:a16="http://schemas.microsoft.com/office/drawing/2014/main" id="{6D4001A8-7BBF-3DAB-8EF2-83F76391CBE8}"/>
              </a:ext>
            </a:extLst>
          </p:cNvPr>
          <p:cNvPicPr preferRelativeResize="0">
            <a:picLocks noChangeAspect="1"/>
          </p:cNvPicPr>
          <p:nvPr/>
        </p:nvPicPr>
        <p:blipFill rotWithShape="1">
          <a:blip r:embed="rId8">
            <a:alphaModFix/>
          </a:blip>
          <a:srcRect b="18540"/>
          <a:stretch/>
        </p:blipFill>
        <p:spPr>
          <a:xfrm>
            <a:off x="1499428" y="2748689"/>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339007BD-0937-7239-DA85-0A7E08D6BC73}"/>
              </a:ext>
            </a:extLst>
          </p:cNvPr>
          <p:cNvPicPr preferRelativeResize="0">
            <a:picLocks noChangeAspect="1"/>
          </p:cNvPicPr>
          <p:nvPr/>
        </p:nvPicPr>
        <p:blipFill rotWithShape="1">
          <a:blip r:embed="rId8">
            <a:alphaModFix/>
          </a:blip>
          <a:srcRect b="18540"/>
          <a:stretch/>
        </p:blipFill>
        <p:spPr>
          <a:xfrm>
            <a:off x="2024330" y="3066644"/>
            <a:ext cx="288000" cy="293120"/>
          </a:xfrm>
          <a:prstGeom prst="rect">
            <a:avLst/>
          </a:prstGeom>
          <a:noFill/>
          <a:ln>
            <a:noFill/>
          </a:ln>
        </p:spPr>
      </p:pic>
      <p:pic>
        <p:nvPicPr>
          <p:cNvPr id="19" name="Google Shape;931;p22" descr="Recurso 37.png">
            <a:extLst>
              <a:ext uri="{FF2B5EF4-FFF2-40B4-BE49-F238E27FC236}">
                <a16:creationId xmlns:a16="http://schemas.microsoft.com/office/drawing/2014/main" id="{E78B6B5B-6BBB-8089-026F-EFFCA9AD0E26}"/>
              </a:ext>
            </a:extLst>
          </p:cNvPr>
          <p:cNvPicPr preferRelativeResize="0">
            <a:picLocks noChangeAspect="1"/>
          </p:cNvPicPr>
          <p:nvPr/>
        </p:nvPicPr>
        <p:blipFill rotWithShape="1">
          <a:blip r:embed="rId8">
            <a:alphaModFix/>
          </a:blip>
          <a:srcRect b="18540"/>
          <a:stretch/>
        </p:blipFill>
        <p:spPr>
          <a:xfrm>
            <a:off x="2117929" y="2718777"/>
            <a:ext cx="288000" cy="293120"/>
          </a:xfrm>
          <a:prstGeom prst="rect">
            <a:avLst/>
          </a:prstGeom>
          <a:noFill/>
          <a:ln>
            <a:noFill/>
          </a:ln>
        </p:spPr>
      </p:pic>
      <p:pic>
        <p:nvPicPr>
          <p:cNvPr id="14" name="Google Shape;931;p22" descr="Recurso 37.png">
            <a:extLst>
              <a:ext uri="{FF2B5EF4-FFF2-40B4-BE49-F238E27FC236}">
                <a16:creationId xmlns:a16="http://schemas.microsoft.com/office/drawing/2014/main" id="{BD06CC41-5D4A-6435-675E-7FCB52E34A1D}"/>
              </a:ext>
            </a:extLst>
          </p:cNvPr>
          <p:cNvPicPr preferRelativeResize="0">
            <a:picLocks noChangeAspect="1"/>
          </p:cNvPicPr>
          <p:nvPr/>
        </p:nvPicPr>
        <p:blipFill rotWithShape="1">
          <a:blip r:embed="rId8">
            <a:alphaModFix/>
          </a:blip>
          <a:srcRect b="18540"/>
          <a:stretch/>
        </p:blipFill>
        <p:spPr>
          <a:xfrm>
            <a:off x="2720795" y="2773524"/>
            <a:ext cx="288000" cy="293120"/>
          </a:xfrm>
          <a:prstGeom prst="rect">
            <a:avLst/>
          </a:prstGeom>
          <a:noFill/>
          <a:ln>
            <a:noFill/>
          </a:ln>
        </p:spPr>
      </p:pic>
      <p:pic>
        <p:nvPicPr>
          <p:cNvPr id="16" name="Google Shape;938;p22">
            <a:extLst>
              <a:ext uri="{FF2B5EF4-FFF2-40B4-BE49-F238E27FC236}">
                <a16:creationId xmlns:a16="http://schemas.microsoft.com/office/drawing/2014/main" id="{87749A2B-C611-763B-B1C0-798D1A2A99AB}"/>
              </a:ext>
            </a:extLst>
          </p:cNvPr>
          <p:cNvPicPr preferRelativeResize="0"/>
          <p:nvPr/>
        </p:nvPicPr>
        <p:blipFill rotWithShape="1">
          <a:blip r:embed="rId13">
            <a:alphaModFix/>
          </a:blip>
          <a:srcRect/>
          <a:stretch/>
        </p:blipFill>
        <p:spPr>
          <a:xfrm>
            <a:off x="4288420" y="2532636"/>
            <a:ext cx="492125" cy="474662"/>
          </a:xfrm>
          <a:prstGeom prst="rect">
            <a:avLst/>
          </a:prstGeom>
          <a:noFill/>
          <a:ln>
            <a:noFill/>
          </a:ln>
        </p:spPr>
      </p:pic>
      <p:pic>
        <p:nvPicPr>
          <p:cNvPr id="17" name="Google Shape;938;p22">
            <a:extLst>
              <a:ext uri="{FF2B5EF4-FFF2-40B4-BE49-F238E27FC236}">
                <a16:creationId xmlns:a16="http://schemas.microsoft.com/office/drawing/2014/main" id="{C9AFF5F6-8B02-2EA7-2000-47C0A40465A8}"/>
              </a:ext>
            </a:extLst>
          </p:cNvPr>
          <p:cNvPicPr preferRelativeResize="0"/>
          <p:nvPr/>
        </p:nvPicPr>
        <p:blipFill rotWithShape="1">
          <a:blip r:embed="rId13">
            <a:alphaModFix/>
          </a:blip>
          <a:srcRect/>
          <a:stretch/>
        </p:blipFill>
        <p:spPr>
          <a:xfrm>
            <a:off x="4288420" y="3139939"/>
            <a:ext cx="492125" cy="474662"/>
          </a:xfrm>
          <a:prstGeom prst="rect">
            <a:avLst/>
          </a:prstGeom>
          <a:noFill/>
          <a:ln>
            <a:noFill/>
          </a:ln>
        </p:spPr>
      </p:pic>
      <p:sp>
        <p:nvSpPr>
          <p:cNvPr id="21" name="Google Shape;3036;p14">
            <a:extLst>
              <a:ext uri="{FF2B5EF4-FFF2-40B4-BE49-F238E27FC236}">
                <a16:creationId xmlns:a16="http://schemas.microsoft.com/office/drawing/2014/main" id="{86F5FB0E-C7BB-2906-B9B8-DD8354B0CE8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2" name="Google Shape;938;p22">
            <a:extLst>
              <a:ext uri="{FF2B5EF4-FFF2-40B4-BE49-F238E27FC236}">
                <a16:creationId xmlns:a16="http://schemas.microsoft.com/office/drawing/2014/main" id="{CF7AFC04-369D-F246-C14D-D816004C1E6F}"/>
              </a:ext>
            </a:extLst>
          </p:cNvPr>
          <p:cNvPicPr preferRelativeResize="0"/>
          <p:nvPr/>
        </p:nvPicPr>
        <p:blipFill rotWithShape="1">
          <a:blip r:embed="rId13">
            <a:alphaModFix/>
          </a:blip>
          <a:srcRect/>
          <a:stretch/>
        </p:blipFill>
        <p:spPr>
          <a:xfrm>
            <a:off x="4288420" y="5048542"/>
            <a:ext cx="492125" cy="474662"/>
          </a:xfrm>
          <a:prstGeom prst="rect">
            <a:avLst/>
          </a:prstGeom>
          <a:noFill/>
          <a:ln>
            <a:noFill/>
          </a:ln>
        </p:spPr>
      </p:pic>
      <p:pic>
        <p:nvPicPr>
          <p:cNvPr id="25" name="Google Shape;938;p22">
            <a:extLst>
              <a:ext uri="{FF2B5EF4-FFF2-40B4-BE49-F238E27FC236}">
                <a16:creationId xmlns:a16="http://schemas.microsoft.com/office/drawing/2014/main" id="{AACB1C97-FD4F-3A7C-C39A-48A2E4F531E2}"/>
              </a:ext>
            </a:extLst>
          </p:cNvPr>
          <p:cNvPicPr preferRelativeResize="0"/>
          <p:nvPr/>
        </p:nvPicPr>
        <p:blipFill rotWithShape="1">
          <a:blip r:embed="rId13">
            <a:alphaModFix/>
          </a:blip>
          <a:srcRect/>
          <a:stretch/>
        </p:blipFill>
        <p:spPr>
          <a:xfrm>
            <a:off x="4288420" y="4364832"/>
            <a:ext cx="492125" cy="474662"/>
          </a:xfrm>
          <a:prstGeom prst="rect">
            <a:avLst/>
          </a:prstGeom>
          <a:noFill/>
          <a:ln>
            <a:noFill/>
          </a:ln>
        </p:spPr>
      </p:pic>
      <p:pic>
        <p:nvPicPr>
          <p:cNvPr id="27" name="Google Shape;938;p22">
            <a:extLst>
              <a:ext uri="{FF2B5EF4-FFF2-40B4-BE49-F238E27FC236}">
                <a16:creationId xmlns:a16="http://schemas.microsoft.com/office/drawing/2014/main" id="{8EB11183-A718-D8A2-EF55-ACD2E87D5F02}"/>
              </a:ext>
            </a:extLst>
          </p:cNvPr>
          <p:cNvPicPr preferRelativeResize="0"/>
          <p:nvPr/>
        </p:nvPicPr>
        <p:blipFill rotWithShape="1">
          <a:blip r:embed="rId13">
            <a:alphaModFix/>
          </a:blip>
          <a:srcRect/>
          <a:stretch/>
        </p:blipFill>
        <p:spPr>
          <a:xfrm>
            <a:off x="4288420" y="3775160"/>
            <a:ext cx="492125" cy="474662"/>
          </a:xfrm>
          <a:prstGeom prst="rect">
            <a:avLst/>
          </a:prstGeom>
          <a:noFill/>
          <a:ln>
            <a:noFill/>
          </a:ln>
        </p:spPr>
      </p:pic>
    </p:spTree>
    <p:extLst>
      <p:ext uri="{BB962C8B-B14F-4D97-AF65-F5344CB8AC3E}">
        <p14:creationId xmlns:p14="http://schemas.microsoft.com/office/powerpoint/2010/main" val="214776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55380-D627-D92F-E69E-B6E0C200BBBD}"/>
            </a:ext>
          </a:extLst>
        </p:cNvPr>
        <p:cNvGrpSpPr/>
        <p:nvPr/>
      </p:nvGrpSpPr>
      <p:grpSpPr>
        <a:xfrm>
          <a:off x="0" y="0"/>
          <a:ext cx="0" cy="0"/>
          <a:chOff x="0" y="0"/>
          <a:chExt cx="0" cy="0"/>
        </a:xfrm>
      </p:grpSpPr>
      <p:pic>
        <p:nvPicPr>
          <p:cNvPr id="26" name="Google Shape;926;p22">
            <a:extLst>
              <a:ext uri="{FF2B5EF4-FFF2-40B4-BE49-F238E27FC236}">
                <a16:creationId xmlns:a16="http://schemas.microsoft.com/office/drawing/2014/main" id="{2C0E9B96-2587-EC31-8BFB-951E8BB221E1}"/>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33676" y="999966"/>
            <a:ext cx="3968507" cy="5135715"/>
          </a:xfrm>
          <a:prstGeom prst="rect">
            <a:avLst/>
          </a:prstGeom>
          <a:noFill/>
          <a:ln>
            <a:noFill/>
          </a:ln>
        </p:spPr>
      </p:pic>
      <p:pic>
        <p:nvPicPr>
          <p:cNvPr id="2" name="Google Shape;927;p22">
            <a:extLst>
              <a:ext uri="{FF2B5EF4-FFF2-40B4-BE49-F238E27FC236}">
                <a16:creationId xmlns:a16="http://schemas.microsoft.com/office/drawing/2014/main" id="{33957E25-59EB-86AC-B545-2BCABBA269B2}"/>
              </a:ext>
            </a:extLst>
          </p:cNvPr>
          <p:cNvPicPr preferRelativeResize="0">
            <a:picLocks noChangeAspect="1"/>
          </p:cNvPicPr>
          <p:nvPr/>
        </p:nvPicPr>
        <p:blipFill rotWithShape="1">
          <a:blip r:embed="rId4">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0C86BAF1-FACC-FBEC-3AB8-C3510D41FBE7}"/>
              </a:ext>
            </a:extLst>
          </p:cNvPr>
          <p:cNvPicPr preferRelativeResize="0">
            <a:picLocks noChangeAspect="1"/>
          </p:cNvPicPr>
          <p:nvPr/>
        </p:nvPicPr>
        <p:blipFill rotWithShape="1">
          <a:blip r:embed="rId5">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901C66FA-EAB1-FD6F-3E20-2B629D638456}"/>
              </a:ext>
            </a:extLst>
          </p:cNvPr>
          <p:cNvPicPr preferRelativeResize="0">
            <a:picLocks noChangeAspect="1"/>
          </p:cNvPicPr>
          <p:nvPr/>
        </p:nvPicPr>
        <p:blipFill rotWithShape="1">
          <a:blip r:embed="rId6">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68A77DB0-9A67-6147-7F16-158B582D0389}"/>
              </a:ext>
            </a:extLst>
          </p:cNvPr>
          <p:cNvPicPr preferRelativeResize="0">
            <a:picLocks noChangeAspect="1"/>
          </p:cNvPicPr>
          <p:nvPr/>
        </p:nvPicPr>
        <p:blipFill rotWithShape="1">
          <a:blip r:embed="rId7">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4F6663A8-2BEB-6155-3229-C28A351465AD}"/>
              </a:ext>
            </a:extLst>
          </p:cNvPr>
          <p:cNvPicPr preferRelativeResize="0">
            <a:picLocks noChangeAspect="1"/>
          </p:cNvPicPr>
          <p:nvPr/>
        </p:nvPicPr>
        <p:blipFill rotWithShape="1">
          <a:blip r:embed="rId8">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7BEB2E07-1E74-A55E-22B3-6114D6D48D60}"/>
              </a:ext>
            </a:extLst>
          </p:cNvPr>
          <p:cNvPicPr preferRelativeResize="0">
            <a:picLocks noChangeAspect="1"/>
          </p:cNvPicPr>
          <p:nvPr/>
        </p:nvPicPr>
        <p:blipFill rotWithShape="1">
          <a:blip r:embed="rId9">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EAE6FDDC-8D47-1670-762B-8B43CAC281B9}"/>
              </a:ext>
            </a:extLst>
          </p:cNvPr>
          <p:cNvPicPr preferRelativeResize="0">
            <a:picLocks noChangeAspect="1"/>
          </p:cNvPicPr>
          <p:nvPr/>
        </p:nvPicPr>
        <p:blipFill rotWithShape="1">
          <a:blip r:embed="rId10">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C12591B8-B794-8E6C-2B16-9E7ED455EBB5}"/>
              </a:ext>
            </a:extLst>
          </p:cNvPr>
          <p:cNvPicPr preferRelativeResize="0"/>
          <p:nvPr/>
        </p:nvPicPr>
        <p:blipFill rotWithShape="1">
          <a:blip r:embed="rId11">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96A1E2DB-8A84-C60E-9099-20EBBC32B1DB}"/>
              </a:ext>
            </a:extLst>
          </p:cNvPr>
          <p:cNvPicPr preferRelativeResize="0">
            <a:picLocks noChangeAspect="1"/>
          </p:cNvPicPr>
          <p:nvPr/>
        </p:nvPicPr>
        <p:blipFill rotWithShape="1">
          <a:blip r:embed="rId6">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793A3F38-833E-0C7E-76C8-B64816AC71D6}"/>
              </a:ext>
            </a:extLst>
          </p:cNvPr>
          <p:cNvPicPr preferRelativeResize="0"/>
          <p:nvPr/>
        </p:nvPicPr>
        <p:blipFill rotWithShape="1">
          <a:blip r:embed="rId12">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BD20D8B7-24F0-132D-C1B6-F2F0A8ECCF7E}"/>
              </a:ext>
            </a:extLst>
          </p:cNvPr>
          <p:cNvPicPr preferRelativeResize="0"/>
          <p:nvPr/>
        </p:nvPicPr>
        <p:blipFill rotWithShape="1">
          <a:blip r:embed="rId13">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47E87F76-6800-5FA7-F6A6-ED6D3D56CC59}"/>
              </a:ext>
            </a:extLst>
          </p:cNvPr>
          <p:cNvPicPr preferRelativeResize="0"/>
          <p:nvPr/>
        </p:nvPicPr>
        <p:blipFill rotWithShape="1">
          <a:blip r:embed="rId14">
            <a:alphaModFix/>
          </a:blip>
          <a:srcRect/>
          <a:stretch/>
        </p:blipFill>
        <p:spPr>
          <a:xfrm>
            <a:off x="-630238" y="5867400"/>
            <a:ext cx="481013" cy="469900"/>
          </a:xfrm>
          <a:prstGeom prst="rect">
            <a:avLst/>
          </a:prstGeom>
          <a:noFill/>
          <a:ln>
            <a:noFill/>
          </a:ln>
        </p:spPr>
      </p:pic>
      <p:pic>
        <p:nvPicPr>
          <p:cNvPr id="20" name="Google Shape;5325;p223">
            <a:extLst>
              <a:ext uri="{FF2B5EF4-FFF2-40B4-BE49-F238E27FC236}">
                <a16:creationId xmlns:a16="http://schemas.microsoft.com/office/drawing/2014/main" id="{6C44F190-05D6-3695-B83F-F6ED2D9C7A13}"/>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6634DA30-85E4-5087-DCAA-6707C337930C}"/>
              </a:ext>
            </a:extLst>
          </p:cNvPr>
          <p:cNvGraphicFramePr/>
          <p:nvPr/>
        </p:nvGraphicFramePr>
        <p:xfrm>
          <a:off x="4173143" y="1441826"/>
          <a:ext cx="7792436" cy="409711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541242">
                  <a:extLst>
                    <a:ext uri="{9D8B030D-6E8A-4147-A177-3AD203B41FA5}">
                      <a16:colId xmlns:a16="http://schemas.microsoft.com/office/drawing/2014/main" val="20003"/>
                    </a:ext>
                  </a:extLst>
                </a:gridCol>
              </a:tblGrid>
              <a:tr h="47837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Coello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Coello y sus tributarios, especialmente el río Combeima. Se recomienda especial atención en la ciudad de Ibagué. </a:t>
                      </a:r>
                      <a:endParaRPr sz="900" dirty="0">
                        <a:latin typeface="Verdana" panose="020B0604030504040204" pitchFamily="34" charset="0"/>
                        <a:ea typeface="Verdana" panose="020B0604030504040204" pitchFamily="34" charset="0"/>
                      </a:endParaRPr>
                    </a:p>
                  </a:txBody>
                  <a:tcPr marL="91442" marR="91442" marT="45733" marB="4573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4157763"/>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Opía</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niveles del río Opía y sus afluentes, especial atención en los municipios de Piedras (Tolima) y Nariño (Cundinamarca).</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859817"/>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26" marB="4572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dirty="0">
                        <a:latin typeface="Verdana" panose="020B0604030504040204" pitchFamily="34" charset="0"/>
                        <a:ea typeface="Verdana" panose="020B0604030504040204" pitchFamily="34" charset="0"/>
                      </a:endParaRPr>
                    </a:p>
                  </a:txBody>
                  <a:tcPr marL="91399" marR="91399" marT="45570" marB="45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Media del río Bogotá</a:t>
                      </a:r>
                      <a:endParaRPr sz="900" dirty="0">
                        <a:latin typeface="Verdana" panose="020B0604030504040204" pitchFamily="34" charset="0"/>
                        <a:ea typeface="Verdana" panose="020B0604030504040204" pitchFamily="34" charset="0"/>
                      </a:endParaRPr>
                    </a:p>
                  </a:txBody>
                  <a:tcPr marL="91399" marR="91399" marT="45570" marB="45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niveles de los ríos Subachoque, Torca, Salitre, Córdoba, Tunjuelo y la quebrada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Yomasa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Asimismo, se sugiere estar atentos ante posibles incrementos en los niveles de los afluentes al río Bogotá, en los municipios de La Calera, Chía, Madrid, Funza, Mosquera, Bogotá y Soacha (Cundinamarca). </a:t>
                      </a:r>
                      <a:endParaRPr lang="es-ES" sz="900" b="0" u="none" strike="noStrike" dirty="0">
                        <a:latin typeface="Verdana" panose="020B0604030504040204" pitchFamily="34" charset="0"/>
                        <a:ea typeface="Verdana" panose="020B0604030504040204" pitchFamily="34" charset="0"/>
                        <a:cs typeface="Arial Narrow"/>
                        <a:sym typeface="Arial Narrow"/>
                      </a:endParaRPr>
                    </a:p>
                  </a:txBody>
                  <a:tcPr marL="91399" marR="91399" marT="45570" marB="4557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3333061"/>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26" marB="4572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446" marB="45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Bogotá</a:t>
                      </a:r>
                      <a:endParaRPr sz="900" dirty="0">
                        <a:latin typeface="Verdana" panose="020B0604030504040204" pitchFamily="34" charset="0"/>
                        <a:ea typeface="Verdana" panose="020B0604030504040204" pitchFamily="34" charset="0"/>
                      </a:endParaRPr>
                    </a:p>
                  </a:txBody>
                  <a:tcPr marL="91441" marR="91441" marT="45446" marB="454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en la cuenca baja del río Bogotá y probabilidad de crecientes súbitas en sus aportantes. Especial atención en municipios de Sibaté, La Mesa, Anapoima, Apulo, Tocaima, Agua de Dios y Girardot (Cundinamarca).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recomienda a las autoridades competentes y a la comunidad tomar las medidas pertinentes ante posibles afectaciones.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Notas</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1)</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e incrementos importantes en la desembocadura del río Bogotá, a la altura de Girardot (07/03/2025).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2)</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inundación a la altura de la vereda Pablo Neruda del municipio de Sibaté causando algunas afectaciones (03/03/2025).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3)</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crecientes súbitas en el río Apulo (afluente del río Bogotá), causando afectaciones en viviendas y cultivos a la altura del municipio de La Mesa (03/03/2025).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446" marB="4544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270517"/>
                  </a:ext>
                </a:extLst>
              </a:tr>
            </a:tbl>
          </a:graphicData>
        </a:graphic>
      </p:graphicFrame>
      <p:pic>
        <p:nvPicPr>
          <p:cNvPr id="32" name="Google Shape;931;p22" descr="Recurso 37.png">
            <a:extLst>
              <a:ext uri="{FF2B5EF4-FFF2-40B4-BE49-F238E27FC236}">
                <a16:creationId xmlns:a16="http://schemas.microsoft.com/office/drawing/2014/main" id="{8540572E-319C-2E0A-C7E4-32C5B36E462C}"/>
              </a:ext>
            </a:extLst>
          </p:cNvPr>
          <p:cNvPicPr preferRelativeResize="0">
            <a:picLocks noChangeAspect="1"/>
          </p:cNvPicPr>
          <p:nvPr/>
        </p:nvPicPr>
        <p:blipFill rotWithShape="1">
          <a:blip r:embed="rId8">
            <a:alphaModFix/>
          </a:blip>
          <a:srcRect b="18540"/>
          <a:stretch/>
        </p:blipFill>
        <p:spPr>
          <a:xfrm>
            <a:off x="2090638" y="2425657"/>
            <a:ext cx="288000" cy="293120"/>
          </a:xfrm>
          <a:prstGeom prst="rect">
            <a:avLst/>
          </a:prstGeom>
          <a:noFill/>
          <a:ln>
            <a:noFill/>
          </a:ln>
        </p:spPr>
      </p:pic>
      <p:pic>
        <p:nvPicPr>
          <p:cNvPr id="24" name="Google Shape;931;p22" descr="Recurso 37.png">
            <a:extLst>
              <a:ext uri="{FF2B5EF4-FFF2-40B4-BE49-F238E27FC236}">
                <a16:creationId xmlns:a16="http://schemas.microsoft.com/office/drawing/2014/main" id="{DE253AA1-132A-28DC-2662-A01B3E68C8A1}"/>
              </a:ext>
            </a:extLst>
          </p:cNvPr>
          <p:cNvPicPr preferRelativeResize="0">
            <a:picLocks noChangeAspect="1"/>
          </p:cNvPicPr>
          <p:nvPr/>
        </p:nvPicPr>
        <p:blipFill rotWithShape="1">
          <a:blip r:embed="rId8">
            <a:alphaModFix/>
          </a:blip>
          <a:srcRect b="18540"/>
          <a:stretch/>
        </p:blipFill>
        <p:spPr>
          <a:xfrm>
            <a:off x="1699774" y="2441937"/>
            <a:ext cx="288000" cy="293120"/>
          </a:xfrm>
          <a:prstGeom prst="rect">
            <a:avLst/>
          </a:prstGeom>
          <a:noFill/>
          <a:ln>
            <a:noFill/>
          </a:ln>
        </p:spPr>
      </p:pic>
      <p:sp>
        <p:nvSpPr>
          <p:cNvPr id="29" name="Google Shape;3036;p14">
            <a:extLst>
              <a:ext uri="{FF2B5EF4-FFF2-40B4-BE49-F238E27FC236}">
                <a16:creationId xmlns:a16="http://schemas.microsoft.com/office/drawing/2014/main" id="{4F0CB688-8619-9D9E-845D-4B1F3964DAB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6" name="Google Shape;938;p22">
            <a:extLst>
              <a:ext uri="{FF2B5EF4-FFF2-40B4-BE49-F238E27FC236}">
                <a16:creationId xmlns:a16="http://schemas.microsoft.com/office/drawing/2014/main" id="{58A6EFA9-8AFA-94F2-B8AC-4F2C058F58DE}"/>
              </a:ext>
            </a:extLst>
          </p:cNvPr>
          <p:cNvPicPr preferRelativeResize="0"/>
          <p:nvPr/>
        </p:nvPicPr>
        <p:blipFill rotWithShape="1">
          <a:blip r:embed="rId13">
            <a:alphaModFix/>
          </a:blip>
          <a:srcRect/>
          <a:stretch/>
        </p:blipFill>
        <p:spPr>
          <a:xfrm>
            <a:off x="4238198" y="2007738"/>
            <a:ext cx="492125" cy="474662"/>
          </a:xfrm>
          <a:prstGeom prst="rect">
            <a:avLst/>
          </a:prstGeom>
          <a:noFill/>
          <a:ln>
            <a:noFill/>
          </a:ln>
        </p:spPr>
      </p:pic>
      <p:pic>
        <p:nvPicPr>
          <p:cNvPr id="27" name="Google Shape;928;p22">
            <a:extLst>
              <a:ext uri="{FF2B5EF4-FFF2-40B4-BE49-F238E27FC236}">
                <a16:creationId xmlns:a16="http://schemas.microsoft.com/office/drawing/2014/main" id="{01E3AD0F-DD1F-8ABD-12A9-A3C413CA8BCF}"/>
              </a:ext>
            </a:extLst>
          </p:cNvPr>
          <p:cNvPicPr preferRelativeResize="0">
            <a:picLocks noChangeAspect="1"/>
          </p:cNvPicPr>
          <p:nvPr/>
        </p:nvPicPr>
        <p:blipFill rotWithShape="1">
          <a:blip r:embed="rId5">
            <a:alphaModFix/>
          </a:blip>
          <a:srcRect/>
          <a:stretch/>
        </p:blipFill>
        <p:spPr>
          <a:xfrm>
            <a:off x="2319045" y="2572217"/>
            <a:ext cx="288000" cy="281600"/>
          </a:xfrm>
          <a:prstGeom prst="rect">
            <a:avLst/>
          </a:prstGeom>
          <a:noFill/>
          <a:ln>
            <a:noFill/>
          </a:ln>
        </p:spPr>
      </p:pic>
      <p:pic>
        <p:nvPicPr>
          <p:cNvPr id="14" name="Google Shape;937;p22" descr="Recurso 25.png">
            <a:extLst>
              <a:ext uri="{FF2B5EF4-FFF2-40B4-BE49-F238E27FC236}">
                <a16:creationId xmlns:a16="http://schemas.microsoft.com/office/drawing/2014/main" id="{74B971BD-58F0-1536-014D-BF2184DD31E3}"/>
              </a:ext>
            </a:extLst>
          </p:cNvPr>
          <p:cNvPicPr preferRelativeResize="0"/>
          <p:nvPr/>
        </p:nvPicPr>
        <p:blipFill rotWithShape="1">
          <a:blip r:embed="rId12">
            <a:alphaModFix/>
          </a:blip>
          <a:srcRect/>
          <a:stretch/>
        </p:blipFill>
        <p:spPr>
          <a:xfrm>
            <a:off x="4248516" y="2622287"/>
            <a:ext cx="471488" cy="474662"/>
          </a:xfrm>
          <a:prstGeom prst="rect">
            <a:avLst/>
          </a:prstGeom>
          <a:noFill/>
          <a:ln>
            <a:noFill/>
          </a:ln>
        </p:spPr>
      </p:pic>
      <p:pic>
        <p:nvPicPr>
          <p:cNvPr id="33" name="Google Shape;931;p22" descr="Recurso 37.png">
            <a:extLst>
              <a:ext uri="{FF2B5EF4-FFF2-40B4-BE49-F238E27FC236}">
                <a16:creationId xmlns:a16="http://schemas.microsoft.com/office/drawing/2014/main" id="{6D7529B5-DF66-84B3-8F00-D657052E2732}"/>
              </a:ext>
            </a:extLst>
          </p:cNvPr>
          <p:cNvPicPr preferRelativeResize="0">
            <a:picLocks noChangeAspect="1"/>
          </p:cNvPicPr>
          <p:nvPr/>
        </p:nvPicPr>
        <p:blipFill rotWithShape="1">
          <a:blip r:embed="rId8">
            <a:alphaModFix/>
          </a:blip>
          <a:srcRect b="18540"/>
          <a:stretch/>
        </p:blipFill>
        <p:spPr>
          <a:xfrm>
            <a:off x="2549251" y="2352113"/>
            <a:ext cx="288000" cy="293120"/>
          </a:xfrm>
          <a:prstGeom prst="rect">
            <a:avLst/>
          </a:prstGeom>
          <a:noFill/>
          <a:ln>
            <a:noFill/>
          </a:ln>
        </p:spPr>
      </p:pic>
      <p:pic>
        <p:nvPicPr>
          <p:cNvPr id="17" name="Google Shape;939;p22">
            <a:extLst>
              <a:ext uri="{FF2B5EF4-FFF2-40B4-BE49-F238E27FC236}">
                <a16:creationId xmlns:a16="http://schemas.microsoft.com/office/drawing/2014/main" id="{47E01D70-D9C3-B26F-2815-B503D2665855}"/>
              </a:ext>
            </a:extLst>
          </p:cNvPr>
          <p:cNvPicPr preferRelativeResize="0"/>
          <p:nvPr/>
        </p:nvPicPr>
        <p:blipFill rotWithShape="1">
          <a:blip r:embed="rId14">
            <a:alphaModFix/>
          </a:blip>
          <a:srcRect/>
          <a:stretch/>
        </p:blipFill>
        <p:spPr>
          <a:xfrm>
            <a:off x="4243754" y="3340492"/>
            <a:ext cx="481013" cy="469900"/>
          </a:xfrm>
          <a:prstGeom prst="rect">
            <a:avLst/>
          </a:prstGeom>
          <a:noFill/>
          <a:ln>
            <a:noFill/>
          </a:ln>
        </p:spPr>
      </p:pic>
      <p:pic>
        <p:nvPicPr>
          <p:cNvPr id="19" name="Google Shape;937;p22" descr="Recurso 25.png">
            <a:extLst>
              <a:ext uri="{FF2B5EF4-FFF2-40B4-BE49-F238E27FC236}">
                <a16:creationId xmlns:a16="http://schemas.microsoft.com/office/drawing/2014/main" id="{DA728E54-9635-F804-C682-E6D4C5FCFA75}"/>
              </a:ext>
            </a:extLst>
          </p:cNvPr>
          <p:cNvPicPr preferRelativeResize="0"/>
          <p:nvPr/>
        </p:nvPicPr>
        <p:blipFill rotWithShape="1">
          <a:blip r:embed="rId12">
            <a:alphaModFix/>
          </a:blip>
          <a:srcRect/>
          <a:stretch/>
        </p:blipFill>
        <p:spPr>
          <a:xfrm>
            <a:off x="4248516" y="4484688"/>
            <a:ext cx="471488" cy="474662"/>
          </a:xfrm>
          <a:prstGeom prst="rect">
            <a:avLst/>
          </a:prstGeom>
          <a:noFill/>
          <a:ln>
            <a:noFill/>
          </a:ln>
        </p:spPr>
      </p:pic>
      <p:pic>
        <p:nvPicPr>
          <p:cNvPr id="23" name="Google Shape;931;p22" descr="Recurso 37.png">
            <a:extLst>
              <a:ext uri="{FF2B5EF4-FFF2-40B4-BE49-F238E27FC236}">
                <a16:creationId xmlns:a16="http://schemas.microsoft.com/office/drawing/2014/main" id="{392C263A-3BF5-7BD6-89D7-905AD41AFB65}"/>
              </a:ext>
            </a:extLst>
          </p:cNvPr>
          <p:cNvPicPr preferRelativeResize="0">
            <a:picLocks noChangeAspect="1"/>
          </p:cNvPicPr>
          <p:nvPr/>
        </p:nvPicPr>
        <p:blipFill rotWithShape="1">
          <a:blip r:embed="rId8">
            <a:alphaModFix/>
          </a:blip>
          <a:srcRect b="18540"/>
          <a:stretch/>
        </p:blipFill>
        <p:spPr>
          <a:xfrm>
            <a:off x="3095013" y="1998548"/>
            <a:ext cx="288000" cy="293120"/>
          </a:xfrm>
          <a:prstGeom prst="rect">
            <a:avLst/>
          </a:prstGeom>
          <a:noFill/>
          <a:ln>
            <a:noFill/>
          </a:ln>
        </p:spPr>
      </p:pic>
    </p:spTree>
    <p:extLst>
      <p:ext uri="{BB962C8B-B14F-4D97-AF65-F5344CB8AC3E}">
        <p14:creationId xmlns:p14="http://schemas.microsoft.com/office/powerpoint/2010/main" val="2771141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1D7DA-D6A3-387E-2D6F-1F246107BE97}"/>
            </a:ext>
          </a:extLst>
        </p:cNvPr>
        <p:cNvGrpSpPr/>
        <p:nvPr/>
      </p:nvGrpSpPr>
      <p:grpSpPr>
        <a:xfrm>
          <a:off x="0" y="0"/>
          <a:ext cx="0" cy="0"/>
          <a:chOff x="0" y="0"/>
          <a:chExt cx="0" cy="0"/>
        </a:xfrm>
      </p:grpSpPr>
      <p:pic>
        <p:nvPicPr>
          <p:cNvPr id="26" name="Google Shape;926;p22">
            <a:extLst>
              <a:ext uri="{FF2B5EF4-FFF2-40B4-BE49-F238E27FC236}">
                <a16:creationId xmlns:a16="http://schemas.microsoft.com/office/drawing/2014/main" id="{E4E01B0A-6E05-0793-0996-7AC9846536AB}"/>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33676" y="999966"/>
            <a:ext cx="3968507" cy="5135715"/>
          </a:xfrm>
          <a:prstGeom prst="rect">
            <a:avLst/>
          </a:prstGeom>
          <a:noFill/>
          <a:ln>
            <a:noFill/>
          </a:ln>
        </p:spPr>
      </p:pic>
      <p:pic>
        <p:nvPicPr>
          <p:cNvPr id="2" name="Google Shape;927;p22">
            <a:extLst>
              <a:ext uri="{FF2B5EF4-FFF2-40B4-BE49-F238E27FC236}">
                <a16:creationId xmlns:a16="http://schemas.microsoft.com/office/drawing/2014/main" id="{2F8DC3BC-5488-A40B-54F8-FF359FD72DAB}"/>
              </a:ext>
            </a:extLst>
          </p:cNvPr>
          <p:cNvPicPr preferRelativeResize="0">
            <a:picLocks noChangeAspect="1"/>
          </p:cNvPicPr>
          <p:nvPr/>
        </p:nvPicPr>
        <p:blipFill rotWithShape="1">
          <a:blip r:embed="rId4">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EFEECD50-1BA2-9AFE-9D27-EE5F6839D1AA}"/>
              </a:ext>
            </a:extLst>
          </p:cNvPr>
          <p:cNvPicPr preferRelativeResize="0">
            <a:picLocks noChangeAspect="1"/>
          </p:cNvPicPr>
          <p:nvPr/>
        </p:nvPicPr>
        <p:blipFill rotWithShape="1">
          <a:blip r:embed="rId5">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51E88BC1-9541-C9BA-C5D8-1B8945BF9E68}"/>
              </a:ext>
            </a:extLst>
          </p:cNvPr>
          <p:cNvPicPr preferRelativeResize="0">
            <a:picLocks noChangeAspect="1"/>
          </p:cNvPicPr>
          <p:nvPr/>
        </p:nvPicPr>
        <p:blipFill rotWithShape="1">
          <a:blip r:embed="rId6">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F6FEED11-C4EA-FBCA-D01A-7C799C0E0AF9}"/>
              </a:ext>
            </a:extLst>
          </p:cNvPr>
          <p:cNvPicPr preferRelativeResize="0">
            <a:picLocks noChangeAspect="1"/>
          </p:cNvPicPr>
          <p:nvPr/>
        </p:nvPicPr>
        <p:blipFill rotWithShape="1">
          <a:blip r:embed="rId7">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7877BC89-418B-71E0-CBAD-4C4CC0F8A50C}"/>
              </a:ext>
            </a:extLst>
          </p:cNvPr>
          <p:cNvPicPr preferRelativeResize="0">
            <a:picLocks noChangeAspect="1"/>
          </p:cNvPicPr>
          <p:nvPr/>
        </p:nvPicPr>
        <p:blipFill rotWithShape="1">
          <a:blip r:embed="rId8">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A43D0FE7-FF8C-B433-E329-E72EC50EF0FA}"/>
              </a:ext>
            </a:extLst>
          </p:cNvPr>
          <p:cNvPicPr preferRelativeResize="0">
            <a:picLocks noChangeAspect="1"/>
          </p:cNvPicPr>
          <p:nvPr/>
        </p:nvPicPr>
        <p:blipFill rotWithShape="1">
          <a:blip r:embed="rId9">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7EE93FC0-6689-5214-8B23-1F9FFEAC6E17}"/>
              </a:ext>
            </a:extLst>
          </p:cNvPr>
          <p:cNvPicPr preferRelativeResize="0">
            <a:picLocks noChangeAspect="1"/>
          </p:cNvPicPr>
          <p:nvPr/>
        </p:nvPicPr>
        <p:blipFill rotWithShape="1">
          <a:blip r:embed="rId10">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236731F6-86B9-818A-620F-9782ED259367}"/>
              </a:ext>
            </a:extLst>
          </p:cNvPr>
          <p:cNvPicPr preferRelativeResize="0"/>
          <p:nvPr/>
        </p:nvPicPr>
        <p:blipFill rotWithShape="1">
          <a:blip r:embed="rId11">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D4724D4E-5016-CE1A-0890-0D30F538E0A4}"/>
              </a:ext>
            </a:extLst>
          </p:cNvPr>
          <p:cNvPicPr preferRelativeResize="0">
            <a:picLocks noChangeAspect="1"/>
          </p:cNvPicPr>
          <p:nvPr/>
        </p:nvPicPr>
        <p:blipFill rotWithShape="1">
          <a:blip r:embed="rId6">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153635F1-DC5B-5CB4-ED64-04BEF1E476F3}"/>
              </a:ext>
            </a:extLst>
          </p:cNvPr>
          <p:cNvPicPr preferRelativeResize="0"/>
          <p:nvPr/>
        </p:nvPicPr>
        <p:blipFill rotWithShape="1">
          <a:blip r:embed="rId12">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8A1FAFA1-CC91-3FB6-68FF-650C198E1533}"/>
              </a:ext>
            </a:extLst>
          </p:cNvPr>
          <p:cNvPicPr preferRelativeResize="0"/>
          <p:nvPr/>
        </p:nvPicPr>
        <p:blipFill rotWithShape="1">
          <a:blip r:embed="rId13">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CFF088A4-A4EE-1F5E-4C51-EF446BDF70DF}"/>
              </a:ext>
            </a:extLst>
          </p:cNvPr>
          <p:cNvPicPr preferRelativeResize="0"/>
          <p:nvPr/>
        </p:nvPicPr>
        <p:blipFill rotWithShape="1">
          <a:blip r:embed="rId14">
            <a:alphaModFix/>
          </a:blip>
          <a:srcRect/>
          <a:stretch/>
        </p:blipFill>
        <p:spPr>
          <a:xfrm>
            <a:off x="-630238" y="5867400"/>
            <a:ext cx="481013" cy="469900"/>
          </a:xfrm>
          <a:prstGeom prst="rect">
            <a:avLst/>
          </a:prstGeom>
          <a:noFill/>
          <a:ln>
            <a:noFill/>
          </a:ln>
        </p:spPr>
      </p:pic>
      <p:pic>
        <p:nvPicPr>
          <p:cNvPr id="20" name="Google Shape;5325;p223">
            <a:extLst>
              <a:ext uri="{FF2B5EF4-FFF2-40B4-BE49-F238E27FC236}">
                <a16:creationId xmlns:a16="http://schemas.microsoft.com/office/drawing/2014/main" id="{CE189E55-7179-CB6F-2D7A-7B9F61727814}"/>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716EBF33-C644-4B6B-F7FA-6D027E095A50}"/>
              </a:ext>
            </a:extLst>
          </p:cNvPr>
          <p:cNvGraphicFramePr/>
          <p:nvPr/>
        </p:nvGraphicFramePr>
        <p:xfrm>
          <a:off x="4181769" y="2023136"/>
          <a:ext cx="7792436" cy="2529007"/>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541242">
                  <a:extLst>
                    <a:ext uri="{9D8B030D-6E8A-4147-A177-3AD203B41FA5}">
                      <a16:colId xmlns:a16="http://schemas.microsoft.com/office/drawing/2014/main" val="20003"/>
                    </a:ext>
                  </a:extLst>
                </a:gridCol>
              </a:tblGrid>
              <a:tr h="47837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26" marB="4572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Totare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los niveles del río Totare y sus afluentes, especial atención en los municipios de Anzoátegui, Alvarado y la ciudad de Ibagué (Tolima). </a:t>
                      </a:r>
                      <a:r>
                        <a:rPr lang="es-CO" sz="900" b="1" u="none" strike="noStrike" dirty="0">
                          <a:latin typeface="Verdana" panose="020B0604030504040204" pitchFamily="34" charset="0"/>
                          <a:ea typeface="Verdana" panose="020B0604030504040204" pitchFamily="34" charset="0"/>
                          <a:cs typeface="Arial Narrow"/>
                          <a:sym typeface="Arial Narrow"/>
                        </a:rPr>
                        <a:t>Nota: </a:t>
                      </a:r>
                      <a:r>
                        <a:rPr lang="es-MX" sz="900" b="0" u="none" strike="noStrike" dirty="0">
                          <a:latin typeface="Verdana" panose="020B0604030504040204" pitchFamily="34" charset="0"/>
                          <a:ea typeface="Verdana" panose="020B0604030504040204" pitchFamily="34" charset="0"/>
                          <a:cs typeface="Arial Narrow"/>
                          <a:sym typeface="Arial Narrow"/>
                        </a:rPr>
                        <a:t>inundaciones por colapso de alcantarillado por fuertes lluvias en barrio </a:t>
                      </a:r>
                      <a:r>
                        <a:rPr lang="es-MX" sz="900" b="0" u="none" strike="noStrike" dirty="0" err="1">
                          <a:latin typeface="Verdana" panose="020B0604030504040204" pitchFamily="34" charset="0"/>
                          <a:ea typeface="Verdana" panose="020B0604030504040204" pitchFamily="34" charset="0"/>
                          <a:cs typeface="Arial Narrow"/>
                          <a:sym typeface="Arial Narrow"/>
                        </a:rPr>
                        <a:t>Protecho</a:t>
                      </a:r>
                      <a:r>
                        <a:rPr lang="es-MX" sz="900" b="0" u="none" strike="noStrike" dirty="0">
                          <a:latin typeface="Verdana" panose="020B0604030504040204" pitchFamily="34" charset="0"/>
                          <a:ea typeface="Verdana" panose="020B0604030504040204" pitchFamily="34" charset="0"/>
                          <a:cs typeface="Arial Narrow"/>
                          <a:sym typeface="Arial Narrow"/>
                        </a:rPr>
                        <a:t> Salado de Ibagué, Tolima (06/03/2025).</a:t>
                      </a:r>
                      <a:endParaRPr sz="900"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3304324"/>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26" marB="4572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lang="es-CO"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Lagunilla</a:t>
                      </a:r>
                      <a:endParaRPr lang="es-CO"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los ríos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Lagunilla</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Sabandija, Recio y Azufrado, afluentes del alto Magdalena. Se recomienda especial atención en los municipios de Villahermosa, Ambalema, Murillo, Líbano, Lérida, Armero y Venadillo (Tolima). </a:t>
                      </a:r>
                      <a:endParaRPr lang="es-ES"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6463824"/>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26" marB="4572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Seco y otros directos al Magdalena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moderados en el nivel del río Seco entre otros directos al Magdalena en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este sector. Se recomienda especial atención en los municipios de Jerusalén y San Juan de Rioseco (Cundinamarca).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356107"/>
                  </a:ext>
                </a:extLst>
              </a:tr>
            </a:tbl>
          </a:graphicData>
        </a:graphic>
      </p:graphicFrame>
      <p:pic>
        <p:nvPicPr>
          <p:cNvPr id="18" name="Google Shape;931;p22" descr="Recurso 37.png">
            <a:extLst>
              <a:ext uri="{FF2B5EF4-FFF2-40B4-BE49-F238E27FC236}">
                <a16:creationId xmlns:a16="http://schemas.microsoft.com/office/drawing/2014/main" id="{202C6DE3-E19C-2C96-5666-5FB8A0AFB05C}"/>
              </a:ext>
            </a:extLst>
          </p:cNvPr>
          <p:cNvPicPr preferRelativeResize="0">
            <a:picLocks noChangeAspect="1"/>
          </p:cNvPicPr>
          <p:nvPr/>
        </p:nvPicPr>
        <p:blipFill rotWithShape="1">
          <a:blip r:embed="rId8">
            <a:alphaModFix/>
          </a:blip>
          <a:srcRect b="18540"/>
          <a:stretch/>
        </p:blipFill>
        <p:spPr>
          <a:xfrm>
            <a:off x="2086281" y="1880168"/>
            <a:ext cx="288000" cy="293120"/>
          </a:xfrm>
          <a:prstGeom prst="rect">
            <a:avLst/>
          </a:prstGeom>
          <a:noFill/>
          <a:ln>
            <a:noFill/>
          </a:ln>
        </p:spPr>
      </p:pic>
      <p:pic>
        <p:nvPicPr>
          <p:cNvPr id="31" name="Google Shape;931;p22" descr="Recurso 37.png">
            <a:extLst>
              <a:ext uri="{FF2B5EF4-FFF2-40B4-BE49-F238E27FC236}">
                <a16:creationId xmlns:a16="http://schemas.microsoft.com/office/drawing/2014/main" id="{19035F78-0760-9B9A-000A-9F2758A09D2B}"/>
              </a:ext>
            </a:extLst>
          </p:cNvPr>
          <p:cNvPicPr preferRelativeResize="0">
            <a:picLocks noChangeAspect="1"/>
          </p:cNvPicPr>
          <p:nvPr/>
        </p:nvPicPr>
        <p:blipFill rotWithShape="1">
          <a:blip r:embed="rId8">
            <a:alphaModFix/>
          </a:blip>
          <a:srcRect b="18540"/>
          <a:stretch/>
        </p:blipFill>
        <p:spPr>
          <a:xfrm>
            <a:off x="2465357" y="1938543"/>
            <a:ext cx="288000" cy="293120"/>
          </a:xfrm>
          <a:prstGeom prst="rect">
            <a:avLst/>
          </a:prstGeom>
          <a:noFill/>
          <a:ln>
            <a:noFill/>
          </a:ln>
        </p:spPr>
      </p:pic>
      <p:pic>
        <p:nvPicPr>
          <p:cNvPr id="21" name="Google Shape;931;p22" descr="Recurso 37.png">
            <a:extLst>
              <a:ext uri="{FF2B5EF4-FFF2-40B4-BE49-F238E27FC236}">
                <a16:creationId xmlns:a16="http://schemas.microsoft.com/office/drawing/2014/main" id="{30F6D2A5-AF1A-9F74-FF2D-5BA53BDDBC51}"/>
              </a:ext>
            </a:extLst>
          </p:cNvPr>
          <p:cNvPicPr preferRelativeResize="0">
            <a:picLocks noChangeAspect="1"/>
          </p:cNvPicPr>
          <p:nvPr/>
        </p:nvPicPr>
        <p:blipFill rotWithShape="1">
          <a:blip r:embed="rId8">
            <a:alphaModFix/>
          </a:blip>
          <a:srcRect b="18540"/>
          <a:stretch/>
        </p:blipFill>
        <p:spPr>
          <a:xfrm>
            <a:off x="1888186" y="2205553"/>
            <a:ext cx="288000" cy="293120"/>
          </a:xfrm>
          <a:prstGeom prst="rect">
            <a:avLst/>
          </a:prstGeom>
          <a:noFill/>
          <a:ln>
            <a:noFill/>
          </a:ln>
        </p:spPr>
      </p:pic>
      <p:sp>
        <p:nvSpPr>
          <p:cNvPr id="29" name="Google Shape;3036;p14">
            <a:extLst>
              <a:ext uri="{FF2B5EF4-FFF2-40B4-BE49-F238E27FC236}">
                <a16:creationId xmlns:a16="http://schemas.microsoft.com/office/drawing/2014/main" id="{067FB689-1BE9-B04F-0B63-34D59450325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6" name="Google Shape;938;p22">
            <a:extLst>
              <a:ext uri="{FF2B5EF4-FFF2-40B4-BE49-F238E27FC236}">
                <a16:creationId xmlns:a16="http://schemas.microsoft.com/office/drawing/2014/main" id="{FB1A7C6A-99C1-1FFD-029B-AE786762D849}"/>
              </a:ext>
            </a:extLst>
          </p:cNvPr>
          <p:cNvPicPr preferRelativeResize="0"/>
          <p:nvPr/>
        </p:nvPicPr>
        <p:blipFill rotWithShape="1">
          <a:blip r:embed="rId13">
            <a:alphaModFix/>
          </a:blip>
          <a:srcRect/>
          <a:stretch/>
        </p:blipFill>
        <p:spPr>
          <a:xfrm>
            <a:off x="4269704" y="2686703"/>
            <a:ext cx="492125" cy="474662"/>
          </a:xfrm>
          <a:prstGeom prst="rect">
            <a:avLst/>
          </a:prstGeom>
          <a:noFill/>
          <a:ln>
            <a:noFill/>
          </a:ln>
        </p:spPr>
      </p:pic>
      <p:pic>
        <p:nvPicPr>
          <p:cNvPr id="22" name="Google Shape;938;p22">
            <a:extLst>
              <a:ext uri="{FF2B5EF4-FFF2-40B4-BE49-F238E27FC236}">
                <a16:creationId xmlns:a16="http://schemas.microsoft.com/office/drawing/2014/main" id="{CD04DE35-F877-ED92-E0FF-AF399AFC2BE5}"/>
              </a:ext>
            </a:extLst>
          </p:cNvPr>
          <p:cNvPicPr preferRelativeResize="0"/>
          <p:nvPr/>
        </p:nvPicPr>
        <p:blipFill rotWithShape="1">
          <a:blip r:embed="rId13">
            <a:alphaModFix/>
          </a:blip>
          <a:srcRect/>
          <a:stretch/>
        </p:blipFill>
        <p:spPr>
          <a:xfrm>
            <a:off x="4269704" y="3390933"/>
            <a:ext cx="492125" cy="474662"/>
          </a:xfrm>
          <a:prstGeom prst="rect">
            <a:avLst/>
          </a:prstGeom>
          <a:noFill/>
          <a:ln>
            <a:noFill/>
          </a:ln>
        </p:spPr>
      </p:pic>
      <p:pic>
        <p:nvPicPr>
          <p:cNvPr id="30" name="Google Shape;938;p22">
            <a:extLst>
              <a:ext uri="{FF2B5EF4-FFF2-40B4-BE49-F238E27FC236}">
                <a16:creationId xmlns:a16="http://schemas.microsoft.com/office/drawing/2014/main" id="{81A7D911-F780-CB75-F801-E9D70EF232F9}"/>
              </a:ext>
            </a:extLst>
          </p:cNvPr>
          <p:cNvPicPr preferRelativeResize="0"/>
          <p:nvPr/>
        </p:nvPicPr>
        <p:blipFill rotWithShape="1">
          <a:blip r:embed="rId13">
            <a:alphaModFix/>
          </a:blip>
          <a:srcRect/>
          <a:stretch/>
        </p:blipFill>
        <p:spPr>
          <a:xfrm>
            <a:off x="4269704" y="4023936"/>
            <a:ext cx="492125" cy="474662"/>
          </a:xfrm>
          <a:prstGeom prst="rect">
            <a:avLst/>
          </a:prstGeom>
          <a:noFill/>
          <a:ln>
            <a:noFill/>
          </a:ln>
        </p:spPr>
      </p:pic>
    </p:spTree>
    <p:extLst>
      <p:ext uri="{BB962C8B-B14F-4D97-AF65-F5344CB8AC3E}">
        <p14:creationId xmlns:p14="http://schemas.microsoft.com/office/powerpoint/2010/main" val="571952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4116-F985-C3C8-5CBB-F14EA97076B5}"/>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570FCB6F-75E0-A946-FF16-761538B24F7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9E39B9FE-D675-1D89-024F-C2F0FE4F37A7}"/>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372C07E7-017C-7045-AE47-3C418D69EF34}"/>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93F25E3E-946F-0387-0B41-A54E8CF385F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16D3753C-D15C-0B46-86EF-94CF145982D5}"/>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0B04E8DE-1D74-5416-E2EB-CBC54A96755E}"/>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8A58F3AB-BD05-8B33-04D3-C5FB6B482563}"/>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492E5F86-3AA5-AB69-1498-1B20AC30A21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8BD71BA4-7AE8-162F-4ABA-F5CFB3B2E5CC}"/>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730BF5AF-EE8A-3588-BCC8-310C6E4A5D1C}"/>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24F693DF-6420-8E9D-5A22-137142976A0B}"/>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D854CC18-F27F-2F85-7103-2773EF24A82F}"/>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67291824-D191-1BC6-C595-9F3E95A28F2F}"/>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F4FC23C2-D2E0-A4A5-C4C2-B3FA8A8FBC6B}"/>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B7E8EE66-C063-2D6B-1182-3289FF82E3B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75BEBDEB-3C9C-D917-AA8D-7FCCA2FFB19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55267A4A-3187-4511-6011-2508D7D92A2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5948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8AD415D1-134E-BA49-4FC7-6B01DDDF551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19FE067A-3214-27EC-C51E-822FA749E09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3D3AF3EA-B576-FCE0-1787-F8D2EDF5DF6A}"/>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891635FC-A20D-2C77-8BE1-BF8FF511E470}"/>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5917CE1D-7C81-8353-A054-A2CE3E9DA7B9}"/>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174A4C28-8268-E1F7-BA4F-C6619AC92D87}"/>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1C64F778-7E80-2EFE-BE1A-039A575BD644}"/>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FFE07869-6EDC-C3DC-F155-43B12E28731F}"/>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9B9E6876-5ED9-C80C-916A-B2854697FD15}"/>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8D8F82C5-9A12-5154-50D9-A946C5437F34}"/>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9BBABC4A-E433-A2D1-39B8-2F5A1BCF01CB}"/>
              </a:ext>
            </a:extLst>
          </p:cNvPr>
          <p:cNvGraphicFramePr/>
          <p:nvPr/>
        </p:nvGraphicFramePr>
        <p:xfrm>
          <a:off x="4478943" y="1881246"/>
          <a:ext cx="7527600" cy="369940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Gualí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Gualí y sus afluentes, especialmente en el río San Juan. Especial atención en los municipios de Fresno (Tolima), Mariquita (Tolima), Pensilvania (Caldas), Casablanca (Tolima) y Samaná (Caldas).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47120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Guarinó</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Guarinó, especialmente en la quebrada San Antonio y el río Perrillo. Especial atención en el municipio de Manzanares (Caldas). </a:t>
                      </a:r>
                      <a:endParaRPr lang="es-ES" sz="900" u="none" strike="noStrike" kern="1200" cap="none" dirty="0">
                        <a:solidFill>
                          <a:schemeClr val="tx1"/>
                        </a:solidFill>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99488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Guarinó y La Miel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los directos al Medio Magdalena entre los ríos Guarinó y La Miel, se recomienda especial atención en el municipio de La Dorada (Caldas).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94413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La Miel (Samaná)</a:t>
                      </a:r>
                      <a:endParaRPr sz="900" u="none" strike="noStrike" cap="none" dirty="0">
                        <a:latin typeface="Verdana" panose="020B0604030504040204" pitchFamily="34" charset="0"/>
                        <a:ea typeface="Verdana" panose="020B0604030504040204" pitchFamily="34" charset="0"/>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La Miel, especialmente en sus aportantes. Especial atención en los municipios de Marquetalia, Samaná, Pensilvania, Norcasia (Caldas), Argelia, Nariño y Sonsón (Antioquia). </a:t>
                      </a:r>
                      <a:endParaRPr sz="900" b="1"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977803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a:rPr>
                        <a:t> los directos al Magdalena entre La Miel y Nare</a:t>
                      </a:r>
                      <a:endParaRPr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La Miel y Nare, especialmente en el río Claro (Cocorná Sur). Especial atención a la altura de los municipios de Sonsón, Puerto Triunfo, Puerto Nare y San Francisco (Antioquia). </a:t>
                      </a:r>
                      <a:endParaRPr lang="es-CO"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762336"/>
                  </a:ext>
                </a:extLst>
              </a:tr>
            </a:tbl>
          </a:graphicData>
        </a:graphic>
      </p:graphicFrame>
      <p:pic>
        <p:nvPicPr>
          <p:cNvPr id="28" name="Google Shape;931;p22" descr="Recurso 37.png">
            <a:extLst>
              <a:ext uri="{FF2B5EF4-FFF2-40B4-BE49-F238E27FC236}">
                <a16:creationId xmlns:a16="http://schemas.microsoft.com/office/drawing/2014/main" id="{AD0B0107-3336-7232-4B1F-FE7ADFD8FFE5}"/>
              </a:ext>
            </a:extLst>
          </p:cNvPr>
          <p:cNvPicPr preferRelativeResize="0">
            <a:picLocks noChangeAspect="1"/>
          </p:cNvPicPr>
          <p:nvPr/>
        </p:nvPicPr>
        <p:blipFill rotWithShape="1">
          <a:blip r:embed="rId12">
            <a:alphaModFix/>
          </a:blip>
          <a:srcRect b="18540"/>
          <a:stretch/>
        </p:blipFill>
        <p:spPr>
          <a:xfrm>
            <a:off x="984052" y="5192803"/>
            <a:ext cx="288000" cy="293120"/>
          </a:xfrm>
          <a:prstGeom prst="rect">
            <a:avLst/>
          </a:prstGeom>
          <a:noFill/>
          <a:ln>
            <a:noFill/>
          </a:ln>
        </p:spPr>
      </p:pic>
      <p:pic>
        <p:nvPicPr>
          <p:cNvPr id="24" name="Google Shape;931;p22" descr="Recurso 37.png">
            <a:extLst>
              <a:ext uri="{FF2B5EF4-FFF2-40B4-BE49-F238E27FC236}">
                <a16:creationId xmlns:a16="http://schemas.microsoft.com/office/drawing/2014/main" id="{5019A578-C1AB-5F11-6C55-4F7B30E32BDB}"/>
              </a:ext>
            </a:extLst>
          </p:cNvPr>
          <p:cNvPicPr preferRelativeResize="0">
            <a:picLocks noChangeAspect="1"/>
          </p:cNvPicPr>
          <p:nvPr/>
        </p:nvPicPr>
        <p:blipFill rotWithShape="1">
          <a:blip r:embed="rId12">
            <a:alphaModFix/>
          </a:blip>
          <a:srcRect b="18540"/>
          <a:stretch/>
        </p:blipFill>
        <p:spPr>
          <a:xfrm>
            <a:off x="1348540" y="4865777"/>
            <a:ext cx="288000" cy="293120"/>
          </a:xfrm>
          <a:prstGeom prst="rect">
            <a:avLst/>
          </a:prstGeom>
          <a:noFill/>
          <a:ln>
            <a:noFill/>
          </a:ln>
        </p:spPr>
      </p:pic>
      <p:pic>
        <p:nvPicPr>
          <p:cNvPr id="25" name="Google Shape;931;p22" descr="Recurso 37.png">
            <a:extLst>
              <a:ext uri="{FF2B5EF4-FFF2-40B4-BE49-F238E27FC236}">
                <a16:creationId xmlns:a16="http://schemas.microsoft.com/office/drawing/2014/main" id="{CF918802-0E3A-4447-CB2B-037B003C0295}"/>
              </a:ext>
            </a:extLst>
          </p:cNvPr>
          <p:cNvPicPr preferRelativeResize="0">
            <a:picLocks noChangeAspect="1"/>
          </p:cNvPicPr>
          <p:nvPr/>
        </p:nvPicPr>
        <p:blipFill rotWithShape="1">
          <a:blip r:embed="rId12">
            <a:alphaModFix/>
          </a:blip>
          <a:srcRect b="18540"/>
          <a:stretch/>
        </p:blipFill>
        <p:spPr>
          <a:xfrm>
            <a:off x="1362477" y="4350318"/>
            <a:ext cx="288000" cy="293120"/>
          </a:xfrm>
          <a:prstGeom prst="rect">
            <a:avLst/>
          </a:prstGeom>
          <a:noFill/>
          <a:ln>
            <a:noFill/>
          </a:ln>
        </p:spPr>
      </p:pic>
      <p:pic>
        <p:nvPicPr>
          <p:cNvPr id="35" name="Google Shape;931;p22" descr="Recurso 37.png">
            <a:extLst>
              <a:ext uri="{FF2B5EF4-FFF2-40B4-BE49-F238E27FC236}">
                <a16:creationId xmlns:a16="http://schemas.microsoft.com/office/drawing/2014/main" id="{EE7C3EF9-DAEC-7E1B-8024-34C35C4844BF}"/>
              </a:ext>
            </a:extLst>
          </p:cNvPr>
          <p:cNvPicPr preferRelativeResize="0">
            <a:picLocks noChangeAspect="1"/>
          </p:cNvPicPr>
          <p:nvPr/>
        </p:nvPicPr>
        <p:blipFill rotWithShape="1">
          <a:blip r:embed="rId12">
            <a:alphaModFix/>
          </a:blip>
          <a:srcRect b="18540"/>
          <a:stretch/>
        </p:blipFill>
        <p:spPr>
          <a:xfrm>
            <a:off x="1017060" y="4736070"/>
            <a:ext cx="288000" cy="293120"/>
          </a:xfrm>
          <a:prstGeom prst="rect">
            <a:avLst/>
          </a:prstGeom>
          <a:noFill/>
          <a:ln>
            <a:noFill/>
          </a:ln>
        </p:spPr>
      </p:pic>
      <p:pic>
        <p:nvPicPr>
          <p:cNvPr id="37" name="Google Shape;939;p22">
            <a:extLst>
              <a:ext uri="{FF2B5EF4-FFF2-40B4-BE49-F238E27FC236}">
                <a16:creationId xmlns:a16="http://schemas.microsoft.com/office/drawing/2014/main" id="{6E168F79-2179-C469-C2AC-DD9849EF17B2}"/>
              </a:ext>
            </a:extLst>
          </p:cNvPr>
          <p:cNvPicPr preferRelativeResize="0"/>
          <p:nvPr/>
        </p:nvPicPr>
        <p:blipFill rotWithShape="1">
          <a:blip r:embed="rId5">
            <a:alphaModFix/>
          </a:blip>
          <a:srcRect/>
          <a:stretch/>
        </p:blipFill>
        <p:spPr>
          <a:xfrm>
            <a:off x="4569464" y="3726598"/>
            <a:ext cx="481013" cy="469900"/>
          </a:xfrm>
          <a:prstGeom prst="rect">
            <a:avLst/>
          </a:prstGeom>
          <a:noFill/>
          <a:ln>
            <a:noFill/>
          </a:ln>
        </p:spPr>
      </p:pic>
      <p:sp>
        <p:nvSpPr>
          <p:cNvPr id="39" name="Google Shape;3036;p14">
            <a:extLst>
              <a:ext uri="{FF2B5EF4-FFF2-40B4-BE49-F238E27FC236}">
                <a16:creationId xmlns:a16="http://schemas.microsoft.com/office/drawing/2014/main" id="{73B43048-DA26-98E6-8D92-AA8D6F4667F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6" name="Google Shape;357;p9">
            <a:extLst>
              <a:ext uri="{FF2B5EF4-FFF2-40B4-BE49-F238E27FC236}">
                <a16:creationId xmlns:a16="http://schemas.microsoft.com/office/drawing/2014/main" id="{3AF8BB21-7D41-8E25-4F4C-FCA2978660A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114" y="246777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939;p22">
            <a:extLst>
              <a:ext uri="{FF2B5EF4-FFF2-40B4-BE49-F238E27FC236}">
                <a16:creationId xmlns:a16="http://schemas.microsoft.com/office/drawing/2014/main" id="{9876EEFF-0E98-A907-BA19-5EEACA405F94}"/>
              </a:ext>
            </a:extLst>
          </p:cNvPr>
          <p:cNvPicPr preferRelativeResize="0"/>
          <p:nvPr/>
        </p:nvPicPr>
        <p:blipFill rotWithShape="1">
          <a:blip r:embed="rId5">
            <a:alphaModFix/>
          </a:blip>
          <a:srcRect/>
          <a:stretch/>
        </p:blipFill>
        <p:spPr>
          <a:xfrm>
            <a:off x="4566929" y="3098775"/>
            <a:ext cx="481013" cy="469900"/>
          </a:xfrm>
          <a:prstGeom prst="rect">
            <a:avLst/>
          </a:prstGeom>
          <a:noFill/>
          <a:ln>
            <a:noFill/>
          </a:ln>
        </p:spPr>
      </p:pic>
      <p:pic>
        <p:nvPicPr>
          <p:cNvPr id="22" name="Google Shape;939;p22">
            <a:extLst>
              <a:ext uri="{FF2B5EF4-FFF2-40B4-BE49-F238E27FC236}">
                <a16:creationId xmlns:a16="http://schemas.microsoft.com/office/drawing/2014/main" id="{B1BF42A3-2E85-6FF9-B5EC-A26539340CC4}"/>
              </a:ext>
            </a:extLst>
          </p:cNvPr>
          <p:cNvPicPr preferRelativeResize="0"/>
          <p:nvPr/>
        </p:nvPicPr>
        <p:blipFill rotWithShape="1">
          <a:blip r:embed="rId5">
            <a:alphaModFix/>
          </a:blip>
          <a:srcRect/>
          <a:stretch/>
        </p:blipFill>
        <p:spPr>
          <a:xfrm>
            <a:off x="4572323" y="4371631"/>
            <a:ext cx="481013" cy="469900"/>
          </a:xfrm>
          <a:prstGeom prst="rect">
            <a:avLst/>
          </a:prstGeom>
          <a:noFill/>
          <a:ln>
            <a:noFill/>
          </a:ln>
        </p:spPr>
      </p:pic>
      <p:pic>
        <p:nvPicPr>
          <p:cNvPr id="23" name="Google Shape;939;p22">
            <a:extLst>
              <a:ext uri="{FF2B5EF4-FFF2-40B4-BE49-F238E27FC236}">
                <a16:creationId xmlns:a16="http://schemas.microsoft.com/office/drawing/2014/main" id="{418A1EC3-71C9-57EF-5013-11A9DE758C35}"/>
              </a:ext>
            </a:extLst>
          </p:cNvPr>
          <p:cNvPicPr preferRelativeResize="0"/>
          <p:nvPr/>
        </p:nvPicPr>
        <p:blipFill rotWithShape="1">
          <a:blip r:embed="rId5">
            <a:alphaModFix/>
          </a:blip>
          <a:srcRect/>
          <a:stretch/>
        </p:blipFill>
        <p:spPr>
          <a:xfrm>
            <a:off x="4575813" y="5037375"/>
            <a:ext cx="481013" cy="469900"/>
          </a:xfrm>
          <a:prstGeom prst="rect">
            <a:avLst/>
          </a:prstGeom>
          <a:noFill/>
          <a:ln>
            <a:noFill/>
          </a:ln>
        </p:spPr>
      </p:pic>
    </p:spTree>
    <p:extLst>
      <p:ext uri="{BB962C8B-B14F-4D97-AF65-F5344CB8AC3E}">
        <p14:creationId xmlns:p14="http://schemas.microsoft.com/office/powerpoint/2010/main" val="363939462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8ECD9-614D-80B4-A249-B62FB867CBDA}"/>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448A43D1-DE81-0ECA-CDF7-55723AAA2F88}"/>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AA2003D1-388F-7094-9BD3-68AE37199EF5}"/>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57F170FF-2EE8-4997-C08C-59C7F14B824F}"/>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42ECE6F9-4045-07FA-D16C-DB90FF08A85F}"/>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EE277243-11AB-4143-8170-3EF648EAC175}"/>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801E91D2-A3FA-E6CD-2648-DD26C5D4D172}"/>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A0D4F523-16E1-E4D1-A139-353EC38B9CC9}"/>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72701859-9EEB-A663-91F6-03D942B6812A}"/>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0F5CD1B2-5D75-FB07-C4AD-8F1155D3C670}"/>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9C7477EB-4A23-03E0-A1C7-F11B0A2761AA}"/>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E1ECB315-70B4-8C43-671A-58E2CFFA0AA7}"/>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11649E9F-454A-DBA7-F5F0-D8DBE9659D54}"/>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0B72EAA7-F586-E827-2CD6-2EA8D1DCC9D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24131EDB-4BB2-93B9-568D-6EE4CCF02A4C}"/>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86296A36-DDD6-1E9B-5CF9-277477C877D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CCE23838-8CE3-3444-1483-2689D298A51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15E6ED83-FDEE-D1B5-71F1-D327B0BD4B0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CFA1C843-7665-E146-67E5-C2526E1274E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10A94B55-4E42-4BDD-E88D-C5AD3E52B38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E570F061-5F94-2784-5AB2-BE999A01C46C}"/>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F4ADCFC2-C54F-A363-9899-AF389E4EEAC6}"/>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4FC04A3D-E326-F9D9-2E06-0D585CA14D2B}"/>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7531936D-95CC-9FC5-6DAD-95F0CA2F733B}"/>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A328D831-78CF-E6EA-9190-60CAEA159852}"/>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B7026677-CA20-17B9-5F34-728C0CEAD74D}"/>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582AD2BE-B417-4705-82D5-52F3499D7051}"/>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9CC4C45C-9462-E1FA-6566-4888B7A9D360}"/>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C8358880-625A-F2A5-63D8-C2EA0AF5C4B7}"/>
              </a:ext>
            </a:extLst>
          </p:cNvPr>
          <p:cNvGraphicFramePr/>
          <p:nvPr/>
        </p:nvGraphicFramePr>
        <p:xfrm>
          <a:off x="4479039" y="1593255"/>
          <a:ext cx="7527600" cy="396638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Nare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Nare y sus afluentes, especialmente en los ríos Samaná, Guatapé, </a:t>
                      </a:r>
                      <a:r>
                        <a:rPr lang="es-MX"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Nus</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Negro, Pantanillo y las quebradas </a:t>
                      </a:r>
                      <a:r>
                        <a:rPr lang="es-ES" sz="900" dirty="0" err="1">
                          <a:latin typeface="Verdana" panose="020B0604030504040204" pitchFamily="34" charset="0"/>
                          <a:ea typeface="Verdana" panose="020B0604030504040204" pitchFamily="34" charset="0"/>
                        </a:rPr>
                        <a:t>Iraka</a:t>
                      </a:r>
                      <a:r>
                        <a:rPr lang="es-ES" sz="900" dirty="0">
                          <a:latin typeface="Verdana" panose="020B0604030504040204" pitchFamily="34" charset="0"/>
                          <a:ea typeface="Verdana" panose="020B0604030504040204" pitchFamily="34" charset="0"/>
                        </a:rPr>
                        <a:t> (Natalia),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San Roque, La Pereira, La Grande, Marinilla, El Arenal, La Mosca, Santa Gertrudis, Guayabal, La Chorrera, La Paisanita, La Aguada, La Cristalina, Bodegas, Tenería y La Reina. Se recomienda estar atentos en los municipios de Guarne, El Retiro, La Ceja, Cisneros, San German, San Roque, Caracolí, Santo Domingo, Concepción, Rionegro, Santuario, Marinilla, Cocorná, Granada, San Luis, Yolombó, Puerto Nare, San Francisco, San Carlos y San Rafael (Antioquia).</a:t>
                      </a:r>
                    </a:p>
                  </a:txBody>
                  <a:tcPr marL="91428" marR="91428"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47120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del río Magdalena en el tramo comprendido entre los municipios de Honda (Tolima) y Puerto Berrio (Antioquia).</a:t>
                      </a:r>
                      <a:endParaRPr sz="900"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544713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San Bartolo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San Bartolo, especialmente en sus aportantes de la cuenca Media-Baja, estar atentos en los ríos Vegachi y Regla, y la quebrada La Malena, entre otros. Especial atención en los municipios de Yolombó, Vegachi, Maceo y Puerto Berrio (Antioquia). </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972434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Seco y Negro</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Seco y Negro. Especial atención en el municipio de Puerto Salgar (Cundinamarca). </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9778032"/>
                  </a:ext>
                </a:extLst>
              </a:tr>
            </a:tbl>
          </a:graphicData>
        </a:graphic>
      </p:graphicFrame>
      <p:pic>
        <p:nvPicPr>
          <p:cNvPr id="22" name="Google Shape;931;p22" descr="Recurso 37.png">
            <a:extLst>
              <a:ext uri="{FF2B5EF4-FFF2-40B4-BE49-F238E27FC236}">
                <a16:creationId xmlns:a16="http://schemas.microsoft.com/office/drawing/2014/main" id="{DF23D570-2D06-909D-8E53-E821085FD5B7}"/>
              </a:ext>
            </a:extLst>
          </p:cNvPr>
          <p:cNvPicPr preferRelativeResize="0">
            <a:picLocks noChangeAspect="1"/>
          </p:cNvPicPr>
          <p:nvPr/>
        </p:nvPicPr>
        <p:blipFill rotWithShape="1">
          <a:blip r:embed="rId12">
            <a:alphaModFix/>
          </a:blip>
          <a:srcRect b="18540"/>
          <a:stretch/>
        </p:blipFill>
        <p:spPr>
          <a:xfrm>
            <a:off x="974966" y="4087813"/>
            <a:ext cx="288000" cy="293120"/>
          </a:xfrm>
          <a:prstGeom prst="rect">
            <a:avLst/>
          </a:prstGeom>
          <a:noFill/>
          <a:ln>
            <a:noFill/>
          </a:ln>
        </p:spPr>
      </p:pic>
      <p:sp>
        <p:nvSpPr>
          <p:cNvPr id="21" name="Google Shape;3036;p14">
            <a:extLst>
              <a:ext uri="{FF2B5EF4-FFF2-40B4-BE49-F238E27FC236}">
                <a16:creationId xmlns:a16="http://schemas.microsoft.com/office/drawing/2014/main" id="{3CE03C7E-A0DB-F609-A135-E030A1785AB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3" name="Google Shape;939;p22">
            <a:extLst>
              <a:ext uri="{FF2B5EF4-FFF2-40B4-BE49-F238E27FC236}">
                <a16:creationId xmlns:a16="http://schemas.microsoft.com/office/drawing/2014/main" id="{3D15E368-A2EE-370F-D4E1-271A10CC71AC}"/>
              </a:ext>
            </a:extLst>
          </p:cNvPr>
          <p:cNvPicPr preferRelativeResize="0"/>
          <p:nvPr/>
        </p:nvPicPr>
        <p:blipFill rotWithShape="1">
          <a:blip r:embed="rId5">
            <a:alphaModFix/>
          </a:blip>
          <a:srcRect/>
          <a:stretch/>
        </p:blipFill>
        <p:spPr>
          <a:xfrm>
            <a:off x="4572543" y="4995379"/>
            <a:ext cx="481013" cy="469900"/>
          </a:xfrm>
          <a:prstGeom prst="rect">
            <a:avLst/>
          </a:prstGeom>
          <a:noFill/>
          <a:ln>
            <a:noFill/>
          </a:ln>
        </p:spPr>
      </p:pic>
      <p:pic>
        <p:nvPicPr>
          <p:cNvPr id="24" name="Google Shape;931;p22" descr="Recurso 37.png">
            <a:extLst>
              <a:ext uri="{FF2B5EF4-FFF2-40B4-BE49-F238E27FC236}">
                <a16:creationId xmlns:a16="http://schemas.microsoft.com/office/drawing/2014/main" id="{51FAFDE5-63ED-0004-F4D3-B692062FB51F}"/>
              </a:ext>
            </a:extLst>
          </p:cNvPr>
          <p:cNvPicPr preferRelativeResize="0">
            <a:picLocks noChangeAspect="1"/>
          </p:cNvPicPr>
          <p:nvPr/>
        </p:nvPicPr>
        <p:blipFill rotWithShape="1">
          <a:blip r:embed="rId12">
            <a:alphaModFix/>
          </a:blip>
          <a:srcRect b="18540"/>
          <a:stretch/>
        </p:blipFill>
        <p:spPr>
          <a:xfrm>
            <a:off x="1488708" y="3501093"/>
            <a:ext cx="288000" cy="293120"/>
          </a:xfrm>
          <a:prstGeom prst="rect">
            <a:avLst/>
          </a:prstGeom>
          <a:noFill/>
          <a:ln>
            <a:noFill/>
          </a:ln>
        </p:spPr>
      </p:pic>
      <p:pic>
        <p:nvPicPr>
          <p:cNvPr id="18" name="Google Shape;939;p22">
            <a:extLst>
              <a:ext uri="{FF2B5EF4-FFF2-40B4-BE49-F238E27FC236}">
                <a16:creationId xmlns:a16="http://schemas.microsoft.com/office/drawing/2014/main" id="{E1F4BC53-F947-70DA-697C-71FE75E0F88D}"/>
              </a:ext>
            </a:extLst>
          </p:cNvPr>
          <p:cNvPicPr preferRelativeResize="0"/>
          <p:nvPr/>
        </p:nvPicPr>
        <p:blipFill rotWithShape="1">
          <a:blip r:embed="rId5">
            <a:alphaModFix/>
          </a:blip>
          <a:srcRect/>
          <a:stretch/>
        </p:blipFill>
        <p:spPr>
          <a:xfrm>
            <a:off x="4572543" y="4298601"/>
            <a:ext cx="481013" cy="469900"/>
          </a:xfrm>
          <a:prstGeom prst="rect">
            <a:avLst/>
          </a:prstGeom>
          <a:noFill/>
          <a:ln>
            <a:noFill/>
          </a:ln>
        </p:spPr>
      </p:pic>
      <p:pic>
        <p:nvPicPr>
          <p:cNvPr id="20" name="Google Shape;928;p22">
            <a:extLst>
              <a:ext uri="{FF2B5EF4-FFF2-40B4-BE49-F238E27FC236}">
                <a16:creationId xmlns:a16="http://schemas.microsoft.com/office/drawing/2014/main" id="{64BCF32B-1591-9110-37E3-51259B835F91}"/>
              </a:ext>
            </a:extLst>
          </p:cNvPr>
          <p:cNvPicPr preferRelativeResize="0">
            <a:picLocks noChangeAspect="1"/>
          </p:cNvPicPr>
          <p:nvPr/>
        </p:nvPicPr>
        <p:blipFill rotWithShape="1">
          <a:blip r:embed="rId9">
            <a:alphaModFix/>
          </a:blip>
          <a:srcRect/>
          <a:stretch/>
        </p:blipFill>
        <p:spPr>
          <a:xfrm>
            <a:off x="1516768" y="4214506"/>
            <a:ext cx="288000" cy="281600"/>
          </a:xfrm>
          <a:prstGeom prst="rect">
            <a:avLst/>
          </a:prstGeom>
          <a:noFill/>
          <a:ln>
            <a:noFill/>
          </a:ln>
        </p:spPr>
      </p:pic>
      <p:pic>
        <p:nvPicPr>
          <p:cNvPr id="25" name="Google Shape;358;p9">
            <a:extLst>
              <a:ext uri="{FF2B5EF4-FFF2-40B4-BE49-F238E27FC236}">
                <a16:creationId xmlns:a16="http://schemas.microsoft.com/office/drawing/2014/main" id="{1CF89090-CA0F-6DA9-3D92-EF97743EC4B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543" y="361652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28;p22">
            <a:extLst>
              <a:ext uri="{FF2B5EF4-FFF2-40B4-BE49-F238E27FC236}">
                <a16:creationId xmlns:a16="http://schemas.microsoft.com/office/drawing/2014/main" id="{0E893C34-E654-AA3F-D918-F9A5945EE0C0}"/>
              </a:ext>
            </a:extLst>
          </p:cNvPr>
          <p:cNvPicPr preferRelativeResize="0">
            <a:picLocks noChangeAspect="1"/>
          </p:cNvPicPr>
          <p:nvPr/>
        </p:nvPicPr>
        <p:blipFill rotWithShape="1">
          <a:blip r:embed="rId9">
            <a:alphaModFix/>
          </a:blip>
          <a:srcRect/>
          <a:stretch/>
        </p:blipFill>
        <p:spPr>
          <a:xfrm>
            <a:off x="1719862" y="3735134"/>
            <a:ext cx="288000" cy="281600"/>
          </a:xfrm>
          <a:prstGeom prst="rect">
            <a:avLst/>
          </a:prstGeom>
          <a:noFill/>
          <a:ln>
            <a:noFill/>
          </a:ln>
        </p:spPr>
      </p:pic>
      <p:pic>
        <p:nvPicPr>
          <p:cNvPr id="28" name="Google Shape;928;p22">
            <a:extLst>
              <a:ext uri="{FF2B5EF4-FFF2-40B4-BE49-F238E27FC236}">
                <a16:creationId xmlns:a16="http://schemas.microsoft.com/office/drawing/2014/main" id="{79EEF1D8-05D1-08E3-BB38-28931B52148D}"/>
              </a:ext>
            </a:extLst>
          </p:cNvPr>
          <p:cNvPicPr preferRelativeResize="0">
            <a:picLocks noChangeAspect="1"/>
          </p:cNvPicPr>
          <p:nvPr/>
        </p:nvPicPr>
        <p:blipFill rotWithShape="1">
          <a:blip r:embed="rId9">
            <a:alphaModFix/>
          </a:blip>
          <a:srcRect/>
          <a:stretch/>
        </p:blipFill>
        <p:spPr>
          <a:xfrm>
            <a:off x="1461345" y="4807196"/>
            <a:ext cx="288000" cy="281600"/>
          </a:xfrm>
          <a:prstGeom prst="rect">
            <a:avLst/>
          </a:prstGeom>
          <a:noFill/>
          <a:ln>
            <a:noFill/>
          </a:ln>
        </p:spPr>
      </p:pic>
      <p:pic>
        <p:nvPicPr>
          <p:cNvPr id="19" name="Google Shape;358;p9">
            <a:extLst>
              <a:ext uri="{FF2B5EF4-FFF2-40B4-BE49-F238E27FC236}">
                <a16:creationId xmlns:a16="http://schemas.microsoft.com/office/drawing/2014/main" id="{74CD86C5-5DD3-6B8A-23F6-48ADF673EF2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543" y="259044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897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C1505-2567-1502-22EA-0FF9C8EDBF73}"/>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224A9A88-D724-0564-BBEB-1371320FE862}"/>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DD60B9D1-766F-E48C-28D1-10E5145AF1B4}"/>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1BBA5DFC-58A7-C2B5-8F6B-4C4B9FF21940}"/>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8A030B80-3F94-F916-1688-88CC8B0931DC}"/>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E36BBA5B-29B4-24FA-D7BF-41A775D61154}"/>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558A76BC-91D6-11FF-7F30-C0503E1D8E14}"/>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738C439E-79A5-C4AC-3495-1A618002A089}"/>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ED2A6A55-DEBE-EE42-B075-BDCD79A82AD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CEA4042E-0DFA-E0D9-D94C-2C01B10DA373}"/>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F761B93A-772A-3434-DC75-0C19D6EBB49D}"/>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5A600BD5-1D4F-71B2-D513-A1B07ECBEB1E}"/>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84A52DBA-7E33-AA7E-BB86-448C4033A703}"/>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33FF0EF5-1E54-0E18-F213-F8CEEC7B6549}"/>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A7192BBA-20F1-912E-3D85-0E4A82CC6390}"/>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7ADA1CD1-DC91-996D-EE41-1086E733F67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AE1DE76E-3E79-C227-333A-3FB98532179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1335EF44-016A-1FE2-9D15-B627CB33999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002FB9C1-E087-674B-5BFA-F55769FE29C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51479C49-B610-B6BB-2059-12EBB3A1B2A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5A23134B-F9AE-4D2D-D145-26E7AE345CC9}"/>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C230C481-2836-8BCF-00FD-A04002C766F7}"/>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42DC1C6C-9B07-2B01-01AB-A25B287F94E7}"/>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EB6833DC-B828-F7FB-6530-0C79FDF06E78}"/>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3D929CA4-4BF1-C002-6163-D5674C6E64F5}"/>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E5EB02AE-1B2C-24FA-26A2-C16AF9B7E417}"/>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1AA73B52-DF8C-67CB-5D3D-4F5558D59A1F}"/>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8CAD3BF1-1FB2-D9B6-41A4-BDB9B25E037D}"/>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E7E829D2-44A4-B40C-A6A2-9BF2676391F6}"/>
              </a:ext>
            </a:extLst>
          </p:cNvPr>
          <p:cNvGraphicFramePr/>
          <p:nvPr/>
        </p:nvGraphicFramePr>
        <p:xfrm>
          <a:off x="4477973" y="1390446"/>
          <a:ext cx="7527600" cy="445961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Negro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dirty="0">
                          <a:latin typeface="Verdana" panose="020B0604030504040204" pitchFamily="34" charset="0"/>
                          <a:ea typeface="Verdana" panose="020B0604030504040204" pitchFamily="34" charset="0"/>
                          <a:cs typeface="Arial Narrow"/>
                          <a:sym typeface="Arial Narrow"/>
                        </a:rPr>
                        <a:t>Probabilidad de crecientes súbitas del río Negro y sus aportantes, se recomienda especial atención en los ríos Bunque, Villeta, Tobia, Negro, Contador, Guaguaqui, Moras y Las Cañas, y las quebradas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Reyes, Amarilla, La Negra, La Chorrera, Agua Clara, La Papaya, Retama, Furatena y Honduras. Especial atención en los municipios de Villeta, Nimaima, Supatá, La Peña, San Francisco, Útica, La Vega, Caparrapí, Sasaima, Tobia, Guaduas</a:t>
                      </a:r>
                      <a:r>
                        <a:rPr lang="es-CO" sz="900" dirty="0">
                          <a:latin typeface="Verdana" panose="020B0604030504040204" pitchFamily="34" charset="0"/>
                          <a:ea typeface="Verdana" panose="020B0604030504040204" pitchFamily="34" charset="0"/>
                          <a:cs typeface="Arial Narrow"/>
                          <a:sym typeface="Arial Narrow"/>
                        </a:rPr>
                        <a:t>, Pacho, Villagómez, Quebradanegra y Yacopí (Cundinamarca). </a:t>
                      </a:r>
                      <a:r>
                        <a:rPr lang="es-CO" sz="900" b="1" i="0" u="none" strike="noStrike" kern="1200" cap="none" dirty="0">
                          <a:solidFill>
                            <a:schemeClr val="dk1"/>
                          </a:solidFill>
                          <a:latin typeface="Verdana" panose="020B0604030504040204" pitchFamily="34" charset="0"/>
                          <a:ea typeface="Verdana" panose="020B0604030504040204" pitchFamily="34" charset="0"/>
                          <a:cs typeface="+mn-cs"/>
                        </a:rPr>
                        <a:t>Nota: </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Creciente de la quebrada </a:t>
                      </a:r>
                      <a:r>
                        <a:rPr lang="es-CO" sz="900" b="0" i="0" u="none" strike="noStrike" kern="1200" cap="none" dirty="0" err="1">
                          <a:solidFill>
                            <a:schemeClr val="dk1"/>
                          </a:solidFill>
                          <a:latin typeface="Verdana" panose="020B0604030504040204" pitchFamily="34" charset="0"/>
                          <a:ea typeface="Verdana" panose="020B0604030504040204" pitchFamily="34" charset="0"/>
                          <a:cs typeface="+mn-cs"/>
                        </a:rPr>
                        <a:t>Yayata</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 afectando puente en la vereda San Miguel del municipio de Pacho, Cundinamarca (06/03/2025).</a:t>
                      </a:r>
                      <a:endParaRPr lang="es-ES" sz="900" dirty="0">
                        <a:latin typeface="Verdana" panose="020B0604030504040204" pitchFamily="34" charset="0"/>
                        <a:ea typeface="Verdana" panose="020B0604030504040204" pitchFamily="34" charset="0"/>
                      </a:endParaRPr>
                    </a:p>
                  </a:txBody>
                  <a:tcPr marL="91419" marR="91419" marT="45424" marB="4542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661927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r>
                        <a:rPr lang="es-CO" sz="900" dirty="0">
                          <a:latin typeface="Verdana" panose="020B0604030504040204" pitchFamily="34" charset="0"/>
                          <a:ea typeface="Verdana" panose="020B0604030504040204" pitchFamily="34" charset="0"/>
                          <a:cs typeface="Arial Narrow"/>
                          <a:sym typeface="Arial Narrow"/>
                        </a:rPr>
                        <a:t> </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Magdalena Medio entre ríos Negro y Carare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directos al Medio Magdalena entre los ríos Negro y Carare, especialmente en los ríos Guaguaqui y Ermitaño, y el caño Loco. S</a:t>
                      </a:r>
                      <a:r>
                        <a:rPr lang="es-CO" sz="900" u="none" strike="noStrike" cap="none" dirty="0">
                          <a:latin typeface="Verdana" panose="020B0604030504040204" pitchFamily="34" charset="0"/>
                          <a:ea typeface="Verdana" panose="020B0604030504040204" pitchFamily="34" charset="0"/>
                          <a:cs typeface="Arial Narrow"/>
                          <a:sym typeface="Arial Narrow"/>
                        </a:rPr>
                        <a:t>e recomienda especial atención en el municipio de </a:t>
                      </a:r>
                      <a:r>
                        <a:rPr lang="es-CO" sz="900" u="none" strike="noStrike" dirty="0">
                          <a:latin typeface="Verdana" panose="020B0604030504040204" pitchFamily="34" charset="0"/>
                          <a:ea typeface="Verdana" panose="020B0604030504040204" pitchFamily="34" charset="0"/>
                          <a:cs typeface="Arial Narrow"/>
                          <a:sym typeface="Arial Narrow"/>
                        </a:rPr>
                        <a:t>Puerto Boyacá (Boyacá).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723549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Carare (Minero)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en el nivel del río Carare, se recomienda especial atención a sus tributarios como el río Minero y la quebrada Guayabito. Estar atentos en los municipios de Pauna, Muzo, Otanche, Buenavista, San Pablo de </a:t>
                      </a:r>
                      <a:r>
                        <a:rPr lang="es-CO" sz="900" u="none" strike="noStrike" dirty="0" err="1">
                          <a:latin typeface="Verdana" panose="020B0604030504040204" pitchFamily="34" charset="0"/>
                          <a:ea typeface="Verdana" panose="020B0604030504040204" pitchFamily="34" charset="0"/>
                          <a:cs typeface="Arial Narrow"/>
                          <a:sym typeface="Arial Narrow"/>
                        </a:rPr>
                        <a:t>Borbur</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Quípama</a:t>
                      </a:r>
                      <a:r>
                        <a:rPr lang="es-CO" sz="900" u="none" strike="noStrike" dirty="0">
                          <a:latin typeface="Verdana" panose="020B0604030504040204" pitchFamily="34" charset="0"/>
                          <a:ea typeface="Verdana" panose="020B0604030504040204" pitchFamily="34" charset="0"/>
                          <a:cs typeface="Arial Narrow"/>
                          <a:sym typeface="Arial Narrow"/>
                        </a:rPr>
                        <a:t> (Boyacá), así como Cimitarra y Puerto Parra (Santander). </a:t>
                      </a:r>
                    </a:p>
                  </a:txBody>
                  <a:tcPr marL="91454" marR="91454" marT="45637" marB="456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47576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y media del río Suárez</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Crecientes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súbitas en la cuenca alta y media del río Suárez, se recomienda espacial atención en sus aportantes los ríos Cane, Moniquirá,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Jupal</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Cedaba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las quebradas La Honda y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Favitera</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a la altura de los municipios </a:t>
                      </a:r>
                      <a:r>
                        <a:rPr lang="es-ES" sz="900" u="none" strike="noStrike" dirty="0">
                          <a:latin typeface="Verdana" panose="020B0604030504040204" pitchFamily="34" charset="0"/>
                          <a:ea typeface="Verdana" panose="020B0604030504040204" pitchFamily="34" charset="0"/>
                          <a:cs typeface="Arial Narrow"/>
                          <a:sym typeface="Arial Narrow"/>
                        </a:rPr>
                        <a:t>de Ubaté, Fúquene (Cundinamarca),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Chiquinquirá, Saboya,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Chitaraque</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Arcabuco, Villa de Leyva,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Guachantivá</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Saboyá</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Santa Sofía,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Sutamarchán</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Moniquirá (Boyacá), Barbosa y Puente Nacional (Santander).</a:t>
                      </a:r>
                      <a:endParaRPr lang="es-ES" sz="900" dirty="0">
                        <a:latin typeface="Verdana" panose="020B0604030504040204" pitchFamily="34" charset="0"/>
                        <a:ea typeface="Verdana" panose="020B0604030504040204" pitchFamily="34" charset="0"/>
                      </a:endParaRPr>
                    </a:p>
                  </a:txBody>
                  <a:tcPr marL="91454" marR="91454" marT="45751" marB="457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9118419"/>
                  </a:ext>
                </a:extLst>
              </a:tr>
            </a:tbl>
          </a:graphicData>
        </a:graphic>
      </p:graphicFrame>
      <p:pic>
        <p:nvPicPr>
          <p:cNvPr id="20" name="Google Shape;931;p22" descr="Recurso 37.png">
            <a:extLst>
              <a:ext uri="{FF2B5EF4-FFF2-40B4-BE49-F238E27FC236}">
                <a16:creationId xmlns:a16="http://schemas.microsoft.com/office/drawing/2014/main" id="{BFA900FC-AC12-7581-5DF6-D98E32B2FF1C}"/>
              </a:ext>
            </a:extLst>
          </p:cNvPr>
          <p:cNvPicPr preferRelativeResize="0">
            <a:picLocks noChangeAspect="1"/>
          </p:cNvPicPr>
          <p:nvPr/>
        </p:nvPicPr>
        <p:blipFill rotWithShape="1">
          <a:blip r:embed="rId12">
            <a:alphaModFix/>
          </a:blip>
          <a:srcRect b="18540"/>
          <a:stretch/>
        </p:blipFill>
        <p:spPr>
          <a:xfrm>
            <a:off x="1742682" y="5218199"/>
            <a:ext cx="288000" cy="293120"/>
          </a:xfrm>
          <a:prstGeom prst="rect">
            <a:avLst/>
          </a:prstGeom>
          <a:noFill/>
          <a:ln>
            <a:noFill/>
          </a:ln>
        </p:spPr>
      </p:pic>
      <p:sp>
        <p:nvSpPr>
          <p:cNvPr id="30" name="Google Shape;3036;p14">
            <a:extLst>
              <a:ext uri="{FF2B5EF4-FFF2-40B4-BE49-F238E27FC236}">
                <a16:creationId xmlns:a16="http://schemas.microsoft.com/office/drawing/2014/main" id="{DEE9FAAB-CCE8-9F9C-9BEF-D34BF84F7CB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8" name="Google Shape;931;p22" descr="Recurso 37.png">
            <a:extLst>
              <a:ext uri="{FF2B5EF4-FFF2-40B4-BE49-F238E27FC236}">
                <a16:creationId xmlns:a16="http://schemas.microsoft.com/office/drawing/2014/main" id="{2A584406-F0BE-1552-5075-C37639F11811}"/>
              </a:ext>
            </a:extLst>
          </p:cNvPr>
          <p:cNvPicPr preferRelativeResize="0">
            <a:picLocks noChangeAspect="1"/>
          </p:cNvPicPr>
          <p:nvPr/>
        </p:nvPicPr>
        <p:blipFill rotWithShape="1">
          <a:blip r:embed="rId12">
            <a:alphaModFix/>
          </a:blip>
          <a:srcRect b="18540"/>
          <a:stretch/>
        </p:blipFill>
        <p:spPr>
          <a:xfrm>
            <a:off x="1785670" y="4229384"/>
            <a:ext cx="288000" cy="293120"/>
          </a:xfrm>
          <a:prstGeom prst="rect">
            <a:avLst/>
          </a:prstGeom>
          <a:noFill/>
          <a:ln>
            <a:noFill/>
          </a:ln>
        </p:spPr>
      </p:pic>
      <p:pic>
        <p:nvPicPr>
          <p:cNvPr id="19" name="Google Shape;357;p9">
            <a:extLst>
              <a:ext uri="{FF2B5EF4-FFF2-40B4-BE49-F238E27FC236}">
                <a16:creationId xmlns:a16="http://schemas.microsoft.com/office/drawing/2014/main" id="{8BB09E9A-4A0C-EFF1-93D6-2A48C9637B6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7914" y="510690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931;p22" descr="Recurso 37.png">
            <a:extLst>
              <a:ext uri="{FF2B5EF4-FFF2-40B4-BE49-F238E27FC236}">
                <a16:creationId xmlns:a16="http://schemas.microsoft.com/office/drawing/2014/main" id="{DF0F8CBA-4C6D-57D6-BBAA-5FCB821DBC0E}"/>
              </a:ext>
            </a:extLst>
          </p:cNvPr>
          <p:cNvPicPr preferRelativeResize="0">
            <a:picLocks noChangeAspect="1"/>
          </p:cNvPicPr>
          <p:nvPr/>
        </p:nvPicPr>
        <p:blipFill rotWithShape="1">
          <a:blip r:embed="rId12">
            <a:alphaModFix/>
          </a:blip>
          <a:srcRect b="18540"/>
          <a:stretch/>
        </p:blipFill>
        <p:spPr>
          <a:xfrm>
            <a:off x="2418748" y="4917055"/>
            <a:ext cx="288000" cy="293120"/>
          </a:xfrm>
          <a:prstGeom prst="rect">
            <a:avLst/>
          </a:prstGeom>
          <a:noFill/>
          <a:ln>
            <a:noFill/>
          </a:ln>
        </p:spPr>
      </p:pic>
      <p:pic>
        <p:nvPicPr>
          <p:cNvPr id="27" name="Google Shape;931;p22" descr="Recurso 37.png">
            <a:extLst>
              <a:ext uri="{FF2B5EF4-FFF2-40B4-BE49-F238E27FC236}">
                <a16:creationId xmlns:a16="http://schemas.microsoft.com/office/drawing/2014/main" id="{675A855B-482C-61A1-A76A-D25F2E99D22F}"/>
              </a:ext>
            </a:extLst>
          </p:cNvPr>
          <p:cNvPicPr preferRelativeResize="0">
            <a:picLocks noChangeAspect="1"/>
          </p:cNvPicPr>
          <p:nvPr/>
        </p:nvPicPr>
        <p:blipFill rotWithShape="1">
          <a:blip r:embed="rId12">
            <a:alphaModFix/>
          </a:blip>
          <a:srcRect b="18540"/>
          <a:stretch/>
        </p:blipFill>
        <p:spPr>
          <a:xfrm>
            <a:off x="2706748" y="4522504"/>
            <a:ext cx="288000" cy="293120"/>
          </a:xfrm>
          <a:prstGeom prst="rect">
            <a:avLst/>
          </a:prstGeom>
          <a:noFill/>
          <a:ln>
            <a:noFill/>
          </a:ln>
        </p:spPr>
      </p:pic>
      <p:pic>
        <p:nvPicPr>
          <p:cNvPr id="31" name="Google Shape;357;p9">
            <a:extLst>
              <a:ext uri="{FF2B5EF4-FFF2-40B4-BE49-F238E27FC236}">
                <a16:creationId xmlns:a16="http://schemas.microsoft.com/office/drawing/2014/main" id="{88C95013-BF4A-D862-E506-E7EAE728D64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7914" y="41908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E3A94385-D866-D09B-6F9C-141D4EF1895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7914" y="226299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932;p22" descr="Recurso 31.png">
            <a:extLst>
              <a:ext uri="{FF2B5EF4-FFF2-40B4-BE49-F238E27FC236}">
                <a16:creationId xmlns:a16="http://schemas.microsoft.com/office/drawing/2014/main" id="{368B4BE9-0918-ACB6-84FF-CD62C6B08ACF}"/>
              </a:ext>
            </a:extLst>
          </p:cNvPr>
          <p:cNvPicPr preferRelativeResize="0">
            <a:picLocks noChangeAspect="1"/>
          </p:cNvPicPr>
          <p:nvPr/>
        </p:nvPicPr>
        <p:blipFill rotWithShape="1">
          <a:blip r:embed="rId13">
            <a:alphaModFix/>
          </a:blip>
          <a:srcRect l="11144" r="26973"/>
          <a:stretch/>
        </p:blipFill>
        <p:spPr>
          <a:xfrm>
            <a:off x="-491002" y="2147901"/>
            <a:ext cx="288000" cy="260853"/>
          </a:xfrm>
          <a:prstGeom prst="rect">
            <a:avLst/>
          </a:prstGeom>
          <a:noFill/>
          <a:ln>
            <a:noFill/>
          </a:ln>
        </p:spPr>
      </p:pic>
      <p:pic>
        <p:nvPicPr>
          <p:cNvPr id="25" name="Google Shape;358;p9">
            <a:extLst>
              <a:ext uri="{FF2B5EF4-FFF2-40B4-BE49-F238E27FC236}">
                <a16:creationId xmlns:a16="http://schemas.microsoft.com/office/drawing/2014/main" id="{AC54B902-A2B0-BDD0-4B8A-28BD30DE1BB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4264" y="347665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931;p22" descr="Recurso 37.png">
            <a:extLst>
              <a:ext uri="{FF2B5EF4-FFF2-40B4-BE49-F238E27FC236}">
                <a16:creationId xmlns:a16="http://schemas.microsoft.com/office/drawing/2014/main" id="{02D9137D-2506-62F1-A3FD-16966C9486F8}"/>
              </a:ext>
            </a:extLst>
          </p:cNvPr>
          <p:cNvPicPr preferRelativeResize="0">
            <a:picLocks noChangeAspect="1"/>
          </p:cNvPicPr>
          <p:nvPr/>
        </p:nvPicPr>
        <p:blipFill rotWithShape="1">
          <a:blip r:embed="rId12">
            <a:alphaModFix/>
          </a:blip>
          <a:srcRect b="18540"/>
          <a:stretch/>
        </p:blipFill>
        <p:spPr>
          <a:xfrm>
            <a:off x="2161879" y="4042502"/>
            <a:ext cx="288000" cy="293120"/>
          </a:xfrm>
          <a:prstGeom prst="rect">
            <a:avLst/>
          </a:prstGeom>
          <a:noFill/>
          <a:ln>
            <a:noFill/>
          </a:ln>
        </p:spPr>
      </p:pic>
      <p:pic>
        <p:nvPicPr>
          <p:cNvPr id="29" name="Google Shape;931;p22" descr="Recurso 37.png">
            <a:extLst>
              <a:ext uri="{FF2B5EF4-FFF2-40B4-BE49-F238E27FC236}">
                <a16:creationId xmlns:a16="http://schemas.microsoft.com/office/drawing/2014/main" id="{1E839B46-E5BF-C2DB-B66D-98E17ABB492A}"/>
              </a:ext>
            </a:extLst>
          </p:cNvPr>
          <p:cNvPicPr preferRelativeResize="0">
            <a:picLocks noChangeAspect="1"/>
          </p:cNvPicPr>
          <p:nvPr/>
        </p:nvPicPr>
        <p:blipFill rotWithShape="1">
          <a:blip r:embed="rId12">
            <a:alphaModFix/>
          </a:blip>
          <a:srcRect b="18540"/>
          <a:stretch/>
        </p:blipFill>
        <p:spPr>
          <a:xfrm>
            <a:off x="2125818" y="4607801"/>
            <a:ext cx="288000" cy="293120"/>
          </a:xfrm>
          <a:prstGeom prst="rect">
            <a:avLst/>
          </a:prstGeom>
          <a:noFill/>
          <a:ln>
            <a:noFill/>
          </a:ln>
        </p:spPr>
      </p:pic>
    </p:spTree>
    <p:extLst>
      <p:ext uri="{BB962C8B-B14F-4D97-AF65-F5344CB8AC3E}">
        <p14:creationId xmlns:p14="http://schemas.microsoft.com/office/powerpoint/2010/main" val="415136105"/>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00672-C1F8-9DE2-8BAE-4FDC79390220}"/>
            </a:ext>
          </a:extLst>
        </p:cNvPr>
        <p:cNvGrpSpPr/>
        <p:nvPr/>
      </p:nvGrpSpPr>
      <p:grpSpPr>
        <a:xfrm>
          <a:off x="0" y="0"/>
          <a:ext cx="0" cy="0"/>
          <a:chOff x="0" y="0"/>
          <a:chExt cx="0" cy="0"/>
        </a:xfrm>
      </p:grpSpPr>
      <p:graphicFrame>
        <p:nvGraphicFramePr>
          <p:cNvPr id="17" name="Google Shape;3394;p29">
            <a:extLst>
              <a:ext uri="{FF2B5EF4-FFF2-40B4-BE49-F238E27FC236}">
                <a16:creationId xmlns:a16="http://schemas.microsoft.com/office/drawing/2014/main" id="{320C8C61-76ED-DC81-1276-CB0DBE5D5691}"/>
              </a:ext>
            </a:extLst>
          </p:cNvPr>
          <p:cNvGraphicFramePr/>
          <p:nvPr/>
        </p:nvGraphicFramePr>
        <p:xfrm>
          <a:off x="4496359" y="1222241"/>
          <a:ext cx="7527600" cy="449586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y media del río Suárez</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MX" sz="900" b="1" i="0" u="none" strike="noStrike" kern="1200" cap="none" dirty="0">
                          <a:solidFill>
                            <a:schemeClr val="dk1"/>
                          </a:solidFill>
                          <a:latin typeface="Verdana" panose="020B0604030504040204" pitchFamily="34" charset="0"/>
                          <a:ea typeface="Verdana" panose="020B0604030504040204" pitchFamily="34" charset="0"/>
                          <a:cs typeface="+mn-cs"/>
                        </a:rPr>
                        <a:t>Alerta Puntual</a:t>
                      </a:r>
                      <a:r>
                        <a:rPr lang="es-MX" sz="900" b="0" i="0" u="none" strike="noStrike" kern="1200" cap="none" dirty="0">
                          <a:solidFill>
                            <a:schemeClr val="dk1"/>
                          </a:solidFill>
                          <a:latin typeface="Verdana" panose="020B0604030504040204" pitchFamily="34" charset="0"/>
                          <a:ea typeface="Verdana" panose="020B0604030504040204" pitchFamily="34" charset="0"/>
                          <a:cs typeface="+mn-cs"/>
                        </a:rPr>
                        <a:t>: inundaciones por desbordamiento de quebradas a la altura del municipio de Samacá (Boyacá). (08/03/2025).</a:t>
                      </a:r>
                      <a:endParaRPr lang="es-CO" sz="900" b="0" i="0" u="none" strike="noStrike" kern="1200" cap="none" dirty="0">
                        <a:solidFill>
                          <a:schemeClr val="dk1"/>
                        </a:solidFill>
                        <a:latin typeface="Verdana" panose="020B0604030504040204" pitchFamily="34" charset="0"/>
                        <a:ea typeface="Verdana" panose="020B0604030504040204" pitchFamily="34" charset="0"/>
                        <a:cs typeface="+mn-cs"/>
                      </a:endParaRPr>
                    </a:p>
                  </a:txBody>
                  <a:tcPr marL="91454" marR="91454" marT="45751" marB="457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772172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53" marB="456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Suárez</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53" marB="456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la parte baja del río Suárez y sus afluentes. Se recomienda especial atención a la altura de los municipios de  Guadalupe, Oiba, Suaita, Güepsa, San Benito, Simacota, </a:t>
                      </a:r>
                      <a:r>
                        <a:rPr lang="es-CO" sz="900" b="0" u="none" strike="noStrike" cap="none" dirty="0">
                          <a:latin typeface="Verdana" panose="020B0604030504040204" pitchFamily="34" charset="0"/>
                          <a:ea typeface="Verdana" panose="020B0604030504040204" pitchFamily="34" charset="0"/>
                          <a:cs typeface="Arial Narrow"/>
                          <a:sym typeface="Arial Narrow"/>
                        </a:rPr>
                        <a:t>Chima, Socorro, Palmar, Cabrera, Galán y Villanueva (Santander).</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4" marR="91454" marT="45653" marB="456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314159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Sogamoso</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a:latin typeface="Verdana" panose="020B0604030504040204" pitchFamily="34" charset="0"/>
                          <a:ea typeface="Verdana" panose="020B0604030504040204" pitchFamily="34" charset="0"/>
                          <a:cs typeface="Arial Narrow"/>
                          <a:sym typeface="Arial Narrow"/>
                        </a:rPr>
                        <a:t>Cuenca del río Fonce</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MX"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Fonce y sus afluentes, especialmente las quebradas Curití, Pozo Azul, Las Américas y río </a:t>
                      </a:r>
                      <a:r>
                        <a:rPr lang="es-MX" sz="900" u="none" strike="noStrike" dirty="0" err="1">
                          <a:latin typeface="Verdana" panose="020B0604030504040204" pitchFamily="34" charset="0"/>
                          <a:ea typeface="Verdana" panose="020B0604030504040204" pitchFamily="34" charset="0"/>
                          <a:cs typeface="Arial Narrow"/>
                          <a:sym typeface="Arial Narrow"/>
                        </a:rPr>
                        <a:t>Mogoticos</a:t>
                      </a:r>
                      <a:r>
                        <a:rPr lang="es-MX" sz="900" u="none" strike="noStrike" dirty="0">
                          <a:latin typeface="Verdana" panose="020B0604030504040204" pitchFamily="34" charset="0"/>
                          <a:ea typeface="Verdana" panose="020B0604030504040204" pitchFamily="34" charset="0"/>
                          <a:cs typeface="Arial Narrow"/>
                          <a:sym typeface="Arial Narrow"/>
                        </a:rPr>
                        <a:t>. Se recomienda especial atención a la altura de los municipios de Mogotes, Charalá, San Gil, Curití y Páramo (Santander). </a:t>
                      </a:r>
                      <a:endParaRPr lang="es-MX"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7162021"/>
                  </a:ext>
                </a:extLst>
              </a:tr>
              <a:tr h="538847">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900" kern="1200" dirty="0">
                          <a:effectLst/>
                          <a:latin typeface="Verdana" panose="020B0604030504040204" pitchFamily="34" charset="0"/>
                          <a:ea typeface="Verdana" panose="020B0604030504040204" pitchFamily="34" charset="0"/>
                        </a:rPr>
                        <a:t>Sogamoso</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2" marR="91442" marT="45107" marB="451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Chicamocha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2" marR="91442" marT="45107" marB="451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Probabilidad de crecientes súbitas en el río Chicamocha y sus aportantes. Se recomienda especial atención a la altura de los municipios de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Paipa, Duitama, Nobsa, Tunja, Tibasosa, Sogamoso, Tópaga, Corrales,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Betéitiva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Paz de Río, Chiscas,</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Corrales, Busbanza, Paz del Río y Belén (Boyacá), así como en la cuenca baja en los municipios de Guaca, San Andrés, Cerrito, Capitanejo (Santander).</a:t>
                      </a:r>
                      <a:endPar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endParaRPr>
                    </a:p>
                  </a:txBody>
                  <a:tcPr marL="91442" marR="91442" marT="45107" marB="451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878702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900" kern="1200" dirty="0">
                          <a:effectLst/>
                          <a:latin typeface="Verdana" panose="020B0604030504040204" pitchFamily="34" charset="0"/>
                          <a:ea typeface="Verdana" panose="020B0604030504040204" pitchFamily="34" charset="0"/>
                        </a:rPr>
                        <a:t>Medio Magdalena</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Lebrija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kern="1200" baseline="0" dirty="0">
                          <a:effectLst/>
                          <a:latin typeface="Verdana" panose="020B0604030504040204" pitchFamily="34" charset="0"/>
                          <a:ea typeface="Verdana" panose="020B0604030504040204" pitchFamily="34" charset="0"/>
                        </a:rPr>
                        <a:t>Probabilidad de crecientes súbitas en el río Lebrija, se prevé una condición similar en sus aportantes. Especial atención en los ríos Cáchira, Oro, Charta, Florida Blanca, San Pablo, El Playón, Hato y las quebradas Vega de Oro en el municipio de Cáchira (Norte de Santander) y San Alberto a la altura de los municipios de Sabana de Torres, Bucaramanga, Floridablanca, Piedecuesta, Girón y Rionegro (Santander). </a:t>
                      </a:r>
                      <a:endParaRPr lang="es-ES" sz="900" dirty="0">
                        <a:latin typeface="Verdana" panose="020B0604030504040204" pitchFamily="34" charset="0"/>
                        <a:ea typeface="Verdana" panose="020B0604030504040204" pitchFamily="34" charset="0"/>
                      </a:endParaRPr>
                    </a:p>
                  </a:txBody>
                  <a:tcPr marL="91445" marR="91445" marT="45397" marB="453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224480"/>
                  </a:ext>
                </a:extLst>
              </a:tr>
            </a:tbl>
          </a:graphicData>
        </a:graphic>
      </p:graphicFrame>
      <p:pic>
        <p:nvPicPr>
          <p:cNvPr id="14" name="Google Shape;948;p24">
            <a:extLst>
              <a:ext uri="{FF2B5EF4-FFF2-40B4-BE49-F238E27FC236}">
                <a16:creationId xmlns:a16="http://schemas.microsoft.com/office/drawing/2014/main" id="{E49D4FF4-0E8B-9CC0-4406-9FB2D46ED89D}"/>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A178642F-34D8-1EA5-458E-5CC11B468248}"/>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B3F48164-3E50-B0D0-40E8-DEAA2C132AE7}"/>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54BBD2BC-60E7-DCF5-023E-7C1A47BE5DD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9F8A0A23-652A-CA9E-0333-25ECA5ACCBCD}"/>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A4832563-F30A-CA77-98C5-6A11E5A01604}"/>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E9B6345F-E3A6-9481-11CD-7704475C34E4}"/>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43332E14-2744-A73D-815E-E06A13471F1B}"/>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FDFA6161-2DB7-8741-3ADD-06D078A044AE}"/>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8698F683-E2E9-DE1D-1866-AB2BBA3E6EF1}"/>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B26C22D8-2604-00CD-F4B8-7947AC7D5308}"/>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511FDDBC-2685-34DF-9D73-DE81031B7EE1}"/>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0BC6D283-1A65-7258-7609-7327C591F9B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2B3F5B5C-589E-4078-F72E-C0CA4E22B205}"/>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2D2AC37C-4FF3-0A00-1144-554FAEAA59C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37DC5BF9-8A77-7B4F-9229-33C9C5BD63F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85BE183A-7584-2FB6-AEFF-9F727B1B774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B5E26CF7-A4E9-41DE-01DC-430C77A97CF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47A38A9F-D031-C4FD-7D7F-CE63B2C5C896}"/>
              </a:ext>
            </a:extLst>
          </p:cNvPr>
          <p:cNvPicPr preferRelativeResize="0">
            <a:picLocks noChangeAspect="1"/>
          </p:cNvPicPr>
          <p:nvPr/>
        </p:nvPicPr>
        <p:blipFill rotWithShape="1">
          <a:blip r:embed="rId7">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49EAA0A9-6534-6C11-117F-0F41480E3447}"/>
              </a:ext>
            </a:extLst>
          </p:cNvPr>
          <p:cNvPicPr preferRelativeResize="0">
            <a:picLocks noChangeAspect="1"/>
          </p:cNvPicPr>
          <p:nvPr/>
        </p:nvPicPr>
        <p:blipFill rotWithShape="1">
          <a:blip r:embed="rId8">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A799792C-017E-57A1-E2C1-1C9DA920F144}"/>
              </a:ext>
            </a:extLst>
          </p:cNvPr>
          <p:cNvPicPr preferRelativeResize="0">
            <a:picLocks noChangeAspect="1"/>
          </p:cNvPicPr>
          <p:nvPr/>
        </p:nvPicPr>
        <p:blipFill rotWithShape="1">
          <a:blip r:embed="rId9">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16021B63-4BBE-FBCC-5602-18D31E2957BD}"/>
              </a:ext>
            </a:extLst>
          </p:cNvPr>
          <p:cNvPicPr preferRelativeResize="0">
            <a:picLocks noChangeAspect="1"/>
          </p:cNvPicPr>
          <p:nvPr/>
        </p:nvPicPr>
        <p:blipFill rotWithShape="1">
          <a:blip r:embed="rId10">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2161EE09-41CB-967E-16F8-B8831304ED8A}"/>
              </a:ext>
            </a:extLst>
          </p:cNvPr>
          <p:cNvPicPr preferRelativeResize="0">
            <a:picLocks noChangeAspect="1"/>
          </p:cNvPicPr>
          <p:nvPr/>
        </p:nvPicPr>
        <p:blipFill rotWithShape="1">
          <a:blip r:embed="rId11">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C0AB8934-CE6C-0936-2B27-5B304B77FD48}"/>
              </a:ext>
            </a:extLst>
          </p:cNvPr>
          <p:cNvPicPr preferRelativeResize="0">
            <a:picLocks noChangeAspect="1"/>
          </p:cNvPicPr>
          <p:nvPr/>
        </p:nvPicPr>
        <p:blipFill rotWithShape="1">
          <a:blip r:embed="rId12">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322113C5-DBC1-2202-7B82-93362A49150E}"/>
              </a:ext>
            </a:extLst>
          </p:cNvPr>
          <p:cNvPicPr preferRelativeResize="0">
            <a:picLocks noChangeAspect="1"/>
          </p:cNvPicPr>
          <p:nvPr/>
        </p:nvPicPr>
        <p:blipFill rotWithShape="1">
          <a:blip r:embed="rId13">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7978B058-AD7D-ED6D-6647-984884445A4B}"/>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931;p22" descr="Recurso 37.png">
            <a:extLst>
              <a:ext uri="{FF2B5EF4-FFF2-40B4-BE49-F238E27FC236}">
                <a16:creationId xmlns:a16="http://schemas.microsoft.com/office/drawing/2014/main" id="{7858255C-B68F-C10F-EB24-AEA94C694ED4}"/>
              </a:ext>
            </a:extLst>
          </p:cNvPr>
          <p:cNvPicPr preferRelativeResize="0">
            <a:picLocks noChangeAspect="1"/>
          </p:cNvPicPr>
          <p:nvPr/>
        </p:nvPicPr>
        <p:blipFill rotWithShape="1">
          <a:blip r:embed="rId11">
            <a:alphaModFix/>
          </a:blip>
          <a:srcRect b="18540"/>
          <a:stretch/>
        </p:blipFill>
        <p:spPr>
          <a:xfrm>
            <a:off x="3222936" y="3961890"/>
            <a:ext cx="288000" cy="293120"/>
          </a:xfrm>
          <a:prstGeom prst="rect">
            <a:avLst/>
          </a:prstGeom>
          <a:noFill/>
          <a:ln>
            <a:noFill/>
          </a:ln>
        </p:spPr>
      </p:pic>
      <p:sp>
        <p:nvSpPr>
          <p:cNvPr id="31" name="Google Shape;3036;p14">
            <a:extLst>
              <a:ext uri="{FF2B5EF4-FFF2-40B4-BE49-F238E27FC236}">
                <a16:creationId xmlns:a16="http://schemas.microsoft.com/office/drawing/2014/main" id="{94B727BD-EEE5-4DAE-57AA-B820F6C8BBB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2" name="Google Shape;939;p22">
            <a:extLst>
              <a:ext uri="{FF2B5EF4-FFF2-40B4-BE49-F238E27FC236}">
                <a16:creationId xmlns:a16="http://schemas.microsoft.com/office/drawing/2014/main" id="{73967BE2-858F-99F2-3204-F7BE682133E2}"/>
              </a:ext>
            </a:extLst>
          </p:cNvPr>
          <p:cNvPicPr preferRelativeResize="0"/>
          <p:nvPr/>
        </p:nvPicPr>
        <p:blipFill rotWithShape="1">
          <a:blip r:embed="rId5">
            <a:alphaModFix/>
          </a:blip>
          <a:srcRect/>
          <a:stretch/>
        </p:blipFill>
        <p:spPr>
          <a:xfrm>
            <a:off x="4620825" y="3988047"/>
            <a:ext cx="481013" cy="469900"/>
          </a:xfrm>
          <a:prstGeom prst="rect">
            <a:avLst/>
          </a:prstGeom>
          <a:noFill/>
          <a:ln>
            <a:noFill/>
          </a:ln>
        </p:spPr>
      </p:pic>
      <p:pic>
        <p:nvPicPr>
          <p:cNvPr id="32" name="Google Shape;931;p22" descr="Recurso 37.png">
            <a:extLst>
              <a:ext uri="{FF2B5EF4-FFF2-40B4-BE49-F238E27FC236}">
                <a16:creationId xmlns:a16="http://schemas.microsoft.com/office/drawing/2014/main" id="{459BD125-FCD0-B918-630A-613FAE2BD25A}"/>
              </a:ext>
            </a:extLst>
          </p:cNvPr>
          <p:cNvPicPr preferRelativeResize="0">
            <a:picLocks noChangeAspect="1"/>
          </p:cNvPicPr>
          <p:nvPr/>
        </p:nvPicPr>
        <p:blipFill rotWithShape="1">
          <a:blip r:embed="rId11">
            <a:alphaModFix/>
          </a:blip>
          <a:srcRect b="18540"/>
          <a:stretch/>
        </p:blipFill>
        <p:spPr>
          <a:xfrm>
            <a:off x="3228672" y="4622800"/>
            <a:ext cx="288000" cy="293120"/>
          </a:xfrm>
          <a:prstGeom prst="rect">
            <a:avLst/>
          </a:prstGeom>
          <a:noFill/>
          <a:ln>
            <a:noFill/>
          </a:ln>
        </p:spPr>
      </p:pic>
      <p:pic>
        <p:nvPicPr>
          <p:cNvPr id="33" name="Google Shape;931;p22" descr="Recurso 37.png">
            <a:extLst>
              <a:ext uri="{FF2B5EF4-FFF2-40B4-BE49-F238E27FC236}">
                <a16:creationId xmlns:a16="http://schemas.microsoft.com/office/drawing/2014/main" id="{23B02CA4-59FD-6129-E000-9C09A020716C}"/>
              </a:ext>
            </a:extLst>
          </p:cNvPr>
          <p:cNvPicPr preferRelativeResize="0">
            <a:picLocks noChangeAspect="1"/>
          </p:cNvPicPr>
          <p:nvPr/>
        </p:nvPicPr>
        <p:blipFill rotWithShape="1">
          <a:blip r:embed="rId11">
            <a:alphaModFix/>
          </a:blip>
          <a:srcRect b="18540"/>
          <a:stretch/>
        </p:blipFill>
        <p:spPr>
          <a:xfrm>
            <a:off x="3595754" y="4123154"/>
            <a:ext cx="288000" cy="293120"/>
          </a:xfrm>
          <a:prstGeom prst="rect">
            <a:avLst/>
          </a:prstGeom>
          <a:noFill/>
          <a:ln>
            <a:noFill/>
          </a:ln>
        </p:spPr>
      </p:pic>
      <p:pic>
        <p:nvPicPr>
          <p:cNvPr id="35" name="Google Shape;931;p22" descr="Recurso 37.png">
            <a:extLst>
              <a:ext uri="{FF2B5EF4-FFF2-40B4-BE49-F238E27FC236}">
                <a16:creationId xmlns:a16="http://schemas.microsoft.com/office/drawing/2014/main" id="{35728A57-C733-0410-CA6D-9C0F45775B87}"/>
              </a:ext>
            </a:extLst>
          </p:cNvPr>
          <p:cNvPicPr preferRelativeResize="0">
            <a:picLocks noChangeAspect="1"/>
          </p:cNvPicPr>
          <p:nvPr/>
        </p:nvPicPr>
        <p:blipFill rotWithShape="1">
          <a:blip r:embed="rId11">
            <a:alphaModFix/>
          </a:blip>
          <a:srcRect b="18540"/>
          <a:stretch/>
        </p:blipFill>
        <p:spPr>
          <a:xfrm>
            <a:off x="2870824" y="4041805"/>
            <a:ext cx="288000" cy="293120"/>
          </a:xfrm>
          <a:prstGeom prst="rect">
            <a:avLst/>
          </a:prstGeom>
          <a:noFill/>
          <a:ln>
            <a:noFill/>
          </a:ln>
        </p:spPr>
      </p:pic>
      <p:pic>
        <p:nvPicPr>
          <p:cNvPr id="20" name="Google Shape;931;p22" descr="Recurso 37.png">
            <a:extLst>
              <a:ext uri="{FF2B5EF4-FFF2-40B4-BE49-F238E27FC236}">
                <a16:creationId xmlns:a16="http://schemas.microsoft.com/office/drawing/2014/main" id="{4E707D85-E344-DCA6-B7F6-288F89ED8D51}"/>
              </a:ext>
            </a:extLst>
          </p:cNvPr>
          <p:cNvPicPr preferRelativeResize="0">
            <a:picLocks noChangeAspect="1"/>
          </p:cNvPicPr>
          <p:nvPr/>
        </p:nvPicPr>
        <p:blipFill rotWithShape="1">
          <a:blip r:embed="rId11">
            <a:alphaModFix/>
          </a:blip>
          <a:srcRect b="18540"/>
          <a:stretch/>
        </p:blipFill>
        <p:spPr>
          <a:xfrm>
            <a:off x="2883930" y="2587720"/>
            <a:ext cx="288000" cy="293120"/>
          </a:xfrm>
          <a:prstGeom prst="rect">
            <a:avLst/>
          </a:prstGeom>
          <a:noFill/>
          <a:ln>
            <a:noFill/>
          </a:ln>
        </p:spPr>
      </p:pic>
      <p:pic>
        <p:nvPicPr>
          <p:cNvPr id="11" name="Google Shape;939;p22">
            <a:extLst>
              <a:ext uri="{FF2B5EF4-FFF2-40B4-BE49-F238E27FC236}">
                <a16:creationId xmlns:a16="http://schemas.microsoft.com/office/drawing/2014/main" id="{DFB435BF-8E05-1475-8EEC-1E102C9E1A0F}"/>
              </a:ext>
            </a:extLst>
          </p:cNvPr>
          <p:cNvPicPr preferRelativeResize="0"/>
          <p:nvPr/>
        </p:nvPicPr>
        <p:blipFill rotWithShape="1">
          <a:blip r:embed="rId5">
            <a:alphaModFix/>
          </a:blip>
          <a:srcRect/>
          <a:stretch/>
        </p:blipFill>
        <p:spPr>
          <a:xfrm>
            <a:off x="4619196" y="2518025"/>
            <a:ext cx="481013" cy="469900"/>
          </a:xfrm>
          <a:prstGeom prst="rect">
            <a:avLst/>
          </a:prstGeom>
          <a:noFill/>
          <a:ln>
            <a:noFill/>
          </a:ln>
        </p:spPr>
      </p:pic>
      <p:pic>
        <p:nvPicPr>
          <p:cNvPr id="16" name="Google Shape;939;p22">
            <a:extLst>
              <a:ext uri="{FF2B5EF4-FFF2-40B4-BE49-F238E27FC236}">
                <a16:creationId xmlns:a16="http://schemas.microsoft.com/office/drawing/2014/main" id="{A9799584-8E3B-3321-DB63-C9D96D6F17C3}"/>
              </a:ext>
            </a:extLst>
          </p:cNvPr>
          <p:cNvPicPr preferRelativeResize="0"/>
          <p:nvPr/>
        </p:nvPicPr>
        <p:blipFill rotWithShape="1">
          <a:blip r:embed="rId5">
            <a:alphaModFix/>
          </a:blip>
          <a:srcRect/>
          <a:stretch/>
        </p:blipFill>
        <p:spPr>
          <a:xfrm>
            <a:off x="4619195" y="3201907"/>
            <a:ext cx="481013" cy="469900"/>
          </a:xfrm>
          <a:prstGeom prst="rect">
            <a:avLst/>
          </a:prstGeom>
          <a:noFill/>
          <a:ln>
            <a:noFill/>
          </a:ln>
        </p:spPr>
      </p:pic>
      <p:pic>
        <p:nvPicPr>
          <p:cNvPr id="19" name="Google Shape;150;p1" descr="Recurso 25.png">
            <a:extLst>
              <a:ext uri="{FF2B5EF4-FFF2-40B4-BE49-F238E27FC236}">
                <a16:creationId xmlns:a16="http://schemas.microsoft.com/office/drawing/2014/main" id="{D0B8137B-5B2A-EA8D-0FF7-0F2CDCFF7FF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0;p1" descr="Recurso 25.png">
            <a:extLst>
              <a:ext uri="{FF2B5EF4-FFF2-40B4-BE49-F238E27FC236}">
                <a16:creationId xmlns:a16="http://schemas.microsoft.com/office/drawing/2014/main" id="{5CF9B8DD-A03E-6C2C-9B87-B45F49EDA68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18629" y="179836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933;p22">
            <a:extLst>
              <a:ext uri="{FF2B5EF4-FFF2-40B4-BE49-F238E27FC236}">
                <a16:creationId xmlns:a16="http://schemas.microsoft.com/office/drawing/2014/main" id="{78FB6D6A-45C8-AA54-F637-3D6691DBB940}"/>
              </a:ext>
            </a:extLst>
          </p:cNvPr>
          <p:cNvPicPr preferRelativeResize="0">
            <a:picLocks noChangeAspect="1"/>
          </p:cNvPicPr>
          <p:nvPr/>
        </p:nvPicPr>
        <p:blipFill rotWithShape="1">
          <a:blip r:embed="rId13">
            <a:alphaModFix/>
          </a:blip>
          <a:srcRect/>
          <a:stretch/>
        </p:blipFill>
        <p:spPr>
          <a:xfrm>
            <a:off x="2740176" y="4883561"/>
            <a:ext cx="288000" cy="237303"/>
          </a:xfrm>
          <a:prstGeom prst="rect">
            <a:avLst/>
          </a:prstGeom>
          <a:noFill/>
          <a:ln>
            <a:noFill/>
          </a:ln>
        </p:spPr>
      </p:pic>
      <p:pic>
        <p:nvPicPr>
          <p:cNvPr id="26" name="Google Shape;939;p22">
            <a:extLst>
              <a:ext uri="{FF2B5EF4-FFF2-40B4-BE49-F238E27FC236}">
                <a16:creationId xmlns:a16="http://schemas.microsoft.com/office/drawing/2014/main" id="{5078F681-F8FB-E460-A0FE-C2F02C2E70F4}"/>
              </a:ext>
            </a:extLst>
          </p:cNvPr>
          <p:cNvPicPr preferRelativeResize="0"/>
          <p:nvPr/>
        </p:nvPicPr>
        <p:blipFill rotWithShape="1">
          <a:blip r:embed="rId5">
            <a:alphaModFix/>
          </a:blip>
          <a:srcRect/>
          <a:stretch/>
        </p:blipFill>
        <p:spPr>
          <a:xfrm>
            <a:off x="4619195" y="4977826"/>
            <a:ext cx="481013" cy="469900"/>
          </a:xfrm>
          <a:prstGeom prst="rect">
            <a:avLst/>
          </a:prstGeom>
          <a:noFill/>
          <a:ln>
            <a:noFill/>
          </a:ln>
        </p:spPr>
      </p:pic>
    </p:spTree>
    <p:extLst>
      <p:ext uri="{BB962C8B-B14F-4D97-AF65-F5344CB8AC3E}">
        <p14:creationId xmlns:p14="http://schemas.microsoft.com/office/powerpoint/2010/main" val="297017163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5B52-D4DE-B5B5-8C2B-DBA859ECA537}"/>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90F00F02-A3F0-085E-A03C-0A3DAC99F99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379E2FA5-FC82-35EB-1ABB-0B1C6A0E2C06}"/>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F4FF325B-9F6F-D9B6-53BB-12CCD457B35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D037767C-D8FC-4866-EA9B-FF8D858659B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788" y="571343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CC1ED420-AE21-6F9E-AC3D-C5689E1D429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60BB633D-0457-BB43-83AE-2A73DA79DC2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6704D754-7903-BB66-34C7-E3C7D93481E2}"/>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7C7D9941-2535-4F17-0839-312525578610}"/>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FE98AEEC-F208-CB8F-E2C2-3EC835599279}"/>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FA783807-1635-00CF-AF05-4F32C9EE965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D9DE9BDD-DD7F-876F-0CB8-4358E93750E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078AC4F4-3840-3219-E8D9-3970159D95B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23CEEF56-F639-29F5-5615-1B782EBDAC1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DD389B40-CC60-C7BD-5A83-577BB83C4E7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A5DDA93D-2AC0-4D35-E075-C6F934D2161E}"/>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0AB3D151-9D3A-23E0-DBC9-93C65BCB460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510700E2-85E0-0FDF-285F-41E10E9D81F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6B0BE71C-6CBF-B925-EE48-8433813554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728447"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69578EEC-F598-1C68-FE32-0CD0AB7D198F}"/>
              </a:ext>
            </a:extLst>
          </p:cNvPr>
          <p:cNvGraphicFramePr/>
          <p:nvPr/>
        </p:nvGraphicFramePr>
        <p:xfrm>
          <a:off x="4384366" y="1636847"/>
          <a:ext cx="7527600" cy="439601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Alto Río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del Alto Cauca, especialmente en el río San Francisco en el municipio de Puracé (Cauca), también en el río Piedras y la quebrada </a:t>
                      </a:r>
                      <a:r>
                        <a:rPr lang="es-ES" sz="900" u="none" strike="noStrike" dirty="0" err="1">
                          <a:latin typeface="Verdana" panose="020B0604030504040204" pitchFamily="34" charset="0"/>
                          <a:ea typeface="Verdana" panose="020B0604030504040204" pitchFamily="34" charset="0"/>
                          <a:cs typeface="Arial Narrow"/>
                          <a:sym typeface="Arial Narrow"/>
                        </a:rPr>
                        <a:t>Pubus</a:t>
                      </a:r>
                      <a:r>
                        <a:rPr lang="es-ES" sz="900" u="none" strike="noStrike" dirty="0">
                          <a:latin typeface="Verdana" panose="020B0604030504040204" pitchFamily="34" charset="0"/>
                          <a:ea typeface="Verdana" panose="020B0604030504040204" pitchFamily="34" charset="0"/>
                          <a:cs typeface="Arial Narrow"/>
                          <a:sym typeface="Arial Narrow"/>
                        </a:rPr>
                        <a:t> en el municipio de Popayán (Cauca). </a:t>
                      </a:r>
                    </a:p>
                  </a:txBody>
                  <a:tcPr marL="91425" marR="91425" marT="45651" marB="456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297221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Salado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Salado y sus afluentes como el río Negro (Cauca). Especial atención entre los municipios de El Tambo, Sotará y Puracé (Cauca).</a:t>
                      </a:r>
                      <a:endParaRPr sz="900" dirty="0">
                        <a:latin typeface="Verdana" panose="020B0604030504040204" pitchFamily="34" charset="0"/>
                        <a:ea typeface="Verdana" panose="020B0604030504040204" pitchFamily="34" charset="0"/>
                      </a:endParaRPr>
                    </a:p>
                  </a:txBody>
                  <a:tcPr marL="91443" marR="91443"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Palacé</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Palace y sus afluentes (aportante al Alto Cauca). Especial atención en los municipios de Totoró, Popayán y Cajibío (Cauca).</a:t>
                      </a:r>
                      <a:endParaRPr sz="900" dirty="0">
                        <a:latin typeface="Verdana" panose="020B0604030504040204" pitchFamily="34" charset="0"/>
                        <a:ea typeface="Verdana" panose="020B0604030504040204" pitchFamily="34" charset="0"/>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Piendamó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rtl="0">
                        <a:spcBef>
                          <a:spcPts val="0"/>
                        </a:spcBef>
                        <a:spcAft>
                          <a:spcPts val="0"/>
                        </a:spcAft>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Piendamó, especialmente en la </a:t>
                      </a:r>
                      <a:r>
                        <a:rPr lang="es-CO" sz="900" b="0" u="none" strike="noStrike" dirty="0">
                          <a:latin typeface="Verdana" panose="020B0604030504040204" pitchFamily="34" charset="0"/>
                          <a:ea typeface="Verdana" panose="020B0604030504040204" pitchFamily="34" charset="0"/>
                          <a:cs typeface="Arial Narrow"/>
                          <a:sym typeface="Arial Narrow"/>
                        </a:rPr>
                        <a:t>quebrada Manchay</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a:t>
                      </a:r>
                      <a:r>
                        <a:rPr lang="es-CO" sz="900" b="0" u="none" strike="noStrike" dirty="0">
                          <a:latin typeface="Verdana" panose="020B0604030504040204" pitchFamily="34" charset="0"/>
                          <a:ea typeface="Verdana" panose="020B0604030504040204" pitchFamily="34" charset="0"/>
                          <a:cs typeface="Arial Narrow"/>
                          <a:sym typeface="Arial Narrow"/>
                        </a:rPr>
                        <a:t>Silvia,</a:t>
                      </a:r>
                      <a:r>
                        <a:rPr lang="es-CO" sz="900" u="none" strike="noStrike" dirty="0">
                          <a:latin typeface="Verdana" panose="020B0604030504040204" pitchFamily="34" charset="0"/>
                          <a:ea typeface="Verdana" panose="020B0604030504040204" pitchFamily="34" charset="0"/>
                          <a:cs typeface="Arial Narrow"/>
                          <a:sym typeface="Arial Narrow"/>
                        </a:rPr>
                        <a:t> Piendamo, Morales y Suárez (Cauca).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40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Ovejas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Ovejas, especialmente en los municipios de Caldono y Piendamó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874840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Quinamayo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t>
                      </a:r>
                      <a:r>
                        <a:rPr lang="es-ES" sz="900" u="none" strike="noStrike" dirty="0" err="1">
                          <a:latin typeface="Verdana" panose="020B0604030504040204" pitchFamily="34" charset="0"/>
                          <a:ea typeface="Verdana" panose="020B0604030504040204" pitchFamily="34" charset="0"/>
                          <a:cs typeface="Arial Narrow"/>
                          <a:sym typeface="Arial Narrow"/>
                        </a:rPr>
                        <a:t>Quinamayo</a:t>
                      </a:r>
                      <a:r>
                        <a:rPr lang="es-ES" sz="900" u="none" strike="noStrike" dirty="0">
                          <a:latin typeface="Verdana" panose="020B0604030504040204" pitchFamily="34" charset="0"/>
                          <a:ea typeface="Verdana" panose="020B0604030504040204" pitchFamily="34" charset="0"/>
                          <a:cs typeface="Arial Narrow"/>
                          <a:sym typeface="Arial Narrow"/>
                        </a:rPr>
                        <a:t>, Quilichao y aportantes. Especial atención en los municipios de Caloto y Santander de Quilichao (Cauca). </a:t>
                      </a:r>
                      <a:r>
                        <a:rPr lang="es-ES" sz="900" b="1" u="none" strike="noStrike" dirty="0">
                          <a:latin typeface="Verdana" panose="020B0604030504040204" pitchFamily="34" charset="0"/>
                          <a:ea typeface="Verdana" panose="020B0604030504040204" pitchFamily="34" charset="0"/>
                          <a:cs typeface="Arial Narrow"/>
                          <a:sym typeface="Arial Narrow"/>
                        </a:rPr>
                        <a:t>Nota:</a:t>
                      </a:r>
                      <a:r>
                        <a:rPr lang="es-ES" sz="900" u="none" strike="noStrike" dirty="0">
                          <a:latin typeface="Verdana" panose="020B0604030504040204" pitchFamily="34" charset="0"/>
                          <a:ea typeface="Verdana" panose="020B0604030504040204" pitchFamily="34" charset="0"/>
                          <a:cs typeface="Arial Narrow"/>
                          <a:sym typeface="Arial Narrow"/>
                        </a:rPr>
                        <a:t> Desbordamiento de la quebrada Agua Clara a la altura del municipio de Santander de Quilichao (04/03/2025).</a:t>
                      </a: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4497480"/>
                  </a:ext>
                </a:extLst>
              </a:tr>
            </a:tbl>
          </a:graphicData>
        </a:graphic>
      </p:graphicFrame>
      <p:pic>
        <p:nvPicPr>
          <p:cNvPr id="14" name="Google Shape;158;p1" descr="Recurso 37.png">
            <a:extLst>
              <a:ext uri="{FF2B5EF4-FFF2-40B4-BE49-F238E27FC236}">
                <a16:creationId xmlns:a16="http://schemas.microsoft.com/office/drawing/2014/main" id="{AE6A4DEE-CD6E-D89C-EDEA-F80EFB9ABF8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461979" y="575786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1B36683B-6C4B-D0C1-EA59-5471BE54DBC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959793" y="533479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F2CA44DD-BBD7-4E80-0943-079F84F9C3C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94536" y="546637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F8636B85-DB67-3E28-575E-A9E1B7FFCE8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354047" y="519892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A654EC13-90D3-FDF9-8AC6-A0D1DA2DA05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59408" y="49466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2;p20">
            <a:extLst>
              <a:ext uri="{FF2B5EF4-FFF2-40B4-BE49-F238E27FC236}">
                <a16:creationId xmlns:a16="http://schemas.microsoft.com/office/drawing/2014/main" id="{9F54BD8E-72B7-206B-386C-9E845EC4853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313" y="471297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182;p20">
            <a:extLst>
              <a:ext uri="{FF2B5EF4-FFF2-40B4-BE49-F238E27FC236}">
                <a16:creationId xmlns:a16="http://schemas.microsoft.com/office/drawing/2014/main" id="{C0C90C44-0495-80FD-894C-3A634BAF53F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313" y="409076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2;p20">
            <a:extLst>
              <a:ext uri="{FF2B5EF4-FFF2-40B4-BE49-F238E27FC236}">
                <a16:creationId xmlns:a16="http://schemas.microsoft.com/office/drawing/2014/main" id="{CEE7A9A2-5B51-E503-006B-3231D2E4822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313" y="346571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9B4919E3-85EA-A176-4E59-7B504C5D87F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313" y="222315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182;p20">
            <a:extLst>
              <a:ext uri="{FF2B5EF4-FFF2-40B4-BE49-F238E27FC236}">
                <a16:creationId xmlns:a16="http://schemas.microsoft.com/office/drawing/2014/main" id="{1DD1DB67-141E-9865-E490-EC649F44C36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313" y="285237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AE8F6210-BA56-2C77-BEC1-382FD53FDDD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7" name="Google Shape;350;p9">
            <a:extLst>
              <a:ext uri="{FF2B5EF4-FFF2-40B4-BE49-F238E27FC236}">
                <a16:creationId xmlns:a16="http://schemas.microsoft.com/office/drawing/2014/main" id="{94169F58-8F6B-D21C-C1ED-7D2D372E8E5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50472" y="460128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2;p20">
            <a:extLst>
              <a:ext uri="{FF2B5EF4-FFF2-40B4-BE49-F238E27FC236}">
                <a16:creationId xmlns:a16="http://schemas.microsoft.com/office/drawing/2014/main" id="{6AD95DFE-6294-FD75-81AC-619A7A932CD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9233" y="5407106"/>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477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8F77-337F-1220-A313-8F7EF5F306EE}"/>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DB29FAE2-8BDD-6308-5A38-60D0ED97478D}"/>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D6ED4D60-66CB-BBA4-53D8-801589E0AC18}"/>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F95ACCB3-D066-AFB7-F981-EFE16756AB2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5B111240-15C4-E862-6ECD-EF921E8FC8A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DD3EC4AF-600D-4FEF-C1B6-47C6AF5BF40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645184FA-C730-47BC-8E22-E8C59C618F3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BE260643-5835-23CE-EE3C-391FA486907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CBD51DE9-9BD2-DA3C-CAAB-A619182AA649}"/>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DF23D388-49CC-1BAB-9A18-4F73E99778C5}"/>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A4FEEFE6-7ECE-7D37-4F20-D9D014FFA0E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D784D470-496C-3AC0-6475-B82043CDA99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3D39DD6F-D38A-2B02-8C93-A476ABE9503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CEDEA755-5B50-5D36-AE67-B2811C126A9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9C4B5B2D-2BC0-2490-1D79-9979BCF0BF58}"/>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7C10C15C-9A8B-66A1-A09E-E8587711839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C5ACAFE5-E7C2-A26A-1CB5-0ACDBD7CD5F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91FA9290-82D7-89CE-7CF9-B94338DF7B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C6827A6B-860E-D197-9063-FDB68D96E69F}"/>
              </a:ext>
            </a:extLst>
          </p:cNvPr>
          <p:cNvGraphicFramePr/>
          <p:nvPr/>
        </p:nvGraphicFramePr>
        <p:xfrm>
          <a:off x="4345767" y="977900"/>
          <a:ext cx="7527600" cy="564815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Timba</a:t>
                      </a:r>
                      <a:endParaRPr sz="900" dirty="0">
                        <a:latin typeface="Verdana" panose="020B0604030504040204" pitchFamily="34" charset="0"/>
                        <a:ea typeface="Verdana" panose="020B0604030504040204" pitchFamily="34" charset="0"/>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Timba y sus afluentes, especial atención entre los municipios de El Cedral y Buenos Aires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Palo</a:t>
                      </a:r>
                      <a:endParaRPr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Palo y sus aportantes especialmente las quebradas Caparroza y Gargantilla, y los ríos Paila, Guengüe y Jagual. Especial atención en los municipios de Silvia, Padilla, Miranda, Toribio, Caloto, Padilla, Puerto Tejada y Corinto (Cauca).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823" marB="458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 los ríos Claro y Jamundí</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Claro, Jamundí, Pance y sus afluentes. Se recomienda especial atención al municipio de Jamundí, Valle del Cauca.</a:t>
                      </a:r>
                      <a:endPar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40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Lilí, Meléndez y Cañaveralejo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cap="none" dirty="0">
                          <a:latin typeface="Verdana" panose="020B0604030504040204" pitchFamily="34" charset="0"/>
                          <a:ea typeface="Verdana" panose="020B0604030504040204" pitchFamily="34" charset="0"/>
                          <a:cs typeface="Arial Narrow"/>
                          <a:sym typeface="Arial Narrow"/>
                        </a:rPr>
                        <a:t>súbitas en las cuencas de los ríos Lilí, Meléndez y Canaveralejo, afluentes al Alto Cauca en el departamento de Valle del Cauca. Se recomienda especial atención en la ciudad de Cali. </a:t>
                      </a:r>
                      <a:endParaRPr sz="900" b="0" u="none" strike="noStrike" cap="none" dirty="0">
                        <a:latin typeface="Verdana" panose="020B0604030504040204" pitchFamily="34" charset="0"/>
                        <a:ea typeface="Verdana" panose="020B0604030504040204" pitchFamily="34" charset="0"/>
                      </a:endParaRPr>
                    </a:p>
                  </a:txBody>
                  <a:tcPr marL="91452" marR="91452" marT="45656" marB="4565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474549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b="1" i="0" u="none" strike="noStrike" kern="1200" cap="none" dirty="0">
                          <a:solidFill>
                            <a:schemeClr val="dk1"/>
                          </a:solidFill>
                          <a:latin typeface="Verdana" panose="020B0604030504040204" pitchFamily="34" charset="0"/>
                          <a:ea typeface="Verdana" panose="020B0604030504040204" pitchFamily="34" charset="0"/>
                          <a:cs typeface="+mn-cs"/>
                        </a:rPr>
                        <a:t>Alerta Puntual: </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Desbordamiento del río Cauca los cuales presenta afectaciones a altura del corregimiento de Villa Paz sector o vereda </a:t>
                      </a:r>
                      <a:r>
                        <a:rPr lang="es-CO" sz="900" b="0" i="0" u="none" strike="noStrike" kern="1200" cap="none" dirty="0" err="1">
                          <a:solidFill>
                            <a:schemeClr val="dk1"/>
                          </a:solidFill>
                          <a:latin typeface="Verdana" panose="020B0604030504040204" pitchFamily="34" charset="0"/>
                          <a:ea typeface="Verdana" panose="020B0604030504040204" pitchFamily="34" charset="0"/>
                          <a:cs typeface="+mn-cs"/>
                        </a:rPr>
                        <a:t>Mandiva</a:t>
                      </a:r>
                      <a:r>
                        <a:rPr lang="es-CO" sz="900" b="0" i="0" u="none" strike="noStrike" kern="1200" cap="none" dirty="0">
                          <a:solidFill>
                            <a:schemeClr val="dk1"/>
                          </a:solidFill>
                          <a:latin typeface="Verdana" panose="020B0604030504040204" pitchFamily="34" charset="0"/>
                          <a:ea typeface="Verdana" panose="020B0604030504040204" pitchFamily="34" charset="0"/>
                          <a:cs typeface="+mn-cs"/>
                        </a:rPr>
                        <a:t> del municipio de Jamundí, Valle del Cauca (06/03/2025) </a:t>
                      </a:r>
                      <a:endParaRPr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63362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Cali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cap="none" dirty="0">
                          <a:latin typeface="Verdana" panose="020B0604030504040204" pitchFamily="34" charset="0"/>
                          <a:ea typeface="Verdana" panose="020B0604030504040204" pitchFamily="34" charset="0"/>
                          <a:cs typeface="Arial Narrow"/>
                          <a:sym typeface="Arial Narrow"/>
                        </a:rPr>
                        <a:t>súbitas en el río Cali y sus afluentes. Se recomienda especial atención en la ciudad de Cali.</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864579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46" marB="456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Alto río Cauca</a:t>
                      </a:r>
                    </a:p>
                  </a:txBody>
                  <a:tcPr marL="91452" marR="91452" marT="45646" marB="456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Niveles altos del río Cauca en su recorrido por los municipios de Cali, Candelaria, Yumbo, Palmira, Vijes, El Cerrito, Yotoco, Guacarí, Buga, San Pedro y Tuluá (Valle del Cauca). </a:t>
                      </a:r>
                      <a:r>
                        <a:rPr lang="es-ES" sz="900" u="none" strike="noStrike" dirty="0">
                          <a:latin typeface="Verdana" panose="020B0604030504040204" pitchFamily="34" charset="0"/>
                          <a:ea typeface="Verdana" panose="020B0604030504040204" pitchFamily="34" charset="0"/>
                          <a:cs typeface="Arial Narrow"/>
                          <a:sym typeface="Arial Narrow"/>
                        </a:rPr>
                        <a:t>Se recomienda estar atentos en las comunidades aledañas a la ribera del río (18/02/2025).</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dirty="0">
                        <a:latin typeface="Verdana" panose="020B0604030504040204" pitchFamily="34" charset="0"/>
                        <a:ea typeface="Verdana" panose="020B0604030504040204" pitchFamily="34" charset="0"/>
                      </a:endParaRPr>
                    </a:p>
                  </a:txBody>
                  <a:tcPr marL="91452" marR="91452" marT="45646" marB="4564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32993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Desbaratado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súbitos de nivel en la cuenca del río</a:t>
                      </a:r>
                      <a:r>
                        <a:rPr lang="es-CO" sz="900" b="0" u="none" strike="noStrike" dirty="0">
                          <a:latin typeface="Verdana" panose="020B0604030504040204" pitchFamily="34" charset="0"/>
                          <a:ea typeface="Verdana" panose="020B0604030504040204" pitchFamily="34" charset="0"/>
                          <a:cs typeface="Arial Narrow"/>
                          <a:sym typeface="Arial Narrow"/>
                        </a:rPr>
                        <a:t> Desbaratado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 </a:t>
                      </a:r>
                      <a:endParaRPr sz="900" dirty="0">
                        <a:latin typeface="Verdana" panose="020B0604030504040204" pitchFamily="34" charset="0"/>
                        <a:ea typeface="Verdana" panose="020B0604030504040204" pitchFamily="34" charset="0"/>
                      </a:endParaRPr>
                    </a:p>
                  </a:txBody>
                  <a:tcPr marL="91439" marR="91439" marT="45723" marB="457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310459"/>
                  </a:ext>
                </a:extLst>
              </a:tr>
            </a:tbl>
          </a:graphicData>
        </a:graphic>
      </p:graphicFrame>
      <p:pic>
        <p:nvPicPr>
          <p:cNvPr id="12" name="Google Shape;158;p1" descr="Recurso 37.png">
            <a:extLst>
              <a:ext uri="{FF2B5EF4-FFF2-40B4-BE49-F238E27FC236}">
                <a16:creationId xmlns:a16="http://schemas.microsoft.com/office/drawing/2014/main" id="{F8609CC4-57DC-46DD-BFFA-3A12D8092C2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885366" y="455827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5D2F2065-88DE-9484-C337-3736D622E47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640" y="1553369"/>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CCA106A9-CCCC-4C7A-8C2C-557E1C45B4B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118306" y="452913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182;p20">
            <a:extLst>
              <a:ext uri="{FF2B5EF4-FFF2-40B4-BE49-F238E27FC236}">
                <a16:creationId xmlns:a16="http://schemas.microsoft.com/office/drawing/2014/main" id="{F56BE336-75EB-45B9-836B-C73AA3F3263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640" y="224284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727B851C-1FCE-481B-13EE-3403C0616D8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640" y="357800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5635CF43-7E5F-326E-7D0D-64DE034BDE34}"/>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402511" y="400698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AD282798-DAFA-AAEA-1D37-ED9E27A1F62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6360" y="377109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2;p20">
            <a:extLst>
              <a:ext uri="{FF2B5EF4-FFF2-40B4-BE49-F238E27FC236}">
                <a16:creationId xmlns:a16="http://schemas.microsoft.com/office/drawing/2014/main" id="{78E1E0A8-C6EE-7D62-B9BD-99220F2F5DB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640" y="2932425"/>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889BE650-A4D0-13D8-ECDA-A62F77241AC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126736" y="412540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24BE69B9-71CD-83AC-44FE-758604B3D36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 name="Google Shape;349;p9">
            <a:extLst>
              <a:ext uri="{FF2B5EF4-FFF2-40B4-BE49-F238E27FC236}">
                <a16:creationId xmlns:a16="http://schemas.microsoft.com/office/drawing/2014/main" id="{C08B0E1B-3D61-02ED-30B3-28A60BC60C3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41697" y="3055517"/>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49;p9">
            <a:extLst>
              <a:ext uri="{FF2B5EF4-FFF2-40B4-BE49-F238E27FC236}">
                <a16:creationId xmlns:a16="http://schemas.microsoft.com/office/drawing/2014/main" id="{C8269B1D-16B4-A378-4A08-CCC117A71AB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61500" y="334173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130074D8-666F-8A9E-A797-BC0E7305AF4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017922" y="415831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4838C440-5697-072A-F729-03AA751C1A24}"/>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1228636" y="379762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182;p20">
            <a:extLst>
              <a:ext uri="{FF2B5EF4-FFF2-40B4-BE49-F238E27FC236}">
                <a16:creationId xmlns:a16="http://schemas.microsoft.com/office/drawing/2014/main" id="{FF7659BF-299F-16B2-9373-13FB48E16BA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640" y="4814385"/>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182;p20">
            <a:extLst>
              <a:ext uri="{FF2B5EF4-FFF2-40B4-BE49-F238E27FC236}">
                <a16:creationId xmlns:a16="http://schemas.microsoft.com/office/drawing/2014/main" id="{242509E7-CCB5-1D11-DA14-7CCC6280CF4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640" y="606731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0;p9">
            <a:extLst>
              <a:ext uri="{FF2B5EF4-FFF2-40B4-BE49-F238E27FC236}">
                <a16:creationId xmlns:a16="http://schemas.microsoft.com/office/drawing/2014/main" id="{81A7BECC-0E65-57C6-0EDD-03E295D9337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3526B845-0312-7CA5-ACBB-4EFCEE73F46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25238" y="4267160"/>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203;p21" descr="Recurso 25.png">
            <a:extLst>
              <a:ext uri="{FF2B5EF4-FFF2-40B4-BE49-F238E27FC236}">
                <a16:creationId xmlns:a16="http://schemas.microsoft.com/office/drawing/2014/main" id="{CBA84250-D25F-AEB4-BAD6-AC1ECFABC51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753" y="4214153"/>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182;p20">
            <a:extLst>
              <a:ext uri="{FF2B5EF4-FFF2-40B4-BE49-F238E27FC236}">
                <a16:creationId xmlns:a16="http://schemas.microsoft.com/office/drawing/2014/main" id="{15FDB68E-FB92-8D42-B7CE-C829D3FA1DE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640" y="54725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48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blob:https://web.whatsapp.com/14a25253-0385-41d4-8a6a-b1cc79d6976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uadroTexto 18"/>
          <p:cNvSpPr txBox="1"/>
          <p:nvPr/>
        </p:nvSpPr>
        <p:spPr>
          <a:xfrm>
            <a:off x="7560348" y="837849"/>
            <a:ext cx="437725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F87E00"/>
                </a:solidFill>
                <a:effectLst/>
                <a:uLnTx/>
                <a:uFillTx/>
                <a:latin typeface="Arial Narrow" panose="020B0606020202030204" pitchFamily="34" charset="0"/>
                <a:ea typeface="+mn-ea"/>
                <a:cs typeface="Arial" panose="020B0604020202020204" pitchFamily="34" charset="0"/>
              </a:rPr>
              <a:t>A continuación, los municipios donde se registraron temperaturas iguales o </a:t>
            </a:r>
            <a:r>
              <a:rPr lang="es-CO" sz="1200" b="1" dirty="0">
                <a:solidFill>
                  <a:srgbClr val="F87E00"/>
                </a:solidFill>
                <a:latin typeface="Arial Narrow" panose="020B0606020202030204" pitchFamily="34" charset="0"/>
                <a:cs typeface="Arial" panose="020B0604020202020204" pitchFamily="34" charset="0"/>
              </a:rPr>
              <a:t>superiores a 37.0 ºC en las últimas </a:t>
            </a:r>
            <a:r>
              <a:rPr kumimoji="0" lang="es-CO" sz="1200" b="1" i="0" u="none" strike="noStrike" kern="1200" cap="none" spc="0" normalizeH="0" baseline="0" noProof="0" dirty="0">
                <a:ln>
                  <a:noFill/>
                </a:ln>
                <a:solidFill>
                  <a:srgbClr val="F87E00"/>
                </a:solidFill>
                <a:effectLst/>
                <a:uLnTx/>
                <a:uFillTx/>
                <a:latin typeface="Arial Narrow" panose="020B0606020202030204" pitchFamily="34" charset="0"/>
                <a:ea typeface="+mn-ea"/>
                <a:cs typeface="Arial" panose="020B0604020202020204" pitchFamily="34" charset="0"/>
              </a:rPr>
              <a:t>24 horas. </a:t>
            </a:r>
          </a:p>
        </p:txBody>
      </p:sp>
      <p:pic>
        <p:nvPicPr>
          <p:cNvPr id="2050" name="Picture 2" descr="http://181.225.72.46:45128/almacen/interno/satelite/Goes16/Estimativos/Temperatura/Maxima/MAPAS/TEMPERATURA-202104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486400"/>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12483824" y="-608700"/>
            <a:ext cx="3257550" cy="193899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POR FAVOR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NO BORRAR NADA DE LO QUE SE ENCUENTRA EN ESTE ESPACIO DE FONDO BLANCO</a:t>
            </a:r>
          </a:p>
        </p:txBody>
      </p:sp>
      <p:sp>
        <p:nvSpPr>
          <p:cNvPr id="18" name="CuadroTexto 17">
            <a:extLst>
              <a:ext uri="{FF2B5EF4-FFF2-40B4-BE49-F238E27FC236}">
                <a16:creationId xmlns:a16="http://schemas.microsoft.com/office/drawing/2014/main" id="{4DB2F74B-2C09-4625-9F6E-8D4DD6518397}"/>
              </a:ext>
            </a:extLst>
          </p:cNvPr>
          <p:cNvSpPr txBox="1"/>
          <p:nvPr/>
        </p:nvSpPr>
        <p:spPr>
          <a:xfrm>
            <a:off x="5217560" y="3807382"/>
            <a:ext cx="6785016" cy="230832"/>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CO"/>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Arial Narrow" panose="020B0606020202030204" pitchFamily="34" charset="0"/>
              </a:defRPr>
            </a:lvl1pPr>
          </a:lstStyle>
          <a:p>
            <a:r>
              <a:rPr lang="es-CO" sz="900" dirty="0"/>
              <a:t>NO SE REGISTRARON TEMPERATURAS DEL AIRE POR ENCIMA DE LOS MÁXIMOS HISTÓRICOS.</a:t>
            </a:r>
          </a:p>
        </p:txBody>
      </p:sp>
      <p:pic>
        <p:nvPicPr>
          <p:cNvPr id="30" name="Imagen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5" y="7356855"/>
            <a:ext cx="5092995" cy="138065"/>
          </a:xfrm>
          <a:prstGeom prst="rect">
            <a:avLst/>
          </a:prstGeom>
        </p:spPr>
      </p:pic>
      <p:sp>
        <p:nvSpPr>
          <p:cNvPr id="31" name="Rectángulo 30"/>
          <p:cNvSpPr/>
          <p:nvPr/>
        </p:nvSpPr>
        <p:spPr>
          <a:xfrm>
            <a:off x="433805" y="6934952"/>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5"/>
              </a:rPr>
              <a:t>https://rammb-slider.cira.colostate.edu/</a:t>
            </a:r>
            <a:endParaRPr lang="es-CO" sz="1100" dirty="0">
              <a:latin typeface="Arial Narrow" panose="020B0606020202030204" pitchFamily="34" charset="0"/>
            </a:endParaRPr>
          </a:p>
          <a:p>
            <a:pPr algn="ctr"/>
            <a:r>
              <a:rPr lang="es-CO" sz="1100" dirty="0">
                <a:latin typeface="Arial Narrow" panose="020B0606020202030204" pitchFamily="34" charset="0"/>
              </a:rPr>
              <a:t>08 de agosto de 2022 hora 12:20 HLC.</a:t>
            </a:r>
            <a:endParaRPr lang="es-CO" sz="1100" dirty="0"/>
          </a:p>
        </p:txBody>
      </p:sp>
      <p:sp>
        <p:nvSpPr>
          <p:cNvPr id="2" name="Rectángulo 1"/>
          <p:cNvSpPr/>
          <p:nvPr/>
        </p:nvSpPr>
        <p:spPr>
          <a:xfrm>
            <a:off x="6351953" y="7132280"/>
            <a:ext cx="4433358" cy="261610"/>
          </a:xfrm>
          <a:prstGeom prst="rect">
            <a:avLst/>
          </a:prstGeom>
        </p:spPr>
        <p:txBody>
          <a:bodyPr wrap="square">
            <a:spAutoFit/>
          </a:bodyPr>
          <a:lstStyle/>
          <a:p>
            <a:r>
              <a:rPr lang="es-CO" sz="1050" dirty="0">
                <a:latin typeface="Arial Narrow" panose="020B0606020202030204" pitchFamily="34" charset="0"/>
              </a:rPr>
              <a:t>Puntos de calor- ultimas 24 horas. Cortesía </a:t>
            </a:r>
            <a:r>
              <a:rPr lang="es-CO" sz="1050" dirty="0">
                <a:latin typeface="Arial Narrow" panose="020B0606020202030204" pitchFamily="34" charset="0"/>
                <a:hlinkClick r:id="rId6"/>
              </a:rPr>
              <a:t>https://firms.modaps.eosdis.nasa.gov//</a:t>
            </a:r>
            <a:endParaRPr lang="es-CO" sz="1050" dirty="0">
              <a:latin typeface="Arial Narrow" panose="020B0606020202030204" pitchFamily="34" charset="0"/>
            </a:endParaRPr>
          </a:p>
        </p:txBody>
      </p:sp>
      <p:sp>
        <p:nvSpPr>
          <p:cNvPr id="22" name="CuadroTexto 21">
            <a:extLst>
              <a:ext uri="{FF2B5EF4-FFF2-40B4-BE49-F238E27FC236}">
                <a16:creationId xmlns:a16="http://schemas.microsoft.com/office/drawing/2014/main" id="{4DB2F74B-2C09-4625-9F6E-8D4DD6518397}"/>
              </a:ext>
            </a:extLst>
          </p:cNvPr>
          <p:cNvSpPr txBox="1"/>
          <p:nvPr/>
        </p:nvSpPr>
        <p:spPr>
          <a:xfrm>
            <a:off x="12937593" y="5838445"/>
            <a:ext cx="6766356" cy="230832"/>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dirty="0"/>
              <a:t>NO SE REGISTRARON VALORES DE TEMPERATURAS IGUALES O INFERIORES A 5,0°C EN LA RED DE ESTACIONES DEL IDEAM.</a:t>
            </a:r>
          </a:p>
        </p:txBody>
      </p:sp>
      <p:sp>
        <p:nvSpPr>
          <p:cNvPr id="23" name="Rectángulo 22"/>
          <p:cNvSpPr/>
          <p:nvPr/>
        </p:nvSpPr>
        <p:spPr>
          <a:xfrm>
            <a:off x="13998065" y="6712640"/>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5"/>
              </a:rPr>
              <a:t>https://rammb-slider.cira.colostate.edu/</a:t>
            </a:r>
            <a:endParaRPr lang="es-CO" sz="1100" dirty="0">
              <a:latin typeface="Arial Narrow" panose="020B0606020202030204" pitchFamily="34" charset="0"/>
            </a:endParaRPr>
          </a:p>
          <a:p>
            <a:pPr algn="ctr"/>
            <a:r>
              <a:rPr lang="es-CO" sz="1100" dirty="0">
                <a:latin typeface="Arial Narrow" panose="020B0606020202030204" pitchFamily="34" charset="0"/>
              </a:rPr>
              <a:t>5 de febrero de 2022 hora 12:30 </a:t>
            </a:r>
            <a:r>
              <a:rPr lang="es-CO" sz="1100" dirty="0" err="1">
                <a:latin typeface="Arial Narrow" panose="020B0606020202030204" pitchFamily="34" charset="0"/>
              </a:rPr>
              <a:t>hlc</a:t>
            </a:r>
            <a:r>
              <a:rPr lang="es-CO" sz="1100" dirty="0">
                <a:latin typeface="Arial Narrow" panose="020B0606020202030204" pitchFamily="34" charset="0"/>
              </a:rPr>
              <a:t>.</a:t>
            </a:r>
            <a:endParaRPr lang="es-CO" sz="1100" dirty="0"/>
          </a:p>
        </p:txBody>
      </p:sp>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5019" y="5058827"/>
            <a:ext cx="7071344" cy="573118"/>
          </a:xfrm>
          <a:prstGeom prst="rect">
            <a:avLst/>
          </a:prstGeom>
        </p:spPr>
      </p:pic>
      <p:sp>
        <p:nvSpPr>
          <p:cNvPr id="24" name="CuadroTexto 23">
            <a:extLst>
              <a:ext uri="{FF2B5EF4-FFF2-40B4-BE49-F238E27FC236}">
                <a16:creationId xmlns:a16="http://schemas.microsoft.com/office/drawing/2014/main" id="{4DB2F74B-2C09-4625-9F6E-8D4DD6518397}"/>
              </a:ext>
            </a:extLst>
          </p:cNvPr>
          <p:cNvSpPr txBox="1"/>
          <p:nvPr/>
        </p:nvSpPr>
        <p:spPr>
          <a:xfrm>
            <a:off x="5492219" y="7553370"/>
            <a:ext cx="6699781" cy="384721"/>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s-CO" sz="1000" b="1" noProof="0" dirty="0">
                <a:solidFill>
                  <a:prstClr val="black"/>
                </a:solidFill>
                <a:latin typeface="Arial Narrow" panose="020B0606020202030204" pitchFamily="34" charset="0"/>
              </a:rPr>
              <a:t>S</a:t>
            </a: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 registró</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nuevo record histórico de temperatura máxima en el municipio de </a:t>
            </a:r>
            <a:r>
              <a:rPr lang="es-CO" sz="900" b="1" dirty="0">
                <a:solidFill>
                  <a:prstClr val="black"/>
                </a:solidFill>
                <a:latin typeface="Arial Narrow" panose="020B0606020202030204" pitchFamily="34" charset="0"/>
              </a:rPr>
              <a:t>JERUSALÉN,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departamento de </a:t>
            </a:r>
            <a:r>
              <a:rPr lang="es-CO" sz="900" b="1" dirty="0">
                <a:solidFill>
                  <a:prstClr val="black"/>
                </a:solidFill>
                <a:latin typeface="Arial Narrow" panose="020B0606020202030204" pitchFamily="34" charset="0"/>
              </a:rPr>
              <a:t>CUNDINAMARCA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de </a:t>
            </a:r>
            <a:r>
              <a:rPr lang="es-CO" sz="900" b="1" dirty="0">
                <a:solidFill>
                  <a:prstClr val="black"/>
                </a:solidFill>
                <a:latin typeface="Arial Narrow" panose="020B0606020202030204" pitchFamily="34" charset="0"/>
              </a:rPr>
              <a:t>41,6</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º c superando el antiguo registro de </a:t>
            </a:r>
            <a:r>
              <a:rPr lang="es-CO" sz="900" b="1" dirty="0">
                <a:solidFill>
                  <a:prstClr val="black"/>
                </a:solidFill>
                <a:latin typeface="Arial Narrow" panose="020B0606020202030204" pitchFamily="34" charset="0"/>
              </a:rPr>
              <a:t>41,0</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º c del 29 de agosto del 2015.</a:t>
            </a:r>
            <a:endPar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Rectángulo 3"/>
          <p:cNvSpPr/>
          <p:nvPr/>
        </p:nvSpPr>
        <p:spPr>
          <a:xfrm>
            <a:off x="43960" y="746711"/>
            <a:ext cx="5002823" cy="321970"/>
          </a:xfrm>
          <a:prstGeom prst="rect">
            <a:avLst/>
          </a:prstGeom>
          <a:solidFill>
            <a:srgbClr val="FF9A5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O" b="1" dirty="0"/>
              <a:t>Estimativo Satelital de la Temperatura Superficial</a:t>
            </a:r>
          </a:p>
        </p:txBody>
      </p:sp>
      <p:sp>
        <p:nvSpPr>
          <p:cNvPr id="26" name="CuadroTexto 25">
            <a:extLst>
              <a:ext uri="{FF2B5EF4-FFF2-40B4-BE49-F238E27FC236}">
                <a16:creationId xmlns:a16="http://schemas.microsoft.com/office/drawing/2014/main" id="{4DB2F74B-2C09-4625-9F6E-8D4DD6518397}"/>
              </a:ext>
            </a:extLst>
          </p:cNvPr>
          <p:cNvSpPr txBox="1"/>
          <p:nvPr/>
        </p:nvSpPr>
        <p:spPr>
          <a:xfrm>
            <a:off x="5209015" y="6016934"/>
            <a:ext cx="6785015" cy="230832"/>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dirty="0"/>
              <a:t>NO SE REGISTRARON VALORES DE TEMPERATURAS DE AIRE POR DEBAJO DE LOS MINIMOS HISTÓRICOS</a:t>
            </a:r>
          </a:p>
        </p:txBody>
      </p:sp>
      <p:pic>
        <p:nvPicPr>
          <p:cNvPr id="10" name="Imagen 9">
            <a:extLst>
              <a:ext uri="{FF2B5EF4-FFF2-40B4-BE49-F238E27FC236}">
                <a16:creationId xmlns:a16="http://schemas.microsoft.com/office/drawing/2014/main" id="{1568BB21-3D62-47F4-EBDD-782CF9385C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37593" y="2398783"/>
            <a:ext cx="7165216" cy="960600"/>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1180565050"/>
              </p:ext>
            </p:extLst>
          </p:nvPr>
        </p:nvGraphicFramePr>
        <p:xfrm>
          <a:off x="13015432" y="1767230"/>
          <a:ext cx="6828713" cy="485775"/>
        </p:xfrm>
        <a:graphic>
          <a:graphicData uri="http://schemas.openxmlformats.org/drawingml/2006/table">
            <a:tbl>
              <a:tblPr/>
              <a:tblGrid>
                <a:gridCol w="1630279">
                  <a:extLst>
                    <a:ext uri="{9D8B030D-6E8A-4147-A177-3AD203B41FA5}">
                      <a16:colId xmlns:a16="http://schemas.microsoft.com/office/drawing/2014/main" val="3677709354"/>
                    </a:ext>
                  </a:extLst>
                </a:gridCol>
                <a:gridCol w="914400">
                  <a:extLst>
                    <a:ext uri="{9D8B030D-6E8A-4147-A177-3AD203B41FA5}">
                      <a16:colId xmlns:a16="http://schemas.microsoft.com/office/drawing/2014/main" val="156586966"/>
                    </a:ext>
                  </a:extLst>
                </a:gridCol>
                <a:gridCol w="1404671">
                  <a:extLst>
                    <a:ext uri="{9D8B030D-6E8A-4147-A177-3AD203B41FA5}">
                      <a16:colId xmlns:a16="http://schemas.microsoft.com/office/drawing/2014/main" val="2711561286"/>
                    </a:ext>
                  </a:extLst>
                </a:gridCol>
                <a:gridCol w="842077">
                  <a:extLst>
                    <a:ext uri="{9D8B030D-6E8A-4147-A177-3AD203B41FA5}">
                      <a16:colId xmlns:a16="http://schemas.microsoft.com/office/drawing/2014/main" val="71123669"/>
                    </a:ext>
                  </a:extLst>
                </a:gridCol>
                <a:gridCol w="1170620">
                  <a:extLst>
                    <a:ext uri="{9D8B030D-6E8A-4147-A177-3AD203B41FA5}">
                      <a16:colId xmlns:a16="http://schemas.microsoft.com/office/drawing/2014/main" val="4121769722"/>
                    </a:ext>
                  </a:extLst>
                </a:gridCol>
                <a:gridCol w="866666">
                  <a:extLst>
                    <a:ext uri="{9D8B030D-6E8A-4147-A177-3AD203B41FA5}">
                      <a16:colId xmlns:a16="http://schemas.microsoft.com/office/drawing/2014/main" val="114300548"/>
                    </a:ext>
                  </a:extLst>
                </a:gridCol>
              </a:tblGrid>
              <a:tr h="0">
                <a:tc gridSpan="6">
                  <a:txBody>
                    <a:bodyPr/>
                    <a:lstStyle/>
                    <a:p>
                      <a:pPr lvl="1" algn="l" fontAlgn="b"/>
                      <a:r>
                        <a:rPr lang="es-ES" sz="1000" b="1" i="0" u="none" strike="noStrike" dirty="0">
                          <a:solidFill>
                            <a:schemeClr val="bg1"/>
                          </a:solidFill>
                          <a:effectLst/>
                          <a:latin typeface="Arial Narrow" panose="020B0606020202030204" pitchFamily="34" charset="0"/>
                        </a:rPr>
                        <a:t>Estaciones con temperaturas máximas registradas</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el</a:t>
                      </a:r>
                      <a:r>
                        <a:rPr lang="es-ES" sz="1000" b="1" i="0" u="none" strike="noStrike" baseline="0" dirty="0">
                          <a:solidFill>
                            <a:schemeClr val="bg1"/>
                          </a:solidFill>
                          <a:effectLst/>
                          <a:latin typeface="Arial Narrow" panose="020B0606020202030204" pitchFamily="34" charset="0"/>
                        </a:rPr>
                        <a:t> 24</a:t>
                      </a:r>
                      <a:r>
                        <a:rPr lang="es-ES" sz="1000" b="1" i="0" u="none" strike="noStrike" dirty="0">
                          <a:solidFill>
                            <a:schemeClr val="bg1"/>
                          </a:solidFill>
                          <a:effectLst/>
                          <a:latin typeface="Arial Narrow" panose="020B0606020202030204" pitchFamily="34" charset="0"/>
                        </a:rPr>
                        <a:t>-SEP-2024</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que superaron el registro máximo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9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T.MAX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T.MÁX_HIST(°C)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78777645"/>
                  </a:ext>
                </a:extLst>
              </a:tr>
              <a:tr h="139444">
                <a:tc>
                  <a:txBody>
                    <a:bodyPr/>
                    <a:lstStyle/>
                    <a:p>
                      <a:pPr algn="ctr" fontAlgn="b"/>
                      <a:r>
                        <a:rPr lang="es-CO" sz="1100" u="none" strike="noStrike" dirty="0">
                          <a:effectLst/>
                        </a:rPr>
                        <a:t>Granja El Mirador</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rPr>
                        <a:t>Tumaco</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rPr>
                        <a:t>Nariño</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rPr>
                        <a:t>33,6</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rPr>
                        <a:t>33,0</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s-CO" sz="1100" b="0" i="0" u="none" strike="noStrike" dirty="0">
                          <a:solidFill>
                            <a:srgbClr val="000000"/>
                          </a:solidFill>
                          <a:effectLst/>
                          <a:latin typeface="Arial Narrow" panose="020B0606020202030204" pitchFamily="34" charset="0"/>
                        </a:rPr>
                        <a:t>06/09/2015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0437153"/>
                  </a:ext>
                </a:extLst>
              </a:tr>
            </a:tbl>
          </a:graphicData>
        </a:graphic>
      </p:graphicFrame>
      <p:graphicFrame>
        <p:nvGraphicFramePr>
          <p:cNvPr id="3" name="Tabla 2">
            <a:extLst>
              <a:ext uri="{FF2B5EF4-FFF2-40B4-BE49-F238E27FC236}">
                <a16:creationId xmlns:a16="http://schemas.microsoft.com/office/drawing/2014/main" id="{847DA8C2-9215-B0FD-A5C3-84870B8A0CEC}"/>
              </a:ext>
            </a:extLst>
          </p:cNvPr>
          <p:cNvGraphicFramePr>
            <a:graphicFrameLocks noGrp="1"/>
          </p:cNvGraphicFramePr>
          <p:nvPr>
            <p:extLst>
              <p:ext uri="{D42A27DB-BD31-4B8C-83A1-F6EECF244321}">
                <p14:modId xmlns:p14="http://schemas.microsoft.com/office/powerpoint/2010/main" val="84695774"/>
              </p:ext>
            </p:extLst>
          </p:nvPr>
        </p:nvGraphicFramePr>
        <p:xfrm>
          <a:off x="13015432" y="4470129"/>
          <a:ext cx="6777654" cy="523875"/>
        </p:xfrm>
        <a:graphic>
          <a:graphicData uri="http://schemas.openxmlformats.org/drawingml/2006/table">
            <a:tbl>
              <a:tblPr/>
              <a:tblGrid>
                <a:gridCol w="1227366">
                  <a:extLst>
                    <a:ext uri="{9D8B030D-6E8A-4147-A177-3AD203B41FA5}">
                      <a16:colId xmlns:a16="http://schemas.microsoft.com/office/drawing/2014/main" val="3677709354"/>
                    </a:ext>
                  </a:extLst>
                </a:gridCol>
                <a:gridCol w="1349032">
                  <a:extLst>
                    <a:ext uri="{9D8B030D-6E8A-4147-A177-3AD203B41FA5}">
                      <a16:colId xmlns:a16="http://schemas.microsoft.com/office/drawing/2014/main" val="156586966"/>
                    </a:ext>
                  </a:extLst>
                </a:gridCol>
                <a:gridCol w="1343422">
                  <a:extLst>
                    <a:ext uri="{9D8B030D-6E8A-4147-A177-3AD203B41FA5}">
                      <a16:colId xmlns:a16="http://schemas.microsoft.com/office/drawing/2014/main" val="2711561286"/>
                    </a:ext>
                  </a:extLst>
                </a:gridCol>
                <a:gridCol w="835780">
                  <a:extLst>
                    <a:ext uri="{9D8B030D-6E8A-4147-A177-3AD203B41FA5}">
                      <a16:colId xmlns:a16="http://schemas.microsoft.com/office/drawing/2014/main" val="71123669"/>
                    </a:ext>
                  </a:extLst>
                </a:gridCol>
                <a:gridCol w="1270726">
                  <a:extLst>
                    <a:ext uri="{9D8B030D-6E8A-4147-A177-3AD203B41FA5}">
                      <a16:colId xmlns:a16="http://schemas.microsoft.com/office/drawing/2014/main" val="4121769722"/>
                    </a:ext>
                  </a:extLst>
                </a:gridCol>
                <a:gridCol w="751328">
                  <a:extLst>
                    <a:ext uri="{9D8B030D-6E8A-4147-A177-3AD203B41FA5}">
                      <a16:colId xmlns:a16="http://schemas.microsoft.com/office/drawing/2014/main" val="114300548"/>
                    </a:ext>
                  </a:extLst>
                </a:gridCol>
              </a:tblGrid>
              <a:tr h="113859">
                <a:tc gridSpan="6">
                  <a:txBody>
                    <a:bodyPr/>
                    <a:lstStyle/>
                    <a:p>
                      <a:pPr lvl="1" algn="ctr" fontAlgn="b"/>
                      <a:r>
                        <a:rPr lang="es-ES" sz="1050" b="1" i="0" u="none" strike="noStrike" dirty="0">
                          <a:solidFill>
                            <a:schemeClr val="bg1"/>
                          </a:solidFill>
                          <a:effectLst/>
                          <a:latin typeface="Arial Narrow" panose="020B0606020202030204" pitchFamily="34" charset="0"/>
                        </a:rPr>
                        <a:t>Estaciones con temperatura mínima registrada</a:t>
                      </a:r>
                      <a:r>
                        <a:rPr lang="es-ES" sz="1050" b="1" i="0" u="none" strike="noStrike" baseline="0" dirty="0">
                          <a:solidFill>
                            <a:schemeClr val="bg1"/>
                          </a:solidFill>
                          <a:effectLst/>
                          <a:latin typeface="Arial Narrow" panose="020B0606020202030204" pitchFamily="34" charset="0"/>
                        </a:rPr>
                        <a:t> </a:t>
                      </a:r>
                      <a:r>
                        <a:rPr lang="es-ES" sz="1050" b="1" i="0" u="none" strike="noStrike" dirty="0">
                          <a:solidFill>
                            <a:schemeClr val="bg1"/>
                          </a:solidFill>
                          <a:effectLst/>
                          <a:latin typeface="Arial Narrow" panose="020B0606020202030204" pitchFamily="34" charset="0"/>
                        </a:rPr>
                        <a:t>el</a:t>
                      </a:r>
                      <a:r>
                        <a:rPr lang="es-ES" sz="1050" b="1" i="0" u="none" strike="noStrike" baseline="0" dirty="0">
                          <a:solidFill>
                            <a:schemeClr val="bg1"/>
                          </a:solidFill>
                          <a:effectLst/>
                          <a:latin typeface="Arial Narrow" panose="020B0606020202030204" pitchFamily="34" charset="0"/>
                        </a:rPr>
                        <a:t> 28</a:t>
                      </a:r>
                      <a:r>
                        <a:rPr lang="es-ES" sz="1050" b="1" i="0" u="none" strike="noStrike" dirty="0">
                          <a:solidFill>
                            <a:schemeClr val="bg1"/>
                          </a:solidFill>
                          <a:effectLst/>
                          <a:latin typeface="Arial Narrow" panose="020B0606020202030204" pitchFamily="34" charset="0"/>
                        </a:rPr>
                        <a:t>-FEBRERO-2025</a:t>
                      </a:r>
                      <a:r>
                        <a:rPr lang="es-ES" sz="1050" b="1" i="0" u="none" strike="noStrike" baseline="0" dirty="0">
                          <a:solidFill>
                            <a:schemeClr val="bg1"/>
                          </a:solidFill>
                          <a:effectLst/>
                          <a:latin typeface="Arial Narrow" panose="020B0606020202030204" pitchFamily="34" charset="0"/>
                        </a:rPr>
                        <a:t> </a:t>
                      </a:r>
                      <a:r>
                        <a:rPr lang="es-ES" sz="1050" b="1" i="0" u="none" strike="noStrike" dirty="0">
                          <a:solidFill>
                            <a:schemeClr val="bg1"/>
                          </a:solidFill>
                          <a:effectLst/>
                          <a:latin typeface="Arial Narrow" panose="020B0606020202030204" pitchFamily="34" charset="0"/>
                        </a:rPr>
                        <a:t>que superaron el mínimo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T.MIN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T.MIN HIST.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678777645"/>
                  </a:ext>
                </a:extLst>
              </a:tr>
              <a:tr h="63316">
                <a:tc>
                  <a:txBody>
                    <a:bodyPr/>
                    <a:lstStyle/>
                    <a:p>
                      <a:pPr algn="ctr" fontAlgn="b"/>
                      <a:r>
                        <a:rPr lang="es-MX" sz="1100" b="0" i="0" u="none" strike="noStrike" dirty="0">
                          <a:solidFill>
                            <a:srgbClr val="000000"/>
                          </a:solidFill>
                          <a:effectLst/>
                          <a:latin typeface="Arial Narrow" panose="020B0606020202030204" pitchFamily="34" charset="0"/>
                        </a:rPr>
                        <a:t>Hacienda Túnez</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Fredonia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Antioquia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15,0</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MX" sz="1100" b="0" i="0" u="none" strike="noStrike" dirty="0">
                          <a:solidFill>
                            <a:srgbClr val="000000"/>
                          </a:solidFill>
                          <a:effectLst/>
                          <a:latin typeface="Arial Narrow" panose="020B0606020202030204" pitchFamily="34" charset="0"/>
                        </a:rPr>
                        <a:t>16,0</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Sin fecha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3247305285"/>
                  </a:ext>
                </a:extLst>
              </a:tr>
            </a:tbl>
          </a:graphicData>
        </a:graphic>
      </p:graphicFrame>
      <p:graphicFrame>
        <p:nvGraphicFramePr>
          <p:cNvPr id="12" name="Google Shape;1156;p4">
            <a:extLst>
              <a:ext uri="{FF2B5EF4-FFF2-40B4-BE49-F238E27FC236}">
                <a16:creationId xmlns:a16="http://schemas.microsoft.com/office/drawing/2014/main" id="{049BB245-D7BC-8748-DBF1-1CC6D74428FE}"/>
              </a:ext>
            </a:extLst>
          </p:cNvPr>
          <p:cNvGraphicFramePr/>
          <p:nvPr>
            <p:extLst>
              <p:ext uri="{D42A27DB-BD31-4B8C-83A1-F6EECF244321}">
                <p14:modId xmlns:p14="http://schemas.microsoft.com/office/powerpoint/2010/main" val="2057014115"/>
              </p:ext>
            </p:extLst>
          </p:nvPr>
        </p:nvGraphicFramePr>
        <p:xfrm>
          <a:off x="5221120" y="5294560"/>
          <a:ext cx="6772910" cy="562894"/>
        </p:xfrm>
        <a:graphic>
          <a:graphicData uri="http://schemas.openxmlformats.org/drawingml/2006/table">
            <a:tbl>
              <a:tblPr>
                <a:noFill/>
              </a:tblPr>
              <a:tblGrid>
                <a:gridCol w="1640057">
                  <a:extLst>
                    <a:ext uri="{9D8B030D-6E8A-4147-A177-3AD203B41FA5}">
                      <a16:colId xmlns:a16="http://schemas.microsoft.com/office/drawing/2014/main" val="20000"/>
                    </a:ext>
                  </a:extLst>
                </a:gridCol>
                <a:gridCol w="5132853">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None/>
                      </a:pPr>
                      <a:r>
                        <a:rPr lang="es-CO" sz="1100" b="1" u="none" strike="noStrike" cap="none" dirty="0">
                          <a:solidFill>
                            <a:srgbClr val="EAEFF7"/>
                          </a:solidFill>
                          <a:latin typeface="Arial Narrow" panose="020B0606020202030204" pitchFamily="34" charset="0"/>
                          <a:ea typeface="Calibri" panose="020F0502020204030204" pitchFamily="34" charset="0"/>
                          <a:cs typeface="Calibri" panose="020F0502020204030204" pitchFamily="34" charset="0"/>
                          <a:sym typeface="Arial Narrow"/>
                        </a:rPr>
                        <a:t>DEPARTAMENTO</a:t>
                      </a:r>
                      <a:endParaRPr sz="1100" b="1" u="none" strike="noStrike" cap="none" dirty="0">
                        <a:solidFill>
                          <a:srgbClr val="EAEFF7"/>
                        </a:solidFill>
                        <a:latin typeface="Arial Narrow" panose="020B0606020202030204" pitchFamily="34" charset="0"/>
                        <a:ea typeface="Calibri" panose="020F0502020204030204" pitchFamily="34" charset="0"/>
                        <a:cs typeface="Calibri" panose="020F0502020204030204" pitchFamily="34" charset="0"/>
                        <a:sym typeface="Arial Narrow"/>
                      </a:endParaRPr>
                    </a:p>
                  </a:txBody>
                  <a:tcPr marL="44450" marR="44450" marT="0" marB="0" anchor="ctr">
                    <a:lnL w="12700" cap="flat" cmpd="sng">
                      <a:solidFill>
                        <a:srgbClr val="5B9BD5"/>
                      </a:solidFill>
                      <a:prstDash val="solid"/>
                      <a:round/>
                      <a:headEnd type="none" w="sm" len="sm"/>
                      <a:tailEnd type="none" w="sm" len="sm"/>
                    </a:lnL>
                    <a:lnR w="12700" cap="flat" cmpd="sng">
                      <a:solidFill>
                        <a:srgbClr val="9CC2E5"/>
                      </a:solidFill>
                      <a:prstDash val="solid"/>
                      <a:round/>
                      <a:headEnd type="none" w="sm" len="sm"/>
                      <a:tailEnd type="none" w="sm" len="sm"/>
                    </a:lnR>
                    <a:lnT w="12700" cap="flat" cmpd="sng">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5B9BD5"/>
                    </a:solidFill>
                  </a:tcPr>
                </a:tc>
                <a:tc>
                  <a:txBody>
                    <a:bodyPr/>
                    <a:lstStyle/>
                    <a:p>
                      <a:pPr marL="0" marR="0" lvl="0" indent="0" algn="ctr" rtl="0">
                        <a:lnSpc>
                          <a:spcPct val="100000"/>
                        </a:lnSpc>
                        <a:spcBef>
                          <a:spcPts val="0"/>
                        </a:spcBef>
                        <a:spcAft>
                          <a:spcPts val="0"/>
                        </a:spcAft>
                        <a:buNone/>
                      </a:pPr>
                      <a:r>
                        <a:rPr lang="es-CO" sz="1100" b="1" u="none" strike="noStrike" cap="none" dirty="0">
                          <a:solidFill>
                            <a:srgbClr val="EAEFF7"/>
                          </a:solidFill>
                          <a:latin typeface="Arial Narrow" panose="020B0606020202030204" pitchFamily="34" charset="0"/>
                          <a:ea typeface="Calibri" panose="020F0502020204030204" pitchFamily="34" charset="0"/>
                          <a:cs typeface="Calibri" panose="020F0502020204030204" pitchFamily="34" charset="0"/>
                          <a:sym typeface="Arial Narrow"/>
                        </a:rPr>
                        <a:t>MUNICIPIO</a:t>
                      </a:r>
                      <a:endParaRPr sz="1100" b="1" u="none" strike="noStrike" cap="none" dirty="0">
                        <a:solidFill>
                          <a:srgbClr val="EAEFF7"/>
                        </a:solidFill>
                        <a:latin typeface="Arial Narrow" panose="020B0606020202030204" pitchFamily="34" charset="0"/>
                        <a:ea typeface="Calibri" panose="020F0502020204030204" pitchFamily="34" charset="0"/>
                        <a:cs typeface="Calibri" panose="020F0502020204030204" pitchFamily="34" charset="0"/>
                        <a:sym typeface="Arial Narrow"/>
                      </a:endParaRPr>
                    </a:p>
                  </a:txBody>
                  <a:tcPr marL="44450" marR="44450" marT="0" marB="0" anchor="ctr">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197627">
                <a:tc>
                  <a:txBody>
                    <a:bodyPr/>
                    <a:lstStyle/>
                    <a:p>
                      <a:pPr algn="l" fontAlgn="b"/>
                      <a:r>
                        <a:rPr lang="es-CO" sz="1100" b="1" i="0" u="none" strike="noStrike" dirty="0">
                          <a:solidFill>
                            <a:srgbClr val="000000"/>
                          </a:solidFill>
                          <a:effectLst/>
                          <a:latin typeface="Calibri" panose="020F0502020204030204" pitchFamily="34" charset="0"/>
                        </a:rPr>
                        <a:t>BOGOTÁ D.C.</a:t>
                      </a:r>
                    </a:p>
                  </a:txBody>
                  <a:tcPr marL="9525" marR="9525" marT="9525" marB="0" anchor="b">
                    <a:lnL w="12700" cap="flat" cmpd="sng">
                      <a:solidFill>
                        <a:srgbClr val="5B9BD5"/>
                      </a:solidFill>
                      <a:prstDash val="solid"/>
                      <a:round/>
                      <a:headEnd type="none" w="sm" len="sm"/>
                      <a:tailEnd type="none" w="sm" len="sm"/>
                    </a:lnL>
                    <a:lnR w="12700" cap="flat" cmpd="sng" algn="ctr">
                      <a:solidFill>
                        <a:srgbClr val="9CC2E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tc>
                  <a:txBody>
                    <a:bodyPr/>
                    <a:lstStyle/>
                    <a:p>
                      <a:pPr algn="l" fontAlgn="b"/>
                      <a:r>
                        <a:rPr lang="it-IT" sz="1100" b="0" i="0" u="none" strike="noStrike" dirty="0">
                          <a:solidFill>
                            <a:srgbClr val="000000"/>
                          </a:solidFill>
                          <a:effectLst/>
                          <a:latin typeface="Calibri" panose="020F0502020204030204" pitchFamily="34" charset="0"/>
                        </a:rPr>
                        <a:t>Bogotá D.C. - Colegio San Cayetano (USME) (4.6)</a:t>
                      </a:r>
                    </a:p>
                  </a:txBody>
                  <a:tcPr marL="9525" marR="9525" marT="9525" marB="0" anchor="b">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extLst>
                  <a:ext uri="{0D108BD9-81ED-4DB2-BD59-A6C34878D82A}">
                    <a16:rowId xmlns:a16="http://schemas.microsoft.com/office/drawing/2014/main" val="1164837481"/>
                  </a:ext>
                </a:extLst>
              </a:tr>
              <a:tr h="197627">
                <a:tc>
                  <a:txBody>
                    <a:bodyPr/>
                    <a:lstStyle/>
                    <a:p>
                      <a:pPr algn="l" fontAlgn="b"/>
                      <a:r>
                        <a:rPr lang="es-CO" sz="1100" b="1" i="0" u="none" strike="noStrike">
                          <a:solidFill>
                            <a:srgbClr val="000000"/>
                          </a:solidFill>
                          <a:effectLst/>
                          <a:latin typeface="Calibri" panose="020F0502020204030204" pitchFamily="34" charset="0"/>
                        </a:rPr>
                        <a:t>BOYACÁ</a:t>
                      </a:r>
                    </a:p>
                  </a:txBody>
                  <a:tcPr marL="9525" marR="9525" marT="9525" marB="0" anchor="b">
                    <a:lnL w="12700" cap="flat" cmpd="sng">
                      <a:solidFill>
                        <a:srgbClr val="5B9BD5"/>
                      </a:solidFill>
                      <a:prstDash val="solid"/>
                      <a:round/>
                      <a:headEnd type="none" w="sm" len="sm"/>
                      <a:tailEnd type="none" w="sm" len="sm"/>
                    </a:lnL>
                    <a:lnR w="12700" cap="flat" cmpd="sng" algn="ctr">
                      <a:solidFill>
                        <a:srgbClr val="9CC2E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tc>
                  <a:txBody>
                    <a:bodyPr/>
                    <a:lstStyle/>
                    <a:p>
                      <a:pPr algn="l" fontAlgn="b"/>
                      <a:r>
                        <a:rPr lang="es-CO" sz="1100" b="1" i="0" u="none" strike="noStrike" dirty="0">
                          <a:solidFill>
                            <a:srgbClr val="000000"/>
                          </a:solidFill>
                          <a:effectLst/>
                          <a:latin typeface="Calibri" panose="020F0502020204030204" pitchFamily="34" charset="0"/>
                        </a:rPr>
                        <a:t>Chita (2.4)</a:t>
                      </a:r>
                    </a:p>
                  </a:txBody>
                  <a:tcPr marL="9525" marR="9525" marT="9525" marB="0" anchor="b">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extLst>
                  <a:ext uri="{0D108BD9-81ED-4DB2-BD59-A6C34878D82A}">
                    <a16:rowId xmlns:a16="http://schemas.microsoft.com/office/drawing/2014/main" val="3049244955"/>
                  </a:ext>
                </a:extLst>
              </a:tr>
            </a:tbl>
          </a:graphicData>
        </a:graphic>
      </p:graphicFrame>
      <p:graphicFrame>
        <p:nvGraphicFramePr>
          <p:cNvPr id="14" name="Tabla 13">
            <a:extLst>
              <a:ext uri="{FF2B5EF4-FFF2-40B4-BE49-F238E27FC236}">
                <a16:creationId xmlns:a16="http://schemas.microsoft.com/office/drawing/2014/main" id="{44BD81C4-2CFF-6991-7D36-4C2BBE217A8E}"/>
              </a:ext>
            </a:extLst>
          </p:cNvPr>
          <p:cNvGraphicFramePr>
            <a:graphicFrameLocks noGrp="1"/>
          </p:cNvGraphicFramePr>
          <p:nvPr>
            <p:extLst>
              <p:ext uri="{D42A27DB-BD31-4B8C-83A1-F6EECF244321}">
                <p14:modId xmlns:p14="http://schemas.microsoft.com/office/powerpoint/2010/main" val="2462118893"/>
              </p:ext>
            </p:extLst>
          </p:nvPr>
        </p:nvGraphicFramePr>
        <p:xfrm>
          <a:off x="5248328" y="1824449"/>
          <a:ext cx="6755177" cy="1218899"/>
        </p:xfrm>
        <a:graphic>
          <a:graphicData uri="http://schemas.openxmlformats.org/drawingml/2006/table">
            <a:tbl>
              <a:tblPr firstRow="1" firstCol="1" bandRow="1">
                <a:tableStyleId>{9DCAF9ED-07DC-4A11-8D7F-57B35C25682E}</a:tableStyleId>
              </a:tblPr>
              <a:tblGrid>
                <a:gridCol w="1544358">
                  <a:extLst>
                    <a:ext uri="{9D8B030D-6E8A-4147-A177-3AD203B41FA5}">
                      <a16:colId xmlns:a16="http://schemas.microsoft.com/office/drawing/2014/main" val="20000"/>
                    </a:ext>
                  </a:extLst>
                </a:gridCol>
                <a:gridCol w="5210819">
                  <a:extLst>
                    <a:ext uri="{9D8B030D-6E8A-4147-A177-3AD203B41FA5}">
                      <a16:colId xmlns:a16="http://schemas.microsoft.com/office/drawing/2014/main" val="20001"/>
                    </a:ext>
                  </a:extLst>
                </a:gridCol>
              </a:tblGrid>
              <a:tr h="260428">
                <a:tc>
                  <a:txBody>
                    <a:bodyPr/>
                    <a:lstStyle/>
                    <a:p>
                      <a:pPr algn="ctr">
                        <a:lnSpc>
                          <a:spcPct val="100000"/>
                        </a:lnSpc>
                        <a:spcAft>
                          <a:spcPts val="0"/>
                        </a:spcAft>
                      </a:pPr>
                      <a:r>
                        <a:rPr lang="es-MX" sz="1300" b="1" dirty="0">
                          <a:solidFill>
                            <a:schemeClr val="bg1"/>
                          </a:solidFill>
                          <a:effectLst/>
                          <a:latin typeface="Arial Narrow" panose="020B0606020202030204" pitchFamily="34" charset="0"/>
                        </a:rPr>
                        <a:t>DEPARTAMENTO</a:t>
                      </a:r>
                      <a:endParaRPr lang="es-MX" sz="13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accent2"/>
                      </a:solidFill>
                      <a:prstDash val="solid"/>
                      <a:round/>
                      <a:headEnd type="none" w="med" len="med"/>
                      <a:tailEnd type="none" w="med" len="med"/>
                    </a:lnR>
                  </a:tcPr>
                </a:tc>
                <a:tc>
                  <a:txBody>
                    <a:bodyPr/>
                    <a:lstStyle/>
                    <a:p>
                      <a:pPr algn="ctr">
                        <a:lnSpc>
                          <a:spcPct val="100000"/>
                        </a:lnSpc>
                        <a:spcAft>
                          <a:spcPts val="0"/>
                        </a:spcAft>
                      </a:pPr>
                      <a:r>
                        <a:rPr lang="es-MX" sz="1300" b="1" dirty="0">
                          <a:solidFill>
                            <a:schemeClr val="bg1"/>
                          </a:solidFill>
                          <a:effectLst/>
                          <a:latin typeface="Arial Narrow" panose="020B0606020202030204" pitchFamily="34" charset="0"/>
                        </a:rPr>
                        <a:t>MUNICIPIO</a:t>
                      </a:r>
                      <a:endParaRPr lang="es-MX" sz="13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0000"/>
                  </a:ext>
                </a:extLst>
              </a:tr>
              <a:tr h="182933">
                <a:tc>
                  <a:txBody>
                    <a:bodyPr/>
                    <a:lstStyle/>
                    <a:p>
                      <a:pPr>
                        <a:lnSpc>
                          <a:spcPct val="115000"/>
                        </a:lnSpc>
                        <a:spcAft>
                          <a:spcPts val="800"/>
                        </a:spcAft>
                      </a:pPr>
                      <a:r>
                        <a:rPr lang="es-CO" sz="1200" kern="100">
                          <a:effectLst/>
                          <a:latin typeface="Arial Narrow" panose="020B0606020202030204" pitchFamily="34" charset="0"/>
                          <a:ea typeface="Aptos" panose="020B0004020202020204" pitchFamily="34" charset="0"/>
                          <a:cs typeface="Times New Roman" panose="02020603050405020304" pitchFamily="18" charset="0"/>
                        </a:rPr>
                        <a:t>ARAUCA</a:t>
                      </a:r>
                    </a:p>
                  </a:txBody>
                  <a:tcPr marL="68580" marR="68580" marT="0" marB="0">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nSpc>
                          <a:spcPct val="115000"/>
                        </a:lnSpc>
                        <a:spcAft>
                          <a:spcPts val="800"/>
                        </a:spcAft>
                      </a:pPr>
                      <a:r>
                        <a:rPr lang="es-CO" sz="1200" kern="100">
                          <a:effectLst/>
                          <a:latin typeface="Arial Narrow" panose="020B0606020202030204" pitchFamily="34" charset="0"/>
                          <a:ea typeface="Aptos" panose="020B0004020202020204" pitchFamily="34" charset="0"/>
                          <a:cs typeface="Times New Roman" panose="02020603050405020304" pitchFamily="18" charset="0"/>
                        </a:rPr>
                        <a:t>Arauca (37.1)</a:t>
                      </a:r>
                    </a:p>
                  </a:txBody>
                  <a:tcPr marL="68580" marR="68580" marT="0" marB="0">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2585251609"/>
                  </a:ext>
                </a:extLst>
              </a:tr>
              <a:tr h="182933">
                <a:tc>
                  <a:txBody>
                    <a:bodyPr/>
                    <a:lstStyle/>
                    <a:p>
                      <a:pPr>
                        <a:lnSpc>
                          <a:spcPct val="115000"/>
                        </a:lnSpc>
                        <a:spcAft>
                          <a:spcPts val="800"/>
                        </a:spcAft>
                      </a:pPr>
                      <a:r>
                        <a:rPr lang="es-CO" sz="1200" kern="100">
                          <a:effectLst/>
                          <a:latin typeface="Arial Narrow" panose="020B0606020202030204" pitchFamily="34" charset="0"/>
                          <a:ea typeface="Aptos" panose="020B0004020202020204" pitchFamily="34" charset="0"/>
                          <a:cs typeface="Times New Roman" panose="02020603050405020304" pitchFamily="18" charset="0"/>
                        </a:rPr>
                        <a:t>CESAR</a:t>
                      </a:r>
                    </a:p>
                  </a:txBody>
                  <a:tcPr marL="68580" marR="68580" marT="0" marB="0">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nSpc>
                          <a:spcPct val="115000"/>
                        </a:lnSpc>
                        <a:spcAft>
                          <a:spcPts val="800"/>
                        </a:spcAft>
                      </a:pPr>
                      <a:r>
                        <a:rPr lang="es-CO" sz="1200" kern="100" dirty="0">
                          <a:effectLst/>
                          <a:latin typeface="Arial Narrow" panose="020B0606020202030204" pitchFamily="34" charset="0"/>
                          <a:ea typeface="Aptos" panose="020B0004020202020204" pitchFamily="34" charset="0"/>
                          <a:cs typeface="Times New Roman" panose="02020603050405020304" pitchFamily="18" charset="0"/>
                        </a:rPr>
                        <a:t>El Callao (37.6), Valledupar (37.7), </a:t>
                      </a:r>
                      <a:r>
                        <a:rPr lang="es-CO" sz="1200" b="1" kern="100" dirty="0">
                          <a:effectLst/>
                          <a:latin typeface="Arial Narrow" panose="020B0606020202030204" pitchFamily="34" charset="0"/>
                          <a:ea typeface="Aptos" panose="020B0004020202020204" pitchFamily="34" charset="0"/>
                          <a:cs typeface="Times New Roman" panose="02020603050405020304" pitchFamily="18" charset="0"/>
                        </a:rPr>
                        <a:t>Villa Rosa (38.2)</a:t>
                      </a:r>
                    </a:p>
                  </a:txBody>
                  <a:tcPr marL="68580" marR="68580" marT="0" marB="0">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4194258775"/>
                  </a:ext>
                </a:extLst>
              </a:tr>
              <a:tr h="172206">
                <a:tc>
                  <a:txBody>
                    <a:bodyPr/>
                    <a:lstStyle/>
                    <a:p>
                      <a:pPr>
                        <a:lnSpc>
                          <a:spcPct val="115000"/>
                        </a:lnSpc>
                        <a:spcAft>
                          <a:spcPts val="800"/>
                        </a:spcAft>
                      </a:pPr>
                      <a:r>
                        <a:rPr lang="es-CO" sz="1200" kern="100">
                          <a:effectLst/>
                          <a:latin typeface="Arial Narrow" panose="020B0606020202030204" pitchFamily="34" charset="0"/>
                          <a:ea typeface="Aptos" panose="020B0004020202020204" pitchFamily="34" charset="0"/>
                          <a:cs typeface="Times New Roman" panose="02020603050405020304" pitchFamily="18" charset="0"/>
                        </a:rPr>
                        <a:t>CÓRDOBA</a:t>
                      </a:r>
                    </a:p>
                  </a:txBody>
                  <a:tcPr marL="68580" marR="68580" marT="0" marB="0">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nSpc>
                          <a:spcPct val="115000"/>
                        </a:lnSpc>
                        <a:spcAft>
                          <a:spcPts val="800"/>
                        </a:spcAft>
                      </a:pPr>
                      <a:r>
                        <a:rPr lang="es-CO" sz="1200" kern="100" dirty="0">
                          <a:effectLst/>
                          <a:latin typeface="Arial Narrow" panose="020B0606020202030204" pitchFamily="34" charset="0"/>
                          <a:ea typeface="Aptos" panose="020B0004020202020204" pitchFamily="34" charset="0"/>
                          <a:cs typeface="Times New Roman" panose="02020603050405020304" pitchFamily="18" charset="0"/>
                        </a:rPr>
                        <a:t>Montería (37.5),Ciénaga de Oro (37.6) </a:t>
                      </a:r>
                    </a:p>
                  </a:txBody>
                  <a:tcPr marL="68580" marR="68580" marT="0" marB="0">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180508156"/>
                  </a:ext>
                </a:extLst>
              </a:tr>
              <a:tr h="172206">
                <a:tc>
                  <a:txBody>
                    <a:bodyPr/>
                    <a:lstStyle/>
                    <a:p>
                      <a:pPr>
                        <a:lnSpc>
                          <a:spcPct val="115000"/>
                        </a:lnSpc>
                        <a:spcAft>
                          <a:spcPts val="800"/>
                        </a:spcAft>
                      </a:pPr>
                      <a:r>
                        <a:rPr lang="es-CO" sz="1200" kern="100">
                          <a:effectLst/>
                          <a:latin typeface="Arial Narrow" panose="020B0606020202030204" pitchFamily="34" charset="0"/>
                          <a:ea typeface="Aptos" panose="020B0004020202020204" pitchFamily="34" charset="0"/>
                          <a:cs typeface="Times New Roman" panose="02020603050405020304" pitchFamily="18" charset="0"/>
                        </a:rPr>
                        <a:t>LA GUAJIRA</a:t>
                      </a:r>
                    </a:p>
                  </a:txBody>
                  <a:tcPr marL="68580" marR="68580" marT="0" marB="0">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nSpc>
                          <a:spcPct val="115000"/>
                        </a:lnSpc>
                        <a:spcAft>
                          <a:spcPts val="800"/>
                        </a:spcAft>
                      </a:pPr>
                      <a:r>
                        <a:rPr lang="es-CO" sz="1200" kern="100">
                          <a:effectLst/>
                          <a:latin typeface="Arial Narrow" panose="020B0606020202030204" pitchFamily="34" charset="0"/>
                          <a:ea typeface="Aptos" panose="020B0004020202020204" pitchFamily="34" charset="0"/>
                          <a:cs typeface="Times New Roman" panose="02020603050405020304" pitchFamily="18" charset="0"/>
                        </a:rPr>
                        <a:t>Urumita (38.4)</a:t>
                      </a:r>
                    </a:p>
                  </a:txBody>
                  <a:tcPr marL="68580" marR="68580" marT="0" marB="0">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1551051464"/>
                  </a:ext>
                </a:extLst>
              </a:tr>
              <a:tr h="0">
                <a:tc>
                  <a:txBody>
                    <a:bodyPr/>
                    <a:lstStyle/>
                    <a:p>
                      <a:pPr>
                        <a:lnSpc>
                          <a:spcPct val="115000"/>
                        </a:lnSpc>
                        <a:spcAft>
                          <a:spcPts val="800"/>
                        </a:spcAft>
                      </a:pPr>
                      <a:r>
                        <a:rPr lang="es-CO" sz="1200" kern="100">
                          <a:effectLst/>
                          <a:latin typeface="Arial Narrow" panose="020B0606020202030204" pitchFamily="34" charset="0"/>
                          <a:ea typeface="Aptos" panose="020B0004020202020204" pitchFamily="34" charset="0"/>
                          <a:cs typeface="Times New Roman" panose="02020603050405020304" pitchFamily="18" charset="0"/>
                        </a:rPr>
                        <a:t>VICHADA</a:t>
                      </a:r>
                    </a:p>
                  </a:txBody>
                  <a:tcPr marL="68580" marR="68580" marT="0" marB="0">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nSpc>
                          <a:spcPct val="115000"/>
                        </a:lnSpc>
                        <a:spcAft>
                          <a:spcPts val="800"/>
                        </a:spcAft>
                      </a:pPr>
                      <a:r>
                        <a:rPr lang="es-CO" sz="1200" kern="100" dirty="0">
                          <a:effectLst/>
                          <a:latin typeface="Arial Narrow" panose="020B0606020202030204" pitchFamily="34" charset="0"/>
                          <a:ea typeface="Aptos" panose="020B0004020202020204" pitchFamily="34" charset="0"/>
                          <a:cs typeface="Times New Roman" panose="02020603050405020304" pitchFamily="18" charset="0"/>
                        </a:rPr>
                        <a:t>Puerto Carreño (37.3)</a:t>
                      </a:r>
                    </a:p>
                  </a:txBody>
                  <a:tcPr marL="68580" marR="68580" marT="0" marB="0">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2589888728"/>
                  </a:ext>
                </a:extLst>
              </a:tr>
            </a:tbl>
          </a:graphicData>
        </a:graphic>
      </p:graphicFrame>
      <p:pic>
        <p:nvPicPr>
          <p:cNvPr id="6" name="Picture 2">
            <a:extLst>
              <a:ext uri="{FF2B5EF4-FFF2-40B4-BE49-F238E27FC236}">
                <a16:creationId xmlns:a16="http://schemas.microsoft.com/office/drawing/2014/main" id="{2ABD366C-4F42-901D-9289-FB792203B3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610472" y="1206767"/>
            <a:ext cx="3802397" cy="515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6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0E5C-924A-83AA-44E7-1161EB84E174}"/>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CC4B9F48-02D9-64FC-9935-490B49FA66D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9011" y="1051691"/>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92CED699-E3F7-3A14-CADD-F0C8CE9070D1}"/>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05EFEDCD-AB06-7E33-D67E-B307756FFAE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90C1D879-F46A-8761-7A28-BC2D3C9E53A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3B8A79C4-DA88-E4C8-C0CF-5D8F1BF83B7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F7887E8C-14B7-5C1E-38F3-E7384CD0C3CC}"/>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B8CB6D92-E21B-6128-0E7B-E93EAA2C2CBE}"/>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62E7E7B4-A789-9372-7E4C-F613D1986CF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507C8CDD-8C84-2BD6-6AEA-FC4A596D48F1}"/>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00C1F0D4-1E7B-CBC7-7079-1E0F95EEF55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E94A1193-99ED-9DAA-8849-4BBFD557C7B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6F95FF57-91AE-1073-80DD-68B22F7E250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B650DFED-3566-0B23-F292-ECD86E8DDC4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49928A7C-3AB1-1691-247D-7AE9A73568C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8D4D7E70-FB33-C5AD-44FE-51C1B891586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FFDEB7CE-8E93-1524-126B-8E228A46CDB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C751FFC3-4899-D11B-6F7B-45FF9BFE574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A7675C72-A258-064C-5128-5B5324B554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5A54EA95-DAA3-E323-3683-C245275CD7E5}"/>
              </a:ext>
            </a:extLst>
          </p:cNvPr>
          <p:cNvGraphicFramePr/>
          <p:nvPr/>
        </p:nvGraphicFramePr>
        <p:xfrm>
          <a:off x="4412697" y="1631378"/>
          <a:ext cx="7527601" cy="4284388"/>
        </p:xfrm>
        <a:graphic>
          <a:graphicData uri="http://schemas.openxmlformats.org/drawingml/2006/table">
            <a:tbl>
              <a:tblPr>
                <a:noFill/>
              </a:tblPr>
              <a:tblGrid>
                <a:gridCol w="686726">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None/>
                      </a:pPr>
                      <a:r>
                        <a:rPr lang="es-CO" sz="900" b="0" kern="120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kern="1200" dirty="0">
                        <a:solidFill>
                          <a:srgbClr val="000000"/>
                        </a:solidFill>
                        <a:latin typeface="Verdana" panose="020B0604030504040204" pitchFamily="34" charset="0"/>
                        <a:ea typeface="Verdana" panose="020B0604030504040204" pitchFamily="34" charset="0"/>
                        <a:cs typeface="Calibri"/>
                        <a:sym typeface="Calibri"/>
                      </a:endParaRPr>
                    </a:p>
                  </a:txBody>
                  <a:tcPr marL="91431" marR="91431"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directas al río Cauca en el departamento del Valle del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 los ríos Arroyohondo, Mulalo, Vijes,</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Yotoco, Mediacanoa, Piedras y sus afluentes (departamento de Valle del Cauca).</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66924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río Frío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F</a:t>
                      </a:r>
                      <a:r>
                        <a:rPr lang="es-CO" sz="900" b="0" u="none" strike="noStrike" cap="none" dirty="0">
                          <a:latin typeface="Verdana" panose="020B0604030504040204" pitchFamily="34" charset="0"/>
                          <a:ea typeface="Verdana" panose="020B0604030504040204" pitchFamily="34" charset="0"/>
                          <a:cs typeface="Arial Narrow"/>
                          <a:sym typeface="Arial Narrow"/>
                        </a:rPr>
                        <a:t>río y sus afluentes. Especial atención en los municipios de Riofrío y Trujillo.</a:t>
                      </a:r>
                      <a:endParaRPr sz="900" b="0" u="none" strike="noStrike" cap="none" dirty="0">
                        <a:latin typeface="Verdana" panose="020B0604030504040204" pitchFamily="34" charset="0"/>
                        <a:ea typeface="Verdana" panose="020B0604030504040204" pitchFamily="34" charset="0"/>
                      </a:endParaRPr>
                    </a:p>
                  </a:txBody>
                  <a:tcPr marL="91444" marR="91444" marT="45734" marB="4573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a:t>
                      </a:r>
                      <a:r>
                        <a:rPr lang="es-CO" sz="900" u="none" strike="noStrike" dirty="0">
                          <a:latin typeface="Verdana" panose="020B0604030504040204" pitchFamily="34" charset="0"/>
                          <a:ea typeface="Verdana" panose="020B0604030504040204" pitchFamily="34" charset="0"/>
                          <a:cs typeface="Arial Narrow"/>
                          <a:sym typeface="Arial Narrow"/>
                        </a:rPr>
                        <a:t>de los ríos</a:t>
                      </a:r>
                      <a:r>
                        <a:rPr lang="es-CO" sz="900" b="0" u="none" strike="noStrike" dirty="0">
                          <a:latin typeface="Verdana" panose="020B0604030504040204" pitchFamily="34" charset="0"/>
                          <a:ea typeface="Verdana" panose="020B0604030504040204" pitchFamily="34" charset="0"/>
                          <a:cs typeface="Arial Narrow"/>
                          <a:sym typeface="Arial Narrow"/>
                        </a:rPr>
                        <a:t> Guachal, Bolo, Fraile y Párraga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Guachal, Bolo, Fraile, Párraga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 Especial atención en los municipios de Florida, Pradera, Candelaria y Palmira.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41660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 los ríos Amaime y Cerrito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súbitas en los ríos Amaime, Cerrito y sus afluentes como el río Nima (departamento de Valle del Cauca). Especial atención en el municipio de Palmira,</a:t>
                      </a:r>
                      <a:r>
                        <a:rPr lang="es-CO" sz="90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Valle del Cauca.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459211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Guabas, Sabaletas y Sonso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Guabas, Sabaletas, Sonso y sus afluentes. Especial atención en los municipios de Ginebra y Guacarí </a:t>
                      </a: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(departamento de Valle del Cauca). </a:t>
                      </a:r>
                      <a:endParaRPr lang="es-ES"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 los ríos </a:t>
                      </a:r>
                      <a:r>
                        <a:rPr lang="es-CO" sz="900" b="0" u="none" strike="noStrike" dirty="0">
                          <a:latin typeface="Verdana" panose="020B0604030504040204" pitchFamily="34" charset="0"/>
                          <a:ea typeface="Verdana" panose="020B0604030504040204" pitchFamily="34" charset="0"/>
                          <a:cs typeface="Arial Narrow"/>
                          <a:sym typeface="Arial Narrow"/>
                        </a:rPr>
                        <a:t>Guadalajara y San Pedro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Guadalajara, San Pedro y sus afluentes. Especial atención en los municipios de Guadalajara de Buga y San Pedro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dirty="0">
                          <a:latin typeface="Verdana" panose="020B0604030504040204" pitchFamily="34" charset="0"/>
                          <a:ea typeface="Verdana" panose="020B0604030504040204" pitchFamily="34" charset="0"/>
                          <a:cs typeface="Arial Narrow"/>
                          <a:sym typeface="Arial Narrow"/>
                        </a:rPr>
                        <a:t>.</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1098917"/>
                  </a:ext>
                </a:extLst>
              </a:tr>
            </a:tbl>
          </a:graphicData>
        </a:graphic>
      </p:graphicFrame>
      <p:pic>
        <p:nvPicPr>
          <p:cNvPr id="19" name="Google Shape;158;p1" descr="Recurso 37.png">
            <a:extLst>
              <a:ext uri="{FF2B5EF4-FFF2-40B4-BE49-F238E27FC236}">
                <a16:creationId xmlns:a16="http://schemas.microsoft.com/office/drawing/2014/main" id="{D8BAF4CD-C886-75F5-6CFA-4D75C1D1971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719156" y="273367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83E0E28D-AB92-6424-18BC-F17AEA40556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79172" y="334449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FF4DB486-6E46-6572-B145-42D17F1A08D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86599" y="330537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182;p20">
            <a:extLst>
              <a:ext uri="{FF2B5EF4-FFF2-40B4-BE49-F238E27FC236}">
                <a16:creationId xmlns:a16="http://schemas.microsoft.com/office/drawing/2014/main" id="{73D5AD81-C360-708A-4F6B-4B0FE505800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674" y="222947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C5FCDEB6-948B-6B56-E6A3-A7F824D660B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22254" y="393972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9DCEE4E6-4F6F-F001-AB17-CEB86EA695B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851712" y="359766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83F4981D-1FBB-023E-3FC5-DF4CDCFF91B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4" name="Google Shape;3182;p20">
            <a:extLst>
              <a:ext uri="{FF2B5EF4-FFF2-40B4-BE49-F238E27FC236}">
                <a16:creationId xmlns:a16="http://schemas.microsoft.com/office/drawing/2014/main" id="{E6A9E034-7B6F-EED5-C652-B6F6F60653C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674" y="350568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2;p20">
            <a:extLst>
              <a:ext uri="{FF2B5EF4-FFF2-40B4-BE49-F238E27FC236}">
                <a16:creationId xmlns:a16="http://schemas.microsoft.com/office/drawing/2014/main" id="{C5377702-9A5D-9C45-19C4-CF450067058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674" y="286758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2;p20">
            <a:extLst>
              <a:ext uri="{FF2B5EF4-FFF2-40B4-BE49-F238E27FC236}">
                <a16:creationId xmlns:a16="http://schemas.microsoft.com/office/drawing/2014/main" id="{FA416C4D-1B06-6FA0-FE0A-F785C852C91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674" y="41258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57CE1A40-D378-B9C9-D97E-481B5D3AE63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674" y="474594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182;p20">
            <a:extLst>
              <a:ext uri="{FF2B5EF4-FFF2-40B4-BE49-F238E27FC236}">
                <a16:creationId xmlns:a16="http://schemas.microsoft.com/office/drawing/2014/main" id="{EE7CDCF3-3562-E861-D458-D1D3B6AA033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9674" y="536000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28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FE4FF-F56F-FCEB-C28D-B304C6C2B033}"/>
            </a:ext>
          </a:extLst>
        </p:cNvPr>
        <p:cNvGrpSpPr/>
        <p:nvPr/>
      </p:nvGrpSpPr>
      <p:grpSpPr>
        <a:xfrm>
          <a:off x="0" y="0"/>
          <a:ext cx="0" cy="0"/>
          <a:chOff x="0" y="0"/>
          <a:chExt cx="0" cy="0"/>
        </a:xfrm>
      </p:grpSpPr>
      <p:graphicFrame>
        <p:nvGraphicFramePr>
          <p:cNvPr id="3" name="Google Shape;3394;p29">
            <a:extLst>
              <a:ext uri="{FF2B5EF4-FFF2-40B4-BE49-F238E27FC236}">
                <a16:creationId xmlns:a16="http://schemas.microsoft.com/office/drawing/2014/main" id="{F4886D3F-4974-D34C-C560-75D90F4612D7}"/>
              </a:ext>
            </a:extLst>
          </p:cNvPr>
          <p:cNvGraphicFramePr/>
          <p:nvPr/>
        </p:nvGraphicFramePr>
        <p:xfrm>
          <a:off x="4415556" y="1894693"/>
          <a:ext cx="7527601" cy="3809550"/>
        </p:xfrm>
        <a:graphic>
          <a:graphicData uri="http://schemas.openxmlformats.org/drawingml/2006/table">
            <a:tbl>
              <a:tblPr>
                <a:noFill/>
              </a:tblPr>
              <a:tblGrid>
                <a:gridCol w="686726">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Tuluá y Morales</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súbitas en las cuencas de los ríos Tuluá y Morales, entre otros aportantes al río Cauca en el departamento del Valle del Cauca. Especial atención en el río San Pedro. .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Desbordamiento del río Morales afectando a los habitantes del barrio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Aguaclara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del municipio de  Tuluá, Valle del Cauca (05/03/2025).</a:t>
                      </a:r>
                      <a:endParaRPr sz="900" b="1"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66924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 Cauca</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MX" sz="900" b="1" u="none" strike="noStrike" kern="1200" dirty="0">
                          <a:solidFill>
                            <a:schemeClr val="dk1"/>
                          </a:solidFill>
                          <a:latin typeface="Verdana" panose="020B0604030504040204" pitchFamily="34" charset="0"/>
                          <a:ea typeface="Verdana" panose="020B0604030504040204" pitchFamily="34" charset="0"/>
                        </a:rPr>
                        <a:t>Alerta puntual: </a:t>
                      </a:r>
                      <a:r>
                        <a:rPr lang="es-MX" sz="900" u="none" strike="noStrike" kern="1200" dirty="0">
                          <a:solidFill>
                            <a:schemeClr val="dk1"/>
                          </a:solidFill>
                          <a:latin typeface="Verdana" panose="020B0604030504040204" pitchFamily="34" charset="0"/>
                          <a:ea typeface="Verdana" panose="020B0604030504040204" pitchFamily="34" charset="0"/>
                        </a:rPr>
                        <a:t>Desbordamiento del río Cauca en el sector de Agua Clara del municipio de Tuluá, Valle del Cauca (06/03/2025). </a:t>
                      </a:r>
                      <a:endParaRPr sz="900" u="none" strike="noStrike" kern="1200" dirty="0">
                        <a:solidFill>
                          <a:schemeClr val="dk1"/>
                        </a:solidFill>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57668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del río Bugalagrande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Bugalagrande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del municipio de Andalucía. </a:t>
                      </a:r>
                      <a:endParaRPr lang="es-ES" sz="900" u="none" strike="noStrike" baseline="0" dirty="0">
                        <a:latin typeface="Verdana" panose="020B0604030504040204" pitchFamily="34" charset="0"/>
                        <a:ea typeface="Verdana" panose="020B0604030504040204" pitchFamily="34" charset="0"/>
                        <a:cs typeface="Arial Narrow"/>
                        <a:sym typeface="Arial Narrow"/>
                      </a:endParaRPr>
                    </a:p>
                  </a:txBody>
                  <a:tcPr marL="91450" marR="91450"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Paila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Paila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quebradas San José, Brasil, La Esperanza, Sanabria y San Marcos</a:t>
                      </a:r>
                      <a:r>
                        <a:rPr lang="es-CO" sz="900" b="0" u="none" strike="noStrike" cap="none" dirty="0">
                          <a:latin typeface="Verdana" panose="020B0604030504040204" pitchFamily="34" charset="0"/>
                          <a:ea typeface="Verdana" panose="020B0604030504040204" pitchFamily="34" charset="0"/>
                          <a:cs typeface="Arial Narrow"/>
                          <a:sym typeface="Arial Narrow"/>
                        </a:rPr>
                        <a:t>)</a:t>
                      </a:r>
                      <a:r>
                        <a:rPr lang="es-CO" sz="900" u="none" strike="noStrike" cap="none" dirty="0">
                          <a:latin typeface="Verdana" panose="020B0604030504040204" pitchFamily="34" charset="0"/>
                          <a:ea typeface="Verdana" panose="020B0604030504040204" pitchFamily="34" charset="0"/>
                          <a:cs typeface="Arial Narrow"/>
                          <a:sym typeface="Arial Narrow"/>
                        </a:rPr>
                        <a:t>.</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 los municipios de Zarzal y Sevilla </a:t>
                      </a:r>
                      <a:r>
                        <a:rPr lang="es-CO" sz="900" u="none" strike="noStrike" cap="none" dirty="0">
                          <a:latin typeface="Verdana" panose="020B0604030504040204" pitchFamily="34" charset="0"/>
                          <a:ea typeface="Verdana" panose="020B0604030504040204" pitchFamily="34" charset="0"/>
                          <a:cs typeface="Arial Narrow"/>
                          <a:sym typeface="Arial Narrow"/>
                        </a:rPr>
                        <a:t>(Valle del Cauca). </a:t>
                      </a:r>
                      <a:endParaRPr sz="900" u="none" strike="noStrike" cap="none" dirty="0">
                        <a:latin typeface="Verdana" panose="020B0604030504040204" pitchFamily="34" charset="0"/>
                        <a:ea typeface="Verdana" panose="020B0604030504040204" pitchFamily="34" charset="0"/>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459211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aportantes al río Cauca en el departamento del Valle del Cauca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 las quebradas Las Cañas - Los Micos y Obando, aportantes al Cauca en el departamento Valle del Cauca. Especial atención en los municipios de Cartago y La Victoria. </a:t>
                      </a: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bl>
          </a:graphicData>
        </a:graphic>
      </p:graphicFrame>
      <p:pic>
        <p:nvPicPr>
          <p:cNvPr id="11" name="Google Shape;3328;p26">
            <a:extLst>
              <a:ext uri="{FF2B5EF4-FFF2-40B4-BE49-F238E27FC236}">
                <a16:creationId xmlns:a16="http://schemas.microsoft.com/office/drawing/2014/main" id="{4944F87A-3922-6545-BA63-52FB04D2608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9011" y="1051691"/>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EEF7BD34-EA1F-7687-C0DB-A91010B8012F}"/>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85E00C2D-87B6-FCD6-396C-C0219ED9190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231915AE-A9B9-9173-13DF-CAAB9113C22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2F36C147-7A0F-32C4-1AE6-486EE1FE246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9850" y="323804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441DEFCC-CDFD-7655-02B6-B4A8877EB4D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CC2B9B8C-8320-8512-65EB-A7A7474AFD57}"/>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F142AECF-46B9-9F7C-29D0-16EA4F4E21DC}"/>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F0FE997A-EC90-DC0D-33FD-CB2DC08AAF64}"/>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A8C7AF88-4E54-84BE-1547-E8047ED624A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F201464D-2A7C-8EA1-1C25-F7E8BB43163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81E2032B-208E-8C47-648C-3CF28CB58FB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B6D69EF6-34F5-E659-E77F-3BCAE7249C9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7C0F5D4A-0B59-AC20-CD9A-D9B6795AFC5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9EEF9BB8-23E8-0341-1321-2DEA41BECB60}"/>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F03A4F2C-5F20-C561-EFF3-434E5CA3D1E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FEE2F124-5010-6965-1D76-E36D8521137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BA6B26C2-A6B7-E85F-FADF-D7AC9CC78B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6048370F-1947-13EA-3F5A-F696A21B677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058994" y="298553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BA985811-498A-8EF1-7737-5E843B40976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241655" y="255687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8959B259-FCDB-A732-8FE6-D636AFD0CAC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327976" y="215111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2B6832AA-7A75-DB25-A1C1-6D30CDB6D63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035655" y="269181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08399E7E-E070-986C-E52B-5C76DD844C2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8737" y="4487319"/>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2;p20">
            <a:extLst>
              <a:ext uri="{FF2B5EF4-FFF2-40B4-BE49-F238E27FC236}">
                <a16:creationId xmlns:a16="http://schemas.microsoft.com/office/drawing/2014/main" id="{9C7BFF13-E5C7-71EF-B0B9-BFA57E3668C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8737" y="514348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390CF99E-1EA4-5C6C-0F6D-46E34C90BEC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4" name="Google Shape;3182;p20">
            <a:extLst>
              <a:ext uri="{FF2B5EF4-FFF2-40B4-BE49-F238E27FC236}">
                <a16:creationId xmlns:a16="http://schemas.microsoft.com/office/drawing/2014/main" id="{75C96D8E-4EB1-9B92-79B9-686FAFAD801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8737" y="387529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0;p9">
            <a:extLst>
              <a:ext uri="{FF2B5EF4-FFF2-40B4-BE49-F238E27FC236}">
                <a16:creationId xmlns:a16="http://schemas.microsoft.com/office/drawing/2014/main" id="{A61D9898-24B7-4CF2-2202-57C2F9595EB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4229" y="2944992"/>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203;p21" descr="Recurso 25.png">
            <a:extLst>
              <a:ext uri="{FF2B5EF4-FFF2-40B4-BE49-F238E27FC236}">
                <a16:creationId xmlns:a16="http://schemas.microsoft.com/office/drawing/2014/main" id="{3A875AB3-11F3-9EF3-D1F1-0B544AE9B62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9850" y="256354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110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F4D33-A7EA-7CAA-8915-0CDF90541BB6}"/>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927076ED-11FC-524B-8401-857BAF6CB89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5314280F-249B-3E6A-F14C-24539237056B}"/>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217AAFFA-4B86-F003-77DD-3FB8034CCF4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915FBD2D-F381-2FC4-69D7-3E04DA38604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5A84A515-0BA3-5A9F-A767-AFC419E115B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9CB89756-E01A-8B93-8C4C-B9A0276F1EE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F3A1373B-E2E3-041C-61D8-2043324B8F1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FDD1340C-8719-AD1D-47A3-5CE1BDEA7C7F}"/>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0754AFF8-AB42-E7DC-B372-F522F6B07B28}"/>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93480D77-FCDE-3EF2-0F0B-2E4661D50F5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AD870FDB-9BBA-6260-1D67-E2E6E1D8A0D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FDB8A8E0-A7EE-535B-2C82-C8953EB0E6B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297684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A7068A23-40AA-DF82-39F0-37DD9385890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9D9201CA-5B5B-87FE-BEED-9B77FCDE0DE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1BF444A2-2B10-72A9-2EE3-E427C2D3BDB7}"/>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18D7ABE3-036E-ACDD-D7F7-2E77D96F4535}"/>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89694C32-14C2-261D-A44A-9157E93E135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83A634FB-5317-E91A-5DEB-5716A4DB7B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828BD414-AC5A-A229-0019-EBC7329FFE4F}"/>
              </a:ext>
            </a:extLst>
          </p:cNvPr>
          <p:cNvGraphicFramePr/>
          <p:nvPr/>
        </p:nvGraphicFramePr>
        <p:xfrm>
          <a:off x="4404604" y="2026023"/>
          <a:ext cx="7527600" cy="310888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Pescador – RUT – Chanco – Catarina – Cañaveral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Roldanillo, Cáceres, Quebrada El Rey, Zanjón Los Mudos y Quebrada La Unión asociados con el distrito de riego del RUT (ríos Roldanillo - La Unión  - Toro) y pertenecientes a la subzona hidrográfica de los ríos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Pescador, Chanco, Catarina, Cañaveral</a:t>
                      </a: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(departamento de Valle del Cauca), se recomienda especial atención en los municipios de Roldanillo y La Unión (Valle del Cauca). </a:t>
                      </a:r>
                      <a:endPar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394888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Cuenca del río La Vieja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en el río La Vieja y sus afluentes, especialmente en los ríos Verde (municipios de Córdoba y Buenavista) y Quindío (municipios de Calarcá y Salento), río Lejos y la quebrada La Iglesia (municipio de Pijao). Se recomienda especial atención en los municipios de Tebaida, Pijao, Génova, Armenia, Calarcá y Salento (Quindío)</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Caicedonia y Cartago (Valle del Cauca). </a:t>
                      </a:r>
                    </a:p>
                  </a:txBody>
                  <a:tcPr marL="91453" marR="91453" marT="45629" marB="456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3631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Otún y otros directos al río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Otún y sus afluentes, especial atención al río San Eugenio. </a:t>
                      </a:r>
                      <a:r>
                        <a:rPr lang="es-CO" sz="900" b="0" u="none" strike="noStrike" dirty="0">
                          <a:latin typeface="Verdana" panose="020B0604030504040204" pitchFamily="34" charset="0"/>
                          <a:ea typeface="Verdana" panose="020B0604030504040204" pitchFamily="34" charset="0"/>
                          <a:cs typeface="Arial Narrow"/>
                          <a:sym typeface="Arial Narrow"/>
                        </a:rPr>
                        <a:t>Se recomienda especial atención en los municipios de Santa Rosa de Cabal, Dosquebradas, Marsella y Pereira (Risaralda). </a:t>
                      </a:r>
                      <a:endParaRPr sz="90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9478758"/>
                  </a:ext>
                </a:extLst>
              </a:tr>
            </a:tbl>
          </a:graphicData>
        </a:graphic>
      </p:graphicFrame>
      <p:pic>
        <p:nvPicPr>
          <p:cNvPr id="19" name="Google Shape;158;p1" descr="Recurso 37.png">
            <a:extLst>
              <a:ext uri="{FF2B5EF4-FFF2-40B4-BE49-F238E27FC236}">
                <a16:creationId xmlns:a16="http://schemas.microsoft.com/office/drawing/2014/main" id="{77F4EEE6-8B8B-C5C8-9D72-92F00881032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150479" y="195804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9335A4C2-3061-45E9-F448-3A71EC5ED81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872209" y="15494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2;p20">
            <a:extLst>
              <a:ext uri="{FF2B5EF4-FFF2-40B4-BE49-F238E27FC236}">
                <a16:creationId xmlns:a16="http://schemas.microsoft.com/office/drawing/2014/main" id="{60A06E7E-965D-8224-3564-1C573593EFB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671" y="457848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B8C5E058-9FE7-03B7-F10E-6DAC96A617E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671" y="283947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2;p20">
            <a:extLst>
              <a:ext uri="{FF2B5EF4-FFF2-40B4-BE49-F238E27FC236}">
                <a16:creationId xmlns:a16="http://schemas.microsoft.com/office/drawing/2014/main" id="{DCACED8C-8A30-8CD6-72B8-C51EBD2886F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671" y="3761266"/>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45AFEC8A-A121-871C-7E24-CA7CF643DE6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 name="Google Shape;158;p1" descr="Recurso 37.png">
            <a:extLst>
              <a:ext uri="{FF2B5EF4-FFF2-40B4-BE49-F238E27FC236}">
                <a16:creationId xmlns:a16="http://schemas.microsoft.com/office/drawing/2014/main" id="{B90A2BF9-B2BE-B9C9-8EDB-761E91ADC45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739653" y="211789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94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6ADA-2E23-BC74-B746-B11E8D13592A}"/>
            </a:ext>
          </a:extLst>
        </p:cNvPr>
        <p:cNvGrpSpPr/>
        <p:nvPr/>
      </p:nvGrpSpPr>
      <p:grpSpPr>
        <a:xfrm>
          <a:off x="0" y="0"/>
          <a:ext cx="0" cy="0"/>
          <a:chOff x="0" y="0"/>
          <a:chExt cx="0" cy="0"/>
        </a:xfrm>
      </p:grpSpPr>
      <p:graphicFrame>
        <p:nvGraphicFramePr>
          <p:cNvPr id="5" name="Google Shape;3394;p29">
            <a:extLst>
              <a:ext uri="{FF2B5EF4-FFF2-40B4-BE49-F238E27FC236}">
                <a16:creationId xmlns:a16="http://schemas.microsoft.com/office/drawing/2014/main" id="{789AE6C4-C986-873F-8DC4-DFDE96CE91B3}"/>
              </a:ext>
            </a:extLst>
          </p:cNvPr>
          <p:cNvGraphicFramePr/>
          <p:nvPr/>
        </p:nvGraphicFramePr>
        <p:xfrm>
          <a:off x="4428002" y="1856961"/>
          <a:ext cx="7527600" cy="392111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Chinchiná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Chinchiná y sus afluentes en el Eje Cafetero. Especial atención en los municipios de Villamaría y Manizales (Caldas).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648502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Risaralda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i="0" u="none" strike="noStrike" dirty="0">
                          <a:latin typeface="Verdana" panose="020B0604030504040204" pitchFamily="34" charset="0"/>
                          <a:ea typeface="Verdana" panose="020B0604030504040204" pitchFamily="34" charset="0"/>
                          <a:cs typeface="Arial Narrow"/>
                          <a:sym typeface="Arial Narrow"/>
                        </a:rPr>
                        <a:t>Probabilidad de crecientes súbitas en el río Risaralda y sus afluentes, especialmente en el río Guática y Mapa. Especial atención a la altura del municipio de Anserma, Riosucio Viterbo, Belalcázar (Caldas), Apia, Mistrató, Balboa y La Virginia (Risaralda).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media del río Cauca</a:t>
                      </a:r>
                    </a:p>
                  </a:txBody>
                  <a:tcPr marL="91443" marR="91443"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en el tramo del río Cauca comprendido desde la estación La Pintada (a la altura del municipio La Pintada), pasando por los municipios de Fredonia y Venecia, hasta la estación Olaya (a la altura del municipio de Olaya). Se recomienda estar atentos en las comunidades aledañas a la ribera del río Cauca. </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879375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Tapias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Tapias y sus afluentes en el Eje Cafetero. Especial atención en el municipio de La Merced, Filadelfia, Aranzázu, Neira y Salamina (Caldas).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Otros Directos al 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u="none" strike="noStrike" dirty="0">
                          <a:latin typeface="Verdana" panose="020B0604030504040204" pitchFamily="34" charset="0"/>
                          <a:ea typeface="Verdana" panose="020B0604030504040204" pitchFamily="34" charset="0"/>
                          <a:cs typeface="Arial Narrow"/>
                          <a:sym typeface="Arial Narrow"/>
                        </a:rPr>
                        <a:t> y sus aportantes como los ríos Cartama (Antioquia) y Supía (Caldas) y las </a:t>
                      </a:r>
                      <a:r>
                        <a:rPr lang="es-CO" sz="900" b="0" u="none" strike="noStrike" dirty="0">
                          <a:latin typeface="Verdana" panose="020B0604030504040204" pitchFamily="34" charset="0"/>
                          <a:ea typeface="Verdana" panose="020B0604030504040204" pitchFamily="34" charset="0"/>
                          <a:cs typeface="Arial Narrow"/>
                          <a:sym typeface="Arial Narrow"/>
                        </a:rPr>
                        <a:t>quebradas Cascabel y </a:t>
                      </a:r>
                      <a:r>
                        <a:rPr lang="es-CO" sz="900" u="none" strike="noStrike" dirty="0">
                          <a:latin typeface="Verdana" panose="020B0604030504040204" pitchFamily="34" charset="0"/>
                          <a:ea typeface="Verdana" panose="020B0604030504040204" pitchFamily="34" charset="0"/>
                          <a:cs typeface="Arial Narrow"/>
                          <a:sym typeface="Arial Narrow"/>
                        </a:rPr>
                        <a:t>Pantanos. Especial atención en los municipios de Pueblorrico, Támesis y Valparaíso (Antioquia), Supía y </a:t>
                      </a:r>
                      <a:r>
                        <a:rPr lang="es-CO" sz="900" b="0" u="none" strike="noStrike" dirty="0">
                          <a:latin typeface="Verdana" panose="020B0604030504040204" pitchFamily="34" charset="0"/>
                          <a:ea typeface="Verdana" panose="020B0604030504040204" pitchFamily="34" charset="0"/>
                          <a:cs typeface="Arial Narrow"/>
                          <a:sym typeface="Arial Narrow"/>
                        </a:rPr>
                        <a:t>Marmato (Caldas) y </a:t>
                      </a:r>
                      <a:r>
                        <a:rPr lang="es-CO" sz="900" b="0" u="none" strike="noStrike" dirty="0" err="1">
                          <a:latin typeface="Verdana" panose="020B0604030504040204" pitchFamily="34" charset="0"/>
                          <a:ea typeface="Verdana" panose="020B0604030504040204" pitchFamily="34" charset="0"/>
                          <a:cs typeface="Arial Narrow"/>
                          <a:sym typeface="Arial Narrow"/>
                        </a:rPr>
                        <a:t>Quinchína</a:t>
                      </a:r>
                      <a:r>
                        <a:rPr lang="es-CO" sz="900" b="0" u="none" strike="noStrike" dirty="0">
                          <a:latin typeface="Verdana" panose="020B0604030504040204" pitchFamily="34" charset="0"/>
                          <a:ea typeface="Verdana" panose="020B0604030504040204" pitchFamily="34" charset="0"/>
                          <a:cs typeface="Arial Narrow"/>
                          <a:sym typeface="Arial Narrow"/>
                        </a:rPr>
                        <a:t> (Risaralda)</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43" marR="91443" marT="45609" marB="456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4954869"/>
                  </a:ext>
                </a:extLst>
              </a:tr>
            </a:tbl>
          </a:graphicData>
        </a:graphic>
      </p:graphicFrame>
      <p:pic>
        <p:nvPicPr>
          <p:cNvPr id="461826" name="Google Shape;3354;p27">
            <a:extLst>
              <a:ext uri="{FF2B5EF4-FFF2-40B4-BE49-F238E27FC236}">
                <a16:creationId xmlns:a16="http://schemas.microsoft.com/office/drawing/2014/main" id="{CF97131D-17BD-9892-FDCA-2DB3FAD6C95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Google Shape;3182;p20">
            <a:extLst>
              <a:ext uri="{FF2B5EF4-FFF2-40B4-BE49-F238E27FC236}">
                <a16:creationId xmlns:a16="http://schemas.microsoft.com/office/drawing/2014/main" id="{3DBE775C-D38A-0A80-1A29-E4F37F4AC4E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Google Shape;5325;p223">
            <a:extLst>
              <a:ext uri="{FF2B5EF4-FFF2-40B4-BE49-F238E27FC236}">
                <a16:creationId xmlns:a16="http://schemas.microsoft.com/office/drawing/2014/main" id="{0F50FA1F-460C-A42D-98E5-1DF5F721538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Google Shape;349;p9">
            <a:extLst>
              <a:ext uri="{FF2B5EF4-FFF2-40B4-BE49-F238E27FC236}">
                <a16:creationId xmlns:a16="http://schemas.microsoft.com/office/drawing/2014/main" id="{C02AA74D-48AD-881B-CEDB-FD23A3B9715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1834" name="Google Shape;353;p9" descr="Recurso 37.png">
            <a:extLst>
              <a:ext uri="{FF2B5EF4-FFF2-40B4-BE49-F238E27FC236}">
                <a16:creationId xmlns:a16="http://schemas.microsoft.com/office/drawing/2014/main" id="{CFA6A3A9-5FBE-D432-4756-F2299BCC60DE}"/>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1835" name="Google Shape;158;p1" descr="Recurso 37.png">
            <a:extLst>
              <a:ext uri="{FF2B5EF4-FFF2-40B4-BE49-F238E27FC236}">
                <a16:creationId xmlns:a16="http://schemas.microsoft.com/office/drawing/2014/main" id="{3047821F-581E-7C13-807D-B17A67347D5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1836" name="Google Shape;348;p9">
            <a:extLst>
              <a:ext uri="{FF2B5EF4-FFF2-40B4-BE49-F238E27FC236}">
                <a16:creationId xmlns:a16="http://schemas.microsoft.com/office/drawing/2014/main" id="{F48311BC-4582-27D8-243D-82FC3DEDD78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7" name="Google Shape;349;p9">
            <a:extLst>
              <a:ext uri="{FF2B5EF4-FFF2-40B4-BE49-F238E27FC236}">
                <a16:creationId xmlns:a16="http://schemas.microsoft.com/office/drawing/2014/main" id="{628676C2-7A83-A488-E0B3-01199BEDFCF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8" name="Google Shape;350;p9">
            <a:extLst>
              <a:ext uri="{FF2B5EF4-FFF2-40B4-BE49-F238E27FC236}">
                <a16:creationId xmlns:a16="http://schemas.microsoft.com/office/drawing/2014/main" id="{1A440096-3614-1D09-2004-194A759D0A7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9" name="Google Shape;351;p9" descr="Recurso 32.png">
            <a:extLst>
              <a:ext uri="{FF2B5EF4-FFF2-40B4-BE49-F238E27FC236}">
                <a16:creationId xmlns:a16="http://schemas.microsoft.com/office/drawing/2014/main" id="{D0BCDF3D-C690-7469-1144-A64255878E0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0" name="Google Shape;352;p9">
            <a:extLst>
              <a:ext uri="{FF2B5EF4-FFF2-40B4-BE49-F238E27FC236}">
                <a16:creationId xmlns:a16="http://schemas.microsoft.com/office/drawing/2014/main" id="{FEBB5D5E-75E0-D153-1A0E-AAFDE2A7791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1" name="Google Shape;353;p9" descr="Recurso 37.png">
            <a:extLst>
              <a:ext uri="{FF2B5EF4-FFF2-40B4-BE49-F238E27FC236}">
                <a16:creationId xmlns:a16="http://schemas.microsoft.com/office/drawing/2014/main" id="{08052439-5A71-D382-C4EF-D1507A66F6E7}"/>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1842" name="Google Shape;354;p9" descr="Recurso 31.png">
            <a:extLst>
              <a:ext uri="{FF2B5EF4-FFF2-40B4-BE49-F238E27FC236}">
                <a16:creationId xmlns:a16="http://schemas.microsoft.com/office/drawing/2014/main" id="{F142E0BA-AFFD-3395-7459-E2BEA5EDD81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3" name="Google Shape;158;p1" descr="Recurso 37.png">
            <a:extLst>
              <a:ext uri="{FF2B5EF4-FFF2-40B4-BE49-F238E27FC236}">
                <a16:creationId xmlns:a16="http://schemas.microsoft.com/office/drawing/2014/main" id="{6EA35368-2C7D-2C61-9111-D3BA6BAABB8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770B7134-D325-E8C1-74A4-C810498E7A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7B153205-6762-1104-F212-92A5A89889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2DED4054-5569-0D79-4F89-794639E01E90}"/>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025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65EE7E05-6979-0BBF-1BD7-3486CF3422C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975426" y="586499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D3CDB65C-D451-EB53-52F5-5E41E5D9695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980414" y="510215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1C36D178-C233-2E00-39D8-F60E4613809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547216" y="51839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446795C9-8D7B-4624-1FD3-A9C2B318AA5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654331" y="470884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2;p20">
            <a:extLst>
              <a:ext uri="{FF2B5EF4-FFF2-40B4-BE49-F238E27FC236}">
                <a16:creationId xmlns:a16="http://schemas.microsoft.com/office/drawing/2014/main" id="{AC0256ED-C247-B428-564D-FAC46CBA85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725" y="243348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2;p20">
            <a:extLst>
              <a:ext uri="{FF2B5EF4-FFF2-40B4-BE49-F238E27FC236}">
                <a16:creationId xmlns:a16="http://schemas.microsoft.com/office/drawing/2014/main" id="{F8B0F036-B65C-02F2-E98A-8B7652AB285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725" y="3054406"/>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2;p20">
            <a:extLst>
              <a:ext uri="{FF2B5EF4-FFF2-40B4-BE49-F238E27FC236}">
                <a16:creationId xmlns:a16="http://schemas.microsoft.com/office/drawing/2014/main" id="{01FB26E9-B834-E288-733A-99755CE810E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725" y="446387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93E57D4D-25EF-78A7-586C-3815EC83714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7937" y="4309725"/>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49;p9">
            <a:extLst>
              <a:ext uri="{FF2B5EF4-FFF2-40B4-BE49-F238E27FC236}">
                <a16:creationId xmlns:a16="http://schemas.microsoft.com/office/drawing/2014/main" id="{BF745D1C-14EA-4439-CCB6-FDB3BD100AE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7200" y="375202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49;p9">
            <a:extLst>
              <a:ext uri="{FF2B5EF4-FFF2-40B4-BE49-F238E27FC236}">
                <a16:creationId xmlns:a16="http://schemas.microsoft.com/office/drawing/2014/main" id="{84C3B1C0-4CB0-6106-5206-60375E701C2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7200" y="342900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BF6BEAE5-0216-349D-FBCA-E568CD93F13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8073" y="2653168"/>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2;p20">
            <a:extLst>
              <a:ext uri="{FF2B5EF4-FFF2-40B4-BE49-F238E27FC236}">
                <a16:creationId xmlns:a16="http://schemas.microsoft.com/office/drawing/2014/main" id="{6B946B52-8EB7-6243-119B-F31F3636E74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725" y="516658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A207275A-027F-7205-C560-CFF84ED0826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165247" y="56451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55E0137E-15F5-B228-9D0E-8EF8B290A453}"/>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24075" y="378491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64B5ECF9-1A67-B521-EC23-5963D7EFE5A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spTree>
    <p:extLst>
      <p:ext uri="{BB962C8B-B14F-4D97-AF65-F5344CB8AC3E}">
        <p14:creationId xmlns:p14="http://schemas.microsoft.com/office/powerpoint/2010/main" val="1225894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67D1E-C2BE-C160-2709-4429D070C88A}"/>
            </a:ext>
          </a:extLst>
        </p:cNvPr>
        <p:cNvGrpSpPr/>
        <p:nvPr/>
      </p:nvGrpSpPr>
      <p:grpSpPr>
        <a:xfrm>
          <a:off x="0" y="0"/>
          <a:ext cx="0" cy="0"/>
          <a:chOff x="0" y="0"/>
          <a:chExt cx="0" cy="0"/>
        </a:xfrm>
      </p:grpSpPr>
      <p:pic>
        <p:nvPicPr>
          <p:cNvPr id="461826" name="Google Shape;3354;p27">
            <a:extLst>
              <a:ext uri="{FF2B5EF4-FFF2-40B4-BE49-F238E27FC236}">
                <a16:creationId xmlns:a16="http://schemas.microsoft.com/office/drawing/2014/main" id="{B1E17093-3196-A721-F545-CDFCE596F28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Google Shape;3182;p20">
            <a:extLst>
              <a:ext uri="{FF2B5EF4-FFF2-40B4-BE49-F238E27FC236}">
                <a16:creationId xmlns:a16="http://schemas.microsoft.com/office/drawing/2014/main" id="{617B159D-9BF5-BAF8-6957-C339FCB420C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1" name="Google Shape;3203;p21" descr="Recurso 25.png">
            <a:extLst>
              <a:ext uri="{FF2B5EF4-FFF2-40B4-BE49-F238E27FC236}">
                <a16:creationId xmlns:a16="http://schemas.microsoft.com/office/drawing/2014/main" id="{B75D0AD7-E52B-024A-848C-FBC09F38667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Google Shape;5325;p223">
            <a:extLst>
              <a:ext uri="{FF2B5EF4-FFF2-40B4-BE49-F238E27FC236}">
                <a16:creationId xmlns:a16="http://schemas.microsoft.com/office/drawing/2014/main" id="{EDBA43D9-C4B2-BDEF-C7BE-37DC7569E4A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Google Shape;349;p9">
            <a:extLst>
              <a:ext uri="{FF2B5EF4-FFF2-40B4-BE49-F238E27FC236}">
                <a16:creationId xmlns:a16="http://schemas.microsoft.com/office/drawing/2014/main" id="{90E1065E-B5EA-9683-D33D-8032C6D473B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1834" name="Google Shape;353;p9" descr="Recurso 37.png">
            <a:extLst>
              <a:ext uri="{FF2B5EF4-FFF2-40B4-BE49-F238E27FC236}">
                <a16:creationId xmlns:a16="http://schemas.microsoft.com/office/drawing/2014/main" id="{074FBA56-BAA1-D1DF-C2D4-75599C8FDEC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1835" name="Google Shape;158;p1" descr="Recurso 37.png">
            <a:extLst>
              <a:ext uri="{FF2B5EF4-FFF2-40B4-BE49-F238E27FC236}">
                <a16:creationId xmlns:a16="http://schemas.microsoft.com/office/drawing/2014/main" id="{8B9A0DAB-F822-8982-DDEF-6076B99793E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1836" name="Google Shape;348;p9">
            <a:extLst>
              <a:ext uri="{FF2B5EF4-FFF2-40B4-BE49-F238E27FC236}">
                <a16:creationId xmlns:a16="http://schemas.microsoft.com/office/drawing/2014/main" id="{B68B3D4A-C218-7F0A-AB09-58398A45107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7" name="Google Shape;349;p9">
            <a:extLst>
              <a:ext uri="{FF2B5EF4-FFF2-40B4-BE49-F238E27FC236}">
                <a16:creationId xmlns:a16="http://schemas.microsoft.com/office/drawing/2014/main" id="{2F8DE58E-BE04-5245-FCA0-C27EF2F29BE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8" name="Google Shape;350;p9">
            <a:extLst>
              <a:ext uri="{FF2B5EF4-FFF2-40B4-BE49-F238E27FC236}">
                <a16:creationId xmlns:a16="http://schemas.microsoft.com/office/drawing/2014/main" id="{73C2E69A-04A1-1B93-3C0C-F327C270D7A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9" name="Google Shape;351;p9" descr="Recurso 32.png">
            <a:extLst>
              <a:ext uri="{FF2B5EF4-FFF2-40B4-BE49-F238E27FC236}">
                <a16:creationId xmlns:a16="http://schemas.microsoft.com/office/drawing/2014/main" id="{FBC84CDB-BC80-481C-28D1-C46D82F7B7B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0" name="Google Shape;352;p9">
            <a:extLst>
              <a:ext uri="{FF2B5EF4-FFF2-40B4-BE49-F238E27FC236}">
                <a16:creationId xmlns:a16="http://schemas.microsoft.com/office/drawing/2014/main" id="{7F1A1586-6C8C-7562-D085-7BD3B24B796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1" name="Google Shape;353;p9" descr="Recurso 37.png">
            <a:extLst>
              <a:ext uri="{FF2B5EF4-FFF2-40B4-BE49-F238E27FC236}">
                <a16:creationId xmlns:a16="http://schemas.microsoft.com/office/drawing/2014/main" id="{7F032CF9-E953-CA59-5B08-29B282BC71A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1842" name="Google Shape;354;p9" descr="Recurso 31.png">
            <a:extLst>
              <a:ext uri="{FF2B5EF4-FFF2-40B4-BE49-F238E27FC236}">
                <a16:creationId xmlns:a16="http://schemas.microsoft.com/office/drawing/2014/main" id="{4108BDC6-BACE-709E-E219-B774A5A7A21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3" name="Google Shape;158;p1" descr="Recurso 37.png">
            <a:extLst>
              <a:ext uri="{FF2B5EF4-FFF2-40B4-BE49-F238E27FC236}">
                <a16:creationId xmlns:a16="http://schemas.microsoft.com/office/drawing/2014/main" id="{440FA744-4583-9B1B-5993-D3C40A11923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17F59E39-090E-4156-9D44-F249780BFCE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AF5334F5-0198-EFA8-8CFD-8D9D5A6361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B3574679-93D6-0776-9C7A-C497490DE619}"/>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025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B3145B54-E28B-4FD7-A560-5BBF828494A5}"/>
              </a:ext>
            </a:extLst>
          </p:cNvPr>
          <p:cNvGraphicFramePr/>
          <p:nvPr/>
        </p:nvGraphicFramePr>
        <p:xfrm>
          <a:off x="4423090" y="2147505"/>
          <a:ext cx="7527600" cy="321744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Arma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Arma y sus afluentes, especialmente las quebradas </a:t>
                      </a:r>
                      <a:r>
                        <a:rPr lang="es-CO" sz="900" u="none" strike="noStrike" dirty="0" err="1">
                          <a:latin typeface="Verdana" panose="020B0604030504040204" pitchFamily="34" charset="0"/>
                          <a:ea typeface="Verdana" panose="020B0604030504040204" pitchFamily="34" charset="0"/>
                          <a:cs typeface="Arial Narrow"/>
                          <a:sym typeface="Arial Narrow"/>
                        </a:rPr>
                        <a:t>Guz</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u="none" strike="noStrike" dirty="0" err="1">
                          <a:latin typeface="Verdana" panose="020B0604030504040204" pitchFamily="34" charset="0"/>
                          <a:ea typeface="Verdana" panose="020B0604030504040204" pitchFamily="34" charset="0"/>
                          <a:cs typeface="Arial Narrow"/>
                          <a:sym typeface="Arial Narrow"/>
                        </a:rPr>
                        <a:t>Gue</a:t>
                      </a:r>
                      <a:r>
                        <a:rPr lang="es-CO" sz="900" u="none" strike="noStrike" dirty="0">
                          <a:latin typeface="Verdana" panose="020B0604030504040204" pitchFamily="34" charset="0"/>
                          <a:ea typeface="Verdana" panose="020B0604030504040204" pitchFamily="34" charset="0"/>
                          <a:cs typeface="Arial Narrow"/>
                          <a:sym typeface="Arial Narrow"/>
                        </a:rPr>
                        <a:t>, en el municipio de Abejorral y el río Piedras a la altura del municipio de La Unión (Antioquia).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57224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San Juan</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b="0" u="none" strike="noStrike" cap="none" dirty="0">
                          <a:latin typeface="Verdana" panose="020B0604030504040204" pitchFamily="34" charset="0"/>
                          <a:ea typeface="Verdana" panose="020B0604030504040204" pitchFamily="34" charset="0"/>
                          <a:cs typeface="Arial Narrow"/>
                          <a:sym typeface="Arial Narrow"/>
                        </a:rPr>
                        <a:t>súbitas en el río San Juan y sus afluentes, especialmente en los ríos Taparto y Bolívar, y las quebradas La Liboriana, Los Monos y La Linda, a la altura de los municipios de Andes, Betania, Salgar, Cuidad Bolívar y Pueblorrico (Antioquia).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9" marB="457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688675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Cauca entre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a:t>
                      </a:r>
                      <a:endParaRPr sz="900" u="none" strike="noStrike" cap="none" dirty="0">
                        <a:latin typeface="Verdana" panose="020B0604030504040204" pitchFamily="34" charset="0"/>
                        <a:ea typeface="Verdana" panose="020B0604030504040204" pitchFamily="34" charset="0"/>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a la SZH directos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 río Cauca entre el río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 como el río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Tonusco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en el municipio de Santa Fe de Antioquia, las quebradas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Sopetran</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Frisola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Chachafrutal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Murrapal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Buriticá, la quebrada La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Guaduala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 la cabecera municipal de Ebéjico, quebrada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Selvana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Sector El Refresco en el municipio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Amagá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 Antioquia y el caño de La Carolina (Quebrada Piedra Verde) a la altura de la Vereda Jonás en el municipio de Fredonia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Concordia, Briceño, Fredonia, Santafé de Antioquia,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Ebejico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Heliconia, Armenia,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Buriticá,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Sopetran</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Ituango.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5758646"/>
                  </a:ext>
                </a:extLst>
              </a:tr>
            </a:tbl>
          </a:graphicData>
        </a:graphic>
      </p:graphicFrame>
      <p:pic>
        <p:nvPicPr>
          <p:cNvPr id="10" name="Google Shape;158;p1" descr="Recurso 37.png">
            <a:extLst>
              <a:ext uri="{FF2B5EF4-FFF2-40B4-BE49-F238E27FC236}">
                <a16:creationId xmlns:a16="http://schemas.microsoft.com/office/drawing/2014/main" id="{0D739D31-A891-305B-8B04-6CD17A2714A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3240539" y="438674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A3A3F803-965F-3A50-A2CF-37BCB9D6CB1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104642" y="368902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CA7EDED5-5D45-C104-888B-CAB9AAE7B0B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467799" y="368902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21CEE435-75CF-5B1D-C028-80787F411C0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195516" y="23868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E307C9DB-4A42-C7A2-5395-67F39AF78DB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495433" y="244305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2;p20">
            <a:extLst>
              <a:ext uri="{FF2B5EF4-FFF2-40B4-BE49-F238E27FC236}">
                <a16:creationId xmlns:a16="http://schemas.microsoft.com/office/drawing/2014/main" id="{121CA884-E998-C5F0-C2DB-A39236683BE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059" y="3346399"/>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9F9675E0-6390-37DC-C85B-332EED6DCA6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059" y="272432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DAEAE366-81B2-2ACE-F893-93444175C64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080016" y="439737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036;p14">
            <a:extLst>
              <a:ext uri="{FF2B5EF4-FFF2-40B4-BE49-F238E27FC236}">
                <a16:creationId xmlns:a16="http://schemas.microsoft.com/office/drawing/2014/main" id="{42B6F171-9B3A-AEBE-FFEC-4BA319A0F83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8" name="Google Shape;3183;p20">
            <a:extLst>
              <a:ext uri="{FF2B5EF4-FFF2-40B4-BE49-F238E27FC236}">
                <a16:creationId xmlns:a16="http://schemas.microsoft.com/office/drawing/2014/main" id="{99C5CD1B-6037-098F-745F-DF1DB4B78FD8}"/>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3409" y="4397375"/>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089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E7FC2-E637-9109-2BDF-08F4FC61257C}"/>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D5E9D209-BBB4-9E35-119D-DEA80AF4AF81}"/>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3591" y="1068201"/>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Google Shape;3180;p20" descr="Recurso 39.png">
            <a:extLst>
              <a:ext uri="{FF2B5EF4-FFF2-40B4-BE49-F238E27FC236}">
                <a16:creationId xmlns:a16="http://schemas.microsoft.com/office/drawing/2014/main" id="{F4EBCA3D-F6F9-A640-7045-1B7292FE369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4" name="Google Shape;3182;p20">
            <a:extLst>
              <a:ext uri="{FF2B5EF4-FFF2-40B4-BE49-F238E27FC236}">
                <a16:creationId xmlns:a16="http://schemas.microsoft.com/office/drawing/2014/main" id="{288B44A2-6D44-6D7B-D1E5-624240634BE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200" y="511016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5" name="Google Shape;3183;p20">
            <a:extLst>
              <a:ext uri="{FF2B5EF4-FFF2-40B4-BE49-F238E27FC236}">
                <a16:creationId xmlns:a16="http://schemas.microsoft.com/office/drawing/2014/main" id="{ADE24778-F34D-1162-7A35-75A4E1BBD38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250" y="568344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6" name="Google Shape;3203;p21" descr="Recurso 25.png">
            <a:extLst>
              <a:ext uri="{FF2B5EF4-FFF2-40B4-BE49-F238E27FC236}">
                <a16:creationId xmlns:a16="http://schemas.microsoft.com/office/drawing/2014/main" id="{00A97FA1-7248-46F9-F4CA-BA2D31ACA07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7" name="Google Shape;5325;p223">
            <a:extLst>
              <a:ext uri="{FF2B5EF4-FFF2-40B4-BE49-F238E27FC236}">
                <a16:creationId xmlns:a16="http://schemas.microsoft.com/office/drawing/2014/main" id="{E598E306-94EF-A64A-1479-0E908378A6FA}"/>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8" name="Google Shape;349;p9">
            <a:extLst>
              <a:ext uri="{FF2B5EF4-FFF2-40B4-BE49-F238E27FC236}">
                <a16:creationId xmlns:a16="http://schemas.microsoft.com/office/drawing/2014/main" id="{E2380E1F-5265-AE3D-3C5E-AB66E609EB0A}"/>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5929" name="Google Shape;353;p9" descr="Recurso 37.png">
            <a:extLst>
              <a:ext uri="{FF2B5EF4-FFF2-40B4-BE49-F238E27FC236}">
                <a16:creationId xmlns:a16="http://schemas.microsoft.com/office/drawing/2014/main" id="{3D4B30A9-4269-AE14-400C-524FAF027366}"/>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5930" name="Google Shape;158;p1" descr="Recurso 37.png">
            <a:extLst>
              <a:ext uri="{FF2B5EF4-FFF2-40B4-BE49-F238E27FC236}">
                <a16:creationId xmlns:a16="http://schemas.microsoft.com/office/drawing/2014/main" id="{E02FDD24-3E51-65E8-455F-7C51C23078F2}"/>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5931" name="Google Shape;348;p9">
            <a:extLst>
              <a:ext uri="{FF2B5EF4-FFF2-40B4-BE49-F238E27FC236}">
                <a16:creationId xmlns:a16="http://schemas.microsoft.com/office/drawing/2014/main" id="{A2E31FCE-7044-3BD7-C3A6-97CE393A8ED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2" name="Google Shape;349;p9">
            <a:extLst>
              <a:ext uri="{FF2B5EF4-FFF2-40B4-BE49-F238E27FC236}">
                <a16:creationId xmlns:a16="http://schemas.microsoft.com/office/drawing/2014/main" id="{44CC5BE0-771A-A9B0-B2F9-C7D5A167FC5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3" name="Google Shape;350;p9">
            <a:extLst>
              <a:ext uri="{FF2B5EF4-FFF2-40B4-BE49-F238E27FC236}">
                <a16:creationId xmlns:a16="http://schemas.microsoft.com/office/drawing/2014/main" id="{F320AFA1-4770-52BA-5540-C1EE0EDB776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4" name="Google Shape;351;p9" descr="Recurso 32.png">
            <a:extLst>
              <a:ext uri="{FF2B5EF4-FFF2-40B4-BE49-F238E27FC236}">
                <a16:creationId xmlns:a16="http://schemas.microsoft.com/office/drawing/2014/main" id="{CB5FDFE8-934E-9572-5510-5FA90826E20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5" name="Google Shape;352;p9">
            <a:extLst>
              <a:ext uri="{FF2B5EF4-FFF2-40B4-BE49-F238E27FC236}">
                <a16:creationId xmlns:a16="http://schemas.microsoft.com/office/drawing/2014/main" id="{C0967BF8-C03E-B3BE-5594-808BDBFAFFA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36" name="Google Shape;353;p9" descr="Recurso 37.png">
            <a:extLst>
              <a:ext uri="{FF2B5EF4-FFF2-40B4-BE49-F238E27FC236}">
                <a16:creationId xmlns:a16="http://schemas.microsoft.com/office/drawing/2014/main" id="{179A2D8A-ADD4-5937-86C8-DCDBF86B0FF1}"/>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5985" name="Imagen 1">
            <a:extLst>
              <a:ext uri="{FF2B5EF4-FFF2-40B4-BE49-F238E27FC236}">
                <a16:creationId xmlns:a16="http://schemas.microsoft.com/office/drawing/2014/main" id="{DE71C060-F60F-2800-93C9-0BEAD858D9F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4948A552-5B77-C0E7-526B-8B6AD74422E9}"/>
              </a:ext>
            </a:extLst>
          </p:cNvPr>
          <p:cNvGraphicFramePr/>
          <p:nvPr/>
        </p:nvGraphicFramePr>
        <p:xfrm>
          <a:off x="4418251" y="2546256"/>
          <a:ext cx="7527600" cy="114315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9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9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endPar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807" marB="458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9473365"/>
                  </a:ext>
                </a:extLst>
              </a:tr>
            </a:tbl>
          </a:graphicData>
        </a:graphic>
      </p:graphicFrame>
      <p:pic>
        <p:nvPicPr>
          <p:cNvPr id="9" name="Google Shape;158;p1" descr="Recurso 37.png">
            <a:extLst>
              <a:ext uri="{FF2B5EF4-FFF2-40B4-BE49-F238E27FC236}">
                <a16:creationId xmlns:a16="http://schemas.microsoft.com/office/drawing/2014/main" id="{08138E3D-A110-7F16-19CB-28B3CB4FE514}"/>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426014FC-15A3-554A-8094-EF019F016CD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l="11145" r="26974"/>
          <a:stretch>
            <a:fillRect/>
          </a:stretch>
        </p:blipFill>
        <p:spPr bwMode="auto">
          <a:xfrm>
            <a:off x="-537011" y="188674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3036;p14">
            <a:extLst>
              <a:ext uri="{FF2B5EF4-FFF2-40B4-BE49-F238E27FC236}">
                <a16:creationId xmlns:a16="http://schemas.microsoft.com/office/drawing/2014/main" id="{CDE35EC3-A898-2F5E-DC14-DB90235269C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9" name="Google Shape;350;p9">
            <a:extLst>
              <a:ext uri="{FF2B5EF4-FFF2-40B4-BE49-F238E27FC236}">
                <a16:creationId xmlns:a16="http://schemas.microsoft.com/office/drawing/2014/main" id="{432D0BC4-5C87-0D89-4824-63E2E6EDCFE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50151" y="228723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203;p21" descr="Recurso 25.png">
            <a:extLst>
              <a:ext uri="{FF2B5EF4-FFF2-40B4-BE49-F238E27FC236}">
                <a16:creationId xmlns:a16="http://schemas.microsoft.com/office/drawing/2014/main" id="{78795264-07BF-D58C-0F53-40C03FC93FA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2314" y="311783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296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1B0A3741-0E02-EF77-8348-345CDDC799D9}"/>
              </a:ext>
            </a:extLst>
          </p:cNvPr>
          <p:cNvGraphicFramePr/>
          <p:nvPr/>
        </p:nvGraphicFramePr>
        <p:xfrm>
          <a:off x="4213099" y="2474468"/>
          <a:ext cx="7721727" cy="1244529"/>
        </p:xfrm>
        <a:graphic>
          <a:graphicData uri="http://schemas.openxmlformats.org/drawingml/2006/table">
            <a:tbl>
              <a:tblPr>
                <a:noFill/>
              </a:tblPr>
              <a:tblGrid>
                <a:gridCol w="581099">
                  <a:extLst>
                    <a:ext uri="{9D8B030D-6E8A-4147-A177-3AD203B41FA5}">
                      <a16:colId xmlns:a16="http://schemas.microsoft.com/office/drawing/2014/main" val="20000"/>
                    </a:ext>
                  </a:extLst>
                </a:gridCol>
                <a:gridCol w="1152672">
                  <a:extLst>
                    <a:ext uri="{9D8B030D-6E8A-4147-A177-3AD203B41FA5}">
                      <a16:colId xmlns:a16="http://schemas.microsoft.com/office/drawing/2014/main" val="20001"/>
                    </a:ext>
                  </a:extLst>
                </a:gridCol>
                <a:gridCol w="1595835">
                  <a:extLst>
                    <a:ext uri="{9D8B030D-6E8A-4147-A177-3AD203B41FA5}">
                      <a16:colId xmlns:a16="http://schemas.microsoft.com/office/drawing/2014/main" val="20002"/>
                    </a:ext>
                  </a:extLst>
                </a:gridCol>
                <a:gridCol w="4392121">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20829">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Clr>
                          <a:schemeClr val="dk1"/>
                        </a:buClr>
                        <a:buSzPts val="900"/>
                        <a:buFont typeface="Verdana"/>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Magdalena – Cauca – San Jorge</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San Jorge – La Mojana</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en los sistemas de caños y ciénagas asociados al rompimiento del dique del boquete en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donde continua el ingreso de agua del río Cauca. Persisten las áreas inundadas en los municipios de Majagual, Caimito, Ayapel, Guaranda, San Benito Abad, San Marcos y Sucre.</a:t>
                      </a:r>
                    </a:p>
                  </a:txBody>
                  <a:tcPr marL="91444" marR="91444" marT="45555" marB="4555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586971"/>
                  </a:ext>
                </a:extLst>
              </a:tr>
            </a:tbl>
          </a:graphicData>
        </a:graphic>
      </p:graphicFrame>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11FAE4CC-5815-76DC-8945-CD30F044CC1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7689"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1" name="Google Shape;3180;p20" descr="Recurso 39.png">
            <a:extLst>
              <a:ext uri="{FF2B5EF4-FFF2-40B4-BE49-F238E27FC236}">
                <a16:creationId xmlns:a16="http://schemas.microsoft.com/office/drawing/2014/main" id="{93A40526-2903-526B-42BA-EC2B1EEC14D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2" name="Google Shape;3182;p20">
            <a:extLst>
              <a:ext uri="{FF2B5EF4-FFF2-40B4-BE49-F238E27FC236}">
                <a16:creationId xmlns:a16="http://schemas.microsoft.com/office/drawing/2014/main" id="{2B7C7584-A5A6-A8B7-D826-173CC72007C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652" y="511413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3" name="Google Shape;3203;p21" descr="Recurso 25.png">
            <a:extLst>
              <a:ext uri="{FF2B5EF4-FFF2-40B4-BE49-F238E27FC236}">
                <a16:creationId xmlns:a16="http://schemas.microsoft.com/office/drawing/2014/main" id="{A0910ABB-5525-C8D3-6A9E-C86E5585FAC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4" name="Google Shape;5325;p223">
            <a:extLst>
              <a:ext uri="{FF2B5EF4-FFF2-40B4-BE49-F238E27FC236}">
                <a16:creationId xmlns:a16="http://schemas.microsoft.com/office/drawing/2014/main" id="{A61AC811-2C75-810C-F5F5-6AA98928EC4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05" name="Google Shape;349;p9">
            <a:extLst>
              <a:ext uri="{FF2B5EF4-FFF2-40B4-BE49-F238E27FC236}">
                <a16:creationId xmlns:a16="http://schemas.microsoft.com/office/drawing/2014/main" id="{6E1F2A69-0005-D1EF-B8E6-C7FC4484E55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8006" name="Google Shape;353;p9" descr="Recurso 37.png">
            <a:extLst>
              <a:ext uri="{FF2B5EF4-FFF2-40B4-BE49-F238E27FC236}">
                <a16:creationId xmlns:a16="http://schemas.microsoft.com/office/drawing/2014/main" id="{E3FCC442-CEF9-B4A4-83ED-AFB8AB1780A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8007" name="Google Shape;158;p1" descr="Recurso 37.png">
            <a:extLst>
              <a:ext uri="{FF2B5EF4-FFF2-40B4-BE49-F238E27FC236}">
                <a16:creationId xmlns:a16="http://schemas.microsoft.com/office/drawing/2014/main" id="{D6198E99-6C74-5871-6E0C-9A4E50738C3C}"/>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8008" name="Google Shape;348;p9">
            <a:extLst>
              <a:ext uri="{FF2B5EF4-FFF2-40B4-BE49-F238E27FC236}">
                <a16:creationId xmlns:a16="http://schemas.microsoft.com/office/drawing/2014/main" id="{96A52143-2B32-365C-6D55-FA913CEABD9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9" name="Google Shape;349;p9">
            <a:extLst>
              <a:ext uri="{FF2B5EF4-FFF2-40B4-BE49-F238E27FC236}">
                <a16:creationId xmlns:a16="http://schemas.microsoft.com/office/drawing/2014/main" id="{8B8BF3EB-642F-1016-B091-60AC12104FE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0" name="Google Shape;351;p9" descr="Recurso 32.png">
            <a:extLst>
              <a:ext uri="{FF2B5EF4-FFF2-40B4-BE49-F238E27FC236}">
                <a16:creationId xmlns:a16="http://schemas.microsoft.com/office/drawing/2014/main" id="{96E90A95-B4EE-A75E-4C10-F106BE0ED59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1" name="Google Shape;352;p9">
            <a:extLst>
              <a:ext uri="{FF2B5EF4-FFF2-40B4-BE49-F238E27FC236}">
                <a16:creationId xmlns:a16="http://schemas.microsoft.com/office/drawing/2014/main" id="{68F18BB4-2E98-5F3D-C415-8A5B904AA65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12" name="Google Shape;353;p9" descr="Recurso 37.png">
            <a:extLst>
              <a:ext uri="{FF2B5EF4-FFF2-40B4-BE49-F238E27FC236}">
                <a16:creationId xmlns:a16="http://schemas.microsoft.com/office/drawing/2014/main" id="{7893EC40-D0FA-C81B-D8B3-0CCF69F41DB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8016" name="Google Shape;350;p9">
            <a:extLst>
              <a:ext uri="{FF2B5EF4-FFF2-40B4-BE49-F238E27FC236}">
                <a16:creationId xmlns:a16="http://schemas.microsoft.com/office/drawing/2014/main" id="{97288FB8-5CF1-8983-4617-C2A7F1285BC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324" y="306149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723299B2-053E-5AC3-D9F7-733A8D00448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0081" y="566578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2175D17-A2CF-5F76-EB13-39FAD0E8B2B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20301" y="56753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descr="Recurso 25.png">
            <a:extLst>
              <a:ext uri="{FF2B5EF4-FFF2-40B4-BE49-F238E27FC236}">
                <a16:creationId xmlns:a16="http://schemas.microsoft.com/office/drawing/2014/main" id="{E179DA81-D990-B8BE-1753-7526BF1F3B3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4462" y="3090430"/>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4;p9" descr="Recurso 31.png">
            <a:extLst>
              <a:ext uri="{FF2B5EF4-FFF2-40B4-BE49-F238E27FC236}">
                <a16:creationId xmlns:a16="http://schemas.microsoft.com/office/drawing/2014/main" id="{1D5E4001-959C-89AF-BDEA-FD2A996214B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519113" y="3438525"/>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203933B2-210D-F850-01CC-0C9AE89BD5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44598" y="425926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036;p14">
            <a:extLst>
              <a:ext uri="{FF2B5EF4-FFF2-40B4-BE49-F238E27FC236}">
                <a16:creationId xmlns:a16="http://schemas.microsoft.com/office/drawing/2014/main" id="{E60E8839-7093-9CD1-87B7-DBD7891DE2E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spTree>
    <p:extLst>
      <p:ext uri="{BB962C8B-B14F-4D97-AF65-F5344CB8AC3E}">
        <p14:creationId xmlns:p14="http://schemas.microsoft.com/office/powerpoint/2010/main" val="3200256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9DF5-BA71-6861-544C-F0677858CAFD}"/>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1A86F772-7139-DEED-C10C-DF1F2BDE7C4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45934D2B-7036-E945-1522-5ACA8E05A73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4A4EC4AF-DCDD-98C1-3550-921358B9BAF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4AA3CA6B-0F15-8C84-9A20-8A94E407C30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D76E164A-E8F4-E377-3423-DFB2A523B49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C00DC226-86B4-D808-2400-B20A61587BE4}"/>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E3E87446-8620-E776-66C9-BA8C54AFCD2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1206FC89-7FC8-0F4C-0A47-45E5DABAFE6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684A584D-BED6-AA62-2C7B-B21F3A31C00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622828F6-71F4-1A3E-65F3-0EDB4B52BC8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33606C22-1F6E-09E4-7F08-A3C6864DE13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4191E9CB-AA02-0F4E-D427-3BFD6FF10E3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683E9EDC-9A76-380F-9D52-16E979C6E76B}"/>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A960D71F-5362-EA9D-4EE1-B18F9A13B1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E7434961-6369-77CA-31C6-70AE1C1FFA5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2258402C-2AFD-B506-33B3-9F9E7901928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DE95C121-B15A-5484-3C0E-B17A4631E1B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6A6BE8AA-F8EF-1187-E68C-D7FFAD276B1D}"/>
              </a:ext>
            </a:extLst>
          </p:cNvPr>
          <p:cNvGraphicFramePr/>
          <p:nvPr/>
        </p:nvGraphicFramePr>
        <p:xfrm>
          <a:off x="5486768" y="1473506"/>
          <a:ext cx="6445507" cy="4642662"/>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Losada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Losada y sus afluentes. Especial atención en 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la Macarena (Meta).</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840459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Guayabero alto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Guayabero, en su parte alta y sus afluentes.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6896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Guape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Guape y sus afluentes como el río Duda. Especial atención en los municipios de La Uribe y Mesetas.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520192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Bajo río Guayabero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en el Bajo río Guayabero y sus afluentes, especial atención en los municipios de La Macarena, Vistahermosa,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Puerto Rico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San José del Guaviare.</a:t>
                      </a:r>
                      <a:endParaRPr sz="900" dirty="0">
                        <a:latin typeface="Verdana" panose="020B0604030504040204" pitchFamily="34" charset="0"/>
                        <a:ea typeface="Verdana" panose="020B0604030504040204" pitchFamily="34" charset="0"/>
                      </a:endParaRPr>
                    </a:p>
                  </a:txBody>
                  <a:tcPr marL="91444" marR="91444"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817667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Güejar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Güejar y sus afluentes. Se recomienda especial atención entre los municipios de Mesetas, San Juan de Arama y Vistahermosa (Meta). </a:t>
                      </a:r>
                      <a:endParaRPr sz="900" dirty="0">
                        <a:latin typeface="Verdana" panose="020B0604030504040204" pitchFamily="34" charset="0"/>
                        <a:ea typeface="Verdana" panose="020B0604030504040204" pitchFamily="34" charset="0"/>
                      </a:endParaRPr>
                    </a:p>
                  </a:txBody>
                  <a:tcPr marL="91456" marR="91456"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544145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Ariari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 en el río Ariari y sus aportantes, principalmente en los caños Aguas Claras y Buenos Aires. Especial atención en los municipios de Cubarral, Puerto Rico, Fuente de Oro, El Dorado, Granda, Guamal, Lejanías, El Castillo, Puerto Lleras, San Juan de Arama, Vista Hermosa y Puerto Concordia (Meta</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094957"/>
                  </a:ext>
                </a:extLst>
              </a:tr>
            </a:tbl>
          </a:graphicData>
        </a:graphic>
      </p:graphicFrame>
      <p:pic>
        <p:nvPicPr>
          <p:cNvPr id="5" name="Google Shape;158;p1" descr="Recurso 37.png">
            <a:extLst>
              <a:ext uri="{FF2B5EF4-FFF2-40B4-BE49-F238E27FC236}">
                <a16:creationId xmlns:a16="http://schemas.microsoft.com/office/drawing/2014/main" id="{1A93CE17-84A0-FA72-D9E1-9DD6E1CFB47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740934" y="502022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D8B433CD-46B7-9C94-8F95-D52D5E3EA85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621959" y="463153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4F9CDB41-6976-6BE0-1A4E-A14EA635B8D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6" name="Google Shape;3182;p20">
            <a:extLst>
              <a:ext uri="{FF2B5EF4-FFF2-40B4-BE49-F238E27FC236}">
                <a16:creationId xmlns:a16="http://schemas.microsoft.com/office/drawing/2014/main" id="{30833BC1-6C97-4937-A1CD-22610A09DEE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6775" y="2163319"/>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2;p20">
            <a:extLst>
              <a:ext uri="{FF2B5EF4-FFF2-40B4-BE49-F238E27FC236}">
                <a16:creationId xmlns:a16="http://schemas.microsoft.com/office/drawing/2014/main" id="{03D0704E-5D3B-867E-F58D-565B6E217C5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6775" y="277227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7F7E332C-AC2C-F334-F6F7-AEC44573EB0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739632" y="437777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9D4374BE-4004-96A7-7261-67A00164DA1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232907" y="491152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517C2FFF-0A12-AA3B-6D23-16F69FC05AE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061569" y="457622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07729AF9-C1DE-84EA-1AF0-D02F796127E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054655" y="426627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D3EFF73C-485C-C961-B561-B04A32EA78B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6775" y="338288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182;p20">
            <a:extLst>
              <a:ext uri="{FF2B5EF4-FFF2-40B4-BE49-F238E27FC236}">
                <a16:creationId xmlns:a16="http://schemas.microsoft.com/office/drawing/2014/main" id="{B165BF69-F925-D3BF-340F-BF777003C64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6775" y="4002405"/>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182;p20">
            <a:extLst>
              <a:ext uri="{FF2B5EF4-FFF2-40B4-BE49-F238E27FC236}">
                <a16:creationId xmlns:a16="http://schemas.microsoft.com/office/drawing/2014/main" id="{30C2924F-B8D8-EF15-6C0A-521ED87E418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6775" y="463153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182;p20">
            <a:extLst>
              <a:ext uri="{FF2B5EF4-FFF2-40B4-BE49-F238E27FC236}">
                <a16:creationId xmlns:a16="http://schemas.microsoft.com/office/drawing/2014/main" id="{D00082A3-CF3E-2829-8CE1-52C6533EA73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6775" y="539213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630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86EE2-404A-D50B-498F-473F929498FF}"/>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A9CC050A-DA92-35D0-BF86-BA44BF17787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0EB4F047-9EBD-E56C-9404-D2A96FE29C0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498D16DB-A84F-0FB4-03FF-0E46B7A2FFA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2136DA4D-7DB9-A49D-CD9A-52DC503D0B7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475882B5-B796-93F2-A893-8BA231CB239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A01C8E2C-5F26-64B4-65FB-991A6910ABC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4058ED06-745D-1E98-CD88-BD749E28CF4C}"/>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D619E650-C95C-F654-9C83-D7C70C33C28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882E1186-3665-8403-44CD-B758B39ED7F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FF73A512-7084-44AD-0F33-E90A2F98FCF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5EE37ED3-F636-7234-51AB-51C023626B1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4C589532-7B33-07CB-0FB9-89BE91A2D9D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76094697-18A1-8C24-6D43-37D5AA46EF12}"/>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5596DF92-1300-40F8-2071-2145D6A3A5B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52A9942D-3D5A-67AC-C6F3-427C087D177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8CD577C9-BC5D-6DB8-7C37-290C4F0399EE}"/>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E802CE09-196D-D408-3B9D-5B3EB7C579CC}"/>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9530A441-F63D-97E1-EFFF-585C2E239222}"/>
              </a:ext>
            </a:extLst>
          </p:cNvPr>
          <p:cNvGraphicFramePr/>
          <p:nvPr/>
        </p:nvGraphicFramePr>
        <p:xfrm>
          <a:off x="5413974" y="1194883"/>
          <a:ext cx="6695008" cy="5190166"/>
        </p:xfrm>
        <a:graphic>
          <a:graphicData uri="http://schemas.openxmlformats.org/drawingml/2006/table">
            <a:tbl>
              <a:tblPr>
                <a:noFill/>
              </a:tblPr>
              <a:tblGrid>
                <a:gridCol w="618837">
                  <a:extLst>
                    <a:ext uri="{9D8B030D-6E8A-4147-A177-3AD203B41FA5}">
                      <a16:colId xmlns:a16="http://schemas.microsoft.com/office/drawing/2014/main" val="20000"/>
                    </a:ext>
                  </a:extLst>
                </a:gridCol>
                <a:gridCol w="1061536">
                  <a:extLst>
                    <a:ext uri="{9D8B030D-6E8A-4147-A177-3AD203B41FA5}">
                      <a16:colId xmlns:a16="http://schemas.microsoft.com/office/drawing/2014/main" val="20001"/>
                    </a:ext>
                  </a:extLst>
                </a:gridCol>
                <a:gridCol w="1211222">
                  <a:extLst>
                    <a:ext uri="{9D8B030D-6E8A-4147-A177-3AD203B41FA5}">
                      <a16:colId xmlns:a16="http://schemas.microsoft.com/office/drawing/2014/main" val="20002"/>
                    </a:ext>
                  </a:extLst>
                </a:gridCol>
                <a:gridCol w="3803413">
                  <a:extLst>
                    <a:ext uri="{9D8B030D-6E8A-4147-A177-3AD203B41FA5}">
                      <a16:colId xmlns:a16="http://schemas.microsoft.com/office/drawing/2014/main" val="20003"/>
                    </a:ext>
                  </a:extLst>
                </a:gridCol>
              </a:tblGrid>
              <a:tr h="54427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6342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ríos Metica, Guamal y Humadea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Metica, Guamal y Humadea y sus afluentes, aportantes a la cuenca alta del río Meta.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969873"/>
                  </a:ext>
                </a:extLst>
              </a:tr>
              <a:tr h="62849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Meta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5" marR="91435"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Guayuriba</a:t>
                      </a:r>
                      <a:endParaRPr sz="900" dirty="0">
                        <a:latin typeface="Verdana" panose="020B0604030504040204" pitchFamily="34" charset="0"/>
                        <a:ea typeface="Verdana" panose="020B0604030504040204" pitchFamily="34" charset="0"/>
                      </a:endParaRPr>
                    </a:p>
                  </a:txBody>
                  <a:tcPr marL="91435" marR="91435"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baseline="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Guayuriba y sus afluentes, especialmente en la quebrada Blanca y en el río Negro a la altura de Quetame y Guayabetal (Cundinamarca). Se recomienda especial atención en los municipios de Villavicencio, Acacias y San Carlos de Guaroa (Meta). </a:t>
                      </a:r>
                      <a:endParaRPr lang="es-CO" sz="900" b="1"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5" marR="91435"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2897139"/>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Guatiquía</a:t>
                      </a:r>
                      <a:endParaRPr sz="900" dirty="0">
                        <a:latin typeface="Verdana" panose="020B0604030504040204" pitchFamily="34" charset="0"/>
                        <a:ea typeface="Verdana" panose="020B0604030504040204" pitchFamily="34" charset="0"/>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Probabilidiad</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de creciente súbita en el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Guatiquía y sus afluentes, especialmente los caños Maizaro, Grande y 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Ocoa</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 la altura de Restrepo, Villavicencio y el municipio El Calvario (Meta).</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4490786"/>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 y sus afluentes, se recomienda especial atención a la altura del municipio Cumaral (Meta).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0070899"/>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Negro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Negro y sus afluentes, se recomienda especial atención en</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Villavicencio (Meta).</a:t>
                      </a:r>
                      <a:endParaRPr sz="900" dirty="0">
                        <a:latin typeface="Verdana" panose="020B0604030504040204" pitchFamily="34" charset="0"/>
                        <a:ea typeface="Verdana" panose="020B0604030504040204" pitchFamily="34" charset="0"/>
                      </a:endParaRPr>
                    </a:p>
                  </a:txBody>
                  <a:tcPr marL="91444" marR="91444"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0593740"/>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Humea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de crecientes súbitas en 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Humea y sus afluentes, especialmente el río San Juanito.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los municipios de Paratebueno y Medina (Cundinamarca).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6222553"/>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río Meta entre los ríos Guatiquía y Upía</a:t>
                      </a:r>
                      <a:endParaRPr sz="900" dirty="0">
                        <a:latin typeface="Verdana" panose="020B0604030504040204" pitchFamily="34" charset="0"/>
                        <a:ea typeface="Verdana" panose="020B0604030504040204" pitchFamily="34" charset="0"/>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tributarios al río Meta entre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Guatiquía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y Upía. Especial atención a la altura de los municipios de Paratebueno, Barranca de Upía y Cabuyaro.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596821"/>
                  </a:ext>
                </a:extLst>
              </a:tr>
            </a:tbl>
          </a:graphicData>
        </a:graphic>
      </p:graphicFrame>
      <p:sp>
        <p:nvSpPr>
          <p:cNvPr id="10" name="Google Shape;3036;p14">
            <a:extLst>
              <a:ext uri="{FF2B5EF4-FFF2-40B4-BE49-F238E27FC236}">
                <a16:creationId xmlns:a16="http://schemas.microsoft.com/office/drawing/2014/main" id="{23E32983-EC12-6D2D-AB9A-63BF376DD27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9" name="Google Shape;158;p1" descr="Recurso 37.png">
            <a:extLst>
              <a:ext uri="{FF2B5EF4-FFF2-40B4-BE49-F238E27FC236}">
                <a16:creationId xmlns:a16="http://schemas.microsoft.com/office/drawing/2014/main" id="{8C840526-5273-4BA2-2392-DC6CD3BB0FE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492529" y="37274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32D77EEF-F563-6B19-D9AE-BFAAB287CE1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231460" y="37274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36B5D411-FBA5-8A9F-B532-FE30D58A06E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143951" y="413431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2;p20">
            <a:extLst>
              <a:ext uri="{FF2B5EF4-FFF2-40B4-BE49-F238E27FC236}">
                <a16:creationId xmlns:a16="http://schemas.microsoft.com/office/drawing/2014/main" id="{5ADAEA34-9A82-ED19-9BAC-FB592F42B9E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5143" y="187904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A740013A-DD73-57D5-B64E-669BBF5BD9C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365761" y="398285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7A3E3597-43C8-ED24-4548-D0112B852E5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958900" y="383235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05BFF0EC-116A-63FF-113A-F52513E0554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1493" y="267335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3;p20">
            <a:extLst>
              <a:ext uri="{FF2B5EF4-FFF2-40B4-BE49-F238E27FC236}">
                <a16:creationId xmlns:a16="http://schemas.microsoft.com/office/drawing/2014/main" id="{5508D562-E7B6-B109-48A1-D6EAD6B6F97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1493" y="336245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3;p20">
            <a:extLst>
              <a:ext uri="{FF2B5EF4-FFF2-40B4-BE49-F238E27FC236}">
                <a16:creationId xmlns:a16="http://schemas.microsoft.com/office/drawing/2014/main" id="{5A5D949E-AC29-5868-842E-501D5BA8D42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1493" y="397192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3;p20">
            <a:extLst>
              <a:ext uri="{FF2B5EF4-FFF2-40B4-BE49-F238E27FC236}">
                <a16:creationId xmlns:a16="http://schemas.microsoft.com/office/drawing/2014/main" id="{287805D6-3409-579D-6394-336DEB59CDB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1493" y="460615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183;p20">
            <a:extLst>
              <a:ext uri="{FF2B5EF4-FFF2-40B4-BE49-F238E27FC236}">
                <a16:creationId xmlns:a16="http://schemas.microsoft.com/office/drawing/2014/main" id="{DA8B1DB7-AFA0-3D4F-C8B7-A7E04FB1B45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1493" y="519321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183;p20">
            <a:extLst>
              <a:ext uri="{FF2B5EF4-FFF2-40B4-BE49-F238E27FC236}">
                <a16:creationId xmlns:a16="http://schemas.microsoft.com/office/drawing/2014/main" id="{10BEBA15-35D8-E35D-9C92-86549320489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1493" y="582509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37166-7533-9997-C91D-A6E26EA844AD}"/>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730C6653-F677-8380-2D84-5090946A7B21}"/>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316E832F-64B0-4C7A-6C6A-DC5507D7DA8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AC1D1238-04A9-75FF-0ACD-954B4EBFA23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2C5CCC25-9D3E-D475-BA7B-6AB08254DF0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400061A1-D252-28B8-7CFC-D203D9940B2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B2028A45-6CB8-3427-2175-B764A6A5766A}"/>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7BBC805E-770E-AE73-BD71-25457B2A7C5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165DB583-A6B5-5B3B-5F6E-B93FBE03F52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700AF16A-B248-68CC-89E2-D6D900FE2E6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183134F5-F60E-EFD0-E365-75244211B34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6452F640-5BF1-97DA-BB56-400EDE0AE63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D59E20FB-AC69-9B1F-D440-4C8C8B39CC9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5B9C3DE8-8473-83CE-CF1E-D8008DCCE7D8}"/>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6A514708-CF61-5A70-3782-C915802F81E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59BB8717-80E9-B6BE-516C-10939D242FC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AB26D103-ACFC-5E5B-BDA7-EA1C456F453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DBE20C41-2133-F430-E85A-FC67E5496D88}"/>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9749D02D-F805-69E7-7AF7-E9103284DCBA}"/>
              </a:ext>
            </a:extLst>
          </p:cNvPr>
          <p:cNvGraphicFramePr/>
          <p:nvPr/>
        </p:nvGraphicFramePr>
        <p:xfrm>
          <a:off x="5387079" y="1302462"/>
          <a:ext cx="6695008" cy="5055606"/>
        </p:xfrm>
        <a:graphic>
          <a:graphicData uri="http://schemas.openxmlformats.org/drawingml/2006/table">
            <a:tbl>
              <a:tblPr>
                <a:noFill/>
              </a:tblPr>
              <a:tblGrid>
                <a:gridCol w="618837">
                  <a:extLst>
                    <a:ext uri="{9D8B030D-6E8A-4147-A177-3AD203B41FA5}">
                      <a16:colId xmlns:a16="http://schemas.microsoft.com/office/drawing/2014/main" val="20000"/>
                    </a:ext>
                  </a:extLst>
                </a:gridCol>
                <a:gridCol w="1061536">
                  <a:extLst>
                    <a:ext uri="{9D8B030D-6E8A-4147-A177-3AD203B41FA5}">
                      <a16:colId xmlns:a16="http://schemas.microsoft.com/office/drawing/2014/main" val="20001"/>
                    </a:ext>
                  </a:extLst>
                </a:gridCol>
                <a:gridCol w="1211222">
                  <a:extLst>
                    <a:ext uri="{9D8B030D-6E8A-4147-A177-3AD203B41FA5}">
                      <a16:colId xmlns:a16="http://schemas.microsoft.com/office/drawing/2014/main" val="20002"/>
                    </a:ext>
                  </a:extLst>
                </a:gridCol>
                <a:gridCol w="3803413">
                  <a:extLst>
                    <a:ext uri="{9D8B030D-6E8A-4147-A177-3AD203B41FA5}">
                      <a16:colId xmlns:a16="http://schemas.microsoft.com/office/drawing/2014/main" val="20003"/>
                    </a:ext>
                  </a:extLst>
                </a:gridCol>
              </a:tblGrid>
              <a:tr h="54427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6342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ríos Guayuriba y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825"/>
                        <a:buFont typeface="Arial"/>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crecientes en los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ríos Guayuriba y Yucao</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Se recomienda especial atención a la altura de Puerto López, Cabuyaro y Puerto Guadalupe (Meta).</a:t>
                      </a:r>
                      <a:endParaRPr lang="es-ES" sz="900" dirty="0">
                        <a:latin typeface="Verdana" panose="020B0604030504040204" pitchFamily="34" charset="0"/>
                        <a:ea typeface="Verdana" panose="020B0604030504040204" pitchFamily="34" charset="0"/>
                      </a:endParaRP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969873"/>
                  </a:ext>
                </a:extLst>
              </a:tr>
              <a:tr h="62849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T="45563" marB="455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Guavio</a:t>
                      </a:r>
                      <a:endParaRPr sz="900" dirty="0">
                        <a:latin typeface="Verdana" panose="020B0604030504040204" pitchFamily="34" charset="0"/>
                        <a:ea typeface="Verdana" panose="020B0604030504040204" pitchFamily="34" charset="0"/>
                      </a:endParaRPr>
                    </a:p>
                  </a:txBody>
                  <a:tcPr marT="45563" marB="455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Guavio y sus afluentes, especialmente el río Sueva y Chivor. Especial atención en el municipio de Gachetá (Cundinamarca). </a:t>
                      </a:r>
                      <a:endParaRPr lang="es-ES" sz="900" b="1" u="none" strike="noStrike" dirty="0">
                        <a:latin typeface="Verdana" panose="020B0604030504040204" pitchFamily="34" charset="0"/>
                        <a:ea typeface="Verdana" panose="020B0604030504040204" pitchFamily="34" charset="0"/>
                        <a:cs typeface="Arial Narrow"/>
                        <a:sym typeface="Arial Narrow"/>
                      </a:endParaRPr>
                    </a:p>
                  </a:txBody>
                  <a:tcPr marT="45563" marB="455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2897139"/>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521" marB="455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Garagoa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521" marB="455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 en la cuenca del río Garagoa y sus afluentes, especialmente el río Bata y Macheta.  Especial atención en los municipios de Chivor,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Macanal</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Tiribata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Somondoco, Garagoa, Almeida y Santa María</a:t>
                      </a:r>
                      <a:r>
                        <a:rPr lang="es-ES"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(Boyacá). </a:t>
                      </a:r>
                      <a:endParaRPr lang="es-ES" sz="900" b="0" u="none" strike="noStrike" dirty="0">
                        <a:latin typeface="Verdana" panose="020B0604030504040204" pitchFamily="34" charset="0"/>
                        <a:ea typeface="Verdana" panose="020B0604030504040204" pitchFamily="34" charset="0"/>
                        <a:cs typeface="Arial Narrow"/>
                        <a:sym typeface="Arial Narrow"/>
                      </a:endParaRPr>
                    </a:p>
                  </a:txBody>
                  <a:tcPr marL="91445" marR="91445" marT="45521" marB="455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4490786"/>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4" marB="455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Lengupá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4" marB="455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en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Lengupá y sus aportantes.</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Especial atención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los municipios de Santa María, Rondón,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Zetaquirá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Campohermoso y San Luis de Gaceno (Boyacá). </a:t>
                      </a:r>
                      <a:endParaRPr sz="900" b="0" dirty="0">
                        <a:latin typeface="Verdana" panose="020B0604030504040204" pitchFamily="34" charset="0"/>
                        <a:ea typeface="Verdana" panose="020B0604030504040204" pitchFamily="34" charset="0"/>
                      </a:endParaRPr>
                    </a:p>
                  </a:txBody>
                  <a:tcPr marL="91444" marR="91444" marT="45554" marB="4555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0070899"/>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53" marR="91453" marT="45362" marB="453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Upía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362" marB="453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Upía y sus afluentes. Especial atención en los municipios de Sabanalarga, Villanueva (Casanare), Barranca de Upía y Cabuyaro (Meta). </a:t>
                      </a:r>
                    </a:p>
                  </a:txBody>
                  <a:tcPr marL="91453" marR="91453" marT="45362" marB="4536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0593740"/>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16" marR="91416" marT="45747" marB="457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Lago de Tota</a:t>
                      </a:r>
                      <a:endParaRPr sz="900" dirty="0">
                        <a:latin typeface="Verdana" panose="020B0604030504040204" pitchFamily="34" charset="0"/>
                        <a:ea typeface="Verdana" panose="020B0604030504040204" pitchFamily="34" charset="0"/>
                      </a:endParaRPr>
                    </a:p>
                  </a:txBody>
                  <a:tcPr marL="91416" marR="91416" marT="45747" marB="457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aportantes al Lago de Tota, especial atención en los municipios de Aquitania y Cuitiva (Boyacá).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6" marR="91416" marT="45747" marB="4574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6222553"/>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16" marR="91416" marT="45747" marB="457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Túa</a:t>
                      </a:r>
                      <a:endParaRPr sz="900" dirty="0">
                        <a:latin typeface="Verdana" panose="020B0604030504040204" pitchFamily="34" charset="0"/>
                        <a:ea typeface="Verdana" panose="020B0604030504040204" pitchFamily="34" charset="0"/>
                      </a:endParaRPr>
                    </a:p>
                  </a:txBody>
                  <a:tcPr marL="91416" marR="91416" marT="45747" marB="457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súbitas en el río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Túa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sus afluentes especialmente el </a:t>
                      </a:r>
                      <a:r>
                        <a:rPr lang="es-ES" sz="900" dirty="0">
                          <a:latin typeface="Verdana" panose="020B0604030504040204" pitchFamily="34" charset="0"/>
                          <a:ea typeface="Verdana" panose="020B0604030504040204" pitchFamily="34" charset="0"/>
                        </a:rPr>
                        <a:t>caño Arietes</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sobre los municipios de Monterrey, Tauramena y Villanueva (Casanare). </a:t>
                      </a:r>
                      <a:endParaRPr lang="es-ES" sz="900" b="0" i="0" u="none" strike="noStrike" kern="1200" cap="none" dirty="0">
                        <a:solidFill>
                          <a:schemeClr val="dk1"/>
                        </a:solidFill>
                        <a:latin typeface="Verdana" panose="020B0604030504040204" pitchFamily="34" charset="0"/>
                        <a:ea typeface="Verdana" panose="020B0604030504040204" pitchFamily="34" charset="0"/>
                        <a:cs typeface="+mn-cs"/>
                        <a:sym typeface="Arial Narrow"/>
                      </a:endParaRPr>
                    </a:p>
                  </a:txBody>
                  <a:tcPr marL="91416" marR="91416" marT="45747" marB="4574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596821"/>
                  </a:ext>
                </a:extLst>
              </a:tr>
            </a:tbl>
          </a:graphicData>
        </a:graphic>
      </p:graphicFrame>
      <p:sp>
        <p:nvSpPr>
          <p:cNvPr id="10" name="Google Shape;3036;p14">
            <a:extLst>
              <a:ext uri="{FF2B5EF4-FFF2-40B4-BE49-F238E27FC236}">
                <a16:creationId xmlns:a16="http://schemas.microsoft.com/office/drawing/2014/main" id="{D441CB5F-B3BA-2238-5314-0DD022484CE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9" name="Google Shape;158;p1" descr="Recurso 37.png">
            <a:extLst>
              <a:ext uri="{FF2B5EF4-FFF2-40B4-BE49-F238E27FC236}">
                <a16:creationId xmlns:a16="http://schemas.microsoft.com/office/drawing/2014/main" id="{41FB9B87-CF60-FBED-2DC7-3302917AB56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691042" y="360737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03048CF2-1957-63F9-1FBD-692BF76058F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111483" y="350230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0F68D3E8-9521-D6C2-E6B2-B6558B45F64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322998" y="331133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93F4D42D-6DE6-F05F-EAD4-C24911C631F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558485" y="391648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27D27696-6BCB-FD8A-D153-51AA6BCCEC4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6324" y="518405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224E81EA-64DC-8F54-F837-F4B7F3619AC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506387" y="297421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0D24223B-E0E2-1699-0470-5F318258F5A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444563" y="361390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2352D0B2-E097-35F0-29B0-84F16D64978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9974" y="3330395"/>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3;p20">
            <a:extLst>
              <a:ext uri="{FF2B5EF4-FFF2-40B4-BE49-F238E27FC236}">
                <a16:creationId xmlns:a16="http://schemas.microsoft.com/office/drawing/2014/main" id="{748B9652-4420-B1E9-2226-15D1B5F2772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6324" y="1969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3;p20">
            <a:extLst>
              <a:ext uri="{FF2B5EF4-FFF2-40B4-BE49-F238E27FC236}">
                <a16:creationId xmlns:a16="http://schemas.microsoft.com/office/drawing/2014/main" id="{D30A913D-D710-28BB-25CA-2E4B105CFB7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6324" y="269169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183;p20">
            <a:extLst>
              <a:ext uri="{FF2B5EF4-FFF2-40B4-BE49-F238E27FC236}">
                <a16:creationId xmlns:a16="http://schemas.microsoft.com/office/drawing/2014/main" id="{ABB245B5-D63F-2F01-D132-689E6F78DBE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6324" y="398431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183;p20">
            <a:extLst>
              <a:ext uri="{FF2B5EF4-FFF2-40B4-BE49-F238E27FC236}">
                <a16:creationId xmlns:a16="http://schemas.microsoft.com/office/drawing/2014/main" id="{8A348E14-79C3-4142-7922-0008B572CD9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6324" y="458418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183;p20">
            <a:extLst>
              <a:ext uri="{FF2B5EF4-FFF2-40B4-BE49-F238E27FC236}">
                <a16:creationId xmlns:a16="http://schemas.microsoft.com/office/drawing/2014/main" id="{7738343D-8AAB-DA24-DA8E-599807DEACD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6324" y="580221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328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oogle Shape;592;p6" descr="No photo description available.">
            <a:extLst>
              <a:ext uri="{FF2B5EF4-FFF2-40B4-BE49-F238E27FC236}">
                <a16:creationId xmlns:a16="http://schemas.microsoft.com/office/drawing/2014/main" id="{8D32F7DC-7112-0840-4CE1-9B55F53B284F}"/>
              </a:ext>
            </a:extLst>
          </p:cNvPr>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72706" y="1444655"/>
            <a:ext cx="5251401" cy="4251489"/>
          </a:xfrm>
          <a:prstGeom prst="roundRect">
            <a:avLst>
              <a:gd name="adj" fmla="val 8594"/>
            </a:avLst>
          </a:prstGeom>
          <a:solidFill>
            <a:srgbClr val="ECECEC"/>
          </a:solidFill>
          <a:ln>
            <a:noFill/>
          </a:ln>
        </p:spPr>
      </p:pic>
      <p:sp>
        <p:nvSpPr>
          <p:cNvPr id="6" name="CuadroTexto 5">
            <a:extLst>
              <a:ext uri="{FF2B5EF4-FFF2-40B4-BE49-F238E27FC236}">
                <a16:creationId xmlns:a16="http://schemas.microsoft.com/office/drawing/2014/main" id="{970751F6-49D4-550E-23BE-FB0B8BE7125D}"/>
              </a:ext>
            </a:extLst>
          </p:cNvPr>
          <p:cNvSpPr txBox="1"/>
          <p:nvPr/>
        </p:nvSpPr>
        <p:spPr>
          <a:xfrm>
            <a:off x="5750351" y="1004899"/>
            <a:ext cx="6102955" cy="5262979"/>
          </a:xfrm>
          <a:prstGeom prst="rect">
            <a:avLst/>
          </a:prstGeom>
          <a:noFill/>
        </p:spPr>
        <p:txBody>
          <a:bodyPr wrap="square">
            <a:spAutoFit/>
          </a:bodyPr>
          <a:lstStyle/>
          <a:p>
            <a:pPr lvl="0" algn="just">
              <a:defRPr/>
            </a:pPr>
            <a:r>
              <a:rPr lang="es-CO" sz="1050" dirty="0">
                <a:solidFill>
                  <a:prstClr val="black"/>
                </a:solidFill>
                <a:latin typeface="Verdana" panose="020B0604030504040204" pitchFamily="34" charset="0"/>
                <a:ea typeface="Verdana" panose="020B0604030504040204" pitchFamily="34" charset="0"/>
              </a:rPr>
              <a:t>Debido a los bajos valores de ozono que se presentan normalmente en el país durante gran parte del año, pero especialmente entre enero y marzo, sumados a la poca nubosidad que se espera para esta época, principalmente en horas de la mañana y primeras horas de la tarde, </a:t>
            </a:r>
            <a:r>
              <a:rPr lang="es-MX" sz="1050" dirty="0">
                <a:solidFill>
                  <a:prstClr val="black"/>
                </a:solidFill>
                <a:latin typeface="Verdana" panose="020B0604030504040204" pitchFamily="34" charset="0"/>
                <a:ea typeface="Verdana" panose="020B0604030504040204" pitchFamily="34" charset="0"/>
              </a:rPr>
              <a:t>a pesar de estar bajo condiciones leves del fenómeno de La Niña, </a:t>
            </a:r>
            <a:r>
              <a:rPr lang="es-CO" sz="1050" dirty="0">
                <a:solidFill>
                  <a:prstClr val="black"/>
                </a:solidFill>
                <a:latin typeface="Verdana" panose="020B0604030504040204" pitchFamily="34" charset="0"/>
                <a:ea typeface="Verdana" panose="020B0604030504040204" pitchFamily="34" charset="0"/>
              </a:rPr>
              <a:t>se incrementarán los valores de radiación ultravioleta en superficie en el país durante estos meses, presentándose hacia el mediodía, valores del índice ultravioleta (IUV) superiores a 11, los cuales están categorizados como extremadamente altos.</a:t>
            </a:r>
          </a:p>
          <a:p>
            <a:pPr lvl="0" algn="just">
              <a:defRPr/>
            </a:pPr>
            <a:endParaRPr lang="es-CO" sz="1050" dirty="0">
              <a:solidFill>
                <a:prstClr val="black"/>
              </a:solidFill>
              <a:latin typeface="Verdana" panose="020B0604030504040204" pitchFamily="34" charset="0"/>
              <a:ea typeface="Verdana" panose="020B0604030504040204" pitchFamily="34" charset="0"/>
            </a:endParaRPr>
          </a:p>
          <a:p>
            <a:pPr lvl="0" algn="just">
              <a:defRPr/>
            </a:pPr>
            <a:r>
              <a:rPr lang="es-CO" sz="1050" dirty="0">
                <a:solidFill>
                  <a:prstClr val="black"/>
                </a:solidFill>
                <a:latin typeface="Verdana" panose="020B0604030504040204" pitchFamily="34" charset="0"/>
                <a:ea typeface="Verdana" panose="020B0604030504040204" pitchFamily="34" charset="0"/>
              </a:rPr>
              <a:t>Es importante precisar que el ozono que se encuentra en la atmósfera absorbe gran parte de la radiación ultravioleta procedente del Sol, de tal manera que, si su cantidad disminuye, aumentará la radiación ultravioleta en superficie. Colombia se encuentra ubicada en la zona con menor contenido de ozono total en el ámbito mundial, que incluye, entre otras, el norte y centro de Suramérica. Además, durante el periodo comprendido entre diciembre y marzo, siempre se registran los valores más bajos de la columna de ozono en el país, por lo tanto, es la época del año en la cual Colombia recibe mayor radiación ultravioleta en su superficie.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Los valores altos y peligrosos de radiación ultravioleta se presentarán en todo el territorio nacional. Vale la pena destacar que los máximos niveles se esperan en las zonas montañosas, particularmente en Antioquia, la región de los Santanderes, Tolima, Eje Cafetero, Boyacá, Cundinamarca, Huila, Cauca y Nariño.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Tenga en cuenta que la sobreexposición a los rayos ultravioleta representa implicaciones nocivas en la salud como envejecimiento prematuro, manchas en la piel, daños oculares, afectación del sistema inmunológico e incluso, se corre el riesgo de sufrir de cáncer de piel.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Se recomienda evitar la exposición directa al Sol entre las 9 de la mañana y las 4 de la tarde, usar ropa protectora (camisa de manga larga, sombreros de ala ancha, lentes protectores), sombrilla y aplicar bloqueadores solares para la piel con un factor de protección mayor o igual a 30 SFP. También es prioritario tener especial cuidado con niños y jóvenes, que son los más vulnerables a la radiación solar. </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A1A3-6F76-00F2-C79F-991211ADC3EF}"/>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0C003633-093F-EC38-2A09-102559039122}"/>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3C1DD269-4A28-1777-B85A-28A9EE3F719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037" y="504646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C29E763F-2706-0A39-333A-15B43306610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8858BDAC-0BCA-17F5-EA1E-341F07182CD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5D0F70EB-C555-13A9-3CC3-B653B928378D}"/>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41F85C20-4BA9-1ED7-E0E9-641D16E70F0F}"/>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967A7835-9D60-7268-0940-D4987B09C250}"/>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04C94342-27AF-7607-B77C-E7010601357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092A0E25-02F8-4AFB-54C1-C56D60B33A0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F1072494-CDC6-BF18-6BE2-D93DE123895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1054E588-9E72-C6E5-344F-C03B39D10F4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B7A36F2F-46BB-1CAC-A582-15CBF74F854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DE687A83-9735-8F1A-3541-C76FD444F5A2}"/>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FCF1D0B3-D335-2540-1C00-6622F87C083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0B51C0C4-2C72-5621-C8BB-94523564702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71EF93C8-C06D-D815-5F92-87C278772E4E}"/>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BC242F76-B561-88CB-7209-4646518815FC}"/>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3C2F54E1-5356-27C5-12FB-8C4438D0A722}"/>
              </a:ext>
            </a:extLst>
          </p:cNvPr>
          <p:cNvGraphicFramePr/>
          <p:nvPr/>
        </p:nvGraphicFramePr>
        <p:xfrm>
          <a:off x="5387079" y="1910567"/>
          <a:ext cx="6695008" cy="3775772"/>
        </p:xfrm>
        <a:graphic>
          <a:graphicData uri="http://schemas.openxmlformats.org/drawingml/2006/table">
            <a:tbl>
              <a:tblPr>
                <a:noFill/>
              </a:tblPr>
              <a:tblGrid>
                <a:gridCol w="618837">
                  <a:extLst>
                    <a:ext uri="{9D8B030D-6E8A-4147-A177-3AD203B41FA5}">
                      <a16:colId xmlns:a16="http://schemas.microsoft.com/office/drawing/2014/main" val="20000"/>
                    </a:ext>
                  </a:extLst>
                </a:gridCol>
                <a:gridCol w="1061536">
                  <a:extLst>
                    <a:ext uri="{9D8B030D-6E8A-4147-A177-3AD203B41FA5}">
                      <a16:colId xmlns:a16="http://schemas.microsoft.com/office/drawing/2014/main" val="20001"/>
                    </a:ext>
                  </a:extLst>
                </a:gridCol>
                <a:gridCol w="1211222">
                  <a:extLst>
                    <a:ext uri="{9D8B030D-6E8A-4147-A177-3AD203B41FA5}">
                      <a16:colId xmlns:a16="http://schemas.microsoft.com/office/drawing/2014/main" val="20002"/>
                    </a:ext>
                  </a:extLst>
                </a:gridCol>
                <a:gridCol w="3803413">
                  <a:extLst>
                    <a:ext uri="{9D8B030D-6E8A-4147-A177-3AD203B41FA5}">
                      <a16:colId xmlns:a16="http://schemas.microsoft.com/office/drawing/2014/main" val="20003"/>
                    </a:ext>
                  </a:extLst>
                </a:gridCol>
              </a:tblGrid>
              <a:tr h="54427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6342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del río Manacacías, aportante a la cuenca alta del río Meta. Especial atención en el municipio de Puerto Gaitán (Meta).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969873"/>
                  </a:ext>
                </a:extLst>
              </a:tr>
              <a:tr h="62849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caño Cumaral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caño Cumaral y sus afluentes,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el municipio de San Martín (Meta)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2897139"/>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río Melúa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Melúa y sus afluentes,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el municipio de San Martín (Meta)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4490786"/>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Yucao. Especial atención en el municipio de Puerto Gaitán (Meta).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0070899"/>
                  </a:ext>
                </a:extLst>
              </a:tr>
              <a:tr h="599926">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38" marR="91438" marT="45545" marB="455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Cusiana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45" marB="455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Cusiana y sus tributarios, especialmente el río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Unete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los municipios de Pajarito y Aquitania (Boyacá), Tauramena, Recetor, Aguazul y Maní (Casanare</a:t>
                      </a:r>
                      <a:r>
                        <a:rPr lang="en-U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900" dirty="0">
                        <a:latin typeface="Verdana" panose="020B0604030504040204" pitchFamily="34" charset="0"/>
                        <a:ea typeface="Verdana" panose="020B0604030504040204" pitchFamily="34" charset="0"/>
                      </a:endParaRPr>
                    </a:p>
                  </a:txBody>
                  <a:tcPr marL="91438" marR="91438" marT="45545" marB="455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0593740"/>
                  </a:ext>
                </a:extLst>
              </a:tr>
            </a:tbl>
          </a:graphicData>
        </a:graphic>
      </p:graphicFrame>
      <p:sp>
        <p:nvSpPr>
          <p:cNvPr id="10" name="Google Shape;3036;p14">
            <a:extLst>
              <a:ext uri="{FF2B5EF4-FFF2-40B4-BE49-F238E27FC236}">
                <a16:creationId xmlns:a16="http://schemas.microsoft.com/office/drawing/2014/main" id="{3CFD1697-9479-93E1-1A21-61D8BA6E1A7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9" name="Google Shape;158;p1" descr="Recurso 37.png">
            <a:extLst>
              <a:ext uri="{FF2B5EF4-FFF2-40B4-BE49-F238E27FC236}">
                <a16:creationId xmlns:a16="http://schemas.microsoft.com/office/drawing/2014/main" id="{F2A23EEB-54D0-8D77-313E-8414072B04B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712690" y="41275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7C6484FD-8EAD-67AB-52D3-98017B833D3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986544" y="413210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5B745416-5514-2C4A-2F37-62686C79162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734671" y="332271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7F04577B-1AB6-1F99-40D6-61AF73C5F23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601575" y="437824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6A4DF0E2-605F-4DC5-E1F2-0970BA2860B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845246" y="386238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3;p20">
            <a:extLst>
              <a:ext uri="{FF2B5EF4-FFF2-40B4-BE49-F238E27FC236}">
                <a16:creationId xmlns:a16="http://schemas.microsoft.com/office/drawing/2014/main" id="{90F53583-B785-F834-38DE-68353240BA1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78058" y="256154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3;p20">
            <a:extLst>
              <a:ext uri="{FF2B5EF4-FFF2-40B4-BE49-F238E27FC236}">
                <a16:creationId xmlns:a16="http://schemas.microsoft.com/office/drawing/2014/main" id="{69761132-0F10-AC26-C02D-47240DC479B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63382" y="329211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183;p20">
            <a:extLst>
              <a:ext uri="{FF2B5EF4-FFF2-40B4-BE49-F238E27FC236}">
                <a16:creationId xmlns:a16="http://schemas.microsoft.com/office/drawing/2014/main" id="{8B5CC529-1E0D-718C-CEA5-602F83FE90D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78058" y="390207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183;p20">
            <a:extLst>
              <a:ext uri="{FF2B5EF4-FFF2-40B4-BE49-F238E27FC236}">
                <a16:creationId xmlns:a16="http://schemas.microsoft.com/office/drawing/2014/main" id="{520E7F2A-1ABF-C188-137C-CECEA9880BF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76082" y="449546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3;p20">
            <a:extLst>
              <a:ext uri="{FF2B5EF4-FFF2-40B4-BE49-F238E27FC236}">
                <a16:creationId xmlns:a16="http://schemas.microsoft.com/office/drawing/2014/main" id="{9E89F908-CCDC-9B08-1BF3-3858DC69DF2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76082" y="514356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507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B1AA-8E38-04A6-2007-EF808DED8A7F}"/>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FBA9C845-A1E8-FDED-619D-84B8C3C5EAE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45770" y="1668678"/>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2266BB00-31E5-AD08-AEE0-3C035FDE742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F09C4612-D79C-C2D5-C9EA-9E97317AAC2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B6262E9-66E9-7F43-6ACC-3172EAD98CB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591BAB5F-FE5B-BB9A-488A-AD6F8FFFC8C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C2589EC3-5C6B-361A-62DB-3874578FD02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B360F203-429B-0ED1-D213-D2F4925AFFD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729C6BC7-CE82-6DE0-0B73-9BAA2CA56AF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64DC6A3F-4E95-EC1B-C5A8-B596B0EB0E8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5FB41CC6-898E-83AB-4A86-36E19538465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0A717CF4-72B1-37A1-F8CE-7F0A12F99F3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48275" y="57456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23A9A0C6-2BF5-C4F5-AEA7-5AF70E4C6B6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213;p219" descr="Recurso 39.png">
            <a:extLst>
              <a:ext uri="{FF2B5EF4-FFF2-40B4-BE49-F238E27FC236}">
                <a16:creationId xmlns:a16="http://schemas.microsoft.com/office/drawing/2014/main" id="{D1788F05-9581-FD62-CB2A-7A0666BD9340}"/>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7869" y="6925236"/>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CF2F6EBD-A275-E6CE-F55A-FC4311F83A76}"/>
              </a:ext>
            </a:extLst>
          </p:cNvPr>
          <p:cNvGraphicFramePr/>
          <p:nvPr/>
        </p:nvGraphicFramePr>
        <p:xfrm>
          <a:off x="5583365" y="1176992"/>
          <a:ext cx="6445507" cy="5356206"/>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Alto Caguán</a:t>
                      </a:r>
                      <a:endParaRPr sz="900" dirty="0">
                        <a:latin typeface="Verdana" panose="020B0604030504040204" pitchFamily="34" charset="0"/>
                        <a:ea typeface="Verdana" panose="020B0604030504040204" pitchFamily="34" charset="0"/>
                      </a:endParaRPr>
                    </a:p>
                  </a:txBody>
                  <a:tcPr marL="91445" marR="91445"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el Alto Caguán y sus afluentes. Se recomienda especial atención en el municipio San Vicente del Caguán y  Puerto Betania. (Caquetá).</a:t>
                      </a:r>
                      <a:endParaRPr sz="900" b="0" u="none" dirty="0">
                        <a:latin typeface="Verdana" panose="020B0604030504040204" pitchFamily="34" charset="0"/>
                        <a:ea typeface="Verdana" panose="020B0604030504040204" pitchFamily="34" charset="0"/>
                        <a:cs typeface="Arial Narrow"/>
                        <a:sym typeface="Arial Narrow"/>
                      </a:endParaRPr>
                    </a:p>
                  </a:txBody>
                  <a:tcPr marL="91445" marR="91445"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948140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7" marB="457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Guayas</a:t>
                      </a:r>
                      <a:endParaRPr sz="900" dirty="0">
                        <a:latin typeface="Verdana" panose="020B0604030504040204" pitchFamily="34" charset="0"/>
                        <a:ea typeface="Verdana" panose="020B0604030504040204" pitchFamily="34" charset="0"/>
                      </a:endParaRPr>
                    </a:p>
                  </a:txBody>
                  <a:tcPr marL="91445" marR="91445" marT="45757" marB="457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Guayas y sus afluentes (aportante al río Caquetá). Se recomienda especial atención a la altura de los municipios de Paujil, Puerto Rico y </a:t>
                      </a:r>
                      <a:r>
                        <a:rPr lang="es-CO" sz="900" u="none" strike="noStrike" dirty="0">
                          <a:latin typeface="Verdana" panose="020B0604030504040204" pitchFamily="34" charset="0"/>
                          <a:ea typeface="Verdana" panose="020B0604030504040204" pitchFamily="34" charset="0"/>
                          <a:cs typeface="Arial Narrow"/>
                          <a:sym typeface="Arial Narrow"/>
                        </a:rPr>
                        <a:t>El Doncello (Caquetá)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dirty="0">
                        <a:latin typeface="Verdana" panose="020B0604030504040204" pitchFamily="34" charset="0"/>
                        <a:ea typeface="Verdana" panose="020B0604030504040204" pitchFamily="34" charset="0"/>
                      </a:endParaRPr>
                    </a:p>
                  </a:txBody>
                  <a:tcPr marL="91445" marR="91445" marT="45757" marB="457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670196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Orteguaza</a:t>
                      </a:r>
                      <a:endParaRPr sz="900" dirty="0">
                        <a:latin typeface="Verdana" panose="020B0604030504040204" pitchFamily="34" charset="0"/>
                        <a:ea typeface="Verdana" panose="020B0604030504040204" pitchFamily="34" charset="0"/>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Orteguaza y sus afluentes, los ríos Caraño y Hacha en el piedemonte caqueteño, a la altura del municipio de Florencia (Caquetá). Se recomienda especial atención en las ciudades de Florencia, Morelia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y Paujil. </a:t>
                      </a:r>
                      <a:r>
                        <a:rPr lang="es-CO" sz="900" b="1" u="none" strike="noStrike" kern="1200" dirty="0">
                          <a:solidFill>
                            <a:schemeClr val="dk1"/>
                          </a:solidFill>
                          <a:latin typeface="Verdana" panose="020B0604030504040204" pitchFamily="34" charset="0"/>
                          <a:ea typeface="Verdana" panose="020B0604030504040204" pitchFamily="34" charset="0"/>
                          <a:cs typeface="+mn-cs"/>
                        </a:rPr>
                        <a:t>Nota: </a:t>
                      </a:r>
                      <a:r>
                        <a:rPr lang="es-CO" sz="900" b="0" u="none" strike="noStrike" kern="1200" dirty="0">
                          <a:solidFill>
                            <a:schemeClr val="dk1"/>
                          </a:solidFill>
                          <a:latin typeface="Verdana" panose="020B0604030504040204" pitchFamily="34" charset="0"/>
                          <a:ea typeface="Verdana" panose="020B0604030504040204" pitchFamily="34" charset="0"/>
                          <a:cs typeface="+mn-cs"/>
                        </a:rPr>
                        <a:t>desbordamiento de la quebrada Las Delicias afectando la vía que comunica a los municipios entre La Montañita y El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Paujíl</a:t>
                      </a:r>
                      <a:r>
                        <a:rPr lang="es-CO" sz="900" b="0" u="none" strike="noStrike" kern="1200" dirty="0">
                          <a:solidFill>
                            <a:schemeClr val="dk1"/>
                          </a:solidFill>
                          <a:latin typeface="Verdana" panose="020B0604030504040204" pitchFamily="34" charset="0"/>
                          <a:ea typeface="Verdana" panose="020B0604030504040204" pitchFamily="34" charset="0"/>
                          <a:cs typeface="+mn-cs"/>
                        </a:rPr>
                        <a:t>, Caquetá. (06/03/2025).</a:t>
                      </a:r>
                      <a:endParaRPr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304729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Pescado</a:t>
                      </a:r>
                      <a:endParaRPr sz="900" dirty="0">
                        <a:latin typeface="Verdana" panose="020B0604030504040204" pitchFamily="34" charset="0"/>
                        <a:ea typeface="Verdana" panose="020B0604030504040204" pitchFamily="34" charset="0"/>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Pescado y sus afluentes, a la altura del municipio de Albania y Belén de los Andaquíes (Caquetá).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95223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Caquetá</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Caquetá, se recomienda especial atención en el río Mocoa y sus afluentes los ríos Rumiyaco, Tarauquita, Pepino, Sangoyaco, Dantayaco y Mulato, entre otros aportantes a la cuenca alta del río Caquetá. Igual atención al río Inchiyaco y Tambor en el municipio de Piamonte (Cauca).</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034741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media del río Caquetá</a:t>
                      </a:r>
                      <a:endParaRPr sz="900"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 el nivel del río Caquetá y sus aportantes. Se recomienda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Santa Rosa (Cauca),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Puerto Guzmán, Solita, Curillo, Solano y demás municipios aguas abajo del piedemonte Caqueteño, en el departamento de Caquetá. </a:t>
                      </a:r>
                      <a:endParaRPr sz="900"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9066039"/>
                  </a:ext>
                </a:extLst>
              </a:tr>
            </a:tbl>
          </a:graphicData>
        </a:graphic>
      </p:graphicFrame>
      <p:pic>
        <p:nvPicPr>
          <p:cNvPr id="5" name="Google Shape;158;p1" descr="Recurso 37.png">
            <a:extLst>
              <a:ext uri="{FF2B5EF4-FFF2-40B4-BE49-F238E27FC236}">
                <a16:creationId xmlns:a16="http://schemas.microsoft.com/office/drawing/2014/main" id="{4E121AA5-7DBE-C957-3DBD-BB1DC71D376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514929" y="203492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7D2DCC63-33C4-F467-2BD6-912451F507D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975862" y="266511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B9915EE5-8B43-0229-A676-191C065786F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326941" y="224469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1C76DB45-4A73-1C8E-C77B-E5B26688FB1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354095" y="293498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78B565B2-BB98-8A06-2A21-AA99551E5DE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695443" y="260182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EBAE8EDE-366F-825B-9FDC-B60608477CE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690" y="186028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F278DD1E-167A-FE91-902C-01744D26658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690" y="248429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5394A9A5-B418-B331-BDB6-6B71F39D9C80}"/>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690" y="595724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74CBFEB9-0480-2F45-DB46-35CDC9A37D3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690" y="340362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E1233E7A-3465-AD45-2EFC-407EF7F09BC4}"/>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690" y="432553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3036;p14">
            <a:extLst>
              <a:ext uri="{FF2B5EF4-FFF2-40B4-BE49-F238E27FC236}">
                <a16:creationId xmlns:a16="http://schemas.microsoft.com/office/drawing/2014/main" id="{86685107-1B56-9EE8-62DE-AD28C90B1BC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20" name="Google Shape;357;p9">
            <a:extLst>
              <a:ext uri="{FF2B5EF4-FFF2-40B4-BE49-F238E27FC236}">
                <a16:creationId xmlns:a16="http://schemas.microsoft.com/office/drawing/2014/main" id="{7D86EFCA-EA47-204D-FA7F-53D9DEDCE63C}"/>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1690" y="51704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48638D16-1D50-4B03-99AF-9FFA6F84CE8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226024" y="247888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66845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0C90-F5F8-CF6D-7A81-E9B11AB7FE32}"/>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26C35846-8592-EBDF-5CD4-3EF6365F4487}"/>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75750" y="166867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78DA1214-1C4B-D445-D63B-C93AFA920E5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0431FAC3-B13F-FEE3-6CAF-3D8F7B2499A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2D97A8BC-6B64-D85E-37AB-752DFDE7ABE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1C259A42-9447-DEFF-BBCE-9F71DCB2D4E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7FB02CB3-93B7-EDC9-CAF9-62A627B67F4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482E50F9-2F57-7C0F-CD9E-0CDEAB4D261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1C9F2793-CA04-2F63-3185-FE9C587C10D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67EBA549-6177-B9AD-F870-2B0A8E4E0CA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7C0BD9D0-7AE3-61A3-68B8-2A5A1980EC3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644FC614-72B5-D248-E4F2-7B2FFCAD9C1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48275" y="57456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679A4D17-2627-266E-A26D-01DB2C1B89E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213;p219" descr="Recurso 39.png">
            <a:extLst>
              <a:ext uri="{FF2B5EF4-FFF2-40B4-BE49-F238E27FC236}">
                <a16:creationId xmlns:a16="http://schemas.microsoft.com/office/drawing/2014/main" id="{456FB44C-F2FA-16AC-6267-E7E77CE7ACC7}"/>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7869" y="6925236"/>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F8A45504-CEEC-A1D9-8FD2-2E7035F6BAF0}"/>
              </a:ext>
            </a:extLst>
          </p:cNvPr>
          <p:cNvGraphicFramePr/>
          <p:nvPr/>
        </p:nvGraphicFramePr>
        <p:xfrm>
          <a:off x="5570743" y="1414719"/>
          <a:ext cx="6445507" cy="4550512"/>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Caquetá</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1" marR="9145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Mecaya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1" marR="9145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Mecaya y sus afluentes, aportantes al Medio Caquetá. </a:t>
                      </a:r>
                      <a:endParaRPr sz="900" dirty="0">
                        <a:latin typeface="Verdana" panose="020B0604030504040204" pitchFamily="34" charset="0"/>
                        <a:ea typeface="Verdana" panose="020B0604030504040204" pitchFamily="34" charset="0"/>
                      </a:endParaRPr>
                    </a:p>
                  </a:txBody>
                  <a:tcPr marL="91451" marR="9145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452285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Caquetá</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1" marR="9145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Sencella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1" marR="9145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a:t>
                      </a:r>
                      <a:r>
                        <a:rPr lang="es-CO" sz="900" u="none" strike="noStrike" dirty="0">
                          <a:latin typeface="Verdana" panose="020B0604030504040204" pitchFamily="34" charset="0"/>
                          <a:ea typeface="Verdana" panose="020B0604030504040204" pitchFamily="34" charset="0"/>
                          <a:cs typeface="Arial Narrow"/>
                          <a:sym typeface="Arial Narrow"/>
                        </a:rPr>
                        <a:t>Sencella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aportantes al Medio Caquetá. </a:t>
                      </a:r>
                      <a:endParaRPr sz="900" dirty="0">
                        <a:latin typeface="Verdana" panose="020B0604030504040204" pitchFamily="34" charset="0"/>
                        <a:ea typeface="Verdana" panose="020B0604030504040204" pitchFamily="34" charset="0"/>
                      </a:endParaRPr>
                    </a:p>
                  </a:txBody>
                  <a:tcPr marL="91451" marR="9145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287356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Putumayo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2" marR="91462" marT="45383" marB="453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del río Putumayo</a:t>
                      </a:r>
                      <a:endParaRPr sz="900" dirty="0">
                        <a:latin typeface="Verdana" panose="020B0604030504040204" pitchFamily="34" charset="0"/>
                        <a:ea typeface="Verdana" panose="020B0604030504040204" pitchFamily="34" charset="0"/>
                      </a:endParaRPr>
                    </a:p>
                  </a:txBody>
                  <a:tcPr marL="91462" marR="91462" marT="45383" marB="453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ES" sz="900" b="0" i="0" u="none" strike="noStrike" cap="none" dirty="0">
                          <a:solidFill>
                            <a:schemeClr val="dk1"/>
                          </a:solidFill>
                          <a:latin typeface="Verdana" panose="020B0604030504040204" pitchFamily="34" charset="0"/>
                          <a:ea typeface="Verdana" panose="020B0604030504040204" pitchFamily="34" charset="0"/>
                          <a:cs typeface="Verdana"/>
                          <a:sym typeface="Verdana"/>
                        </a:rPr>
                        <a:t>en el río Putumayo en su recorrido por Puerto Asís y en sus afluentes localizados en su cuenca alta, principalmente en los ríos Guamuez (desde su nacimiento en el corregimiento El Encano del municipio de Pasto – hasta la Vereda El Tigre del municipio del Valle del Guamuez), Orito y </a:t>
                      </a:r>
                      <a:r>
                        <a:rPr lang="es-ES" sz="900" b="0" i="0" u="none" strike="noStrike" cap="none" dirty="0" err="1">
                          <a:solidFill>
                            <a:schemeClr val="dk1"/>
                          </a:solidFill>
                          <a:latin typeface="Verdana" panose="020B0604030504040204" pitchFamily="34" charset="0"/>
                          <a:ea typeface="Verdana" panose="020B0604030504040204" pitchFamily="34" charset="0"/>
                          <a:cs typeface="Verdana"/>
                          <a:sym typeface="Verdana"/>
                        </a:rPr>
                        <a:t>Patascoy</a:t>
                      </a:r>
                      <a:r>
                        <a:rPr lang="es-ES" sz="900" b="0" i="0" u="none" strike="noStrike" cap="none" dirty="0">
                          <a:solidFill>
                            <a:schemeClr val="dk1"/>
                          </a:solidFill>
                          <a:latin typeface="Verdana" panose="020B0604030504040204" pitchFamily="34" charset="0"/>
                          <a:ea typeface="Verdana" panose="020B0604030504040204" pitchFamily="34" charset="0"/>
                          <a:cs typeface="Verdana"/>
                          <a:sym typeface="Verdana"/>
                        </a:rPr>
                        <a:t> (municipio de Orito), y Sucio (municipio de Puerres) en el  departamento de Putumayo. </a:t>
                      </a:r>
                      <a:r>
                        <a:rPr lang="es-ES" sz="900" b="1" i="0" u="none" strike="noStrike" cap="none" dirty="0">
                          <a:solidFill>
                            <a:schemeClr val="dk1"/>
                          </a:solidFill>
                          <a:latin typeface="Verdana" panose="020B0604030504040204" pitchFamily="34" charset="0"/>
                          <a:ea typeface="Verdana" panose="020B0604030504040204" pitchFamily="34" charset="0"/>
                          <a:cs typeface="Verdana"/>
                          <a:sym typeface="Verdana"/>
                        </a:rPr>
                        <a:t>Nota</a:t>
                      </a:r>
                      <a:r>
                        <a:rPr lang="es-ES" sz="900" b="0" i="0" u="none" strike="noStrike" cap="none" dirty="0">
                          <a:solidFill>
                            <a:schemeClr val="dk1"/>
                          </a:solidFill>
                          <a:latin typeface="Verdana" panose="020B0604030504040204" pitchFamily="34" charset="0"/>
                          <a:ea typeface="Verdana" panose="020B0604030504040204" pitchFamily="34" charset="0"/>
                          <a:cs typeface="Verdana"/>
                          <a:sym typeface="Verdana"/>
                        </a:rPr>
                        <a:t>: </a:t>
                      </a:r>
                      <a:r>
                        <a:rPr lang="es-MX" sz="900" b="0" i="0" u="none" strike="noStrike" cap="none" dirty="0">
                          <a:solidFill>
                            <a:schemeClr val="dk1"/>
                          </a:solidFill>
                          <a:latin typeface="Verdana" panose="020B0604030504040204" pitchFamily="34" charset="0"/>
                          <a:ea typeface="Verdana" panose="020B0604030504040204" pitchFamily="34" charset="0"/>
                          <a:cs typeface="Verdana"/>
                          <a:sym typeface="Verdana"/>
                        </a:rPr>
                        <a:t>Avenida torrencial en la vereda El Encano, a la altura de vaca Lola, afectando la vía Pasto- Mocoa en el municipio de Pasto, Nariño (07/03/2025). </a:t>
                      </a:r>
                      <a:endParaRPr lang="es-ES" sz="900" b="0" i="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62" marR="91462" marT="45383" marB="453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840459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Putumayo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1" marR="91441"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San Miguel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San Miguel y sus afluentes como la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quebrada La Hormiga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Ipiales (Nariño), Valle de Guamuez y San Miguel. </a:t>
                      </a:r>
                      <a:endParaRPr sz="900" dirty="0">
                        <a:latin typeface="Verdana" panose="020B0604030504040204" pitchFamily="34" charset="0"/>
                        <a:ea typeface="Verdana" panose="020B0604030504040204" pitchFamily="34" charset="0"/>
                      </a:endParaRPr>
                    </a:p>
                  </a:txBody>
                  <a:tcPr marL="91441" marR="91441"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6896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Putumayo</a:t>
                      </a:r>
                      <a:endParaRPr sz="900" u="none" strike="noStrike" cap="none" dirty="0">
                        <a:latin typeface="Verdana" panose="020B0604030504040204" pitchFamily="34" charset="0"/>
                        <a:ea typeface="Verdana" panose="020B0604030504040204" pitchFamily="34" charset="0"/>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media del río Putumayo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latin typeface="Verdana" panose="020B0604030504040204" pitchFamily="34" charset="0"/>
                          <a:ea typeface="Verdana" panose="020B0604030504040204" pitchFamily="34" charset="0"/>
                          <a:cs typeface="Arial Narrow"/>
                          <a:sym typeface="Arial Narrow"/>
                        </a:rPr>
                        <a:t>Niveles altos del río Putumayo y sus afluentes entre los municipios de Puerto Asís, Puerto López y Puerto Leguízamo (Putumayo).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0234540"/>
                  </a:ext>
                </a:extLst>
              </a:tr>
            </a:tbl>
          </a:graphicData>
        </a:graphic>
      </p:graphicFrame>
      <p:pic>
        <p:nvPicPr>
          <p:cNvPr id="5" name="Google Shape;158;p1" descr="Recurso 37.png">
            <a:extLst>
              <a:ext uri="{FF2B5EF4-FFF2-40B4-BE49-F238E27FC236}">
                <a16:creationId xmlns:a16="http://schemas.microsoft.com/office/drawing/2014/main" id="{04101B1D-85C8-5833-2C79-D33B3F07C0B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00112" y="305244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F12F9AB3-0D0E-16AF-04A2-97B76BE5059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70630" y="278257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030702E0-5C36-BA97-FEF7-2193E1CECC2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161971" y="291750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49;p9">
            <a:extLst>
              <a:ext uri="{FF2B5EF4-FFF2-40B4-BE49-F238E27FC236}">
                <a16:creationId xmlns:a16="http://schemas.microsoft.com/office/drawing/2014/main" id="{AC80E593-7EBE-9595-7FEC-207F87E25A4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1971" y="318738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B29B82EE-5730-FFDC-EA8A-6E20D8687DA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017" y="543945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5D280215-F9B6-6B17-5F20-9A570A51DECD}"/>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017" y="271311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D2E91E8A-5743-FCFD-2522-3E3B309C4F3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017" y="209522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8FD8EC2A-6788-E5F1-B293-B699ECB58B9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09 de marzo de 2025 12:00 HLC</a:t>
            </a:r>
          </a:p>
        </p:txBody>
      </p:sp>
      <p:pic>
        <p:nvPicPr>
          <p:cNvPr id="16" name="Google Shape;357;p9">
            <a:extLst>
              <a:ext uri="{FF2B5EF4-FFF2-40B4-BE49-F238E27FC236}">
                <a16:creationId xmlns:a16="http://schemas.microsoft.com/office/drawing/2014/main" id="{E4189CB0-C987-2E3A-DA2E-55DC624FCCA4}"/>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017" y="373658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2001ADD6-03D0-B5F6-663F-57843420E262}"/>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017" y="481614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45823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texto 1"/>
          <p:cNvSpPr txBox="1">
            <a:spLocks/>
          </p:cNvSpPr>
          <p:nvPr/>
        </p:nvSpPr>
        <p:spPr>
          <a:xfrm>
            <a:off x="1773145" y="1469993"/>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600" b="1" dirty="0">
                <a:solidFill>
                  <a:schemeClr val="accent6">
                    <a:lumMod val="50000"/>
                  </a:schemeClr>
                </a:solidFill>
                <a:latin typeface="Verdana" panose="020B0604030504040204" pitchFamily="34" charset="0"/>
                <a:ea typeface="Verdana" panose="020B0604030504040204" pitchFamily="34" charset="0"/>
              </a:rPr>
              <a:t>RESUMEN</a:t>
            </a:r>
            <a:endParaRPr lang="es-MX" sz="1600" b="1" dirty="0">
              <a:solidFill>
                <a:schemeClr val="accent6">
                  <a:lumMod val="50000"/>
                </a:schemeClr>
              </a:solidFill>
              <a:latin typeface="Verdana" panose="020B0604030504040204" pitchFamily="34" charset="0"/>
              <a:ea typeface="Verdana" panose="020B0604030504040204" pitchFamily="34" charset="0"/>
            </a:endParaRPr>
          </a:p>
        </p:txBody>
      </p:sp>
      <p:pic>
        <p:nvPicPr>
          <p:cNvPr id="5" name="Google Shape;110;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669304" y="2058717"/>
            <a:ext cx="6636932" cy="389333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Alta: </a:t>
            </a: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Antioquia, Cauca, Chocó, Huila, Meta, Nariño, Putumayo, Tolima, Valle Del Cauca.</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R="0" lvl="0" algn="just" defTabSz="914400" rtl="0" eaLnBrk="1" fontAlgn="auto" latinLnBrk="0" hangingPunct="1">
              <a:lnSpc>
                <a:spcPct val="100000"/>
              </a:lnSpc>
              <a:spcBef>
                <a:spcPts val="0"/>
              </a:spcBef>
              <a:spcAft>
                <a:spcPts val="0"/>
              </a:spcAft>
              <a:buClr>
                <a:srgbClr val="000000"/>
              </a:buClr>
              <a:buSzPts val="1400"/>
              <a:tabLst/>
              <a:defRPr/>
            </a:pPr>
            <a:r>
              <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Moderada</a:t>
            </a:r>
            <a:r>
              <a:rPr kumimoji="0" lang="es-CO"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Antioquia, Boyacá, Caldas, Caquetá, Casanare, Cauca, Chocó, Cundinamarca, Córdoba, Huila, Meta, Nariño, Putumayo, Quindío, Risaralda, Santander, Tolima, Valle Del Cauca, Bolívar.</a:t>
            </a:r>
          </a:p>
          <a:p>
            <a:pPr marR="0" lvl="0" algn="just" defTabSz="914400" rtl="0" eaLnBrk="1" fontAlgn="auto" latinLnBrk="0" hangingPunct="1">
              <a:lnSpc>
                <a:spcPct val="100000"/>
              </a:lnSpc>
              <a:spcBef>
                <a:spcPts val="0"/>
              </a:spcBef>
              <a:spcAft>
                <a:spcPts val="0"/>
              </a:spcAft>
              <a:buClr>
                <a:srgbClr val="000000"/>
              </a:buClr>
              <a:buSzPts val="1400"/>
              <a:tabLst/>
              <a:defRPr/>
            </a:pPr>
            <a:endParaRPr lang="es-CO" sz="1300" b="1"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lvl="0" algn="just">
              <a:buClr>
                <a:srgbClr val="000000"/>
              </a:buClr>
              <a:buSzPts val="1400"/>
              <a:defRPr/>
            </a:pPr>
            <a:r>
              <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Baja</a:t>
            </a:r>
            <a:r>
              <a:rPr kumimoji="0" lang="es-CO"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Para algunos municipios de </a:t>
            </a:r>
            <a:r>
              <a:rPr lang="es-CO"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las regiones de Caribe, Andina, Orinoquía, Pacífica y Amazonia.</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lvl="0" algn="ctr"/>
            <a:r>
              <a:rPr lang="es-MX" sz="12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lang="es-MX" sz="1200" b="1" dirty="0">
              <a:solidFill>
                <a:schemeClr val="accent6">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1382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584775"/>
          </a:xfrm>
          <a:prstGeom prst="rect">
            <a:avLst/>
          </a:prstGeom>
          <a:noFill/>
        </p:spPr>
        <p:txBody>
          <a:bodyPr wrap="square">
            <a:spAutoFit/>
          </a:bodyPr>
          <a:lstStyle/>
          <a:p>
            <a:pPr algn="ctr">
              <a:defRPr/>
            </a:pP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Gráfica de seguimiento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alertas por </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pronóstico de la amenaza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d</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eslizamientos de tierra </a:t>
            </a:r>
            <a:r>
              <a:rPr lang="es-ES"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para Colombia durante los últimos 30 días</a:t>
            </a:r>
            <a:endPar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54432" y="1648864"/>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09 de marzo de 2025| 12:00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38169" y="1242881"/>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a:xfrm>
            <a:off x="3864301" y="2158842"/>
            <a:ext cx="2463698" cy="2681786"/>
          </a:xfrm>
          <a:prstGeom prst="rect">
            <a:avLst/>
          </a:prstGeom>
        </p:spPr>
      </p:pic>
      <p:pic>
        <p:nvPicPr>
          <p:cNvPr id="2" name="Imagen 1">
            <a:extLst>
              <a:ext uri="{FF2B5EF4-FFF2-40B4-BE49-F238E27FC236}">
                <a16:creationId xmlns:a16="http://schemas.microsoft.com/office/drawing/2014/main" id="{8D191DC7-CE1A-D66D-E074-829AA871DADB}"/>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a:xfrm>
            <a:off x="10008608" y="1084178"/>
            <a:ext cx="1802322" cy="5540740"/>
          </a:xfrm>
          <a:prstGeom prst="rect">
            <a:avLst/>
          </a:prstGeom>
        </p:spPr>
      </p:pic>
      <p:pic>
        <p:nvPicPr>
          <p:cNvPr id="3" name="Imagen 2">
            <a:extLst>
              <a:ext uri="{FF2B5EF4-FFF2-40B4-BE49-F238E27FC236}">
                <a16:creationId xmlns:a16="http://schemas.microsoft.com/office/drawing/2014/main" id="{B61B0986-B7BB-3541-1888-F42F2A90E318}"/>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a:xfrm>
            <a:off x="8147206" y="1084178"/>
            <a:ext cx="1841333" cy="5280763"/>
          </a:xfrm>
          <a:prstGeom prst="rect">
            <a:avLst/>
          </a:prstGeom>
        </p:spPr>
      </p:pic>
      <p:pic>
        <p:nvPicPr>
          <p:cNvPr id="4" name="Imagen 3">
            <a:extLst>
              <a:ext uri="{FF2B5EF4-FFF2-40B4-BE49-F238E27FC236}">
                <a16:creationId xmlns:a16="http://schemas.microsoft.com/office/drawing/2014/main" id="{522E7523-F423-9218-790A-AF73A03C6296}"/>
              </a:ext>
            </a:extLst>
          </p:cNvPr>
          <p:cNvPicPr>
            <a:picLocks noChangeAspect="1"/>
          </p:cNvPicPr>
          <p:nvPr/>
        </p:nvPicPr>
        <p:blipFill>
          <a:blip r:embed="rId10" r:link="rId11" cstate="print">
            <a:extLst>
              <a:ext uri="{28A0092B-C50C-407E-A947-70E740481C1C}">
                <a14:useLocalDpi xmlns:a14="http://schemas.microsoft.com/office/drawing/2010/main" val="0"/>
              </a:ext>
            </a:extLst>
          </a:blip>
          <a:srcRect/>
          <a:stretch>
            <a:fillRect/>
          </a:stretch>
        </p:blipFill>
        <p:spPr>
          <a:xfrm>
            <a:off x="6459533" y="1084178"/>
            <a:ext cx="1667605" cy="3111304"/>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04B9D8A-8A61-4D0F-5587-B8B9B22548A4}"/>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3878387" y="2179464"/>
            <a:ext cx="2463698" cy="2681786"/>
          </a:xfrm>
          <a:prstGeom prst="rect">
            <a:avLst/>
          </a:prstGeom>
        </p:spPr>
      </p:pic>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803694"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a:t>
            </a:r>
            <a:r>
              <a:rPr lang="es-MX" sz="1200" b="1" kern="0">
                <a:solidFill>
                  <a:schemeClr val="accent6">
                    <a:lumMod val="50000"/>
                  </a:schemeClr>
                </a:solidFill>
                <a:latin typeface="Verdana" panose="020B0604030504040204" pitchFamily="34" charset="0"/>
                <a:ea typeface="Verdana" panose="020B0604030504040204" pitchFamily="34" charset="0"/>
                <a:cs typeface="Arial"/>
                <a:sym typeface="Arial"/>
              </a:rPr>
              <a:t>: </a:t>
            </a:r>
            <a:fld id="{A7BEFE61-7643-4659-8F3A-2A33A74E1787}" type="datetime4">
              <a:rPr lang="es-MX" sz="1200" b="1" kern="0" smtClean="0">
                <a:solidFill>
                  <a:schemeClr val="accent6">
                    <a:lumMod val="50000"/>
                  </a:schemeClr>
                </a:solidFill>
                <a:latin typeface="Verdana" panose="020B0604030504040204" pitchFamily="34" charset="0"/>
                <a:ea typeface="Verdana" panose="020B0604030504040204" pitchFamily="34" charset="0"/>
                <a:cs typeface="Arial"/>
                <a:sym typeface="Arial"/>
              </a:rPr>
              <a:t>9 de marzo de 2025</a:t>
            </a:fld>
            <a:endPar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endParaRPr>
          </a:p>
        </p:txBody>
      </p:sp>
      <p:pic>
        <p:nvPicPr>
          <p:cNvPr id="9" name="Google Shape;119;p7">
            <a:extLst>
              <a:ext uri="{FF2B5EF4-FFF2-40B4-BE49-F238E27FC236}">
                <a16:creationId xmlns:a16="http://schemas.microsoft.com/office/drawing/2014/main" id="{2AFDA4D2-6C50-D709-17F5-3B4BC930A452}"/>
              </a:ext>
            </a:extLst>
          </p:cNvPr>
          <p:cNvPicPr preferRelativeResize="0"/>
          <p:nvPr/>
        </p:nvPicPr>
        <p:blipFill>
          <a:blip r:embed="rId4" r:link="rId5" cstate="print">
            <a:extLst>
              <a:ext uri="{28A0092B-C50C-407E-A947-70E740481C1C}">
                <a14:useLocalDpi xmlns:a14="http://schemas.microsoft.com/office/drawing/2010/main" val="0"/>
              </a:ext>
            </a:extLst>
          </a:blip>
          <a:srcRect/>
          <a:stretch>
            <a:fillRect/>
          </a:stretch>
        </p:blipFill>
        <p:spPr>
          <a:xfrm>
            <a:off x="338169" y="1266945"/>
            <a:ext cx="3540218" cy="5006391"/>
          </a:xfrm>
          <a:prstGeom prst="rect">
            <a:avLst/>
          </a:prstGeom>
          <a:noFill/>
          <a:ln>
            <a:noFill/>
          </a:ln>
        </p:spPr>
      </p:pic>
      <p:pic>
        <p:nvPicPr>
          <p:cNvPr id="5" name="Imagen 4">
            <a:extLst>
              <a:ext uri="{FF2B5EF4-FFF2-40B4-BE49-F238E27FC236}">
                <a16:creationId xmlns:a16="http://schemas.microsoft.com/office/drawing/2014/main" id="{86CEFA25-43DC-4A26-62DE-23B2C0562393}"/>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a:xfrm>
            <a:off x="10008608" y="1084178"/>
            <a:ext cx="1802322" cy="5540740"/>
          </a:xfrm>
          <a:prstGeom prst="rect">
            <a:avLst/>
          </a:prstGeom>
        </p:spPr>
      </p:pic>
      <p:pic>
        <p:nvPicPr>
          <p:cNvPr id="6" name="Imagen 5">
            <a:extLst>
              <a:ext uri="{FF2B5EF4-FFF2-40B4-BE49-F238E27FC236}">
                <a16:creationId xmlns:a16="http://schemas.microsoft.com/office/drawing/2014/main" id="{1E3F4098-538E-35B4-0B20-88CFFB92CE11}"/>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a:xfrm>
            <a:off x="8147206" y="1084178"/>
            <a:ext cx="1841333" cy="5280763"/>
          </a:xfrm>
          <a:prstGeom prst="rect">
            <a:avLst/>
          </a:prstGeom>
        </p:spPr>
      </p:pic>
      <p:pic>
        <p:nvPicPr>
          <p:cNvPr id="7" name="Imagen 6">
            <a:extLst>
              <a:ext uri="{FF2B5EF4-FFF2-40B4-BE49-F238E27FC236}">
                <a16:creationId xmlns:a16="http://schemas.microsoft.com/office/drawing/2014/main" id="{9A28E641-E4D3-1613-B35E-35870DB27656}"/>
              </a:ext>
            </a:extLst>
          </p:cNvPr>
          <p:cNvPicPr>
            <a:picLocks noChangeAspect="1"/>
          </p:cNvPicPr>
          <p:nvPr/>
        </p:nvPicPr>
        <p:blipFill>
          <a:blip r:embed="rId10" r:link="rId11" cstate="print">
            <a:extLst>
              <a:ext uri="{28A0092B-C50C-407E-A947-70E740481C1C}">
                <a14:useLocalDpi xmlns:a14="http://schemas.microsoft.com/office/drawing/2010/main" val="0"/>
              </a:ext>
            </a:extLst>
          </a:blip>
          <a:srcRect/>
          <a:stretch>
            <a:fillRect/>
          </a:stretch>
        </p:blipFill>
        <p:spPr>
          <a:xfrm>
            <a:off x="6459533" y="1084178"/>
            <a:ext cx="1667605" cy="3111304"/>
          </a:xfrm>
          <a:prstGeom prst="rect">
            <a:avLst/>
          </a:prstGeom>
        </p:spPr>
      </p:pic>
    </p:spTree>
    <p:extLst>
      <p:ext uri="{BB962C8B-B14F-4D97-AF65-F5344CB8AC3E}">
        <p14:creationId xmlns:p14="http://schemas.microsoft.com/office/powerpoint/2010/main" val="325542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oogle Shape;135;p3">
            <a:extLst>
              <a:ext uri="{FF2B5EF4-FFF2-40B4-BE49-F238E27FC236}">
                <a16:creationId xmlns:a16="http://schemas.microsoft.com/office/drawing/2014/main" id="{7991AF3E-9C74-959A-D038-FC7C463E87E6}"/>
              </a:ext>
            </a:extLst>
          </p:cNvPr>
          <p:cNvGraphicFramePr/>
          <p:nvPr/>
        </p:nvGraphicFramePr>
        <p:xfrm>
          <a:off x="5714465" y="2362239"/>
          <a:ext cx="5835836" cy="1818000"/>
        </p:xfrm>
        <a:graphic>
          <a:graphicData uri="http://schemas.openxmlformats.org/drawingml/2006/table">
            <a:tbl>
              <a:tblPr>
                <a:noFill/>
              </a:tblPr>
              <a:tblGrid>
                <a:gridCol w="955651">
                  <a:extLst>
                    <a:ext uri="{9D8B030D-6E8A-4147-A177-3AD203B41FA5}">
                      <a16:colId xmlns:a16="http://schemas.microsoft.com/office/drawing/2014/main" val="20000"/>
                    </a:ext>
                  </a:extLst>
                </a:gridCol>
                <a:gridCol w="4880185">
                  <a:extLst>
                    <a:ext uri="{9D8B030D-6E8A-4147-A177-3AD203B41FA5}">
                      <a16:colId xmlns:a16="http://schemas.microsoft.com/office/drawing/2014/main" val="20001"/>
                    </a:ext>
                  </a:extLst>
                </a:gridCol>
              </a:tblGrid>
              <a:tr h="4356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BOLÍVAR : Clemencia.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CÓRDOBA : Tierralta.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5757742"/>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BOLÍVAR : San Martín De Loba.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71278997"/>
                  </a:ext>
                </a:extLst>
              </a:tr>
            </a:tbl>
          </a:graphicData>
        </a:graphic>
      </p:graphicFrame>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135;p3"/>
          <p:cNvGraphicFramePr/>
          <p:nvPr/>
        </p:nvGraphicFramePr>
        <p:xfrm>
          <a:off x="12478825" y="4472551"/>
          <a:ext cx="6115045" cy="1317168"/>
        </p:xfrm>
        <a:graphic>
          <a:graphicData uri="http://schemas.openxmlformats.org/drawingml/2006/table">
            <a:tbl>
              <a:tblPr>
                <a:noFill/>
              </a:tblPr>
              <a:tblGrid>
                <a:gridCol w="942367">
                  <a:extLst>
                    <a:ext uri="{9D8B030D-6E8A-4147-A177-3AD203B41FA5}">
                      <a16:colId xmlns:a16="http://schemas.microsoft.com/office/drawing/2014/main" val="20000"/>
                    </a:ext>
                  </a:extLst>
                </a:gridCol>
                <a:gridCol w="5172678">
                  <a:extLst>
                    <a:ext uri="{9D8B030D-6E8A-4147-A177-3AD203B41FA5}">
                      <a16:colId xmlns:a16="http://schemas.microsoft.com/office/drawing/2014/main" val="20001"/>
                    </a:ext>
                  </a:extLst>
                </a:gridCol>
              </a:tblGrid>
              <a:tr h="39812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882828">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CÓRDOBA : Puerto Libertador, Tierralta.</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MAGDALENA : Aracataca.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6867460"/>
                  </a:ext>
                </a:extLst>
              </a:tr>
            </a:tbl>
          </a:graphicData>
        </a:graphic>
      </p:graphicFrame>
      <p:pic>
        <p:nvPicPr>
          <p:cNvPr id="4" name="Google Shape;140;p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5" name="Google Shape;204;p4">
            <a:extLst>
              <a:ext uri="{FF2B5EF4-FFF2-40B4-BE49-F238E27FC236}">
                <a16:creationId xmlns:a16="http://schemas.microsoft.com/office/drawing/2014/main" id="{77D5EB24-F9E3-E06E-E983-FB03898124E3}"/>
              </a:ext>
            </a:extLst>
          </p:cNvPr>
          <p:cNvPicPr preferRelativeResize="0"/>
          <p:nvPr/>
        </p:nvPicPr>
        <p:blipFill rotWithShape="1">
          <a:blip r:embed="rId4">
            <a:alphaModFix/>
          </a:blip>
          <a:srcRect/>
          <a:stretch/>
        </p:blipFill>
        <p:spPr>
          <a:xfrm>
            <a:off x="12733647" y="3271239"/>
            <a:ext cx="3742267" cy="1016567"/>
          </a:xfrm>
          <a:prstGeom prst="rect">
            <a:avLst/>
          </a:prstGeom>
          <a:noFill/>
          <a:ln>
            <a:noFill/>
          </a:ln>
        </p:spPr>
      </p:pic>
      <p:pic>
        <p:nvPicPr>
          <p:cNvPr id="6" name="Google Shape;204;p4">
            <a:extLst>
              <a:ext uri="{FF2B5EF4-FFF2-40B4-BE49-F238E27FC236}">
                <a16:creationId xmlns:a16="http://schemas.microsoft.com/office/drawing/2014/main" id="{AF2D7307-5510-0905-0834-069B73B4250D}"/>
              </a:ext>
            </a:extLst>
          </p:cNvPr>
          <p:cNvPicPr preferRelativeResize="0"/>
          <p:nvPr/>
        </p:nvPicPr>
        <p:blipFill rotWithShape="1">
          <a:blip r:embed="rId4">
            <a:alphaModFix/>
          </a:blip>
          <a:srcRect/>
          <a:stretch/>
        </p:blipFill>
        <p:spPr>
          <a:xfrm>
            <a:off x="14148775" y="3313806"/>
            <a:ext cx="2399984" cy="717635"/>
          </a:xfrm>
          <a:prstGeom prst="rect">
            <a:avLst/>
          </a:prstGeom>
          <a:noFill/>
          <a:ln>
            <a:noFill/>
          </a:ln>
        </p:spPr>
      </p:pic>
      <p:pic>
        <p:nvPicPr>
          <p:cNvPr id="10" name="Google Shape;144;p3" descr="Recurso 25.png">
            <a:extLst>
              <a:ext uri="{FF2B5EF4-FFF2-40B4-BE49-F238E27FC236}">
                <a16:creationId xmlns:a16="http://schemas.microsoft.com/office/drawing/2014/main" id="{F1BD0C17-FF6A-D271-5619-0955B2FBCDA0}"/>
              </a:ext>
            </a:extLst>
          </p:cNvPr>
          <p:cNvPicPr preferRelativeResize="0"/>
          <p:nvPr/>
        </p:nvPicPr>
        <p:blipFill rotWithShape="1">
          <a:blip r:embed="rId5">
            <a:alphaModFix/>
          </a:blip>
          <a:srcRect/>
          <a:stretch/>
        </p:blipFill>
        <p:spPr>
          <a:xfrm>
            <a:off x="13808659" y="1914026"/>
            <a:ext cx="439200" cy="448213"/>
          </a:xfrm>
          <a:prstGeom prst="rect">
            <a:avLst/>
          </a:prstGeom>
          <a:noFill/>
          <a:ln>
            <a:noFill/>
          </a:ln>
        </p:spPr>
      </p:pic>
      <p:pic>
        <p:nvPicPr>
          <p:cNvPr id="11" name="Google Shape;142;p3">
            <a:extLst>
              <a:ext uri="{FF2B5EF4-FFF2-40B4-BE49-F238E27FC236}">
                <a16:creationId xmlns:a16="http://schemas.microsoft.com/office/drawing/2014/main" id="{AC05653D-2BE5-32B7-16B1-01501629C563}"/>
              </a:ext>
            </a:extLst>
          </p:cNvPr>
          <p:cNvPicPr preferRelativeResize="0"/>
          <p:nvPr/>
        </p:nvPicPr>
        <p:blipFill rotWithShape="1">
          <a:blip r:embed="rId6">
            <a:alphaModFix/>
          </a:blip>
          <a:srcRect/>
          <a:stretch/>
        </p:blipFill>
        <p:spPr>
          <a:xfrm>
            <a:off x="16898274" y="6870715"/>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C4358999-2255-D403-B53B-E34A19CC3160}"/>
              </a:ext>
            </a:extLst>
          </p:cNvPr>
          <p:cNvPicPr preferRelativeResize="0"/>
          <p:nvPr/>
        </p:nvPicPr>
        <p:blipFill rotWithShape="1">
          <a:blip r:embed="rId5">
            <a:alphaModFix/>
          </a:blip>
          <a:srcRect/>
          <a:stretch/>
        </p:blipFill>
        <p:spPr>
          <a:xfrm>
            <a:off x="13194257" y="2890200"/>
            <a:ext cx="439200" cy="448213"/>
          </a:xfrm>
          <a:prstGeom prst="rect">
            <a:avLst/>
          </a:prstGeom>
          <a:noFill/>
          <a:ln>
            <a:noFill/>
          </a:ln>
        </p:spPr>
      </p:pic>
      <p:pic>
        <p:nvPicPr>
          <p:cNvPr id="9" name="Google Shape;143;p3">
            <a:extLst>
              <a:ext uri="{FF2B5EF4-FFF2-40B4-BE49-F238E27FC236}">
                <a16:creationId xmlns:a16="http://schemas.microsoft.com/office/drawing/2014/main" id="{A338E270-05EB-233E-07DD-0A8E481602F9}"/>
              </a:ext>
            </a:extLst>
          </p:cNvPr>
          <p:cNvPicPr preferRelativeResize="0"/>
          <p:nvPr/>
        </p:nvPicPr>
        <p:blipFill rotWithShape="1">
          <a:blip r:embed="rId7">
            <a:alphaModFix/>
          </a:blip>
          <a:srcRect/>
          <a:stretch/>
        </p:blipFill>
        <p:spPr>
          <a:xfrm>
            <a:off x="5994232" y="2933606"/>
            <a:ext cx="476980" cy="448214"/>
          </a:xfrm>
          <a:prstGeom prst="rect">
            <a:avLst/>
          </a:prstGeom>
          <a:noFill/>
          <a:ln>
            <a:noFill/>
          </a:ln>
        </p:spPr>
      </p:pic>
      <p:pic>
        <p:nvPicPr>
          <p:cNvPr id="8" name="Google Shape;142;p3">
            <a:extLst>
              <a:ext uri="{FF2B5EF4-FFF2-40B4-BE49-F238E27FC236}">
                <a16:creationId xmlns:a16="http://schemas.microsoft.com/office/drawing/2014/main" id="{3E953867-C245-9094-9251-7A6C87419A9B}"/>
              </a:ext>
            </a:extLst>
          </p:cNvPr>
          <p:cNvPicPr preferRelativeResize="0"/>
          <p:nvPr/>
        </p:nvPicPr>
        <p:blipFill rotWithShape="1">
          <a:blip r:embed="rId6">
            <a:alphaModFix/>
          </a:blip>
          <a:srcRect/>
          <a:stretch/>
        </p:blipFill>
        <p:spPr>
          <a:xfrm>
            <a:off x="5994232" y="3659723"/>
            <a:ext cx="476980" cy="448214"/>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3735F0D6-C2AA-0FDB-CDB9-F966CA12185F}"/>
              </a:ext>
            </a:extLst>
          </p:cNvPr>
          <p:cNvGraphicFramePr/>
          <p:nvPr/>
        </p:nvGraphicFramePr>
        <p:xfrm>
          <a:off x="4700738" y="2567442"/>
          <a:ext cx="7215500" cy="1723114"/>
        </p:xfrm>
        <a:graphic>
          <a:graphicData uri="http://schemas.openxmlformats.org/drawingml/2006/table">
            <a:tbl>
              <a:tblPr>
                <a:noFill/>
              </a:tblPr>
              <a:tblGrid>
                <a:gridCol w="1018432">
                  <a:extLst>
                    <a:ext uri="{9D8B030D-6E8A-4147-A177-3AD203B41FA5}">
                      <a16:colId xmlns:a16="http://schemas.microsoft.com/office/drawing/2014/main" val="20000"/>
                    </a:ext>
                  </a:extLst>
                </a:gridCol>
                <a:gridCol w="6197068">
                  <a:extLst>
                    <a:ext uri="{9D8B030D-6E8A-4147-A177-3AD203B41FA5}">
                      <a16:colId xmlns:a16="http://schemas.microsoft.com/office/drawing/2014/main" val="20001"/>
                    </a:ext>
                  </a:extLst>
                </a:gridCol>
              </a:tblGrid>
              <a:tr h="37153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1288774">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Apartadó, Dabeiba, Mutatá.</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Colombia, Paicol, Rivera.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Ibagué.</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77168436"/>
                  </a:ext>
                </a:extLst>
              </a:tr>
            </a:tbl>
          </a:graphicData>
        </a:graphic>
      </p:graphicFrame>
      <p:sp>
        <p:nvSpPr>
          <p:cNvPr id="2" name="Marcador de texto 1"/>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pic>
        <p:nvPicPr>
          <p:cNvPr id="3" name="Google Shape;143;p3">
            <a:extLst>
              <a:ext uri="{FF2B5EF4-FFF2-40B4-BE49-F238E27FC236}">
                <a16:creationId xmlns:a16="http://schemas.microsoft.com/office/drawing/2014/main" id="{0D2E0000-8ECE-29F6-46EE-83EEED46E577}"/>
              </a:ext>
            </a:extLst>
          </p:cNvPr>
          <p:cNvPicPr preferRelativeResize="0"/>
          <p:nvPr/>
        </p:nvPicPr>
        <p:blipFill rotWithShape="1">
          <a:blip r:embed="rId5">
            <a:alphaModFix/>
          </a:blip>
          <a:srcRect/>
          <a:stretch/>
        </p:blipFill>
        <p:spPr>
          <a:xfrm>
            <a:off x="14160814" y="5219588"/>
            <a:ext cx="476980" cy="448214"/>
          </a:xfrm>
          <a:prstGeom prst="rect">
            <a:avLst/>
          </a:prstGeom>
          <a:noFill/>
          <a:ln>
            <a:noFill/>
          </a:ln>
        </p:spPr>
      </p:pic>
      <p:pic>
        <p:nvPicPr>
          <p:cNvPr id="6" name="Google Shape;142;p3">
            <a:extLst>
              <a:ext uri="{FF2B5EF4-FFF2-40B4-BE49-F238E27FC236}">
                <a16:creationId xmlns:a16="http://schemas.microsoft.com/office/drawing/2014/main" id="{8B38BAC1-B77E-F85E-80F8-36E9757CFEE2}"/>
              </a:ext>
            </a:extLst>
          </p:cNvPr>
          <p:cNvPicPr preferRelativeResize="0"/>
          <p:nvPr/>
        </p:nvPicPr>
        <p:blipFill rotWithShape="1">
          <a:blip r:embed="rId6">
            <a:alphaModFix/>
          </a:blip>
          <a:srcRect/>
          <a:stretch/>
        </p:blipFill>
        <p:spPr>
          <a:xfrm>
            <a:off x="13368269" y="5786659"/>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10B4963A-8027-A5BB-4CCB-FB78AE7BF94A}"/>
              </a:ext>
            </a:extLst>
          </p:cNvPr>
          <p:cNvPicPr preferRelativeResize="0"/>
          <p:nvPr/>
        </p:nvPicPr>
        <p:blipFill rotWithShape="1">
          <a:blip r:embed="rId7">
            <a:alphaModFix/>
          </a:blip>
          <a:srcRect/>
          <a:stretch/>
        </p:blipFill>
        <p:spPr>
          <a:xfrm>
            <a:off x="13941214" y="1876754"/>
            <a:ext cx="439200" cy="448213"/>
          </a:xfrm>
          <a:prstGeom prst="rect">
            <a:avLst/>
          </a:prstGeom>
          <a:noFill/>
          <a:ln>
            <a:noFill/>
          </a:ln>
        </p:spPr>
      </p:pic>
      <p:pic>
        <p:nvPicPr>
          <p:cNvPr id="10" name="Google Shape;204;p4">
            <a:extLst>
              <a:ext uri="{FF2B5EF4-FFF2-40B4-BE49-F238E27FC236}">
                <a16:creationId xmlns:a16="http://schemas.microsoft.com/office/drawing/2014/main" id="{DAFDAE23-AF98-A59C-A5AD-39FDD84831E7}"/>
              </a:ext>
            </a:extLst>
          </p:cNvPr>
          <p:cNvPicPr preferRelativeResize="0"/>
          <p:nvPr/>
        </p:nvPicPr>
        <p:blipFill rotWithShape="1">
          <a:blip r:embed="rId8">
            <a:alphaModFix/>
          </a:blip>
          <a:srcRect/>
          <a:stretch/>
        </p:blipFill>
        <p:spPr>
          <a:xfrm>
            <a:off x="12897514" y="4084165"/>
            <a:ext cx="3742267" cy="1016567"/>
          </a:xfrm>
          <a:prstGeom prst="rect">
            <a:avLst/>
          </a:prstGeom>
          <a:noFill/>
          <a:ln>
            <a:noFill/>
          </a:ln>
        </p:spPr>
      </p:pic>
      <p:pic>
        <p:nvPicPr>
          <p:cNvPr id="11" name="Google Shape;144;p3" descr="Recurso 25.png">
            <a:extLst>
              <a:ext uri="{FF2B5EF4-FFF2-40B4-BE49-F238E27FC236}">
                <a16:creationId xmlns:a16="http://schemas.microsoft.com/office/drawing/2014/main" id="{179CC44E-B0EB-6B9E-0273-CAD37FFE3570}"/>
              </a:ext>
            </a:extLst>
          </p:cNvPr>
          <p:cNvPicPr preferRelativeResize="0"/>
          <p:nvPr/>
        </p:nvPicPr>
        <p:blipFill rotWithShape="1">
          <a:blip r:embed="rId7">
            <a:alphaModFix/>
          </a:blip>
          <a:srcRect/>
          <a:stretch/>
        </p:blipFill>
        <p:spPr>
          <a:xfrm>
            <a:off x="4958894" y="3402874"/>
            <a:ext cx="439200" cy="448213"/>
          </a:xfrm>
          <a:prstGeom prst="rect">
            <a:avLst/>
          </a:prstGeom>
          <a:noFill/>
          <a:ln>
            <a:noFill/>
          </a:ln>
        </p:spPr>
      </p:pic>
    </p:spTree>
    <p:extLst>
      <p:ext uri="{BB962C8B-B14F-4D97-AF65-F5344CB8AC3E}">
        <p14:creationId xmlns:p14="http://schemas.microsoft.com/office/powerpoint/2010/main" val="2955421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70B42-EB44-0162-E3B1-28599D9BE1E4}"/>
            </a:ext>
          </a:extLst>
        </p:cNvPr>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B29CE524-93F5-F097-04CD-60BF88319F7D}"/>
              </a:ext>
            </a:extLst>
          </p:cNvPr>
          <p:cNvGraphicFramePr/>
          <p:nvPr/>
        </p:nvGraphicFramePr>
        <p:xfrm>
          <a:off x="4666622" y="1347926"/>
          <a:ext cx="7245033" cy="4162147"/>
        </p:xfrm>
        <a:graphic>
          <a:graphicData uri="http://schemas.openxmlformats.org/drawingml/2006/table">
            <a:tbl>
              <a:tblPr>
                <a:noFill/>
              </a:tblPr>
              <a:tblGrid>
                <a:gridCol w="1022600">
                  <a:extLst>
                    <a:ext uri="{9D8B030D-6E8A-4147-A177-3AD203B41FA5}">
                      <a16:colId xmlns:a16="http://schemas.microsoft.com/office/drawing/2014/main" val="20000"/>
                    </a:ext>
                  </a:extLst>
                </a:gridCol>
                <a:gridCol w="6222433">
                  <a:extLst>
                    <a:ext uri="{9D8B030D-6E8A-4147-A177-3AD203B41FA5}">
                      <a16:colId xmlns:a16="http://schemas.microsoft.com/office/drawing/2014/main" val="20001"/>
                    </a:ext>
                  </a:extLst>
                </a:gridCol>
              </a:tblGrid>
              <a:tr h="37153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3727807">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Alejandría, Ebéjico, Frontino, San Roque, Urrao.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Aquitania, Campohermoso,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Cuítiva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Samaná.</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El Colegio, Guaduas, Pacho, Silvania, Supatá, Vergara.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Acevedo, Algeciras, Altamira, Baraya, Campoalegre, Garzón, Gigante, Guadalupe, Hobo, Isnos, La Argentina, La Plata, Neiva, Nátaga, Palermo, Palestina, Saladoblanco, San Agustín, Santa María, Suaza, Tello, Teruel, Tesalia, Timaná, Yaguará, Íquira.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Salento.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Pueblo Rico.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Bolívar, Cimitarra, Coromoro, El Peñón, Encino, Landázuri, Sucre, Vélez.</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Alvarado, Dolores, Natagaima, Ortega, Planadas, Prado, Purificación, Rioblanco.</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867927"/>
                  </a:ext>
                </a:extLst>
              </a:tr>
            </a:tbl>
          </a:graphicData>
        </a:graphic>
      </p:graphicFrame>
      <p:sp>
        <p:nvSpPr>
          <p:cNvPr id="2" name="Marcador de texto 1">
            <a:extLst>
              <a:ext uri="{FF2B5EF4-FFF2-40B4-BE49-F238E27FC236}">
                <a16:creationId xmlns:a16="http://schemas.microsoft.com/office/drawing/2014/main" id="{073FBAFD-3D52-9162-3FB6-D133AE07887E}"/>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8D871541-79B1-BBC3-ABEA-4451A1ED8BAE}"/>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pic>
        <p:nvPicPr>
          <p:cNvPr id="3" name="Google Shape;143;p3">
            <a:extLst>
              <a:ext uri="{FF2B5EF4-FFF2-40B4-BE49-F238E27FC236}">
                <a16:creationId xmlns:a16="http://schemas.microsoft.com/office/drawing/2014/main" id="{079C2AE9-910C-BE3C-76B8-A5C1B4377531}"/>
              </a:ext>
            </a:extLst>
          </p:cNvPr>
          <p:cNvPicPr preferRelativeResize="0"/>
          <p:nvPr/>
        </p:nvPicPr>
        <p:blipFill rotWithShape="1">
          <a:blip r:embed="rId5">
            <a:alphaModFix/>
          </a:blip>
          <a:srcRect/>
          <a:stretch/>
        </p:blipFill>
        <p:spPr>
          <a:xfrm>
            <a:off x="14160814" y="5219588"/>
            <a:ext cx="476980" cy="448214"/>
          </a:xfrm>
          <a:prstGeom prst="rect">
            <a:avLst/>
          </a:prstGeom>
          <a:noFill/>
          <a:ln>
            <a:noFill/>
          </a:ln>
        </p:spPr>
      </p:pic>
      <p:pic>
        <p:nvPicPr>
          <p:cNvPr id="6" name="Google Shape;142;p3">
            <a:extLst>
              <a:ext uri="{FF2B5EF4-FFF2-40B4-BE49-F238E27FC236}">
                <a16:creationId xmlns:a16="http://schemas.microsoft.com/office/drawing/2014/main" id="{3E22683B-6BE3-AD0A-CAED-CE6BDC81AE1D}"/>
              </a:ext>
            </a:extLst>
          </p:cNvPr>
          <p:cNvPicPr preferRelativeResize="0"/>
          <p:nvPr/>
        </p:nvPicPr>
        <p:blipFill rotWithShape="1">
          <a:blip r:embed="rId6">
            <a:alphaModFix/>
          </a:blip>
          <a:srcRect/>
          <a:stretch/>
        </p:blipFill>
        <p:spPr>
          <a:xfrm>
            <a:off x="13368269" y="5786659"/>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D9DE2F69-C9C5-8CF0-CCF0-4FC43F45F26A}"/>
              </a:ext>
            </a:extLst>
          </p:cNvPr>
          <p:cNvPicPr preferRelativeResize="0"/>
          <p:nvPr/>
        </p:nvPicPr>
        <p:blipFill rotWithShape="1">
          <a:blip r:embed="rId7">
            <a:alphaModFix/>
          </a:blip>
          <a:srcRect/>
          <a:stretch/>
        </p:blipFill>
        <p:spPr>
          <a:xfrm>
            <a:off x="13941214" y="1876754"/>
            <a:ext cx="439200" cy="448213"/>
          </a:xfrm>
          <a:prstGeom prst="rect">
            <a:avLst/>
          </a:prstGeom>
          <a:noFill/>
          <a:ln>
            <a:noFill/>
          </a:ln>
        </p:spPr>
      </p:pic>
      <p:pic>
        <p:nvPicPr>
          <p:cNvPr id="10" name="Google Shape;204;p4">
            <a:extLst>
              <a:ext uri="{FF2B5EF4-FFF2-40B4-BE49-F238E27FC236}">
                <a16:creationId xmlns:a16="http://schemas.microsoft.com/office/drawing/2014/main" id="{23C084A7-A62D-38E5-AB79-7FA9F89D28A0}"/>
              </a:ext>
            </a:extLst>
          </p:cNvPr>
          <p:cNvPicPr preferRelativeResize="0"/>
          <p:nvPr/>
        </p:nvPicPr>
        <p:blipFill rotWithShape="1">
          <a:blip r:embed="rId8">
            <a:alphaModFix/>
          </a:blip>
          <a:srcRect/>
          <a:stretch/>
        </p:blipFill>
        <p:spPr>
          <a:xfrm>
            <a:off x="12897514" y="4084165"/>
            <a:ext cx="3742267" cy="1016567"/>
          </a:xfrm>
          <a:prstGeom prst="rect">
            <a:avLst/>
          </a:prstGeom>
          <a:noFill/>
          <a:ln>
            <a:noFill/>
          </a:ln>
        </p:spPr>
      </p:pic>
      <p:pic>
        <p:nvPicPr>
          <p:cNvPr id="4" name="Google Shape;143;p3">
            <a:extLst>
              <a:ext uri="{FF2B5EF4-FFF2-40B4-BE49-F238E27FC236}">
                <a16:creationId xmlns:a16="http://schemas.microsoft.com/office/drawing/2014/main" id="{E9990D20-596A-1144-7149-70B2CD02151F}"/>
              </a:ext>
            </a:extLst>
          </p:cNvPr>
          <p:cNvPicPr preferRelativeResize="0"/>
          <p:nvPr/>
        </p:nvPicPr>
        <p:blipFill rotWithShape="1">
          <a:blip r:embed="rId5">
            <a:alphaModFix/>
          </a:blip>
          <a:srcRect/>
          <a:stretch/>
        </p:blipFill>
        <p:spPr>
          <a:xfrm>
            <a:off x="4930904" y="3590405"/>
            <a:ext cx="490172" cy="448214"/>
          </a:xfrm>
          <a:prstGeom prst="rect">
            <a:avLst/>
          </a:prstGeom>
          <a:noFill/>
          <a:ln>
            <a:noFill/>
          </a:ln>
        </p:spPr>
      </p:pic>
    </p:spTree>
    <p:extLst>
      <p:ext uri="{BB962C8B-B14F-4D97-AF65-F5344CB8AC3E}">
        <p14:creationId xmlns:p14="http://schemas.microsoft.com/office/powerpoint/2010/main" val="3559881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472DFBA9-5176-080C-B74A-58359C32FE19}"/>
              </a:ext>
            </a:extLst>
          </p:cNvPr>
          <p:cNvGraphicFramePr/>
          <p:nvPr/>
        </p:nvGraphicFramePr>
        <p:xfrm>
          <a:off x="922338" y="2038350"/>
          <a:ext cx="10731500" cy="2540000"/>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668">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394" marB="3739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27188">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394" marB="37394"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055144">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5" marR="74905" marT="37394" marB="37394">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endParaRPr lang="es-CO" sz="1000" b="1" u="none" strike="noStrike" cap="none"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chemeClr val="tx1"/>
                          </a:solidFill>
                          <a:latin typeface="Verdana"/>
                          <a:ea typeface="Verdana"/>
                          <a:cs typeface="Verdana"/>
                          <a:sym typeface="Verdana"/>
                        </a:rPr>
                        <a:t>ALTIPLANO CUNDIBOYACENSE</a:t>
                      </a:r>
                      <a:endParaRPr sz="1400" dirty="0">
                        <a:solidFill>
                          <a:schemeClr val="tx1"/>
                        </a:solidFill>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CUNDINAMARCA</a:t>
                      </a:r>
                      <a:r>
                        <a:rPr lang="es-CO" sz="1000" b="0" u="none" strike="noStrike" cap="none" dirty="0">
                          <a:solidFill>
                            <a:schemeClr val="tx1"/>
                          </a:solidFill>
                          <a:latin typeface="Verdana"/>
                          <a:ea typeface="Verdana"/>
                          <a:cs typeface="Verdana"/>
                          <a:sym typeface="Verdana"/>
                        </a:rPr>
                        <a:t>: Bojacá, Cajicá, Chía, Chipaque, Choachí, Chocontá, Cogua, Cota, </a:t>
                      </a:r>
                      <a:r>
                        <a:rPr lang="es-CO" sz="1000" b="0" u="none" strike="noStrike" cap="none" dirty="0" err="1">
                          <a:solidFill>
                            <a:schemeClr val="tx1"/>
                          </a:solidFill>
                          <a:latin typeface="Verdana"/>
                          <a:ea typeface="Verdana"/>
                          <a:cs typeface="Verdana"/>
                          <a:sym typeface="Verdana"/>
                        </a:rPr>
                        <a:t>Cucunubá</a:t>
                      </a:r>
                      <a:r>
                        <a:rPr lang="es-CO" sz="1000" b="0" u="none" strike="noStrike" cap="none" dirty="0">
                          <a:solidFill>
                            <a:schemeClr val="tx1"/>
                          </a:solidFill>
                          <a:latin typeface="Verdana"/>
                          <a:ea typeface="Verdana"/>
                          <a:cs typeface="Verdana"/>
                          <a:sym typeface="Verdana"/>
                        </a:rPr>
                        <a:t>, El Rosal, Facatativá, Funza, Fúquene, Gachancipá, </a:t>
                      </a:r>
                      <a:r>
                        <a:rPr lang="es-CO" sz="1000" b="0" u="none" strike="noStrike" cap="none" dirty="0" err="1">
                          <a:solidFill>
                            <a:schemeClr val="tx1"/>
                          </a:solidFill>
                          <a:latin typeface="Verdana"/>
                          <a:ea typeface="Verdana"/>
                          <a:cs typeface="Verdana"/>
                          <a:sym typeface="Verdana"/>
                        </a:rPr>
                        <a:t>Guachetá</a:t>
                      </a:r>
                      <a:r>
                        <a:rPr lang="es-CO" sz="1000" b="0" u="none" strike="noStrike" cap="none" dirty="0">
                          <a:solidFill>
                            <a:schemeClr val="tx1"/>
                          </a:solidFill>
                          <a:latin typeface="Verdana"/>
                          <a:ea typeface="Verdana"/>
                          <a:cs typeface="Verdana"/>
                          <a:sym typeface="Verdana"/>
                        </a:rPr>
                        <a:t>, Guasca, Guatavita, La Calera, Lenguazaque, Madrid, Mosquera, Nemocón, Sesquilé, Sibaté, Simijaca, Soacha, Sopó, Subachoque, Suesca, Susa, </a:t>
                      </a:r>
                      <a:r>
                        <a:rPr lang="es-CO" sz="1000" b="0" u="none" strike="noStrike" cap="none" dirty="0" err="1">
                          <a:solidFill>
                            <a:schemeClr val="tx1"/>
                          </a:solidFill>
                          <a:latin typeface="Verdana"/>
                          <a:ea typeface="Verdana"/>
                          <a:cs typeface="Verdana"/>
                          <a:sym typeface="Verdana"/>
                        </a:rPr>
                        <a:t>Sutatausa</a:t>
                      </a:r>
                      <a:r>
                        <a:rPr lang="es-CO" sz="1000" b="0" u="none" strike="noStrike" cap="none" dirty="0">
                          <a:solidFill>
                            <a:schemeClr val="tx1"/>
                          </a:solidFill>
                          <a:latin typeface="Verdana"/>
                          <a:ea typeface="Verdana"/>
                          <a:cs typeface="Verdana"/>
                          <a:sym typeface="Verdana"/>
                        </a:rPr>
                        <a:t>, Tabio, Tausa, </a:t>
                      </a:r>
                      <a:r>
                        <a:rPr lang="es-CO" sz="1000" b="0" u="none" strike="noStrike" cap="none" dirty="0" err="1">
                          <a:solidFill>
                            <a:schemeClr val="tx1"/>
                          </a:solidFill>
                          <a:latin typeface="Verdana"/>
                          <a:ea typeface="Verdana"/>
                          <a:cs typeface="Verdana"/>
                          <a:sym typeface="Verdana"/>
                        </a:rPr>
                        <a:t>Tenjo</a:t>
                      </a:r>
                      <a:r>
                        <a:rPr lang="es-CO" sz="1000" b="0" u="none" strike="noStrike" cap="none" dirty="0">
                          <a:solidFill>
                            <a:schemeClr val="tx1"/>
                          </a:solidFill>
                          <a:latin typeface="Verdana"/>
                          <a:ea typeface="Verdana"/>
                          <a:cs typeface="Verdana"/>
                          <a:sym typeface="Verdana"/>
                        </a:rPr>
                        <a:t>, Tocancipá, Ubaque, Ubaté, Villapinzón, </a:t>
                      </a:r>
                      <a:r>
                        <a:rPr lang="es-CO" sz="1000" b="0" u="none" strike="noStrike" cap="none" dirty="0" err="1">
                          <a:solidFill>
                            <a:schemeClr val="tx1"/>
                          </a:solidFill>
                          <a:latin typeface="Verdana"/>
                          <a:ea typeface="Verdana"/>
                          <a:cs typeface="Verdana"/>
                          <a:sym typeface="Verdana"/>
                        </a:rPr>
                        <a:t>Zipacón</a:t>
                      </a:r>
                      <a:r>
                        <a:rPr lang="es-CO" sz="1000" b="0" u="none" strike="noStrike" cap="none" dirty="0">
                          <a:solidFill>
                            <a:schemeClr val="tx1"/>
                          </a:solidFill>
                          <a:latin typeface="Verdana"/>
                          <a:ea typeface="Verdana"/>
                          <a:cs typeface="Verdana"/>
                          <a:sym typeface="Verdana"/>
                        </a:rPr>
                        <a:t> y Zipaquirá.</a:t>
                      </a:r>
                      <a:endParaRPr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BOYACÁ</a:t>
                      </a:r>
                      <a:r>
                        <a:rPr lang="es-CO" sz="1000" b="0" u="none" strike="noStrike" cap="none" dirty="0">
                          <a:solidFill>
                            <a:schemeClr val="tx1"/>
                          </a:solidFill>
                          <a:latin typeface="Verdana"/>
                          <a:ea typeface="Verdana"/>
                          <a:cs typeface="Verdana"/>
                          <a:sym typeface="Verdana"/>
                        </a:rPr>
                        <a:t>: Tunja, Aquitania, Arcabuco, Belén, </a:t>
                      </a:r>
                      <a:r>
                        <a:rPr lang="es-CO" sz="1000" b="0" u="none" strike="noStrike" cap="none" dirty="0" err="1">
                          <a:solidFill>
                            <a:schemeClr val="tx1"/>
                          </a:solidFill>
                          <a:latin typeface="Verdana"/>
                          <a:ea typeface="Verdana"/>
                          <a:cs typeface="Verdana"/>
                          <a:sym typeface="Verdana"/>
                        </a:rPr>
                        <a:t>Betéitiva</a:t>
                      </a:r>
                      <a:r>
                        <a:rPr lang="es-CO" sz="1000" b="0" u="none" strike="noStrike" cap="none" dirty="0">
                          <a:solidFill>
                            <a:schemeClr val="tx1"/>
                          </a:solidFill>
                          <a:latin typeface="Verdana"/>
                          <a:ea typeface="Verdana"/>
                          <a:cs typeface="Verdana"/>
                          <a:sym typeface="Verdana"/>
                        </a:rPr>
                        <a:t>, </a:t>
                      </a:r>
                      <a:r>
                        <a:rPr lang="es-CO" sz="1000" b="0" u="none" strike="noStrike" cap="none" dirty="0" err="1">
                          <a:solidFill>
                            <a:schemeClr val="tx1"/>
                          </a:solidFill>
                          <a:latin typeface="Verdana"/>
                          <a:ea typeface="Verdana"/>
                          <a:cs typeface="Verdana"/>
                          <a:sym typeface="Verdana"/>
                        </a:rPr>
                        <a:t>Busbanzá</a:t>
                      </a:r>
                      <a:r>
                        <a:rPr lang="es-CO" sz="1000" b="0" u="none" strike="noStrike" cap="none" dirty="0">
                          <a:solidFill>
                            <a:schemeClr val="tx1"/>
                          </a:solidFill>
                          <a:latin typeface="Verdana"/>
                          <a:ea typeface="Verdana"/>
                          <a:cs typeface="Verdana"/>
                          <a:sym typeface="Verdana"/>
                        </a:rPr>
                        <a:t>, Caldas, Cerinza, Chiquinquirá, Chivatá, Ciénega, Cómbita, Corrales, Cucaita, </a:t>
                      </a:r>
                      <a:r>
                        <a:rPr lang="es-CO" sz="1000" b="0" u="none" strike="noStrike" cap="none" dirty="0" err="1">
                          <a:solidFill>
                            <a:schemeClr val="tx1"/>
                          </a:solidFill>
                          <a:latin typeface="Verdana"/>
                          <a:ea typeface="Verdana"/>
                          <a:cs typeface="Verdana"/>
                          <a:sym typeface="Verdana"/>
                        </a:rPr>
                        <a:t>Cuítiva</a:t>
                      </a:r>
                      <a:r>
                        <a:rPr lang="es-CO" sz="1000" b="0" u="none" strike="noStrike" cap="none" dirty="0">
                          <a:solidFill>
                            <a:schemeClr val="tx1"/>
                          </a:solidFill>
                          <a:latin typeface="Verdana"/>
                          <a:ea typeface="Verdana"/>
                          <a:cs typeface="Verdana"/>
                          <a:sym typeface="Verdana"/>
                        </a:rPr>
                        <a:t>, Chíquiza, Duitama, Firavitoba, Floresta, Gámeza, Iza, Villa de Leyva, Mongua, Monguí, Motavita, Nobsa, </a:t>
                      </a:r>
                      <a:r>
                        <a:rPr lang="es-CO" sz="1000" b="0" u="none" strike="noStrike" cap="none" dirty="0" err="1">
                          <a:solidFill>
                            <a:schemeClr val="tx1"/>
                          </a:solidFill>
                          <a:latin typeface="Verdana"/>
                          <a:ea typeface="Verdana"/>
                          <a:cs typeface="Verdana"/>
                          <a:sym typeface="Verdana"/>
                        </a:rPr>
                        <a:t>Oicatá</a:t>
                      </a:r>
                      <a:r>
                        <a:rPr lang="es-CO" sz="1000" b="0" u="none" strike="noStrike" cap="none" dirty="0">
                          <a:solidFill>
                            <a:schemeClr val="tx1"/>
                          </a:solidFill>
                          <a:latin typeface="Verdana"/>
                          <a:ea typeface="Verdana"/>
                          <a:cs typeface="Verdana"/>
                          <a:sym typeface="Verdana"/>
                        </a:rPr>
                        <a:t>, Paipa, Paz de Río, Pesca, Ráquira, </a:t>
                      </a:r>
                      <a:r>
                        <a:rPr lang="es-CO" sz="1000" b="0" u="none" strike="noStrike" cap="none" dirty="0" err="1">
                          <a:solidFill>
                            <a:schemeClr val="tx1"/>
                          </a:solidFill>
                          <a:latin typeface="Verdana"/>
                          <a:ea typeface="Verdana"/>
                          <a:cs typeface="Verdana"/>
                          <a:sym typeface="Verdana"/>
                        </a:rPr>
                        <a:t>Saboyá</a:t>
                      </a:r>
                      <a:r>
                        <a:rPr lang="es-CO" sz="1000" b="0" u="none" strike="noStrike" cap="none" dirty="0">
                          <a:solidFill>
                            <a:schemeClr val="tx1"/>
                          </a:solidFill>
                          <a:latin typeface="Verdana"/>
                          <a:ea typeface="Verdana"/>
                          <a:cs typeface="Verdana"/>
                          <a:sym typeface="Verdana"/>
                        </a:rPr>
                        <a:t>, Samacá, San Miguel de Sema, Santa Rosa de Viterbo, Siachoque, Socha, Sogamoso, Sora, Sotaquirá, Soracá, Tasco, Tibasosa, Toca, Tópaga, Tota, Tuta, </a:t>
                      </a:r>
                      <a:r>
                        <a:rPr lang="es-CO" sz="1000" b="0" u="none" strike="noStrike" cap="none" dirty="0" err="1">
                          <a:solidFill>
                            <a:schemeClr val="tx1"/>
                          </a:solidFill>
                          <a:latin typeface="Verdana"/>
                          <a:ea typeface="Verdana"/>
                          <a:cs typeface="Verdana"/>
                          <a:sym typeface="Verdana"/>
                        </a:rPr>
                        <a:t>Tutazá</a:t>
                      </a:r>
                      <a:r>
                        <a:rPr lang="es-CO" sz="1000" b="0" u="none" strike="noStrike" cap="none" dirty="0">
                          <a:solidFill>
                            <a:schemeClr val="tx1"/>
                          </a:solidFill>
                          <a:latin typeface="Verdana"/>
                          <a:ea typeface="Verdana"/>
                          <a:cs typeface="Verdana"/>
                          <a:sym typeface="Verdana"/>
                        </a:rPr>
                        <a:t>, Ventaquemada y </a:t>
                      </a:r>
                      <a:r>
                        <a:rPr lang="es-CO" sz="1000" b="0" u="none" strike="noStrike" cap="none" dirty="0" err="1">
                          <a:solidFill>
                            <a:schemeClr val="tx1"/>
                          </a:solidFill>
                          <a:latin typeface="Verdana"/>
                          <a:ea typeface="Verdana"/>
                          <a:cs typeface="Verdana"/>
                          <a:sym typeface="Verdana"/>
                        </a:rPr>
                        <a:t>Viracachá</a:t>
                      </a:r>
                      <a:r>
                        <a:rPr lang="es-CO" sz="1000" b="0" u="none" strike="noStrike" cap="none" dirty="0">
                          <a:solidFill>
                            <a:schemeClr val="tx1"/>
                          </a:solidFill>
                          <a:latin typeface="Verdana"/>
                          <a:ea typeface="Verdana"/>
                          <a:cs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solidFill>
                          <a:schemeClr val="tx1"/>
                        </a:solidFill>
                        <a:latin typeface="Verdana"/>
                        <a:ea typeface="Verdana"/>
                        <a:cs typeface="Verdana"/>
                        <a:sym typeface="Verdana"/>
                      </a:endParaRPr>
                    </a:p>
                  </a:txBody>
                  <a:tcPr marL="74905" marR="74905" marT="37394" marB="37394">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92271" name="Google Shape;683;p7">
            <a:extLst>
              <a:ext uri="{FF2B5EF4-FFF2-40B4-BE49-F238E27FC236}">
                <a16:creationId xmlns:a16="http://schemas.microsoft.com/office/drawing/2014/main" id="{F269761E-A8D6-C070-EAA1-2B7043A8AFF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955676"/>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2272" name="Google Shape;684;p7">
            <a:extLst>
              <a:ext uri="{FF2B5EF4-FFF2-40B4-BE49-F238E27FC236}">
                <a16:creationId xmlns:a16="http://schemas.microsoft.com/office/drawing/2014/main" id="{44504BA6-4D4E-7779-CAA0-988948B64B25}"/>
              </a:ext>
            </a:extLst>
          </p:cNvPr>
          <p:cNvGrpSpPr>
            <a:grpSpLocks/>
          </p:cNvGrpSpPr>
          <p:nvPr/>
        </p:nvGrpSpPr>
        <p:grpSpPr bwMode="auto">
          <a:xfrm>
            <a:off x="1746250" y="982663"/>
            <a:ext cx="8699500" cy="581025"/>
            <a:chOff x="1743616" y="1035694"/>
            <a:chExt cx="8699679" cy="579550"/>
          </a:xfrm>
        </p:grpSpPr>
        <p:sp>
          <p:nvSpPr>
            <p:cNvPr id="992285" name="Google Shape;685;p7">
              <a:extLst>
                <a:ext uri="{FF2B5EF4-FFF2-40B4-BE49-F238E27FC236}">
                  <a16:creationId xmlns:a16="http://schemas.microsoft.com/office/drawing/2014/main" id="{59FB00A4-0D0D-D2A2-50B2-8417B3500F8A}"/>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992286" name="Google Shape;686;p7">
              <a:extLst>
                <a:ext uri="{FF2B5EF4-FFF2-40B4-BE49-F238E27FC236}">
                  <a16:creationId xmlns:a16="http://schemas.microsoft.com/office/drawing/2014/main" id="{27C77744-2862-3E1C-1B49-6FCD66333E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87" name="Google Shape;687;p7">
              <a:extLst>
                <a:ext uri="{FF2B5EF4-FFF2-40B4-BE49-F238E27FC236}">
                  <a16:creationId xmlns:a16="http://schemas.microsoft.com/office/drawing/2014/main" id="{86575D3F-5BBB-E685-03D6-2E615DD2B875}"/>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992273" name="Google Shape;688;p7">
            <a:extLst>
              <a:ext uri="{FF2B5EF4-FFF2-40B4-BE49-F238E27FC236}">
                <a16:creationId xmlns:a16="http://schemas.microsoft.com/office/drawing/2014/main" id="{ECB46543-821E-4A55-40D9-3DBB469178CD}"/>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FBC9A98C-338C-3918-E285-03909528C0E4}"/>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99</a:t>
            </a:r>
          </a:p>
        </p:txBody>
      </p:sp>
      <p:sp>
        <p:nvSpPr>
          <p:cNvPr id="12" name="Rectángulo 11">
            <a:extLst>
              <a:ext uri="{FF2B5EF4-FFF2-40B4-BE49-F238E27FC236}">
                <a16:creationId xmlns:a16="http://schemas.microsoft.com/office/drawing/2014/main" id="{DDDB9EAA-09A1-D974-706C-35AC61E66B5C}"/>
              </a:ext>
            </a:extLst>
          </p:cNvPr>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8</a:t>
            </a:r>
          </a:p>
        </p:txBody>
      </p:sp>
      <p:sp>
        <p:nvSpPr>
          <p:cNvPr id="14" name="Marcador de texto 1">
            <a:extLst>
              <a:ext uri="{FF2B5EF4-FFF2-40B4-BE49-F238E27FC236}">
                <a16:creationId xmlns:a16="http://schemas.microsoft.com/office/drawing/2014/main" id="{EF64D60E-1BB6-0EDF-29B7-C5B8E51224AE}"/>
              </a:ext>
            </a:extLst>
          </p:cNvPr>
          <p:cNvSpPr txBox="1">
            <a:spLocks/>
          </p:cNvSpPr>
          <p:nvPr/>
        </p:nvSpPr>
        <p:spPr>
          <a:xfrm>
            <a:off x="3741738" y="657225"/>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a:t>
            </a:r>
            <a:fld id="{E5F557DC-F21D-4ED8-9466-13D062D946A0}" type="datetime4">
              <a:rPr kumimoji="0" lang="es-MX" sz="1200" b="1" i="0" u="none" strike="noStrike" kern="0" cap="none" spc="0" normalizeH="0" baseline="0" noProof="0" smtClean="0">
                <a:ln>
                  <a:noFill/>
                </a:ln>
                <a:solidFill>
                  <a:srgbClr val="00B0F0"/>
                </a:solidFill>
                <a:effectLst/>
                <a:uLnTx/>
                <a:uFillTx/>
                <a:latin typeface="Arial Narrow" panose="020B0606020202030204" pitchFamily="34" charset="0"/>
                <a:cs typeface="Arial"/>
                <a:sym typeface="Arial"/>
              </a:rPr>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t>9 de marzo de 2025</a:t>
            </a:fld>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 | 12:00 HLC</a:t>
            </a:r>
          </a:p>
        </p:txBody>
      </p:sp>
      <p:pic>
        <p:nvPicPr>
          <p:cNvPr id="992277" name="Google Shape;682;p7">
            <a:extLst>
              <a:ext uri="{FF2B5EF4-FFF2-40B4-BE49-F238E27FC236}">
                <a16:creationId xmlns:a16="http://schemas.microsoft.com/office/drawing/2014/main" id="{B97CCB4B-8D0D-05C3-8083-82DB216FA90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263" y="2538413"/>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2278" name="Google Shape;681;p7" descr="Recurso 25.png">
            <a:extLst>
              <a:ext uri="{FF2B5EF4-FFF2-40B4-BE49-F238E27FC236}">
                <a16:creationId xmlns:a16="http://schemas.microsoft.com/office/drawing/2014/main" id="{D6E29E89-A217-3482-5C25-9C43FAE5CBA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9F82B317-82B6-EA46-A26E-F85690F2A662}"/>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49</a:t>
            </a:r>
          </a:p>
        </p:txBody>
      </p:sp>
      <p:pic>
        <p:nvPicPr>
          <p:cNvPr id="992280" name="Imagen 1">
            <a:extLst>
              <a:ext uri="{FF2B5EF4-FFF2-40B4-BE49-F238E27FC236}">
                <a16:creationId xmlns:a16="http://schemas.microsoft.com/office/drawing/2014/main" id="{80089D17-AFFB-B7C7-97E7-48B8D74D44F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5688" y="3732213"/>
            <a:ext cx="203835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2281" name="Rectángulo 3">
            <a:extLst>
              <a:ext uri="{FF2B5EF4-FFF2-40B4-BE49-F238E27FC236}">
                <a16:creationId xmlns:a16="http://schemas.microsoft.com/office/drawing/2014/main" id="{22852788-9998-0C2C-74DB-FB395B443E76}"/>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click derecho en el hipervínculo y consulte el archivo</a:t>
            </a:r>
          </a:p>
        </p:txBody>
      </p:sp>
      <p:sp>
        <p:nvSpPr>
          <p:cNvPr id="17" name="Rectángulo 16">
            <a:extLst>
              <a:ext uri="{FF2B5EF4-FFF2-40B4-BE49-F238E27FC236}">
                <a16:creationId xmlns:a16="http://schemas.microsoft.com/office/drawing/2014/main" id="{53680DCB-C56B-34FA-A39B-6E172DC42CDE}"/>
              </a:ext>
            </a:extLst>
          </p:cNvPr>
          <p:cNvSpPr/>
          <p:nvPr/>
        </p:nvSpPr>
        <p:spPr>
          <a:xfrm>
            <a:off x="-2112963" y="949325"/>
            <a:ext cx="1309688"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pic>
        <p:nvPicPr>
          <p:cNvPr id="992283" name="Google Shape;682;p7">
            <a:extLst>
              <a:ext uri="{FF2B5EF4-FFF2-40B4-BE49-F238E27FC236}">
                <a16:creationId xmlns:a16="http://schemas.microsoft.com/office/drawing/2014/main" id="{40F380B7-C4BB-0A7D-961F-16C1B0C0C7F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784" y="2994819"/>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a:extLst>
              <a:ext uri="{FF2B5EF4-FFF2-40B4-BE49-F238E27FC236}">
                <a16:creationId xmlns:a16="http://schemas.microsoft.com/office/drawing/2014/main" id="{62A8DB0A-1156-E3FE-C1B9-07CF7210C97F}"/>
              </a:ext>
            </a:extLst>
          </p:cNvPr>
          <p:cNvSpPr/>
          <p:nvPr/>
        </p:nvSpPr>
        <p:spPr>
          <a:xfrm>
            <a:off x="10344150" y="4718898"/>
            <a:ext cx="1309688" cy="177800"/>
          </a:xfrm>
          <a:prstGeom prst="rect">
            <a:avLst/>
          </a:prstGeom>
          <a:solidFill>
            <a:srgbClr val="FFC000"/>
          </a:solidFill>
          <a:ln>
            <a:solidFill>
              <a:srgbClr val="F87E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90</a:t>
            </a:r>
          </a:p>
        </p:txBody>
      </p:sp>
      <p:sp>
        <p:nvSpPr>
          <p:cNvPr id="2" name="Rectángulo 1">
            <a:extLst>
              <a:ext uri="{FF2B5EF4-FFF2-40B4-BE49-F238E27FC236}">
                <a16:creationId xmlns:a16="http://schemas.microsoft.com/office/drawing/2014/main" id="{7A088DE5-A5AF-E771-46B8-B573D1D85CDB}"/>
              </a:ext>
            </a:extLst>
          </p:cNvPr>
          <p:cNvSpPr/>
          <p:nvPr/>
        </p:nvSpPr>
        <p:spPr>
          <a:xfrm>
            <a:off x="120073" y="138545"/>
            <a:ext cx="1782618" cy="756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F1C6E-345B-8304-E200-F65E55ABC2E9}"/>
            </a:ext>
          </a:extLst>
        </p:cNvPr>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2F2CE0DC-56B4-951A-424E-BE4A2092553F}"/>
              </a:ext>
            </a:extLst>
          </p:cNvPr>
          <p:cNvGraphicFramePr/>
          <p:nvPr/>
        </p:nvGraphicFramePr>
        <p:xfrm>
          <a:off x="4640646" y="1357148"/>
          <a:ext cx="7215500" cy="5046806"/>
        </p:xfrm>
        <a:graphic>
          <a:graphicData uri="http://schemas.openxmlformats.org/drawingml/2006/table">
            <a:tbl>
              <a:tblPr>
                <a:noFill/>
              </a:tblPr>
              <a:tblGrid>
                <a:gridCol w="1011180">
                  <a:extLst>
                    <a:ext uri="{9D8B030D-6E8A-4147-A177-3AD203B41FA5}">
                      <a16:colId xmlns:a16="http://schemas.microsoft.com/office/drawing/2014/main" val="20000"/>
                    </a:ext>
                  </a:extLst>
                </a:gridCol>
                <a:gridCol w="6204320">
                  <a:extLst>
                    <a:ext uri="{9D8B030D-6E8A-4147-A177-3AD203B41FA5}">
                      <a16:colId xmlns:a16="http://schemas.microsoft.com/office/drawing/2014/main" val="20001"/>
                    </a:ext>
                  </a:extLst>
                </a:gridCol>
              </a:tblGrid>
              <a:tr h="46528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393205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Abejorral, Armenia, Carepa, Cañasgordas, Chigorodó, Ituango, Murindó, San Carlos, San Rafael, Sopetrán, Turbo,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Uramita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Venecia, Vigía Del Fuerte.</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BOGOTÁ, D.C. : Bogotá, D.C..</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Arcabuco, Belén, Berbeo,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Betéitiva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Briceño, Caldas, Cerinza,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Chinavita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Chiquinquirá, Chita, Chíquiza, Ciénega, Corrales, Cubará, Cómbita, Duitama, Firavitoba, Garagoa, Gámeza, Iza, Jenesano,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Macanal</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Miraflores, Mongua, Nuevo Colón, Otanche,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Pachavita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Paipa, Pauna, Paya, Paz De Río, Pesca, Pisba, Puerto Boyacá, Páez, Ramiriquí, Rondón, Ráquira,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Saboyá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Samacá, San Eduardo, San Luis De Gaceno, San Miguel De Sema, Santa María, Santa Rosa De Viterbo, Siachoque, Socha, Sogamoso,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Sutamarchán</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Sáchica, Tasco, Tibaná, Tinjacá, Toca, Tota,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Tununguá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Tutazá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Tópaga, Ventaquemada, Villa De Leyva,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Viracachá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Zetaquira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Úmbita.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Anserma, Belalcázar, Filadelfia, Manzanares, Marulanda, Pensilvania, Viterbo.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Agua De Dios, Anapoima, Apulo, Arbeláez, Cabrera, Carmen De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Carupa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Chaguaní, Cogua, Cucunubá, El Peñón, Fusagasugá, Fúquene, Gachetá, Granada, Guachetá, Guatavita, Guayabetal, La Mesa, La Vega, Lenguazaque, Medina, Nilo, Pandi, Pasca, San Antonio Del Tequendama, San Bernardo, San Cayetano, San Francisco, San Juan De Rioseco, Sibaté, Soacha, Subachoque, Susa, Tausa, Tena, Tibacuy, Tocaima, Vianí, Villa De San Diego De Ubaté, Villagómez, Villapinzón, Villeta, Viotá, Zipacón, Zipaquirá.</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Agrado, Aipe, Elías, Pital, Pitalito, Tarqui,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Villavieja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Chitagá, Toledo.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Calarcá, Circasia,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Filandia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Génova.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Apía, Balboa, Dosquebradas, La Celia, La Virginia, Marsella, Pereira, Santa Rosa De Cabal, Santuario.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Aguada, Albania, Betulia, Charalá, Contratación, El Guacamayo, El Playón, Florián, Girón, Guadalupe, Gámbita, Jesús María, La Belleza, La Paz, Lebrija, Ocamonte, Oiba, Puerto Parra, Rionegro, San Vicente De Chucurí, Santa Helena Del Opón, Simacota, Suaita.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Alpujarra, Anzoátegui, Ataco, Cajamarca, Carmen De Apicalá, Chaparral, Coello, Coyaima, Cunday, Espinal, Guamo, Icononzo, Lérida, Líbano, Melgar, Murillo, Piedras, Roncesvalles, Rovira, San Antonio, San Luis, Santa Isabel, Valle De San Juan, Villahermosa, Villarrica.</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2093779"/>
                  </a:ext>
                </a:extLst>
              </a:tr>
            </a:tbl>
          </a:graphicData>
        </a:graphic>
      </p:graphicFrame>
      <p:sp>
        <p:nvSpPr>
          <p:cNvPr id="2" name="Marcador de texto 1">
            <a:extLst>
              <a:ext uri="{FF2B5EF4-FFF2-40B4-BE49-F238E27FC236}">
                <a16:creationId xmlns:a16="http://schemas.microsoft.com/office/drawing/2014/main" id="{93A29A38-FBD2-8950-DE9B-1EF013C441AB}"/>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D5325D09-4E57-931D-975D-CB76AB19C3FE}"/>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pic>
        <p:nvPicPr>
          <p:cNvPr id="3" name="Google Shape;143;p3">
            <a:extLst>
              <a:ext uri="{FF2B5EF4-FFF2-40B4-BE49-F238E27FC236}">
                <a16:creationId xmlns:a16="http://schemas.microsoft.com/office/drawing/2014/main" id="{61E6DBEE-55B6-DDD6-9261-2CB1F5B8CF5E}"/>
              </a:ext>
            </a:extLst>
          </p:cNvPr>
          <p:cNvPicPr preferRelativeResize="0"/>
          <p:nvPr/>
        </p:nvPicPr>
        <p:blipFill rotWithShape="1">
          <a:blip r:embed="rId4">
            <a:alphaModFix/>
          </a:blip>
          <a:srcRect/>
          <a:stretch/>
        </p:blipFill>
        <p:spPr>
          <a:xfrm>
            <a:off x="13464234" y="2674295"/>
            <a:ext cx="476980" cy="448214"/>
          </a:xfrm>
          <a:prstGeom prst="rect">
            <a:avLst/>
          </a:prstGeom>
          <a:noFill/>
          <a:ln>
            <a:noFill/>
          </a:ln>
        </p:spPr>
      </p:pic>
      <p:pic>
        <p:nvPicPr>
          <p:cNvPr id="6" name="Google Shape;142;p3">
            <a:extLst>
              <a:ext uri="{FF2B5EF4-FFF2-40B4-BE49-F238E27FC236}">
                <a16:creationId xmlns:a16="http://schemas.microsoft.com/office/drawing/2014/main" id="{12E46BF4-0CF8-C766-F58F-B09B8C48ED68}"/>
              </a:ext>
            </a:extLst>
          </p:cNvPr>
          <p:cNvPicPr preferRelativeResize="0"/>
          <p:nvPr/>
        </p:nvPicPr>
        <p:blipFill rotWithShape="1">
          <a:blip r:embed="rId5">
            <a:alphaModFix/>
          </a:blip>
          <a:srcRect/>
          <a:stretch/>
        </p:blipFill>
        <p:spPr>
          <a:xfrm>
            <a:off x="4868647" y="3575751"/>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07A62642-27CB-0902-F90F-F6FE85A2234C}"/>
              </a:ext>
            </a:extLst>
          </p:cNvPr>
          <p:cNvPicPr preferRelativeResize="0"/>
          <p:nvPr/>
        </p:nvPicPr>
        <p:blipFill rotWithShape="1">
          <a:blip r:embed="rId6">
            <a:alphaModFix/>
          </a:blip>
          <a:srcRect/>
          <a:stretch/>
        </p:blipFill>
        <p:spPr>
          <a:xfrm>
            <a:off x="13941214" y="1876754"/>
            <a:ext cx="439200" cy="448213"/>
          </a:xfrm>
          <a:prstGeom prst="rect">
            <a:avLst/>
          </a:prstGeom>
          <a:noFill/>
          <a:ln>
            <a:noFill/>
          </a:ln>
        </p:spPr>
      </p:pic>
      <p:pic>
        <p:nvPicPr>
          <p:cNvPr id="10" name="Google Shape;204;p4">
            <a:extLst>
              <a:ext uri="{FF2B5EF4-FFF2-40B4-BE49-F238E27FC236}">
                <a16:creationId xmlns:a16="http://schemas.microsoft.com/office/drawing/2014/main" id="{BBF5F895-AB9B-C410-508D-9D19B863AA27}"/>
              </a:ext>
            </a:extLst>
          </p:cNvPr>
          <p:cNvPicPr preferRelativeResize="0"/>
          <p:nvPr/>
        </p:nvPicPr>
        <p:blipFill rotWithShape="1">
          <a:blip r:embed="rId7">
            <a:alphaModFix/>
          </a:blip>
          <a:srcRect/>
          <a:stretch/>
        </p:blipFill>
        <p:spPr>
          <a:xfrm>
            <a:off x="12897514" y="4084165"/>
            <a:ext cx="3742267" cy="1016567"/>
          </a:xfrm>
          <a:prstGeom prst="rect">
            <a:avLst/>
          </a:prstGeom>
          <a:noFill/>
          <a:ln>
            <a:noFill/>
          </a:ln>
        </p:spPr>
      </p:pic>
      <p:pic>
        <p:nvPicPr>
          <p:cNvPr id="11" name="Google Shape;144;p3" descr="Recurso 25.png">
            <a:extLst>
              <a:ext uri="{FF2B5EF4-FFF2-40B4-BE49-F238E27FC236}">
                <a16:creationId xmlns:a16="http://schemas.microsoft.com/office/drawing/2014/main" id="{30EAF93D-65F6-8AD2-9434-1D66851B8D63}"/>
              </a:ext>
            </a:extLst>
          </p:cNvPr>
          <p:cNvPicPr preferRelativeResize="0"/>
          <p:nvPr/>
        </p:nvPicPr>
        <p:blipFill rotWithShape="1">
          <a:blip r:embed="rId6">
            <a:alphaModFix/>
          </a:blip>
          <a:srcRect/>
          <a:stretch/>
        </p:blipFill>
        <p:spPr>
          <a:xfrm>
            <a:off x="13848811" y="4876625"/>
            <a:ext cx="439200" cy="448213"/>
          </a:xfrm>
          <a:prstGeom prst="rect">
            <a:avLst/>
          </a:prstGeom>
          <a:noFill/>
          <a:ln>
            <a:noFill/>
          </a:ln>
        </p:spPr>
      </p:pic>
    </p:spTree>
    <p:extLst>
      <p:ext uri="{BB962C8B-B14F-4D97-AF65-F5344CB8AC3E}">
        <p14:creationId xmlns:p14="http://schemas.microsoft.com/office/powerpoint/2010/main" val="2333289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nvGraphicFramePr>
        <p:xfrm>
          <a:off x="4581299" y="981414"/>
          <a:ext cx="7238809" cy="5372100"/>
        </p:xfrm>
        <a:graphic>
          <a:graphicData uri="http://schemas.openxmlformats.org/drawingml/2006/table">
            <a:tbl>
              <a:tblPr>
                <a:noFill/>
              </a:tblPr>
              <a:tblGrid>
                <a:gridCol w="1098055">
                  <a:extLst>
                    <a:ext uri="{9D8B030D-6E8A-4147-A177-3AD203B41FA5}">
                      <a16:colId xmlns:a16="http://schemas.microsoft.com/office/drawing/2014/main" val="20000"/>
                    </a:ext>
                  </a:extLst>
                </a:gridCol>
                <a:gridCol w="6140754">
                  <a:extLst>
                    <a:ext uri="{9D8B030D-6E8A-4147-A177-3AD203B41FA5}">
                      <a16:colId xmlns:a16="http://schemas.microsoft.com/office/drawing/2014/main" val="20001"/>
                    </a:ext>
                  </a:extLst>
                </a:gridCol>
              </a:tblGrid>
              <a:tr h="432004">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Buenos Aires, Guapi, López De Micay, Morales, Rosas, Santa Rosa, Suárez, Timbiquí.</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Alto Baudó, Bagadó, Bahía Solano, Bajo Baudó, Bojayá, Condoto, Cértegui, El Cantón Del San Pablo, Lloró, Medio Atrato, Medio Baudó, Nuquí,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Nóvita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Quibdó, Río Iró, Río Quito, San José Del Palmar,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Sipí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Tadó.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Barbacoas, Cumbal, Los Andes,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Magüí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Mallama, Ricaurte, Samaniego, San Andrés De Tumaco, Pasto.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Buenaventura.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38631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Almaguer, Argelia, Bolívar, Cajibío, Caldono, Corinto, El Tambo, Florencia,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Inzá</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Jambaló</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La Sierra, La Vega, Mercaderes, Miranda, Patía, Piamonte, Piendamó -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Tunía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Popayán, Puracé, Páez, San Sebastián, Santander De Quilichao, Silvia, Sotará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Paispamba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Sucre, Timbío, Totoró.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El Carmen De Atrato, El Litoral Del San Juan, Istmina, Juradó.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Albán, Arboleda, Belén, Buesaco, Chachagüí, Colón, Contadero, Cumbitara, Córdoba, El Charco, El Peñol, El Tablón De Gómez, El Tambo, Francisco Pizarro, Funes, Guachucal, Guaitarilla,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Gualmatán</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Iles,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Imués</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Ipiales, La Cruz, La Llanada, La Unión, Linares, Ospina, Potosí, Puerres, Pupiales, Roberto Payán, San Bernardo, San Lorenzo, San Pablo, San Pedro De Cartago, Santa Bárbara, Santacruz, Sapuyes, Taminango, Tangua, Túquerres,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Yacuanquer</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Cali, Calima, Florida, Jamundí, Palmira, Pradera.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CAUCA : Balboa, Caloto,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Toribío</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CHOCÓ : Carmen Del Darién, Riosucio,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Unguía</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NARIÑO : Aldana,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Ancuya</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Consacá</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Cuaspud Carlosama, El Rosario, La Florida, Leiva, Nariño, Policarpa, Providencia, Sandoná.</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VALLE DEL CAUCA : Alcalá, Andalucía, Ansermanuevo, Bugalagrande, Dagua, El Cairo, El Cerrito, El Águila, Ginebra, Guacarí, Guadalajara De Buga, La Cumbre, Restrepo, Riofrío, San Pedro, Sevilla, Tuluá, Ulloa, Versalles, Vijes, Yotoco, Yumbo.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2" name="Google Shape;143;p3"/>
          <p:cNvPicPr preferRelativeResize="0"/>
          <p:nvPr/>
        </p:nvPicPr>
        <p:blipFill rotWithShape="1">
          <a:blip r:embed="rId4">
            <a:alphaModFix/>
          </a:blip>
          <a:srcRect/>
          <a:stretch/>
        </p:blipFill>
        <p:spPr>
          <a:xfrm>
            <a:off x="4881664" y="3775683"/>
            <a:ext cx="476980" cy="448212"/>
          </a:xfrm>
          <a:prstGeom prst="rect">
            <a:avLst/>
          </a:prstGeom>
          <a:noFill/>
          <a:ln>
            <a:noFill/>
          </a:ln>
        </p:spPr>
      </p:pic>
      <p:pic>
        <p:nvPicPr>
          <p:cNvPr id="13" name="Google Shape;144;p3" descr="Recurso 25.png"/>
          <p:cNvPicPr preferRelativeResize="0"/>
          <p:nvPr/>
        </p:nvPicPr>
        <p:blipFill rotWithShape="1">
          <a:blip r:embed="rId5">
            <a:alphaModFix/>
          </a:blip>
          <a:srcRect/>
          <a:stretch/>
        </p:blipFill>
        <p:spPr>
          <a:xfrm>
            <a:off x="4919444" y="2109629"/>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6">
            <a:alphaModFix/>
          </a:blip>
          <a:srcRect/>
          <a:stretch/>
        </p:blipFill>
        <p:spPr>
          <a:xfrm>
            <a:off x="4900554" y="5441736"/>
            <a:ext cx="476980" cy="448214"/>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35;p3">
            <a:extLst>
              <a:ext uri="{FF2B5EF4-FFF2-40B4-BE49-F238E27FC236}">
                <a16:creationId xmlns:a16="http://schemas.microsoft.com/office/drawing/2014/main" id="{2D6C6411-7E8F-F009-76C6-81D46716CB3A}"/>
              </a:ext>
            </a:extLst>
          </p:cNvPr>
          <p:cNvGraphicFramePr/>
          <p:nvPr/>
        </p:nvGraphicFramePr>
        <p:xfrm>
          <a:off x="5732050" y="2533511"/>
          <a:ext cx="5835836" cy="2549520"/>
        </p:xfrm>
        <a:graphic>
          <a:graphicData uri="http://schemas.openxmlformats.org/drawingml/2006/table">
            <a:tbl>
              <a:tblPr>
                <a:noFill/>
              </a:tblPr>
              <a:tblGrid>
                <a:gridCol w="955651">
                  <a:extLst>
                    <a:ext uri="{9D8B030D-6E8A-4147-A177-3AD203B41FA5}">
                      <a16:colId xmlns:a16="http://schemas.microsoft.com/office/drawing/2014/main" val="20000"/>
                    </a:ext>
                  </a:extLst>
                </a:gridCol>
                <a:gridCol w="4880185">
                  <a:extLst>
                    <a:ext uri="{9D8B030D-6E8A-4147-A177-3AD203B41FA5}">
                      <a16:colId xmlns:a16="http://schemas.microsoft.com/office/drawing/2014/main" val="20001"/>
                    </a:ext>
                  </a:extLst>
                </a:gridCol>
              </a:tblGrid>
              <a:tr h="4356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Uribe.</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7069434"/>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CASANARE : Monterrey.</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Cubarral, El Castillo, El Dorado, Guamal, La Macarena.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5757742"/>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CASANARE : Aguazul, </a:t>
                      </a:r>
                      <a:r>
                        <a:rPr lang="es-ES" sz="1000" b="0" i="0" u="none" strike="noStrike" dirty="0" err="1">
                          <a:solidFill>
                            <a:srgbClr val="000000"/>
                          </a:solidFill>
                          <a:effectLst/>
                          <a:latin typeface="Verdana" panose="020B0604030504040204" pitchFamily="34" charset="0"/>
                          <a:ea typeface="Verdana" panose="020B0604030504040204" pitchFamily="34" charset="0"/>
                        </a:rPr>
                        <a:t>Chámeza</a:t>
                      </a:r>
                      <a:r>
                        <a:rPr lang="es-ES" sz="1000" b="0" i="0" u="none" strike="noStrike" dirty="0">
                          <a:solidFill>
                            <a:srgbClr val="000000"/>
                          </a:solidFill>
                          <a:effectLst/>
                          <a:latin typeface="Verdana" panose="020B0604030504040204" pitchFamily="34" charset="0"/>
                          <a:ea typeface="Verdana" panose="020B0604030504040204" pitchFamily="34" charset="0"/>
                        </a:rPr>
                        <a:t>, Recetor, Sabanalarga, Sácama, Tauramena, Támara.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Acacías, Lejanías, Mesetas, Villavicencio, Vistahermosa.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83642908"/>
                  </a:ext>
                </a:extLst>
              </a:tr>
            </a:tbl>
          </a:graphicData>
        </a:graphic>
      </p:graphicFrame>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pic>
        <p:nvPicPr>
          <p:cNvPr id="12" name="Google Shape;143;p3"/>
          <p:cNvPicPr preferRelativeResize="0"/>
          <p:nvPr/>
        </p:nvPicPr>
        <p:blipFill rotWithShape="1">
          <a:blip r:embed="rId4">
            <a:alphaModFix/>
          </a:blip>
          <a:srcRect/>
          <a:stretch/>
        </p:blipFill>
        <p:spPr>
          <a:xfrm>
            <a:off x="5990724" y="3788111"/>
            <a:ext cx="476980" cy="448214"/>
          </a:xfrm>
          <a:prstGeom prst="rect">
            <a:avLst/>
          </a:prstGeom>
          <a:noFill/>
          <a:ln>
            <a:noFill/>
          </a:ln>
        </p:spPr>
      </p:pic>
      <p:pic>
        <p:nvPicPr>
          <p:cNvPr id="3" name="Google Shape;142;p3">
            <a:extLst>
              <a:ext uri="{FF2B5EF4-FFF2-40B4-BE49-F238E27FC236}">
                <a16:creationId xmlns:a16="http://schemas.microsoft.com/office/drawing/2014/main" id="{223DB706-C53F-89EA-448F-42BDEA845C83}"/>
              </a:ext>
            </a:extLst>
          </p:cNvPr>
          <p:cNvPicPr preferRelativeResize="0"/>
          <p:nvPr/>
        </p:nvPicPr>
        <p:blipFill rotWithShape="1">
          <a:blip r:embed="rId5">
            <a:alphaModFix/>
          </a:blip>
          <a:srcRect/>
          <a:stretch/>
        </p:blipFill>
        <p:spPr>
          <a:xfrm>
            <a:off x="9063972" y="7545734"/>
            <a:ext cx="476980" cy="448214"/>
          </a:xfrm>
          <a:prstGeom prst="rect">
            <a:avLst/>
          </a:prstGeom>
          <a:noFill/>
          <a:ln>
            <a:noFill/>
          </a:ln>
        </p:spPr>
      </p:pic>
      <p:pic>
        <p:nvPicPr>
          <p:cNvPr id="6" name="Google Shape;143;p3">
            <a:extLst>
              <a:ext uri="{FF2B5EF4-FFF2-40B4-BE49-F238E27FC236}">
                <a16:creationId xmlns:a16="http://schemas.microsoft.com/office/drawing/2014/main" id="{36486FC5-B1D7-21F8-ECA3-27EA46B05441}"/>
              </a:ext>
            </a:extLst>
          </p:cNvPr>
          <p:cNvPicPr preferRelativeResize="0"/>
          <p:nvPr/>
        </p:nvPicPr>
        <p:blipFill rotWithShape="1">
          <a:blip r:embed="rId4">
            <a:alphaModFix/>
          </a:blip>
          <a:srcRect/>
          <a:stretch/>
        </p:blipFill>
        <p:spPr>
          <a:xfrm>
            <a:off x="12809335" y="5238384"/>
            <a:ext cx="476980" cy="448212"/>
          </a:xfrm>
          <a:prstGeom prst="rect">
            <a:avLst/>
          </a:prstGeom>
          <a:noFill/>
          <a:ln>
            <a:noFill/>
          </a:ln>
        </p:spPr>
      </p:pic>
      <p:pic>
        <p:nvPicPr>
          <p:cNvPr id="9" name="Google Shape;142;p3">
            <a:extLst>
              <a:ext uri="{FF2B5EF4-FFF2-40B4-BE49-F238E27FC236}">
                <a16:creationId xmlns:a16="http://schemas.microsoft.com/office/drawing/2014/main" id="{BD0A4319-0A1D-2865-01CB-F287B9D248F6}"/>
              </a:ext>
            </a:extLst>
          </p:cNvPr>
          <p:cNvPicPr preferRelativeResize="0"/>
          <p:nvPr/>
        </p:nvPicPr>
        <p:blipFill rotWithShape="1">
          <a:blip r:embed="rId5">
            <a:alphaModFix/>
          </a:blip>
          <a:srcRect/>
          <a:stretch/>
        </p:blipFill>
        <p:spPr>
          <a:xfrm>
            <a:off x="13346794" y="3788111"/>
            <a:ext cx="476980" cy="448214"/>
          </a:xfrm>
          <a:prstGeom prst="rect">
            <a:avLst/>
          </a:prstGeom>
          <a:noFill/>
          <a:ln>
            <a:noFill/>
          </a:ln>
        </p:spPr>
      </p:pic>
      <p:pic>
        <p:nvPicPr>
          <p:cNvPr id="5" name="Google Shape;144;p3" descr="Recurso 25.png">
            <a:extLst>
              <a:ext uri="{FF2B5EF4-FFF2-40B4-BE49-F238E27FC236}">
                <a16:creationId xmlns:a16="http://schemas.microsoft.com/office/drawing/2014/main" id="{47D5DEDD-EEC1-781D-3B31-B5B68F0E1977}"/>
              </a:ext>
            </a:extLst>
          </p:cNvPr>
          <p:cNvPicPr preferRelativeResize="0"/>
          <p:nvPr/>
        </p:nvPicPr>
        <p:blipFill rotWithShape="1">
          <a:blip r:embed="rId6">
            <a:alphaModFix/>
          </a:blip>
          <a:srcRect/>
          <a:stretch/>
        </p:blipFill>
        <p:spPr>
          <a:xfrm>
            <a:off x="13566394" y="4670590"/>
            <a:ext cx="439200" cy="448213"/>
          </a:xfrm>
          <a:prstGeom prst="rect">
            <a:avLst/>
          </a:prstGeom>
          <a:noFill/>
          <a:ln>
            <a:noFill/>
          </a:ln>
        </p:spPr>
      </p:pic>
      <p:pic>
        <p:nvPicPr>
          <p:cNvPr id="10" name="Google Shape;204;p4">
            <a:extLst>
              <a:ext uri="{FF2B5EF4-FFF2-40B4-BE49-F238E27FC236}">
                <a16:creationId xmlns:a16="http://schemas.microsoft.com/office/drawing/2014/main" id="{FDB32023-5DBA-1A06-A283-6D3B59E43101}"/>
              </a:ext>
            </a:extLst>
          </p:cNvPr>
          <p:cNvPicPr preferRelativeResize="0"/>
          <p:nvPr/>
        </p:nvPicPr>
        <p:blipFill rotWithShape="1">
          <a:blip r:embed="rId7">
            <a:alphaModFix/>
          </a:blip>
          <a:srcRect/>
          <a:stretch/>
        </p:blipFill>
        <p:spPr>
          <a:xfrm>
            <a:off x="13273948" y="2412433"/>
            <a:ext cx="3742267" cy="1016567"/>
          </a:xfrm>
          <a:prstGeom prst="rect">
            <a:avLst/>
          </a:prstGeom>
          <a:noFill/>
          <a:ln>
            <a:noFill/>
          </a:ln>
        </p:spPr>
      </p:pic>
      <p:pic>
        <p:nvPicPr>
          <p:cNvPr id="7" name="Google Shape;142;p3">
            <a:extLst>
              <a:ext uri="{FF2B5EF4-FFF2-40B4-BE49-F238E27FC236}">
                <a16:creationId xmlns:a16="http://schemas.microsoft.com/office/drawing/2014/main" id="{796FAB05-AA6C-3A4B-2348-9E453D3014CB}"/>
              </a:ext>
            </a:extLst>
          </p:cNvPr>
          <p:cNvPicPr preferRelativeResize="0"/>
          <p:nvPr/>
        </p:nvPicPr>
        <p:blipFill rotWithShape="1">
          <a:blip r:embed="rId5">
            <a:alphaModFix/>
          </a:blip>
          <a:srcRect/>
          <a:stretch/>
        </p:blipFill>
        <p:spPr>
          <a:xfrm>
            <a:off x="5990724" y="4506400"/>
            <a:ext cx="476980" cy="448214"/>
          </a:xfrm>
          <a:prstGeom prst="rect">
            <a:avLst/>
          </a:prstGeom>
          <a:noFill/>
          <a:ln>
            <a:noFill/>
          </a:ln>
        </p:spPr>
      </p:pic>
      <p:pic>
        <p:nvPicPr>
          <p:cNvPr id="11" name="Google Shape;144;p3" descr="Recurso 25.png">
            <a:extLst>
              <a:ext uri="{FF2B5EF4-FFF2-40B4-BE49-F238E27FC236}">
                <a16:creationId xmlns:a16="http://schemas.microsoft.com/office/drawing/2014/main" id="{6B01D507-9A6A-2186-A341-57153A679405}"/>
              </a:ext>
            </a:extLst>
          </p:cNvPr>
          <p:cNvPicPr preferRelativeResize="0"/>
          <p:nvPr/>
        </p:nvPicPr>
        <p:blipFill rotWithShape="1">
          <a:blip r:embed="rId6">
            <a:alphaModFix/>
          </a:blip>
          <a:srcRect/>
          <a:stretch/>
        </p:blipFill>
        <p:spPr>
          <a:xfrm>
            <a:off x="5973191" y="3082430"/>
            <a:ext cx="439200" cy="448213"/>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6" name="Google Shape;143;p3">
            <a:extLst>
              <a:ext uri="{FF2B5EF4-FFF2-40B4-BE49-F238E27FC236}">
                <a16:creationId xmlns:a16="http://schemas.microsoft.com/office/drawing/2014/main" id="{52C8271E-7CC5-E546-9392-C57BC556446E}"/>
              </a:ext>
            </a:extLst>
          </p:cNvPr>
          <p:cNvPicPr preferRelativeResize="0"/>
          <p:nvPr/>
        </p:nvPicPr>
        <p:blipFill rotWithShape="1">
          <a:blip r:embed="rId4">
            <a:alphaModFix/>
          </a:blip>
          <a:srcRect/>
          <a:stretch/>
        </p:blipFill>
        <p:spPr>
          <a:xfrm>
            <a:off x="17262080" y="3757083"/>
            <a:ext cx="476980" cy="448214"/>
          </a:xfrm>
          <a:prstGeom prst="rect">
            <a:avLst/>
          </a:prstGeom>
          <a:noFill/>
          <a:ln>
            <a:noFill/>
          </a:ln>
        </p:spPr>
      </p:pic>
      <p:pic>
        <p:nvPicPr>
          <p:cNvPr id="18" name="Google Shape;144;p3" descr="Recurso 25.png">
            <a:extLst>
              <a:ext uri="{FF2B5EF4-FFF2-40B4-BE49-F238E27FC236}">
                <a16:creationId xmlns:a16="http://schemas.microsoft.com/office/drawing/2014/main" id="{410177B0-F90E-644C-DD1E-092DD6A9BE2C}"/>
              </a:ext>
            </a:extLst>
          </p:cNvPr>
          <p:cNvPicPr preferRelativeResize="0"/>
          <p:nvPr/>
        </p:nvPicPr>
        <p:blipFill rotWithShape="1">
          <a:blip r:embed="rId5">
            <a:alphaModFix/>
          </a:blip>
          <a:srcRect/>
          <a:stretch/>
        </p:blipFill>
        <p:spPr>
          <a:xfrm>
            <a:off x="15042940" y="3429000"/>
            <a:ext cx="439200" cy="448213"/>
          </a:xfrm>
          <a:prstGeom prst="rect">
            <a:avLst/>
          </a:prstGeom>
          <a:noFill/>
          <a:ln>
            <a:noFill/>
          </a:ln>
        </p:spPr>
      </p:pic>
      <p:graphicFrame>
        <p:nvGraphicFramePr>
          <p:cNvPr id="3" name="Google Shape;135;p3">
            <a:extLst>
              <a:ext uri="{FF2B5EF4-FFF2-40B4-BE49-F238E27FC236}">
                <a16:creationId xmlns:a16="http://schemas.microsoft.com/office/drawing/2014/main" id="{4EA774C7-3B31-D236-764A-9D0157A90BCC}"/>
              </a:ext>
            </a:extLst>
          </p:cNvPr>
          <p:cNvGraphicFramePr/>
          <p:nvPr/>
        </p:nvGraphicFramePr>
        <p:xfrm>
          <a:off x="5457666" y="2228022"/>
          <a:ext cx="6115045" cy="2700660"/>
        </p:xfrm>
        <a:graphic>
          <a:graphicData uri="http://schemas.openxmlformats.org/drawingml/2006/table">
            <a:tbl>
              <a:tblPr>
                <a:noFill/>
              </a:tblPr>
              <a:tblGrid>
                <a:gridCol w="942367">
                  <a:extLst>
                    <a:ext uri="{9D8B030D-6E8A-4147-A177-3AD203B41FA5}">
                      <a16:colId xmlns:a16="http://schemas.microsoft.com/office/drawing/2014/main" val="20000"/>
                    </a:ext>
                  </a:extLst>
                </a:gridCol>
                <a:gridCol w="5172678">
                  <a:extLst>
                    <a:ext uri="{9D8B030D-6E8A-4147-A177-3AD203B41FA5}">
                      <a16:colId xmlns:a16="http://schemas.microsoft.com/office/drawing/2014/main" val="20001"/>
                    </a:ext>
                  </a:extLst>
                </a:gridCol>
              </a:tblGrid>
              <a:tr h="39812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Mocoa.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5082560"/>
                  </a:ext>
                </a:extLst>
              </a:tr>
              <a:tr h="69120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Belén De Los Andaquíes, El Doncello, El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Paujíl</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 Florencia, La Montañita, Morelia, Puerto Rico, San José Del Fragua, San Vicente Del Caguán.</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Orito, San Francisco.</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69254171"/>
                  </a:ext>
                </a:extLst>
              </a:tr>
              <a:tr h="69120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Colón, Santiago, Sibundoy,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Villagarzón</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48728246"/>
                  </a:ext>
                </a:extLst>
              </a:tr>
            </a:tbl>
          </a:graphicData>
        </a:graphic>
      </p:graphicFrame>
      <p:pic>
        <p:nvPicPr>
          <p:cNvPr id="10" name="Google Shape;143;p3">
            <a:extLst>
              <a:ext uri="{FF2B5EF4-FFF2-40B4-BE49-F238E27FC236}">
                <a16:creationId xmlns:a16="http://schemas.microsoft.com/office/drawing/2014/main" id="{689346CA-274D-4959-78CF-047980E9108F}"/>
              </a:ext>
            </a:extLst>
          </p:cNvPr>
          <p:cNvPicPr preferRelativeResize="0"/>
          <p:nvPr/>
        </p:nvPicPr>
        <p:blipFill rotWithShape="1">
          <a:blip r:embed="rId4">
            <a:alphaModFix/>
          </a:blip>
          <a:srcRect/>
          <a:stretch/>
        </p:blipFill>
        <p:spPr>
          <a:xfrm>
            <a:off x="15482140" y="4552953"/>
            <a:ext cx="476980" cy="448212"/>
          </a:xfrm>
          <a:prstGeom prst="rect">
            <a:avLst/>
          </a:prstGeom>
          <a:noFill/>
          <a:ln>
            <a:noFill/>
          </a:ln>
        </p:spPr>
      </p:pic>
      <p:pic>
        <p:nvPicPr>
          <p:cNvPr id="8" name="Google Shape;204;p4">
            <a:extLst>
              <a:ext uri="{FF2B5EF4-FFF2-40B4-BE49-F238E27FC236}">
                <a16:creationId xmlns:a16="http://schemas.microsoft.com/office/drawing/2014/main" id="{D9BA1C34-C9F4-8D0E-74A5-73168DACF608}"/>
              </a:ext>
            </a:extLst>
          </p:cNvPr>
          <p:cNvPicPr preferRelativeResize="0"/>
          <p:nvPr/>
        </p:nvPicPr>
        <p:blipFill rotWithShape="1">
          <a:blip r:embed="rId6">
            <a:alphaModFix/>
          </a:blip>
          <a:srcRect/>
          <a:stretch/>
        </p:blipFill>
        <p:spPr>
          <a:xfrm>
            <a:off x="14697835" y="1444300"/>
            <a:ext cx="3742267" cy="1016567"/>
          </a:xfrm>
          <a:prstGeom prst="rect">
            <a:avLst/>
          </a:prstGeom>
          <a:noFill/>
          <a:ln>
            <a:noFill/>
          </a:ln>
        </p:spPr>
      </p:pic>
      <p:pic>
        <p:nvPicPr>
          <p:cNvPr id="11" name="Google Shape;143;p3">
            <a:extLst>
              <a:ext uri="{FF2B5EF4-FFF2-40B4-BE49-F238E27FC236}">
                <a16:creationId xmlns:a16="http://schemas.microsoft.com/office/drawing/2014/main" id="{A721B050-490A-94BF-E4E4-B820A17DEDE4}"/>
              </a:ext>
            </a:extLst>
          </p:cNvPr>
          <p:cNvPicPr preferRelativeResize="0"/>
          <p:nvPr/>
        </p:nvPicPr>
        <p:blipFill rotWithShape="1">
          <a:blip r:embed="rId4">
            <a:alphaModFix/>
          </a:blip>
          <a:srcRect/>
          <a:stretch/>
        </p:blipFill>
        <p:spPr>
          <a:xfrm>
            <a:off x="5724562" y="3578352"/>
            <a:ext cx="476980" cy="448212"/>
          </a:xfrm>
          <a:prstGeom prst="rect">
            <a:avLst/>
          </a:prstGeom>
          <a:noFill/>
          <a:ln>
            <a:noFill/>
          </a:ln>
        </p:spPr>
      </p:pic>
      <p:pic>
        <p:nvPicPr>
          <p:cNvPr id="4" name="Google Shape;144;p3" descr="Recurso 25.png">
            <a:extLst>
              <a:ext uri="{FF2B5EF4-FFF2-40B4-BE49-F238E27FC236}">
                <a16:creationId xmlns:a16="http://schemas.microsoft.com/office/drawing/2014/main" id="{9936EBC0-0C67-8D3B-DB97-6F250DAFB461}"/>
              </a:ext>
            </a:extLst>
          </p:cNvPr>
          <p:cNvPicPr preferRelativeResize="0"/>
          <p:nvPr/>
        </p:nvPicPr>
        <p:blipFill rotWithShape="1">
          <a:blip r:embed="rId5">
            <a:alphaModFix/>
          </a:blip>
          <a:srcRect/>
          <a:stretch/>
        </p:blipFill>
        <p:spPr>
          <a:xfrm>
            <a:off x="5724562" y="2857510"/>
            <a:ext cx="439616" cy="439615"/>
          </a:xfrm>
          <a:prstGeom prst="rect">
            <a:avLst/>
          </a:prstGeom>
          <a:noFill/>
          <a:ln>
            <a:noFill/>
          </a:ln>
        </p:spPr>
      </p:pic>
      <p:pic>
        <p:nvPicPr>
          <p:cNvPr id="5" name="Google Shape;143;p3">
            <a:extLst>
              <a:ext uri="{FF2B5EF4-FFF2-40B4-BE49-F238E27FC236}">
                <a16:creationId xmlns:a16="http://schemas.microsoft.com/office/drawing/2014/main" id="{D2CACC90-B193-4CB2-4225-5F2E90B97C05}"/>
              </a:ext>
            </a:extLst>
          </p:cNvPr>
          <p:cNvPicPr preferRelativeResize="0"/>
          <p:nvPr/>
        </p:nvPicPr>
        <p:blipFill rotWithShape="1">
          <a:blip r:embed="rId4">
            <a:alphaModFix/>
          </a:blip>
          <a:srcRect/>
          <a:stretch/>
        </p:blipFill>
        <p:spPr>
          <a:xfrm>
            <a:off x="13310174" y="3981192"/>
            <a:ext cx="476980" cy="448212"/>
          </a:xfrm>
          <a:prstGeom prst="rect">
            <a:avLst/>
          </a:prstGeom>
          <a:noFill/>
          <a:ln>
            <a:noFill/>
          </a:ln>
        </p:spPr>
      </p:pic>
      <p:pic>
        <p:nvPicPr>
          <p:cNvPr id="7" name="Google Shape;142;p3">
            <a:extLst>
              <a:ext uri="{FF2B5EF4-FFF2-40B4-BE49-F238E27FC236}">
                <a16:creationId xmlns:a16="http://schemas.microsoft.com/office/drawing/2014/main" id="{05DAD4C7-CFA5-B844-7008-ACFE1B5C3AD8}"/>
              </a:ext>
            </a:extLst>
          </p:cNvPr>
          <p:cNvPicPr preferRelativeResize="0"/>
          <p:nvPr/>
        </p:nvPicPr>
        <p:blipFill rotWithShape="1">
          <a:blip r:embed="rId7">
            <a:alphaModFix/>
          </a:blip>
          <a:srcRect/>
          <a:stretch/>
        </p:blipFill>
        <p:spPr>
          <a:xfrm>
            <a:off x="5724562" y="4348745"/>
            <a:ext cx="476980" cy="448214"/>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5;p2"/>
          <p:cNvSpPr txBox="1"/>
          <p:nvPr/>
        </p:nvSpPr>
        <p:spPr>
          <a:xfrm>
            <a:off x="2955885" y="1177875"/>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RESUMEN</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8090116" y="1177875"/>
            <a:ext cx="3328298" cy="430887"/>
          </a:xfrm>
          <a:prstGeom prst="rect">
            <a:avLst/>
          </a:prstGeom>
          <a:noFill/>
        </p:spPr>
        <p:txBody>
          <a:bodyPr wrap="square" rtlCol="0">
            <a:spAutoFit/>
          </a:bodyPr>
          <a:lstStyle/>
          <a:p>
            <a:pPr algn="ctr"/>
            <a:r>
              <a:rPr lang="es-MX" sz="1100" b="1" kern="0" dirty="0">
                <a:solidFill>
                  <a:srgbClr val="C00000"/>
                </a:solidFill>
                <a:latin typeface="Verdana" panose="020B0604030504040204" pitchFamily="34" charset="0"/>
                <a:ea typeface="Verdana" panose="020B0604030504040204" pitchFamily="34" charset="0"/>
                <a:cs typeface="Arial Black"/>
                <a:sym typeface="Arial Black"/>
              </a:rPr>
              <a:t>Mapa de Pronóstico de la Amenaza por </a:t>
            </a:r>
            <a:r>
              <a:rPr lang="es-MX" sz="1100" b="1" kern="0" dirty="0">
                <a:solidFill>
                  <a:srgbClr val="C00000"/>
                </a:solidFill>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49156" y="1608767"/>
            <a:ext cx="3269245" cy="4623196"/>
          </a:xfrm>
          <a:prstGeom prst="rect">
            <a:avLst/>
          </a:prstGeom>
          <a:noFill/>
          <a:ln>
            <a:noFill/>
          </a:ln>
        </p:spPr>
      </p:pic>
      <p:sp>
        <p:nvSpPr>
          <p:cNvPr id="3" name="Google Shape;374;p2">
            <a:extLst>
              <a:ext uri="{FF2B5EF4-FFF2-40B4-BE49-F238E27FC236}">
                <a16:creationId xmlns:a16="http://schemas.microsoft.com/office/drawing/2014/main" id="{E33A7EFE-AC62-3BA5-BE6F-D8E98100CD9D}"/>
              </a:ext>
            </a:extLst>
          </p:cNvPr>
          <p:cNvSpPr txBox="1"/>
          <p:nvPr/>
        </p:nvSpPr>
        <p:spPr>
          <a:xfrm>
            <a:off x="521776" y="1793148"/>
            <a:ext cx="6816719" cy="329316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Alerta Alta:</a:t>
            </a:r>
            <a:r>
              <a:rPr kumimoji="0" lang="es-MX"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 los departamentos de Archipiélago De San Andrés, Providencia Y Santa Catalina, Cesar, La Guajira, Magdalena, Vichada.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rPr>
              <a:t>Alerta Moderada:</a:t>
            </a:r>
            <a:r>
              <a:rPr kumimoji="0" lang="es-MX" sz="1600" b="0" i="0" u="none" strike="noStrike" kern="1200" cap="none" spc="0" normalizeH="0" baseline="0" noProof="0" dirty="0">
                <a:ln>
                  <a:noFill/>
                </a:ln>
                <a:solidFill>
                  <a:srgbClr val="ED7D31"/>
                </a:solidFill>
                <a:effectLst/>
                <a:uLnTx/>
                <a:uFillTx/>
                <a:latin typeface="Verdana"/>
                <a:ea typeface="Verdana"/>
                <a:cs typeface="Verdana"/>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a:t>
            </a:r>
            <a:r>
              <a:rPr kumimoji="0" lang="es-CO" sz="1600" b="0" i="0" u="none" strike="noStrike" kern="1200" cap="none" spc="0" normalizeH="0" baseline="0" noProof="0" dirty="0">
                <a:ln>
                  <a:noFill/>
                </a:ln>
                <a:solidFill>
                  <a:srgbClr val="7F7F7F"/>
                </a:solidFill>
                <a:effectLst/>
                <a:uLnTx/>
                <a:uFillTx/>
                <a:latin typeface="Verdana"/>
                <a:ea typeface="Verdana"/>
                <a:cs typeface="Verdana"/>
                <a:sym typeface="Verdana"/>
              </a:rPr>
              <a:t>municipios de los departamentos de </a:t>
            </a:r>
            <a:r>
              <a:rPr kumimoji="0" lang="it-IT" sz="1600" b="0" i="0" u="none" strike="noStrike" kern="1200" cap="none" spc="0" normalizeH="0" baseline="0" noProof="0" dirty="0">
                <a:ln>
                  <a:noFill/>
                </a:ln>
                <a:solidFill>
                  <a:srgbClr val="7F7F7F"/>
                </a:solidFill>
                <a:effectLst/>
                <a:uLnTx/>
                <a:uFillTx/>
                <a:latin typeface="Verdana"/>
                <a:ea typeface="Verdana"/>
                <a:cs typeface="Verdana"/>
                <a:sym typeface="Verdana"/>
              </a:rPr>
              <a:t>Antioquia, Arauca, Atlántico, Bolívar, Córdoba, La Guajira, Magdalena, Sucre, Tolima, Vichada</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dirty="0">
              <a:ln>
                <a:noFill/>
              </a:ln>
              <a:solidFill>
                <a:prstClr val="black">
                  <a:lumMod val="50000"/>
                  <a:lumOff val="50000"/>
                </a:prstClr>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Alerta Baja:</a:t>
            </a:r>
            <a:r>
              <a:rPr kumimoji="0" lang="es-MX" sz="1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 los departamentos de Arauca, Casanare, Cesar, Córdoba, La Guajira, Vichada.</a:t>
            </a:r>
            <a:endParaRPr kumimoji="0" lang="it-IT" sz="1600" b="0" i="0" u="none" strike="noStrike" kern="1200" cap="none" spc="0" normalizeH="0" baseline="0" noProof="0" dirty="0">
              <a:ln>
                <a:noFill/>
              </a:ln>
              <a:solidFill>
                <a:srgbClr val="7F7F7F"/>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081584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400"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sz="1400"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88;p3">
            <a:extLst>
              <a:ext uri="{FF2B5EF4-FFF2-40B4-BE49-F238E27FC236}">
                <a16:creationId xmlns:a16="http://schemas.microsoft.com/office/drawing/2014/main" id="{75BDC8A7-3836-3D6E-FE15-DEDBFF698317}"/>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9106840" y="2340313"/>
            <a:ext cx="1397479" cy="1465171"/>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pPr/>
              <a:t>9 de marzo de 2025</a:t>
            </a:fld>
            <a:r>
              <a:rPr lang="es-CO" sz="1200" b="1" dirty="0">
                <a:solidFill>
                  <a:srgbClr val="C00000"/>
                </a:solidFill>
                <a:latin typeface="Verdana" panose="020B0604030504040204" pitchFamily="34" charset="0"/>
                <a:ea typeface="Verdana" panose="020B0604030504040204" pitchFamily="34" charset="0"/>
              </a:rPr>
              <a:t> | 12:00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5" name="Google Shape;385;p3"/>
          <p:cNvPicPr preferRelativeResize="0"/>
          <p:nvPr/>
        </p:nvPicPr>
        <p:blipFill>
          <a:blip r:embed="rId5" r:link="rId6" cstate="print">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pic>
        <p:nvPicPr>
          <p:cNvPr id="6" name="Google Shape;387;p3"/>
          <p:cNvPicPr preferRelativeResize="0"/>
          <p:nvPr/>
        </p:nvPicPr>
        <p:blipFill>
          <a:blip r:embed="rId7" r:link="rId8" cstate="print">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7" name="Google Shape;390;p3">
            <a:extLst>
              <a:ext uri="{FF2B5EF4-FFF2-40B4-BE49-F238E27FC236}">
                <a16:creationId xmlns:a16="http://schemas.microsoft.com/office/drawing/2014/main" id="{47F0C896-CE41-F2CD-1369-09DDF297132E}"/>
              </a:ext>
            </a:extLst>
          </p:cNvPr>
          <p:cNvPicPr preferRelativeResize="0"/>
          <p:nvPr/>
        </p:nvPicPr>
        <p:blipFill>
          <a:blip r:embed="rId9" r:link="rId10" cstate="print">
            <a:extLst>
              <a:ext uri="{28A0092B-C50C-407E-A947-70E740481C1C}">
                <a14:useLocalDpi xmlns:a14="http://schemas.microsoft.com/office/drawing/2010/main" val="0"/>
              </a:ext>
            </a:extLst>
          </a:blip>
          <a:srcRect/>
          <a:stretch>
            <a:fillRect/>
          </a:stretch>
        </p:blipFill>
        <p:spPr>
          <a:xfrm>
            <a:off x="10504319" y="2340314"/>
            <a:ext cx="1293962" cy="2177372"/>
          </a:xfrm>
          <a:prstGeom prst="rect">
            <a:avLst/>
          </a:prstGeom>
          <a:noFill/>
          <a:ln>
            <a:noFill/>
          </a:ln>
        </p:spPr>
      </p:pic>
      <p:pic>
        <p:nvPicPr>
          <p:cNvPr id="8" name="Google Shape;389;p3">
            <a:extLst>
              <a:ext uri="{FF2B5EF4-FFF2-40B4-BE49-F238E27FC236}">
                <a16:creationId xmlns:a16="http://schemas.microsoft.com/office/drawing/2014/main" id="{82DED90C-5014-1113-AA88-01D2EBE6700E}"/>
              </a:ext>
            </a:extLst>
          </p:cNvPr>
          <p:cNvPicPr preferRelativeResize="0"/>
          <p:nvPr/>
        </p:nvPicPr>
        <p:blipFill>
          <a:blip r:embed="rId11" r:link="rId12" cstate="print">
            <a:extLst>
              <a:ext uri="{28A0092B-C50C-407E-A947-70E740481C1C}">
                <a14:useLocalDpi xmlns:a14="http://schemas.microsoft.com/office/drawing/2010/main" val="0"/>
              </a:ext>
            </a:extLst>
          </a:blip>
          <a:srcRect/>
          <a:stretch>
            <a:fillRect/>
          </a:stretch>
        </p:blipFill>
        <p:spPr>
          <a:xfrm>
            <a:off x="7184097" y="2340314"/>
            <a:ext cx="1922743" cy="1465171"/>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886395" y="769938"/>
            <a:ext cx="4708525" cy="376237"/>
          </a:xfrm>
        </p:spPr>
        <p:txBody>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a:t>
            </a:r>
            <a:fld id="{E98C7728-101C-4E35-B8D5-7590733E1D1D}" type="datetime4">
              <a:rPr lang="es-CO" sz="1200" b="1" smtClean="0">
                <a:solidFill>
                  <a:srgbClr val="C00000"/>
                </a:solidFill>
                <a:latin typeface="Verdana" panose="020B0604030504040204" pitchFamily="34" charset="0"/>
                <a:ea typeface="Verdana" panose="020B0604030504040204" pitchFamily="34" charset="0"/>
              </a:rPr>
              <a:t>9 de marzo de 2025</a:t>
            </a:fld>
            <a:endParaRPr lang="es-MX" sz="1200" b="1" dirty="0">
              <a:solidFill>
                <a:srgbClr val="C00000"/>
              </a:solidFill>
              <a:latin typeface="Verdana" panose="020B0604030504040204" pitchFamily="34" charset="0"/>
              <a:ea typeface="Verdana" panose="020B0604030504040204" pitchFamily="34" charset="0"/>
            </a:endParaRPr>
          </a:p>
        </p:txBody>
      </p:sp>
      <p:pic>
        <p:nvPicPr>
          <p:cNvPr id="10" name="Google Shape;385;p3">
            <a:extLst>
              <a:ext uri="{FF2B5EF4-FFF2-40B4-BE49-F238E27FC236}">
                <a16:creationId xmlns:a16="http://schemas.microsoft.com/office/drawing/2014/main" id="{CBEDB5FD-665A-D8D1-E725-469336C23D75}"/>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pic>
        <p:nvPicPr>
          <p:cNvPr id="11" name="Google Shape;387;p3">
            <a:extLst>
              <a:ext uri="{FF2B5EF4-FFF2-40B4-BE49-F238E27FC236}">
                <a16:creationId xmlns:a16="http://schemas.microsoft.com/office/drawing/2014/main" id="{3F666E3A-AEE7-C8DC-185D-663D3A8C50B9}"/>
              </a:ext>
            </a:extLst>
          </p:cNvPr>
          <p:cNvPicPr preferRelativeResize="0"/>
          <p:nvPr/>
        </p:nvPicPr>
        <p:blipFill>
          <a:blip r:embed="rId4" r:link="rId5" cstate="print">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2" name="Google Shape;388;p3">
            <a:extLst>
              <a:ext uri="{FF2B5EF4-FFF2-40B4-BE49-F238E27FC236}">
                <a16:creationId xmlns:a16="http://schemas.microsoft.com/office/drawing/2014/main" id="{81A30BEC-CA29-C484-CDDD-50DE3F3F8C2E}"/>
              </a:ext>
            </a:extLst>
          </p:cNvPr>
          <p:cNvPicPr preferRelativeResize="0"/>
          <p:nvPr/>
        </p:nvPicPr>
        <p:blipFill>
          <a:blip r:embed="rId6" r:link="rId7" cstate="print">
            <a:extLst>
              <a:ext uri="{28A0092B-C50C-407E-A947-70E740481C1C}">
                <a14:useLocalDpi xmlns:a14="http://schemas.microsoft.com/office/drawing/2010/main" val="0"/>
              </a:ext>
            </a:extLst>
          </a:blip>
          <a:srcRect/>
          <a:stretch>
            <a:fillRect/>
          </a:stretch>
        </p:blipFill>
        <p:spPr>
          <a:xfrm>
            <a:off x="9106840" y="2340314"/>
            <a:ext cx="1397479" cy="1351792"/>
          </a:xfrm>
          <a:prstGeom prst="rect">
            <a:avLst/>
          </a:prstGeom>
          <a:noFill/>
          <a:ln>
            <a:noFill/>
          </a:ln>
        </p:spPr>
      </p:pic>
      <p:pic>
        <p:nvPicPr>
          <p:cNvPr id="5" name="Google Shape;390;p3">
            <a:extLst>
              <a:ext uri="{FF2B5EF4-FFF2-40B4-BE49-F238E27FC236}">
                <a16:creationId xmlns:a16="http://schemas.microsoft.com/office/drawing/2014/main" id="{B5E7345D-37E7-0511-01E7-6296DA134163}"/>
              </a:ext>
            </a:extLst>
          </p:cNvPr>
          <p:cNvPicPr preferRelativeResize="0"/>
          <p:nvPr/>
        </p:nvPicPr>
        <p:blipFill>
          <a:blip r:embed="rId8" r:link="rId9" cstate="print">
            <a:extLst>
              <a:ext uri="{28A0092B-C50C-407E-A947-70E740481C1C}">
                <a14:useLocalDpi xmlns:a14="http://schemas.microsoft.com/office/drawing/2010/main" val="0"/>
              </a:ext>
            </a:extLst>
          </a:blip>
          <a:srcRect/>
          <a:stretch>
            <a:fillRect/>
          </a:stretch>
        </p:blipFill>
        <p:spPr>
          <a:xfrm>
            <a:off x="10504319" y="2340314"/>
            <a:ext cx="1293962" cy="2177372"/>
          </a:xfrm>
          <a:prstGeom prst="rect">
            <a:avLst/>
          </a:prstGeom>
          <a:noFill/>
          <a:ln>
            <a:noFill/>
          </a:ln>
        </p:spPr>
      </p:pic>
      <p:pic>
        <p:nvPicPr>
          <p:cNvPr id="8" name="Google Shape;389;p3">
            <a:extLst>
              <a:ext uri="{FF2B5EF4-FFF2-40B4-BE49-F238E27FC236}">
                <a16:creationId xmlns:a16="http://schemas.microsoft.com/office/drawing/2014/main" id="{A9B96893-A137-5A23-BB73-FC92A96C7AD4}"/>
              </a:ext>
            </a:extLst>
          </p:cNvPr>
          <p:cNvPicPr preferRelativeResize="0"/>
          <p:nvPr/>
        </p:nvPicPr>
        <p:blipFill>
          <a:blip r:embed="rId10" r:link="rId11" cstate="print">
            <a:extLst>
              <a:ext uri="{28A0092B-C50C-407E-A947-70E740481C1C}">
                <a14:useLocalDpi xmlns:a14="http://schemas.microsoft.com/office/drawing/2010/main" val="0"/>
              </a:ext>
            </a:extLst>
          </a:blip>
          <a:srcRect/>
          <a:stretch>
            <a:fillRect/>
          </a:stretch>
        </p:blipFill>
        <p:spPr>
          <a:xfrm>
            <a:off x="7184097" y="2340314"/>
            <a:ext cx="1922743" cy="1465171"/>
          </a:xfrm>
          <a:prstGeom prst="rect">
            <a:avLst/>
          </a:prstGeom>
          <a:noFill/>
          <a:ln>
            <a:noFill/>
          </a:ln>
        </p:spPr>
      </p:pic>
    </p:spTree>
    <p:extLst>
      <p:ext uri="{BB962C8B-B14F-4D97-AF65-F5344CB8AC3E}">
        <p14:creationId xmlns:p14="http://schemas.microsoft.com/office/powerpoint/2010/main" val="813771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07872" y="898592"/>
            <a:ext cx="4894748" cy="5686256"/>
          </a:xfrm>
          <a:prstGeom prst="rect">
            <a:avLst/>
          </a:prstGeom>
          <a:noFill/>
          <a:ln>
            <a:noFill/>
          </a:ln>
        </p:spPr>
      </p:pic>
      <p:pic>
        <p:nvPicPr>
          <p:cNvPr id="15" name="Google Shape;400;p4"/>
          <p:cNvPicPr preferRelativeResize="0"/>
          <p:nvPr/>
        </p:nvPicPr>
        <p:blipFill rotWithShape="1">
          <a:blip r:embed="rId4">
            <a:alphaModFix/>
          </a:blip>
          <a:srcRect/>
          <a:stretch/>
        </p:blipFill>
        <p:spPr>
          <a:xfrm>
            <a:off x="16306594" y="3533304"/>
            <a:ext cx="457200" cy="446694"/>
          </a:xfrm>
          <a:prstGeom prst="rect">
            <a:avLst/>
          </a:prstGeom>
          <a:noFill/>
          <a:ln>
            <a:noFill/>
          </a:ln>
        </p:spPr>
      </p:pic>
      <p:pic>
        <p:nvPicPr>
          <p:cNvPr id="2" name="Google Shape;204;p4">
            <a:extLst>
              <a:ext uri="{FF2B5EF4-FFF2-40B4-BE49-F238E27FC236}">
                <a16:creationId xmlns:a16="http://schemas.microsoft.com/office/drawing/2014/main" id="{1FB0382C-63F7-1018-6294-B7F54E8A7F5B}"/>
              </a:ext>
            </a:extLst>
          </p:cNvPr>
          <p:cNvPicPr preferRelativeResize="0"/>
          <p:nvPr/>
        </p:nvPicPr>
        <p:blipFill rotWithShape="1">
          <a:blip r:embed="rId5">
            <a:alphaModFix/>
          </a:blip>
          <a:srcRect/>
          <a:stretch/>
        </p:blipFill>
        <p:spPr>
          <a:xfrm>
            <a:off x="17500600" y="5211101"/>
            <a:ext cx="4343194" cy="1184948"/>
          </a:xfrm>
          <a:prstGeom prst="rect">
            <a:avLst/>
          </a:prstGeom>
          <a:noFill/>
          <a:ln>
            <a:noFill/>
          </a:ln>
        </p:spPr>
      </p:pic>
      <p:pic>
        <p:nvPicPr>
          <p:cNvPr id="5" name="Google Shape;204;p4">
            <a:extLst>
              <a:ext uri="{FF2B5EF4-FFF2-40B4-BE49-F238E27FC236}">
                <a16:creationId xmlns:a16="http://schemas.microsoft.com/office/drawing/2014/main" id="{1ECE3981-8A74-3F42-8A05-439559878514}"/>
              </a:ext>
            </a:extLst>
          </p:cNvPr>
          <p:cNvPicPr preferRelativeResize="0"/>
          <p:nvPr/>
        </p:nvPicPr>
        <p:blipFill rotWithShape="1">
          <a:blip r:embed="rId5">
            <a:alphaModFix/>
          </a:blip>
          <a:srcRect/>
          <a:stretch/>
        </p:blipFill>
        <p:spPr>
          <a:xfrm>
            <a:off x="12192000" y="7613943"/>
            <a:ext cx="4343194" cy="1266590"/>
          </a:xfrm>
          <a:prstGeom prst="rect">
            <a:avLst/>
          </a:prstGeom>
          <a:noFill/>
          <a:ln>
            <a:noFill/>
          </a:ln>
        </p:spPr>
      </p:pic>
      <p:graphicFrame>
        <p:nvGraphicFramePr>
          <p:cNvPr id="7" name="Google Shape;397;p4">
            <a:extLst>
              <a:ext uri="{FF2B5EF4-FFF2-40B4-BE49-F238E27FC236}">
                <a16:creationId xmlns:a16="http://schemas.microsoft.com/office/drawing/2014/main" id="{2988A6B2-53E9-170A-7F5B-44C4104801EC}"/>
              </a:ext>
            </a:extLst>
          </p:cNvPr>
          <p:cNvGraphicFramePr/>
          <p:nvPr/>
        </p:nvGraphicFramePr>
        <p:xfrm>
          <a:off x="5493835" y="1774155"/>
          <a:ext cx="6212324" cy="350520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ARCHIPIÉLAGO DE SAN ANDRÉS, PROVIDENCIA Y SANTA CATALINA : Providencia, San Andrés.</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CESAR : Manaure Balcón Del Cesar, Pueblo Bello, Valledupar.</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LA GUAJIRA : Dibulla, La Jagua Del Pilar, Riohacha, San Juan Del Cesar, Urumita.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MAGDALENA : Aracataca, Fundación, Santa Marta.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9685182"/>
                  </a:ext>
                </a:extLst>
              </a:tr>
              <a:tr h="684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CESAR : El Copey.</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CÓRDOBA : Cereté, Ciénaga De Oro.</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LA GUAJIRA : Fonseca, Villanueva.</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9713174"/>
                  </a:ext>
                </a:extLst>
              </a:tr>
              <a:tr h="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ATLÁNTICO : Manatí.</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BOLÍVAR : Arjona, El Carmen De Bolívar, María La Baja, Pinillos.</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CÓRDOBA : Chimá, Montelíbano, Planeta Rica, San Bernardo Del Viento.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LA GUAJIRA : Distracción, El Molino, Maicao.</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MAGDALENA : Ciénaga.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SUCRE : Sampués.</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6505"/>
                  </a:ext>
                </a:extLst>
              </a:tr>
            </a:tbl>
          </a:graphicData>
        </a:graphic>
      </p:graphicFrame>
      <p:pic>
        <p:nvPicPr>
          <p:cNvPr id="8" name="Google Shape;406;p4" descr="Recurso 25.png">
            <a:extLst>
              <a:ext uri="{FF2B5EF4-FFF2-40B4-BE49-F238E27FC236}">
                <a16:creationId xmlns:a16="http://schemas.microsoft.com/office/drawing/2014/main" id="{B01DF0E7-33E8-F0F1-AD12-F8332F1B9A27}"/>
              </a:ext>
            </a:extLst>
          </p:cNvPr>
          <p:cNvPicPr preferRelativeResize="0"/>
          <p:nvPr/>
        </p:nvPicPr>
        <p:blipFill rotWithShape="1">
          <a:blip r:embed="rId6">
            <a:alphaModFix/>
          </a:blip>
          <a:srcRect/>
          <a:stretch/>
        </p:blipFill>
        <p:spPr>
          <a:xfrm>
            <a:off x="5689353" y="2537268"/>
            <a:ext cx="457200" cy="446694"/>
          </a:xfrm>
          <a:prstGeom prst="rect">
            <a:avLst/>
          </a:prstGeom>
          <a:noFill/>
          <a:ln>
            <a:noFill/>
          </a:ln>
        </p:spPr>
      </p:pic>
      <p:pic>
        <p:nvPicPr>
          <p:cNvPr id="9" name="Google Shape;400;p4">
            <a:extLst>
              <a:ext uri="{FF2B5EF4-FFF2-40B4-BE49-F238E27FC236}">
                <a16:creationId xmlns:a16="http://schemas.microsoft.com/office/drawing/2014/main" id="{07E2D448-3986-57F1-7B4A-B2EDF6143430}"/>
              </a:ext>
            </a:extLst>
          </p:cNvPr>
          <p:cNvPicPr preferRelativeResize="0"/>
          <p:nvPr/>
        </p:nvPicPr>
        <p:blipFill rotWithShape="1">
          <a:blip r:embed="rId4">
            <a:alphaModFix/>
          </a:blip>
          <a:srcRect/>
          <a:stretch/>
        </p:blipFill>
        <p:spPr>
          <a:xfrm>
            <a:off x="5689353" y="4476844"/>
            <a:ext cx="457200" cy="446694"/>
          </a:xfrm>
          <a:prstGeom prst="rect">
            <a:avLst/>
          </a:prstGeom>
          <a:noFill/>
          <a:ln>
            <a:noFill/>
          </a:ln>
        </p:spPr>
      </p:pic>
      <p:pic>
        <p:nvPicPr>
          <p:cNvPr id="10" name="Google Shape;407;p4">
            <a:extLst>
              <a:ext uri="{FF2B5EF4-FFF2-40B4-BE49-F238E27FC236}">
                <a16:creationId xmlns:a16="http://schemas.microsoft.com/office/drawing/2014/main" id="{3DB05971-4198-1086-60D3-CE27533CE0F0}"/>
              </a:ext>
            </a:extLst>
          </p:cNvPr>
          <p:cNvPicPr preferRelativeResize="0"/>
          <p:nvPr/>
        </p:nvPicPr>
        <p:blipFill rotWithShape="1">
          <a:blip r:embed="rId7">
            <a:alphaModFix/>
          </a:blip>
          <a:srcRect/>
          <a:stretch/>
        </p:blipFill>
        <p:spPr>
          <a:xfrm>
            <a:off x="5692382" y="3508955"/>
            <a:ext cx="451143" cy="445047"/>
          </a:xfrm>
          <a:prstGeom prst="rect">
            <a:avLst/>
          </a:prstGeom>
          <a:noFill/>
          <a:ln>
            <a:noFill/>
          </a:ln>
        </p:spPr>
      </p:pic>
    </p:spTree>
    <p:extLst>
      <p:ext uri="{BB962C8B-B14F-4D97-AF65-F5344CB8AC3E}">
        <p14:creationId xmlns:p14="http://schemas.microsoft.com/office/powerpoint/2010/main" val="2283824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E701-7420-721B-9769-B87779358241}"/>
            </a:ext>
          </a:extLst>
        </p:cNvPr>
        <p:cNvGrpSpPr/>
        <p:nvPr/>
      </p:nvGrpSpPr>
      <p:grpSpPr>
        <a:xfrm>
          <a:off x="0" y="0"/>
          <a:ext cx="0" cy="0"/>
          <a:chOff x="0" y="0"/>
          <a:chExt cx="0" cy="0"/>
        </a:xfrm>
      </p:grpSpPr>
      <p:graphicFrame>
        <p:nvGraphicFramePr>
          <p:cNvPr id="5" name="Google Shape;397;p4">
            <a:extLst>
              <a:ext uri="{FF2B5EF4-FFF2-40B4-BE49-F238E27FC236}">
                <a16:creationId xmlns:a16="http://schemas.microsoft.com/office/drawing/2014/main" id="{91D8F796-4EE0-1F11-BEC9-BDCE74A866C6}"/>
              </a:ext>
            </a:extLst>
          </p:cNvPr>
          <p:cNvGraphicFramePr/>
          <p:nvPr/>
        </p:nvGraphicFramePr>
        <p:xfrm>
          <a:off x="4848162" y="2287417"/>
          <a:ext cx="6212324" cy="108024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ANTIOQUIA : Fredonia.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TOLIMA : Armero.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6505"/>
                  </a:ext>
                </a:extLst>
              </a:tr>
            </a:tbl>
          </a:graphicData>
        </a:graphic>
      </p:graphicFrame>
      <p:pic>
        <p:nvPicPr>
          <p:cNvPr id="8" name="Google Shape;417;p5">
            <a:extLst>
              <a:ext uri="{FF2B5EF4-FFF2-40B4-BE49-F238E27FC236}">
                <a16:creationId xmlns:a16="http://schemas.microsoft.com/office/drawing/2014/main" id="{A18EAFF5-D701-4064-5072-6CEF731D10B6}"/>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34446" y="818237"/>
            <a:ext cx="4095664" cy="5779632"/>
          </a:xfrm>
          <a:prstGeom prst="rect">
            <a:avLst/>
          </a:prstGeom>
          <a:noFill/>
          <a:ln>
            <a:noFill/>
          </a:ln>
        </p:spPr>
      </p:pic>
      <p:pic>
        <p:nvPicPr>
          <p:cNvPr id="11" name="Google Shape;406;p4" descr="Recurso 25.png">
            <a:extLst>
              <a:ext uri="{FF2B5EF4-FFF2-40B4-BE49-F238E27FC236}">
                <a16:creationId xmlns:a16="http://schemas.microsoft.com/office/drawing/2014/main" id="{27480E6A-0DE8-8296-F689-96863AEA8324}"/>
              </a:ext>
            </a:extLst>
          </p:cNvPr>
          <p:cNvPicPr preferRelativeResize="0"/>
          <p:nvPr/>
        </p:nvPicPr>
        <p:blipFill rotWithShape="1">
          <a:blip r:embed="rId4">
            <a:alphaModFix/>
          </a:blip>
          <a:srcRect/>
          <a:stretch/>
        </p:blipFill>
        <p:spPr>
          <a:xfrm>
            <a:off x="14261093" y="4433318"/>
            <a:ext cx="457200" cy="446400"/>
          </a:xfrm>
          <a:prstGeom prst="rect">
            <a:avLst/>
          </a:prstGeom>
          <a:noFill/>
          <a:ln>
            <a:noFill/>
          </a:ln>
        </p:spPr>
      </p:pic>
      <p:sp>
        <p:nvSpPr>
          <p:cNvPr id="2" name="Marcador de texto 3">
            <a:extLst>
              <a:ext uri="{FF2B5EF4-FFF2-40B4-BE49-F238E27FC236}">
                <a16:creationId xmlns:a16="http://schemas.microsoft.com/office/drawing/2014/main" id="{13A90B85-012E-6296-075B-C1AE9099AAAC}"/>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ANDINA</a:t>
            </a:r>
            <a:endParaRPr lang="es-MX" sz="2000" b="1" dirty="0">
              <a:solidFill>
                <a:srgbClr val="C00000"/>
              </a:solidFill>
              <a:latin typeface="Verdana" panose="020B0604030504040204" pitchFamily="34" charset="0"/>
              <a:ea typeface="Verdana" panose="020B0604030504040204" pitchFamily="34" charset="0"/>
            </a:endParaRPr>
          </a:p>
        </p:txBody>
      </p:sp>
      <p:pic>
        <p:nvPicPr>
          <p:cNvPr id="7" name="Google Shape;400;p4">
            <a:extLst>
              <a:ext uri="{FF2B5EF4-FFF2-40B4-BE49-F238E27FC236}">
                <a16:creationId xmlns:a16="http://schemas.microsoft.com/office/drawing/2014/main" id="{997731BA-72F7-CB94-BB58-5482D9803B49}"/>
              </a:ext>
            </a:extLst>
          </p:cNvPr>
          <p:cNvPicPr preferRelativeResize="0"/>
          <p:nvPr/>
        </p:nvPicPr>
        <p:blipFill rotWithShape="1">
          <a:blip r:embed="rId5">
            <a:alphaModFix/>
          </a:blip>
          <a:srcRect/>
          <a:stretch/>
        </p:blipFill>
        <p:spPr>
          <a:xfrm>
            <a:off x="4963611" y="2827537"/>
            <a:ext cx="475075" cy="446694"/>
          </a:xfrm>
          <a:prstGeom prst="rect">
            <a:avLst/>
          </a:prstGeom>
          <a:noFill/>
          <a:ln>
            <a:noFill/>
          </a:ln>
        </p:spPr>
      </p:pic>
      <p:pic>
        <p:nvPicPr>
          <p:cNvPr id="9" name="Google Shape;204;p4">
            <a:extLst>
              <a:ext uri="{FF2B5EF4-FFF2-40B4-BE49-F238E27FC236}">
                <a16:creationId xmlns:a16="http://schemas.microsoft.com/office/drawing/2014/main" id="{F2382F75-ED63-7FA8-475B-2731A80C0F7E}"/>
              </a:ext>
            </a:extLst>
          </p:cNvPr>
          <p:cNvPicPr preferRelativeResize="0"/>
          <p:nvPr/>
        </p:nvPicPr>
        <p:blipFill rotWithShape="1">
          <a:blip r:embed="rId6">
            <a:alphaModFix/>
          </a:blip>
          <a:srcRect/>
          <a:stretch/>
        </p:blipFill>
        <p:spPr>
          <a:xfrm>
            <a:off x="12752662" y="2194242"/>
            <a:ext cx="4343194" cy="1266590"/>
          </a:xfrm>
          <a:prstGeom prst="rect">
            <a:avLst/>
          </a:prstGeom>
          <a:noFill/>
          <a:ln>
            <a:noFill/>
          </a:ln>
        </p:spPr>
      </p:pic>
      <p:pic>
        <p:nvPicPr>
          <p:cNvPr id="3" name="Google Shape;407;p4">
            <a:extLst>
              <a:ext uri="{FF2B5EF4-FFF2-40B4-BE49-F238E27FC236}">
                <a16:creationId xmlns:a16="http://schemas.microsoft.com/office/drawing/2014/main" id="{F117168B-4456-A38C-859B-FE7DA2F03C25}"/>
              </a:ext>
            </a:extLst>
          </p:cNvPr>
          <p:cNvPicPr preferRelativeResize="0"/>
          <p:nvPr/>
        </p:nvPicPr>
        <p:blipFill rotWithShape="1">
          <a:blip r:embed="rId7">
            <a:alphaModFix/>
          </a:blip>
          <a:srcRect/>
          <a:stretch/>
        </p:blipFill>
        <p:spPr>
          <a:xfrm>
            <a:off x="13199389" y="3905994"/>
            <a:ext cx="451143" cy="445047"/>
          </a:xfrm>
          <a:prstGeom prst="rect">
            <a:avLst/>
          </a:prstGeom>
          <a:noFill/>
          <a:ln>
            <a:noFill/>
          </a:ln>
        </p:spPr>
      </p:pic>
    </p:spTree>
    <p:extLst>
      <p:ext uri="{BB962C8B-B14F-4D97-AF65-F5344CB8AC3E}">
        <p14:creationId xmlns:p14="http://schemas.microsoft.com/office/powerpoint/2010/main" val="231818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nvGraphicFramePr>
        <p:xfrm>
          <a:off x="862207" y="2245166"/>
          <a:ext cx="10731500" cy="2868110"/>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39987">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tx1"/>
                          </a:solidFill>
                          <a:latin typeface="Verdana"/>
                          <a:ea typeface="Verdana"/>
                          <a:cs typeface="Verdana"/>
                          <a:sym typeface="Verdana"/>
                        </a:rPr>
                        <a:t>REGIÓN DE LA ALERTA</a:t>
                      </a:r>
                      <a:endParaRPr sz="1200" b="1" u="none" strike="noStrike" cap="none" dirty="0">
                        <a:solidFill>
                          <a:schemeClr val="tx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1160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dirty="0">
                          <a:solidFill>
                            <a:schemeClr val="tx1"/>
                          </a:solidFill>
                          <a:latin typeface="Verdana"/>
                          <a:ea typeface="Verdana"/>
                          <a:cs typeface="Verdana"/>
                          <a:sym typeface="Verdana"/>
                        </a:rPr>
                        <a:t>SITIOS PARA LOS CUALES SE GENERA LA ALERTA</a:t>
                      </a:r>
                      <a:endParaRPr sz="1000" b="1" u="none" strike="noStrike" cap="none" dirty="0">
                        <a:solidFill>
                          <a:schemeClr val="tx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83146">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solidFill>
                          <a:schemeClr val="tx1"/>
                        </a:solidFill>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chemeClr val="tx1"/>
                          </a:solidFill>
                          <a:latin typeface="Verdana"/>
                          <a:ea typeface="Verdana"/>
                          <a:sym typeface="Verdana"/>
                        </a:rPr>
                        <a:t>CAUCA Y NARIÑO</a:t>
                      </a:r>
                      <a:endParaRPr lang="es-CO" sz="100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CAUCA: </a:t>
                      </a:r>
                      <a:r>
                        <a:rPr lang="es-CO" sz="1000" b="0" u="none" strike="noStrike" cap="none" dirty="0">
                          <a:solidFill>
                            <a:schemeClr val="tx1"/>
                          </a:solidFill>
                          <a:latin typeface="Verdana"/>
                          <a:ea typeface="Verdana"/>
                          <a:sym typeface="Verdana"/>
                        </a:rPr>
                        <a:t>Almaguer, Bolívar, Corinto, Inzá, Jambaló, La Vega, Miranda, Páez (Belalcázar), Puracé (Coconuco), San Sebastián, Santa Rosa, Silvia, Sotará (Paispamba), Sucre, Toribío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NARIÑO: </a:t>
                      </a:r>
                      <a:r>
                        <a:rPr lang="es-CO" sz="1000" b="0" u="none" strike="noStrike" cap="none" dirty="0">
                          <a:solidFill>
                            <a:schemeClr val="tx1"/>
                          </a:solidFill>
                          <a:latin typeface="Verdana"/>
                          <a:ea typeface="Verdana"/>
                          <a:sym typeface="Verdana"/>
                        </a:rPr>
                        <a:t>Pasto, Aldana, Buesaco, Consacá, Contadero, Córdoba, Cuaspud (Carlosama), Cumbal, Chachaguí, El Tablón, Funes, Guaitarilla, Gualmatán, Iles, Imués, Ipiales, La Cruz, La Florida, Mallama (Piedrancha), Nariño, Ospina, Potosí, Providencia, Puerres, Pupiales, Sandoná, San Bernardo, San Pablo, Santa Cruz (Guachavés), Sapuyes, Tangua, Túquerres y </a:t>
                      </a:r>
                      <a:r>
                        <a:rPr lang="es-CO" sz="1000" b="0" u="none" strike="noStrike" cap="none" dirty="0" err="1">
                          <a:solidFill>
                            <a:schemeClr val="tx1"/>
                          </a:solidFill>
                          <a:latin typeface="Verdana"/>
                          <a:ea typeface="Verdana"/>
                          <a:sym typeface="Verdana"/>
                        </a:rPr>
                        <a:t>Yacuanquer</a:t>
                      </a:r>
                      <a:r>
                        <a:rPr lang="es-CO" sz="1000" b="0" u="none" strike="noStrike" cap="none" dirty="0">
                          <a:solidFill>
                            <a:schemeClr val="tx1"/>
                          </a:solidFill>
                          <a:latin typeface="Verdana"/>
                          <a:ea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algn="l" rtl="0" fontAlgn="base"/>
                      <a:r>
                        <a:rPr lang="es-CO" sz="1000" b="1" i="0" u="none" strike="noStrike" dirty="0">
                          <a:solidFill>
                            <a:schemeClr val="tx1"/>
                          </a:solidFill>
                          <a:effectLst/>
                          <a:latin typeface="Verdana" panose="020B0604030504040204" pitchFamily="34" charset="0"/>
                        </a:rPr>
                        <a:t>ANTIOQUIA </a:t>
                      </a:r>
                      <a:r>
                        <a:rPr lang="en-US" sz="1000" b="0" i="0" dirty="0">
                          <a:solidFill>
                            <a:schemeClr val="tx1"/>
                          </a:solidFill>
                          <a:effectLst/>
                          <a:latin typeface="Verdana" panose="020B0604030504040204" pitchFamily="34" charset="0"/>
                        </a:rPr>
                        <a:t>​</a:t>
                      </a:r>
                      <a:endParaRPr lang="en-US" sz="1000" b="0" i="0" dirty="0">
                        <a:solidFill>
                          <a:schemeClr val="tx1"/>
                        </a:solidFill>
                        <a:effectLst/>
                        <a:latin typeface="Segoe UI" panose="020B0502040204020203" pitchFamily="34" charset="0"/>
                      </a:endParaRPr>
                    </a:p>
                    <a:p>
                      <a:pPr algn="just" rtl="0" fontAlgn="base"/>
                      <a:r>
                        <a:rPr lang="es-CO" sz="1000" b="0" i="0" u="none" strike="noStrike" dirty="0">
                          <a:solidFill>
                            <a:schemeClr val="tx1"/>
                          </a:solidFill>
                          <a:effectLst/>
                          <a:latin typeface="Verdana" panose="020B0604030504040204" pitchFamily="34" charset="0"/>
                        </a:rPr>
                        <a:t>Angostura, Belmira, Entrerríos, San Andrés, San José de La Montaña, San Pedro, Santa Rosa de Osos y Yarumal</a:t>
                      </a:r>
                      <a:endParaRPr lang="en-US" sz="1000" b="0" i="0" dirty="0">
                        <a:solidFill>
                          <a:schemeClr val="tx1"/>
                        </a:solidFill>
                        <a:effectLst/>
                        <a:latin typeface="Segoe UI" panose="020B0502040204020203" pitchFamily="34" charset="0"/>
                      </a:endParaRP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829638"/>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dirty="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1811338" y="5413375"/>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0397512" y="5173893"/>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s-CO" b="1" dirty="0">
                <a:solidFill>
                  <a:prstClr val="black"/>
                </a:solidFill>
                <a:latin typeface="Arial Narrow" panose="020B0606020202030204" pitchFamily="34" charset="0"/>
              </a:rPr>
              <a:t>5</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7</a:t>
            </a: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08994" y="3731321"/>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081213" y="2562921"/>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6"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9888" y="92770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83;p7">
            <a:extLst>
              <a:ext uri="{FF2B5EF4-FFF2-40B4-BE49-F238E27FC236}">
                <a16:creationId xmlns:a16="http://schemas.microsoft.com/office/drawing/2014/main" id="{84B18A5B-6B2F-2D76-1CB9-310CE4A9344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2875" y="3712207"/>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34;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31592" y="786052"/>
            <a:ext cx="3667442" cy="5859113"/>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2820093" cy="3762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PACÍFICO</a:t>
            </a:r>
            <a:endParaRPr lang="es-MX" sz="2000" b="1" dirty="0">
              <a:solidFill>
                <a:srgbClr val="C00000"/>
              </a:solidFill>
              <a:latin typeface="Verdana" panose="020B0604030504040204" pitchFamily="34" charset="0"/>
              <a:ea typeface="Verdana" panose="020B0604030504040204" pitchFamily="34" charset="0"/>
            </a:endParaRPr>
          </a:p>
        </p:txBody>
      </p:sp>
      <p:pic>
        <p:nvPicPr>
          <p:cNvPr id="3" name="Google Shape;204;p4">
            <a:extLst>
              <a:ext uri="{FF2B5EF4-FFF2-40B4-BE49-F238E27FC236}">
                <a16:creationId xmlns:a16="http://schemas.microsoft.com/office/drawing/2014/main" id="{4F05A20F-6C29-B70A-2FAC-A76BF8431E91}"/>
              </a:ext>
            </a:extLst>
          </p:cNvPr>
          <p:cNvPicPr preferRelativeResize="0"/>
          <p:nvPr/>
        </p:nvPicPr>
        <p:blipFill rotWithShape="1">
          <a:blip r:embed="rId4">
            <a:alphaModFix/>
          </a:blip>
          <a:srcRect/>
          <a:stretch/>
        </p:blipFill>
        <p:spPr>
          <a:xfrm>
            <a:off x="5858778" y="3082313"/>
            <a:ext cx="4343194" cy="1266590"/>
          </a:xfrm>
          <a:prstGeom prst="rect">
            <a:avLst/>
          </a:prstGeom>
          <a:noFill/>
          <a:ln>
            <a:noFill/>
          </a:ln>
        </p:spPr>
      </p:pic>
      <p:pic>
        <p:nvPicPr>
          <p:cNvPr id="10" name="Google Shape;407;p4">
            <a:extLst>
              <a:ext uri="{FF2B5EF4-FFF2-40B4-BE49-F238E27FC236}">
                <a16:creationId xmlns:a16="http://schemas.microsoft.com/office/drawing/2014/main" id="{C2D956C0-AEA4-0FAE-F230-5942A8054A91}"/>
              </a:ext>
            </a:extLst>
          </p:cNvPr>
          <p:cNvPicPr preferRelativeResize="0"/>
          <p:nvPr/>
        </p:nvPicPr>
        <p:blipFill rotWithShape="1">
          <a:blip r:embed="rId5">
            <a:alphaModFix/>
          </a:blip>
          <a:srcRect/>
          <a:stretch/>
        </p:blipFill>
        <p:spPr>
          <a:xfrm>
            <a:off x="14740467" y="2168068"/>
            <a:ext cx="457200" cy="445047"/>
          </a:xfrm>
          <a:prstGeom prst="rect">
            <a:avLst/>
          </a:prstGeom>
          <a:noFill/>
          <a:ln>
            <a:noFill/>
          </a:ln>
        </p:spPr>
      </p:pic>
      <p:pic>
        <p:nvPicPr>
          <p:cNvPr id="6" name="Google Shape;406;p4" descr="Recurso 25.png">
            <a:extLst>
              <a:ext uri="{FF2B5EF4-FFF2-40B4-BE49-F238E27FC236}">
                <a16:creationId xmlns:a16="http://schemas.microsoft.com/office/drawing/2014/main" id="{DCE020CB-A313-4253-EDF0-20FDA0BAB00B}"/>
              </a:ext>
            </a:extLst>
          </p:cNvPr>
          <p:cNvPicPr preferRelativeResize="0"/>
          <p:nvPr/>
        </p:nvPicPr>
        <p:blipFill rotWithShape="1">
          <a:blip r:embed="rId6">
            <a:alphaModFix/>
          </a:blip>
          <a:srcRect/>
          <a:stretch/>
        </p:blipFill>
        <p:spPr>
          <a:xfrm>
            <a:off x="12589163" y="2613115"/>
            <a:ext cx="457200" cy="446694"/>
          </a:xfrm>
          <a:prstGeom prst="rect">
            <a:avLst/>
          </a:prstGeom>
          <a:noFill/>
          <a:ln>
            <a:noFill/>
          </a:ln>
        </p:spPr>
      </p:pic>
      <p:pic>
        <p:nvPicPr>
          <p:cNvPr id="8" name="Google Shape;407;p4">
            <a:extLst>
              <a:ext uri="{FF2B5EF4-FFF2-40B4-BE49-F238E27FC236}">
                <a16:creationId xmlns:a16="http://schemas.microsoft.com/office/drawing/2014/main" id="{B7FAB079-4CD1-B807-A64B-B9D9AF5193A8}"/>
              </a:ext>
            </a:extLst>
          </p:cNvPr>
          <p:cNvPicPr preferRelativeResize="0"/>
          <p:nvPr/>
        </p:nvPicPr>
        <p:blipFill rotWithShape="1">
          <a:blip r:embed="rId5">
            <a:alphaModFix/>
          </a:blip>
          <a:srcRect/>
          <a:stretch/>
        </p:blipFill>
        <p:spPr>
          <a:xfrm>
            <a:off x="12636418" y="4525860"/>
            <a:ext cx="451143" cy="445047"/>
          </a:xfrm>
          <a:prstGeom prst="rect">
            <a:avLst/>
          </a:prstGeom>
          <a:noFill/>
          <a:ln>
            <a:noFill/>
          </a:ln>
        </p:spPr>
      </p:pic>
      <p:pic>
        <p:nvPicPr>
          <p:cNvPr id="11" name="Google Shape;407;p4">
            <a:extLst>
              <a:ext uri="{FF2B5EF4-FFF2-40B4-BE49-F238E27FC236}">
                <a16:creationId xmlns:a16="http://schemas.microsoft.com/office/drawing/2014/main" id="{3D58E90A-A4D2-6CE3-E184-64E8F633D425}"/>
              </a:ext>
            </a:extLst>
          </p:cNvPr>
          <p:cNvPicPr preferRelativeResize="0"/>
          <p:nvPr/>
        </p:nvPicPr>
        <p:blipFill rotWithShape="1">
          <a:blip r:embed="rId5">
            <a:alphaModFix/>
          </a:blip>
          <a:srcRect/>
          <a:stretch/>
        </p:blipFill>
        <p:spPr>
          <a:xfrm>
            <a:off x="12546005" y="3219585"/>
            <a:ext cx="451143" cy="445047"/>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397;p4">
            <a:extLst>
              <a:ext uri="{FF2B5EF4-FFF2-40B4-BE49-F238E27FC236}">
                <a16:creationId xmlns:a16="http://schemas.microsoft.com/office/drawing/2014/main" id="{1D16E92F-972C-7A2C-B172-83EED89CE5C9}"/>
              </a:ext>
            </a:extLst>
          </p:cNvPr>
          <p:cNvGraphicFramePr/>
          <p:nvPr/>
        </p:nvGraphicFramePr>
        <p:xfrm>
          <a:off x="5596313" y="2216399"/>
          <a:ext cx="6212324" cy="2505151"/>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05643">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VICHADA : Cumaribo.</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3730788"/>
                  </a:ext>
                </a:extLst>
              </a:tr>
              <a:tr h="671748">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ARAUCA : Arauca.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CASANARE : Hato Corozal, Nunchía, San Luis De Palenque, Trinidad.</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VICHADA : Puerto Carreño.</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6505"/>
                  </a:ext>
                </a:extLst>
              </a:tr>
              <a:tr h="671748">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ARAUCA : Cravo Norte.</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VICHADA : La Primavera.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8746649"/>
                  </a:ext>
                </a:extLst>
              </a:tr>
            </a:tbl>
          </a:graphicData>
        </a:graphic>
      </p:graphicFrame>
      <p:pic>
        <p:nvPicPr>
          <p:cNvPr id="8" name="Google Shape;450;p7"/>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267108" y="1385756"/>
            <a:ext cx="5092831" cy="5131775"/>
          </a:xfrm>
          <a:prstGeom prst="rect">
            <a:avLst/>
          </a:prstGeom>
          <a:noFill/>
          <a:ln>
            <a:noFill/>
          </a:ln>
        </p:spPr>
      </p:pic>
      <p:graphicFrame>
        <p:nvGraphicFramePr>
          <p:cNvPr id="10" name="Google Shape;397;p4"/>
          <p:cNvGraphicFramePr/>
          <p:nvPr/>
        </p:nvGraphicFramePr>
        <p:xfrm>
          <a:off x="12634696" y="3189066"/>
          <a:ext cx="5991087" cy="1116240"/>
        </p:xfrm>
        <a:graphic>
          <a:graphicData uri="http://schemas.openxmlformats.org/drawingml/2006/table">
            <a:tbl>
              <a:tblPr>
                <a:noFill/>
              </a:tblPr>
              <a:tblGrid>
                <a:gridCol w="791243">
                  <a:extLst>
                    <a:ext uri="{9D8B030D-6E8A-4147-A177-3AD203B41FA5}">
                      <a16:colId xmlns:a16="http://schemas.microsoft.com/office/drawing/2014/main" val="20000"/>
                    </a:ext>
                  </a:extLst>
                </a:gridCol>
                <a:gridCol w="5199844">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0000">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META : La Macarena, Uribe.</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838164"/>
                  </a:ext>
                </a:extLst>
              </a:tr>
            </a:tbl>
          </a:graphicData>
        </a:graphic>
      </p:graphicFrame>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2975368" cy="37623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ORINOQUÍA</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407;p4"/>
          <p:cNvPicPr preferRelativeResize="0"/>
          <p:nvPr/>
        </p:nvPicPr>
        <p:blipFill rotWithShape="1">
          <a:blip r:embed="rId4">
            <a:alphaModFix/>
          </a:blip>
          <a:srcRect/>
          <a:stretch/>
        </p:blipFill>
        <p:spPr>
          <a:xfrm>
            <a:off x="13224381" y="5318852"/>
            <a:ext cx="451143" cy="445047"/>
          </a:xfrm>
          <a:prstGeom prst="rect">
            <a:avLst/>
          </a:prstGeom>
          <a:noFill/>
          <a:ln>
            <a:noFill/>
          </a:ln>
        </p:spPr>
      </p:pic>
      <p:pic>
        <p:nvPicPr>
          <p:cNvPr id="12" name="Google Shape;204;p4">
            <a:extLst>
              <a:ext uri="{FF2B5EF4-FFF2-40B4-BE49-F238E27FC236}">
                <a16:creationId xmlns:a16="http://schemas.microsoft.com/office/drawing/2014/main" id="{257F64AE-C783-11CF-8882-830D0189A22B}"/>
              </a:ext>
            </a:extLst>
          </p:cNvPr>
          <p:cNvPicPr preferRelativeResize="0"/>
          <p:nvPr/>
        </p:nvPicPr>
        <p:blipFill rotWithShape="1">
          <a:blip r:embed="rId5">
            <a:alphaModFix/>
          </a:blip>
          <a:srcRect/>
          <a:stretch/>
        </p:blipFill>
        <p:spPr>
          <a:xfrm>
            <a:off x="13986551" y="908930"/>
            <a:ext cx="4343194" cy="1266590"/>
          </a:xfrm>
          <a:prstGeom prst="rect">
            <a:avLst/>
          </a:prstGeom>
          <a:noFill/>
          <a:ln>
            <a:noFill/>
          </a:ln>
        </p:spPr>
      </p:pic>
      <p:pic>
        <p:nvPicPr>
          <p:cNvPr id="5" name="Google Shape;406;p4" descr="Recurso 25.png">
            <a:extLst>
              <a:ext uri="{FF2B5EF4-FFF2-40B4-BE49-F238E27FC236}">
                <a16:creationId xmlns:a16="http://schemas.microsoft.com/office/drawing/2014/main" id="{CE886DC7-5FD8-EDDA-C0B4-109FA40650BC}"/>
              </a:ext>
            </a:extLst>
          </p:cNvPr>
          <p:cNvPicPr preferRelativeResize="0"/>
          <p:nvPr/>
        </p:nvPicPr>
        <p:blipFill rotWithShape="1">
          <a:blip r:embed="rId6">
            <a:alphaModFix/>
          </a:blip>
          <a:srcRect/>
          <a:stretch/>
        </p:blipFill>
        <p:spPr>
          <a:xfrm>
            <a:off x="5719463" y="2742372"/>
            <a:ext cx="457200" cy="446694"/>
          </a:xfrm>
          <a:prstGeom prst="rect">
            <a:avLst/>
          </a:prstGeom>
          <a:noFill/>
          <a:ln>
            <a:noFill/>
          </a:ln>
        </p:spPr>
      </p:pic>
      <p:pic>
        <p:nvPicPr>
          <p:cNvPr id="4" name="Google Shape;400;p4">
            <a:extLst>
              <a:ext uri="{FF2B5EF4-FFF2-40B4-BE49-F238E27FC236}">
                <a16:creationId xmlns:a16="http://schemas.microsoft.com/office/drawing/2014/main" id="{ACA8CEE2-C8FF-5AFC-37F9-1F8E0EA4C6A5}"/>
              </a:ext>
            </a:extLst>
          </p:cNvPr>
          <p:cNvPicPr preferRelativeResize="0"/>
          <p:nvPr/>
        </p:nvPicPr>
        <p:blipFill rotWithShape="1">
          <a:blip r:embed="rId7">
            <a:alphaModFix/>
          </a:blip>
          <a:srcRect/>
          <a:stretch/>
        </p:blipFill>
        <p:spPr>
          <a:xfrm>
            <a:off x="5760130" y="4174721"/>
            <a:ext cx="457200" cy="446694"/>
          </a:xfrm>
          <a:prstGeom prst="rect">
            <a:avLst/>
          </a:prstGeom>
          <a:noFill/>
          <a:ln>
            <a:noFill/>
          </a:ln>
        </p:spPr>
      </p:pic>
      <p:pic>
        <p:nvPicPr>
          <p:cNvPr id="6" name="Google Shape;407;p4">
            <a:extLst>
              <a:ext uri="{FF2B5EF4-FFF2-40B4-BE49-F238E27FC236}">
                <a16:creationId xmlns:a16="http://schemas.microsoft.com/office/drawing/2014/main" id="{DEE6D8F4-0491-21A6-8045-FF4AE92F29C6}"/>
              </a:ext>
            </a:extLst>
          </p:cNvPr>
          <p:cNvPicPr preferRelativeResize="0"/>
          <p:nvPr/>
        </p:nvPicPr>
        <p:blipFill rotWithShape="1">
          <a:blip r:embed="rId4">
            <a:alphaModFix/>
          </a:blip>
          <a:srcRect/>
          <a:stretch/>
        </p:blipFill>
        <p:spPr>
          <a:xfrm>
            <a:off x="5734855" y="3468974"/>
            <a:ext cx="451143" cy="445047"/>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63;p8"/>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13790" y="1265235"/>
            <a:ext cx="4810504" cy="5020960"/>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AMAZONIA</a:t>
            </a:r>
            <a:endParaRPr lang="es-MX" sz="2000" b="1" dirty="0">
              <a:solidFill>
                <a:srgbClr val="C00000"/>
              </a:solidFill>
              <a:latin typeface="Verdana" panose="020B0604030504040204" pitchFamily="34" charset="0"/>
              <a:ea typeface="Verdana" panose="020B0604030504040204" pitchFamily="34" charset="0"/>
            </a:endParaRPr>
          </a:p>
        </p:txBody>
      </p:sp>
      <p:pic>
        <p:nvPicPr>
          <p:cNvPr id="5" name="Google Shape;406;p4" descr="Recurso 25.png">
            <a:extLst>
              <a:ext uri="{FF2B5EF4-FFF2-40B4-BE49-F238E27FC236}">
                <a16:creationId xmlns:a16="http://schemas.microsoft.com/office/drawing/2014/main" id="{25872F5A-D4C1-5F22-C5F8-F1BEE3ACD787}"/>
              </a:ext>
            </a:extLst>
          </p:cNvPr>
          <p:cNvPicPr preferRelativeResize="0"/>
          <p:nvPr/>
        </p:nvPicPr>
        <p:blipFill rotWithShape="1">
          <a:blip r:embed="rId4">
            <a:alphaModFix/>
          </a:blip>
          <a:srcRect/>
          <a:stretch/>
        </p:blipFill>
        <p:spPr>
          <a:xfrm>
            <a:off x="13069654" y="3090736"/>
            <a:ext cx="457200" cy="446694"/>
          </a:xfrm>
          <a:prstGeom prst="rect">
            <a:avLst/>
          </a:prstGeom>
          <a:noFill/>
          <a:ln>
            <a:noFill/>
          </a:ln>
        </p:spPr>
      </p:pic>
      <p:pic>
        <p:nvPicPr>
          <p:cNvPr id="8" name="Google Shape;407;p4">
            <a:extLst>
              <a:ext uri="{FF2B5EF4-FFF2-40B4-BE49-F238E27FC236}">
                <a16:creationId xmlns:a16="http://schemas.microsoft.com/office/drawing/2014/main" id="{18BB746F-58AB-BDE3-2A5C-85E5C35C5474}"/>
              </a:ext>
            </a:extLst>
          </p:cNvPr>
          <p:cNvPicPr preferRelativeResize="0"/>
          <p:nvPr/>
        </p:nvPicPr>
        <p:blipFill rotWithShape="1">
          <a:blip r:embed="rId5">
            <a:alphaModFix/>
          </a:blip>
          <a:srcRect/>
          <a:stretch/>
        </p:blipFill>
        <p:spPr>
          <a:xfrm>
            <a:off x="13972501" y="3824620"/>
            <a:ext cx="457200" cy="445047"/>
          </a:xfrm>
          <a:prstGeom prst="rect">
            <a:avLst/>
          </a:prstGeom>
          <a:noFill/>
          <a:ln>
            <a:noFill/>
          </a:ln>
        </p:spPr>
      </p:pic>
      <p:pic>
        <p:nvPicPr>
          <p:cNvPr id="3" name="Google Shape;204;p4">
            <a:extLst>
              <a:ext uri="{FF2B5EF4-FFF2-40B4-BE49-F238E27FC236}">
                <a16:creationId xmlns:a16="http://schemas.microsoft.com/office/drawing/2014/main" id="{6A1A4484-F104-56A8-5F16-51862D82BA6B}"/>
              </a:ext>
            </a:extLst>
          </p:cNvPr>
          <p:cNvPicPr preferRelativeResize="0"/>
          <p:nvPr/>
        </p:nvPicPr>
        <p:blipFill rotWithShape="1">
          <a:blip r:embed="rId6">
            <a:alphaModFix/>
          </a:blip>
          <a:srcRect/>
          <a:stretch/>
        </p:blipFill>
        <p:spPr>
          <a:xfrm>
            <a:off x="12612454" y="1104860"/>
            <a:ext cx="4343194" cy="1266590"/>
          </a:xfrm>
          <a:prstGeom prst="rect">
            <a:avLst/>
          </a:prstGeom>
          <a:noFill/>
          <a:ln>
            <a:noFill/>
          </a:ln>
        </p:spPr>
      </p:pic>
      <p:pic>
        <p:nvPicPr>
          <p:cNvPr id="6" name="Google Shape;204;p4">
            <a:extLst>
              <a:ext uri="{FF2B5EF4-FFF2-40B4-BE49-F238E27FC236}">
                <a16:creationId xmlns:a16="http://schemas.microsoft.com/office/drawing/2014/main" id="{8A1898D2-D56A-EBE6-E5F4-A9BB0AF84AD0}"/>
              </a:ext>
            </a:extLst>
          </p:cNvPr>
          <p:cNvPicPr preferRelativeResize="0"/>
          <p:nvPr/>
        </p:nvPicPr>
        <p:blipFill rotWithShape="1">
          <a:blip r:embed="rId6">
            <a:alphaModFix/>
          </a:blip>
          <a:srcRect/>
          <a:stretch/>
        </p:blipFill>
        <p:spPr>
          <a:xfrm>
            <a:off x="13858461" y="5557363"/>
            <a:ext cx="4343194" cy="1266590"/>
          </a:xfrm>
          <a:prstGeom prst="rect">
            <a:avLst/>
          </a:prstGeom>
          <a:noFill/>
          <a:ln>
            <a:noFill/>
          </a:ln>
        </p:spPr>
      </p:pic>
      <p:pic>
        <p:nvPicPr>
          <p:cNvPr id="10" name="Google Shape;400;p4">
            <a:extLst>
              <a:ext uri="{FF2B5EF4-FFF2-40B4-BE49-F238E27FC236}">
                <a16:creationId xmlns:a16="http://schemas.microsoft.com/office/drawing/2014/main" id="{5436FAB7-9D2A-566B-7514-40BAA64A9ACE}"/>
              </a:ext>
            </a:extLst>
          </p:cNvPr>
          <p:cNvPicPr preferRelativeResize="0"/>
          <p:nvPr/>
        </p:nvPicPr>
        <p:blipFill rotWithShape="1">
          <a:blip r:embed="rId7">
            <a:alphaModFix/>
          </a:blip>
          <a:srcRect/>
          <a:stretch/>
        </p:blipFill>
        <p:spPr>
          <a:xfrm>
            <a:off x="13837746" y="2232990"/>
            <a:ext cx="457200" cy="446694"/>
          </a:xfrm>
          <a:prstGeom prst="rect">
            <a:avLst/>
          </a:prstGeom>
          <a:noFill/>
          <a:ln>
            <a:noFill/>
          </a:ln>
        </p:spPr>
      </p:pic>
      <p:pic>
        <p:nvPicPr>
          <p:cNvPr id="11" name="Google Shape;407;p4">
            <a:extLst>
              <a:ext uri="{FF2B5EF4-FFF2-40B4-BE49-F238E27FC236}">
                <a16:creationId xmlns:a16="http://schemas.microsoft.com/office/drawing/2014/main" id="{2E604D80-5B04-81B7-3739-429D88947005}"/>
              </a:ext>
            </a:extLst>
          </p:cNvPr>
          <p:cNvPicPr preferRelativeResize="0"/>
          <p:nvPr/>
        </p:nvPicPr>
        <p:blipFill rotWithShape="1">
          <a:blip r:embed="rId5">
            <a:alphaModFix/>
          </a:blip>
          <a:srcRect/>
          <a:stretch/>
        </p:blipFill>
        <p:spPr>
          <a:xfrm>
            <a:off x="12974799" y="2524433"/>
            <a:ext cx="457200" cy="445047"/>
          </a:xfrm>
          <a:prstGeom prst="rect">
            <a:avLst/>
          </a:prstGeom>
          <a:noFill/>
          <a:ln>
            <a:noFill/>
          </a:ln>
        </p:spPr>
      </p:pic>
      <p:pic>
        <p:nvPicPr>
          <p:cNvPr id="7" name="Google Shape;406;p4" descr="Recurso 25.png">
            <a:extLst>
              <a:ext uri="{FF2B5EF4-FFF2-40B4-BE49-F238E27FC236}">
                <a16:creationId xmlns:a16="http://schemas.microsoft.com/office/drawing/2014/main" id="{2B948634-4471-6079-D183-663DBAC61952}"/>
              </a:ext>
            </a:extLst>
          </p:cNvPr>
          <p:cNvPicPr preferRelativeResize="0"/>
          <p:nvPr/>
        </p:nvPicPr>
        <p:blipFill rotWithShape="1">
          <a:blip r:embed="rId4">
            <a:alphaModFix/>
          </a:blip>
          <a:srcRect/>
          <a:stretch/>
        </p:blipFill>
        <p:spPr>
          <a:xfrm>
            <a:off x="13203399" y="4335127"/>
            <a:ext cx="457200" cy="446694"/>
          </a:xfrm>
          <a:prstGeom prst="rect">
            <a:avLst/>
          </a:prstGeom>
          <a:noFill/>
          <a:ln>
            <a:noFill/>
          </a:ln>
        </p:spPr>
      </p:pic>
      <p:pic>
        <p:nvPicPr>
          <p:cNvPr id="12" name="Google Shape;204;p4">
            <a:extLst>
              <a:ext uri="{FF2B5EF4-FFF2-40B4-BE49-F238E27FC236}">
                <a16:creationId xmlns:a16="http://schemas.microsoft.com/office/drawing/2014/main" id="{104B2D0D-BE7C-8204-1A7E-4BE0BEC54A95}"/>
              </a:ext>
            </a:extLst>
          </p:cNvPr>
          <p:cNvPicPr preferRelativeResize="0"/>
          <p:nvPr/>
        </p:nvPicPr>
        <p:blipFill rotWithShape="1">
          <a:blip r:embed="rId6">
            <a:alphaModFix/>
          </a:blip>
          <a:srcRect/>
          <a:stretch/>
        </p:blipFill>
        <p:spPr>
          <a:xfrm>
            <a:off x="5858778" y="3082313"/>
            <a:ext cx="4343194" cy="1266590"/>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979" name="Google Shape;3708;p49">
            <a:extLst>
              <a:ext uri="{FF2B5EF4-FFF2-40B4-BE49-F238E27FC236}">
                <a16:creationId xmlns:a16="http://schemas.microsoft.com/office/drawing/2014/main" id="{0ADD84DD-C3A4-EF4A-D501-987184A99FB2}"/>
              </a:ext>
            </a:extLst>
          </p:cNvPr>
          <p:cNvGrpSpPr>
            <a:grpSpLocks/>
          </p:cNvGrpSpPr>
          <p:nvPr/>
        </p:nvGrpSpPr>
        <p:grpSpPr bwMode="auto">
          <a:xfrm>
            <a:off x="-1411218" y="3235992"/>
            <a:ext cx="1352550" cy="455612"/>
            <a:chOff x="12854782" y="3843734"/>
            <a:chExt cx="1321700" cy="454747"/>
          </a:xfrm>
        </p:grpSpPr>
        <p:pic>
          <p:nvPicPr>
            <p:cNvPr id="511026" name="Google Shape;3709;p49" descr="Recurso 23.png">
              <a:extLst>
                <a:ext uri="{FF2B5EF4-FFF2-40B4-BE49-F238E27FC236}">
                  <a16:creationId xmlns:a16="http://schemas.microsoft.com/office/drawing/2014/main" id="{EF83C8A3-F79F-98D8-B89F-72594F8C484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10;p49">
              <a:extLst>
                <a:ext uri="{FF2B5EF4-FFF2-40B4-BE49-F238E27FC236}">
                  <a16:creationId xmlns:a16="http://schemas.microsoft.com/office/drawing/2014/main" id="{94B16F44-229B-E0E5-BCFB-4107AD150908}"/>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3711;p49">
              <a:extLst>
                <a:ext uri="{FF2B5EF4-FFF2-40B4-BE49-F238E27FC236}">
                  <a16:creationId xmlns:a16="http://schemas.microsoft.com/office/drawing/2014/main" id="{CFF18C70-2FEF-8C7C-8F11-01BE9BBF6B24}"/>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0980" name="Google Shape;3712;p49">
            <a:extLst>
              <a:ext uri="{FF2B5EF4-FFF2-40B4-BE49-F238E27FC236}">
                <a16:creationId xmlns:a16="http://schemas.microsoft.com/office/drawing/2014/main" id="{8037481F-6FD6-B0DA-13B6-747BB74DFC10}"/>
              </a:ext>
            </a:extLst>
          </p:cNvPr>
          <p:cNvGrpSpPr>
            <a:grpSpLocks/>
          </p:cNvGrpSpPr>
          <p:nvPr/>
        </p:nvGrpSpPr>
        <p:grpSpPr bwMode="auto">
          <a:xfrm>
            <a:off x="-4181264" y="3306371"/>
            <a:ext cx="1270000" cy="471487"/>
            <a:chOff x="12849266" y="5857985"/>
            <a:chExt cx="1327216" cy="471600"/>
          </a:xfrm>
        </p:grpSpPr>
        <p:pic>
          <p:nvPicPr>
            <p:cNvPr id="511023" name="Google Shape;3713;p49" descr="Recurso 23.png">
              <a:extLst>
                <a:ext uri="{FF2B5EF4-FFF2-40B4-BE49-F238E27FC236}">
                  <a16:creationId xmlns:a16="http://schemas.microsoft.com/office/drawing/2014/main" id="{E87EFC8A-C8F0-1DD4-8F27-91EBA60D89F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24" name="Google Shape;3714;p49">
              <a:extLst>
                <a:ext uri="{FF2B5EF4-FFF2-40B4-BE49-F238E27FC236}">
                  <a16:creationId xmlns:a16="http://schemas.microsoft.com/office/drawing/2014/main" id="{90759AC9-F9B3-0B3E-0FC1-DADA128920D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Google Shape;3715;p49">
              <a:extLst>
                <a:ext uri="{FF2B5EF4-FFF2-40B4-BE49-F238E27FC236}">
                  <a16:creationId xmlns:a16="http://schemas.microsoft.com/office/drawing/2014/main" id="{861B7298-9A78-5920-82D3-0701853E8230}"/>
                </a:ext>
              </a:extLst>
            </p:cNvPr>
            <p:cNvSpPr/>
            <p:nvPr/>
          </p:nvSpPr>
          <p:spPr>
            <a:xfrm>
              <a:off x="13320428" y="5937379"/>
              <a:ext cx="763149" cy="292170"/>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Hasta 30 de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septiembre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0983" name="Google Shape;3727;p49">
            <a:extLst>
              <a:ext uri="{FF2B5EF4-FFF2-40B4-BE49-F238E27FC236}">
                <a16:creationId xmlns:a16="http://schemas.microsoft.com/office/drawing/2014/main" id="{42B43953-B281-B1F3-6920-8FB1651F2C8A}"/>
              </a:ext>
            </a:extLst>
          </p:cNvPr>
          <p:cNvGrpSpPr>
            <a:grpSpLocks/>
          </p:cNvGrpSpPr>
          <p:nvPr/>
        </p:nvGrpSpPr>
        <p:grpSpPr bwMode="auto">
          <a:xfrm>
            <a:off x="-4274279" y="4455087"/>
            <a:ext cx="1350963" cy="479425"/>
            <a:chOff x="12855734" y="4509956"/>
            <a:chExt cx="1419882" cy="468160"/>
          </a:xfrm>
        </p:grpSpPr>
        <p:pic>
          <p:nvPicPr>
            <p:cNvPr id="511014" name="Google Shape;3728;p49">
              <a:extLst>
                <a:ext uri="{FF2B5EF4-FFF2-40B4-BE49-F238E27FC236}">
                  <a16:creationId xmlns:a16="http://schemas.microsoft.com/office/drawing/2014/main" id="{72D3A3E4-3343-2C30-53A1-29FD69BE3E6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15" name="Google Shape;3729;p49">
              <a:extLst>
                <a:ext uri="{FF2B5EF4-FFF2-40B4-BE49-F238E27FC236}">
                  <a16:creationId xmlns:a16="http://schemas.microsoft.com/office/drawing/2014/main" id="{51E49F10-C9B6-BC55-C26D-D0759A23CCA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730;p49">
              <a:extLst>
                <a:ext uri="{FF2B5EF4-FFF2-40B4-BE49-F238E27FC236}">
                  <a16:creationId xmlns:a16="http://schemas.microsoft.com/office/drawing/2014/main" id="{965E23EC-999F-B443-CAAB-10A5DB153D99}"/>
                </a:ext>
              </a:extLst>
            </p:cNvPr>
            <p:cNvSpPr/>
            <p:nvPr/>
          </p:nvSpPr>
          <p:spPr>
            <a:xfrm>
              <a:off x="13359617" y="4576614"/>
              <a:ext cx="832575" cy="327092"/>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13 de mayo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510984" name="Google Shape;204;p4">
            <a:extLst>
              <a:ext uri="{FF2B5EF4-FFF2-40B4-BE49-F238E27FC236}">
                <a16:creationId xmlns:a16="http://schemas.microsoft.com/office/drawing/2014/main" id="{19794445-4242-23AD-3EE5-55BE7B1DE5F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8619" y="1851906"/>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738;p49">
            <a:extLst>
              <a:ext uri="{FF2B5EF4-FFF2-40B4-BE49-F238E27FC236}">
                <a16:creationId xmlns:a16="http://schemas.microsoft.com/office/drawing/2014/main" id="{1CDEC736-7BF4-0B80-98C8-2BCDE28F100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046" y="3807956"/>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oogle Shape;3716;p49">
            <a:extLst>
              <a:ext uri="{FF2B5EF4-FFF2-40B4-BE49-F238E27FC236}">
                <a16:creationId xmlns:a16="http://schemas.microsoft.com/office/drawing/2014/main" id="{763C95DF-F9DD-856C-0988-8F90993EEC06}"/>
              </a:ext>
            </a:extLst>
          </p:cNvPr>
          <p:cNvGrpSpPr>
            <a:grpSpLocks/>
          </p:cNvGrpSpPr>
          <p:nvPr/>
        </p:nvGrpSpPr>
        <p:grpSpPr bwMode="auto">
          <a:xfrm>
            <a:off x="-2799460" y="3248331"/>
            <a:ext cx="1509843" cy="527050"/>
            <a:chOff x="12849266" y="7856751"/>
            <a:chExt cx="1482275" cy="452051"/>
          </a:xfrm>
        </p:grpSpPr>
        <p:pic>
          <p:nvPicPr>
            <p:cNvPr id="47" name="Google Shape;3717;p49" descr="Recurso 23.png">
              <a:extLst>
                <a:ext uri="{FF2B5EF4-FFF2-40B4-BE49-F238E27FC236}">
                  <a16:creationId xmlns:a16="http://schemas.microsoft.com/office/drawing/2014/main" id="{268E7995-2CF3-9B16-2E01-120E791423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Google Shape;3718;p49">
              <a:extLst>
                <a:ext uri="{FF2B5EF4-FFF2-40B4-BE49-F238E27FC236}">
                  <a16:creationId xmlns:a16="http://schemas.microsoft.com/office/drawing/2014/main" id="{F85D282D-B8EF-001F-44E5-F72974CC6AAF}"/>
                </a:ext>
              </a:extLst>
            </p:cNvPr>
            <p:cNvSpPr/>
            <p:nvPr/>
          </p:nvSpPr>
          <p:spPr>
            <a:xfrm>
              <a:off x="12849266" y="7859474"/>
              <a:ext cx="450410" cy="449328"/>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9" name="Google Shape;3719;p49">
              <a:extLst>
                <a:ext uri="{FF2B5EF4-FFF2-40B4-BE49-F238E27FC236}">
                  <a16:creationId xmlns:a16="http://schemas.microsoft.com/office/drawing/2014/main" id="{68E97CDF-D557-0389-DE07-AD8B328FF5D2}"/>
                </a:ext>
              </a:extLst>
            </p:cNvPr>
            <p:cNvSpPr/>
            <p:nvPr/>
          </p:nvSpPr>
          <p:spPr>
            <a:xfrm>
              <a:off x="13307468" y="7881260"/>
              <a:ext cx="1024073" cy="336905"/>
            </a:xfrm>
            <a:prstGeom prst="rect">
              <a:avLst/>
            </a:prstGeom>
            <a:noFill/>
            <a:ln>
              <a:noFill/>
            </a:ln>
          </p:spPr>
          <p:txBody>
            <a:bodyPr spcFirstLastPara="1"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22 – 28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2,4 m – 3,0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1000" name="Google Shape;3720;p49">
            <a:extLst>
              <a:ext uri="{FF2B5EF4-FFF2-40B4-BE49-F238E27FC236}">
                <a16:creationId xmlns:a16="http://schemas.microsoft.com/office/drawing/2014/main" id="{06DF3504-1A02-DB21-5495-8B82C2027855}"/>
              </a:ext>
            </a:extLst>
          </p:cNvPr>
          <p:cNvGrpSpPr>
            <a:grpSpLocks/>
          </p:cNvGrpSpPr>
          <p:nvPr/>
        </p:nvGrpSpPr>
        <p:grpSpPr bwMode="auto">
          <a:xfrm>
            <a:off x="-2854303" y="3801565"/>
            <a:ext cx="1404941" cy="472061"/>
            <a:chOff x="12804553" y="7188471"/>
            <a:chExt cx="1372570" cy="451114"/>
          </a:xfrm>
        </p:grpSpPr>
        <p:sp>
          <p:nvSpPr>
            <p:cNvPr id="511001" name="Google Shape;3721;p49">
              <a:extLst>
                <a:ext uri="{FF2B5EF4-FFF2-40B4-BE49-F238E27FC236}">
                  <a16:creationId xmlns:a16="http://schemas.microsoft.com/office/drawing/2014/main" id="{F0E35AB6-2E78-C7A7-C2AF-07F250DAE17C}"/>
                </a:ext>
              </a:extLst>
            </p:cNvPr>
            <p:cNvSpPr/>
            <p:nvPr/>
          </p:nvSpPr>
          <p:spPr>
            <a:xfrm>
              <a:off x="13060459" y="7188471"/>
              <a:ext cx="1116664" cy="450566"/>
            </a:xfrm>
            <a:prstGeom prst="rect">
              <a:avLst/>
            </a:prstGeom>
            <a:blipFill rotWithShape="1">
              <a:blip r:embed="rId10">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1002" name="Google Shape;3722;p49">
              <a:extLst>
                <a:ext uri="{FF2B5EF4-FFF2-40B4-BE49-F238E27FC236}">
                  <a16:creationId xmlns:a16="http://schemas.microsoft.com/office/drawing/2014/main" id="{107E5353-5976-FB4F-C5BE-8A25F6747364}"/>
                </a:ext>
              </a:extLst>
            </p:cNvPr>
            <p:cNvSpPr/>
            <p:nvPr/>
          </p:nvSpPr>
          <p:spPr>
            <a:xfrm>
              <a:off x="12804553" y="7189019"/>
              <a:ext cx="449768"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1003" name="Google Shape;3723;p49">
              <a:extLst>
                <a:ext uri="{FF2B5EF4-FFF2-40B4-BE49-F238E27FC236}">
                  <a16:creationId xmlns:a16="http://schemas.microsoft.com/office/drawing/2014/main" id="{097F4F18-3683-C824-1FB4-3D29378DB5BF}"/>
                </a:ext>
              </a:extLst>
            </p:cNvPr>
            <p:cNvSpPr/>
            <p:nvPr/>
          </p:nvSpPr>
          <p:spPr>
            <a:xfrm>
              <a:off x="13275098" y="721945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19 – 21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2,3 – 2,8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1004" name="Grupo 511003">
            <a:extLst>
              <a:ext uri="{FF2B5EF4-FFF2-40B4-BE49-F238E27FC236}">
                <a16:creationId xmlns:a16="http://schemas.microsoft.com/office/drawing/2014/main" id="{1CAEB477-25A2-20D9-C6F6-DA43FDA1CB42}"/>
              </a:ext>
            </a:extLst>
          </p:cNvPr>
          <p:cNvGrpSpPr/>
          <p:nvPr/>
        </p:nvGrpSpPr>
        <p:grpSpPr>
          <a:xfrm>
            <a:off x="-4240437" y="3863841"/>
            <a:ext cx="1308344" cy="471487"/>
            <a:chOff x="4466186" y="4500860"/>
            <a:chExt cx="1308344" cy="471487"/>
          </a:xfrm>
        </p:grpSpPr>
        <p:grpSp>
          <p:nvGrpSpPr>
            <p:cNvPr id="511005" name="Grupo 511004">
              <a:extLst>
                <a:ext uri="{FF2B5EF4-FFF2-40B4-BE49-F238E27FC236}">
                  <a16:creationId xmlns:a16="http://schemas.microsoft.com/office/drawing/2014/main" id="{2A0E956E-7EF6-9AF6-1FC2-45F928320C54}"/>
                </a:ext>
              </a:extLst>
            </p:cNvPr>
            <p:cNvGrpSpPr/>
            <p:nvPr/>
          </p:nvGrpSpPr>
          <p:grpSpPr>
            <a:xfrm>
              <a:off x="4673032" y="4500866"/>
              <a:ext cx="1068111" cy="447680"/>
              <a:chOff x="4917038" y="4995859"/>
              <a:chExt cx="931312" cy="307185"/>
            </a:xfrm>
          </p:grpSpPr>
          <p:sp>
            <p:nvSpPr>
              <p:cNvPr id="511009" name="Diagrama de flujo: retraso 511008">
                <a:extLst>
                  <a:ext uri="{FF2B5EF4-FFF2-40B4-BE49-F238E27FC236}">
                    <a16:creationId xmlns:a16="http://schemas.microsoft.com/office/drawing/2014/main" id="{9B13D68D-BCE0-45D4-FA69-E52EA87058AC}"/>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1010" name="Rectángulo 511009">
                <a:extLst>
                  <a:ext uri="{FF2B5EF4-FFF2-40B4-BE49-F238E27FC236}">
                    <a16:creationId xmlns:a16="http://schemas.microsoft.com/office/drawing/2014/main" id="{6CCD08F9-D931-DD7E-7B45-0F4EB31538E4}"/>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511006" name="Google Shape;3712;p49">
              <a:extLst>
                <a:ext uri="{FF2B5EF4-FFF2-40B4-BE49-F238E27FC236}">
                  <a16:creationId xmlns:a16="http://schemas.microsoft.com/office/drawing/2014/main" id="{9841E4DD-BFD5-95F7-B9AB-B8B807650292}"/>
                </a:ext>
              </a:extLst>
            </p:cNvPr>
            <p:cNvGrpSpPr>
              <a:grpSpLocks/>
            </p:cNvGrpSpPr>
            <p:nvPr/>
          </p:nvGrpSpPr>
          <p:grpSpPr bwMode="auto">
            <a:xfrm>
              <a:off x="4466186" y="4500860"/>
              <a:ext cx="1308344" cy="471487"/>
              <a:chOff x="12849264" y="5857985"/>
              <a:chExt cx="1234313" cy="471600"/>
            </a:xfrm>
          </p:grpSpPr>
          <p:pic>
            <p:nvPicPr>
              <p:cNvPr id="511007" name="Google Shape;3714;p49">
                <a:extLst>
                  <a:ext uri="{FF2B5EF4-FFF2-40B4-BE49-F238E27FC236}">
                    <a16:creationId xmlns:a16="http://schemas.microsoft.com/office/drawing/2014/main" id="{3BFC6D88-081D-3C73-A767-4847CD959AE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08" name="Google Shape;3715;p49">
                <a:extLst>
                  <a:ext uri="{FF2B5EF4-FFF2-40B4-BE49-F238E27FC236}">
                    <a16:creationId xmlns:a16="http://schemas.microsoft.com/office/drawing/2014/main" id="{9CC7D8A3-A05C-4F9C-9336-9B3A44929546}"/>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18</a:t>
                </a:r>
                <a:r>
                  <a:rPr kumimoji="0" lang="es-MX"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de Febrero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grpSp>
        <p:nvGrpSpPr>
          <p:cNvPr id="6" name="Google Shape;3696;p48">
            <a:extLst>
              <a:ext uri="{FF2B5EF4-FFF2-40B4-BE49-F238E27FC236}">
                <a16:creationId xmlns:a16="http://schemas.microsoft.com/office/drawing/2014/main" id="{EA52DB04-98C3-73F3-9B32-3375993089A2}"/>
              </a:ext>
            </a:extLst>
          </p:cNvPr>
          <p:cNvGrpSpPr>
            <a:grpSpLocks/>
          </p:cNvGrpSpPr>
          <p:nvPr/>
        </p:nvGrpSpPr>
        <p:grpSpPr bwMode="auto">
          <a:xfrm>
            <a:off x="-2803454" y="2116348"/>
            <a:ext cx="1392236" cy="500062"/>
            <a:chOff x="12717919" y="6530147"/>
            <a:chExt cx="1354711" cy="421879"/>
          </a:xfrm>
        </p:grpSpPr>
        <p:pic>
          <p:nvPicPr>
            <p:cNvPr id="7" name="Google Shape;3697;p48">
              <a:extLst>
                <a:ext uri="{FF2B5EF4-FFF2-40B4-BE49-F238E27FC236}">
                  <a16:creationId xmlns:a16="http://schemas.microsoft.com/office/drawing/2014/main" id="{91E8DD55-0A8A-3FC8-323D-3F0F2225200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698;p48">
              <a:extLst>
                <a:ext uri="{FF2B5EF4-FFF2-40B4-BE49-F238E27FC236}">
                  <a16:creationId xmlns:a16="http://schemas.microsoft.com/office/drawing/2014/main" id="{D74BA446-D81B-82D0-A8FD-A3B394E36F1D}"/>
                </a:ext>
              </a:extLst>
            </p:cNvPr>
            <p:cNvSpPr/>
            <p:nvPr/>
          </p:nvSpPr>
          <p:spPr>
            <a:xfrm>
              <a:off x="12717919" y="6530147"/>
              <a:ext cx="474226" cy="421879"/>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9" name="Google Shape;3699;p48">
              <a:extLst>
                <a:ext uri="{FF2B5EF4-FFF2-40B4-BE49-F238E27FC236}">
                  <a16:creationId xmlns:a16="http://schemas.microsoft.com/office/drawing/2014/main" id="{12E1E53C-15B7-A1B3-A862-5AE2530B4079}"/>
                </a:ext>
              </a:extLst>
            </p:cNvPr>
            <p:cNvSpPr/>
            <p:nvPr/>
          </p:nvSpPr>
          <p:spPr>
            <a:xfrm>
              <a:off x="13226128" y="6573001"/>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14– </a:t>
              </a:r>
              <a:r>
                <a:rPr lang="es-CO" sz="851" b="1" kern="0" dirty="0">
                  <a:solidFill>
                    <a:prstClr val="black"/>
                  </a:solidFill>
                  <a:latin typeface="Arial Narrow"/>
                  <a:ea typeface="Arial Narrow"/>
                  <a:cs typeface="Arial Narrow"/>
                  <a:sym typeface="Arial Narrow"/>
                </a:rPr>
                <a:t>17</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a:t>
              </a:r>
              <a:r>
                <a:rPr lang="es-CO" sz="851" b="1" kern="0" dirty="0">
                  <a:solidFill>
                    <a:prstClr val="black"/>
                  </a:solidFill>
                  <a:latin typeface="Arial Narrow"/>
                  <a:ea typeface="Arial Narrow"/>
                  <a:cs typeface="Arial Narrow"/>
                  <a:sym typeface="Arial Narrow"/>
                </a:rPr>
                <a:t>1</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,4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 name="Google Shape;3653;p48">
            <a:extLst>
              <a:ext uri="{FF2B5EF4-FFF2-40B4-BE49-F238E27FC236}">
                <a16:creationId xmlns:a16="http://schemas.microsoft.com/office/drawing/2014/main" id="{54F91D36-45C5-AAA9-DFA3-9B25274C6DBF}"/>
              </a:ext>
            </a:extLst>
          </p:cNvPr>
          <p:cNvGrpSpPr>
            <a:grpSpLocks/>
          </p:cNvGrpSpPr>
          <p:nvPr/>
        </p:nvGrpSpPr>
        <p:grpSpPr bwMode="auto">
          <a:xfrm>
            <a:off x="-1595478" y="1046261"/>
            <a:ext cx="1265238" cy="447677"/>
            <a:chOff x="12854781" y="2471055"/>
            <a:chExt cx="1308063" cy="450002"/>
          </a:xfrm>
        </p:grpSpPr>
        <p:pic>
          <p:nvPicPr>
            <p:cNvPr id="4" name="Google Shape;3654;p48">
              <a:extLst>
                <a:ext uri="{FF2B5EF4-FFF2-40B4-BE49-F238E27FC236}">
                  <a16:creationId xmlns:a16="http://schemas.microsoft.com/office/drawing/2014/main" id="{FBD4E4AE-CEB2-A293-2499-765EF0C28C3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655;p48">
              <a:extLst>
                <a:ext uri="{FF2B5EF4-FFF2-40B4-BE49-F238E27FC236}">
                  <a16:creationId xmlns:a16="http://schemas.microsoft.com/office/drawing/2014/main" id="{DDAF24EF-6425-51A3-ADBA-4B360490C733}"/>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4" name="Google Shape;3656;p48">
              <a:extLst>
                <a:ext uri="{FF2B5EF4-FFF2-40B4-BE49-F238E27FC236}">
                  <a16:creationId xmlns:a16="http://schemas.microsoft.com/office/drawing/2014/main" id="{42425027-C190-5D72-B209-FCB4EBDB3EA6}"/>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 name="Google Shape;3696;p48">
            <a:extLst>
              <a:ext uri="{FF2B5EF4-FFF2-40B4-BE49-F238E27FC236}">
                <a16:creationId xmlns:a16="http://schemas.microsoft.com/office/drawing/2014/main" id="{F019AA98-F43E-187F-411F-8B23B370A250}"/>
              </a:ext>
            </a:extLst>
          </p:cNvPr>
          <p:cNvGrpSpPr>
            <a:grpSpLocks/>
          </p:cNvGrpSpPr>
          <p:nvPr/>
        </p:nvGrpSpPr>
        <p:grpSpPr bwMode="auto">
          <a:xfrm>
            <a:off x="-2861237" y="4330725"/>
            <a:ext cx="1392237" cy="500062"/>
            <a:chOff x="12717919" y="6530147"/>
            <a:chExt cx="1354712" cy="421879"/>
          </a:xfrm>
        </p:grpSpPr>
        <p:pic>
          <p:nvPicPr>
            <p:cNvPr id="10" name="Google Shape;3697;p48">
              <a:extLst>
                <a:ext uri="{FF2B5EF4-FFF2-40B4-BE49-F238E27FC236}">
                  <a16:creationId xmlns:a16="http://schemas.microsoft.com/office/drawing/2014/main" id="{A3AEC953-A8CF-2DBA-3DBD-231874ECD3D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3698;p48">
              <a:extLst>
                <a:ext uri="{FF2B5EF4-FFF2-40B4-BE49-F238E27FC236}">
                  <a16:creationId xmlns:a16="http://schemas.microsoft.com/office/drawing/2014/main" id="{1E091CCD-A96A-0EA9-D05A-A2680125CBAB}"/>
                </a:ext>
              </a:extLst>
            </p:cNvPr>
            <p:cNvSpPr/>
            <p:nvPr/>
          </p:nvSpPr>
          <p:spPr>
            <a:xfrm>
              <a:off x="12717919" y="6530147"/>
              <a:ext cx="474226" cy="421879"/>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2" name="Google Shape;3699;p48">
              <a:extLst>
                <a:ext uri="{FF2B5EF4-FFF2-40B4-BE49-F238E27FC236}">
                  <a16:creationId xmlns:a16="http://schemas.microsoft.com/office/drawing/2014/main" id="{7C54AA69-4D7E-DC80-4E0C-E6CEBB62D7E8}"/>
                </a:ext>
              </a:extLst>
            </p:cNvPr>
            <p:cNvSpPr/>
            <p:nvPr/>
          </p:nvSpPr>
          <p:spPr>
            <a:xfrm>
              <a:off x="13226129" y="6573005"/>
              <a:ext cx="846502" cy="334825"/>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a:t>
              </a:r>
              <a:r>
                <a:rPr lang="es-CO" sz="851" b="1" kern="0" dirty="0">
                  <a:solidFill>
                    <a:prstClr val="black"/>
                  </a:solidFill>
                  <a:latin typeface="Arial Narrow"/>
                  <a:ea typeface="Arial Narrow"/>
                  <a:cs typeface="Arial Narrow"/>
                  <a:sym typeface="Arial Narrow"/>
                </a:rPr>
                <a:t>25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Este-</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AO:1,7– 2,1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8" name="Google Shape;3696;p48">
            <a:extLst>
              <a:ext uri="{FF2B5EF4-FFF2-40B4-BE49-F238E27FC236}">
                <a16:creationId xmlns:a16="http://schemas.microsoft.com/office/drawing/2014/main" id="{205E184F-A7FB-E490-B11F-AD2DE5A61914}"/>
              </a:ext>
            </a:extLst>
          </p:cNvPr>
          <p:cNvGrpSpPr>
            <a:grpSpLocks/>
          </p:cNvGrpSpPr>
          <p:nvPr/>
        </p:nvGrpSpPr>
        <p:grpSpPr bwMode="auto">
          <a:xfrm>
            <a:off x="-1512589" y="2748269"/>
            <a:ext cx="1392237" cy="500062"/>
            <a:chOff x="12717919" y="6530147"/>
            <a:chExt cx="1354712" cy="421879"/>
          </a:xfrm>
        </p:grpSpPr>
        <p:pic>
          <p:nvPicPr>
            <p:cNvPr id="19" name="Google Shape;3697;p48">
              <a:extLst>
                <a:ext uri="{FF2B5EF4-FFF2-40B4-BE49-F238E27FC236}">
                  <a16:creationId xmlns:a16="http://schemas.microsoft.com/office/drawing/2014/main" id="{ABE0A69A-FDD8-12CE-80EA-4E8F539E96B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oogle Shape;3698;p48">
              <a:extLst>
                <a:ext uri="{FF2B5EF4-FFF2-40B4-BE49-F238E27FC236}">
                  <a16:creationId xmlns:a16="http://schemas.microsoft.com/office/drawing/2014/main" id="{20395971-9123-1554-7C75-2F195A1B9D9C}"/>
                </a:ext>
              </a:extLst>
            </p:cNvPr>
            <p:cNvSpPr/>
            <p:nvPr/>
          </p:nvSpPr>
          <p:spPr>
            <a:xfrm>
              <a:off x="12717919" y="6530147"/>
              <a:ext cx="474226" cy="421879"/>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1" name="Google Shape;3699;p48">
              <a:extLst>
                <a:ext uri="{FF2B5EF4-FFF2-40B4-BE49-F238E27FC236}">
                  <a16:creationId xmlns:a16="http://schemas.microsoft.com/office/drawing/2014/main" id="{FD102229-01C7-F0B1-C819-003624573498}"/>
                </a:ext>
              </a:extLst>
            </p:cNvPr>
            <p:cNvSpPr/>
            <p:nvPr/>
          </p:nvSpPr>
          <p:spPr>
            <a:xfrm>
              <a:off x="13226129" y="6573005"/>
              <a:ext cx="846502" cy="334825"/>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a:t>
              </a:r>
              <a:r>
                <a:rPr lang="es-CO" sz="851" b="1" kern="0" dirty="0">
                  <a:solidFill>
                    <a:prstClr val="black"/>
                  </a:solidFill>
                  <a:latin typeface="Arial Narrow"/>
                  <a:ea typeface="Arial Narrow"/>
                  <a:cs typeface="Arial Narrow"/>
                  <a:sym typeface="Arial Narrow"/>
                </a:rPr>
                <a:t>20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E</a:t>
              </a:r>
              <a:r>
                <a:rPr kumimoji="0" lang="es-CO" sz="851" b="1" i="0" u="none" strike="noStrike" kern="0" cap="none" spc="0" normalizeH="0" baseline="0" noProof="0" dirty="0" err="1">
                  <a:ln>
                    <a:noFill/>
                  </a:ln>
                  <a:solidFill>
                    <a:prstClr val="black"/>
                  </a:solidFill>
                  <a:effectLst/>
                  <a:uLnTx/>
                  <a:uFillTx/>
                  <a:latin typeface="Arial Narrow"/>
                  <a:ea typeface="Arial Narrow"/>
                  <a:cs typeface="Arial Narrow"/>
                  <a:sym typeface="Arial Narrow"/>
                </a:rPr>
                <a:t>ste</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1,5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3" name="Google Shape;3696;p48">
            <a:extLst>
              <a:ext uri="{FF2B5EF4-FFF2-40B4-BE49-F238E27FC236}">
                <a16:creationId xmlns:a16="http://schemas.microsoft.com/office/drawing/2014/main" id="{8A1258A3-4B55-A5B7-5C43-34E43ED77606}"/>
              </a:ext>
            </a:extLst>
          </p:cNvPr>
          <p:cNvGrpSpPr>
            <a:grpSpLocks/>
          </p:cNvGrpSpPr>
          <p:nvPr/>
        </p:nvGrpSpPr>
        <p:grpSpPr bwMode="auto">
          <a:xfrm>
            <a:off x="-2279651" y="4415854"/>
            <a:ext cx="1409679" cy="500062"/>
            <a:chOff x="12717922" y="6530149"/>
            <a:chExt cx="1371684" cy="421879"/>
          </a:xfrm>
        </p:grpSpPr>
        <p:pic>
          <p:nvPicPr>
            <p:cNvPr id="15" name="Google Shape;3697;p48">
              <a:extLst>
                <a:ext uri="{FF2B5EF4-FFF2-40B4-BE49-F238E27FC236}">
                  <a16:creationId xmlns:a16="http://schemas.microsoft.com/office/drawing/2014/main" id="{53149EE5-08D0-E30D-5AFE-60E077D86AA6}"/>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3698;p48">
              <a:extLst>
                <a:ext uri="{FF2B5EF4-FFF2-40B4-BE49-F238E27FC236}">
                  <a16:creationId xmlns:a16="http://schemas.microsoft.com/office/drawing/2014/main" id="{0963259B-F5AA-3ECF-BF35-456CD1AD0D5E}"/>
                </a:ext>
              </a:extLst>
            </p:cNvPr>
            <p:cNvSpPr/>
            <p:nvPr/>
          </p:nvSpPr>
          <p:spPr>
            <a:xfrm>
              <a:off x="12717922" y="6530149"/>
              <a:ext cx="474226" cy="421879"/>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7" name="Google Shape;3699;p48">
              <a:extLst>
                <a:ext uri="{FF2B5EF4-FFF2-40B4-BE49-F238E27FC236}">
                  <a16:creationId xmlns:a16="http://schemas.microsoft.com/office/drawing/2014/main" id="{3981EEC8-CAB5-08B8-28BD-C5ABE3157819}"/>
                </a:ext>
              </a:extLst>
            </p:cNvPr>
            <p:cNvSpPr/>
            <p:nvPr/>
          </p:nvSpPr>
          <p:spPr>
            <a:xfrm>
              <a:off x="13243104" y="6568994"/>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Noreste</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2,0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2" name="Google Shape;3720;p49">
            <a:extLst>
              <a:ext uri="{FF2B5EF4-FFF2-40B4-BE49-F238E27FC236}">
                <a16:creationId xmlns:a16="http://schemas.microsoft.com/office/drawing/2014/main" id="{0F4C322A-AB7B-A72B-998F-D55427C3A0B4}"/>
              </a:ext>
            </a:extLst>
          </p:cNvPr>
          <p:cNvGrpSpPr>
            <a:grpSpLocks/>
          </p:cNvGrpSpPr>
          <p:nvPr/>
        </p:nvGrpSpPr>
        <p:grpSpPr bwMode="auto">
          <a:xfrm>
            <a:off x="-2077120" y="5035443"/>
            <a:ext cx="1404941" cy="472061"/>
            <a:chOff x="12804553" y="7188471"/>
            <a:chExt cx="1372570" cy="451114"/>
          </a:xfrm>
        </p:grpSpPr>
        <p:sp>
          <p:nvSpPr>
            <p:cNvPr id="23" name="Google Shape;3721;p49">
              <a:extLst>
                <a:ext uri="{FF2B5EF4-FFF2-40B4-BE49-F238E27FC236}">
                  <a16:creationId xmlns:a16="http://schemas.microsoft.com/office/drawing/2014/main" id="{D621CFE3-69BD-C01C-A543-A32CA8555B4C}"/>
                </a:ext>
              </a:extLst>
            </p:cNvPr>
            <p:cNvSpPr/>
            <p:nvPr/>
          </p:nvSpPr>
          <p:spPr>
            <a:xfrm>
              <a:off x="13060459" y="7188471"/>
              <a:ext cx="1116664" cy="450566"/>
            </a:xfrm>
            <a:prstGeom prst="rect">
              <a:avLst/>
            </a:prstGeom>
            <a:blipFill rotWithShape="1">
              <a:blip r:embed="rId10">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4" name="Google Shape;3722;p49">
              <a:extLst>
                <a:ext uri="{FF2B5EF4-FFF2-40B4-BE49-F238E27FC236}">
                  <a16:creationId xmlns:a16="http://schemas.microsoft.com/office/drawing/2014/main" id="{3B1D02ED-2596-7572-5215-1C106B2ABF0B}"/>
                </a:ext>
              </a:extLst>
            </p:cNvPr>
            <p:cNvSpPr/>
            <p:nvPr/>
          </p:nvSpPr>
          <p:spPr>
            <a:xfrm>
              <a:off x="12804553" y="7189019"/>
              <a:ext cx="449768"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5" name="Google Shape;3723;p49">
              <a:extLst>
                <a:ext uri="{FF2B5EF4-FFF2-40B4-BE49-F238E27FC236}">
                  <a16:creationId xmlns:a16="http://schemas.microsoft.com/office/drawing/2014/main" id="{AB98D386-79D7-A22B-823F-E27C8DAAD93F}"/>
                </a:ext>
              </a:extLst>
            </p:cNvPr>
            <p:cNvSpPr/>
            <p:nvPr/>
          </p:nvSpPr>
          <p:spPr>
            <a:xfrm>
              <a:off x="13275098" y="721945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25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2,5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6" name="Google Shape;3696;p48">
            <a:extLst>
              <a:ext uri="{FF2B5EF4-FFF2-40B4-BE49-F238E27FC236}">
                <a16:creationId xmlns:a16="http://schemas.microsoft.com/office/drawing/2014/main" id="{4F370EED-5FF3-410F-AFC4-39DF8DE56E9D}"/>
              </a:ext>
            </a:extLst>
          </p:cNvPr>
          <p:cNvGrpSpPr>
            <a:grpSpLocks/>
          </p:cNvGrpSpPr>
          <p:nvPr/>
        </p:nvGrpSpPr>
        <p:grpSpPr bwMode="auto">
          <a:xfrm>
            <a:off x="4201269" y="3518175"/>
            <a:ext cx="1392237" cy="500062"/>
            <a:chOff x="12717919" y="6530147"/>
            <a:chExt cx="1354712" cy="421879"/>
          </a:xfrm>
        </p:grpSpPr>
        <p:pic>
          <p:nvPicPr>
            <p:cNvPr id="27" name="Google Shape;3697;p48">
              <a:extLst>
                <a:ext uri="{FF2B5EF4-FFF2-40B4-BE49-F238E27FC236}">
                  <a16:creationId xmlns:a16="http://schemas.microsoft.com/office/drawing/2014/main" id="{4224AD90-D61A-0895-9161-2D37FFD559A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Google Shape;3698;p48">
              <a:extLst>
                <a:ext uri="{FF2B5EF4-FFF2-40B4-BE49-F238E27FC236}">
                  <a16:creationId xmlns:a16="http://schemas.microsoft.com/office/drawing/2014/main" id="{D8032193-7E23-A093-896F-18BDADF442E2}"/>
                </a:ext>
              </a:extLst>
            </p:cNvPr>
            <p:cNvSpPr/>
            <p:nvPr/>
          </p:nvSpPr>
          <p:spPr>
            <a:xfrm>
              <a:off x="12717919" y="6530147"/>
              <a:ext cx="474226" cy="421879"/>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9" name="Google Shape;3699;p48">
              <a:extLst>
                <a:ext uri="{FF2B5EF4-FFF2-40B4-BE49-F238E27FC236}">
                  <a16:creationId xmlns:a16="http://schemas.microsoft.com/office/drawing/2014/main" id="{6FB170CB-A1F9-051B-DDAA-BF2242E34849}"/>
                </a:ext>
              </a:extLst>
            </p:cNvPr>
            <p:cNvSpPr/>
            <p:nvPr/>
          </p:nvSpPr>
          <p:spPr>
            <a:xfrm>
              <a:off x="13226129" y="6573005"/>
              <a:ext cx="846502" cy="334825"/>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2,5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0" name="Google Shape;3696;p48">
            <a:extLst>
              <a:ext uri="{FF2B5EF4-FFF2-40B4-BE49-F238E27FC236}">
                <a16:creationId xmlns:a16="http://schemas.microsoft.com/office/drawing/2014/main" id="{01F78C58-2B3D-31E3-7DAE-4122D2AE573C}"/>
              </a:ext>
            </a:extLst>
          </p:cNvPr>
          <p:cNvGrpSpPr>
            <a:grpSpLocks/>
          </p:cNvGrpSpPr>
          <p:nvPr/>
        </p:nvGrpSpPr>
        <p:grpSpPr bwMode="auto">
          <a:xfrm>
            <a:off x="5720830" y="2996493"/>
            <a:ext cx="1392237" cy="500062"/>
            <a:chOff x="12717919" y="6530147"/>
            <a:chExt cx="1354712" cy="421879"/>
          </a:xfrm>
        </p:grpSpPr>
        <p:pic>
          <p:nvPicPr>
            <p:cNvPr id="31" name="Google Shape;3697;p48">
              <a:extLst>
                <a:ext uri="{FF2B5EF4-FFF2-40B4-BE49-F238E27FC236}">
                  <a16:creationId xmlns:a16="http://schemas.microsoft.com/office/drawing/2014/main" id="{70BB5D66-4095-6A44-4D69-0FE6A0CFBA26}"/>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Google Shape;3698;p48">
              <a:extLst>
                <a:ext uri="{FF2B5EF4-FFF2-40B4-BE49-F238E27FC236}">
                  <a16:creationId xmlns:a16="http://schemas.microsoft.com/office/drawing/2014/main" id="{934A6F6D-9CDF-A910-921F-BB68807CBD08}"/>
                </a:ext>
              </a:extLst>
            </p:cNvPr>
            <p:cNvSpPr/>
            <p:nvPr/>
          </p:nvSpPr>
          <p:spPr>
            <a:xfrm>
              <a:off x="12717919" y="6530147"/>
              <a:ext cx="474226" cy="421879"/>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3" name="Google Shape;3699;p48">
              <a:extLst>
                <a:ext uri="{FF2B5EF4-FFF2-40B4-BE49-F238E27FC236}">
                  <a16:creationId xmlns:a16="http://schemas.microsoft.com/office/drawing/2014/main" id="{2695E7B8-5C73-F92A-A708-8B124A8BA914}"/>
                </a:ext>
              </a:extLst>
            </p:cNvPr>
            <p:cNvSpPr/>
            <p:nvPr/>
          </p:nvSpPr>
          <p:spPr>
            <a:xfrm>
              <a:off x="13226129" y="6573005"/>
              <a:ext cx="846502" cy="334825"/>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2,0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825486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3" name="Google Shape;3708;p49">
            <a:extLst>
              <a:ext uri="{FF2B5EF4-FFF2-40B4-BE49-F238E27FC236}">
                <a16:creationId xmlns:a16="http://schemas.microsoft.com/office/drawing/2014/main" id="{53D37868-3DC5-8E88-6AC3-D401FD0AB502}"/>
              </a:ext>
            </a:extLst>
          </p:cNvPr>
          <p:cNvGrpSpPr>
            <a:grpSpLocks/>
          </p:cNvGrpSpPr>
          <p:nvPr/>
        </p:nvGrpSpPr>
        <p:grpSpPr bwMode="auto">
          <a:xfrm>
            <a:off x="-3089362" y="900662"/>
            <a:ext cx="1352550" cy="455612"/>
            <a:chOff x="12854782" y="3843734"/>
            <a:chExt cx="1321700" cy="454747"/>
          </a:xfrm>
        </p:grpSpPr>
        <p:pic>
          <p:nvPicPr>
            <p:cNvPr id="512038" name="Google Shape;3709;p49" descr="Recurso 23.png">
              <a:extLst>
                <a:ext uri="{FF2B5EF4-FFF2-40B4-BE49-F238E27FC236}">
                  <a16:creationId xmlns:a16="http://schemas.microsoft.com/office/drawing/2014/main" id="{A721ED16-C7DA-7691-F015-DCE8562C2D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10;p49">
              <a:extLst>
                <a:ext uri="{FF2B5EF4-FFF2-40B4-BE49-F238E27FC236}">
                  <a16:creationId xmlns:a16="http://schemas.microsoft.com/office/drawing/2014/main" id="{307E1039-7A8F-962B-A8DF-CBC9F90125BA}"/>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0" name="Google Shape;3711;p49">
              <a:extLst>
                <a:ext uri="{FF2B5EF4-FFF2-40B4-BE49-F238E27FC236}">
                  <a16:creationId xmlns:a16="http://schemas.microsoft.com/office/drawing/2014/main" id="{74A5C1C0-A59D-206F-2F48-220E1673D61A}"/>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2005" name="Google Shape;3716;p49">
            <a:extLst>
              <a:ext uri="{FF2B5EF4-FFF2-40B4-BE49-F238E27FC236}">
                <a16:creationId xmlns:a16="http://schemas.microsoft.com/office/drawing/2014/main" id="{813ED771-B53A-AC48-9BE6-32E2B8E21DBE}"/>
              </a:ext>
            </a:extLst>
          </p:cNvPr>
          <p:cNvGrpSpPr>
            <a:grpSpLocks/>
          </p:cNvGrpSpPr>
          <p:nvPr/>
        </p:nvGrpSpPr>
        <p:grpSpPr bwMode="auto">
          <a:xfrm>
            <a:off x="-3297324" y="2739339"/>
            <a:ext cx="1352550" cy="552450"/>
            <a:chOff x="12849266" y="7856751"/>
            <a:chExt cx="1327854" cy="473837"/>
          </a:xfrm>
        </p:grpSpPr>
        <p:pic>
          <p:nvPicPr>
            <p:cNvPr id="512032" name="Google Shape;3717;p49" descr="Recurso 23.png">
              <a:extLst>
                <a:ext uri="{FF2B5EF4-FFF2-40B4-BE49-F238E27FC236}">
                  <a16:creationId xmlns:a16="http://schemas.microsoft.com/office/drawing/2014/main" id="{5C39F31E-2E6E-8F0E-BC2C-0A46C10F180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3718;p49">
              <a:extLst>
                <a:ext uri="{FF2B5EF4-FFF2-40B4-BE49-F238E27FC236}">
                  <a16:creationId xmlns:a16="http://schemas.microsoft.com/office/drawing/2014/main" id="{0CA6420F-FCEE-93DA-CD97-C760D984C762}"/>
                </a:ext>
              </a:extLst>
            </p:cNvPr>
            <p:cNvSpPr/>
            <p:nvPr/>
          </p:nvSpPr>
          <p:spPr>
            <a:xfrm>
              <a:off x="12849266" y="7859474"/>
              <a:ext cx="450410" cy="449328"/>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0" name="Google Shape;3719;p49">
              <a:extLst>
                <a:ext uri="{FF2B5EF4-FFF2-40B4-BE49-F238E27FC236}">
                  <a16:creationId xmlns:a16="http://schemas.microsoft.com/office/drawing/2014/main" id="{9FAC6AD5-AF2B-55F6-B803-68F197CC7E1C}"/>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2006" name="Google Shape;3720;p49">
            <a:extLst>
              <a:ext uri="{FF2B5EF4-FFF2-40B4-BE49-F238E27FC236}">
                <a16:creationId xmlns:a16="http://schemas.microsoft.com/office/drawing/2014/main" id="{7A1483F1-6350-19B9-2089-F76DE5353DEA}"/>
              </a:ext>
            </a:extLst>
          </p:cNvPr>
          <p:cNvGrpSpPr>
            <a:grpSpLocks/>
          </p:cNvGrpSpPr>
          <p:nvPr/>
        </p:nvGrpSpPr>
        <p:grpSpPr bwMode="auto">
          <a:xfrm>
            <a:off x="-3319549" y="2244456"/>
            <a:ext cx="1352550" cy="474662"/>
            <a:chOff x="12855734" y="7185445"/>
            <a:chExt cx="1321386" cy="453600"/>
          </a:xfrm>
        </p:grpSpPr>
        <p:sp>
          <p:nvSpPr>
            <p:cNvPr id="42" name="Google Shape;3721;p49">
              <a:extLst>
                <a:ext uri="{FF2B5EF4-FFF2-40B4-BE49-F238E27FC236}">
                  <a16:creationId xmlns:a16="http://schemas.microsoft.com/office/drawing/2014/main" id="{4DAAC244-FDAE-2021-7E67-A37F2F080789}"/>
                </a:ext>
              </a:extLst>
            </p:cNvPr>
            <p:cNvSpPr/>
            <p:nvPr/>
          </p:nvSpPr>
          <p:spPr>
            <a:xfrm>
              <a:off x="13060456" y="7188479"/>
              <a:ext cx="1116664"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3" name="Google Shape;3722;p49">
              <a:extLst>
                <a:ext uri="{FF2B5EF4-FFF2-40B4-BE49-F238E27FC236}">
                  <a16:creationId xmlns:a16="http://schemas.microsoft.com/office/drawing/2014/main" id="{2927F61C-4F9E-A8A5-481B-D818D499F6C2}"/>
                </a:ext>
              </a:extLst>
            </p:cNvPr>
            <p:cNvSpPr/>
            <p:nvPr/>
          </p:nvSpPr>
          <p:spPr>
            <a:xfrm>
              <a:off x="12855734" y="7185445"/>
              <a:ext cx="449768" cy="450566"/>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3723;p49">
              <a:extLst>
                <a:ext uri="{FF2B5EF4-FFF2-40B4-BE49-F238E27FC236}">
                  <a16:creationId xmlns:a16="http://schemas.microsoft.com/office/drawing/2014/main" id="{09397074-E0D5-D416-2B9F-B7115704CE92}"/>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4.0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46" name="Google Shape;3738;p49">
            <a:extLst>
              <a:ext uri="{FF2B5EF4-FFF2-40B4-BE49-F238E27FC236}">
                <a16:creationId xmlns:a16="http://schemas.microsoft.com/office/drawing/2014/main" id="{5D453BD8-573C-7BA1-5604-65EBCDE6242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0301" y="254582"/>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o 14">
            <a:extLst>
              <a:ext uri="{FF2B5EF4-FFF2-40B4-BE49-F238E27FC236}">
                <a16:creationId xmlns:a16="http://schemas.microsoft.com/office/drawing/2014/main" id="{1B68D91A-FD6D-3178-5AE7-AED79005ABD1}"/>
              </a:ext>
            </a:extLst>
          </p:cNvPr>
          <p:cNvGrpSpPr/>
          <p:nvPr/>
        </p:nvGrpSpPr>
        <p:grpSpPr>
          <a:xfrm>
            <a:off x="-1915060" y="2238105"/>
            <a:ext cx="1308342" cy="471487"/>
            <a:chOff x="4466189" y="4500860"/>
            <a:chExt cx="1308342" cy="471487"/>
          </a:xfrm>
        </p:grpSpPr>
        <p:grpSp>
          <p:nvGrpSpPr>
            <p:cNvPr id="16" name="Grupo 15">
              <a:extLst>
                <a:ext uri="{FF2B5EF4-FFF2-40B4-BE49-F238E27FC236}">
                  <a16:creationId xmlns:a16="http://schemas.microsoft.com/office/drawing/2014/main" id="{4AD688FA-8DD4-598E-2E88-B988987C803B}"/>
                </a:ext>
              </a:extLst>
            </p:cNvPr>
            <p:cNvGrpSpPr/>
            <p:nvPr/>
          </p:nvGrpSpPr>
          <p:grpSpPr>
            <a:xfrm>
              <a:off x="4673032" y="4500860"/>
              <a:ext cx="1068111" cy="447675"/>
              <a:chOff x="4917038" y="4995862"/>
              <a:chExt cx="931312" cy="307182"/>
            </a:xfrm>
          </p:grpSpPr>
          <p:sp>
            <p:nvSpPr>
              <p:cNvPr id="27" name="Diagrama de flujo: retraso 26">
                <a:extLst>
                  <a:ext uri="{FF2B5EF4-FFF2-40B4-BE49-F238E27FC236}">
                    <a16:creationId xmlns:a16="http://schemas.microsoft.com/office/drawing/2014/main" id="{86CE6F81-E168-CA24-718E-E77B67C07DE9}"/>
                  </a:ext>
                </a:extLst>
              </p:cNvPr>
              <p:cNvSpPr/>
              <p:nvPr/>
            </p:nvSpPr>
            <p:spPr>
              <a:xfrm>
                <a:off x="5510213" y="4995862"/>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05C84609-FD3A-CE4B-BD61-9E525ACA6C78}"/>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3" name="Google Shape;3712;p49">
              <a:extLst>
                <a:ext uri="{FF2B5EF4-FFF2-40B4-BE49-F238E27FC236}">
                  <a16:creationId xmlns:a16="http://schemas.microsoft.com/office/drawing/2014/main" id="{A92CE11E-FB06-F974-D47F-5325D8BDB9DA}"/>
                </a:ext>
              </a:extLst>
            </p:cNvPr>
            <p:cNvGrpSpPr>
              <a:grpSpLocks/>
            </p:cNvGrpSpPr>
            <p:nvPr/>
          </p:nvGrpSpPr>
          <p:grpSpPr bwMode="auto">
            <a:xfrm>
              <a:off x="4466189" y="4500860"/>
              <a:ext cx="1308342" cy="471487"/>
              <a:chOff x="12849266" y="5857985"/>
              <a:chExt cx="1234311" cy="471600"/>
            </a:xfrm>
          </p:grpSpPr>
          <p:pic>
            <p:nvPicPr>
              <p:cNvPr id="24" name="Google Shape;3714;p49">
                <a:extLst>
                  <a:ext uri="{FF2B5EF4-FFF2-40B4-BE49-F238E27FC236}">
                    <a16:creationId xmlns:a16="http://schemas.microsoft.com/office/drawing/2014/main" id="{BB89B4C8-8BC9-F991-975A-B7B4145F1E6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oogle Shape;3715;p49">
                <a:extLst>
                  <a:ext uri="{FF2B5EF4-FFF2-40B4-BE49-F238E27FC236}">
                    <a16:creationId xmlns:a16="http://schemas.microsoft.com/office/drawing/2014/main" id="{771D998B-56A3-3D8D-B617-2F461D726E00}"/>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effectLst/>
                    <a:uLnTx/>
                    <a:uFillTx/>
                    <a:latin typeface="Arial Narrow"/>
                    <a:ea typeface="Arial Narrow"/>
                    <a:cs typeface="Arial Narrow"/>
                    <a:sym typeface="Arial Narrow"/>
                  </a:rPr>
                  <a:t>Hasta </a:t>
                </a:r>
                <a:r>
                  <a:rPr kumimoji="0" lang="es-MX" sz="951" b="1" i="0" u="none" strike="noStrike" kern="0" cap="none" spc="0" normalizeH="0" baseline="0" noProof="0" dirty="0">
                    <a:ln>
                      <a:noFill/>
                    </a:ln>
                    <a:effectLst/>
                    <a:uLnTx/>
                    <a:uFillTx/>
                    <a:latin typeface="Arial Narrow"/>
                    <a:ea typeface="Arial Narrow"/>
                    <a:cs typeface="Arial Narrow"/>
                    <a:sym typeface="Arial Narrow"/>
                  </a:rPr>
                  <a:t>04 de Febrero</a:t>
                </a:r>
                <a:endParaRPr kumimoji="0" sz="1800" b="0" i="0" u="none" strike="noStrike" kern="0" cap="none" spc="0" normalizeH="0" baseline="0" noProof="0" dirty="0">
                  <a:ln>
                    <a:noFill/>
                  </a:ln>
                  <a:effectLst/>
                  <a:uLnTx/>
                  <a:uFillTx/>
                  <a:latin typeface="Arial"/>
                  <a:ea typeface="Arial"/>
                  <a:cs typeface="Arial"/>
                  <a:sym typeface="Arial"/>
                </a:endParaRPr>
              </a:p>
            </p:txBody>
          </p:sp>
        </p:grpSp>
      </p:grpSp>
      <p:grpSp>
        <p:nvGrpSpPr>
          <p:cNvPr id="32" name="Google Shape;3727;p49">
            <a:extLst>
              <a:ext uri="{FF2B5EF4-FFF2-40B4-BE49-F238E27FC236}">
                <a16:creationId xmlns:a16="http://schemas.microsoft.com/office/drawing/2014/main" id="{7576B732-8BBF-9B3B-85D3-D0587CF37BF0}"/>
              </a:ext>
            </a:extLst>
          </p:cNvPr>
          <p:cNvGrpSpPr>
            <a:grpSpLocks/>
          </p:cNvGrpSpPr>
          <p:nvPr/>
        </p:nvGrpSpPr>
        <p:grpSpPr bwMode="auto">
          <a:xfrm>
            <a:off x="-1796848" y="1716388"/>
            <a:ext cx="1350963" cy="479425"/>
            <a:chOff x="12855734" y="4509956"/>
            <a:chExt cx="1419882" cy="468160"/>
          </a:xfrm>
        </p:grpSpPr>
        <p:pic>
          <p:nvPicPr>
            <p:cNvPr id="41" name="Google Shape;3728;p49">
              <a:extLst>
                <a:ext uri="{FF2B5EF4-FFF2-40B4-BE49-F238E27FC236}">
                  <a16:creationId xmlns:a16="http://schemas.microsoft.com/office/drawing/2014/main" id="{72677560-BB63-7C24-5986-56590F90FA9E}"/>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729;p49">
              <a:extLst>
                <a:ext uri="{FF2B5EF4-FFF2-40B4-BE49-F238E27FC236}">
                  <a16:creationId xmlns:a16="http://schemas.microsoft.com/office/drawing/2014/main" id="{167B9C77-3D2F-D11C-225E-AC61FBA331D6}"/>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Google Shape;3730;p49">
              <a:extLst>
                <a:ext uri="{FF2B5EF4-FFF2-40B4-BE49-F238E27FC236}">
                  <a16:creationId xmlns:a16="http://schemas.microsoft.com/office/drawing/2014/main" id="{A6225025-8EA6-614D-4DE8-FF275DDEDEB4}"/>
                </a:ext>
              </a:extLst>
            </p:cNvPr>
            <p:cNvSpPr/>
            <p:nvPr/>
          </p:nvSpPr>
          <p:spPr>
            <a:xfrm>
              <a:off x="13359617" y="4576614"/>
              <a:ext cx="832575" cy="327092"/>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13 de mayo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 name="Google Shape;3696;p48">
            <a:extLst>
              <a:ext uri="{FF2B5EF4-FFF2-40B4-BE49-F238E27FC236}">
                <a16:creationId xmlns:a16="http://schemas.microsoft.com/office/drawing/2014/main" id="{885E2BB7-6428-5AA8-709D-95175A45BA43}"/>
              </a:ext>
            </a:extLst>
          </p:cNvPr>
          <p:cNvGrpSpPr>
            <a:grpSpLocks/>
          </p:cNvGrpSpPr>
          <p:nvPr/>
        </p:nvGrpSpPr>
        <p:grpSpPr bwMode="auto">
          <a:xfrm>
            <a:off x="-3277548" y="1559435"/>
            <a:ext cx="1392237" cy="500062"/>
            <a:chOff x="12717919" y="6530147"/>
            <a:chExt cx="1354712" cy="421879"/>
          </a:xfrm>
        </p:grpSpPr>
        <p:pic>
          <p:nvPicPr>
            <p:cNvPr id="3" name="Google Shape;3697;p48">
              <a:extLst>
                <a:ext uri="{FF2B5EF4-FFF2-40B4-BE49-F238E27FC236}">
                  <a16:creationId xmlns:a16="http://schemas.microsoft.com/office/drawing/2014/main" id="{C7284DAE-E313-BAE9-4C50-A50887FB1742}"/>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698;p48">
              <a:extLst>
                <a:ext uri="{FF2B5EF4-FFF2-40B4-BE49-F238E27FC236}">
                  <a16:creationId xmlns:a16="http://schemas.microsoft.com/office/drawing/2014/main" id="{0C604537-0C5B-F859-7E39-8C32109491B8}"/>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1" name="Google Shape;3699;p48">
              <a:extLst>
                <a:ext uri="{FF2B5EF4-FFF2-40B4-BE49-F238E27FC236}">
                  <a16:creationId xmlns:a16="http://schemas.microsoft.com/office/drawing/2014/main" id="{6CF6F011-4A9A-B292-2FB4-3D27D1CBA944}"/>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err="1">
                  <a:solidFill>
                    <a:prstClr val="black"/>
                  </a:solidFill>
                  <a:latin typeface="Arial Narrow"/>
                  <a:ea typeface="Arial Narrow"/>
                  <a:cs typeface="Arial Narrow"/>
                  <a:sym typeface="Arial Narrow"/>
                </a:rPr>
                <a:t>Nort</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1.8</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8" name="Grupo 17">
            <a:extLst>
              <a:ext uri="{FF2B5EF4-FFF2-40B4-BE49-F238E27FC236}">
                <a16:creationId xmlns:a16="http://schemas.microsoft.com/office/drawing/2014/main" id="{B9E4BE0D-9131-44EC-1413-696B2C78AB20}"/>
              </a:ext>
            </a:extLst>
          </p:cNvPr>
          <p:cNvGrpSpPr/>
          <p:nvPr/>
        </p:nvGrpSpPr>
        <p:grpSpPr>
          <a:xfrm>
            <a:off x="-1796848" y="2809533"/>
            <a:ext cx="1378634" cy="482256"/>
            <a:chOff x="-1607185" y="3202580"/>
            <a:chExt cx="1378634" cy="482256"/>
          </a:xfrm>
        </p:grpSpPr>
        <p:grpSp>
          <p:nvGrpSpPr>
            <p:cNvPr id="17" name="Grupo 16">
              <a:extLst>
                <a:ext uri="{FF2B5EF4-FFF2-40B4-BE49-F238E27FC236}">
                  <a16:creationId xmlns:a16="http://schemas.microsoft.com/office/drawing/2014/main" id="{DB4D9112-25F0-53C2-9F22-35F7FDA053CF}"/>
                </a:ext>
              </a:extLst>
            </p:cNvPr>
            <p:cNvGrpSpPr/>
            <p:nvPr/>
          </p:nvGrpSpPr>
          <p:grpSpPr>
            <a:xfrm>
              <a:off x="-1607185" y="3202580"/>
              <a:ext cx="1330547" cy="482256"/>
              <a:chOff x="-1607185" y="3202580"/>
              <a:chExt cx="1330547" cy="482256"/>
            </a:xfrm>
          </p:grpSpPr>
          <p:pic>
            <p:nvPicPr>
              <p:cNvPr id="22" name="Google Shape;3709;p49" descr="Recurso 23.png">
                <a:extLst>
                  <a:ext uri="{FF2B5EF4-FFF2-40B4-BE49-F238E27FC236}">
                    <a16:creationId xmlns:a16="http://schemas.microsoft.com/office/drawing/2014/main" id="{59EBDFEF-F93D-7FAA-1637-8F42C76CFA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687" y="3202580"/>
                <a:ext cx="1142049" cy="4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714;p49">
                <a:extLst>
                  <a:ext uri="{FF2B5EF4-FFF2-40B4-BE49-F238E27FC236}">
                    <a16:creationId xmlns:a16="http://schemas.microsoft.com/office/drawing/2014/main" id="{9AF491E3-1992-7FA6-B717-97C78107266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487"/>
              <a:stretch>
                <a:fillRect/>
              </a:stretch>
            </p:blipFill>
            <p:spPr bwMode="auto">
              <a:xfrm>
                <a:off x="-1607185" y="3213349"/>
                <a:ext cx="47699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Google Shape;3715;p49">
              <a:extLst>
                <a:ext uri="{FF2B5EF4-FFF2-40B4-BE49-F238E27FC236}">
                  <a16:creationId xmlns:a16="http://schemas.microsoft.com/office/drawing/2014/main" id="{671DE048-450D-D3DD-2F8F-409E92794E98}"/>
                </a:ext>
              </a:extLst>
            </p:cNvPr>
            <p:cNvSpPr/>
            <p:nvPr/>
          </p:nvSpPr>
          <p:spPr bwMode="auto">
            <a:xfrm>
              <a:off x="-1037472" y="3281686"/>
              <a:ext cx="808921" cy="29264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effectLst/>
                  <a:uLnTx/>
                  <a:uFillTx/>
                  <a:latin typeface="Arial Narrow"/>
                  <a:ea typeface="Arial Narrow"/>
                  <a:cs typeface="Arial Narrow"/>
                  <a:sym typeface="Arial Narrow"/>
                </a:rPr>
                <a:t>Hasta 18</a:t>
              </a:r>
              <a:r>
                <a:rPr kumimoji="0" lang="es-MX" sz="951" b="1" i="0" u="none" strike="noStrike" kern="0" cap="none" spc="0" normalizeH="0" baseline="0" noProof="0" dirty="0">
                  <a:ln>
                    <a:noFill/>
                  </a:ln>
                  <a:effectLst/>
                  <a:uLnTx/>
                  <a:uFillTx/>
                  <a:latin typeface="Arial Narrow"/>
                  <a:ea typeface="Arial Narrow"/>
                  <a:cs typeface="Arial Narrow"/>
                  <a:sym typeface="Arial Narrow"/>
                </a:rPr>
                <a:t> de Febrero</a:t>
              </a:r>
              <a:endParaRPr kumimoji="0" sz="1800" b="0" i="0" u="none" strike="noStrike" kern="0" cap="none" spc="0" normalizeH="0" baseline="0" noProof="0" dirty="0">
                <a:ln>
                  <a:noFill/>
                </a:ln>
                <a:effectLst/>
                <a:uLnTx/>
                <a:uFillTx/>
                <a:latin typeface="Arial"/>
                <a:ea typeface="Arial"/>
                <a:cs typeface="Arial"/>
                <a:sym typeface="Arial"/>
              </a:endParaRPr>
            </a:p>
          </p:txBody>
        </p:sp>
      </p:grpSp>
      <p:grpSp>
        <p:nvGrpSpPr>
          <p:cNvPr id="21" name="Google Shape;3696;p48">
            <a:extLst>
              <a:ext uri="{FF2B5EF4-FFF2-40B4-BE49-F238E27FC236}">
                <a16:creationId xmlns:a16="http://schemas.microsoft.com/office/drawing/2014/main" id="{74B21693-D33E-A057-8EBF-B36B03742445}"/>
              </a:ext>
            </a:extLst>
          </p:cNvPr>
          <p:cNvGrpSpPr>
            <a:grpSpLocks/>
          </p:cNvGrpSpPr>
          <p:nvPr/>
        </p:nvGrpSpPr>
        <p:grpSpPr bwMode="auto">
          <a:xfrm>
            <a:off x="6096000" y="2403356"/>
            <a:ext cx="1392237" cy="500062"/>
            <a:chOff x="12717919" y="6530147"/>
            <a:chExt cx="1354712" cy="421879"/>
          </a:xfrm>
        </p:grpSpPr>
        <p:pic>
          <p:nvPicPr>
            <p:cNvPr id="34" name="Google Shape;3697;p48">
              <a:extLst>
                <a:ext uri="{FF2B5EF4-FFF2-40B4-BE49-F238E27FC236}">
                  <a16:creationId xmlns:a16="http://schemas.microsoft.com/office/drawing/2014/main" id="{F91C7A6C-71B8-E3BA-C3BA-4A75B20F7692}"/>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Google Shape;3698;p48">
              <a:extLst>
                <a:ext uri="{FF2B5EF4-FFF2-40B4-BE49-F238E27FC236}">
                  <a16:creationId xmlns:a16="http://schemas.microsoft.com/office/drawing/2014/main" id="{8C9F2CBA-2701-37F9-D847-E554939B9C5D}"/>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7" name="Google Shape;3699;p48">
              <a:extLst>
                <a:ext uri="{FF2B5EF4-FFF2-40B4-BE49-F238E27FC236}">
                  <a16:creationId xmlns:a16="http://schemas.microsoft.com/office/drawing/2014/main" id="{89A76933-288F-E794-463C-96DCF9D25BBF}"/>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a:t>
              </a:r>
              <a:r>
                <a:rPr lang="es-CO" sz="851" b="1" kern="0" dirty="0">
                  <a:solidFill>
                    <a:prstClr val="black"/>
                  </a:solidFill>
                  <a:latin typeface="Arial Narrow"/>
                  <a:ea typeface="Arial Narrow"/>
                  <a:cs typeface="Arial Narrow"/>
                  <a:sym typeface="Arial Narrow"/>
                </a:rPr>
                <a:t>20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Norte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1,5</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4" name="Google Shape;204;p4">
            <a:extLst>
              <a:ext uri="{FF2B5EF4-FFF2-40B4-BE49-F238E27FC236}">
                <a16:creationId xmlns:a16="http://schemas.microsoft.com/office/drawing/2014/main" id="{7613A640-E39F-EF63-F0B7-B6D7943B205F}"/>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4450" y="4290042"/>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3653;p48">
            <a:extLst>
              <a:ext uri="{FF2B5EF4-FFF2-40B4-BE49-F238E27FC236}">
                <a16:creationId xmlns:a16="http://schemas.microsoft.com/office/drawing/2014/main" id="{5470C76A-9C86-F727-74E4-B335E082E65F}"/>
              </a:ext>
            </a:extLst>
          </p:cNvPr>
          <p:cNvGrpSpPr>
            <a:grpSpLocks/>
          </p:cNvGrpSpPr>
          <p:nvPr/>
        </p:nvGrpSpPr>
        <p:grpSpPr bwMode="auto">
          <a:xfrm>
            <a:off x="6147987" y="1808672"/>
            <a:ext cx="1265238" cy="447677"/>
            <a:chOff x="12854781" y="2471055"/>
            <a:chExt cx="1308063" cy="450002"/>
          </a:xfrm>
        </p:grpSpPr>
        <p:pic>
          <p:nvPicPr>
            <p:cNvPr id="7" name="Google Shape;3654;p48">
              <a:extLst>
                <a:ext uri="{FF2B5EF4-FFF2-40B4-BE49-F238E27FC236}">
                  <a16:creationId xmlns:a16="http://schemas.microsoft.com/office/drawing/2014/main" id="{59A0C15E-E0DD-5407-6109-FDDDFFD2DA3C}"/>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3655;p48">
              <a:extLst>
                <a:ext uri="{FF2B5EF4-FFF2-40B4-BE49-F238E27FC236}">
                  <a16:creationId xmlns:a16="http://schemas.microsoft.com/office/drawing/2014/main" id="{E16AF69A-4505-C208-1823-974DFD6F6E88}"/>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3" name="Google Shape;3656;p48">
              <a:extLst>
                <a:ext uri="{FF2B5EF4-FFF2-40B4-BE49-F238E27FC236}">
                  <a16:creationId xmlns:a16="http://schemas.microsoft.com/office/drawing/2014/main" id="{1928FE56-EDFA-48B3-6512-1140C3E13DDD}"/>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4" name="Google Shape;3653;p48">
            <a:extLst>
              <a:ext uri="{FF2B5EF4-FFF2-40B4-BE49-F238E27FC236}">
                <a16:creationId xmlns:a16="http://schemas.microsoft.com/office/drawing/2014/main" id="{E600779E-4BD6-6D14-80CE-570D1E6FD6A6}"/>
              </a:ext>
            </a:extLst>
          </p:cNvPr>
          <p:cNvGrpSpPr>
            <a:grpSpLocks/>
          </p:cNvGrpSpPr>
          <p:nvPr/>
        </p:nvGrpSpPr>
        <p:grpSpPr bwMode="auto">
          <a:xfrm>
            <a:off x="-1641473" y="459012"/>
            <a:ext cx="1265238" cy="447677"/>
            <a:chOff x="12854781" y="2471055"/>
            <a:chExt cx="1308063" cy="450002"/>
          </a:xfrm>
        </p:grpSpPr>
        <p:pic>
          <p:nvPicPr>
            <p:cNvPr id="19" name="Google Shape;3654;p48">
              <a:extLst>
                <a:ext uri="{FF2B5EF4-FFF2-40B4-BE49-F238E27FC236}">
                  <a16:creationId xmlns:a16="http://schemas.microsoft.com/office/drawing/2014/main" id="{3B6B6799-8749-35B3-E0A9-07B0C077B104}"/>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oogle Shape;3655;p48">
              <a:extLst>
                <a:ext uri="{FF2B5EF4-FFF2-40B4-BE49-F238E27FC236}">
                  <a16:creationId xmlns:a16="http://schemas.microsoft.com/office/drawing/2014/main" id="{7219633F-ADA8-9649-D0C2-D3EAAD7811F6}"/>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5" name="Google Shape;3656;p48">
              <a:extLst>
                <a:ext uri="{FF2B5EF4-FFF2-40B4-BE49-F238E27FC236}">
                  <a16:creationId xmlns:a16="http://schemas.microsoft.com/office/drawing/2014/main" id="{1D0A1B9A-7228-276E-2375-FDD4B9C0DEC7}"/>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6" name="Google Shape;3696;p48">
            <a:extLst>
              <a:ext uri="{FF2B5EF4-FFF2-40B4-BE49-F238E27FC236}">
                <a16:creationId xmlns:a16="http://schemas.microsoft.com/office/drawing/2014/main" id="{52C67845-C7D1-A4D5-C8AD-CE31E1C39880}"/>
              </a:ext>
            </a:extLst>
          </p:cNvPr>
          <p:cNvGrpSpPr>
            <a:grpSpLocks/>
          </p:cNvGrpSpPr>
          <p:nvPr/>
        </p:nvGrpSpPr>
        <p:grpSpPr bwMode="auto">
          <a:xfrm>
            <a:off x="5872555" y="3291789"/>
            <a:ext cx="1392237" cy="500062"/>
            <a:chOff x="12717919" y="6530147"/>
            <a:chExt cx="1354712" cy="421879"/>
          </a:xfrm>
        </p:grpSpPr>
        <p:pic>
          <p:nvPicPr>
            <p:cNvPr id="28" name="Google Shape;3697;p48">
              <a:extLst>
                <a:ext uri="{FF2B5EF4-FFF2-40B4-BE49-F238E27FC236}">
                  <a16:creationId xmlns:a16="http://schemas.microsoft.com/office/drawing/2014/main" id="{D9C0C92F-C305-CA3F-A90D-155FEC5C0B3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3698;p48">
              <a:extLst>
                <a:ext uri="{FF2B5EF4-FFF2-40B4-BE49-F238E27FC236}">
                  <a16:creationId xmlns:a16="http://schemas.microsoft.com/office/drawing/2014/main" id="{27B12335-B44D-E970-E5FC-8B7A7B68B140}"/>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6" name="Google Shape;3699;p48">
              <a:extLst>
                <a:ext uri="{FF2B5EF4-FFF2-40B4-BE49-F238E27FC236}">
                  <a16:creationId xmlns:a16="http://schemas.microsoft.com/office/drawing/2014/main" id="{F2154CD4-D179-B20B-871A-D6AE63AB4224}"/>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3 – 10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Norte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1,5</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8" name="Google Shape;3653;p48">
            <a:extLst>
              <a:ext uri="{FF2B5EF4-FFF2-40B4-BE49-F238E27FC236}">
                <a16:creationId xmlns:a16="http://schemas.microsoft.com/office/drawing/2014/main" id="{439070C9-2461-790C-F532-E83310DA0F45}"/>
              </a:ext>
            </a:extLst>
          </p:cNvPr>
          <p:cNvGrpSpPr>
            <a:grpSpLocks/>
          </p:cNvGrpSpPr>
          <p:nvPr/>
        </p:nvGrpSpPr>
        <p:grpSpPr bwMode="auto">
          <a:xfrm>
            <a:off x="-2267697" y="3684032"/>
            <a:ext cx="1265238" cy="447677"/>
            <a:chOff x="12854781" y="2471055"/>
            <a:chExt cx="1308063" cy="450002"/>
          </a:xfrm>
        </p:grpSpPr>
        <p:pic>
          <p:nvPicPr>
            <p:cNvPr id="47" name="Google Shape;3654;p48">
              <a:extLst>
                <a:ext uri="{FF2B5EF4-FFF2-40B4-BE49-F238E27FC236}">
                  <a16:creationId xmlns:a16="http://schemas.microsoft.com/office/drawing/2014/main" id="{E794D128-43B9-E525-DA16-F99C2EC38194}"/>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Google Shape;3655;p48">
              <a:extLst>
                <a:ext uri="{FF2B5EF4-FFF2-40B4-BE49-F238E27FC236}">
                  <a16:creationId xmlns:a16="http://schemas.microsoft.com/office/drawing/2014/main" id="{B28A349B-4C5B-098D-60FC-47F74D049F71}"/>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0" name="Google Shape;3656;p48">
              <a:extLst>
                <a:ext uri="{FF2B5EF4-FFF2-40B4-BE49-F238E27FC236}">
                  <a16:creationId xmlns:a16="http://schemas.microsoft.com/office/drawing/2014/main" id="{B0DFB8B6-B729-1097-AA73-8EF6AD65B882}"/>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390306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p:cNvSpPr/>
          <p:nvPr/>
        </p:nvSpPr>
        <p:spPr>
          <a:xfrm>
            <a:off x="8390436" y="2038776"/>
            <a:ext cx="2851306" cy="3766517"/>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p:cNvSpPr>
            <a:spLocks noGrp="1"/>
          </p:cNvSpPr>
          <p:nvPr>
            <p:ph type="title" idx="4294967295"/>
          </p:nvPr>
        </p:nvSpPr>
        <p:spPr>
          <a:xfrm>
            <a:off x="641685" y="1287422"/>
            <a:ext cx="4941888" cy="922338"/>
          </a:xfrm>
        </p:spPr>
        <p:txBody>
          <a:bodyPr>
            <a:normAutofit/>
          </a:bodyPr>
          <a:lstStyle/>
          <a:p>
            <a:r>
              <a:rPr lang="es-CO" sz="2400" b="1" dirty="0">
                <a:solidFill>
                  <a:srgbClr val="92D050"/>
                </a:solidFill>
                <a:latin typeface="Verdana" panose="020B0604030504040204" pitchFamily="34" charset="0"/>
                <a:ea typeface="Verdana" panose="020B0604030504040204" pitchFamily="34" charset="0"/>
              </a:rPr>
              <a:t>INFORME TÉCNICO DIARIO</a:t>
            </a:r>
            <a:endParaRPr lang="es-MX" sz="2400" b="1" dirty="0">
              <a:solidFill>
                <a:srgbClr val="92D050"/>
              </a:solidFill>
              <a:latin typeface="Verdana" panose="020B0604030504040204" pitchFamily="34" charset="0"/>
              <a:ea typeface="Verdana" panose="020B0604030504040204" pitchFamily="34" charset="0"/>
            </a:endParaRPr>
          </a:p>
        </p:txBody>
      </p:sp>
      <p:sp>
        <p:nvSpPr>
          <p:cNvPr id="24" name="Google Shape;1722;p69"/>
          <p:cNvSpPr txBox="1"/>
          <p:nvPr/>
        </p:nvSpPr>
        <p:spPr>
          <a:xfrm>
            <a:off x="444876" y="2266527"/>
            <a:ext cx="7962121" cy="33547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Ghisliane Echeverry Prieto | Directora General</a:t>
            </a:r>
            <a:endParaRPr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MY. Diana Carolina Rueda Dimaté | Jefe Oficina del Servicio de Pronósticos y Alertas</a:t>
            </a:r>
            <a:endParaRPr lang="es-MX"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Elaboró:</a:t>
            </a:r>
          </a:p>
          <a:p>
            <a:pPr marL="0" marR="0" lvl="0" indent="0" algn="l" rtl="0">
              <a:lnSpc>
                <a:spcPct val="100000"/>
              </a:lnSpc>
              <a:spcBef>
                <a:spcPts val="0"/>
              </a:spcBef>
              <a:spcAft>
                <a:spcPts val="0"/>
              </a:spcAft>
              <a:buClr>
                <a:srgbClr val="FFFFFF"/>
              </a:buClr>
              <a:buSzPts val="1400"/>
              <a:buFont typeface="Arial Narrow"/>
              <a:buNone/>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a:buClr>
                <a:srgbClr val="FFFFFF"/>
              </a:buClr>
              <a:buSzPts val="1400"/>
            </a:pPr>
            <a:r>
              <a:rPr lang="es-CO" sz="1100" b="1" i="0" dirty="0">
                <a:effectLst/>
                <a:latin typeface="Segoe UI" panose="020B0502040204020203" pitchFamily="34" charset="0"/>
              </a:rPr>
              <a:t>Rodney Poveda Fernández </a:t>
            </a:r>
            <a:r>
              <a:rPr lang="es-CO" sz="1100" b="1" dirty="0">
                <a:latin typeface="Verdana" panose="020B0604030504040204" pitchFamily="34" charset="0"/>
                <a:ea typeface="Verdana" panose="020B0604030504040204" pitchFamily="34" charset="0"/>
              </a:rPr>
              <a:t>- </a:t>
            </a:r>
            <a:r>
              <a:rPr lang="es-ES" sz="1100" b="1" dirty="0">
                <a:latin typeface="Verdana" panose="020B0604030504040204" pitchFamily="34" charset="0"/>
                <a:ea typeface="Verdana" panose="020B0604030504040204" pitchFamily="34" charset="0"/>
                <a:cs typeface="Verdana" panose="020B0604030504040204" pitchFamily="34" charset="0"/>
                <a:sym typeface="Arial Narrow"/>
              </a:rPr>
              <a:t>John Fredy Jiménez Prieto </a:t>
            </a:r>
            <a:r>
              <a:rPr lang="es-ES" sz="1100" b="1" dirty="0">
                <a:latin typeface="Verdana" panose="020B0604030504040204" pitchFamily="34" charset="0"/>
                <a:ea typeface="Verdana" panose="020B0604030504040204" pitchFamily="34" charset="0"/>
                <a:cs typeface="Verdana" panose="020B0604030504040204" pitchFamily="34" charset="0"/>
              </a:rPr>
              <a:t>(Meteorología).</a:t>
            </a:r>
          </a:p>
          <a:p>
            <a:pPr lvl="0">
              <a:buClr>
                <a:srgbClr val="FFFFFF"/>
              </a:buClr>
              <a:buSzPts val="1400"/>
            </a:pPr>
            <a:r>
              <a:rPr lang="es-ES" sz="1100" b="1" dirty="0">
                <a:latin typeface="Verdana" panose="020B0604030504040204" pitchFamily="34" charset="0"/>
                <a:ea typeface="Verdana" panose="020B0604030504040204" pitchFamily="34" charset="0"/>
                <a:cs typeface="Verdana" panose="020B0604030504040204" pitchFamily="34" charset="0"/>
              </a:rPr>
              <a:t>Lizeth Natalia Muñoz Herrera (Hidrología).</a:t>
            </a:r>
          </a:p>
          <a:p>
            <a:pPr lvl="0">
              <a:buClr>
                <a:srgbClr val="FFFFFF"/>
              </a:buClr>
              <a:buSzPts val="1400"/>
            </a:pPr>
            <a:r>
              <a:rPr lang="es-ES" sz="1100" b="1" dirty="0">
                <a:latin typeface="Verdana" panose="020B0604030504040204" pitchFamily="34" charset="0"/>
                <a:ea typeface="Verdana" panose="020B0604030504040204" pitchFamily="34" charset="0"/>
                <a:cs typeface="Verdana" panose="020B0604030504040204" pitchFamily="34" charset="0"/>
              </a:rPr>
              <a:t>Carolina Valencia Monroy (Deslizamientos de tierra).</a:t>
            </a:r>
          </a:p>
          <a:p>
            <a:pPr lvl="0">
              <a:buSzPts val="1400"/>
            </a:pPr>
            <a:r>
              <a:rPr lang="es-ES" sz="1100" b="1" dirty="0">
                <a:latin typeface="Verdana" panose="020B0604030504040204" pitchFamily="34" charset="0"/>
                <a:ea typeface="Verdana" panose="020B0604030504040204" pitchFamily="34" charset="0"/>
                <a:cs typeface="Verdana" panose="020B0604030504040204" pitchFamily="34" charset="0"/>
              </a:rPr>
              <a:t>Cristian Dario Arango Chacón (Incendios de la cobertura vegetal).</a:t>
            </a:r>
          </a:p>
          <a:p>
            <a:pPr lvl="0">
              <a:buSzPts val="1400"/>
            </a:pPr>
            <a:r>
              <a:rPr lang="es-ES" sz="1100" b="1" dirty="0">
                <a:latin typeface="Verdana" panose="020B0604030504040204" pitchFamily="34" charset="0"/>
                <a:ea typeface="Verdana" panose="020B0604030504040204" pitchFamily="34" charset="0"/>
                <a:cs typeface="Verdana" panose="020B0604030504040204" pitchFamily="34" charset="0"/>
              </a:rPr>
              <a:t>Lina María Pinto Hernández (Datos h</a:t>
            </a:r>
            <a:r>
              <a:rPr lang="es-ES" sz="1100" b="1" dirty="0">
                <a:latin typeface="Verdana" panose="020B0604030504040204" pitchFamily="34" charset="0"/>
                <a:ea typeface="Verdana" panose="020B0604030504040204" pitchFamily="34" charset="0"/>
                <a:cs typeface="Verdana" panose="020B0604030504040204" pitchFamily="34" charset="0"/>
                <a:sym typeface="Arial Narrow"/>
              </a:rPr>
              <a:t>idrometeorológicos</a:t>
            </a:r>
            <a:r>
              <a:rPr lang="es-ES" sz="1100" b="1" dirty="0">
                <a:latin typeface="Verdana" panose="020B0604030504040204" pitchFamily="34" charset="0"/>
                <a:ea typeface="Verdana" panose="020B0604030504040204" pitchFamily="34" charset="0"/>
                <a:cs typeface="Verdana" panose="020B0604030504040204" pitchFamily="34" charset="0"/>
              </a:rPr>
              <a:t>).</a:t>
            </a:r>
          </a:p>
          <a:p>
            <a:pPr>
              <a:buSzPts val="1400"/>
            </a:pPr>
            <a:r>
              <a:rPr lang="es-CO" sz="1100" b="1" dirty="0">
                <a:latin typeface="Verdana" panose="020B0604030504040204" pitchFamily="34" charset="0"/>
                <a:ea typeface="Verdana" panose="020B0604030504040204" pitchFamily="34" charset="0"/>
              </a:rPr>
              <a:t>José Norbey Sánchez Hernández </a:t>
            </a:r>
            <a:r>
              <a:rPr lang="es-ES" sz="1100" b="1" dirty="0">
                <a:latin typeface="Verdana" panose="020B0604030504040204" pitchFamily="34" charset="0"/>
                <a:ea typeface="Verdana" panose="020B0604030504040204" pitchFamily="34" charset="0"/>
                <a:cs typeface="Verdana" panose="020B0604030504040204" pitchFamily="34" charset="0"/>
                <a:sym typeface="Arial Narrow"/>
              </a:rPr>
              <a:t>(Informe técnico diario).</a:t>
            </a:r>
            <a:endParaRPr lang="es-ES" sz="1100" b="1" dirty="0">
              <a:latin typeface="Verdana" panose="020B0604030504040204" pitchFamily="34" charset="0"/>
              <a:ea typeface="Verdana" panose="020B0604030504040204" pitchFamily="34" charset="0"/>
              <a:cs typeface="Verdana" panose="020B0604030504040204" pitchFamily="34" charset="0"/>
            </a:endParaRPr>
          </a:p>
          <a:p>
            <a:pPr lvl="0">
              <a:buSzPts val="1400"/>
            </a:pPr>
            <a:endParaRPr lang="es-ES"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OFICINA DEL SERVICIO DE PRONÓSTICO Y ALERTAS</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http://www.ideam.gov.co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Correos electrónicos</a:t>
            </a: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 servicio@ideam.gov.co, alertas@ideam.gov.co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Calle 25D N° 96B - 70, piso 3. Bogotá, D.C. </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Teléfono: 3075625 ext. 1334 -1336.</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 name="Google Shape;1730;p69"/>
          <p:cNvSpPr/>
          <p:nvPr/>
        </p:nvSpPr>
        <p:spPr>
          <a:xfrm>
            <a:off x="8550975" y="211435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CO" sz="1400" b="1" i="0" u="none" strike="noStrike" cap="none" dirty="0">
                <a:solidFill>
                  <a:srgbClr val="92D050"/>
                </a:solidFill>
                <a:latin typeface="Verdana" panose="020B0604030504040204" pitchFamily="34" charset="0"/>
                <a:ea typeface="Verdana" panose="020B0604030504040204" pitchFamily="34" charset="0"/>
                <a:cs typeface="Calibri"/>
                <a:sym typeface="Calibri"/>
              </a:rPr>
              <a:t>VISITA NUESTRAS REDES SOCIALES</a:t>
            </a:r>
            <a:endParaRPr sz="1100" b="1" i="0" u="none" strike="noStrike" cap="none" dirty="0">
              <a:solidFill>
                <a:srgbClr val="92D050"/>
              </a:solidFill>
              <a:latin typeface="Verdana" panose="020B0604030504040204" pitchFamily="34" charset="0"/>
              <a:ea typeface="Verdana" panose="020B0604030504040204" pitchFamily="34" charset="0"/>
              <a:cs typeface="Arial"/>
              <a:sym typeface="Arial"/>
            </a:endParaRPr>
          </a:p>
        </p:txBody>
      </p:sp>
      <p:grpSp>
        <p:nvGrpSpPr>
          <p:cNvPr id="38" name="Grupo 37"/>
          <p:cNvGrpSpPr/>
          <p:nvPr/>
        </p:nvGrpSpPr>
        <p:grpSpPr>
          <a:xfrm>
            <a:off x="8870090" y="2927392"/>
            <a:ext cx="2227674" cy="2559007"/>
            <a:chOff x="8855817" y="2561633"/>
            <a:chExt cx="1843914" cy="2118168"/>
          </a:xfrm>
        </p:grpSpPr>
        <p:pic>
          <p:nvPicPr>
            <p:cNvPr id="29" name="Imagen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817" y="4349526"/>
              <a:ext cx="330275" cy="330275"/>
            </a:xfrm>
            <a:prstGeom prst="rect">
              <a:avLst/>
            </a:prstGeom>
          </p:spPr>
        </p:pic>
        <p:pic>
          <p:nvPicPr>
            <p:cNvPr id="30" name="Imagen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817" y="3746544"/>
              <a:ext cx="330275" cy="330275"/>
            </a:xfrm>
            <a:prstGeom prst="rect">
              <a:avLst/>
            </a:prstGeom>
          </p:spPr>
        </p:pic>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817" y="3177616"/>
              <a:ext cx="330275" cy="317572"/>
            </a:xfrm>
            <a:prstGeom prst="rect">
              <a:avLst/>
            </a:prstGeom>
          </p:spPr>
        </p:pic>
        <p:pic>
          <p:nvPicPr>
            <p:cNvPr id="32" name="Imagen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5817" y="2561633"/>
              <a:ext cx="330275" cy="330275"/>
            </a:xfrm>
            <a:prstGeom prst="rect">
              <a:avLst/>
            </a:prstGeom>
          </p:spPr>
        </p:pic>
        <p:sp>
          <p:nvSpPr>
            <p:cNvPr id="33" name="Google Shape;1725;p69"/>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4" name="Google Shape;1724;p69"/>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t>
              </a: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5" name="Google Shape;1724;p69"/>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6" name="Google Shape;1724;p69"/>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spTree>
    <p:extLst>
      <p:ext uri="{BB962C8B-B14F-4D97-AF65-F5344CB8AC3E}">
        <p14:creationId xmlns:p14="http://schemas.microsoft.com/office/powerpoint/2010/main" val="310836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p:cNvGraphicFramePr/>
          <p:nvPr/>
        </p:nvGraphicFramePr>
        <p:xfrm>
          <a:off x="871538" y="1651000"/>
          <a:ext cx="10731500" cy="2862271"/>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6650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395" marB="3739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981">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395" marB="3739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60782">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latin typeface="Arial Narrow"/>
                        <a:ea typeface="Arial Narrow"/>
                        <a:cs typeface="Arial Narrow"/>
                        <a:sym typeface="Arial Narrow"/>
                      </a:endParaRPr>
                    </a:p>
                  </a:txBody>
                  <a:tcPr marL="74905" marR="74905" marT="37395" marB="3739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endParaRPr lang="es-CO" sz="1000" b="1" u="none" strike="noStrike" cap="none" dirty="0">
                        <a:solidFill>
                          <a:srgbClr val="04945F"/>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a:t>
                      </a:r>
                      <a:r>
                        <a:rPr lang="es-CO" sz="1000" b="0" u="none" strike="noStrike" cap="none" dirty="0" err="1">
                          <a:solidFill>
                            <a:srgbClr val="1D1B10"/>
                          </a:solidFill>
                          <a:latin typeface="Verdana"/>
                          <a:ea typeface="Verdana"/>
                          <a:cs typeface="Verdana"/>
                          <a:sym typeface="Verdana"/>
                        </a:rPr>
                        <a:t>Cucunubá</a:t>
                      </a:r>
                      <a:r>
                        <a:rPr lang="es-CO" sz="1000" b="0" u="none" strike="noStrike" cap="none" dirty="0">
                          <a:solidFill>
                            <a:srgbClr val="1D1B10"/>
                          </a:solidFill>
                          <a:latin typeface="Verdana"/>
                          <a:ea typeface="Verdana"/>
                          <a:cs typeface="Verdana"/>
                          <a:sym typeface="Verdana"/>
                        </a:rPr>
                        <a:t>, El Rosal, Facatativá, Funza, Fúquene, Gachancipá, </a:t>
                      </a:r>
                      <a:r>
                        <a:rPr lang="es-CO" sz="1000" b="0" u="none" strike="noStrike" cap="none" dirty="0" err="1">
                          <a:solidFill>
                            <a:srgbClr val="1D1B10"/>
                          </a:solidFill>
                          <a:latin typeface="Verdana"/>
                          <a:ea typeface="Verdana"/>
                          <a:cs typeface="Verdana"/>
                          <a:sym typeface="Verdana"/>
                        </a:rPr>
                        <a:t>Guachetá</a:t>
                      </a:r>
                      <a:r>
                        <a:rPr lang="es-CO" sz="1000" b="0" u="none" strike="noStrike" cap="none" dirty="0">
                          <a:solidFill>
                            <a:srgbClr val="1D1B10"/>
                          </a:solidFill>
                          <a:latin typeface="Verdana"/>
                          <a:ea typeface="Verdana"/>
                          <a:cs typeface="Verdana"/>
                          <a:sym typeface="Verdana"/>
                        </a:rPr>
                        <a:t>, Guasca, Guatavita, La Calera, Lenguazaque, Madrid, Mosquera, Nemocón, Sesquilé, Sibaté, Simijaca, Soacha, Sopó, Subachoque, Suesca, Susa, </a:t>
                      </a:r>
                      <a:r>
                        <a:rPr lang="es-CO" sz="1000" b="0" u="none" strike="noStrike" cap="none" dirty="0" err="1">
                          <a:solidFill>
                            <a:srgbClr val="1D1B10"/>
                          </a:solidFill>
                          <a:latin typeface="Verdana"/>
                          <a:ea typeface="Verdana"/>
                          <a:cs typeface="Verdana"/>
                          <a:sym typeface="Verdana"/>
                        </a:rPr>
                        <a:t>Sutatausa</a:t>
                      </a:r>
                      <a:r>
                        <a:rPr lang="es-CO" sz="1000" b="0" u="none" strike="noStrike" cap="none" dirty="0">
                          <a:solidFill>
                            <a:srgbClr val="1D1B10"/>
                          </a:solidFill>
                          <a:latin typeface="Verdana"/>
                          <a:ea typeface="Verdana"/>
                          <a:cs typeface="Verdana"/>
                          <a:sym typeface="Verdana"/>
                        </a:rPr>
                        <a:t>, Tabio, Tausa, </a:t>
                      </a:r>
                      <a:r>
                        <a:rPr lang="es-CO" sz="1000" b="0" u="none" strike="noStrike" cap="none" dirty="0" err="1">
                          <a:solidFill>
                            <a:srgbClr val="1D1B10"/>
                          </a:solidFill>
                          <a:latin typeface="Verdana"/>
                          <a:ea typeface="Verdana"/>
                          <a:cs typeface="Verdana"/>
                          <a:sym typeface="Verdana"/>
                        </a:rPr>
                        <a:t>Tenjo</a:t>
                      </a:r>
                      <a:r>
                        <a:rPr lang="es-CO" sz="1000" b="0" u="none" strike="noStrike" cap="none" dirty="0">
                          <a:solidFill>
                            <a:srgbClr val="1D1B10"/>
                          </a:solidFill>
                          <a:latin typeface="Verdana"/>
                          <a:ea typeface="Verdana"/>
                          <a:cs typeface="Verdana"/>
                          <a:sym typeface="Verdana"/>
                        </a:rPr>
                        <a:t>, Tocancipá, Ubaque, Ubaté, Villapinzón, </a:t>
                      </a:r>
                      <a:r>
                        <a:rPr lang="es-CO" sz="1000" b="0" u="none" strike="noStrike" cap="none" dirty="0" err="1">
                          <a:solidFill>
                            <a:srgbClr val="1D1B10"/>
                          </a:solidFill>
                          <a:latin typeface="Verdana"/>
                          <a:ea typeface="Verdana"/>
                          <a:cs typeface="Verdana"/>
                          <a:sym typeface="Verdana"/>
                        </a:rPr>
                        <a:t>Zipacón</a:t>
                      </a:r>
                      <a:r>
                        <a:rPr lang="es-CO" sz="1000" b="0" u="none" strike="noStrike" cap="none" dirty="0">
                          <a:solidFill>
                            <a:srgbClr val="1D1B10"/>
                          </a:solidFill>
                          <a:latin typeface="Verdana"/>
                          <a:ea typeface="Verdana"/>
                          <a:cs typeface="Verdana"/>
                          <a:sym typeface="Verdana"/>
                        </a:rPr>
                        <a:t>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a:t>
                      </a:r>
                      <a:r>
                        <a:rPr lang="es-CO" sz="1000" b="0" u="none" strike="noStrike" cap="none" dirty="0" err="1">
                          <a:solidFill>
                            <a:srgbClr val="1D1B10"/>
                          </a:solidFill>
                          <a:latin typeface="Verdana"/>
                          <a:ea typeface="Verdana"/>
                          <a:cs typeface="Verdana"/>
                          <a:sym typeface="Verdana"/>
                        </a:rPr>
                        <a:t>Betéitiva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Busbanzá</a:t>
                      </a:r>
                      <a:r>
                        <a:rPr lang="es-CO" sz="1000" b="0" u="none" strike="noStrike" cap="none" dirty="0">
                          <a:solidFill>
                            <a:srgbClr val="1D1B10"/>
                          </a:solidFill>
                          <a:latin typeface="Verdana"/>
                          <a:ea typeface="Verdana"/>
                          <a:cs typeface="Verdana"/>
                          <a:sym typeface="Verdana"/>
                        </a:rPr>
                        <a:t>, Caldas, </a:t>
                      </a:r>
                      <a:r>
                        <a:rPr lang="es-CO" sz="1000" b="0" u="none" strike="noStrike" cap="none" dirty="0" err="1">
                          <a:solidFill>
                            <a:srgbClr val="1D1B10"/>
                          </a:solidFill>
                          <a:latin typeface="Verdana"/>
                          <a:ea typeface="Verdana"/>
                          <a:cs typeface="Verdana"/>
                          <a:sym typeface="Verdana"/>
                        </a:rPr>
                        <a:t>Cerinza</a:t>
                      </a:r>
                      <a:r>
                        <a:rPr lang="es-CO" sz="1000" b="0" u="none" strike="noStrike" cap="none" dirty="0">
                          <a:solidFill>
                            <a:srgbClr val="1D1B10"/>
                          </a:solidFill>
                          <a:latin typeface="Verdana"/>
                          <a:ea typeface="Verdana"/>
                          <a:cs typeface="Verdana"/>
                          <a:sym typeface="Verdana"/>
                        </a:rPr>
                        <a:t>, Chiquinquirá, Chivatá, Ciénega, </a:t>
                      </a:r>
                      <a:r>
                        <a:rPr lang="es-CO" sz="1000" b="0" u="none" strike="noStrike" cap="none" dirty="0" err="1">
                          <a:solidFill>
                            <a:srgbClr val="1D1B10"/>
                          </a:solidFill>
                          <a:latin typeface="Verdana"/>
                          <a:ea typeface="Verdana"/>
                          <a:cs typeface="Verdana"/>
                          <a:sym typeface="Verdana"/>
                        </a:rPr>
                        <a:t>Cómbita</a:t>
                      </a:r>
                      <a:r>
                        <a:rPr lang="es-CO" sz="1000" b="0" u="none" strike="noStrike" cap="none" dirty="0">
                          <a:solidFill>
                            <a:srgbClr val="1D1B10"/>
                          </a:solidFill>
                          <a:latin typeface="Verdana"/>
                          <a:ea typeface="Verdana"/>
                          <a:cs typeface="Verdana"/>
                          <a:sym typeface="Verdana"/>
                        </a:rPr>
                        <a:t>, Corrales, </a:t>
                      </a:r>
                      <a:r>
                        <a:rPr lang="es-CO" sz="1000" b="0" u="none" strike="noStrike" cap="none" dirty="0" err="1">
                          <a:solidFill>
                            <a:srgbClr val="1D1B10"/>
                          </a:solidFill>
                          <a:latin typeface="Verdana"/>
                          <a:ea typeface="Verdana"/>
                          <a:cs typeface="Verdana"/>
                          <a:sym typeface="Verdana"/>
                        </a:rPr>
                        <a:t>Cucaita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Cuítiva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Chíquiza</a:t>
                      </a:r>
                      <a:r>
                        <a:rPr lang="es-CO" sz="1000" b="0" u="none" strike="noStrike" cap="none" dirty="0">
                          <a:solidFill>
                            <a:srgbClr val="1D1B10"/>
                          </a:solidFill>
                          <a:latin typeface="Verdana"/>
                          <a:ea typeface="Verdana"/>
                          <a:cs typeface="Verdana"/>
                          <a:sym typeface="Verdana"/>
                        </a:rPr>
                        <a:t>, Duitama, Firavitoba, Floresta, </a:t>
                      </a:r>
                      <a:r>
                        <a:rPr lang="es-CO" sz="1000" b="0" u="none" strike="noStrike" cap="none" dirty="0" err="1">
                          <a:solidFill>
                            <a:srgbClr val="1D1B10"/>
                          </a:solidFill>
                          <a:latin typeface="Verdana"/>
                          <a:ea typeface="Verdana"/>
                          <a:cs typeface="Verdana"/>
                          <a:sym typeface="Verdana"/>
                        </a:rPr>
                        <a:t>Gámeza</a:t>
                      </a:r>
                      <a:r>
                        <a:rPr lang="es-CO" sz="1000" b="0" u="none" strike="noStrike" cap="none" dirty="0">
                          <a:solidFill>
                            <a:srgbClr val="1D1B10"/>
                          </a:solidFill>
                          <a:latin typeface="Verdana"/>
                          <a:ea typeface="Verdana"/>
                          <a:cs typeface="Verdana"/>
                          <a:sym typeface="Verdana"/>
                        </a:rPr>
                        <a:t>, Iza, Villa de Leyva, Mongua, </a:t>
                      </a:r>
                      <a:r>
                        <a:rPr lang="es-CO" sz="1000" b="0" u="none" strike="noStrike" cap="none" dirty="0" err="1">
                          <a:solidFill>
                            <a:srgbClr val="1D1B10"/>
                          </a:solidFill>
                          <a:latin typeface="Verdana"/>
                          <a:ea typeface="Verdana"/>
                          <a:cs typeface="Verdana"/>
                          <a:sym typeface="Verdana"/>
                        </a:rPr>
                        <a:t>Monguí</a:t>
                      </a:r>
                      <a:r>
                        <a:rPr lang="es-CO" sz="1000" b="0" u="none" strike="noStrike" cap="none" dirty="0">
                          <a:solidFill>
                            <a:srgbClr val="1D1B10"/>
                          </a:solidFill>
                          <a:latin typeface="Verdana"/>
                          <a:ea typeface="Verdana"/>
                          <a:cs typeface="Verdana"/>
                          <a:sym typeface="Verdana"/>
                        </a:rPr>
                        <a:t>, Motavita, Nobsa, </a:t>
                      </a:r>
                      <a:r>
                        <a:rPr lang="es-CO" sz="1000" b="0" u="none" strike="noStrike" cap="none" dirty="0" err="1">
                          <a:solidFill>
                            <a:srgbClr val="1D1B10"/>
                          </a:solidFill>
                          <a:latin typeface="Verdana"/>
                          <a:ea typeface="Verdana"/>
                          <a:cs typeface="Verdana"/>
                          <a:sym typeface="Verdana"/>
                        </a:rPr>
                        <a:t>Oicatá</a:t>
                      </a:r>
                      <a:r>
                        <a:rPr lang="es-CO" sz="1000" b="0" u="none" strike="noStrike" cap="none" dirty="0">
                          <a:solidFill>
                            <a:srgbClr val="1D1B10"/>
                          </a:solidFill>
                          <a:latin typeface="Verdana"/>
                          <a:ea typeface="Verdana"/>
                          <a:cs typeface="Verdana"/>
                          <a:sym typeface="Verdana"/>
                        </a:rPr>
                        <a:t>, Paipa, Paz de Río, Pesca, </a:t>
                      </a:r>
                      <a:r>
                        <a:rPr lang="es-CO" sz="1000" b="0" u="none" strike="noStrike" cap="none" dirty="0" err="1">
                          <a:solidFill>
                            <a:srgbClr val="1D1B10"/>
                          </a:solidFill>
                          <a:latin typeface="Verdana"/>
                          <a:ea typeface="Verdana"/>
                          <a:cs typeface="Verdana"/>
                          <a:sym typeface="Verdana"/>
                        </a:rPr>
                        <a:t>Ráquira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Saboyá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Samacá</a:t>
                      </a:r>
                      <a:r>
                        <a:rPr lang="es-CO" sz="1000" b="0" u="none" strike="noStrike" cap="none" dirty="0">
                          <a:solidFill>
                            <a:srgbClr val="1D1B10"/>
                          </a:solidFill>
                          <a:latin typeface="Verdana"/>
                          <a:ea typeface="Verdana"/>
                          <a:cs typeface="Verdana"/>
                          <a:sym typeface="Verdana"/>
                        </a:rPr>
                        <a:t>, San Miguel de Sema, Santa Rosa de Viterbo, </a:t>
                      </a:r>
                      <a:r>
                        <a:rPr lang="es-CO" sz="1000" b="0" u="none" strike="noStrike" cap="none" dirty="0" err="1">
                          <a:solidFill>
                            <a:srgbClr val="1D1B10"/>
                          </a:solidFill>
                          <a:latin typeface="Verdana"/>
                          <a:ea typeface="Verdana"/>
                          <a:cs typeface="Verdana"/>
                          <a:sym typeface="Verdana"/>
                        </a:rPr>
                        <a:t>Siachoque</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Socha</a:t>
                      </a:r>
                      <a:r>
                        <a:rPr lang="es-CO" sz="1000" b="0" u="none" strike="noStrike" cap="none" dirty="0">
                          <a:solidFill>
                            <a:srgbClr val="1D1B10"/>
                          </a:solidFill>
                          <a:latin typeface="Verdana"/>
                          <a:ea typeface="Verdana"/>
                          <a:cs typeface="Verdana"/>
                          <a:sym typeface="Verdana"/>
                        </a:rPr>
                        <a:t>, Sogamoso, Sora, Sotaquirá, </a:t>
                      </a:r>
                      <a:r>
                        <a:rPr lang="es-CO" sz="1000" b="0" u="none" strike="noStrike" cap="none" dirty="0" err="1">
                          <a:solidFill>
                            <a:srgbClr val="1D1B10"/>
                          </a:solidFill>
                          <a:latin typeface="Verdana"/>
                          <a:ea typeface="Verdana"/>
                          <a:cs typeface="Verdana"/>
                          <a:sym typeface="Verdana"/>
                        </a:rPr>
                        <a:t>Soracá</a:t>
                      </a:r>
                      <a:r>
                        <a:rPr lang="es-CO" sz="1000" b="0" u="none" strike="noStrike" cap="none" dirty="0">
                          <a:solidFill>
                            <a:srgbClr val="1D1B10"/>
                          </a:solidFill>
                          <a:latin typeface="Verdana"/>
                          <a:ea typeface="Verdana"/>
                          <a:cs typeface="Verdana"/>
                          <a:sym typeface="Verdana"/>
                        </a:rPr>
                        <a:t>, Tasco, Tibasosa, Toca, Tópaga, Tota, Tuta, </a:t>
                      </a:r>
                      <a:r>
                        <a:rPr lang="es-CO" sz="1000" b="0" u="none" strike="noStrike" cap="none" dirty="0" err="1">
                          <a:solidFill>
                            <a:srgbClr val="1D1B10"/>
                          </a:solidFill>
                          <a:latin typeface="Verdana"/>
                          <a:ea typeface="Verdana"/>
                          <a:cs typeface="Verdana"/>
                          <a:sym typeface="Verdana"/>
                        </a:rPr>
                        <a:t>Tutazá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Ventaquemada</a:t>
                      </a:r>
                      <a:r>
                        <a:rPr lang="es-CO" sz="1000" b="0" u="none" strike="noStrike" cap="none" dirty="0">
                          <a:solidFill>
                            <a:srgbClr val="1D1B10"/>
                          </a:solidFill>
                          <a:latin typeface="Verdana"/>
                          <a:ea typeface="Verdana"/>
                          <a:cs typeface="Verdana"/>
                          <a:sym typeface="Verdana"/>
                        </a:rPr>
                        <a:t> y </a:t>
                      </a:r>
                      <a:r>
                        <a:rPr lang="es-CO" sz="1000" b="0" u="none" strike="noStrike" cap="none" dirty="0" err="1">
                          <a:solidFill>
                            <a:srgbClr val="1D1B10"/>
                          </a:solidFill>
                          <a:latin typeface="Verdana"/>
                          <a:ea typeface="Verdana"/>
                          <a:cs typeface="Verdana"/>
                          <a:sym typeface="Verdana"/>
                        </a:rPr>
                        <a:t>Viracachá</a:t>
                      </a:r>
                      <a:r>
                        <a:rPr lang="es-CO" sz="1000" b="0" u="none" strike="noStrike" cap="none" dirty="0">
                          <a:solidFill>
                            <a:srgbClr val="1D1B10"/>
                          </a:solidFill>
                          <a:latin typeface="Verdana"/>
                          <a:ea typeface="Verdana"/>
                          <a:cs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MX" sz="1000" b="1" u="none" strike="noStrike" cap="none" dirty="0">
                          <a:solidFill>
                            <a:srgbClr val="04945F"/>
                          </a:solidFill>
                          <a:latin typeface="Verdana"/>
                          <a:ea typeface="Verdana"/>
                          <a:cs typeface="Verdana"/>
                          <a:sym typeface="Verdana"/>
                        </a:rPr>
                        <a:t>SANTANDERES</a:t>
                      </a: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rgbClr val="1D1B10"/>
                          </a:solidFill>
                          <a:latin typeface="Verdana"/>
                          <a:ea typeface="Verdana"/>
                          <a:cs typeface="Verdana"/>
                          <a:sym typeface="Verdana"/>
                        </a:rPr>
                        <a:t>NORTE</a:t>
                      </a:r>
                      <a:r>
                        <a:rPr lang="es-MX" sz="1000" u="none" strike="noStrike" cap="none" dirty="0">
                          <a:solidFill>
                            <a:srgbClr val="1D1B10"/>
                          </a:solidFill>
                          <a:latin typeface="Verdana"/>
                          <a:ea typeface="Verdana"/>
                          <a:cs typeface="Verdana"/>
                          <a:sym typeface="Verdana"/>
                        </a:rPr>
                        <a:t> </a:t>
                      </a:r>
                      <a:r>
                        <a:rPr lang="es-MX" sz="1000" b="1" u="none" strike="noStrike" cap="none" dirty="0">
                          <a:solidFill>
                            <a:srgbClr val="1D1B10"/>
                          </a:solidFill>
                          <a:latin typeface="Verdana"/>
                          <a:ea typeface="Verdana"/>
                          <a:cs typeface="Verdana"/>
                          <a:sym typeface="Verdana"/>
                        </a:rPr>
                        <a:t>DE</a:t>
                      </a:r>
                      <a:r>
                        <a:rPr lang="es-MX" sz="1000" u="none" strike="noStrike" cap="none" dirty="0">
                          <a:solidFill>
                            <a:srgbClr val="1D1B10"/>
                          </a:solidFill>
                          <a:latin typeface="Verdana"/>
                          <a:ea typeface="Verdana"/>
                          <a:cs typeface="Verdana"/>
                          <a:sym typeface="Verdana"/>
                        </a:rPr>
                        <a:t> </a:t>
                      </a:r>
                      <a:r>
                        <a:rPr lang="es-MX" sz="1000" b="1" u="none" strike="noStrike" cap="none" dirty="0">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a:t>
                      </a:r>
                      <a:r>
                        <a:rPr lang="es-MX" sz="1000" u="none" strike="noStrike" cap="none" dirty="0" err="1">
                          <a:solidFill>
                            <a:srgbClr val="1D1B10"/>
                          </a:solidFill>
                          <a:latin typeface="Verdana"/>
                          <a:ea typeface="Verdana"/>
                          <a:cs typeface="Verdana"/>
                          <a:sym typeface="Verdana"/>
                        </a:rPr>
                        <a:t>Cácota</a:t>
                      </a:r>
                      <a:r>
                        <a:rPr lang="es-MX" sz="1000" u="none" strike="noStrike" cap="none" dirty="0">
                          <a:solidFill>
                            <a:srgbClr val="1D1B10"/>
                          </a:solidFill>
                          <a:latin typeface="Verdana"/>
                          <a:ea typeface="Verdana"/>
                          <a:cs typeface="Verdana"/>
                          <a:sym typeface="Verdana"/>
                        </a:rPr>
                        <a:t>, </a:t>
                      </a:r>
                      <a:r>
                        <a:rPr lang="es-MX" sz="1000" u="none" strike="noStrike" cap="none" dirty="0" err="1">
                          <a:solidFill>
                            <a:srgbClr val="1D1B10"/>
                          </a:solidFill>
                          <a:latin typeface="Verdana"/>
                          <a:ea typeface="Verdana"/>
                          <a:cs typeface="Verdana"/>
                          <a:sym typeface="Verdana"/>
                        </a:rPr>
                        <a:t>Mutiscua</a:t>
                      </a:r>
                      <a:r>
                        <a:rPr lang="es-MX" sz="1000" u="none" strike="noStrike" cap="none" dirty="0">
                          <a:solidFill>
                            <a:srgbClr val="1D1B10"/>
                          </a:solidFill>
                          <a:latin typeface="Verdana"/>
                          <a:ea typeface="Verdana"/>
                          <a:cs typeface="Verdana"/>
                          <a:sym typeface="Verdana"/>
                        </a:rPr>
                        <a:t>, Pamplona y Silos.</a:t>
                      </a: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Bolívar, El Peñón, Jesús María, Sucre y Vélez.</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latin typeface="Verdana"/>
                        <a:ea typeface="Verdana"/>
                        <a:cs typeface="Verdana"/>
                        <a:sym typeface="Verdana"/>
                      </a:endParaRPr>
                    </a:p>
                  </a:txBody>
                  <a:tcPr marL="74905" marR="74905" marT="37395" marB="3739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888847" name="Google Shape;683;p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94957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8848" name="Google Shape;684;p7"/>
          <p:cNvGrpSpPr>
            <a:grpSpLocks/>
          </p:cNvGrpSpPr>
          <p:nvPr/>
        </p:nvGrpSpPr>
        <p:grpSpPr bwMode="auto">
          <a:xfrm>
            <a:off x="1746250" y="982663"/>
            <a:ext cx="8699500" cy="581025"/>
            <a:chOff x="1743616" y="1035694"/>
            <a:chExt cx="8699679" cy="579550"/>
          </a:xfrm>
        </p:grpSpPr>
        <p:sp>
          <p:nvSpPr>
            <p:cNvPr id="888861" name="Google Shape;685;p7"/>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8862" name="Google Shape;686;p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63" name="Google Shape;687;p7"/>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8849" name="Google Shape;688;p7"/>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99</a:t>
            </a:r>
          </a:p>
        </p:txBody>
      </p:sp>
      <p:sp>
        <p:nvSpPr>
          <p:cNvPr id="12" name="Rectángulo 11"/>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8</a:t>
            </a:r>
          </a:p>
        </p:txBody>
      </p:sp>
      <p:sp>
        <p:nvSpPr>
          <p:cNvPr id="14" name="Marcador de texto 1"/>
          <p:cNvSpPr txBox="1">
            <a:spLocks/>
          </p:cNvSpPr>
          <p:nvPr/>
        </p:nvSpPr>
        <p:spPr>
          <a:xfrm>
            <a:off x="3741738" y="657225"/>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a:t>
            </a:r>
            <a:fld id="{E5F557DC-F21D-4ED8-9466-13D062D946A0}" type="datetime4">
              <a:rPr kumimoji="0" lang="es-MX" sz="1200" b="1" i="0" u="none" strike="noStrike" kern="0" cap="none" spc="0" normalizeH="0" baseline="0" noProof="0" smtClean="0">
                <a:ln>
                  <a:noFill/>
                </a:ln>
                <a:solidFill>
                  <a:srgbClr val="00B0F0"/>
                </a:solidFill>
                <a:effectLst/>
                <a:uLnTx/>
                <a:uFillTx/>
                <a:latin typeface="Arial Narrow" panose="020B0606020202030204" pitchFamily="34" charset="0"/>
                <a:cs typeface="Arial"/>
                <a:sym typeface="Arial"/>
              </a:rPr>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t>9 de marzo de 2025</a:t>
            </a:fld>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 | 12:00 HLC</a:t>
            </a:r>
          </a:p>
        </p:txBody>
      </p:sp>
      <p:pic>
        <p:nvPicPr>
          <p:cNvPr id="888853" name="Google Shape;682;p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263" y="2538413"/>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8854" name="Google Shape;681;p7" descr="Recurso 25.pn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a:t>
            </a:r>
            <a:r>
              <a:rPr kumimoji="0" lang="es-CO" sz="18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 49</a:t>
            </a:r>
          </a:p>
        </p:txBody>
      </p:sp>
      <p:pic>
        <p:nvPicPr>
          <p:cNvPr id="888856" name="Imagen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25688" y="3731419"/>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57" name="Rectángulo 3"/>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click derecho en el hipervínculo y consulte el archivo</a:t>
            </a:r>
          </a:p>
        </p:txBody>
      </p:sp>
      <p:sp>
        <p:nvSpPr>
          <p:cNvPr id="17" name="Rectángulo 16"/>
          <p:cNvSpPr/>
          <p:nvPr/>
        </p:nvSpPr>
        <p:spPr>
          <a:xfrm>
            <a:off x="-2112963" y="949325"/>
            <a:ext cx="1309688"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pic>
        <p:nvPicPr>
          <p:cNvPr id="888859" name="Google Shape;682;p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176053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p:cNvSpPr/>
          <p:nvPr/>
        </p:nvSpPr>
        <p:spPr>
          <a:xfrm>
            <a:off x="10255250" y="4225925"/>
            <a:ext cx="1309688" cy="177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panose="020B0604020202020204" pitchFamily="34" charset="0"/>
              </a:rPr>
              <a:t>TOTAL 99</a:t>
            </a:r>
          </a:p>
        </p:txBody>
      </p:sp>
      <p:sp>
        <p:nvSpPr>
          <p:cNvPr id="2" name="Rectángulo 1">
            <a:extLst>
              <a:ext uri="{FF2B5EF4-FFF2-40B4-BE49-F238E27FC236}">
                <a16:creationId xmlns:a16="http://schemas.microsoft.com/office/drawing/2014/main" id="{FBC8267F-2B5B-CADF-7F63-684B768A38ED}"/>
              </a:ext>
            </a:extLst>
          </p:cNvPr>
          <p:cNvSpPr/>
          <p:nvPr/>
        </p:nvSpPr>
        <p:spPr>
          <a:xfrm>
            <a:off x="120073" y="138545"/>
            <a:ext cx="1782618" cy="7568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36379298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blob:https://web.whatsapp.com/fbd4b136-6e6f-4b43-b6d3-c8088572306f"/>
          <p:cNvSpPr>
            <a:spLocks noChangeAspect="1" noChangeArrowheads="1"/>
          </p:cNvSpPr>
          <p:nvPr/>
        </p:nvSpPr>
        <p:spPr bwMode="auto">
          <a:xfrm>
            <a:off x="155575" y="-991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ángulo 15"/>
          <p:cNvSpPr/>
          <p:nvPr/>
        </p:nvSpPr>
        <p:spPr>
          <a:xfrm>
            <a:off x="7811998" y="5632518"/>
            <a:ext cx="3995654" cy="515526"/>
          </a:xfrm>
          <a:prstGeom prst="rect">
            <a:avLst/>
          </a:prstGeom>
          <a:solidFill>
            <a:schemeClr val="bg1"/>
          </a:solidFill>
        </p:spPr>
        <p:txBody>
          <a:bodyPr wrap="square">
            <a:spAutoFit/>
          </a:bodyPr>
          <a:lstStyle/>
          <a:p>
            <a:pPr marL="85725" lvl="1" algn="ctr">
              <a:lnSpc>
                <a:spcPts val="1100"/>
              </a:lnSpc>
              <a:defRPr/>
            </a:pPr>
            <a:endParaRPr lang="es-CO" altLang="es-CO" sz="1000" b="1" dirty="0">
              <a:solidFill>
                <a:prstClr val="black"/>
              </a:solidFill>
              <a:latin typeface="Arial Narrow" panose="020B0606020202030204" pitchFamily="34" charset="0"/>
            </a:endParaRPr>
          </a:p>
          <a:p>
            <a:pPr marL="85725" lvl="1" algn="ctr">
              <a:lnSpc>
                <a:spcPts val="1100"/>
              </a:lnSpc>
              <a:defRPr/>
            </a:pPr>
            <a:r>
              <a:rPr lang="es-CO" altLang="es-CO" sz="1000" b="1" dirty="0">
                <a:solidFill>
                  <a:prstClr val="black"/>
                </a:solidFill>
                <a:latin typeface="Arial Narrow" panose="020B0606020202030204" pitchFamily="34" charset="0"/>
              </a:rPr>
              <a:t>Descargas eléctricas en las últimas dos horas.</a:t>
            </a:r>
          </a:p>
          <a:p>
            <a:pPr marL="85725" lvl="1" algn="ctr">
              <a:lnSpc>
                <a:spcPts val="1100"/>
              </a:lnSpc>
              <a:defRPr/>
            </a:pPr>
            <a:r>
              <a:rPr lang="es-CO" altLang="es-CO" sz="1000" b="1" dirty="0">
                <a:solidFill>
                  <a:prstClr val="black"/>
                </a:solidFill>
                <a:latin typeface="Arial Narrow" panose="020B0606020202030204" pitchFamily="34" charset="0"/>
              </a:rPr>
              <a:t>Fuente: : /map.blitzortung.org/</a:t>
            </a:r>
            <a:endParaRPr lang="es-CO" altLang="es-CO" sz="1200" b="1" dirty="0">
              <a:solidFill>
                <a:prstClr val="black"/>
              </a:solidFill>
              <a:latin typeface="Arial Narrow" panose="020B0606020202030204" pitchFamily="34" charset="0"/>
            </a:endParaRPr>
          </a:p>
        </p:txBody>
      </p:sp>
      <p:sp>
        <p:nvSpPr>
          <p:cNvPr id="5" name="AutoShape 2" descr="blob:https://web.whatsapp.com/5381b47e-f77d-4f5e-947e-6c73afbf5af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4491962" y="903761"/>
            <a:ext cx="3320031" cy="4720395"/>
          </a:xfrm>
          <a:prstGeom prst="rect">
            <a:avLst/>
          </a:prstGeom>
          <a:solidFill>
            <a:schemeClr val="bg1"/>
          </a:solidFill>
        </p:spPr>
        <p:txBody>
          <a:bodyPr wrap="square">
            <a:spAutoFit/>
          </a:bodyPr>
          <a:lstStyle/>
          <a:p>
            <a:pPr algn="just">
              <a:lnSpc>
                <a:spcPct val="107000"/>
              </a:lnSpc>
              <a:spcAft>
                <a:spcPts val="800"/>
              </a:spcAft>
            </a:pPr>
            <a:r>
              <a:rPr lang="es-MX" dirty="0">
                <a:effectLst/>
                <a:latin typeface="Arial Narrow" panose="020B0606020202030204" pitchFamily="34" charset="0"/>
                <a:ea typeface="Arial Narrow" panose="020B0606020202030204" pitchFamily="34" charset="0"/>
                <a:cs typeface="Arial Narrow" panose="020B0606020202030204" pitchFamily="34" charset="0"/>
              </a:rPr>
              <a:t>Durante las últimas horas se han registrado lluvias sectorizadas en los departamentos de Caquetá, Guaviare, Vaupés, Meta, norte de Nariño, sur del Valle del Cauca, Chocó, sur del Huila, Tolima, Caldas, sur y occidente de Cundinamarca y en el oriente de Antioquia. En el resto del país han predominado condiciones de tiempo seco.</a:t>
            </a:r>
          </a:p>
          <a:p>
            <a:pPr algn="just">
              <a:lnSpc>
                <a:spcPct val="107000"/>
              </a:lnSpc>
              <a:spcAft>
                <a:spcPts val="800"/>
              </a:spcAft>
            </a:pPr>
            <a:endParaRPr lang="es-MX" dirty="0">
              <a:effectLst/>
              <a:latin typeface="Arial Narrow" panose="020B0606020202030204" pitchFamily="34" charset="0"/>
              <a:ea typeface="Arial Narrow" panose="020B0606020202030204" pitchFamily="34" charset="0"/>
              <a:cs typeface="Arial Narrow" panose="020B0606020202030204" pitchFamily="34" charset="0"/>
            </a:endParaRPr>
          </a:p>
          <a:p>
            <a:pPr algn="just">
              <a:lnSpc>
                <a:spcPct val="107000"/>
              </a:lnSpc>
              <a:spcAft>
                <a:spcPts val="800"/>
              </a:spcAft>
            </a:pPr>
            <a:r>
              <a:rPr lang="es-MX" dirty="0">
                <a:effectLst/>
                <a:latin typeface="Arial Narrow" panose="020B0606020202030204" pitchFamily="34" charset="0"/>
                <a:ea typeface="Arial Narrow" panose="020B0606020202030204" pitchFamily="34" charset="0"/>
                <a:cs typeface="Arial Narrow" panose="020B0606020202030204" pitchFamily="34" charset="0"/>
              </a:rPr>
              <a:t>En el archipiélago de San Andrés, Providencia y Santa Catalina, se observa tiempo seco con cielo ligeramente nublado.</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912" y="4649988"/>
            <a:ext cx="883997" cy="1091279"/>
          </a:xfrm>
          <a:prstGeom prst="rect">
            <a:avLst/>
          </a:prstGeom>
        </p:spPr>
      </p:pic>
      <p:sp>
        <p:nvSpPr>
          <p:cNvPr id="14" name="CuadroTexto 7">
            <a:extLst>
              <a:ext uri="{FF2B5EF4-FFF2-40B4-BE49-F238E27FC236}">
                <a16:creationId xmlns:a16="http://schemas.microsoft.com/office/drawing/2014/main" id="{E62FC5B5-C866-CC31-BD94-457B4EC443DF}"/>
              </a:ext>
            </a:extLst>
          </p:cNvPr>
          <p:cNvSpPr txBox="1">
            <a:spLocks noChangeArrowheads="1"/>
          </p:cNvSpPr>
          <p:nvPr/>
        </p:nvSpPr>
        <p:spPr bwMode="auto">
          <a:xfrm>
            <a:off x="378566" y="5619210"/>
            <a:ext cx="4113397" cy="515526"/>
          </a:xfrm>
          <a:prstGeom prst="rect">
            <a:avLst/>
          </a:prstGeom>
          <a:solidFill>
            <a:schemeClr val="bg1"/>
          </a:solidFill>
          <a:ln w="9525">
            <a:noFill/>
            <a:miter lim="800000"/>
            <a:headEnd/>
            <a:tailEnd/>
          </a:ln>
        </p:spPr>
        <p:txBody>
          <a:bodyPr wrap="square">
            <a:spAutoFit/>
          </a:bodyPr>
          <a:lstStyle/>
          <a:p>
            <a:pPr marL="85725" lvl="1" algn="ctr">
              <a:lnSpc>
                <a:spcPts val="1100"/>
              </a:lnSpc>
              <a:defRPr/>
            </a:pPr>
            <a:endParaRPr lang="es-CO" altLang="es-CO" sz="1000" b="1" dirty="0">
              <a:solidFill>
                <a:prstClr val="black"/>
              </a:solidFill>
              <a:latin typeface="Arial Narrow" panose="020B0606020202030204" pitchFamily="34" charset="0"/>
            </a:endParaRPr>
          </a:p>
          <a:p>
            <a:pPr marL="85725" lvl="1" algn="ctr">
              <a:lnSpc>
                <a:spcPts val="1100"/>
              </a:lnSpc>
              <a:defRPr/>
            </a:pPr>
            <a:r>
              <a:rPr lang="es-CO" altLang="es-CO" sz="1000" b="1" dirty="0">
                <a:solidFill>
                  <a:prstClr val="black"/>
                </a:solidFill>
                <a:latin typeface="Arial Narrow" panose="020B0606020202030204" pitchFamily="34" charset="0"/>
              </a:rPr>
              <a:t>Imagen GOES </a:t>
            </a:r>
            <a:r>
              <a:rPr lang="es-CO" altLang="es-CO" sz="1000" b="1" dirty="0">
                <a:latin typeface="Arial Narrow" panose="020B0606020202030204" pitchFamily="34" charset="0"/>
              </a:rPr>
              <a:t>East Canal Infrarrojo,</a:t>
            </a:r>
          </a:p>
          <a:p>
            <a:pPr marL="85725" lvl="1" algn="ctr">
              <a:lnSpc>
                <a:spcPts val="1100"/>
              </a:lnSpc>
              <a:defRPr/>
            </a:pPr>
            <a:fld id="{F2BD7076-7B45-4926-B19F-0CBAFDFEDA32}" type="datetime4">
              <a:rPr lang="es-CO" altLang="es-CO" sz="1000" b="1" smtClean="0">
                <a:latin typeface="Arial Narrow" panose="020B0606020202030204" pitchFamily="34" charset="0"/>
              </a:rPr>
              <a:t>9 de marzo de 2025</a:t>
            </a:fld>
            <a:r>
              <a:rPr lang="es-CO" altLang="es-CO" sz="1000" b="1" dirty="0">
                <a:latin typeface="Arial Narrow" panose="020B0606020202030204" pitchFamily="34" charset="0"/>
              </a:rPr>
              <a:t> - Hora 11:40 HLC. Fuente: GOES 16</a:t>
            </a:r>
          </a:p>
        </p:txBody>
      </p:sp>
      <p:pic>
        <p:nvPicPr>
          <p:cNvPr id="3" name="Imagen 2">
            <a:extLst>
              <a:ext uri="{FF2B5EF4-FFF2-40B4-BE49-F238E27FC236}">
                <a16:creationId xmlns:a16="http://schemas.microsoft.com/office/drawing/2014/main" id="{63FDC327-D7FA-1D81-EF1B-F7175C0C7ED0}"/>
              </a:ext>
            </a:extLst>
          </p:cNvPr>
          <p:cNvPicPr>
            <a:picLocks noChangeAspect="1"/>
          </p:cNvPicPr>
          <p:nvPr/>
        </p:nvPicPr>
        <p:blipFill>
          <a:blip r:embed="rId4"/>
          <a:stretch>
            <a:fillRect/>
          </a:stretch>
        </p:blipFill>
        <p:spPr>
          <a:xfrm>
            <a:off x="765175" y="903759"/>
            <a:ext cx="3720870" cy="4715451"/>
          </a:xfrm>
          <a:prstGeom prst="rect">
            <a:avLst/>
          </a:prstGeom>
        </p:spPr>
      </p:pic>
      <p:pic>
        <p:nvPicPr>
          <p:cNvPr id="12" name="Imagen 11">
            <a:extLst>
              <a:ext uri="{FF2B5EF4-FFF2-40B4-BE49-F238E27FC236}">
                <a16:creationId xmlns:a16="http://schemas.microsoft.com/office/drawing/2014/main" id="{816A3EC3-9DD6-0956-280A-F2CEAC004E15}"/>
              </a:ext>
            </a:extLst>
          </p:cNvPr>
          <p:cNvPicPr>
            <a:picLocks noChangeAspect="1"/>
          </p:cNvPicPr>
          <p:nvPr/>
        </p:nvPicPr>
        <p:blipFill>
          <a:blip r:embed="rId5"/>
          <a:stretch>
            <a:fillRect/>
          </a:stretch>
        </p:blipFill>
        <p:spPr>
          <a:xfrm>
            <a:off x="7811993" y="903758"/>
            <a:ext cx="3995654" cy="4837509"/>
          </a:xfrm>
          <a:prstGeom prst="rect">
            <a:avLst/>
          </a:prstGeom>
        </p:spPr>
      </p:pic>
    </p:spTree>
    <p:extLst>
      <p:ext uri="{BB962C8B-B14F-4D97-AF65-F5344CB8AC3E}">
        <p14:creationId xmlns:p14="http://schemas.microsoft.com/office/powerpoint/2010/main" val="2040611415"/>
      </p:ext>
    </p:extLst>
  </p:cSld>
  <p:clrMapOvr>
    <a:masterClrMapping/>
  </p:clrMapOvr>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372801</TotalTime>
  <Words>16694</Words>
  <Application>Microsoft Office PowerPoint</Application>
  <PresentationFormat>Panorámica</PresentationFormat>
  <Paragraphs>1286</Paragraphs>
  <Slides>75</Slides>
  <Notes>35</Notes>
  <HiddenSlides>6</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75</vt:i4>
      </vt:variant>
    </vt:vector>
  </HeadingPairs>
  <TitlesOfParts>
    <vt:vector size="93" baseType="lpstr">
      <vt:lpstr>Arial</vt:lpstr>
      <vt:lpstr>Arial Black</vt:lpstr>
      <vt:lpstr>Arial Narrow</vt:lpstr>
      <vt:lpstr>Calibri</vt:lpstr>
      <vt:lpstr>Calibri Light</vt:lpstr>
      <vt:lpstr>Cambria</vt:lpstr>
      <vt:lpstr>Helvetica</vt:lpstr>
      <vt:lpstr>Helvetica Neue</vt:lpstr>
      <vt:lpstr>Noto Sans Symbols</vt:lpstr>
      <vt:lpstr>Segoe UI</vt:lpstr>
      <vt:lpstr>Symbol</vt:lpstr>
      <vt:lpstr>Verdana</vt:lpstr>
      <vt:lpstr>Tema de Office</vt:lpstr>
      <vt:lpstr>19_Diseño OSPA</vt:lpstr>
      <vt:lpstr>26_Diseño OSPA</vt:lpstr>
      <vt:lpstr>20_Diseño OSPA</vt:lpstr>
      <vt:lpstr>21_Diseño OSPA</vt:lpstr>
      <vt:lpstr>22_Diseño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INFORME TÉCNICO DIARIO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Mauricio Alfonso Hurtado Peláez</cp:lastModifiedBy>
  <cp:revision>40610</cp:revision>
  <dcterms:created xsi:type="dcterms:W3CDTF">2019-06-25T17:24:35Z</dcterms:created>
  <dcterms:modified xsi:type="dcterms:W3CDTF">2025-03-09T17:14:54Z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2024-02-02T13:23:21Z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36703b26-cf46-4818-bc5d-415c923c1a60</vt:lpwstr>
  </property>
  <property fmtid="{D5CDD505-2E9C-101B-9397-08002B2CF9AE}" pid="8" name="MSIP_Label_defa4170-0d19-0005-0004-bc88714345d2_ContentBits">
    <vt:lpwstr>0</vt:lpwstr>
  </property>
</Properties>
</file>