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9.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0.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11.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12.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79" r:id="rId3"/>
    <p:sldMasterId id="2147486074" r:id="rId4"/>
    <p:sldMasterId id="2147487233" r:id="rId5"/>
    <p:sldMasterId id="2147488343" r:id="rId6"/>
    <p:sldMasterId id="2147489997" r:id="rId7"/>
    <p:sldMasterId id="2147490236" r:id="rId8"/>
    <p:sldMasterId id="2147491474" r:id="rId9"/>
    <p:sldMasterId id="2147492096" r:id="rId10"/>
    <p:sldMasterId id="2147492104" r:id="rId11"/>
    <p:sldMasterId id="2147493232" r:id="rId12"/>
    <p:sldMasterId id="2147493261" r:id="rId13"/>
  </p:sldMasterIdLst>
  <p:notesMasterIdLst>
    <p:notesMasterId r:id="rId66"/>
  </p:notesMasterIdLst>
  <p:handoutMasterIdLst>
    <p:handoutMasterId r:id="rId67"/>
  </p:handoutMasterIdLst>
  <p:sldIdLst>
    <p:sldId id="256" r:id="rId14"/>
    <p:sldId id="263" r:id="rId15"/>
    <p:sldId id="264" r:id="rId16"/>
    <p:sldId id="265" r:id="rId17"/>
    <p:sldId id="267" r:id="rId18"/>
    <p:sldId id="28857" r:id="rId19"/>
    <p:sldId id="266" r:id="rId20"/>
    <p:sldId id="3427" r:id="rId21"/>
    <p:sldId id="27950" r:id="rId22"/>
    <p:sldId id="268" r:id="rId23"/>
    <p:sldId id="28960" r:id="rId24"/>
    <p:sldId id="28961" r:id="rId25"/>
    <p:sldId id="28925" r:id="rId26"/>
    <p:sldId id="28992" r:id="rId27"/>
    <p:sldId id="28966" r:id="rId28"/>
    <p:sldId id="28984" r:id="rId29"/>
    <p:sldId id="28969" r:id="rId30"/>
    <p:sldId id="28972" r:id="rId31"/>
    <p:sldId id="28973" r:id="rId32"/>
    <p:sldId id="28989" r:id="rId33"/>
    <p:sldId id="28991" r:id="rId34"/>
    <p:sldId id="28977" r:id="rId35"/>
    <p:sldId id="28994" r:id="rId36"/>
    <p:sldId id="28979" r:id="rId37"/>
    <p:sldId id="28980" r:id="rId38"/>
    <p:sldId id="28946" r:id="rId39"/>
    <p:sldId id="28982" r:id="rId40"/>
    <p:sldId id="28995" r:id="rId41"/>
    <p:sldId id="319" r:id="rId42"/>
    <p:sldId id="347" r:id="rId43"/>
    <p:sldId id="348" r:id="rId44"/>
    <p:sldId id="353" r:id="rId45"/>
    <p:sldId id="321" r:id="rId46"/>
    <p:sldId id="28996" r:id="rId47"/>
    <p:sldId id="323" r:id="rId48"/>
    <p:sldId id="324" r:id="rId49"/>
    <p:sldId id="325" r:id="rId50"/>
    <p:sldId id="326" r:id="rId51"/>
    <p:sldId id="310" r:id="rId52"/>
    <p:sldId id="349" r:id="rId53"/>
    <p:sldId id="311" r:id="rId54"/>
    <p:sldId id="312" r:id="rId55"/>
    <p:sldId id="352" r:id="rId56"/>
    <p:sldId id="351" r:id="rId57"/>
    <p:sldId id="314" r:id="rId58"/>
    <p:sldId id="315" r:id="rId59"/>
    <p:sldId id="316" r:id="rId60"/>
    <p:sldId id="317" r:id="rId61"/>
    <p:sldId id="27726" r:id="rId62"/>
    <p:sldId id="27422" r:id="rId63"/>
    <p:sldId id="297" r:id="rId64"/>
    <p:sldId id="298" r:id="rId65"/>
  </p:sldIdLst>
  <p:sldSz cx="12192000" cy="6858000"/>
  <p:notesSz cx="6858000" cy="9144000"/>
  <p:defaultTex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DBED"/>
    <a:srgbClr val="F3A025"/>
    <a:srgbClr val="5ED1E8"/>
    <a:srgbClr val="39C7E3"/>
    <a:srgbClr val="4BCBE5"/>
    <a:srgbClr val="E9A72F"/>
    <a:srgbClr val="004070"/>
    <a:srgbClr val="0070C0"/>
    <a:srgbClr val="00FFFF"/>
    <a:srgbClr val="563A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6652" autoAdjust="0"/>
  </p:normalViewPr>
  <p:slideViewPr>
    <p:cSldViewPr snapToGrid="0">
      <p:cViewPr>
        <p:scale>
          <a:sx n="100" d="100"/>
          <a:sy n="100" d="100"/>
        </p:scale>
        <p:origin x="798" y="240"/>
      </p:cViewPr>
      <p:guideLst/>
    </p:cSldViewPr>
  </p:slideViewPr>
  <p:notesTextViewPr>
    <p:cViewPr>
      <p:scale>
        <a:sx n="3" d="2"/>
        <a:sy n="3" d="2"/>
      </p:scale>
      <p:origin x="0" y="0"/>
    </p:cViewPr>
  </p:notesText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handoutMaster" Target="handoutMasters/handout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4305E27-7793-146F-1FBC-F1BB25FF30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CO"/>
          </a:p>
        </p:txBody>
      </p:sp>
      <p:sp>
        <p:nvSpPr>
          <p:cNvPr id="3" name="Marcador de fecha 2">
            <a:extLst>
              <a:ext uri="{FF2B5EF4-FFF2-40B4-BE49-F238E27FC236}">
                <a16:creationId xmlns:a16="http://schemas.microsoft.com/office/drawing/2014/main" id="{9C50AFF7-0618-87D0-4760-7CDC3FBD01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800D46A-7169-44BD-8405-366F8F6F27D3}" type="datetimeFigureOut">
              <a:rPr lang="es-CO"/>
              <a:pPr>
                <a:defRPr/>
              </a:pPr>
              <a:t>8/12/2024</a:t>
            </a:fld>
            <a:endParaRPr lang="es-CO"/>
          </a:p>
        </p:txBody>
      </p:sp>
      <p:sp>
        <p:nvSpPr>
          <p:cNvPr id="4" name="Marcador de pie de página 3">
            <a:extLst>
              <a:ext uri="{FF2B5EF4-FFF2-40B4-BE49-F238E27FC236}">
                <a16:creationId xmlns:a16="http://schemas.microsoft.com/office/drawing/2014/main" id="{5EA95793-6214-0925-4B81-1486D1872D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CO"/>
          </a:p>
        </p:txBody>
      </p:sp>
      <p:sp>
        <p:nvSpPr>
          <p:cNvPr id="5" name="Marcador de número de diapositiva 4">
            <a:extLst>
              <a:ext uri="{FF2B5EF4-FFF2-40B4-BE49-F238E27FC236}">
                <a16:creationId xmlns:a16="http://schemas.microsoft.com/office/drawing/2014/main" id="{3611D948-9EA1-FCFB-AA20-E17BCF276C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6204B54A-F347-48DA-8BF9-C573F0D3D638}" type="slidenum">
              <a:rPr lang="es-CO"/>
              <a:pPr>
                <a:defRPr/>
              </a:pPr>
              <a:t>‹Nº›</a:t>
            </a:fld>
            <a:endParaRPr lang="es-C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7090E61-AFE1-A146-3480-17E393DD92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MX"/>
          </a:p>
        </p:txBody>
      </p:sp>
      <p:sp>
        <p:nvSpPr>
          <p:cNvPr id="3" name="Marcador de fecha 2">
            <a:extLst>
              <a:ext uri="{FF2B5EF4-FFF2-40B4-BE49-F238E27FC236}">
                <a16:creationId xmlns:a16="http://schemas.microsoft.com/office/drawing/2014/main" id="{839BD2B0-4D1F-1126-CD04-42E9FFE24BB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1A7C493-E0A1-4622-806C-E4D4FED63D12}" type="datetimeFigureOut">
              <a:rPr lang="es-MX"/>
              <a:pPr>
                <a:defRPr/>
              </a:pPr>
              <a:t>08/12/2024</a:t>
            </a:fld>
            <a:endParaRPr lang="es-MX"/>
          </a:p>
        </p:txBody>
      </p:sp>
      <p:sp>
        <p:nvSpPr>
          <p:cNvPr id="4" name="Marcador de imagen de diapositiva 3">
            <a:extLst>
              <a:ext uri="{FF2B5EF4-FFF2-40B4-BE49-F238E27FC236}">
                <a16:creationId xmlns:a16="http://schemas.microsoft.com/office/drawing/2014/main" id="{34B4AA65-0565-77A8-B709-0955C753ACB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MX" noProof="0"/>
          </a:p>
        </p:txBody>
      </p:sp>
      <p:sp>
        <p:nvSpPr>
          <p:cNvPr id="5" name="Marcador de notas 4">
            <a:extLst>
              <a:ext uri="{FF2B5EF4-FFF2-40B4-BE49-F238E27FC236}">
                <a16:creationId xmlns:a16="http://schemas.microsoft.com/office/drawing/2014/main" id="{A18F92DF-5810-7DDB-2B61-0E59CAB49E6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Editar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MX" noProof="0"/>
          </a:p>
        </p:txBody>
      </p:sp>
      <p:sp>
        <p:nvSpPr>
          <p:cNvPr id="6" name="Marcador de pie de página 5">
            <a:extLst>
              <a:ext uri="{FF2B5EF4-FFF2-40B4-BE49-F238E27FC236}">
                <a16:creationId xmlns:a16="http://schemas.microsoft.com/office/drawing/2014/main" id="{ECE7D2BA-8223-C161-E1CD-909B753B819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MX"/>
          </a:p>
        </p:txBody>
      </p:sp>
      <p:sp>
        <p:nvSpPr>
          <p:cNvPr id="7" name="Marcador de número de diapositiva 6">
            <a:extLst>
              <a:ext uri="{FF2B5EF4-FFF2-40B4-BE49-F238E27FC236}">
                <a16:creationId xmlns:a16="http://schemas.microsoft.com/office/drawing/2014/main" id="{45B38785-33CE-98E0-0397-730B92B9914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5102FDA-875E-40BC-B637-5CE3F0CBEC2D}" type="slidenum">
              <a:rPr lang="es-MX"/>
              <a:pPr>
                <a:defRPr/>
              </a:pPr>
              <a:t>‹Nº›</a:t>
            </a:fld>
            <a:endParaRPr lang="es-MX"/>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a:defRPr/>
            </a:pPr>
            <a:fld id="{45102FDA-875E-40BC-B637-5CE3F0CBEC2D}" type="slidenum">
              <a:rPr lang="es-MX" smtClean="0"/>
              <a:pPr>
                <a:defRPr/>
              </a:pPr>
              <a:t>3</a:t>
            </a:fld>
            <a:endParaRPr lang="es-MX"/>
          </a:p>
        </p:txBody>
      </p:sp>
    </p:spTree>
    <p:extLst>
      <p:ext uri="{BB962C8B-B14F-4D97-AF65-F5344CB8AC3E}">
        <p14:creationId xmlns:p14="http://schemas.microsoft.com/office/powerpoint/2010/main" val="3946489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97D03DA1-2A62-4641-BC39-B9FDE7E52B62}"/>
            </a:ext>
          </a:extLst>
        </p:cNvPr>
        <p:cNvGrpSpPr/>
        <p:nvPr/>
      </p:nvGrpSpPr>
      <p:grpSpPr>
        <a:xfrm>
          <a:off x="0" y="0"/>
          <a:ext cx="0" cy="0"/>
          <a:chOff x="0" y="0"/>
          <a:chExt cx="0" cy="0"/>
        </a:xfrm>
      </p:grpSpPr>
      <p:sp>
        <p:nvSpPr>
          <p:cNvPr id="442370" name="Google Shape;3169;p20:notes">
            <a:extLst>
              <a:ext uri="{FF2B5EF4-FFF2-40B4-BE49-F238E27FC236}">
                <a16:creationId xmlns:a16="http://schemas.microsoft.com/office/drawing/2014/main" id="{7AD41301-F43E-E80E-49F1-BB6EE512F3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42371" name="Google Shape;3170;p20:notes">
            <a:extLst>
              <a:ext uri="{FF2B5EF4-FFF2-40B4-BE49-F238E27FC236}">
                <a16:creationId xmlns:a16="http://schemas.microsoft.com/office/drawing/2014/main" id="{B667D129-DC7D-A136-A71A-45FEA23371DE}"/>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700901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CFE57795-F000-331F-F8B0-397B8A5659FC}"/>
            </a:ext>
          </a:extLst>
        </p:cNvPr>
        <p:cNvGrpSpPr/>
        <p:nvPr/>
      </p:nvGrpSpPr>
      <p:grpSpPr>
        <a:xfrm>
          <a:off x="0" y="0"/>
          <a:ext cx="0" cy="0"/>
          <a:chOff x="0" y="0"/>
          <a:chExt cx="0" cy="0"/>
        </a:xfrm>
      </p:grpSpPr>
      <p:sp>
        <p:nvSpPr>
          <p:cNvPr id="442370" name="Google Shape;3169;p20:notes">
            <a:extLst>
              <a:ext uri="{FF2B5EF4-FFF2-40B4-BE49-F238E27FC236}">
                <a16:creationId xmlns:a16="http://schemas.microsoft.com/office/drawing/2014/main" id="{8812AFDB-92E7-30A0-74D1-0934A61212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42371" name="Google Shape;3170;p20:notes">
            <a:extLst>
              <a:ext uri="{FF2B5EF4-FFF2-40B4-BE49-F238E27FC236}">
                <a16:creationId xmlns:a16="http://schemas.microsoft.com/office/drawing/2014/main" id="{CBC1351F-748D-F9EB-9C50-45FFE45A4D43}"/>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75663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8514" name="Google Shape;3189;p21:notes">
            <a:extLst>
              <a:ext uri="{FF2B5EF4-FFF2-40B4-BE49-F238E27FC236}">
                <a16:creationId xmlns:a16="http://schemas.microsoft.com/office/drawing/2014/main" id="{CA240512-5629-383E-70E4-2DBB9A20D6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48515" name="Google Shape;3190;p21:notes">
            <a:extLst>
              <a:ext uri="{FF2B5EF4-FFF2-40B4-BE49-F238E27FC236}">
                <a16:creationId xmlns:a16="http://schemas.microsoft.com/office/drawing/2014/main" id="{8574C2CB-4F31-6F7B-C9EC-19B7F59D53EF}"/>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513567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48357D33-EC7B-1304-4E85-7C6AD67D373C}"/>
            </a:ext>
          </a:extLst>
        </p:cNvPr>
        <p:cNvGrpSpPr/>
        <p:nvPr/>
      </p:nvGrpSpPr>
      <p:grpSpPr>
        <a:xfrm>
          <a:off x="0" y="0"/>
          <a:ext cx="0" cy="0"/>
          <a:chOff x="0" y="0"/>
          <a:chExt cx="0" cy="0"/>
        </a:xfrm>
      </p:grpSpPr>
      <p:sp>
        <p:nvSpPr>
          <p:cNvPr id="448514" name="Google Shape;3189;p21:notes">
            <a:extLst>
              <a:ext uri="{FF2B5EF4-FFF2-40B4-BE49-F238E27FC236}">
                <a16:creationId xmlns:a16="http://schemas.microsoft.com/office/drawing/2014/main" id="{123C31DB-75B5-116E-A7E0-BEBFCCA7AC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48515" name="Google Shape;3190;p21:notes">
            <a:extLst>
              <a:ext uri="{FF2B5EF4-FFF2-40B4-BE49-F238E27FC236}">
                <a16:creationId xmlns:a16="http://schemas.microsoft.com/office/drawing/2014/main" id="{8EE96DB5-FD90-4097-D5D6-F9ADB0CA6C89}"/>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4103304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EFDF1BF7-9304-5DC0-963D-AA3004AECBD2}"/>
            </a:ext>
          </a:extLst>
        </p:cNvPr>
        <p:cNvGrpSpPr/>
        <p:nvPr/>
      </p:nvGrpSpPr>
      <p:grpSpPr>
        <a:xfrm>
          <a:off x="0" y="0"/>
          <a:ext cx="0" cy="0"/>
          <a:chOff x="0" y="0"/>
          <a:chExt cx="0" cy="0"/>
        </a:xfrm>
      </p:grpSpPr>
      <p:sp>
        <p:nvSpPr>
          <p:cNvPr id="448514" name="Google Shape;3189;p21:notes">
            <a:extLst>
              <a:ext uri="{FF2B5EF4-FFF2-40B4-BE49-F238E27FC236}">
                <a16:creationId xmlns:a16="http://schemas.microsoft.com/office/drawing/2014/main" id="{B705867F-8235-4BC3-982D-9A86D63BDF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48515" name="Google Shape;3190;p21:notes">
            <a:extLst>
              <a:ext uri="{FF2B5EF4-FFF2-40B4-BE49-F238E27FC236}">
                <a16:creationId xmlns:a16="http://schemas.microsoft.com/office/drawing/2014/main" id="{B363413E-D3BC-8F38-440B-563273A85463}"/>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289200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17212EF-8E99-A86E-EDE8-CD37A2A9FCBF}"/>
            </a:ext>
          </a:extLst>
        </p:cNvPr>
        <p:cNvGrpSpPr/>
        <p:nvPr/>
      </p:nvGrpSpPr>
      <p:grpSpPr>
        <a:xfrm>
          <a:off x="0" y="0"/>
          <a:ext cx="0" cy="0"/>
          <a:chOff x="0" y="0"/>
          <a:chExt cx="0" cy="0"/>
        </a:xfrm>
      </p:grpSpPr>
      <p:sp>
        <p:nvSpPr>
          <p:cNvPr id="456706" name="Google Shape;3278;p24:notes">
            <a:extLst>
              <a:ext uri="{FF2B5EF4-FFF2-40B4-BE49-F238E27FC236}">
                <a16:creationId xmlns:a16="http://schemas.microsoft.com/office/drawing/2014/main" id="{BE1459FD-04FF-902E-6B21-03462C18A7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a:cs typeface="Calibri" panose="020F0502020204030204" pitchFamily="34" charset="0"/>
              <a:sym typeface="Calibri" panose="020F0502020204030204" pitchFamily="34" charset="0"/>
            </a:endParaRPr>
          </a:p>
        </p:txBody>
      </p:sp>
      <p:sp>
        <p:nvSpPr>
          <p:cNvPr id="456707" name="Google Shape;3279;p24:notes">
            <a:extLst>
              <a:ext uri="{FF2B5EF4-FFF2-40B4-BE49-F238E27FC236}">
                <a16:creationId xmlns:a16="http://schemas.microsoft.com/office/drawing/2014/main" id="{9729C36E-2037-A17E-F75D-AEC2ABC1966C}"/>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511236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09103BC3-BAB1-0232-2BB2-F39E2C4A6ADD}"/>
            </a:ext>
          </a:extLst>
        </p:cNvPr>
        <p:cNvGrpSpPr/>
        <p:nvPr/>
      </p:nvGrpSpPr>
      <p:grpSpPr>
        <a:xfrm>
          <a:off x="0" y="0"/>
          <a:ext cx="0" cy="0"/>
          <a:chOff x="0" y="0"/>
          <a:chExt cx="0" cy="0"/>
        </a:xfrm>
      </p:grpSpPr>
      <p:sp>
        <p:nvSpPr>
          <p:cNvPr id="458754" name="Google Shape;3301;p25:notes">
            <a:extLst>
              <a:ext uri="{FF2B5EF4-FFF2-40B4-BE49-F238E27FC236}">
                <a16:creationId xmlns:a16="http://schemas.microsoft.com/office/drawing/2014/main" id="{7ED3B8BF-6EA9-DE6F-69D0-ABDBB0E660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cs typeface="Calibri" panose="020F0502020204030204" pitchFamily="34" charset="0"/>
              <a:sym typeface="Calibri" panose="020F0502020204030204" pitchFamily="34" charset="0"/>
            </a:endParaRPr>
          </a:p>
        </p:txBody>
      </p:sp>
      <p:sp>
        <p:nvSpPr>
          <p:cNvPr id="458755" name="Google Shape;3302;p25:notes">
            <a:extLst>
              <a:ext uri="{FF2B5EF4-FFF2-40B4-BE49-F238E27FC236}">
                <a16:creationId xmlns:a16="http://schemas.microsoft.com/office/drawing/2014/main" id="{A0FE1DF0-2831-DC72-1088-27B12C949023}"/>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823749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31D4E945-BE90-92CD-0157-910274F379D5}"/>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3597E656-BA6A-DDE3-47B0-DA77B8211D9F}"/>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18BD1E83-A256-9087-8C25-207ABE473A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BC6053E3-A026-0A82-7D2B-74DB6AC656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23</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01929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BD965A15-4E7D-E84C-7A71-3092B3EBA42D}"/>
            </a:ext>
          </a:extLst>
        </p:cNvPr>
        <p:cNvGrpSpPr/>
        <p:nvPr/>
      </p:nvGrpSpPr>
      <p:grpSpPr>
        <a:xfrm>
          <a:off x="0" y="0"/>
          <a:ext cx="0" cy="0"/>
          <a:chOff x="0" y="0"/>
          <a:chExt cx="0" cy="0"/>
        </a:xfrm>
      </p:grpSpPr>
      <p:sp>
        <p:nvSpPr>
          <p:cNvPr id="462850" name="Google Shape;3348;p27:notes">
            <a:extLst>
              <a:ext uri="{FF2B5EF4-FFF2-40B4-BE49-F238E27FC236}">
                <a16:creationId xmlns:a16="http://schemas.microsoft.com/office/drawing/2014/main" id="{195B032B-85DE-F882-1F0D-B19D2A2EEE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a:cs typeface="Calibri" panose="020F0502020204030204" pitchFamily="34" charset="0"/>
              <a:sym typeface="Calibri" panose="020F0502020204030204" pitchFamily="34" charset="0"/>
            </a:endParaRPr>
          </a:p>
        </p:txBody>
      </p:sp>
      <p:sp>
        <p:nvSpPr>
          <p:cNvPr id="462851" name="Google Shape;3349;p27:notes">
            <a:extLst>
              <a:ext uri="{FF2B5EF4-FFF2-40B4-BE49-F238E27FC236}">
                <a16:creationId xmlns:a16="http://schemas.microsoft.com/office/drawing/2014/main" id="{491D848A-A491-7F98-D849-3C19C1F888DA}"/>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347087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AC0B2FC1-795C-158E-D76E-114316763F91}"/>
            </a:ext>
          </a:extLst>
        </p:cNvPr>
        <p:cNvGrpSpPr/>
        <p:nvPr/>
      </p:nvGrpSpPr>
      <p:grpSpPr>
        <a:xfrm>
          <a:off x="0" y="0"/>
          <a:ext cx="0" cy="0"/>
          <a:chOff x="0" y="0"/>
          <a:chExt cx="0" cy="0"/>
        </a:xfrm>
      </p:grpSpPr>
      <p:sp>
        <p:nvSpPr>
          <p:cNvPr id="466946" name="Google Shape;3370;p28:notes">
            <a:extLst>
              <a:ext uri="{FF2B5EF4-FFF2-40B4-BE49-F238E27FC236}">
                <a16:creationId xmlns:a16="http://schemas.microsoft.com/office/drawing/2014/main" id="{376F3398-0C0A-FCC5-A6AB-2E42B137D8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6947" name="Google Shape;3371;p28:notes">
            <a:extLst>
              <a:ext uri="{FF2B5EF4-FFF2-40B4-BE49-F238E27FC236}">
                <a16:creationId xmlns:a16="http://schemas.microsoft.com/office/drawing/2014/main" id="{125EB918-A893-4FAB-ED8E-EF8FC27C98A2}"/>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45073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Marcador de imagen de diapositiva 1">
            <a:extLst>
              <a:ext uri="{FF2B5EF4-FFF2-40B4-BE49-F238E27FC236}">
                <a16:creationId xmlns:a16="http://schemas.microsoft.com/office/drawing/2014/main" id="{407D0F56-5F85-8433-5A79-62A1F1AA31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Marcador de notas 2">
            <a:extLst>
              <a:ext uri="{FF2B5EF4-FFF2-40B4-BE49-F238E27FC236}">
                <a16:creationId xmlns:a16="http://schemas.microsoft.com/office/drawing/2014/main" id="{AAB08C27-F7E1-F49C-07FA-33968E2E44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dirty="0"/>
          </a:p>
        </p:txBody>
      </p:sp>
      <p:sp>
        <p:nvSpPr>
          <p:cNvPr id="429060" name="Marcador de número de diapositiva 3">
            <a:extLst>
              <a:ext uri="{FF2B5EF4-FFF2-40B4-BE49-F238E27FC236}">
                <a16:creationId xmlns:a16="http://schemas.microsoft.com/office/drawing/2014/main" id="{F6E60CB0-71CE-A9F2-375C-AFB7798EA0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1EA64E-5D3B-479C-85E6-7E7C5C7DA87B}" type="slidenum">
              <a:rPr lang="es-MX" altLang="es-CO"/>
              <a:pPr fontAlgn="base">
                <a:spcBef>
                  <a:spcPct val="0"/>
                </a:spcBef>
                <a:spcAft>
                  <a:spcPct val="0"/>
                </a:spcAft>
              </a:pPr>
              <a:t>4</a:t>
            </a:fld>
            <a:endParaRPr lang="es-MX" altLang="es-CO"/>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8994" name="Google Shape;3390;p29:notes">
            <a:extLst>
              <a:ext uri="{FF2B5EF4-FFF2-40B4-BE49-F238E27FC236}">
                <a16:creationId xmlns:a16="http://schemas.microsoft.com/office/drawing/2014/main" id="{DC8A2397-95D4-BC82-62E5-5A362359DA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68995" name="Google Shape;3391;p29:notes">
            <a:extLst>
              <a:ext uri="{FF2B5EF4-FFF2-40B4-BE49-F238E27FC236}">
                <a16:creationId xmlns:a16="http://schemas.microsoft.com/office/drawing/2014/main" id="{E2C96A42-1AF4-9EFC-5A0F-95755D782B90}"/>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695606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5C307700-86BE-69D9-D691-6D23EEC26910}"/>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5C2B5EC0-FEDE-A109-DCA7-1CB8203C2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3CCDE175-9FA9-3232-6864-4CE2757DD705}"/>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402383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972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132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522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2D3649F1-26B8-BF40-D58A-51600709A49A}"/>
            </a:ext>
          </a:extLst>
        </p:cNvPr>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2FCCEE5C-FAF5-B8E7-D8A2-92A5862D0DE7}"/>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F04389FC-4E73-8FC1-4484-0176F0A5AD80}"/>
              </a:ext>
            </a:extLst>
          </p:cNvPr>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3004881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8E282E54-B176-271D-36C8-14833847E8C4}"/>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F49F0077-D3B1-02A8-FE40-E8F8FEF6A236}"/>
              </a:ext>
            </a:extLst>
          </p:cNvPr>
          <p:cNvSpPr>
            <a:spLocks noGrp="1" noRot="1" noChangeAspect="1" noTextEdit="1"/>
          </p:cNvSpPr>
          <p:nvPr>
            <p:ph type="sldImg" idx="2"/>
          </p:nvPr>
        </p:nvSpPr>
        <p:spPr>
          <a:ln>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8E282E54-B176-271D-36C8-14833847E8C4}"/>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F49F0077-D3B1-02A8-FE40-E8F8FEF6A236}"/>
              </a:ext>
            </a:extLst>
          </p:cNvPr>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1602977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4178" name="Google Shape;3027;p14:notes">
            <a:extLst>
              <a:ext uri="{FF2B5EF4-FFF2-40B4-BE49-F238E27FC236}">
                <a16:creationId xmlns:a16="http://schemas.microsoft.com/office/drawing/2014/main" id="{3AB34B1A-073F-0165-495B-C9D2F21EE0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34179" name="Google Shape;3028;p14:notes">
            <a:extLst>
              <a:ext uri="{FF2B5EF4-FFF2-40B4-BE49-F238E27FC236}">
                <a16:creationId xmlns:a16="http://schemas.microsoft.com/office/drawing/2014/main" id="{25D6DF07-F2B7-523D-EE80-FA30DCDE7062}"/>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45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E4CB0ED4-464A-7CF9-E547-774B10F056C1}"/>
            </a:ext>
          </a:extLst>
        </p:cNvPr>
        <p:cNvGrpSpPr/>
        <p:nvPr/>
      </p:nvGrpSpPr>
      <p:grpSpPr>
        <a:xfrm>
          <a:off x="0" y="0"/>
          <a:ext cx="0" cy="0"/>
          <a:chOff x="0" y="0"/>
          <a:chExt cx="0" cy="0"/>
        </a:xfrm>
      </p:grpSpPr>
      <p:sp>
        <p:nvSpPr>
          <p:cNvPr id="438274" name="Google Shape;3082;p17:notes">
            <a:extLst>
              <a:ext uri="{FF2B5EF4-FFF2-40B4-BE49-F238E27FC236}">
                <a16:creationId xmlns:a16="http://schemas.microsoft.com/office/drawing/2014/main" id="{B13708D7-6B54-0692-2616-4FABB6409B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dirty="0">
              <a:latin typeface="Arial" panose="020B0604020202020204" pitchFamily="34" charset="0"/>
              <a:cs typeface="Arial" panose="020B0604020202020204" pitchFamily="34" charset="0"/>
            </a:endParaRPr>
          </a:p>
        </p:txBody>
      </p:sp>
      <p:sp>
        <p:nvSpPr>
          <p:cNvPr id="438275" name="Google Shape;3083;p17:notes">
            <a:extLst>
              <a:ext uri="{FF2B5EF4-FFF2-40B4-BE49-F238E27FC236}">
                <a16:creationId xmlns:a16="http://schemas.microsoft.com/office/drawing/2014/main" id="{4A983057-BCC6-7035-D4FC-CA1B480CD4FE}"/>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240225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8B34DE1B-2159-79C0-1C07-2F3673CF398A}"/>
            </a:ext>
          </a:extLst>
        </p:cNvPr>
        <p:cNvGrpSpPr/>
        <p:nvPr/>
      </p:nvGrpSpPr>
      <p:grpSpPr>
        <a:xfrm>
          <a:off x="0" y="0"/>
          <a:ext cx="0" cy="0"/>
          <a:chOff x="0" y="0"/>
          <a:chExt cx="0" cy="0"/>
        </a:xfrm>
      </p:grpSpPr>
      <p:sp>
        <p:nvSpPr>
          <p:cNvPr id="442370" name="Google Shape;3169;p20:notes">
            <a:extLst>
              <a:ext uri="{FF2B5EF4-FFF2-40B4-BE49-F238E27FC236}">
                <a16:creationId xmlns:a16="http://schemas.microsoft.com/office/drawing/2014/main" id="{D2BE9B6B-9A1A-B5ED-07DB-8674BEAD14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42371" name="Google Shape;3170;p20:notes">
            <a:extLst>
              <a:ext uri="{FF2B5EF4-FFF2-40B4-BE49-F238E27FC236}">
                <a16:creationId xmlns:a16="http://schemas.microsoft.com/office/drawing/2014/main" id="{8D5D40B9-08B9-7C76-DC30-3DBAEEF622AB}"/>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520589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5" Type="http://schemas.microsoft.com/office/2007/relationships/hdphoto" Target="../media/hdphoto2.wdp"/><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5" Type="http://schemas.microsoft.com/office/2007/relationships/hdphoto" Target="../media/hdphoto3.wdp"/><Relationship Id="rId4" Type="http://schemas.openxmlformats.org/officeDocument/2006/relationships/image" Target="../media/image1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6.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5" Type="http://schemas.microsoft.com/office/2007/relationships/hdphoto" Target="../media/hdphoto5.wdp"/><Relationship Id="rId4" Type="http://schemas.openxmlformats.org/officeDocument/2006/relationships/image" Target="../media/image18.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6.wdp"/></Relationships>
</file>

<file path=ppt/slideLayouts/_rels/slideLayout13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6.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15.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4.wdp"/></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4.wdp"/></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4.wdp"/></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4.wdp"/></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4.wdp"/></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4.wdp"/></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4.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2.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2.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microsoft.com/office/2007/relationships/hdphoto" Target="../media/hdphoto2.wdp"/><Relationship Id="rId4" Type="http://schemas.openxmlformats.org/officeDocument/2006/relationships/image" Target="../media/image12.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microsoft.com/office/2007/relationships/hdphoto" Target="../media/hdphoto3.wdp"/><Relationship Id="rId4" Type="http://schemas.openxmlformats.org/officeDocument/2006/relationships/image" Target="../media/image13.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7.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8.wdp"/></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6.wdp"/></Relationships>
</file>

<file path=ppt/slideLayouts/_rels/slideLayout17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17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7.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6.wdp"/></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6.wdp"/></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microsoft.com/office/2007/relationships/hdphoto" Target="../media/hdphoto2.wdp"/><Relationship Id="rId4" Type="http://schemas.openxmlformats.org/officeDocument/2006/relationships/image" Target="../media/image12.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microsoft.com/office/2007/relationships/hdphoto" Target="../media/hdphoto3.wdp"/><Relationship Id="rId4" Type="http://schemas.openxmlformats.org/officeDocument/2006/relationships/image" Target="../media/image13.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8.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8.wdp"/></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0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8.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png"/></Relationships>
</file>

<file path=ppt/slideLayouts/_rels/slideLayout20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5" Type="http://schemas.microsoft.com/office/2007/relationships/hdphoto" Target="../media/hdphoto2.wdp"/><Relationship Id="rId4" Type="http://schemas.openxmlformats.org/officeDocument/2006/relationships/image" Target="../media/image12.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5" Type="http://schemas.microsoft.com/office/2007/relationships/hdphoto" Target="../media/hdphoto3.wdp"/><Relationship Id="rId4" Type="http://schemas.openxmlformats.org/officeDocument/2006/relationships/image" Target="../media/image13.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9.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8.wdp"/></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9.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png"/></Relationships>
</file>

<file path=ppt/slideLayouts/_rels/slideLayout2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Master" Target="../slideMasters/slideMaster10.xml"/><Relationship Id="rId4" Type="http://schemas.openxmlformats.org/officeDocument/2006/relationships/image" Target="../media/image44.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Master" Target="../slideMasters/slideMaster10.xml"/><Relationship Id="rId4" Type="http://schemas.openxmlformats.org/officeDocument/2006/relationships/image" Target="../media/image45.png"/></Relationships>
</file>

<file path=ppt/slideLayouts/_rels/slideLayout23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8.png"/><Relationship Id="rId7"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19.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50.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Master" Target="../slideMasters/slideMaster10.xml"/><Relationship Id="rId5" Type="http://schemas.openxmlformats.org/officeDocument/2006/relationships/image" Target="../media/image28.png"/><Relationship Id="rId4" Type="http://schemas.openxmlformats.org/officeDocument/2006/relationships/image" Target="../media/image3.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12.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13.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6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1.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3.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29.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5" Type="http://schemas.microsoft.com/office/2007/relationships/hdphoto" Target="../media/hdphoto2.wdp"/><Relationship Id="rId4" Type="http://schemas.openxmlformats.org/officeDocument/2006/relationships/image" Target="../media/image12.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5" Type="http://schemas.microsoft.com/office/2007/relationships/hdphoto" Target="../media/hdphoto3.wdp"/><Relationship Id="rId4" Type="http://schemas.openxmlformats.org/officeDocument/2006/relationships/image" Target="../media/image13.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2.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8.wdp"/></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5.wdp"/></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5.wdp"/></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5.wdp"/></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5.wdp"/></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5.wdp"/></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5.wdp"/></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5.wdp"/></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5.wdp"/></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29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9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2.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png"/></Relationships>
</file>

<file path=ppt/slideLayouts/_rels/slideLayout29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29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29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29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29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29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Master" Target="../slideMasters/slideMaster12.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5" Type="http://schemas.microsoft.com/office/2007/relationships/hdphoto" Target="../media/hdphoto2.wdp"/><Relationship Id="rId4" Type="http://schemas.openxmlformats.org/officeDocument/2006/relationships/image" Target="../media/image12.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5" Type="http://schemas.microsoft.com/office/2007/relationships/hdphoto" Target="../media/hdphoto3.wdp"/><Relationship Id="rId4" Type="http://schemas.openxmlformats.org/officeDocument/2006/relationships/image" Target="../media/image13.pn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3.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8.wdp"/></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5.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5.wdp"/></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5.wdp"/></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5.wdp"/></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5.wdp"/></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5.wdp"/></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5.wdp"/></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5.wdp"/></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3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3.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3.png"/></Relationships>
</file>

<file path=ppt/slideLayouts/_rels/slideLayout3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7EAA8765-95E2-DD1F-E092-FD2D75DB77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6175" y="2022475"/>
            <a:ext cx="22796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fecha 3">
            <a:extLst>
              <a:ext uri="{FF2B5EF4-FFF2-40B4-BE49-F238E27FC236}">
                <a16:creationId xmlns:a16="http://schemas.microsoft.com/office/drawing/2014/main" id="{68A91120-A58A-E022-493B-4AC5CF194BD8}"/>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49902CD-33AC-4B71-97C3-37374B197FE3}" type="datetimeFigureOut">
              <a:rPr lang="es-CO"/>
              <a:pPr>
                <a:defRPr/>
              </a:pPr>
              <a:t>8/12/2024</a:t>
            </a:fld>
            <a:endParaRPr lang="es-CO"/>
          </a:p>
        </p:txBody>
      </p:sp>
      <p:sp>
        <p:nvSpPr>
          <p:cNvPr id="4" name="Marcador de pie de página 4">
            <a:extLst>
              <a:ext uri="{FF2B5EF4-FFF2-40B4-BE49-F238E27FC236}">
                <a16:creationId xmlns:a16="http://schemas.microsoft.com/office/drawing/2014/main" id="{D946DC40-04EA-88C2-D877-FA50849C11FB}"/>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5" name="Marcador de número de diapositiva 5">
            <a:extLst>
              <a:ext uri="{FF2B5EF4-FFF2-40B4-BE49-F238E27FC236}">
                <a16:creationId xmlns:a16="http://schemas.microsoft.com/office/drawing/2014/main" id="{251951DF-250F-83F1-A160-D04C61B7AEE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E95F25FF-B96C-4336-825E-78B3E1B9A5C7}" type="slidenum">
              <a:rPr lang="es-CO"/>
              <a:pPr>
                <a:defRPr/>
              </a:pPr>
              <a:t>‹Nº›</a:t>
            </a:fld>
            <a:endParaRPr lang="es-CO"/>
          </a:p>
        </p:txBody>
      </p:sp>
    </p:spTree>
    <p:extLst>
      <p:ext uri="{BB962C8B-B14F-4D97-AF65-F5344CB8AC3E}">
        <p14:creationId xmlns:p14="http://schemas.microsoft.com/office/powerpoint/2010/main" val="3206140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F285A04-D7B3-3C27-AEC2-1B89E5683B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4">
            <a:extLst>
              <a:ext uri="{FF2B5EF4-FFF2-40B4-BE49-F238E27FC236}">
                <a16:creationId xmlns:a16="http://schemas.microsoft.com/office/drawing/2014/main" id="{8B2132C3-6E68-75E9-CE6C-F55D50B7C25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5">
            <a:extLst>
              <a:ext uri="{FF2B5EF4-FFF2-40B4-BE49-F238E27FC236}">
                <a16:creationId xmlns:a16="http://schemas.microsoft.com/office/drawing/2014/main" id="{7B1CDB5E-A5AC-0660-656C-3BB833D1814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texto vertical 2"/>
          <p:cNvSpPr>
            <a:spLocks noGrp="1"/>
          </p:cNvSpPr>
          <p:nvPr>
            <p:ph type="body" orient="vert" idx="1"/>
          </p:nvPr>
        </p:nvSpPr>
        <p:spPr/>
        <p:txBody>
          <a:bodyPr vert="eaVert">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6" name="Marcador de fecha 3">
            <a:extLst>
              <a:ext uri="{FF2B5EF4-FFF2-40B4-BE49-F238E27FC236}">
                <a16:creationId xmlns:a16="http://schemas.microsoft.com/office/drawing/2014/main" id="{FA878417-1C82-AC52-E1C8-1C86972FBAB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96EC7C9-B6D2-47DE-A99A-35415C4DC9BC}" type="datetimeFigureOut">
              <a:rPr lang="es-CO"/>
              <a:pPr>
                <a:defRPr/>
              </a:pPr>
              <a:t>8/12/2024</a:t>
            </a:fld>
            <a:endParaRPr lang="es-CO"/>
          </a:p>
        </p:txBody>
      </p:sp>
      <p:sp>
        <p:nvSpPr>
          <p:cNvPr id="7" name="Marcador de pie de página 4">
            <a:extLst>
              <a:ext uri="{FF2B5EF4-FFF2-40B4-BE49-F238E27FC236}">
                <a16:creationId xmlns:a16="http://schemas.microsoft.com/office/drawing/2014/main" id="{3CB88CD8-F1A4-CF3D-29CA-F6CC1FA5A2A3}"/>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9" name="Marcador de número de diapositiva 5">
            <a:extLst>
              <a:ext uri="{FF2B5EF4-FFF2-40B4-BE49-F238E27FC236}">
                <a16:creationId xmlns:a16="http://schemas.microsoft.com/office/drawing/2014/main" id="{C41DA67F-CAD3-85CA-968E-911DF318BA5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DD263CB-99F8-49E3-8236-78F4FFEE5919}" type="slidenum">
              <a:rPr lang="es-CO"/>
              <a:pPr>
                <a:defRPr/>
              </a:pPr>
              <a:t>‹Nº›</a:t>
            </a:fld>
            <a:endParaRPr lang="es-CO"/>
          </a:p>
        </p:txBody>
      </p:sp>
    </p:spTree>
    <p:extLst>
      <p:ext uri="{BB962C8B-B14F-4D97-AF65-F5344CB8AC3E}">
        <p14:creationId xmlns:p14="http://schemas.microsoft.com/office/powerpoint/2010/main" val="29802826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2"/>
            <a:ext cx="34227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0359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2"/>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6" y="231775"/>
            <a:ext cx="31902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1"/>
            <a:ext cx="4263576" cy="261611"/>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582744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121416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1" y="1201739"/>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04" eaLnBrk="1" hangingPunct="1">
              <a:defRPr/>
            </a:pPr>
            <a:endParaRPr lang="es-CO" altLang="es-CO" sz="3199"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225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6" y="1063626"/>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sz="1400">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3144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7" y="222249"/>
            <a:ext cx="12193588"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5" y="222423"/>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7170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3"/>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6817763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8"/>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160207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40828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1"/>
            <a:ext cx="10515600" cy="705795"/>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671395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78DC3597-1647-4636-B5D5-FFDD4982A4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6175" y="2022475"/>
            <a:ext cx="22796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4452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055778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1"/>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5"/>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081335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1" y="2022477"/>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1"/>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2538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797A1417-573C-8DAF-583B-3A80A8C40BC1}"/>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CCF531A7-3778-38FF-AB15-17A464A864EE}"/>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D816A09-BB50-1A9F-0E9C-FDEB2B0343C5}"/>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2BB0F60E-6503-7909-548A-AE450A4BFF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216701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8/12/2024</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32836701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9" y="-7937"/>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sz="1400"/>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4" y="6638925"/>
            <a:ext cx="1450975" cy="26157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sz="1400"/>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6"/>
            <a:ext cx="4938712" cy="58473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sz="1400"/>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314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139109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825311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55812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120190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375954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645292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7440608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96273" y="-2367826"/>
            <a:ext cx="510532" cy="5703082"/>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63907" y="215761"/>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Cauca)</a:t>
            </a:r>
            <a:endParaRPr lang="es-MX" sz="1400" b="1" dirty="0">
              <a:solidFill>
                <a:schemeClr val="bg1"/>
              </a:solidFill>
              <a:latin typeface="Verdana" panose="020B0604030504040204" pitchFamily="34" charset="0"/>
              <a:ea typeface="Verdana" panose="020B0604030504040204" pitchFamily="34" charset="0"/>
            </a:endParaRPr>
          </a:p>
        </p:txBody>
      </p:sp>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pic>
        <p:nvPicPr>
          <p:cNvPr id="2" name="Imagen 1">
            <a:extLst>
              <a:ext uri="{FF2B5EF4-FFF2-40B4-BE49-F238E27FC236}">
                <a16:creationId xmlns:a16="http://schemas.microsoft.com/office/drawing/2014/main" id="{91BEBBCA-A112-487C-C3ED-90F4D0B214D2}"/>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Tree>
    <p:extLst>
      <p:ext uri="{BB962C8B-B14F-4D97-AF65-F5344CB8AC3E}">
        <p14:creationId xmlns:p14="http://schemas.microsoft.com/office/powerpoint/2010/main" val="16240864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744881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037291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91008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560351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324333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614674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89678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787948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660243" y="-2431797"/>
            <a:ext cx="547653" cy="5868145"/>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782559" y="228448"/>
            <a:ext cx="5236501" cy="338554"/>
          </a:xfrm>
          <a:prstGeom prst="rect">
            <a:avLst/>
          </a:prstGeom>
          <a:noFill/>
        </p:spPr>
        <p:txBody>
          <a:bodyPr wrap="square" rtlCol="0">
            <a:spAutoFit/>
          </a:bodyPr>
          <a:lstStyle/>
          <a:p>
            <a:pPr algn="l"/>
            <a:r>
              <a:rPr lang="es-ES" sz="1600" b="1" dirty="0">
                <a:solidFill>
                  <a:schemeClr val="bg1"/>
                </a:solidFill>
                <a:latin typeface="Verdana" panose="020B0604030504040204" pitchFamily="34" charset="0"/>
                <a:ea typeface="Verdana" panose="020B0604030504040204" pitchFamily="34" charset="0"/>
              </a:rPr>
              <a:t>Área Hidrográfica del Amazonas</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440292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986143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141884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322843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Pacífico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988647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873659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064197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717559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067735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97684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486463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515361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602111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sp>
        <p:nvSpPr>
          <p:cNvPr id="3" name="Rectángulo: esquinas superiores redondeadas 2">
            <a:extLst>
              <a:ext uri="{FF2B5EF4-FFF2-40B4-BE49-F238E27FC236}">
                <a16:creationId xmlns:a16="http://schemas.microsoft.com/office/drawing/2014/main" id="{B644BF90-7C2F-0252-BE0A-9EA46954443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57D9721E-32C5-7315-0338-EB17CAB629F0}"/>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545791A2-5E22-F337-01C2-1908C3C9BBB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8" name="Imagen 7">
            <a:extLst>
              <a:ext uri="{FF2B5EF4-FFF2-40B4-BE49-F238E27FC236}">
                <a16:creationId xmlns:a16="http://schemas.microsoft.com/office/drawing/2014/main" id="{70C1F8D7-2522-05B5-5A85-5300BDC3A0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82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E4A15A89-8758-64AC-CDF2-98C28125DB44}"/>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F6A89871-C388-F8AC-E288-CCFFECF1F3F1}"/>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091D8A4B-C0F6-01E1-6F76-3DE8983488BB}"/>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0400E1E9-6D10-B9CD-5DCB-55D0D16E96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326151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1C6AF503-845D-D3CE-E50C-A9778A4E6DA6}"/>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4E04170D-E7E8-42F6-F3D6-50A618554D01}"/>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05B93F6B-92C5-FB09-0A21-D5F1D78D38F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CAA459B5-5E28-E911-ED5C-72C4D2409B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76831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4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0A0D8DD8-96AC-4F44-D36F-2C41051E579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848F26B-80FA-5161-E40C-BA8B366492CD}"/>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047950E-E881-0E2E-B1B2-A44820D02432}"/>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CBF311EE-C799-7DCA-4974-37436DC71D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243441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3805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CDCA5226-CC31-58BC-BD55-54BF19F96F7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29C3C32-87E5-3548-AC9C-392CAC6CD0D7}"/>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777508B5-0BE2-2044-49C5-EF0821E0D8B7}"/>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0AD0C8B-2462-1373-C970-A23CD7D345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127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6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5733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BA4D036B-1A97-24EA-8096-269FEA3EC7B3}"/>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E515592F-6851-900A-3F44-3F18B76A95FB}"/>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6735200F-26D7-C9ED-6F7F-E9C83BAA1C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AD4C1EDE-EECA-F7CF-FB40-172B743EFE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90582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5733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806F1E88-CFA5-58A0-1413-50CC4A43C974}"/>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E15514F3-7932-AD9F-AE6D-23FC4AD71942}"/>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59CB06E5-90A5-FA02-FF4E-505A65D2F2E2}"/>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BA98A4A-720B-76CB-B0B2-CEFD961F390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777702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8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36342"/>
            <a:ext cx="12189450" cy="4821658"/>
          </a:xfrm>
          <a:prstGeom prst="rect">
            <a:avLst/>
          </a:prstGeom>
        </p:spPr>
      </p:pic>
      <p:sp>
        <p:nvSpPr>
          <p:cNvPr id="18" name="Rectángulo 17"/>
          <p:cNvSpPr/>
          <p:nvPr userDrawn="1"/>
        </p:nvSpPr>
        <p:spPr>
          <a:xfrm>
            <a:off x="-2550" y="681095"/>
            <a:ext cx="12192000" cy="617690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45219E35-AB17-6213-5570-DE60FCC582F5}"/>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C51097A4-5D75-8A0B-A75B-543AA0801FD5}"/>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AB4168C5-3C57-8269-5AB3-30C8B3C8F1AB}"/>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E25EFD9-3817-244D-C94D-F407A1423CE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8548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82936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Área Hidrográfica cuenca ALT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D783E980-BF95-701B-DADA-3CA63DFF57E4}"/>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1BADC577-409A-24D1-0048-548CB78C5A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888441E0-57FE-9320-7F7D-18273F44CAF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320A6BCF-8236-2EF5-39A0-B0687402EB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2D6EC0C0-01DF-B3C4-0076-D07D2351C1DC}"/>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6BC377B4-2907-54B9-6991-FC94A4E4CC45}"/>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4540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Área Hidrográfica cuenca MEDI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599278FA-BD9A-5A4D-1E00-641C3B2AC67F}"/>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F4C96F0A-47AD-9B50-6C42-B9DE999741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85EBEA97-1BED-3873-CBE7-88DAE6153DF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B1145D2F-6891-2A19-85C4-40804AB10E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0CCD6CB3-279C-D668-0774-3DB2CD99E385}"/>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8C7ADD8E-8C13-4C9B-53BD-3929149A0A68}"/>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5861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2A38D92E-1C4D-C57C-6423-C3348D291B3C}"/>
              </a:ext>
            </a:extLst>
          </p:cNvPr>
          <p:cNvSpPr>
            <a:spLocks/>
          </p:cNvSpPr>
          <p:nvPr/>
        </p:nvSpPr>
        <p:spPr bwMode="auto">
          <a:xfrm rot="10800000">
            <a:off x="2954338" y="-7938"/>
            <a:ext cx="6223000" cy="666751"/>
          </a:xfrm>
          <a:custGeom>
            <a:avLst/>
            <a:gdLst>
              <a:gd name="T0" fmla="*/ 320939 w 6222675"/>
              <a:gd name="T1" fmla="*/ 0 h 665995"/>
              <a:gd name="T2" fmla="*/ 6027002 w 6222675"/>
              <a:gd name="T3" fmla="*/ 0 h 665995"/>
              <a:gd name="T4" fmla="*/ 6138303 w 6222675"/>
              <a:gd name="T5" fmla="*/ 185907 h 665995"/>
              <a:gd name="T6" fmla="*/ 6378642 w 6222675"/>
              <a:gd name="T7" fmla="*/ 1134560 h 665995"/>
              <a:gd name="T8" fmla="*/ 6331723 w 6222675"/>
              <a:gd name="T9" fmla="*/ 1140276 h 665995"/>
              <a:gd name="T10" fmla="*/ 182836 w 6222675"/>
              <a:gd name="T11" fmla="*/ 1122875 h 665995"/>
              <a:gd name="T12" fmla="*/ 0 w 6222675"/>
              <a:gd name="T13" fmla="*/ 1121903 h 665995"/>
              <a:gd name="T14" fmla="*/ 209692 w 6222675"/>
              <a:gd name="T15" fmla="*/ 185907 h 665995"/>
              <a:gd name="T16" fmla="*/ 320939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74126424-EF8D-BD72-7A05-71B693E04A1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9657244-1A2B-33B8-4565-EBB8910E87A9}"/>
              </a:ext>
            </a:extLst>
          </p:cNvPr>
          <p:cNvSpPr txBox="1">
            <a:spLocks noChangeArrowheads="1"/>
          </p:cNvSpPr>
          <p:nvPr/>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dirty="0">
                <a:solidFill>
                  <a:srgbClr val="FFFFFF"/>
                </a:solidFill>
                <a:latin typeface="Helvetica Neue" charset="0"/>
                <a:cs typeface="Helvetica Neue" charset="0"/>
                <a:sym typeface="Helvetica Neue" charset="0"/>
              </a:rPr>
              <a:t>www.ideam.gov.co</a:t>
            </a:r>
            <a:endParaRPr lang="es-CO" altLang="es-CO" dirty="0"/>
          </a:p>
        </p:txBody>
      </p:sp>
      <p:pic>
        <p:nvPicPr>
          <p:cNvPr id="5" name="Google Shape;208;p65" descr="Forma&#10;&#10;Descripción generada automáticamente con confianza baja">
            <a:extLst>
              <a:ext uri="{FF2B5EF4-FFF2-40B4-BE49-F238E27FC236}">
                <a16:creationId xmlns:a16="http://schemas.microsoft.com/office/drawing/2014/main" id="{ED77880D-6BC0-6B25-A0B0-7EC0BAB63F6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01A62A2-F5F7-73D4-CF3D-2DD924804B85}"/>
              </a:ext>
            </a:extLst>
          </p:cNvPr>
          <p:cNvSpPr txBox="1">
            <a:spLocks noChangeArrowheads="1"/>
          </p:cNvSpPr>
          <p:nvPr/>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7735453-005F-A2DA-B0D2-4045E9C29F0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6034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Área Hidrográfica cuenca BAJ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F91D3FBF-1FFC-459C-DDF2-B10A06661B9F}"/>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633963C2-AD1B-FF0F-35F7-17664F3E5A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28BC385F-E20B-65DB-AF52-4CE00D4C037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DFA8C0BB-5634-C23F-CD48-7984B4B802E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A6CA8803-F680-1040-9B16-092E6B195A65}"/>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6A0F5C0E-9F52-9D20-31ED-342BBC4F528E}"/>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7534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024987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64358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695556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9480309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667271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145369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86455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219856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061806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276258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669581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256420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625862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838736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87010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135297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08960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879776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718561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335718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483891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646324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767113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1463139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194377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3354091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208329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12248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1127600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169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158328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976367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22834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903010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76815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134075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324154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370854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8430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4624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10491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237814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002269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70586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882743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337866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102076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667440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732328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77662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91AA63E-6AE5-3649-F125-D9D3A5C9F60E}"/>
              </a:ext>
            </a:extLst>
          </p:cNvPr>
          <p:cNvSpPr/>
          <p:nvPr userDrawn="1"/>
        </p:nvSpPr>
        <p:spPr>
          <a:xfrm>
            <a:off x="0" y="819150"/>
            <a:ext cx="12192000" cy="5219700"/>
          </a:xfrm>
          <a:prstGeom prst="rect">
            <a:avLst/>
          </a:prstGeom>
          <a:solidFill>
            <a:srgbClr val="93BB5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3" name="Imagen 4">
            <a:extLst>
              <a:ext uri="{FF2B5EF4-FFF2-40B4-BE49-F238E27FC236}">
                <a16:creationId xmlns:a16="http://schemas.microsoft.com/office/drawing/2014/main" id="{206368A7-C17F-B6EF-EA3D-A11FF81A6D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47450" y="5265738"/>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1"/>
          <p:cNvSpPr>
            <a:spLocks noGrp="1"/>
          </p:cNvSpPr>
          <p:nvPr>
            <p:ph type="title"/>
          </p:nvPr>
        </p:nvSpPr>
        <p:spPr>
          <a:xfrm>
            <a:off x="1366923" y="2778853"/>
            <a:ext cx="9458153" cy="1300291"/>
          </a:xfrm>
        </p:spPr>
        <p:txBody>
          <a:bodyPr anchor="b">
            <a:normAutofit/>
          </a:bodyPr>
          <a:lstStyle>
            <a:lvl1pPr algn="ctr" defTabSz="0">
              <a:lnSpc>
                <a:spcPct val="100000"/>
              </a:lnSpc>
              <a:defRPr sz="3200" b="0">
                <a:solidFill>
                  <a:schemeClr val="bg1"/>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827387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3528084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025505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4929359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487895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122115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6082146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973891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642650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554271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31368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20286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6485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196888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321382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8704775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357278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582238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585144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081552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609361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576931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9679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871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267214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7774081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253134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1643467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8177375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838199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971788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1229240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1748989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39732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22614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1058371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760475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550830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8184098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6001855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8173661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7965667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Alerta por descensos temperatura">
  <p:cSld name="Alerta por descensos temperatura">
    <p:spTree>
      <p:nvGrpSpPr>
        <p:cNvPr id="1" name="Shape 233"/>
        <p:cNvGrpSpPr/>
        <p:nvPr/>
      </p:nvGrpSpPr>
      <p:grpSpPr>
        <a:xfrm>
          <a:off x="0" y="0"/>
          <a:ext cx="0" cy="0"/>
          <a:chOff x="0" y="0"/>
          <a:chExt cx="0" cy="0"/>
        </a:xfrm>
      </p:grpSpPr>
      <p:pic>
        <p:nvPicPr>
          <p:cNvPr id="2" name="Google Shape;234;p59" descr="Forma&#10;&#10;Descripción generada automáticamente con confianza baja">
            <a:extLst>
              <a:ext uri="{FF2B5EF4-FFF2-40B4-BE49-F238E27FC236}">
                <a16:creationId xmlns:a16="http://schemas.microsoft.com/office/drawing/2014/main" id="{2241A425-B064-25D2-EBE2-DC04DE0C17F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35;p59" descr="Forma, Rectángulo&#10;&#10;Descripción generada automáticamente con confianza media">
            <a:extLst>
              <a:ext uri="{FF2B5EF4-FFF2-40B4-BE49-F238E27FC236}">
                <a16:creationId xmlns:a16="http://schemas.microsoft.com/office/drawing/2014/main" id="{72C21C3D-75F7-DF0E-D15E-C686BD492C8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36;p59">
            <a:extLst>
              <a:ext uri="{FF2B5EF4-FFF2-40B4-BE49-F238E27FC236}">
                <a16:creationId xmlns:a16="http://schemas.microsoft.com/office/drawing/2014/main" id="{4EB96F72-48AB-15C7-A24D-5E87DA764974}"/>
              </a:ext>
            </a:extLst>
          </p:cNvPr>
          <p:cNvSpPr>
            <a:spLocks/>
          </p:cNvSpPr>
          <p:nvPr/>
        </p:nvSpPr>
        <p:spPr bwMode="auto">
          <a:xfrm rot="10800000">
            <a:off x="2954338" y="-9525"/>
            <a:ext cx="6223000" cy="665163"/>
          </a:xfrm>
          <a:custGeom>
            <a:avLst/>
            <a:gdLst>
              <a:gd name="T0" fmla="*/ 314644 w 6222675"/>
              <a:gd name="T1" fmla="*/ 0 h 665995"/>
              <a:gd name="T2" fmla="*/ 5910108 w 6222675"/>
              <a:gd name="T3" fmla="*/ 0 h 665995"/>
              <a:gd name="T4" fmla="*/ 6019254 w 6222675"/>
              <a:gd name="T5" fmla="*/ 95944 h 665995"/>
              <a:gd name="T6" fmla="*/ 6254929 w 6222675"/>
              <a:gd name="T7" fmla="*/ 585514 h 665995"/>
              <a:gd name="T8" fmla="*/ 6208922 w 6222675"/>
              <a:gd name="T9" fmla="*/ 588474 h 665995"/>
              <a:gd name="T10" fmla="*/ 179367 w 6222675"/>
              <a:gd name="T11" fmla="*/ 579480 h 665995"/>
              <a:gd name="T12" fmla="*/ 0 w 6222675"/>
              <a:gd name="T13" fmla="*/ 578989 h 665995"/>
              <a:gd name="T14" fmla="*/ 205567 w 6222675"/>
              <a:gd name="T15" fmla="*/ 95944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sp>
        <p:nvSpPr>
          <p:cNvPr id="5" name="Google Shape;237;p59">
            <a:extLst>
              <a:ext uri="{FF2B5EF4-FFF2-40B4-BE49-F238E27FC236}">
                <a16:creationId xmlns:a16="http://schemas.microsoft.com/office/drawing/2014/main" id="{626428CF-FDE7-398E-20E3-7313A0732F14}"/>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sp>
        <p:nvSpPr>
          <p:cNvPr id="6" name="Google Shape;238;p59">
            <a:extLst>
              <a:ext uri="{FF2B5EF4-FFF2-40B4-BE49-F238E27FC236}">
                <a16:creationId xmlns:a16="http://schemas.microsoft.com/office/drawing/2014/main" id="{64013DFD-E742-C61D-4896-5B41AF26B9DC}"/>
              </a:ext>
            </a:extLst>
          </p:cNvPr>
          <p:cNvSpPr txBox="1">
            <a:spLocks noChangeArrowheads="1"/>
          </p:cNvSpPr>
          <p:nvPr/>
        </p:nvSpPr>
        <p:spPr bwMode="auto">
          <a:xfrm>
            <a:off x="4092575" y="30163"/>
            <a:ext cx="4549775"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Alerta por descensos significativos de</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Las Temperaturas mínimas del aire</a:t>
            </a:r>
            <a:endParaRPr lang="es-CO" altLang="es-CO"/>
          </a:p>
        </p:txBody>
      </p:sp>
      <p:pic>
        <p:nvPicPr>
          <p:cNvPr id="7" name="Google Shape;239;p59">
            <a:extLst>
              <a:ext uri="{FF2B5EF4-FFF2-40B4-BE49-F238E27FC236}">
                <a16:creationId xmlns:a16="http://schemas.microsoft.com/office/drawing/2014/main" id="{956BAC9B-0255-B759-B979-E6011F47B37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725" y="117475"/>
            <a:ext cx="4714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86846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Altos valores de radiación ultravioleta">
  <p:cSld name="Altos valores de radiación ultravioleta">
    <p:spTree>
      <p:nvGrpSpPr>
        <p:cNvPr id="1" name="Shape 240"/>
        <p:cNvGrpSpPr/>
        <p:nvPr/>
      </p:nvGrpSpPr>
      <p:grpSpPr>
        <a:xfrm>
          <a:off x="0" y="0"/>
          <a:ext cx="0" cy="0"/>
          <a:chOff x="0" y="0"/>
          <a:chExt cx="0" cy="0"/>
        </a:xfrm>
      </p:grpSpPr>
      <p:sp>
        <p:nvSpPr>
          <p:cNvPr id="2" name="Google Shape;241;p66">
            <a:extLst>
              <a:ext uri="{FF2B5EF4-FFF2-40B4-BE49-F238E27FC236}">
                <a16:creationId xmlns:a16="http://schemas.microsoft.com/office/drawing/2014/main" id="{1CE4E94D-060A-10D8-AD12-CD4F7FD1935E}"/>
              </a:ext>
            </a:extLst>
          </p:cNvPr>
          <p:cNvSpPr>
            <a:spLocks/>
          </p:cNvSpPr>
          <p:nvPr/>
        </p:nvSpPr>
        <p:spPr bwMode="auto">
          <a:xfrm rot="10800000">
            <a:off x="2954338" y="-6350"/>
            <a:ext cx="6223000" cy="666750"/>
          </a:xfrm>
          <a:custGeom>
            <a:avLst/>
            <a:gdLst>
              <a:gd name="T0" fmla="*/ 314644 w 6222675"/>
              <a:gd name="T1" fmla="*/ 0 h 665995"/>
              <a:gd name="T2" fmla="*/ 5910108 w 6222675"/>
              <a:gd name="T3" fmla="*/ 0 h 665995"/>
              <a:gd name="T4" fmla="*/ 6019254 w 6222675"/>
              <a:gd name="T5" fmla="*/ 121469 h 665995"/>
              <a:gd name="T6" fmla="*/ 6254929 w 6222675"/>
              <a:gd name="T7" fmla="*/ 741300 h 665995"/>
              <a:gd name="T8" fmla="*/ 6208922 w 6222675"/>
              <a:gd name="T9" fmla="*/ 745049 h 665995"/>
              <a:gd name="T10" fmla="*/ 179367 w 6222675"/>
              <a:gd name="T11" fmla="*/ 733657 h 665995"/>
              <a:gd name="T12" fmla="*/ 0 w 6222675"/>
              <a:gd name="T13" fmla="*/ 733036 h 665995"/>
              <a:gd name="T14" fmla="*/ 205567 w 6222675"/>
              <a:gd name="T15" fmla="*/ 121469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rotWithShape="0">
            <a:gsLst>
              <a:gs pos="0">
                <a:srgbClr val="FC6B32"/>
              </a:gs>
              <a:gs pos="58000">
                <a:srgbClr val="C00000"/>
              </a:gs>
              <a:gs pos="100000">
                <a:srgbClr val="FE793F"/>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42;p66" descr="Forma&#10;&#10;Descripción generada automáticamente con confianza baja">
            <a:extLst>
              <a:ext uri="{FF2B5EF4-FFF2-40B4-BE49-F238E27FC236}">
                <a16:creationId xmlns:a16="http://schemas.microsoft.com/office/drawing/2014/main" id="{396F172A-9A5F-E39E-3AAD-8CEFD4985B6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243;p66" descr="Forma, Rectángulo&#10;&#10;Descripción generada automáticamente con confianza media">
            <a:extLst>
              <a:ext uri="{FF2B5EF4-FFF2-40B4-BE49-F238E27FC236}">
                <a16:creationId xmlns:a16="http://schemas.microsoft.com/office/drawing/2014/main" id="{D2C855E4-0B39-26FC-2CC4-021C7CBC78B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4;p66">
            <a:extLst>
              <a:ext uri="{FF2B5EF4-FFF2-40B4-BE49-F238E27FC236}">
                <a16:creationId xmlns:a16="http://schemas.microsoft.com/office/drawing/2014/main" id="{61196175-45FC-0F61-39E6-2285E0E55F74}"/>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sp>
        <p:nvSpPr>
          <p:cNvPr id="6" name="Google Shape;245;p66">
            <a:extLst>
              <a:ext uri="{FF2B5EF4-FFF2-40B4-BE49-F238E27FC236}">
                <a16:creationId xmlns:a16="http://schemas.microsoft.com/office/drawing/2014/main" id="{2B23FFE1-6CCB-4EFB-1C18-C2044978E142}"/>
              </a:ext>
            </a:extLst>
          </p:cNvPr>
          <p:cNvSpPr txBox="1">
            <a:spLocks noChangeArrowheads="1"/>
          </p:cNvSpPr>
          <p:nvPr/>
        </p:nvSpPr>
        <p:spPr bwMode="auto">
          <a:xfrm>
            <a:off x="4078288" y="68263"/>
            <a:ext cx="4578350" cy="3397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Altos valores de radiación ultravioleta</a:t>
            </a:r>
            <a:endParaRPr lang="es-CO" altLang="es-CO"/>
          </a:p>
        </p:txBody>
      </p:sp>
      <p:pic>
        <p:nvPicPr>
          <p:cNvPr id="7" name="Google Shape;246;p66">
            <a:extLst>
              <a:ext uri="{FF2B5EF4-FFF2-40B4-BE49-F238E27FC236}">
                <a16:creationId xmlns:a16="http://schemas.microsoft.com/office/drawing/2014/main" id="{B4FA1BF6-FFA0-5808-44B9-3446CC215C2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613" y="85725"/>
            <a:ext cx="4381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 name="Google Shape;247;p66"/>
          <p:cNvSpPr txBox="1">
            <a:spLocks noGrp="1"/>
          </p:cNvSpPr>
          <p:nvPr>
            <p:ph type="body" idx="1"/>
          </p:nvPr>
        </p:nvSpPr>
        <p:spPr>
          <a:xfrm>
            <a:off x="4199584" y="381829"/>
            <a:ext cx="4346210" cy="240308"/>
          </a:xfrm>
          <a:prstGeom prst="rect">
            <a:avLst/>
          </a:prstGeom>
          <a:noFill/>
          <a:ln>
            <a:noFill/>
          </a:ln>
        </p:spPr>
        <p:txBody>
          <a:bodyPr spcFirstLastPara="1">
            <a:noAutofit/>
          </a:bodyPr>
          <a:lstStyle>
            <a:lvl1pPr marL="457200" lvl="0" indent="-228600" algn="ctr">
              <a:lnSpc>
                <a:spcPct val="90000"/>
              </a:lnSpc>
              <a:spcBef>
                <a:spcPts val="1000"/>
              </a:spcBef>
              <a:spcAft>
                <a:spcPts val="0"/>
              </a:spcAft>
              <a:buClr>
                <a:schemeClr val="lt1"/>
              </a:buClr>
              <a:buSzPts val="1100"/>
              <a:buNone/>
              <a:defRPr sz="1100">
                <a:solidFill>
                  <a:schemeClr val="lt1"/>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66"/>
          <p:cNvSpPr txBox="1">
            <a:spLocks noGrp="1"/>
          </p:cNvSpPr>
          <p:nvPr>
            <p:ph type="body" idx="2"/>
          </p:nvPr>
        </p:nvSpPr>
        <p:spPr>
          <a:xfrm>
            <a:off x="6075335" y="1441342"/>
            <a:ext cx="5594377" cy="471180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1400"/>
              <a:buNone/>
              <a:defRPr sz="1400">
                <a:solidFill>
                  <a:srgbClr val="7F7F7F"/>
                </a:solidFill>
                <a:latin typeface="Verdana"/>
                <a:ea typeface="Verdana"/>
                <a:cs typeface="Verdana"/>
                <a:sym typeface="Verdana"/>
              </a:defRPr>
            </a:lvl1pPr>
            <a:lvl2pPr marL="914400" lvl="1" indent="-355600" algn="l">
              <a:lnSpc>
                <a:spcPct val="90000"/>
              </a:lnSpc>
              <a:spcBef>
                <a:spcPts val="500"/>
              </a:spcBef>
              <a:spcAft>
                <a:spcPts val="0"/>
              </a:spcAft>
              <a:buClr>
                <a:srgbClr val="7F7F7F"/>
              </a:buClr>
              <a:buSzPts val="2000"/>
              <a:buChar char="•"/>
              <a:defRPr sz="2000">
                <a:solidFill>
                  <a:srgbClr val="7F7F7F"/>
                </a:solidFill>
                <a:latin typeface="Verdana"/>
                <a:ea typeface="Verdana"/>
                <a:cs typeface="Verdana"/>
                <a:sym typeface="Verdana"/>
              </a:defRPr>
            </a:lvl2pPr>
            <a:lvl3pPr marL="1371600" lvl="2" indent="-342900" algn="l">
              <a:lnSpc>
                <a:spcPct val="90000"/>
              </a:lnSpc>
              <a:spcBef>
                <a:spcPts val="500"/>
              </a:spcBef>
              <a:spcAft>
                <a:spcPts val="0"/>
              </a:spcAft>
              <a:buClr>
                <a:srgbClr val="7F7F7F"/>
              </a:buClr>
              <a:buSzPts val="1800"/>
              <a:buChar char="•"/>
              <a:defRPr sz="1800">
                <a:solidFill>
                  <a:srgbClr val="7F7F7F"/>
                </a:solidFill>
                <a:latin typeface="Verdana"/>
                <a:ea typeface="Verdana"/>
                <a:cs typeface="Verdana"/>
                <a:sym typeface="Verdana"/>
              </a:defRPr>
            </a:lvl3pPr>
            <a:lvl4pPr marL="1828800" lvl="3" indent="-330200" algn="l">
              <a:lnSpc>
                <a:spcPct val="90000"/>
              </a:lnSpc>
              <a:spcBef>
                <a:spcPts val="500"/>
              </a:spcBef>
              <a:spcAft>
                <a:spcPts val="0"/>
              </a:spcAft>
              <a:buClr>
                <a:srgbClr val="7F7F7F"/>
              </a:buClr>
              <a:buSzPts val="1600"/>
              <a:buChar char="•"/>
              <a:defRPr sz="1600">
                <a:solidFill>
                  <a:srgbClr val="7F7F7F"/>
                </a:solidFill>
                <a:latin typeface="Verdana"/>
                <a:ea typeface="Verdana"/>
                <a:cs typeface="Verdana"/>
                <a:sym typeface="Verdana"/>
              </a:defRPr>
            </a:lvl4pPr>
            <a:lvl5pPr marL="2286000" lvl="4" indent="-330200" algn="l">
              <a:lnSpc>
                <a:spcPct val="90000"/>
              </a:lnSpc>
              <a:spcBef>
                <a:spcPts val="500"/>
              </a:spcBef>
              <a:spcAft>
                <a:spcPts val="0"/>
              </a:spcAft>
              <a:buClr>
                <a:srgbClr val="7F7F7F"/>
              </a:buClr>
              <a:buSzPts val="1600"/>
              <a:buChar char="•"/>
              <a:defRPr sz="1600">
                <a:solidFill>
                  <a:srgbClr val="7F7F7F"/>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8222900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Aletas Meteomarinas PACIFICO">
  <p:cSld name="Aletas Meteomarinas PACIFICO">
    <p:spTree>
      <p:nvGrpSpPr>
        <p:cNvPr id="1" name="Shape 249"/>
        <p:cNvGrpSpPr/>
        <p:nvPr/>
      </p:nvGrpSpPr>
      <p:grpSpPr>
        <a:xfrm>
          <a:off x="0" y="0"/>
          <a:ext cx="0" cy="0"/>
          <a:chOff x="0" y="0"/>
          <a:chExt cx="0" cy="0"/>
        </a:xfrm>
      </p:grpSpPr>
      <p:pic>
        <p:nvPicPr>
          <p:cNvPr id="2" name="Google Shape;250;p96" descr="Forma, Rectángulo&#10;&#10;Descripción generada automáticamente con confianza media">
            <a:extLst>
              <a:ext uri="{FF2B5EF4-FFF2-40B4-BE49-F238E27FC236}">
                <a16:creationId xmlns:a16="http://schemas.microsoft.com/office/drawing/2014/main" id="{1E838D56-2DFC-C15E-EF22-0447016F9E4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51;p96" descr="Forma&#10;&#10;Descripción generada automáticamente con confianza baja">
            <a:extLst>
              <a:ext uri="{FF2B5EF4-FFF2-40B4-BE49-F238E27FC236}">
                <a16:creationId xmlns:a16="http://schemas.microsoft.com/office/drawing/2014/main" id="{B2507636-6AD4-F54B-A89B-E2B2F32C839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52;p96">
            <a:extLst>
              <a:ext uri="{FF2B5EF4-FFF2-40B4-BE49-F238E27FC236}">
                <a16:creationId xmlns:a16="http://schemas.microsoft.com/office/drawing/2014/main" id="{E7B84196-A5FD-FCF5-8938-A1F6D5467FD7}"/>
              </a:ext>
            </a:extLst>
          </p:cNvPr>
          <p:cNvSpPr>
            <a:spLocks noChangeArrowheads="1"/>
          </p:cNvSpPr>
          <p:nvPr/>
        </p:nvSpPr>
        <p:spPr bwMode="auto">
          <a:xfrm>
            <a:off x="8615363" y="1047750"/>
            <a:ext cx="3421062" cy="5097463"/>
          </a:xfrm>
          <a:prstGeom prst="roundRect">
            <a:avLst>
              <a:gd name="adj" fmla="val 4699"/>
            </a:avLst>
          </a:prstGeom>
          <a:solidFill>
            <a:srgbClr val="F2F2F2"/>
          </a:solidFill>
          <a:ln>
            <a:noFill/>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5" name="Google Shape;253;p96">
            <a:extLst>
              <a:ext uri="{FF2B5EF4-FFF2-40B4-BE49-F238E27FC236}">
                <a16:creationId xmlns:a16="http://schemas.microsoft.com/office/drawing/2014/main" id="{A7374A18-484E-5B0D-DAC6-C50C2DF2403B}"/>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407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sp>
        <p:nvSpPr>
          <p:cNvPr id="6" name="Google Shape;254;p96">
            <a:extLst>
              <a:ext uri="{FF2B5EF4-FFF2-40B4-BE49-F238E27FC236}">
                <a16:creationId xmlns:a16="http://schemas.microsoft.com/office/drawing/2014/main" id="{5D38D6DD-B1B7-4EA7-C647-B9C59E3B02B4}"/>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sp>
        <p:nvSpPr>
          <p:cNvPr id="7" name="Google Shape;255;p96">
            <a:extLst>
              <a:ext uri="{FF2B5EF4-FFF2-40B4-BE49-F238E27FC236}">
                <a16:creationId xmlns:a16="http://schemas.microsoft.com/office/drawing/2014/main" id="{58378F20-C780-2124-9C03-4E0D573C30EB}"/>
              </a:ext>
            </a:extLst>
          </p:cNvPr>
          <p:cNvSpPr txBox="1">
            <a:spLocks noChangeArrowheads="1"/>
          </p:cNvSpPr>
          <p:nvPr/>
        </p:nvSpPr>
        <p:spPr bwMode="auto">
          <a:xfrm>
            <a:off x="4349750" y="9525"/>
            <a:ext cx="4233863" cy="61595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800" b="1">
                <a:solidFill>
                  <a:srgbClr val="00FFFF"/>
                </a:solidFill>
                <a:latin typeface="Verdana" panose="020B0604030504040204" pitchFamily="34" charset="0"/>
                <a:sym typeface="Verdana" panose="020B0604030504040204" pitchFamily="34" charset="0"/>
              </a:rPr>
              <a:t>Alertas Meteomarinas Vigentes</a:t>
            </a:r>
            <a:endParaRPr lang="es-CO" altLang="es-CO"/>
          </a:p>
          <a:p>
            <a:pPr algn="ctr" eaLnBrk="1" fontAlgn="auto" hangingPunct="1">
              <a:spcBef>
                <a:spcPts val="0"/>
              </a:spcBef>
              <a:spcAft>
                <a:spcPts val="0"/>
              </a:spcAft>
              <a:defRPr/>
            </a:pPr>
            <a:r>
              <a:rPr lang="es-CO" altLang="es-CO" sz="1600">
                <a:solidFill>
                  <a:srgbClr val="FFFFFF"/>
                </a:solidFill>
                <a:latin typeface="Verdana" panose="020B0604030504040204" pitchFamily="34" charset="0"/>
                <a:sym typeface="Verdana" panose="020B0604030504040204" pitchFamily="34" charset="0"/>
              </a:rPr>
              <a:t>Océano Pacifico Nacional</a:t>
            </a:r>
            <a:endParaRPr lang="es-CO" altLang="es-CO"/>
          </a:p>
        </p:txBody>
      </p:sp>
      <p:pic>
        <p:nvPicPr>
          <p:cNvPr id="8" name="Google Shape;256;p96">
            <a:extLst>
              <a:ext uri="{FF2B5EF4-FFF2-40B4-BE49-F238E27FC236}">
                <a16:creationId xmlns:a16="http://schemas.microsoft.com/office/drawing/2014/main" id="{A20E8BCA-DAE4-65AC-BC06-5E5CBA34010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47638"/>
            <a:ext cx="7334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257;p96">
            <a:extLst>
              <a:ext uri="{FF2B5EF4-FFF2-40B4-BE49-F238E27FC236}">
                <a16:creationId xmlns:a16="http://schemas.microsoft.com/office/drawing/2014/main" id="{B0A3EC40-B183-42E6-BA73-9FAFB6A063CF}"/>
              </a:ext>
            </a:extLst>
          </p:cNvPr>
          <p:cNvSpPr txBox="1">
            <a:spLocks noChangeArrowheads="1"/>
          </p:cNvSpPr>
          <p:nvPr/>
        </p:nvSpPr>
        <p:spPr bwMode="auto">
          <a:xfrm>
            <a:off x="8666163" y="1174750"/>
            <a:ext cx="3200400" cy="30797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r>
              <a:rPr lang="es-CO" altLang="es-CO" b="1">
                <a:solidFill>
                  <a:srgbClr val="004070"/>
                </a:solidFill>
                <a:latin typeface="Verdana" panose="020B0604030504040204" pitchFamily="34" charset="0"/>
                <a:sym typeface="Verdana" panose="020B0604030504040204" pitchFamily="34" charset="0"/>
              </a:rPr>
              <a:t>Abreviaturas</a:t>
            </a:r>
            <a:endParaRPr lang="es-CO" altLang="es-CO"/>
          </a:p>
        </p:txBody>
      </p:sp>
      <p:sp>
        <p:nvSpPr>
          <p:cNvPr id="10" name="Google Shape;258;p96">
            <a:extLst>
              <a:ext uri="{FF2B5EF4-FFF2-40B4-BE49-F238E27FC236}">
                <a16:creationId xmlns:a16="http://schemas.microsoft.com/office/drawing/2014/main" id="{C1D5FD0C-8329-94B0-E9D6-87C973BC8538}"/>
              </a:ext>
            </a:extLst>
          </p:cNvPr>
          <p:cNvSpPr txBox="1">
            <a:spLocks noChangeArrowheads="1"/>
          </p:cNvSpPr>
          <p:nvPr/>
        </p:nvSpPr>
        <p:spPr bwMode="auto">
          <a:xfrm>
            <a:off x="8777288" y="1495425"/>
            <a:ext cx="3194050" cy="5080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sym typeface="Verdana" panose="020B0604030504040204" pitchFamily="34" charset="0"/>
              </a:rPr>
              <a:t>VV</a:t>
            </a:r>
            <a:r>
              <a:rPr lang="es-CO" altLang="es-CO" sz="900">
                <a:latin typeface="Verdana" panose="020B0604030504040204" pitchFamily="34" charset="0"/>
                <a:sym typeface="Verdana" panose="020B0604030504040204" pitchFamily="34" charset="0"/>
              </a:rPr>
              <a:t> </a:t>
            </a:r>
            <a:r>
              <a:rPr lang="es-CO" altLang="es-CO" sz="900">
                <a:solidFill>
                  <a:srgbClr val="7F7F7F"/>
                </a:solidFill>
                <a:latin typeface="Verdana" panose="020B0604030504040204" pitchFamily="34" charset="0"/>
                <a:sym typeface="Verdana" panose="020B0604030504040204" pitchFamily="34" charset="0"/>
              </a:rPr>
              <a:t>– Velocidad del viento máxima probable.</a:t>
            </a:r>
            <a:endParaRPr lang="es-CO" altLang="es-CO"/>
          </a:p>
          <a:p>
            <a:pPr eaLnBrk="1" fontAlgn="auto" hangingPunct="1">
              <a:spcBef>
                <a:spcPts val="0"/>
              </a:spcBef>
              <a:spcAft>
                <a:spcPts val="0"/>
              </a:spcAft>
              <a:defRPr/>
            </a:pPr>
            <a:r>
              <a:rPr lang="es-CO" altLang="es-CO" sz="900" b="1">
                <a:solidFill>
                  <a:srgbClr val="004070"/>
                </a:solidFill>
                <a:latin typeface="Verdana" panose="020B0604030504040204" pitchFamily="34" charset="0"/>
                <a:sym typeface="Verdana" panose="020B0604030504040204" pitchFamily="34" charset="0"/>
              </a:rPr>
              <a:t>DV</a:t>
            </a:r>
            <a:r>
              <a:rPr lang="es-CO" altLang="es-CO" sz="900">
                <a:solidFill>
                  <a:srgbClr val="7F7F7F"/>
                </a:solidFill>
                <a:latin typeface="Verdana" panose="020B0604030504040204" pitchFamily="34" charset="0"/>
                <a:sym typeface="Verdana" panose="020B0604030504040204" pitchFamily="34" charset="0"/>
              </a:rPr>
              <a:t> – Dirección predominante del viento.</a:t>
            </a:r>
            <a:endParaRPr lang="es-CO" altLang="es-CO"/>
          </a:p>
          <a:p>
            <a:pPr eaLnBrk="1" fontAlgn="auto" hangingPunct="1">
              <a:spcBef>
                <a:spcPts val="0"/>
              </a:spcBef>
              <a:spcAft>
                <a:spcPts val="0"/>
              </a:spcAft>
              <a:defRPr/>
            </a:pPr>
            <a:r>
              <a:rPr lang="es-CO" altLang="es-CO" sz="900" b="1">
                <a:solidFill>
                  <a:srgbClr val="004070"/>
                </a:solidFill>
                <a:latin typeface="Verdana" panose="020B0604030504040204" pitchFamily="34" charset="0"/>
                <a:sym typeface="Verdana" panose="020B0604030504040204" pitchFamily="34" charset="0"/>
              </a:rPr>
              <a:t>AO</a:t>
            </a:r>
            <a:r>
              <a:rPr lang="es-CO" altLang="es-CO" sz="900">
                <a:solidFill>
                  <a:srgbClr val="7F7F7F"/>
                </a:solidFill>
                <a:latin typeface="Verdana" panose="020B0604030504040204" pitchFamily="34" charset="0"/>
                <a:sym typeface="Verdana" panose="020B0604030504040204" pitchFamily="34" charset="0"/>
              </a:rPr>
              <a:t> – Altura significativa de la ola.</a:t>
            </a:r>
            <a:endParaRPr lang="es-CO" altLang="es-CO"/>
          </a:p>
        </p:txBody>
      </p:sp>
      <p:sp>
        <p:nvSpPr>
          <p:cNvPr id="11" name="Google Shape;259;p96">
            <a:extLst>
              <a:ext uri="{FF2B5EF4-FFF2-40B4-BE49-F238E27FC236}">
                <a16:creationId xmlns:a16="http://schemas.microsoft.com/office/drawing/2014/main" id="{55296BF7-3490-E730-306F-0130DC9D061B}"/>
              </a:ext>
            </a:extLst>
          </p:cNvPr>
          <p:cNvSpPr txBox="1">
            <a:spLocks noChangeArrowheads="1"/>
          </p:cNvSpPr>
          <p:nvPr/>
        </p:nvSpPr>
        <p:spPr bwMode="auto">
          <a:xfrm>
            <a:off x="8666163" y="2020888"/>
            <a:ext cx="3200400" cy="306387"/>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r>
              <a:rPr lang="es-CO" altLang="es-CO" b="1">
                <a:solidFill>
                  <a:srgbClr val="004070"/>
                </a:solidFill>
                <a:latin typeface="Verdana" panose="020B0604030504040204" pitchFamily="34" charset="0"/>
                <a:sym typeface="Verdana" panose="020B0604030504040204" pitchFamily="34" charset="0"/>
              </a:rPr>
              <a:t>Convenciones</a:t>
            </a:r>
            <a:endParaRPr lang="es-CO" altLang="es-CO"/>
          </a:p>
        </p:txBody>
      </p:sp>
      <p:sp>
        <p:nvSpPr>
          <p:cNvPr id="12" name="Google Shape;260;p96">
            <a:extLst>
              <a:ext uri="{FF2B5EF4-FFF2-40B4-BE49-F238E27FC236}">
                <a16:creationId xmlns:a16="http://schemas.microsoft.com/office/drawing/2014/main" id="{FAF4E31B-A6ED-681B-C38F-C3274D1669A2}"/>
              </a:ext>
            </a:extLst>
          </p:cNvPr>
          <p:cNvSpPr txBox="1">
            <a:spLocks noChangeArrowheads="1"/>
          </p:cNvSpPr>
          <p:nvPr/>
        </p:nvSpPr>
        <p:spPr bwMode="auto">
          <a:xfrm>
            <a:off x="9231313" y="2359025"/>
            <a:ext cx="2667000" cy="15081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sym typeface="Verdana" panose="020B0604030504040204" pitchFamily="34" charset="0"/>
              </a:rPr>
              <a:t>Tiempo Lluvioso</a:t>
            </a:r>
            <a:endParaRPr lang="es-CO" altLang="es-CO"/>
          </a:p>
          <a:p>
            <a:pPr eaLnBrk="1" fontAlgn="auto" hangingPunct="1">
              <a:spcBef>
                <a:spcPts val="0"/>
              </a:spcBef>
              <a:spcAft>
                <a:spcPts val="0"/>
              </a:spcAft>
              <a:defRPr/>
            </a:pPr>
            <a:r>
              <a:rPr lang="es-CO" altLang="es-CO" sz="700">
                <a:solidFill>
                  <a:srgbClr val="7F7F7F"/>
                </a:solidFill>
                <a:latin typeface="Verdana" panose="020B0604030504040204" pitchFamily="34" charset="0"/>
                <a:sym typeface="Verdana" panose="020B0604030504040204" pitchFamily="34" charset="0"/>
              </a:rPr>
              <a:t>Probabilidad de lluvias moderadas a fuertes, en algunos casos con posibilidad de tormentas eléctricas y rachas de viento.</a:t>
            </a:r>
            <a:endParaRPr lang="es-CO" altLang="es-CO"/>
          </a:p>
          <a:p>
            <a:pPr eaLnBrk="1" fontAlgn="auto" hangingPunct="1">
              <a:spcBef>
                <a:spcPts val="0"/>
              </a:spcBef>
              <a:spcAft>
                <a:spcPts val="0"/>
              </a:spcAft>
              <a:defRPr/>
            </a:pPr>
            <a:r>
              <a:rPr lang="es-CO" altLang="es-CO" sz="300">
                <a:solidFill>
                  <a:srgbClr val="7F7F7F"/>
                </a:solidFill>
                <a:latin typeface="Verdana" panose="020B0604030504040204" pitchFamily="34" charset="0"/>
                <a:sym typeface="Verdana" panose="020B0604030504040204" pitchFamily="34" charset="0"/>
              </a:rPr>
              <a:t> </a:t>
            </a:r>
            <a:endParaRPr lang="es-CO" altLang="es-CO"/>
          </a:p>
          <a:p>
            <a:pPr eaLnBrk="1" fontAlgn="auto" hangingPunct="1">
              <a:spcBef>
                <a:spcPts val="0"/>
              </a:spcBef>
              <a:spcAft>
                <a:spcPts val="0"/>
              </a:spcAft>
              <a:buClr>
                <a:srgbClr val="004070"/>
              </a:buClr>
              <a:buSzPts val="900"/>
              <a:buFont typeface="Verdana" panose="020B0604030504040204" pitchFamily="34" charset="0"/>
              <a:buNone/>
              <a:defRPr/>
            </a:pPr>
            <a:r>
              <a:rPr lang="es-CO" altLang="es-CO" sz="900" b="1">
                <a:solidFill>
                  <a:srgbClr val="004070"/>
                </a:solidFill>
                <a:latin typeface="Verdana" panose="020B0604030504040204" pitchFamily="34" charset="0"/>
                <a:sym typeface="Verdana" panose="020B0604030504040204" pitchFamily="34" charset="0"/>
              </a:rPr>
              <a:t>Sugerencia o recomendación</a:t>
            </a:r>
            <a:endParaRPr lang="es-CO" altLang="es-CO"/>
          </a:p>
          <a:p>
            <a:pPr eaLnBrk="1" fontAlgn="auto" hangingPunct="1">
              <a:spcBef>
                <a:spcPts val="0"/>
              </a:spcBef>
              <a:spcAft>
                <a:spcPts val="0"/>
              </a:spcAft>
              <a:buClr>
                <a:srgbClr val="7F7F7F"/>
              </a:buClr>
              <a:buSzPts val="700"/>
              <a:buFont typeface="Verdana" panose="020B0604030504040204" pitchFamily="34" charset="0"/>
              <a:buNone/>
              <a:defRPr/>
            </a:pPr>
            <a:r>
              <a:rPr lang="es-CO" altLang="es-CO" sz="700">
                <a:solidFill>
                  <a:srgbClr val="7F7F7F"/>
                </a:solidFill>
                <a:latin typeface="Verdana" panose="020B0604030504040204" pitchFamily="34" charset="0"/>
                <a:sym typeface="Verdana" panose="020B0604030504040204" pitchFamily="34" charset="0"/>
              </a:rPr>
              <a:t>A las embarcaciones de poco calado, consultar con las Capitanías de puerto antes de zarpar en zonas de inminente tempestad.</a:t>
            </a:r>
            <a:endParaRPr lang="es-CO" altLang="es-CO"/>
          </a:p>
          <a:p>
            <a:pPr eaLnBrk="1" fontAlgn="auto" hangingPunct="1">
              <a:spcBef>
                <a:spcPts val="0"/>
              </a:spcBef>
              <a:spcAft>
                <a:spcPts val="0"/>
              </a:spcAft>
              <a:buClr>
                <a:srgbClr val="7F7F7F"/>
              </a:buClr>
              <a:buSzPts val="700"/>
              <a:buFont typeface="Verdana" panose="020B0604030504040204" pitchFamily="34" charset="0"/>
              <a:buNone/>
              <a:defRPr/>
            </a:pPr>
            <a:r>
              <a:rPr lang="es-CO" altLang="es-CO" sz="700">
                <a:solidFill>
                  <a:srgbClr val="7F7F7F"/>
                </a:solidFill>
                <a:latin typeface="Verdana" panose="020B0604030504040204" pitchFamily="34" charset="0"/>
                <a:sym typeface="Verdana" panose="020B0604030504040204" pitchFamily="34" charset="0"/>
              </a:rPr>
              <a:t> </a:t>
            </a:r>
            <a:endParaRPr lang="es-CO" altLang="es-CO"/>
          </a:p>
          <a:p>
            <a:pPr eaLnBrk="1" fontAlgn="auto" hangingPunct="1">
              <a:spcBef>
                <a:spcPts val="0"/>
              </a:spcBef>
              <a:spcAft>
                <a:spcPts val="0"/>
              </a:spcAft>
              <a:buClr>
                <a:srgbClr val="7F7F7F"/>
              </a:buClr>
              <a:buSzPts val="700"/>
              <a:buFont typeface="Verdana" panose="020B0604030504040204" pitchFamily="34" charset="0"/>
              <a:buNone/>
              <a:defRPr/>
            </a:pPr>
            <a:r>
              <a:rPr lang="es-CO" altLang="es-CO" sz="700">
                <a:solidFill>
                  <a:srgbClr val="7F7F7F"/>
                </a:solidFill>
                <a:latin typeface="Verdana" panose="020B0604030504040204" pitchFamily="34" charset="0"/>
                <a:sym typeface="Verdana" panose="020B0604030504040204" pitchFamily="34" charset="0"/>
              </a:rPr>
              <a:t>A los bañistas y habitantes costeros, estar atentos a la evolución de las condiciones meteorológicas y a los avisos de las autoridades locales.</a:t>
            </a:r>
            <a:endParaRPr lang="es-CO" altLang="es-CO"/>
          </a:p>
        </p:txBody>
      </p:sp>
      <p:pic>
        <p:nvPicPr>
          <p:cNvPr id="13" name="Google Shape;261;p96">
            <a:extLst>
              <a:ext uri="{FF2B5EF4-FFF2-40B4-BE49-F238E27FC236}">
                <a16:creationId xmlns:a16="http://schemas.microsoft.com/office/drawing/2014/main" id="{560ACE80-C3A6-E3D4-EABA-036BF82303E4}"/>
              </a:ext>
            </a:extLst>
          </p:cNvPr>
          <p:cNvPicPr preferRelativeResize="0">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Google Shape;262;p96">
            <a:extLst>
              <a:ext uri="{FF2B5EF4-FFF2-40B4-BE49-F238E27FC236}">
                <a16:creationId xmlns:a16="http://schemas.microsoft.com/office/drawing/2014/main" id="{BCF89D03-920B-EE6C-58D9-90498CF30BAF}"/>
              </a:ext>
            </a:extLst>
          </p:cNvPr>
          <p:cNvSpPr txBox="1">
            <a:spLocks noChangeArrowheads="1"/>
          </p:cNvSpPr>
          <p:nvPr/>
        </p:nvSpPr>
        <p:spPr bwMode="auto">
          <a:xfrm>
            <a:off x="9231313" y="3871913"/>
            <a:ext cx="2667000" cy="877887"/>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sym typeface="Verdana" panose="020B0604030504040204" pitchFamily="34" charset="0"/>
              </a:rPr>
              <a:t>Pleamar</a:t>
            </a:r>
            <a:endParaRPr lang="es-CO" altLang="es-CO"/>
          </a:p>
          <a:p>
            <a:pPr eaLnBrk="1" fontAlgn="auto" hangingPunct="1">
              <a:spcBef>
                <a:spcPts val="0"/>
              </a:spcBef>
              <a:spcAft>
                <a:spcPts val="0"/>
              </a:spcAft>
              <a:defRPr/>
            </a:pPr>
            <a:r>
              <a:rPr lang="es-CO" altLang="es-CO" sz="700">
                <a:solidFill>
                  <a:srgbClr val="7F7F7F"/>
                </a:solidFill>
                <a:latin typeface="Verdana" panose="020B0604030504040204" pitchFamily="34" charset="0"/>
                <a:sym typeface="Verdana" panose="020B0604030504040204" pitchFamily="34" charset="0"/>
              </a:rPr>
              <a:t>La marea alcanzará su máximo nivel en el intervalo de tiempo establecido.</a:t>
            </a:r>
            <a:endParaRPr lang="es-CO" altLang="es-CO"/>
          </a:p>
          <a:p>
            <a:pPr eaLnBrk="1" fontAlgn="auto" hangingPunct="1">
              <a:spcBef>
                <a:spcPts val="0"/>
              </a:spcBef>
              <a:spcAft>
                <a:spcPts val="0"/>
              </a:spcAft>
              <a:defRPr/>
            </a:pPr>
            <a:r>
              <a:rPr lang="es-CO" altLang="es-CO" sz="300">
                <a:solidFill>
                  <a:srgbClr val="7F7F7F"/>
                </a:solidFill>
                <a:latin typeface="Verdana" panose="020B0604030504040204" pitchFamily="34" charset="0"/>
                <a:sym typeface="Verdana" panose="020B0604030504040204" pitchFamily="34" charset="0"/>
              </a:rPr>
              <a:t> </a:t>
            </a:r>
            <a:endParaRPr lang="es-CO" altLang="es-CO"/>
          </a:p>
          <a:p>
            <a:pPr eaLnBrk="1" fontAlgn="auto" hangingPunct="1">
              <a:spcBef>
                <a:spcPts val="0"/>
              </a:spcBef>
              <a:spcAft>
                <a:spcPts val="0"/>
              </a:spcAft>
              <a:buClr>
                <a:srgbClr val="004070"/>
              </a:buClr>
              <a:buSzPts val="900"/>
              <a:buFont typeface="Verdana" panose="020B0604030504040204" pitchFamily="34" charset="0"/>
              <a:buNone/>
              <a:defRPr/>
            </a:pPr>
            <a:r>
              <a:rPr lang="es-CO" altLang="es-CO" sz="900" b="1">
                <a:solidFill>
                  <a:srgbClr val="004070"/>
                </a:solidFill>
                <a:latin typeface="Verdana" panose="020B0604030504040204" pitchFamily="34" charset="0"/>
                <a:sym typeface="Verdana" panose="020B0604030504040204" pitchFamily="34" charset="0"/>
              </a:rPr>
              <a:t>Sugerencia o recomendación</a:t>
            </a:r>
            <a:endParaRPr lang="es-CO" altLang="es-CO"/>
          </a:p>
          <a:p>
            <a:pPr eaLnBrk="1" fontAlgn="auto" hangingPunct="1">
              <a:spcBef>
                <a:spcPts val="0"/>
              </a:spcBef>
              <a:spcAft>
                <a:spcPts val="0"/>
              </a:spcAft>
              <a:buClr>
                <a:srgbClr val="7F7F7F"/>
              </a:buClr>
              <a:buSzPts val="700"/>
              <a:buFont typeface="Verdana" panose="020B0604030504040204" pitchFamily="34" charset="0"/>
              <a:buNone/>
              <a:defRPr/>
            </a:pPr>
            <a:r>
              <a:rPr lang="es-CO" altLang="es-CO" sz="700">
                <a:solidFill>
                  <a:srgbClr val="7F7F7F"/>
                </a:solidFill>
                <a:latin typeface="Verdana" panose="020B0604030504040204" pitchFamily="34" charset="0"/>
                <a:sym typeface="Verdana" panose="020B0604030504040204" pitchFamily="34" charset="0"/>
              </a:rPr>
              <a:t>Se sugiere a los habitantes costeros estar atentos a la evolución del fenómeno.</a:t>
            </a:r>
            <a:endParaRPr lang="es-CO" altLang="es-CO"/>
          </a:p>
        </p:txBody>
      </p:sp>
      <p:pic>
        <p:nvPicPr>
          <p:cNvPr id="15" name="Google Shape;263;p96">
            <a:extLst>
              <a:ext uri="{FF2B5EF4-FFF2-40B4-BE49-F238E27FC236}">
                <a16:creationId xmlns:a16="http://schemas.microsoft.com/office/drawing/2014/main" id="{78AABEB8-59F1-53F1-EEB8-68527A32A074}"/>
              </a:ext>
            </a:extLst>
          </p:cNvPr>
          <p:cNvPicPr preferRelativeResize="0">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264;p96">
            <a:extLst>
              <a:ext uri="{FF2B5EF4-FFF2-40B4-BE49-F238E27FC236}">
                <a16:creationId xmlns:a16="http://schemas.microsoft.com/office/drawing/2014/main" id="{DE98F06C-6892-1448-D0F4-4F3393084D35}"/>
              </a:ext>
            </a:extLst>
          </p:cNvPr>
          <p:cNvSpPr txBox="1">
            <a:spLocks noChangeArrowheads="1"/>
          </p:cNvSpPr>
          <p:nvPr/>
        </p:nvSpPr>
        <p:spPr bwMode="auto">
          <a:xfrm>
            <a:off x="9231313" y="4778375"/>
            <a:ext cx="2667000" cy="1292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sym typeface="Verdana" panose="020B0604030504040204" pitchFamily="34" charset="0"/>
              </a:rPr>
              <a:t>Viento y oleaje</a:t>
            </a:r>
            <a:endParaRPr lang="es-CO" altLang="es-CO"/>
          </a:p>
          <a:p>
            <a:pPr eaLnBrk="1" fontAlgn="auto" hangingPunct="1">
              <a:spcBef>
                <a:spcPts val="0"/>
              </a:spcBef>
              <a:spcAft>
                <a:spcPts val="0"/>
              </a:spcAft>
              <a:defRPr/>
            </a:pPr>
            <a:r>
              <a:rPr lang="es-CO" altLang="es-CO" sz="700">
                <a:solidFill>
                  <a:srgbClr val="7F7F7F"/>
                </a:solidFill>
                <a:latin typeface="Verdana" panose="020B0604030504040204" pitchFamily="34" charset="0"/>
                <a:sym typeface="Verdana" panose="020B0604030504040204" pitchFamily="34" charset="0"/>
              </a:rPr>
              <a:t>Velocidad del viento y altura del oleaje con valores por encima de lo normal para la época.</a:t>
            </a:r>
            <a:endParaRPr lang="es-CO" altLang="es-CO"/>
          </a:p>
          <a:p>
            <a:pPr eaLnBrk="1" fontAlgn="auto" hangingPunct="1">
              <a:spcBef>
                <a:spcPts val="0"/>
              </a:spcBef>
              <a:spcAft>
                <a:spcPts val="0"/>
              </a:spcAft>
              <a:defRPr/>
            </a:pPr>
            <a:r>
              <a:rPr lang="es-CO" altLang="es-CO" sz="300">
                <a:solidFill>
                  <a:srgbClr val="7F7F7F"/>
                </a:solidFill>
                <a:latin typeface="Verdana" panose="020B0604030504040204" pitchFamily="34" charset="0"/>
                <a:sym typeface="Verdana" panose="020B0604030504040204" pitchFamily="34" charset="0"/>
              </a:rPr>
              <a:t> </a:t>
            </a:r>
            <a:endParaRPr lang="es-CO" altLang="es-CO"/>
          </a:p>
          <a:p>
            <a:pPr eaLnBrk="1" fontAlgn="auto" hangingPunct="1">
              <a:spcBef>
                <a:spcPts val="0"/>
              </a:spcBef>
              <a:spcAft>
                <a:spcPts val="0"/>
              </a:spcAft>
              <a:buClr>
                <a:srgbClr val="004070"/>
              </a:buClr>
              <a:buSzPts val="900"/>
              <a:buFont typeface="Verdana" panose="020B0604030504040204" pitchFamily="34" charset="0"/>
              <a:buNone/>
              <a:defRPr/>
            </a:pPr>
            <a:r>
              <a:rPr lang="es-CO" altLang="es-CO" sz="900" b="1">
                <a:solidFill>
                  <a:srgbClr val="004070"/>
                </a:solidFill>
                <a:latin typeface="Verdana" panose="020B0604030504040204" pitchFamily="34" charset="0"/>
                <a:sym typeface="Verdana" panose="020B0604030504040204" pitchFamily="34" charset="0"/>
              </a:rPr>
              <a:t>Sugerencia o recomendación</a:t>
            </a:r>
            <a:endParaRPr lang="es-CO" altLang="es-CO"/>
          </a:p>
          <a:p>
            <a:pPr eaLnBrk="1" fontAlgn="auto" hangingPunct="1">
              <a:spcBef>
                <a:spcPts val="0"/>
              </a:spcBef>
              <a:spcAft>
                <a:spcPts val="0"/>
              </a:spcAft>
              <a:buClr>
                <a:srgbClr val="7F7F7F"/>
              </a:buClr>
              <a:buSzPts val="700"/>
              <a:buFont typeface="Verdana" panose="020B0604030504040204" pitchFamily="34" charset="0"/>
              <a:buNone/>
              <a:defRPr/>
            </a:pPr>
            <a:r>
              <a:rPr lang="es-CO" altLang="es-CO" sz="700">
                <a:solidFill>
                  <a:srgbClr val="7F7F7F"/>
                </a:solidFill>
                <a:latin typeface="Verdana" panose="020B0604030504040204" pitchFamily="34" charset="0"/>
                <a:sym typeface="Verdana" panose="020B0604030504040204" pitchFamily="34" charset="0"/>
              </a:rPr>
              <a:t>A los bañistas y habitantes costeros, estar atentos a la evolución del fenómeno y a las indicaciones de las autoridades locales.</a:t>
            </a:r>
            <a:endParaRPr lang="es-CO" altLang="es-CO"/>
          </a:p>
          <a:p>
            <a:pPr eaLnBrk="1" fontAlgn="auto" hangingPunct="1">
              <a:spcBef>
                <a:spcPts val="0"/>
              </a:spcBef>
              <a:spcAft>
                <a:spcPts val="0"/>
              </a:spcAft>
              <a:buSzPts val="700"/>
              <a:buFont typeface="Calibri" panose="020F0502020204030204" pitchFamily="34" charset="0"/>
              <a:buNone/>
              <a:defRPr/>
            </a:pPr>
            <a:endParaRPr lang="es-CO" altLang="es-CO" sz="700">
              <a:solidFill>
                <a:srgbClr val="7F7F7F"/>
              </a:solidFill>
              <a:latin typeface="Verdana" panose="020B0604030504040204" pitchFamily="34" charset="0"/>
              <a:sym typeface="Verdana" panose="020B0604030504040204" pitchFamily="34" charset="0"/>
            </a:endParaRPr>
          </a:p>
          <a:p>
            <a:pPr eaLnBrk="1" fontAlgn="auto" hangingPunct="1">
              <a:spcBef>
                <a:spcPts val="0"/>
              </a:spcBef>
              <a:spcAft>
                <a:spcPts val="0"/>
              </a:spcAft>
              <a:buClr>
                <a:srgbClr val="7F7F7F"/>
              </a:buClr>
              <a:buSzPts val="700"/>
              <a:buFont typeface="Verdana" panose="020B0604030504040204" pitchFamily="34" charset="0"/>
              <a:buNone/>
              <a:defRPr/>
            </a:pPr>
            <a:r>
              <a:rPr lang="es-CO" altLang="es-CO" sz="700">
                <a:solidFill>
                  <a:srgbClr val="7F7F7F"/>
                </a:solidFill>
                <a:latin typeface="Verdana" panose="020B0604030504040204" pitchFamily="34" charset="0"/>
                <a:sym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sym typeface="Arial Narrow" panose="020B0606020202030204" pitchFamily="34" charset="0"/>
              </a:rPr>
              <a:t>.</a:t>
            </a:r>
            <a:endParaRPr lang="es-CO" altLang="es-CO"/>
          </a:p>
        </p:txBody>
      </p:sp>
      <p:pic>
        <p:nvPicPr>
          <p:cNvPr id="17" name="Google Shape;265;p96">
            <a:extLst>
              <a:ext uri="{FF2B5EF4-FFF2-40B4-BE49-F238E27FC236}">
                <a16:creationId xmlns:a16="http://schemas.microsoft.com/office/drawing/2014/main" id="{8ED1A0AB-2FF6-438B-27D7-EF6093DBE217}"/>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Google Shape;266;p96">
            <a:extLst>
              <a:ext uri="{FF2B5EF4-FFF2-40B4-BE49-F238E27FC236}">
                <a16:creationId xmlns:a16="http://schemas.microsoft.com/office/drawing/2014/main" id="{605B33CE-F839-E486-A7BD-C625F0799F03}"/>
              </a:ext>
            </a:extLst>
          </p:cNvPr>
          <p:cNvSpPr txBox="1">
            <a:spLocks noChangeArrowheads="1"/>
          </p:cNvSpPr>
          <p:nvPr/>
        </p:nvSpPr>
        <p:spPr bwMode="auto">
          <a:xfrm>
            <a:off x="8601075" y="6218238"/>
            <a:ext cx="3482975"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buClr>
                <a:srgbClr val="7F7F7F"/>
              </a:buClr>
              <a:buSzPts val="600"/>
              <a:buFont typeface="Verdana" panose="020B0604030504040204" pitchFamily="34" charset="0"/>
              <a:buNone/>
              <a:defRPr/>
            </a:pPr>
            <a:r>
              <a:rPr lang="es-CO" altLang="es-CO" sz="600">
                <a:solidFill>
                  <a:srgbClr val="7F7F7F"/>
                </a:solidFill>
                <a:latin typeface="Verdana" panose="020B0604030504040204" pitchFamily="34" charset="0"/>
                <a:sym typeface="Verdana" panose="020B0604030504040204" pitchFamily="34" charset="0"/>
              </a:rPr>
              <a:t>* La altura significativa de la ola, representa la media del tercio más alto de las olas, por lo cual la altura máxima posible puede ser incluso superior al doble de este valor.</a:t>
            </a:r>
            <a:endParaRPr lang="es-CO" altLang="es-CO"/>
          </a:p>
        </p:txBody>
      </p:sp>
      <p:sp>
        <p:nvSpPr>
          <p:cNvPr id="19" name="Google Shape;267;p96">
            <a:extLst>
              <a:ext uri="{FF2B5EF4-FFF2-40B4-BE49-F238E27FC236}">
                <a16:creationId xmlns:a16="http://schemas.microsoft.com/office/drawing/2014/main" id="{63F0907E-A8AD-706F-670F-8F5C72B8CCDE}"/>
              </a:ext>
            </a:extLst>
          </p:cNvPr>
          <p:cNvSpPr>
            <a:spLocks noChangeArrowheads="1"/>
          </p:cNvSpPr>
          <p:nvPr/>
        </p:nvSpPr>
        <p:spPr bwMode="auto">
          <a:xfrm>
            <a:off x="53975" y="1063625"/>
            <a:ext cx="8609013" cy="5376863"/>
          </a:xfrm>
          <a:prstGeom prst="rect">
            <a:avLst/>
          </a:prstGeom>
          <a:blipFill dpi="0" rotWithShape="1">
            <a:blip r:embed="rId8"/>
            <a:srcRect/>
            <a:stretch>
              <a:fillRect/>
            </a:stretch>
          </a:blipFill>
          <a:ln>
            <a:noFill/>
          </a:ln>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auto" hangingPunct="1">
              <a:spcBef>
                <a:spcPts val="0"/>
              </a:spcBef>
              <a:spcAft>
                <a:spcPts val="0"/>
              </a:spcAft>
              <a:defRPr/>
            </a:pPr>
            <a:endParaRPr lang="es-CO" altLang="es-CO" sz="1800">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240817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76331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Pronóstico amenaza deslizamientos tierra">
  <p:cSld name="Pronóstico amenaza deslizamientos tierra">
    <p:spTree>
      <p:nvGrpSpPr>
        <p:cNvPr id="1" name="Shape 268"/>
        <p:cNvGrpSpPr/>
        <p:nvPr/>
      </p:nvGrpSpPr>
      <p:grpSpPr>
        <a:xfrm>
          <a:off x="0" y="0"/>
          <a:ext cx="0" cy="0"/>
          <a:chOff x="0" y="0"/>
          <a:chExt cx="0" cy="0"/>
        </a:xfrm>
      </p:grpSpPr>
      <p:pic>
        <p:nvPicPr>
          <p:cNvPr id="2" name="Google Shape;269;p109" descr="Forma, Rectángulo&#10;&#10;Descripción generada automáticamente con confianza media">
            <a:extLst>
              <a:ext uri="{FF2B5EF4-FFF2-40B4-BE49-F238E27FC236}">
                <a16:creationId xmlns:a16="http://schemas.microsoft.com/office/drawing/2014/main" id="{869F23C8-891F-6C03-CC5F-C67D7A159BB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70;p109" descr="Forma&#10;&#10;Descripción generada automáticamente con confianza baja">
            <a:extLst>
              <a:ext uri="{FF2B5EF4-FFF2-40B4-BE49-F238E27FC236}">
                <a16:creationId xmlns:a16="http://schemas.microsoft.com/office/drawing/2014/main" id="{71BE0936-186B-027F-B5DC-208649B9FD0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71;p109">
            <a:extLst>
              <a:ext uri="{FF2B5EF4-FFF2-40B4-BE49-F238E27FC236}">
                <a16:creationId xmlns:a16="http://schemas.microsoft.com/office/drawing/2014/main" id="{4236693B-99B2-3F8A-E25C-C070F596100B}"/>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rotWithShape="0">
            <a:gsLst>
              <a:gs pos="0">
                <a:srgbClr val="563A12"/>
              </a:gs>
              <a:gs pos="70000">
                <a:srgbClr val="2D4A19"/>
              </a:gs>
              <a:gs pos="100000">
                <a:srgbClr val="37591F"/>
              </a:gs>
            </a:gsLst>
            <a:lin ang="810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sp>
        <p:nvSpPr>
          <p:cNvPr id="5" name="Google Shape;272;p109">
            <a:extLst>
              <a:ext uri="{FF2B5EF4-FFF2-40B4-BE49-F238E27FC236}">
                <a16:creationId xmlns:a16="http://schemas.microsoft.com/office/drawing/2014/main" id="{8EC8EB55-B1CB-9B9F-77DA-F689B8A65E10}"/>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sp>
        <p:nvSpPr>
          <p:cNvPr id="6" name="Google Shape;273;p109">
            <a:extLst>
              <a:ext uri="{FF2B5EF4-FFF2-40B4-BE49-F238E27FC236}">
                <a16:creationId xmlns:a16="http://schemas.microsoft.com/office/drawing/2014/main" id="{3E916F21-2940-9F0E-2274-E831AF465D29}"/>
              </a:ext>
            </a:extLst>
          </p:cNvPr>
          <p:cNvSpPr txBox="1">
            <a:spLocks noChangeArrowheads="1"/>
          </p:cNvSpPr>
          <p:nvPr/>
        </p:nvSpPr>
        <p:spPr bwMode="auto">
          <a:xfrm>
            <a:off x="4394200" y="9525"/>
            <a:ext cx="4054475" cy="646113"/>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800" b="1">
                <a:solidFill>
                  <a:srgbClr val="FFFFFF"/>
                </a:solidFill>
                <a:latin typeface="Verdana" panose="020B0604030504040204" pitchFamily="34" charset="0"/>
                <a:sym typeface="Verdana" panose="020B0604030504040204" pitchFamily="34" charset="0"/>
              </a:rPr>
              <a:t>Pronóstico de la Amenaza por</a:t>
            </a:r>
            <a:endParaRPr lang="es-CO" altLang="es-CO"/>
          </a:p>
          <a:p>
            <a:pPr algn="ctr" eaLnBrk="1" fontAlgn="auto" hangingPunct="1">
              <a:spcBef>
                <a:spcPts val="0"/>
              </a:spcBef>
              <a:spcAft>
                <a:spcPts val="0"/>
              </a:spcAft>
              <a:defRPr/>
            </a:pPr>
            <a:r>
              <a:rPr lang="es-CO" altLang="es-CO" sz="1800" b="1">
                <a:solidFill>
                  <a:srgbClr val="FFFFFF"/>
                </a:solidFill>
                <a:latin typeface="Verdana" panose="020B0604030504040204" pitchFamily="34" charset="0"/>
                <a:sym typeface="Verdana" panose="020B0604030504040204" pitchFamily="34" charset="0"/>
              </a:rPr>
              <a:t>Deslizamientos de Tierra</a:t>
            </a:r>
            <a:endParaRPr lang="es-CO" altLang="es-CO"/>
          </a:p>
        </p:txBody>
      </p:sp>
      <p:pic>
        <p:nvPicPr>
          <p:cNvPr id="7" name="Google Shape;274;p109">
            <a:extLst>
              <a:ext uri="{FF2B5EF4-FFF2-40B4-BE49-F238E27FC236}">
                <a16:creationId xmlns:a16="http://schemas.microsoft.com/office/drawing/2014/main" id="{F3582EFD-2D89-CB7C-4065-530020EAA084}"/>
              </a:ext>
            </a:extLst>
          </p:cNvPr>
          <p:cNvPicPr preferRelativeResize="0">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709988" y="-9525"/>
            <a:ext cx="66357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 name="Google Shape;275;p109"/>
          <p:cNvSpPr txBox="1">
            <a:spLocks noGrp="1"/>
          </p:cNvSpPr>
          <p:nvPr>
            <p:ph type="body" idx="1"/>
          </p:nvPr>
        </p:nvSpPr>
        <p:spPr>
          <a:xfrm>
            <a:off x="3741738" y="769938"/>
            <a:ext cx="4708525" cy="376237"/>
          </a:xfrm>
          <a:prstGeom prst="rect">
            <a:avLst/>
          </a:prstGeom>
          <a:noFill/>
          <a:ln>
            <a:noFill/>
          </a:ln>
        </p:spPr>
        <p:txBody>
          <a:bodyPr spcFirstLastPara="1">
            <a:noAutofit/>
          </a:bodyPr>
          <a:lstStyle>
            <a:lvl1pPr marL="457200" lvl="0" indent="-228600" algn="ctr">
              <a:lnSpc>
                <a:spcPct val="90000"/>
              </a:lnSpc>
              <a:spcBef>
                <a:spcPts val="1000"/>
              </a:spcBef>
              <a:spcAft>
                <a:spcPts val="0"/>
              </a:spcAft>
              <a:buClr>
                <a:srgbClr val="385623"/>
              </a:buClr>
              <a:buSzPts val="1600"/>
              <a:buNone/>
              <a:defRPr sz="1600" b="1">
                <a:solidFill>
                  <a:srgbClr val="385623"/>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129925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276"/>
        <p:cNvGrpSpPr/>
        <p:nvPr/>
      </p:nvGrpSpPr>
      <p:grpSpPr>
        <a:xfrm>
          <a:off x="0" y="0"/>
          <a:ext cx="0" cy="0"/>
          <a:chOff x="0" y="0"/>
          <a:chExt cx="0" cy="0"/>
        </a:xfrm>
      </p:grpSpPr>
      <p:pic>
        <p:nvPicPr>
          <p:cNvPr id="2" name="Google Shape;277;p110" descr="Forma, Rectángulo&#10;&#10;Descripción generada automáticamente con confianza media">
            <a:extLst>
              <a:ext uri="{FF2B5EF4-FFF2-40B4-BE49-F238E27FC236}">
                <a16:creationId xmlns:a16="http://schemas.microsoft.com/office/drawing/2014/main" id="{F9425BD6-816E-B357-233B-BBD2DADBEF6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78;p110" descr="Forma&#10;&#10;Descripción generada automáticamente con confianza baja">
            <a:extLst>
              <a:ext uri="{FF2B5EF4-FFF2-40B4-BE49-F238E27FC236}">
                <a16:creationId xmlns:a16="http://schemas.microsoft.com/office/drawing/2014/main" id="{B7D21304-E329-CF23-80E2-2FF4772269D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79;p110">
            <a:extLst>
              <a:ext uri="{FF2B5EF4-FFF2-40B4-BE49-F238E27FC236}">
                <a16:creationId xmlns:a16="http://schemas.microsoft.com/office/drawing/2014/main" id="{93F6257D-8D0F-8A63-D408-32F223B46D79}"/>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rotWithShape="0">
            <a:gsLst>
              <a:gs pos="0">
                <a:srgbClr val="FFD966"/>
              </a:gs>
              <a:gs pos="36000">
                <a:srgbClr val="FF0000"/>
              </a:gs>
              <a:gs pos="92000">
                <a:srgbClr val="833C0B"/>
              </a:gs>
              <a:gs pos="100000">
                <a:srgbClr val="833C0B"/>
              </a:gs>
            </a:gsLst>
            <a:lin ang="810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sp>
        <p:nvSpPr>
          <p:cNvPr id="5" name="Google Shape;280;p110">
            <a:extLst>
              <a:ext uri="{FF2B5EF4-FFF2-40B4-BE49-F238E27FC236}">
                <a16:creationId xmlns:a16="http://schemas.microsoft.com/office/drawing/2014/main" id="{E242735E-4757-B910-A202-1EF468689A37}"/>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sp>
        <p:nvSpPr>
          <p:cNvPr id="6" name="Google Shape;281;p110">
            <a:extLst>
              <a:ext uri="{FF2B5EF4-FFF2-40B4-BE49-F238E27FC236}">
                <a16:creationId xmlns:a16="http://schemas.microsoft.com/office/drawing/2014/main" id="{F24C59A9-9BD1-FFDB-89CE-0F15FFF66255}"/>
              </a:ext>
            </a:extLst>
          </p:cNvPr>
          <p:cNvSpPr txBox="1">
            <a:spLocks noChangeArrowheads="1"/>
          </p:cNvSpPr>
          <p:nvPr/>
        </p:nvSpPr>
        <p:spPr bwMode="auto">
          <a:xfrm>
            <a:off x="4062413" y="9525"/>
            <a:ext cx="4610100" cy="646113"/>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800" b="1">
                <a:solidFill>
                  <a:srgbClr val="FFFFFF"/>
                </a:solidFill>
                <a:latin typeface="Verdana" panose="020B0604030504040204" pitchFamily="34" charset="0"/>
                <a:sym typeface="Verdana" panose="020B0604030504040204" pitchFamily="34" charset="0"/>
              </a:rPr>
              <a:t>Pronóstico de la Amenaza por</a:t>
            </a:r>
            <a:endParaRPr lang="es-CO" altLang="es-CO"/>
          </a:p>
          <a:p>
            <a:pPr algn="ctr" eaLnBrk="1" fontAlgn="auto" hangingPunct="1">
              <a:spcBef>
                <a:spcPts val="0"/>
              </a:spcBef>
              <a:spcAft>
                <a:spcPts val="0"/>
              </a:spcAft>
              <a:defRPr/>
            </a:pPr>
            <a:r>
              <a:rPr lang="es-CO" altLang="es-CO" sz="1800" b="1">
                <a:solidFill>
                  <a:srgbClr val="FFFFFF"/>
                </a:solidFill>
                <a:latin typeface="Verdana" panose="020B0604030504040204" pitchFamily="34" charset="0"/>
                <a:sym typeface="Verdana" panose="020B0604030504040204" pitchFamily="34" charset="0"/>
              </a:rPr>
              <a:t>Incendios de la Cobertura Vegetal</a:t>
            </a:r>
            <a:endParaRPr lang="es-CO" altLang="es-CO"/>
          </a:p>
        </p:txBody>
      </p:sp>
      <p:pic>
        <p:nvPicPr>
          <p:cNvPr id="7" name="Google Shape;282;p110">
            <a:extLst>
              <a:ext uri="{FF2B5EF4-FFF2-40B4-BE49-F238E27FC236}">
                <a16:creationId xmlns:a16="http://schemas.microsoft.com/office/drawing/2014/main" id="{06DAC1CD-1E24-DF40-39B5-2C29562E521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73025"/>
            <a:ext cx="3698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 name="Google Shape;283;p110"/>
          <p:cNvSpPr txBox="1">
            <a:spLocks noGrp="1"/>
          </p:cNvSpPr>
          <p:nvPr>
            <p:ph type="body" idx="1"/>
          </p:nvPr>
        </p:nvSpPr>
        <p:spPr>
          <a:xfrm>
            <a:off x="3741738" y="769938"/>
            <a:ext cx="4708525" cy="376237"/>
          </a:xfrm>
          <a:prstGeom prst="rect">
            <a:avLst/>
          </a:prstGeom>
          <a:noFill/>
          <a:ln>
            <a:noFill/>
          </a:ln>
        </p:spPr>
        <p:txBody>
          <a:bodyPr spcFirstLastPara="1">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6129230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Alertas Hidrológicas">
  <p:cSld name="Alertas Hidrológicas">
    <p:spTree>
      <p:nvGrpSpPr>
        <p:cNvPr id="1" name="Shape 565"/>
        <p:cNvGrpSpPr/>
        <p:nvPr/>
      </p:nvGrpSpPr>
      <p:grpSpPr>
        <a:xfrm>
          <a:off x="0" y="0"/>
          <a:ext cx="0" cy="0"/>
          <a:chOff x="0" y="0"/>
          <a:chExt cx="0" cy="0"/>
        </a:xfrm>
      </p:grpSpPr>
      <p:sp>
        <p:nvSpPr>
          <p:cNvPr id="2" name="Google Shape;566;p68">
            <a:extLst>
              <a:ext uri="{FF2B5EF4-FFF2-40B4-BE49-F238E27FC236}">
                <a16:creationId xmlns:a16="http://schemas.microsoft.com/office/drawing/2014/main" id="{F38FE612-9A81-81E5-0498-271293D6E144}"/>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567;p68" descr="Forma, Rectángulo&#10;&#10;Descripción generada automáticamente con confianza media">
            <a:extLst>
              <a:ext uri="{FF2B5EF4-FFF2-40B4-BE49-F238E27FC236}">
                <a16:creationId xmlns:a16="http://schemas.microsoft.com/office/drawing/2014/main" id="{9F5E6BC3-F338-A4EF-1901-05C2E69A392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568;p68">
            <a:extLst>
              <a:ext uri="{FF2B5EF4-FFF2-40B4-BE49-F238E27FC236}">
                <a16:creationId xmlns:a16="http://schemas.microsoft.com/office/drawing/2014/main" id="{188BED35-AD3E-9829-E546-9066E84B5DC6}"/>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569;p68" descr="Forma&#10;&#10;Descripción generada automáticamente con confianza baja">
            <a:extLst>
              <a:ext uri="{FF2B5EF4-FFF2-40B4-BE49-F238E27FC236}">
                <a16:creationId xmlns:a16="http://schemas.microsoft.com/office/drawing/2014/main" id="{CDC4D228-96B5-316A-B145-8854B72B46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570;p68">
            <a:extLst>
              <a:ext uri="{FF2B5EF4-FFF2-40B4-BE49-F238E27FC236}">
                <a16:creationId xmlns:a16="http://schemas.microsoft.com/office/drawing/2014/main" id="{FD8C3D58-3613-1B59-286A-B596B085DED7}"/>
              </a:ext>
            </a:extLst>
          </p:cNvPr>
          <p:cNvSpPr txBox="1">
            <a:spLocks noChangeArrowheads="1"/>
          </p:cNvSpPr>
          <p:nvPr/>
        </p:nvSpPr>
        <p:spPr bwMode="auto">
          <a:xfrm>
            <a:off x="4675188" y="141288"/>
            <a:ext cx="3092450" cy="40005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2000" b="1">
                <a:solidFill>
                  <a:srgbClr val="FFFFFF"/>
                </a:solidFill>
                <a:latin typeface="Verdana" panose="020B0604030504040204" pitchFamily="34" charset="0"/>
                <a:sym typeface="Verdana" panose="020B0604030504040204" pitchFamily="34" charset="0"/>
              </a:rPr>
              <a:t>Alertas Hidrológicas</a:t>
            </a:r>
            <a:endParaRPr lang="es-CO" altLang="es-CO"/>
          </a:p>
        </p:txBody>
      </p:sp>
      <p:pic>
        <p:nvPicPr>
          <p:cNvPr id="7" name="Google Shape;571;p68">
            <a:extLst>
              <a:ext uri="{FF2B5EF4-FFF2-40B4-BE49-F238E27FC236}">
                <a16:creationId xmlns:a16="http://schemas.microsoft.com/office/drawing/2014/main" id="{F54440C8-3127-42DC-4A2B-EA57EF81E1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79375"/>
            <a:ext cx="28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oogle Shape;572;p68">
            <a:extLst>
              <a:ext uri="{FF2B5EF4-FFF2-40B4-BE49-F238E27FC236}">
                <a16:creationId xmlns:a16="http://schemas.microsoft.com/office/drawing/2014/main" id="{8AF7CE29-85E5-3721-F391-40DD8F42A97C}"/>
              </a:ext>
            </a:extLst>
          </p:cNvPr>
          <p:cNvCxnSpPr>
            <a:cxnSpLocks noChangeShapeType="1"/>
          </p:cNvCxnSpPr>
          <p:nvPr/>
        </p:nvCxnSpPr>
        <p:spPr bwMode="auto">
          <a:xfrm>
            <a:off x="4873625" y="1049338"/>
            <a:ext cx="0" cy="5427662"/>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9" name="Google Shape;573;p68" descr="Recurso 24.png">
            <a:extLst>
              <a:ext uri="{FF2B5EF4-FFF2-40B4-BE49-F238E27FC236}">
                <a16:creationId xmlns:a16="http://schemas.microsoft.com/office/drawing/2014/main" id="{28ACB140-0411-CC81-412F-211FBBA2F1E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8638" y="4673600"/>
            <a:ext cx="3825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oogle Shape;574;p68">
            <a:extLst>
              <a:ext uri="{FF2B5EF4-FFF2-40B4-BE49-F238E27FC236}">
                <a16:creationId xmlns:a16="http://schemas.microsoft.com/office/drawing/2014/main" id="{92AFBECE-1A31-20A9-EA34-C347A1A45174}"/>
              </a:ext>
            </a:extLst>
          </p:cNvPr>
          <p:cNvCxnSpPr>
            <a:cxnSpLocks noChangeShapeType="1"/>
          </p:cNvCxnSpPr>
          <p:nvPr/>
        </p:nvCxnSpPr>
        <p:spPr bwMode="auto">
          <a:xfrm>
            <a:off x="4873625" y="4464050"/>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1" name="Google Shape;575;p68">
            <a:extLst>
              <a:ext uri="{FF2B5EF4-FFF2-40B4-BE49-F238E27FC236}">
                <a16:creationId xmlns:a16="http://schemas.microsoft.com/office/drawing/2014/main" id="{C71ADF20-D4CA-0A14-C725-77ABE384E17F}"/>
              </a:ext>
            </a:extLst>
          </p:cNvPr>
          <p:cNvCxnSpPr>
            <a:cxnSpLocks noChangeShapeType="1"/>
          </p:cNvCxnSpPr>
          <p:nvPr/>
        </p:nvCxnSpPr>
        <p:spPr bwMode="auto">
          <a:xfrm>
            <a:off x="4873625" y="5418138"/>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12" name="Google Shape;576;p68">
            <a:extLst>
              <a:ext uri="{FF2B5EF4-FFF2-40B4-BE49-F238E27FC236}">
                <a16:creationId xmlns:a16="http://schemas.microsoft.com/office/drawing/2014/main" id="{C26295AB-BC0B-E1CF-CDE5-918555F717A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 name="Google Shape;577;p68"/>
          <p:cNvSpPr txBox="1">
            <a:spLocks noGrp="1"/>
          </p:cNvSpPr>
          <p:nvPr>
            <p:ph type="body" idx="1"/>
          </p:nvPr>
        </p:nvSpPr>
        <p:spPr>
          <a:xfrm>
            <a:off x="4994275" y="5503863"/>
            <a:ext cx="6076950" cy="93503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900"/>
              <a:buNone/>
              <a:defRPr sz="9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p68"/>
          <p:cNvSpPr txBox="1">
            <a:spLocks noGrp="1"/>
          </p:cNvSpPr>
          <p:nvPr>
            <p:ph type="body" idx="2"/>
          </p:nvPr>
        </p:nvSpPr>
        <p:spPr>
          <a:xfrm>
            <a:off x="4994275" y="4061566"/>
            <a:ext cx="6076950" cy="297364"/>
          </a:xfrm>
          <a:prstGeom prst="rect">
            <a:avLst/>
          </a:prstGeom>
          <a:noFill/>
          <a:ln>
            <a:noFill/>
          </a:ln>
        </p:spPr>
        <p:txBody>
          <a:bodyPr spcFirstLastPara="1">
            <a:normAutofit/>
          </a:bodyPr>
          <a:lstStyle>
            <a:lvl1pPr marL="457200" lvl="0" indent="-228600" algn="ctr">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68"/>
          <p:cNvSpPr txBox="1">
            <a:spLocks noGrp="1"/>
          </p:cNvSpPr>
          <p:nvPr>
            <p:ph type="body" idx="3"/>
          </p:nvPr>
        </p:nvSpPr>
        <p:spPr>
          <a:xfrm>
            <a:off x="7767756" y="4595044"/>
            <a:ext cx="2817866" cy="708271"/>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280142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1_Alertas Hidrológicas">
  <p:cSld name="1_Alertas Hidrológicas">
    <p:spTree>
      <p:nvGrpSpPr>
        <p:cNvPr id="1" name="Shape 705"/>
        <p:cNvGrpSpPr/>
        <p:nvPr/>
      </p:nvGrpSpPr>
      <p:grpSpPr>
        <a:xfrm>
          <a:off x="0" y="0"/>
          <a:ext cx="0" cy="0"/>
          <a:chOff x="0" y="0"/>
          <a:chExt cx="0" cy="0"/>
        </a:xfrm>
      </p:grpSpPr>
      <p:pic>
        <p:nvPicPr>
          <p:cNvPr id="2" name="Google Shape;706;p70">
            <a:extLst>
              <a:ext uri="{FF2B5EF4-FFF2-40B4-BE49-F238E27FC236}">
                <a16:creationId xmlns:a16="http://schemas.microsoft.com/office/drawing/2014/main" id="{512FB2FF-4F04-4C9F-79A6-70772A265ED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77" t="12900" r="2" b="27872"/>
          <a:stretch>
            <a:fillRect/>
          </a:stretch>
        </p:blipFill>
        <p:spPr bwMode="auto">
          <a:xfrm>
            <a:off x="0" y="1947863"/>
            <a:ext cx="12188825"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707;p70">
            <a:extLst>
              <a:ext uri="{FF2B5EF4-FFF2-40B4-BE49-F238E27FC236}">
                <a16:creationId xmlns:a16="http://schemas.microsoft.com/office/drawing/2014/main" id="{E2F10759-0509-8701-5E2F-79105C262B42}"/>
              </a:ext>
            </a:extLst>
          </p:cNvPr>
          <p:cNvSpPr/>
          <p:nvPr/>
        </p:nvSpPr>
        <p:spPr>
          <a:xfrm>
            <a:off x="-3175" y="222250"/>
            <a:ext cx="12192000" cy="6470650"/>
          </a:xfrm>
          <a:prstGeom prst="rect">
            <a:avLst/>
          </a:prstGeom>
          <a:gradFill>
            <a:gsLst>
              <a:gs pos="0">
                <a:srgbClr val="1E4E79">
                  <a:alpha val="10980"/>
                </a:srgbClr>
              </a:gs>
              <a:gs pos="37000">
                <a:schemeClr val="lt1"/>
              </a:gs>
              <a:gs pos="100000">
                <a:schemeClr val="lt1"/>
              </a:gs>
            </a:gsLst>
            <a:lin ang="16200000" scaled="0"/>
          </a:gradFill>
          <a:ln>
            <a:noFill/>
          </a:ln>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kern="0">
              <a:solidFill>
                <a:schemeClr val="lt1"/>
              </a:solidFill>
              <a:latin typeface="Arial"/>
              <a:ea typeface="Arial"/>
              <a:cs typeface="Arial"/>
              <a:sym typeface="Arial"/>
            </a:endParaRPr>
          </a:p>
        </p:txBody>
      </p:sp>
      <p:sp>
        <p:nvSpPr>
          <p:cNvPr id="4" name="Google Shape;708;p70">
            <a:extLst>
              <a:ext uri="{FF2B5EF4-FFF2-40B4-BE49-F238E27FC236}">
                <a16:creationId xmlns:a16="http://schemas.microsoft.com/office/drawing/2014/main" id="{593E3D24-AF84-38AC-D0A6-44CF01E029CB}"/>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rotWithShape="0">
            <a:gsLst>
              <a:gs pos="0">
                <a:srgbClr val="004177"/>
              </a:gs>
              <a:gs pos="20000">
                <a:srgbClr val="004177"/>
              </a:gs>
              <a:gs pos="52998">
                <a:srgbClr val="005EAC"/>
              </a:gs>
              <a:gs pos="91000">
                <a:srgbClr val="2E75B5"/>
              </a:gs>
              <a:gs pos="100000">
                <a:srgbClr val="2E75B5"/>
              </a:gs>
            </a:gsLst>
            <a:lin ang="810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sp>
        <p:nvSpPr>
          <p:cNvPr id="5" name="Google Shape;709;p70">
            <a:extLst>
              <a:ext uri="{FF2B5EF4-FFF2-40B4-BE49-F238E27FC236}">
                <a16:creationId xmlns:a16="http://schemas.microsoft.com/office/drawing/2014/main" id="{6D70495B-D78A-9071-868D-2BC8BB989F0C}"/>
              </a:ext>
            </a:extLst>
          </p:cNvPr>
          <p:cNvSpPr txBox="1">
            <a:spLocks noChangeArrowheads="1"/>
          </p:cNvSpPr>
          <p:nvPr/>
        </p:nvSpPr>
        <p:spPr bwMode="auto">
          <a:xfrm>
            <a:off x="4675188" y="141288"/>
            <a:ext cx="3092450" cy="40005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2000" b="1">
                <a:solidFill>
                  <a:srgbClr val="FFFFFF"/>
                </a:solidFill>
                <a:latin typeface="Verdana" panose="020B0604030504040204" pitchFamily="34" charset="0"/>
                <a:sym typeface="Verdana" panose="020B0604030504040204" pitchFamily="34" charset="0"/>
              </a:rPr>
              <a:t>Alertas Hidrológicas</a:t>
            </a:r>
          </a:p>
        </p:txBody>
      </p:sp>
      <p:pic>
        <p:nvPicPr>
          <p:cNvPr id="6" name="Google Shape;710;p70">
            <a:extLst>
              <a:ext uri="{FF2B5EF4-FFF2-40B4-BE49-F238E27FC236}">
                <a16:creationId xmlns:a16="http://schemas.microsoft.com/office/drawing/2014/main" id="{4DCF55F1-9A3E-F8C9-18C0-BA32509129A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738" y="79375"/>
            <a:ext cx="28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711;p70" descr="Forma, Rectángulo&#10;&#10;Descripción generada automáticamente con confianza media">
            <a:extLst>
              <a:ext uri="{FF2B5EF4-FFF2-40B4-BE49-F238E27FC236}">
                <a16:creationId xmlns:a16="http://schemas.microsoft.com/office/drawing/2014/main" id="{34832891-BA4A-103D-1897-3313187DB4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175"/>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712;p70" descr="Forma&#10;&#10;Descripción generada automáticamente con confianza baja">
            <a:extLst>
              <a:ext uri="{FF2B5EF4-FFF2-40B4-BE49-F238E27FC236}">
                <a16:creationId xmlns:a16="http://schemas.microsoft.com/office/drawing/2014/main" id="{9CDDD399-3F79-6C68-EB04-040AE90A367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3175"/>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713;p70">
            <a:extLst>
              <a:ext uri="{FF2B5EF4-FFF2-40B4-BE49-F238E27FC236}">
                <a16:creationId xmlns:a16="http://schemas.microsoft.com/office/drawing/2014/main" id="{A16C4602-2196-2BB6-041E-EE0CC9718441}"/>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spTree>
    <p:extLst>
      <p:ext uri="{BB962C8B-B14F-4D97-AF65-F5344CB8AC3E}">
        <p14:creationId xmlns:p14="http://schemas.microsoft.com/office/powerpoint/2010/main" val="20622291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0480147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54888455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98069324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765952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4400164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590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1610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793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8208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50920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1513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7207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3316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58790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5388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5967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500947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48112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4739199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7032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95428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09906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982940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1762421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673283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2642893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6121033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761910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3456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0" y="2022475"/>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0"/>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2145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797A1417-573C-8DAF-583B-3A80A8C40BC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CF531A7-3778-38FF-AB15-17A464A864E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D816A09-BB50-1A9F-0E9C-FDEB2B0343C5}"/>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2BB0F60E-6503-7909-548A-AE450A4BFF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704016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8/12/2024</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8960721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916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480392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443668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5192014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0338629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4736073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608212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4314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3995101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6812019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4126067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9148749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355403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042462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0532830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365376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3331252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57645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83825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922691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1472911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785539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6036214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658357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8864690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5726356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2052335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5743352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66782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4" name="Imagen 3" descr="Forma, Rectángulo&#10;&#10;Descripción generada automáticamente con confianza media">
            <a:extLst>
              <a:ext uri="{FF2B5EF4-FFF2-40B4-BE49-F238E27FC236}">
                <a16:creationId xmlns:a16="http://schemas.microsoft.com/office/drawing/2014/main" id="{78869EDE-A15F-3139-AEA9-58AD25DFD5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DB745BB5-15A9-C3AE-6489-B87077E4537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5">
            <a:extLst>
              <a:ext uri="{FF2B5EF4-FFF2-40B4-BE49-F238E27FC236}">
                <a16:creationId xmlns:a16="http://schemas.microsoft.com/office/drawing/2014/main" id="{739810D1-9D2F-D011-212F-64BA0C9FE44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fecha 3">
            <a:extLst>
              <a:ext uri="{FF2B5EF4-FFF2-40B4-BE49-F238E27FC236}">
                <a16:creationId xmlns:a16="http://schemas.microsoft.com/office/drawing/2014/main" id="{317D77C4-F04E-F9EA-C88A-AA82E6124FF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0EA513E-3B0A-4320-895A-FD16BDDFE80E}" type="datetimeFigureOut">
              <a:rPr lang="es-CO"/>
              <a:pPr>
                <a:defRPr/>
              </a:pPr>
              <a:t>8/12/2024</a:t>
            </a:fld>
            <a:endParaRPr lang="es-CO"/>
          </a:p>
        </p:txBody>
      </p:sp>
      <p:sp>
        <p:nvSpPr>
          <p:cNvPr id="8" name="Marcador de pie de página 4">
            <a:extLst>
              <a:ext uri="{FF2B5EF4-FFF2-40B4-BE49-F238E27FC236}">
                <a16:creationId xmlns:a16="http://schemas.microsoft.com/office/drawing/2014/main" id="{2086CA4E-11FC-4B54-8567-00B0D3133614}"/>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9" name="Marcador de número de diapositiva 5">
            <a:extLst>
              <a:ext uri="{FF2B5EF4-FFF2-40B4-BE49-F238E27FC236}">
                <a16:creationId xmlns:a16="http://schemas.microsoft.com/office/drawing/2014/main" id="{84623AF6-EA5E-946C-40CE-8160AE028116}"/>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B220F01F-7A44-4C35-AFD6-5F43437C6A2A}" type="slidenum">
              <a:rPr lang="es-CO"/>
              <a:pPr>
                <a:defRPr/>
              </a:pPr>
              <a:t>‹Nº›</a:t>
            </a:fld>
            <a:endParaRPr lang="es-CO"/>
          </a:p>
        </p:txBody>
      </p:sp>
    </p:spTree>
    <p:extLst>
      <p:ext uri="{BB962C8B-B14F-4D97-AF65-F5344CB8AC3E}">
        <p14:creationId xmlns:p14="http://schemas.microsoft.com/office/powerpoint/2010/main" val="1680312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09195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9857836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0694701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2867405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324016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9388412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3802397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7038675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94752461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5127877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91833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940E32-70C4-A755-35C4-46B5B3775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86C4B20-BC6C-27CE-7D8A-BB6137DD521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D1B51E6-B6D9-6775-A148-C1C0E0AA11B7}"/>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9527643A-F38C-3C52-C2BC-CCA2536051F5}"/>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9B7E138-2E27-0C7C-A4C1-C432263B0DD0}"/>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4F2724EF-5E03-01FD-B876-C7282ECF17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749083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6735666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5188924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5481003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4212053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9949663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2776331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4029389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1017780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3915947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332311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E358C06-D655-5C73-E8CF-3DD9B4AA62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AD6CA7-42FF-85BE-D54B-65031693959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9420856-955A-9325-5DDB-B3E2D0D16E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C4CF70-0E46-B34B-B39C-EDDA9109FCA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76DF904-D42D-91D6-5E4E-29BA23933C24}"/>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56A6C42-0361-B30E-ED33-8563E2571A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9951588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1926728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4437675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5490509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1226924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4822919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4673419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7568892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941264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0898223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62147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6598B50-D2FF-1FDE-BCC9-66E83D0B92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816EF6A-FCB4-43C2-B861-828D61CD7C4A}"/>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EDAF8DE-C457-113E-93BE-51D90100A67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22070363-20FB-DC88-82C2-CA89AD108B94}"/>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A0A4FCCC-3C09-D8E8-E7F3-8599D6BD752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A299AF67-BD8C-95FA-013E-04C6845E7A72}"/>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10964E42-F7BF-2CFD-B241-4A742886BA87}"/>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EB4AB3F8-F053-0508-AADE-836083D2E9B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D05CCB77-DCBE-3F5E-A69A-C7BEE6C15287}"/>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7BDD2599-6A9A-8C52-7893-76BCC692403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6594D065-52FD-30F2-578F-3801F5984954}"/>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CBC6147C-9D9D-4DC4-38FA-B3033740CABA}"/>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D70B8A94-B2E2-8427-A96F-05C06585984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F7301A29-F763-08E6-CD98-DA1AEB208BB2}"/>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B0DA3A5D-F2D9-8579-89BD-9A97CBB0789E}"/>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46CAF2F2-9F61-D599-D904-A1A9EB4BDEB2}"/>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F3D309A5-633F-F770-707F-4085DE17015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D8EA7BD-8EA3-730E-CCBA-122A6F03154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8000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74525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D84D897-C25C-1895-E136-CDD00E24C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CEAEB55C-FECB-90CB-43DF-EF6D690217C7}"/>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E042431F-9B07-39F0-ACFF-0FC4580A862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F6CBA6AA-DDAE-808E-A7A4-E9B5487DA03E}"/>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9AD4848F-B64C-79FF-FB78-BE429A21D6B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43475D1-9E26-65EF-D994-7A9BBB14010F}"/>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72C28D9B-F182-850F-1A7F-E859495A660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B9E2B1C3-85D5-6055-13E7-FC8FD43BE1E8}"/>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59007060-0E2A-C869-A553-DB8C6492CCE2}"/>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B04F118-EA66-763B-2289-B03F479F1310}"/>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DA637C8-E65F-C2D8-0AB3-59F09F85B21D}"/>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4405B829-5E66-7E63-6EC8-3086D8432F9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60F37D3C-D2B7-66C7-54C2-683C01F28F9C}"/>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A640A6E2-5529-E299-5216-ACA1FB4EE261}"/>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615DCE22-F107-982A-C63D-8E301F6EC38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F0AA2151-294D-9C5B-558D-B490E1E329D1}"/>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154B319B-F5DA-DBB0-43C7-B5B0B6EB59F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C9E7A25F-9D2A-A23F-9CD8-CFC2631E1B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594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0D6820B2-85C3-BB2F-DC40-69FB34C5F3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1C9C982-FCCB-A17A-5855-EEE7A0B73B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94CFFB82-926F-6323-7E95-77732C91AE5E}"/>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C6279E38-EE9C-111F-1BAE-9E8BC76ADD8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CEA3B3A2-403E-082F-794E-86F3625C9D0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8415859D-9BE1-55F7-6D69-3E44F3B15D4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C40333E1-6F60-6E53-1FEA-D87F708DFE5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1158EF48-ADE4-5FD3-E1E2-83ABD31BCA02}"/>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0BB560F9-9940-E444-2CA1-65BC3ADE220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3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0D66FD0-33FA-6A87-2C52-2E75FEB4D4D3}"/>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AC46C5B-F1CF-909F-41DA-99AD533F1D4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C1CF15F0-7C82-DDF8-9307-27CF1A0263B1}"/>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AC48526E-B168-B6B1-9CBE-3A1886C051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920285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3122A9F-46B6-950B-31BD-32BD30B1DCE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BBC5B89A-BA26-17FE-FABE-1DDFB6881A8D}"/>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68C903B2-ED86-6315-DD44-76C2DC893230}"/>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65DD5FC-500B-B967-7605-C45FD680E8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11653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53F26CA1-5CA3-F875-7647-10CF7EEF3FF8}"/>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250FFAD4-BB43-CA8B-34EC-3520836F53B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1933CEC6-6BA8-56F4-417F-D3C18A8A3984}"/>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69642459-9D89-E046-E22D-0E531041E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03519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85194BF-E086-91E0-64FF-36BBA45BB6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7715DDFF-EC65-CC28-7190-009FF38887A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F907FC81-8A6B-1980-6320-39BF0EDAD44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07EFE539-7E13-596B-E6C2-2B190F13D1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04854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472810-F015-FE24-D850-18ED5DD1E3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31DD5579-3A06-5A9A-6C5D-D99365526D9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5">
            <a:extLst>
              <a:ext uri="{FF2B5EF4-FFF2-40B4-BE49-F238E27FC236}">
                <a16:creationId xmlns:a16="http://schemas.microsoft.com/office/drawing/2014/main" id="{4241A5AF-D432-B6DD-08D7-694C06C70F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contenido 2"/>
          <p:cNvSpPr>
            <a:spLocks noGrp="1"/>
          </p:cNvSpPr>
          <p:nvPr>
            <p:ph sz="half" idx="1"/>
          </p:nvPr>
        </p:nvSpPr>
        <p:spPr>
          <a:xfrm>
            <a:off x="838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7" name="Marcador de fecha 4">
            <a:extLst>
              <a:ext uri="{FF2B5EF4-FFF2-40B4-BE49-F238E27FC236}">
                <a16:creationId xmlns:a16="http://schemas.microsoft.com/office/drawing/2014/main" id="{007029A8-681F-C7DA-EAD5-84D340C86A7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393FF40-9371-4520-B945-64E03969E6B4}" type="datetimeFigureOut">
              <a:rPr lang="es-CO"/>
              <a:pPr>
                <a:defRPr/>
              </a:pPr>
              <a:t>8/12/2024</a:t>
            </a:fld>
            <a:endParaRPr lang="es-CO"/>
          </a:p>
        </p:txBody>
      </p:sp>
      <p:sp>
        <p:nvSpPr>
          <p:cNvPr id="8" name="Marcador de pie de página 5">
            <a:extLst>
              <a:ext uri="{FF2B5EF4-FFF2-40B4-BE49-F238E27FC236}">
                <a16:creationId xmlns:a16="http://schemas.microsoft.com/office/drawing/2014/main" id="{D40137E2-A23D-FB94-8C41-300A4849F130}"/>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10" name="Marcador de número de diapositiva 6">
            <a:extLst>
              <a:ext uri="{FF2B5EF4-FFF2-40B4-BE49-F238E27FC236}">
                <a16:creationId xmlns:a16="http://schemas.microsoft.com/office/drawing/2014/main" id="{EAF61CA4-6CEE-9331-A04A-1D760CF2970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E53E0EB-BDCC-430A-ABBD-EE7427B48C0E}" type="slidenum">
              <a:rPr lang="es-CO"/>
              <a:pPr>
                <a:defRPr/>
              </a:pPr>
              <a:t>‹Nº›</a:t>
            </a:fld>
            <a:endParaRPr lang="es-CO"/>
          </a:p>
        </p:txBody>
      </p:sp>
    </p:spTree>
    <p:extLst>
      <p:ext uri="{BB962C8B-B14F-4D97-AF65-F5344CB8AC3E}">
        <p14:creationId xmlns:p14="http://schemas.microsoft.com/office/powerpoint/2010/main" val="16228030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C146EE8A-9F00-ED60-1FA2-F4D8697E3AD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5D057654-A8CA-3141-5A91-AF44BCFB440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A05D5A39-75AE-D335-399A-B9F9BDBAE41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667CE281-0508-1BB9-2890-3EA451817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66256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64BE77E4-0561-94D7-F9E4-F53BD5EA749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8358F32C-7431-3160-7BDA-0015FC6D9579}"/>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891898BD-7A53-0C81-F43F-354A3C6B34B2}"/>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E4D48505-3133-266A-487A-65340B688F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6050532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E3828862-6744-8428-63D2-1500D9F29C76}"/>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9AB69D54-F9AB-4C71-B819-4584BC78D7C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8FFC0E8A-0E21-5B03-74AF-A419ACD1038D}"/>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06FBFC7E-8B18-CEB0-331B-D894F8DF8E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20F8FB8-694C-DBD1-2D27-A1032A93D04F}"/>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97AE6B3F-F808-11C9-7D54-63EA0305AD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359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Cerrejón">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8C70D02D-701F-00C6-EF45-6B142290A7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B8F52B1F-1465-09BA-C766-DDEA183C387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8">
            <a:extLst>
              <a:ext uri="{FF2B5EF4-FFF2-40B4-BE49-F238E27FC236}">
                <a16:creationId xmlns:a16="http://schemas.microsoft.com/office/drawing/2014/main" id="{E55E04C2-4AE7-CB62-509B-349C273F71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EAF897AD-7A47-34C2-BE13-2240F0CA198B}"/>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10">
            <a:extLst>
              <a:ext uri="{FF2B5EF4-FFF2-40B4-BE49-F238E27FC236}">
                <a16:creationId xmlns:a16="http://schemas.microsoft.com/office/drawing/2014/main" id="{4DA7202F-68DA-47E6-070F-359E96588FC3}"/>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076928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errejon situacion">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5ECE49F6-D660-0D0F-2D39-12FCAA3895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B45FFD78-B266-AED7-A72E-512FBAA998A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87E84CA1-9B21-39D0-70FE-B4B3C6FEC279}"/>
              </a:ext>
            </a:extLst>
          </p:cNvPr>
          <p:cNvCxnSpPr/>
          <p:nvPr userDrawn="1"/>
        </p:nvCxnSpPr>
        <p:spPr>
          <a:xfrm>
            <a:off x="4973638" y="1444625"/>
            <a:ext cx="0" cy="4975225"/>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CuadroTexto 9">
            <a:extLst>
              <a:ext uri="{FF2B5EF4-FFF2-40B4-BE49-F238E27FC236}">
                <a16:creationId xmlns:a16="http://schemas.microsoft.com/office/drawing/2014/main" id="{D3CB58D5-7B02-BD67-97BD-92B48F786F91}"/>
              </a:ext>
            </a:extLst>
          </p:cNvPr>
          <p:cNvSpPr txBox="1">
            <a:spLocks noChangeArrowheads="1"/>
          </p:cNvSpPr>
          <p:nvPr userDrawn="1"/>
        </p:nvSpPr>
        <p:spPr bwMode="auto">
          <a:xfrm>
            <a:off x="5154613" y="1981200"/>
            <a:ext cx="5280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7F7F7F"/>
                </a:solidFill>
                <a:latin typeface="Verdana" panose="020B0604030504040204" pitchFamily="34" charset="0"/>
                <a:ea typeface="Verdana" panose="020B0604030504040204" pitchFamily="34" charset="0"/>
                <a:cs typeface="Verdana" panose="020B0604030504040204" pitchFamily="34" charset="0"/>
              </a:rPr>
              <a:t>Condiciones meteorológicas en las últimas 4 horas</a:t>
            </a:r>
            <a:endParaRPr lang="es-MX" altLang="es-CO" sz="1400" b="1">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ángulo 5">
            <a:extLst>
              <a:ext uri="{FF2B5EF4-FFF2-40B4-BE49-F238E27FC236}">
                <a16:creationId xmlns:a16="http://schemas.microsoft.com/office/drawing/2014/main" id="{E9F99DFE-686C-0BE9-4C34-5872EE049040}"/>
              </a:ext>
            </a:extLst>
          </p:cNvPr>
          <p:cNvSpPr/>
          <p:nvPr userDrawn="1"/>
        </p:nvSpPr>
        <p:spPr>
          <a:xfrm>
            <a:off x="658813" y="1444625"/>
            <a:ext cx="3675062" cy="40798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7" name="CuadroTexto 11">
            <a:extLst>
              <a:ext uri="{FF2B5EF4-FFF2-40B4-BE49-F238E27FC236}">
                <a16:creationId xmlns:a16="http://schemas.microsoft.com/office/drawing/2014/main" id="{0C895735-8E16-1C19-74FD-92F5175E7459}"/>
              </a:ext>
            </a:extLst>
          </p:cNvPr>
          <p:cNvSpPr txBox="1">
            <a:spLocks noChangeArrowheads="1"/>
          </p:cNvSpPr>
          <p:nvPr userDrawn="1"/>
        </p:nvSpPr>
        <p:spPr bwMode="auto">
          <a:xfrm>
            <a:off x="976313" y="1444625"/>
            <a:ext cx="3024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b="1">
                <a:solidFill>
                  <a:srgbClr val="000000"/>
                </a:solidFill>
                <a:latin typeface="Verdana" panose="020B0604030504040204" pitchFamily="34" charset="0"/>
                <a:ea typeface="Verdana" panose="020B0604030504040204" pitchFamily="34" charset="0"/>
                <a:cs typeface="Verdana" panose="020B0604030504040204" pitchFamily="34" charset="0"/>
              </a:rPr>
              <a:t>Situación Actual</a:t>
            </a:r>
            <a:endParaRPr lang="es-MX" altLang="es-CO" b="1">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50DB717D-1797-AC86-6A86-0060AEFF9809}"/>
              </a:ext>
            </a:extLst>
          </p:cNvPr>
          <p:cNvSpPr/>
          <p:nvPr userDrawn="1"/>
        </p:nvSpPr>
        <p:spPr>
          <a:xfrm>
            <a:off x="6743700" y="1433513"/>
            <a:ext cx="3676650" cy="4064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9" name="CuadroTexto 13">
            <a:extLst>
              <a:ext uri="{FF2B5EF4-FFF2-40B4-BE49-F238E27FC236}">
                <a16:creationId xmlns:a16="http://schemas.microsoft.com/office/drawing/2014/main" id="{E016AA90-6777-6831-B887-70B372C70B87}"/>
              </a:ext>
            </a:extLst>
          </p:cNvPr>
          <p:cNvSpPr txBox="1">
            <a:spLocks noChangeArrowheads="1"/>
          </p:cNvSpPr>
          <p:nvPr userDrawn="1"/>
        </p:nvSpPr>
        <p:spPr bwMode="auto">
          <a:xfrm>
            <a:off x="7529513" y="1444625"/>
            <a:ext cx="2106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b="1">
                <a:solidFill>
                  <a:srgbClr val="000000"/>
                </a:solidFill>
                <a:latin typeface="Verdana" panose="020B0604030504040204" pitchFamily="34" charset="0"/>
                <a:ea typeface="Verdana" panose="020B0604030504040204" pitchFamily="34" charset="0"/>
                <a:cs typeface="Verdana" panose="020B0604030504040204" pitchFamily="34" charset="0"/>
              </a:rPr>
              <a:t>Para destacar</a:t>
            </a:r>
            <a:endParaRPr lang="es-MX" altLang="es-CO" b="1">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0" name="Conector recto 9">
            <a:extLst>
              <a:ext uri="{FF2B5EF4-FFF2-40B4-BE49-F238E27FC236}">
                <a16:creationId xmlns:a16="http://schemas.microsoft.com/office/drawing/2014/main" id="{47A159DE-D6B3-0CA1-4D0E-950B1B0FB3F4}"/>
              </a:ext>
            </a:extLst>
          </p:cNvPr>
          <p:cNvCxnSpPr/>
          <p:nvPr userDrawn="1"/>
        </p:nvCxnSpPr>
        <p:spPr>
          <a:xfrm>
            <a:off x="4973638" y="3611563"/>
            <a:ext cx="671195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CuadroTexto 15">
            <a:extLst>
              <a:ext uri="{FF2B5EF4-FFF2-40B4-BE49-F238E27FC236}">
                <a16:creationId xmlns:a16="http://schemas.microsoft.com/office/drawing/2014/main" id="{228144A7-FB0B-2614-5809-26969116DE13}"/>
              </a:ext>
            </a:extLst>
          </p:cNvPr>
          <p:cNvSpPr txBox="1">
            <a:spLocks noChangeArrowheads="1"/>
          </p:cNvSpPr>
          <p:nvPr userDrawn="1"/>
        </p:nvSpPr>
        <p:spPr bwMode="auto">
          <a:xfrm>
            <a:off x="5154613" y="3738563"/>
            <a:ext cx="5280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7F7F7F"/>
                </a:solidFill>
                <a:latin typeface="Verdana" panose="020B0604030504040204" pitchFamily="34" charset="0"/>
                <a:ea typeface="Verdana" panose="020B0604030504040204" pitchFamily="34" charset="0"/>
                <a:cs typeface="Verdana" panose="020B0604030504040204" pitchFamily="34" charset="0"/>
              </a:rPr>
              <a:t>Alertas Vigentes</a:t>
            </a:r>
            <a:endParaRPr lang="es-MX" altLang="es-CO" sz="1400" b="1">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Imagen 16">
            <a:extLst>
              <a:ext uri="{FF2B5EF4-FFF2-40B4-BE49-F238E27FC236}">
                <a16:creationId xmlns:a16="http://schemas.microsoft.com/office/drawing/2014/main" id="{026EEF16-D19A-0694-1A1B-425C1B14D55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D4247A10-6FCA-6118-CD21-7544A55F16C8}"/>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4" name="CuadroTexto 18">
            <a:extLst>
              <a:ext uri="{FF2B5EF4-FFF2-40B4-BE49-F238E27FC236}">
                <a16:creationId xmlns:a16="http://schemas.microsoft.com/office/drawing/2014/main" id="{754479E1-B0BD-3352-9C2F-46C4A830BBF4}"/>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Marcador de texto 12"/>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9" name="Marcador de texto 12"/>
          <p:cNvSpPr>
            <a:spLocks noGrp="1"/>
          </p:cNvSpPr>
          <p:nvPr>
            <p:ph type="body" sz="quarter" idx="11"/>
          </p:nvPr>
        </p:nvSpPr>
        <p:spPr>
          <a:xfrm>
            <a:off x="5241956" y="2429380"/>
            <a:ext cx="6444076" cy="1055124"/>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0" name="Marcador de texto 12"/>
          <p:cNvSpPr>
            <a:spLocks noGrp="1"/>
          </p:cNvSpPr>
          <p:nvPr>
            <p:ph type="body" sz="quarter" idx="12"/>
          </p:nvPr>
        </p:nvSpPr>
        <p:spPr>
          <a:xfrm>
            <a:off x="5241956" y="4172774"/>
            <a:ext cx="6444076" cy="2246313"/>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38375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errejón precipitacion">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913FC8F5-2847-1955-972F-241F4973AB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7">
            <a:extLst>
              <a:ext uri="{FF2B5EF4-FFF2-40B4-BE49-F238E27FC236}">
                <a16:creationId xmlns:a16="http://schemas.microsoft.com/office/drawing/2014/main" id="{5B051B2E-0002-7323-01D1-76F935C2C6E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5" name="Conector recto 4">
            <a:extLst>
              <a:ext uri="{FF2B5EF4-FFF2-40B4-BE49-F238E27FC236}">
                <a16:creationId xmlns:a16="http://schemas.microsoft.com/office/drawing/2014/main" id="{6CAF8BBE-3827-DEEC-9005-F7182E45C05E}"/>
              </a:ext>
            </a:extLst>
          </p:cNvPr>
          <p:cNvCxnSpPr/>
          <p:nvPr userDrawn="1"/>
        </p:nvCxnSpPr>
        <p:spPr>
          <a:xfrm>
            <a:off x="4856163" y="1444625"/>
            <a:ext cx="0" cy="4975225"/>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id="{C27C2A01-10BC-8A28-5B9A-F081B3FB6B73}"/>
              </a:ext>
            </a:extLst>
          </p:cNvPr>
          <p:cNvSpPr/>
          <p:nvPr userDrawn="1"/>
        </p:nvSpPr>
        <p:spPr>
          <a:xfrm>
            <a:off x="465138" y="1444625"/>
            <a:ext cx="4116387" cy="40798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7" name="CuadroTexto 10">
            <a:extLst>
              <a:ext uri="{FF2B5EF4-FFF2-40B4-BE49-F238E27FC236}">
                <a16:creationId xmlns:a16="http://schemas.microsoft.com/office/drawing/2014/main" id="{881BDF21-0FD4-0CBD-2B97-B1F55265653F}"/>
              </a:ext>
            </a:extLst>
          </p:cNvPr>
          <p:cNvSpPr txBox="1">
            <a:spLocks noChangeArrowheads="1"/>
          </p:cNvSpPr>
          <p:nvPr userDrawn="1"/>
        </p:nvSpPr>
        <p:spPr bwMode="auto">
          <a:xfrm>
            <a:off x="552450" y="1490663"/>
            <a:ext cx="39433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300" b="1">
                <a:solidFill>
                  <a:srgbClr val="000000"/>
                </a:solidFill>
                <a:latin typeface="Verdana" panose="020B0604030504040204" pitchFamily="34" charset="0"/>
                <a:ea typeface="Verdana" panose="020B0604030504040204" pitchFamily="34" charset="0"/>
                <a:cs typeface="Verdana" panose="020B0604030504040204" pitchFamily="34" charset="0"/>
              </a:rPr>
              <a:t>Distribución espacial de la precipitación</a:t>
            </a:r>
            <a:endParaRPr lang="es-MX" altLang="es-CO" sz="1300" b="1">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FDA4E2B4-7529-4298-3FCC-5C77C000241D}"/>
              </a:ext>
            </a:extLst>
          </p:cNvPr>
          <p:cNvSpPr/>
          <p:nvPr userDrawn="1"/>
        </p:nvSpPr>
        <p:spPr>
          <a:xfrm>
            <a:off x="5154613" y="1433513"/>
            <a:ext cx="6562725" cy="4064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9" name="CuadroTexto 12">
            <a:extLst>
              <a:ext uri="{FF2B5EF4-FFF2-40B4-BE49-F238E27FC236}">
                <a16:creationId xmlns:a16="http://schemas.microsoft.com/office/drawing/2014/main" id="{0CF59D61-70A7-46E6-5109-488AC3536B9F}"/>
              </a:ext>
            </a:extLst>
          </p:cNvPr>
          <p:cNvSpPr txBox="1">
            <a:spLocks noChangeArrowheads="1"/>
          </p:cNvSpPr>
          <p:nvPr userDrawn="1"/>
        </p:nvSpPr>
        <p:spPr bwMode="auto">
          <a:xfrm>
            <a:off x="5210175" y="1509713"/>
            <a:ext cx="64738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100" b="1" dirty="0">
                <a:solidFill>
                  <a:srgbClr val="000000"/>
                </a:solidFill>
                <a:latin typeface="Verdana" panose="020B0604030504040204" pitchFamily="34" charset="0"/>
                <a:ea typeface="Verdana" panose="020B0604030504040204" pitchFamily="34" charset="0"/>
                <a:cs typeface="Verdana" panose="020B0604030504040204" pitchFamily="34" charset="0"/>
              </a:rPr>
              <a:t>Precipitación (Estaciones de referencia, comparación mes-década-climatología)</a:t>
            </a:r>
            <a:endParaRPr lang="es-MX" altLang="es-CO" sz="1100"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uadroTexto 13">
            <a:extLst>
              <a:ext uri="{FF2B5EF4-FFF2-40B4-BE49-F238E27FC236}">
                <a16:creationId xmlns:a16="http://schemas.microsoft.com/office/drawing/2014/main" id="{52C94EF5-8A15-8A2D-6607-60757008EF62}"/>
              </a:ext>
            </a:extLst>
          </p:cNvPr>
          <p:cNvSpPr txBox="1">
            <a:spLocks noChangeArrowheads="1"/>
          </p:cNvSpPr>
          <p:nvPr userDrawn="1"/>
        </p:nvSpPr>
        <p:spPr bwMode="auto">
          <a:xfrm>
            <a:off x="5121275" y="6140450"/>
            <a:ext cx="6684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CO" altLang="es-CO" sz="800" dirty="0">
                <a:solidFill>
                  <a:srgbClr val="000000"/>
                </a:solidFill>
                <a:latin typeface="Verdana" panose="020B0604030504040204" pitchFamily="34" charset="0"/>
                <a:ea typeface="Verdana" panose="020B0604030504040204" pitchFamily="34" charset="0"/>
                <a:cs typeface="Verdana" panose="020B0604030504040204" pitchFamily="34" charset="0"/>
              </a:rPr>
              <a:t>Las líneas punteadas de color rojo corresponden a los volúmenes de lluvia del promedio climatológico de la serie 1981 -1910. Las azules muestran el acumulado decadal de precipitación. Las barras horizontales denotan las lluvia acumulada en 24 horas </a:t>
            </a:r>
          </a:p>
        </p:txBody>
      </p:sp>
      <p:pic>
        <p:nvPicPr>
          <p:cNvPr id="11" name="Imagen 14">
            <a:extLst>
              <a:ext uri="{FF2B5EF4-FFF2-40B4-BE49-F238E27FC236}">
                <a16:creationId xmlns:a16="http://schemas.microsoft.com/office/drawing/2014/main" id="{D3B4D840-C52B-8D80-320C-386662FBE29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esquinas superiores redondeadas 11">
            <a:extLst>
              <a:ext uri="{FF2B5EF4-FFF2-40B4-BE49-F238E27FC236}">
                <a16:creationId xmlns:a16="http://schemas.microsoft.com/office/drawing/2014/main" id="{660B1958-E0C5-9FDA-01DC-5345872FBDD7}"/>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3" name="CuadroTexto 16">
            <a:extLst>
              <a:ext uri="{FF2B5EF4-FFF2-40B4-BE49-F238E27FC236}">
                <a16:creationId xmlns:a16="http://schemas.microsoft.com/office/drawing/2014/main" id="{D89BB913-7ED2-F360-ED62-A334B7F4F24C}"/>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Marcador de texto 12"/>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868151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errejón Hato Nuevo">
    <p:spTree>
      <p:nvGrpSpPr>
        <p:cNvPr id="1" name=""/>
        <p:cNvGrpSpPr/>
        <p:nvPr/>
      </p:nvGrpSpPr>
      <p:grpSpPr>
        <a:xfrm>
          <a:off x="0" y="0"/>
          <a:ext cx="0" cy="0"/>
          <a:chOff x="0" y="0"/>
          <a:chExt cx="0" cy="0"/>
        </a:xfrm>
      </p:grpSpPr>
      <p:pic>
        <p:nvPicPr>
          <p:cNvPr id="3" name="Imagen 6" descr="Forma, Rectángulo&#10;&#10;Descripción generada automáticamente con confianza media">
            <a:extLst>
              <a:ext uri="{FF2B5EF4-FFF2-40B4-BE49-F238E27FC236}">
                <a16:creationId xmlns:a16="http://schemas.microsoft.com/office/drawing/2014/main" id="{686D843E-D0A3-8312-8DE4-EDAA4E2F5C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7">
            <a:extLst>
              <a:ext uri="{FF2B5EF4-FFF2-40B4-BE49-F238E27FC236}">
                <a16:creationId xmlns:a16="http://schemas.microsoft.com/office/drawing/2014/main" id="{4E682DF6-744C-86CC-7DC6-52E019D91BF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8">
            <a:extLst>
              <a:ext uri="{FF2B5EF4-FFF2-40B4-BE49-F238E27FC236}">
                <a16:creationId xmlns:a16="http://schemas.microsoft.com/office/drawing/2014/main" id="{73B81C13-1FAC-72D5-5CA9-E34EB5E5AD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esquinas superiores redondeadas 5">
            <a:extLst>
              <a:ext uri="{FF2B5EF4-FFF2-40B4-BE49-F238E27FC236}">
                <a16:creationId xmlns:a16="http://schemas.microsoft.com/office/drawing/2014/main" id="{729DD05B-B951-54E4-9C63-09F27A97A165}"/>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7" name="CuadroTexto 10">
            <a:extLst>
              <a:ext uri="{FF2B5EF4-FFF2-40B4-BE49-F238E27FC236}">
                <a16:creationId xmlns:a16="http://schemas.microsoft.com/office/drawing/2014/main" id="{B397BDE7-957E-7509-DFC3-26FEA3948EDD}"/>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Marcador de texto 12"/>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Haga clic para modificar los estilos de texto del patrón</a:t>
            </a:r>
          </a:p>
        </p:txBody>
      </p:sp>
    </p:spTree>
    <p:extLst>
      <p:ext uri="{BB962C8B-B14F-4D97-AF65-F5344CB8AC3E}">
        <p14:creationId xmlns:p14="http://schemas.microsoft.com/office/powerpoint/2010/main" val="1816689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errejón Precipitación CERREJON">
    <p:spTree>
      <p:nvGrpSpPr>
        <p:cNvPr id="1" name=""/>
        <p:cNvGrpSpPr/>
        <p:nvPr/>
      </p:nvGrpSpPr>
      <p:grpSpPr>
        <a:xfrm>
          <a:off x="0" y="0"/>
          <a:ext cx="0" cy="0"/>
          <a:chOff x="0" y="0"/>
          <a:chExt cx="0" cy="0"/>
        </a:xfrm>
      </p:grpSpPr>
      <p:pic>
        <p:nvPicPr>
          <p:cNvPr id="3" name="Imagen 6" descr="Forma, Rectángulo&#10;&#10;Descripción generada automáticamente con confianza media">
            <a:extLst>
              <a:ext uri="{FF2B5EF4-FFF2-40B4-BE49-F238E27FC236}">
                <a16:creationId xmlns:a16="http://schemas.microsoft.com/office/drawing/2014/main" id="{28B3F436-753B-FC8D-6426-D4EEA31EB71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7">
            <a:extLst>
              <a:ext uri="{FF2B5EF4-FFF2-40B4-BE49-F238E27FC236}">
                <a16:creationId xmlns:a16="http://schemas.microsoft.com/office/drawing/2014/main" id="{96D0B4FC-9697-6585-A4DA-C631B1900E1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8">
            <a:extLst>
              <a:ext uri="{FF2B5EF4-FFF2-40B4-BE49-F238E27FC236}">
                <a16:creationId xmlns:a16="http://schemas.microsoft.com/office/drawing/2014/main" id="{E3424191-5D42-63C1-A02A-90FAE2848D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1925" y="1778000"/>
            <a:ext cx="792162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9">
            <a:extLst>
              <a:ext uri="{FF2B5EF4-FFF2-40B4-BE49-F238E27FC236}">
                <a16:creationId xmlns:a16="http://schemas.microsoft.com/office/drawing/2014/main" id="{5B4FE086-A793-4CC6-9B97-FE0D7D68244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E2A4032-43DA-31C1-59C8-6EA71E35F330}"/>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11">
            <a:extLst>
              <a:ext uri="{FF2B5EF4-FFF2-40B4-BE49-F238E27FC236}">
                <a16:creationId xmlns:a16="http://schemas.microsoft.com/office/drawing/2014/main" id="{1218C2E1-BE0F-26E4-7877-5C4D64FACE1A}"/>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Marcador de texto 12"/>
          <p:cNvSpPr>
            <a:spLocks noGrp="1"/>
          </p:cNvSpPr>
          <p:nvPr>
            <p:ph type="body" sz="quarter" idx="10"/>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Haga clic para modificar los estilos de texto del patrón</a:t>
            </a:r>
          </a:p>
        </p:txBody>
      </p:sp>
    </p:spTree>
    <p:extLst>
      <p:ext uri="{BB962C8B-B14F-4D97-AF65-F5344CB8AC3E}">
        <p14:creationId xmlns:p14="http://schemas.microsoft.com/office/powerpoint/2010/main" val="2684013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errejón Precipitación PUERTO BOLIVAR">
    <p:spTree>
      <p:nvGrpSpPr>
        <p:cNvPr id="1" name=""/>
        <p:cNvGrpSpPr/>
        <p:nvPr/>
      </p:nvGrpSpPr>
      <p:grpSpPr>
        <a:xfrm>
          <a:off x="0" y="0"/>
          <a:ext cx="0" cy="0"/>
          <a:chOff x="0" y="0"/>
          <a:chExt cx="0" cy="0"/>
        </a:xfrm>
      </p:grpSpPr>
      <p:pic>
        <p:nvPicPr>
          <p:cNvPr id="3" name="Imagen 6" descr="Forma, Rectángulo&#10;&#10;Descripción generada automáticamente con confianza media">
            <a:extLst>
              <a:ext uri="{FF2B5EF4-FFF2-40B4-BE49-F238E27FC236}">
                <a16:creationId xmlns:a16="http://schemas.microsoft.com/office/drawing/2014/main" id="{1D257768-F505-BB70-F105-1C1B9F4D2A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7">
            <a:extLst>
              <a:ext uri="{FF2B5EF4-FFF2-40B4-BE49-F238E27FC236}">
                <a16:creationId xmlns:a16="http://schemas.microsoft.com/office/drawing/2014/main" id="{2D079C52-4485-1071-6322-19C281D9993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8">
            <a:extLst>
              <a:ext uri="{FF2B5EF4-FFF2-40B4-BE49-F238E27FC236}">
                <a16:creationId xmlns:a16="http://schemas.microsoft.com/office/drawing/2014/main" id="{B259FA30-7CAC-365C-A1E0-C9655114B1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5575" y="1778000"/>
            <a:ext cx="792162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9">
            <a:extLst>
              <a:ext uri="{FF2B5EF4-FFF2-40B4-BE49-F238E27FC236}">
                <a16:creationId xmlns:a16="http://schemas.microsoft.com/office/drawing/2014/main" id="{589793CC-DE2F-90FD-FC63-20452EAF663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71E4F23-6A0C-6EFC-E56A-A7029A9BDC3B}"/>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11">
            <a:extLst>
              <a:ext uri="{FF2B5EF4-FFF2-40B4-BE49-F238E27FC236}">
                <a16:creationId xmlns:a16="http://schemas.microsoft.com/office/drawing/2014/main" id="{8F469487-3D9B-40B1-F81C-D390D417D66A}"/>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Marcador de texto 12"/>
          <p:cNvSpPr>
            <a:spLocks noGrp="1"/>
          </p:cNvSpPr>
          <p:nvPr>
            <p:ph type="body" sz="quarter" idx="10"/>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Haga clic para modificar los estilos de texto del patrón</a:t>
            </a:r>
          </a:p>
        </p:txBody>
      </p:sp>
    </p:spTree>
    <p:extLst>
      <p:ext uri="{BB962C8B-B14F-4D97-AF65-F5344CB8AC3E}">
        <p14:creationId xmlns:p14="http://schemas.microsoft.com/office/powerpoint/2010/main" val="681091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errejón Precipitación ZONA MARITIMA">
    <p:spTree>
      <p:nvGrpSpPr>
        <p:cNvPr id="1" name=""/>
        <p:cNvGrpSpPr/>
        <p:nvPr/>
      </p:nvGrpSpPr>
      <p:grpSpPr>
        <a:xfrm>
          <a:off x="0" y="0"/>
          <a:ext cx="0" cy="0"/>
          <a:chOff x="0" y="0"/>
          <a:chExt cx="0" cy="0"/>
        </a:xfrm>
      </p:grpSpPr>
      <p:pic>
        <p:nvPicPr>
          <p:cNvPr id="3" name="Imagen 6" descr="Forma, Rectángulo&#10;&#10;Descripción generada automáticamente con confianza media">
            <a:extLst>
              <a:ext uri="{FF2B5EF4-FFF2-40B4-BE49-F238E27FC236}">
                <a16:creationId xmlns:a16="http://schemas.microsoft.com/office/drawing/2014/main" id="{5107C1A3-22AE-8352-33F3-444AF7F068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7">
            <a:extLst>
              <a:ext uri="{FF2B5EF4-FFF2-40B4-BE49-F238E27FC236}">
                <a16:creationId xmlns:a16="http://schemas.microsoft.com/office/drawing/2014/main" id="{E2A1C8CD-679E-BD9B-0093-E3F355F721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8">
            <a:extLst>
              <a:ext uri="{FF2B5EF4-FFF2-40B4-BE49-F238E27FC236}">
                <a16:creationId xmlns:a16="http://schemas.microsoft.com/office/drawing/2014/main" id="{21230867-C9DE-AFB0-606F-45CB97C3321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8113" y="1782763"/>
            <a:ext cx="7923212"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9">
            <a:extLst>
              <a:ext uri="{FF2B5EF4-FFF2-40B4-BE49-F238E27FC236}">
                <a16:creationId xmlns:a16="http://schemas.microsoft.com/office/drawing/2014/main" id="{5CED0702-164B-5B48-7126-9E6C993ECEB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26F2A42C-CAD0-5317-B00A-EA0005E38DE5}"/>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11">
            <a:extLst>
              <a:ext uri="{FF2B5EF4-FFF2-40B4-BE49-F238E27FC236}">
                <a16:creationId xmlns:a16="http://schemas.microsoft.com/office/drawing/2014/main" id="{57559E63-2C72-7C45-61FD-A85B9784A662}"/>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Marcador de texto 12"/>
          <p:cNvSpPr>
            <a:spLocks noGrp="1"/>
          </p:cNvSpPr>
          <p:nvPr>
            <p:ph type="body" sz="quarter" idx="10"/>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Haga clic para modificar los estilos de texto del patrón</a:t>
            </a:r>
          </a:p>
        </p:txBody>
      </p:sp>
    </p:spTree>
    <p:extLst>
      <p:ext uri="{BB962C8B-B14F-4D97-AF65-F5344CB8AC3E}">
        <p14:creationId xmlns:p14="http://schemas.microsoft.com/office/powerpoint/2010/main" val="50788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55D1E7B-37B9-68D6-DB7C-740C35704E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4">
            <a:extLst>
              <a:ext uri="{FF2B5EF4-FFF2-40B4-BE49-F238E27FC236}">
                <a16:creationId xmlns:a16="http://schemas.microsoft.com/office/drawing/2014/main" id="{BF6C7F04-C070-571E-B29E-A32F3AE21CF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8" name="Imagen 5">
            <a:extLst>
              <a:ext uri="{FF2B5EF4-FFF2-40B4-BE49-F238E27FC236}">
                <a16:creationId xmlns:a16="http://schemas.microsoft.com/office/drawing/2014/main" id="{40FAE563-E39A-F487-8D51-650D412D15F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texto 2"/>
          <p:cNvSpPr>
            <a:spLocks noGrp="1"/>
          </p:cNvSpPr>
          <p:nvPr>
            <p:ph type="body" idx="1"/>
          </p:nvPr>
        </p:nvSpPr>
        <p:spPr>
          <a:xfrm>
            <a:off x="839789" y="1730591"/>
            <a:ext cx="5157787"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dirty="0"/>
              <a:t>Haga clic para modificar los estilos de texto del patrón</a:t>
            </a:r>
          </a:p>
        </p:txBody>
      </p:sp>
      <p:sp>
        <p:nvSpPr>
          <p:cNvPr id="4" name="Marcador de contenido 3"/>
          <p:cNvSpPr>
            <a:spLocks noGrp="1"/>
          </p:cNvSpPr>
          <p:nvPr>
            <p:ph sz="half" idx="2"/>
          </p:nvPr>
        </p:nvSpPr>
        <p:spPr>
          <a:xfrm>
            <a:off x="839789" y="2505075"/>
            <a:ext cx="5157787"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p:cNvSpPr>
            <a:spLocks noGrp="1"/>
          </p:cNvSpPr>
          <p:nvPr>
            <p:ph type="body" sz="quarter" idx="3"/>
          </p:nvPr>
        </p:nvSpPr>
        <p:spPr>
          <a:xfrm>
            <a:off x="6172201" y="1730591"/>
            <a:ext cx="5183188"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1" y="2505075"/>
            <a:ext cx="5183188"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1"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9" name="Marcador de fecha 6">
            <a:extLst>
              <a:ext uri="{FF2B5EF4-FFF2-40B4-BE49-F238E27FC236}">
                <a16:creationId xmlns:a16="http://schemas.microsoft.com/office/drawing/2014/main" id="{EA96C13F-4A50-A514-818C-8E790491CFA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72CD9AEA-CB9C-4EC8-952E-898E7A0409F5}" type="datetimeFigureOut">
              <a:rPr lang="es-CO"/>
              <a:pPr>
                <a:defRPr/>
              </a:pPr>
              <a:t>8/12/2024</a:t>
            </a:fld>
            <a:endParaRPr lang="es-CO"/>
          </a:p>
        </p:txBody>
      </p:sp>
      <p:sp>
        <p:nvSpPr>
          <p:cNvPr id="10" name="Marcador de pie de página 7">
            <a:extLst>
              <a:ext uri="{FF2B5EF4-FFF2-40B4-BE49-F238E27FC236}">
                <a16:creationId xmlns:a16="http://schemas.microsoft.com/office/drawing/2014/main" id="{4C3227F0-229A-9EE0-7A2E-DA6DD5ACAE6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12" name="Marcador de número de diapositiva 8">
            <a:extLst>
              <a:ext uri="{FF2B5EF4-FFF2-40B4-BE49-F238E27FC236}">
                <a16:creationId xmlns:a16="http://schemas.microsoft.com/office/drawing/2014/main" id="{1A126762-9775-4612-0DF7-8D605F3C7AD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C6F7549-F1E2-4F50-B82E-872AE915BB68}" type="slidenum">
              <a:rPr lang="es-CO"/>
              <a:pPr>
                <a:defRPr/>
              </a:pPr>
              <a:t>‹Nº›</a:t>
            </a:fld>
            <a:endParaRPr lang="es-CO"/>
          </a:p>
        </p:txBody>
      </p:sp>
    </p:spTree>
    <p:extLst>
      <p:ext uri="{BB962C8B-B14F-4D97-AF65-F5344CB8AC3E}">
        <p14:creationId xmlns:p14="http://schemas.microsoft.com/office/powerpoint/2010/main" val="1141020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errejón mapa oleaje">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405273F2-F461-8F82-F068-B736FFB88E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3DBEF569-DDC1-C50C-3070-9C8D7E62ABD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A5369620-4CC0-C3AC-D92C-CA46BC13E0B8}"/>
              </a:ext>
            </a:extLst>
          </p:cNvPr>
          <p:cNvCxnSpPr/>
          <p:nvPr userDrawn="1"/>
        </p:nvCxnSpPr>
        <p:spPr>
          <a:xfrm>
            <a:off x="6096000" y="1444625"/>
            <a:ext cx="0" cy="4975225"/>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id="{D5B02D15-25B3-FB99-6448-9F93EBBC8C02}"/>
              </a:ext>
            </a:extLst>
          </p:cNvPr>
          <p:cNvSpPr/>
          <p:nvPr userDrawn="1"/>
        </p:nvSpPr>
        <p:spPr>
          <a:xfrm>
            <a:off x="465138" y="1444625"/>
            <a:ext cx="5411787" cy="40798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6" name="CuadroTexto 10">
            <a:extLst>
              <a:ext uri="{FF2B5EF4-FFF2-40B4-BE49-F238E27FC236}">
                <a16:creationId xmlns:a16="http://schemas.microsoft.com/office/drawing/2014/main" id="{FA53A669-7A51-DF9A-DAA8-CA981192B494}"/>
              </a:ext>
            </a:extLst>
          </p:cNvPr>
          <p:cNvSpPr txBox="1">
            <a:spLocks noChangeArrowheads="1"/>
          </p:cNvSpPr>
          <p:nvPr userDrawn="1"/>
        </p:nvSpPr>
        <p:spPr bwMode="auto">
          <a:xfrm>
            <a:off x="517525" y="1490663"/>
            <a:ext cx="5291138"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300" b="1">
                <a:solidFill>
                  <a:srgbClr val="000000"/>
                </a:solidFill>
                <a:latin typeface="Verdana" panose="020B0604030504040204" pitchFamily="34" charset="0"/>
                <a:ea typeface="Verdana" panose="020B0604030504040204" pitchFamily="34" charset="0"/>
                <a:cs typeface="Verdana" panose="020B0604030504040204" pitchFamily="34" charset="0"/>
              </a:rPr>
              <a:t>Mapa de análisis de la situación sinóptica en superficie</a:t>
            </a:r>
            <a:endParaRPr lang="es-MX" altLang="es-CO" sz="1300" b="1">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ángulo 6">
            <a:extLst>
              <a:ext uri="{FF2B5EF4-FFF2-40B4-BE49-F238E27FC236}">
                <a16:creationId xmlns:a16="http://schemas.microsoft.com/office/drawing/2014/main" id="{AB54BA42-D970-5765-5840-FF41DB4371D9}"/>
              </a:ext>
            </a:extLst>
          </p:cNvPr>
          <p:cNvSpPr/>
          <p:nvPr userDrawn="1"/>
        </p:nvSpPr>
        <p:spPr>
          <a:xfrm>
            <a:off x="6315075" y="1433513"/>
            <a:ext cx="5402263" cy="406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8" name="CuadroTexto 12">
            <a:extLst>
              <a:ext uri="{FF2B5EF4-FFF2-40B4-BE49-F238E27FC236}">
                <a16:creationId xmlns:a16="http://schemas.microsoft.com/office/drawing/2014/main" id="{3939140D-8979-76A4-2784-462F9E4D4C9E}"/>
              </a:ext>
            </a:extLst>
          </p:cNvPr>
          <p:cNvSpPr txBox="1">
            <a:spLocks noChangeArrowheads="1"/>
          </p:cNvSpPr>
          <p:nvPr userDrawn="1"/>
        </p:nvSpPr>
        <p:spPr bwMode="auto">
          <a:xfrm>
            <a:off x="7653338" y="1509713"/>
            <a:ext cx="27606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100" b="1">
                <a:solidFill>
                  <a:schemeClr val="bg1"/>
                </a:solidFill>
                <a:latin typeface="Verdana" panose="020B0604030504040204" pitchFamily="34" charset="0"/>
                <a:ea typeface="Verdana" panose="020B0604030504040204" pitchFamily="34" charset="0"/>
                <a:cs typeface="Verdana" panose="020B0604030504040204" pitchFamily="34" charset="0"/>
              </a:rPr>
              <a:t>Comportamiento oleaje y viento</a:t>
            </a:r>
            <a:endParaRPr lang="es-MX" altLang="es-CO" sz="11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3">
            <a:extLst>
              <a:ext uri="{FF2B5EF4-FFF2-40B4-BE49-F238E27FC236}">
                <a16:creationId xmlns:a16="http://schemas.microsoft.com/office/drawing/2014/main" id="{8AC1F422-442A-C24A-0240-8C5E2F9BD59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E4C3A4A2-CDD2-4F4B-EF70-C8DB673A076B}"/>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1" name="CuadroTexto 15">
            <a:extLst>
              <a:ext uri="{FF2B5EF4-FFF2-40B4-BE49-F238E27FC236}">
                <a16:creationId xmlns:a16="http://schemas.microsoft.com/office/drawing/2014/main" id="{A08917AC-98BD-C8FA-EED7-43FF0C79928B}"/>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883432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errejón estado tiempo">
    <p:spTree>
      <p:nvGrpSpPr>
        <p:cNvPr id="1" name=""/>
        <p:cNvGrpSpPr/>
        <p:nvPr/>
      </p:nvGrpSpPr>
      <p:grpSpPr>
        <a:xfrm>
          <a:off x="0" y="0"/>
          <a:ext cx="0" cy="0"/>
          <a:chOff x="0" y="0"/>
          <a:chExt cx="0" cy="0"/>
        </a:xfrm>
      </p:grpSpPr>
      <p:pic>
        <p:nvPicPr>
          <p:cNvPr id="3" name="Imagen 6" descr="Forma, Rectángulo&#10;&#10;Descripción generada automáticamente con confianza media">
            <a:extLst>
              <a:ext uri="{FF2B5EF4-FFF2-40B4-BE49-F238E27FC236}">
                <a16:creationId xmlns:a16="http://schemas.microsoft.com/office/drawing/2014/main" id="{82ED59F4-9D64-2B30-F862-1EE502F93C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7">
            <a:extLst>
              <a:ext uri="{FF2B5EF4-FFF2-40B4-BE49-F238E27FC236}">
                <a16:creationId xmlns:a16="http://schemas.microsoft.com/office/drawing/2014/main" id="{29AE9F7D-68AD-6147-489B-FAF0658883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8">
            <a:extLst>
              <a:ext uri="{FF2B5EF4-FFF2-40B4-BE49-F238E27FC236}">
                <a16:creationId xmlns:a16="http://schemas.microsoft.com/office/drawing/2014/main" id="{9BD29A50-12EE-7027-F074-8568A7FD4C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825" y="1319213"/>
            <a:ext cx="6321425"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32">
            <a:extLst>
              <a:ext uri="{FF2B5EF4-FFF2-40B4-BE49-F238E27FC236}">
                <a16:creationId xmlns:a16="http://schemas.microsoft.com/office/drawing/2014/main" id="{9EB3AA8A-02CB-E5E2-8F61-5C3A759CDE1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331575" y="1285875"/>
            <a:ext cx="4333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2">
            <a:extLst>
              <a:ext uri="{FF2B5EF4-FFF2-40B4-BE49-F238E27FC236}">
                <a16:creationId xmlns:a16="http://schemas.microsoft.com/office/drawing/2014/main" id="{82BF9511-2BAE-53C7-5F15-25B086CEF7B3}"/>
              </a:ext>
            </a:extLst>
          </p:cNvPr>
          <p:cNvSpPr txBox="1">
            <a:spLocks noChangeArrowheads="1"/>
          </p:cNvSpPr>
          <p:nvPr userDrawn="1"/>
        </p:nvSpPr>
        <p:spPr bwMode="auto">
          <a:xfrm>
            <a:off x="11228388" y="1690688"/>
            <a:ext cx="6397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fontAlgn="base">
              <a:spcBef>
                <a:spcPct val="0"/>
              </a:spcBef>
              <a:spcAft>
                <a:spcPct val="0"/>
              </a:spcAft>
              <a:defRPr>
                <a:solidFill>
                  <a:schemeClr val="tx1"/>
                </a:solidFill>
                <a:latin typeface="Calibri" panose="020F0502020204030204" pitchFamily="34" charset="0"/>
              </a:defRPr>
            </a:lvl6pPr>
            <a:lvl7pPr marL="2971800" indent="-228600" defTabSz="342900" fontAlgn="base">
              <a:spcBef>
                <a:spcPct val="0"/>
              </a:spcBef>
              <a:spcAft>
                <a:spcPct val="0"/>
              </a:spcAft>
              <a:defRPr>
                <a:solidFill>
                  <a:schemeClr val="tx1"/>
                </a:solidFill>
                <a:latin typeface="Calibri" panose="020F0502020204030204" pitchFamily="34" charset="0"/>
              </a:defRPr>
            </a:lvl7pPr>
            <a:lvl8pPr marL="3429000" indent="-228600" defTabSz="342900" fontAlgn="base">
              <a:spcBef>
                <a:spcPct val="0"/>
              </a:spcBef>
              <a:spcAft>
                <a:spcPct val="0"/>
              </a:spcAft>
              <a:defRPr>
                <a:solidFill>
                  <a:schemeClr val="tx1"/>
                </a:solidFill>
                <a:latin typeface="Calibri" panose="020F0502020204030204" pitchFamily="34" charset="0"/>
              </a:defRPr>
            </a:lvl8pPr>
            <a:lvl9pPr marL="3886200" indent="-228600" defTabSz="3429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Despejado</a:t>
            </a:r>
          </a:p>
        </p:txBody>
      </p:sp>
      <p:pic>
        <p:nvPicPr>
          <p:cNvPr id="8" name="Imagen 23">
            <a:extLst>
              <a:ext uri="{FF2B5EF4-FFF2-40B4-BE49-F238E27FC236}">
                <a16:creationId xmlns:a16="http://schemas.microsoft.com/office/drawing/2014/main" id="{8BAAC1E6-BE84-E07D-EC8E-D9361BBEDFA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95063" y="2090738"/>
            <a:ext cx="5064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04">
            <a:extLst>
              <a:ext uri="{FF2B5EF4-FFF2-40B4-BE49-F238E27FC236}">
                <a16:creationId xmlns:a16="http://schemas.microsoft.com/office/drawing/2014/main" id="{0C6C6C29-B44A-4A3A-F340-AD038174B042}"/>
              </a:ext>
            </a:extLst>
          </p:cNvPr>
          <p:cNvSpPr txBox="1">
            <a:spLocks noChangeArrowheads="1"/>
          </p:cNvSpPr>
          <p:nvPr userDrawn="1"/>
        </p:nvSpPr>
        <p:spPr bwMode="auto">
          <a:xfrm>
            <a:off x="11091863" y="2498725"/>
            <a:ext cx="912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fontAlgn="base">
              <a:spcBef>
                <a:spcPct val="0"/>
              </a:spcBef>
              <a:spcAft>
                <a:spcPct val="0"/>
              </a:spcAft>
              <a:defRPr>
                <a:solidFill>
                  <a:schemeClr val="tx1"/>
                </a:solidFill>
                <a:latin typeface="Calibri" panose="020F0502020204030204" pitchFamily="34" charset="0"/>
              </a:defRPr>
            </a:lvl6pPr>
            <a:lvl7pPr marL="2971800" indent="-228600" defTabSz="342900" fontAlgn="base">
              <a:spcBef>
                <a:spcPct val="0"/>
              </a:spcBef>
              <a:spcAft>
                <a:spcPct val="0"/>
              </a:spcAft>
              <a:defRPr>
                <a:solidFill>
                  <a:schemeClr val="tx1"/>
                </a:solidFill>
                <a:latin typeface="Calibri" panose="020F0502020204030204" pitchFamily="34" charset="0"/>
              </a:defRPr>
            </a:lvl7pPr>
            <a:lvl8pPr marL="3429000" indent="-228600" defTabSz="342900" fontAlgn="base">
              <a:spcBef>
                <a:spcPct val="0"/>
              </a:spcBef>
              <a:spcAft>
                <a:spcPct val="0"/>
              </a:spcAft>
              <a:defRPr>
                <a:solidFill>
                  <a:schemeClr val="tx1"/>
                </a:solidFill>
                <a:latin typeface="Calibri" panose="020F0502020204030204" pitchFamily="34" charset="0"/>
              </a:defRPr>
            </a:lvl8pPr>
            <a:lvl9pPr marL="3886200" indent="-228600" defTabSz="3429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Parcialmente</a:t>
            </a:r>
          </a:p>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nublado</a:t>
            </a:r>
          </a:p>
        </p:txBody>
      </p:sp>
      <p:sp>
        <p:nvSpPr>
          <p:cNvPr id="10" name="TextBox 105">
            <a:extLst>
              <a:ext uri="{FF2B5EF4-FFF2-40B4-BE49-F238E27FC236}">
                <a16:creationId xmlns:a16="http://schemas.microsoft.com/office/drawing/2014/main" id="{F5E33A40-1BCC-92A1-767A-9DA57F55AFA2}"/>
              </a:ext>
            </a:extLst>
          </p:cNvPr>
          <p:cNvSpPr txBox="1">
            <a:spLocks noChangeArrowheads="1"/>
          </p:cNvSpPr>
          <p:nvPr userDrawn="1"/>
        </p:nvSpPr>
        <p:spPr bwMode="auto">
          <a:xfrm>
            <a:off x="11091863" y="3468688"/>
            <a:ext cx="912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fontAlgn="base">
              <a:spcBef>
                <a:spcPct val="0"/>
              </a:spcBef>
              <a:spcAft>
                <a:spcPct val="0"/>
              </a:spcAft>
              <a:defRPr>
                <a:solidFill>
                  <a:schemeClr val="tx1"/>
                </a:solidFill>
                <a:latin typeface="Calibri" panose="020F0502020204030204" pitchFamily="34" charset="0"/>
              </a:defRPr>
            </a:lvl6pPr>
            <a:lvl7pPr marL="2971800" indent="-228600" defTabSz="342900" fontAlgn="base">
              <a:spcBef>
                <a:spcPct val="0"/>
              </a:spcBef>
              <a:spcAft>
                <a:spcPct val="0"/>
              </a:spcAft>
              <a:defRPr>
                <a:solidFill>
                  <a:schemeClr val="tx1"/>
                </a:solidFill>
                <a:latin typeface="Calibri" panose="020F0502020204030204" pitchFamily="34" charset="0"/>
              </a:defRPr>
            </a:lvl7pPr>
            <a:lvl8pPr marL="3429000" indent="-228600" defTabSz="342900" fontAlgn="base">
              <a:spcBef>
                <a:spcPct val="0"/>
              </a:spcBef>
              <a:spcAft>
                <a:spcPct val="0"/>
              </a:spcAft>
              <a:defRPr>
                <a:solidFill>
                  <a:schemeClr val="tx1"/>
                </a:solidFill>
                <a:latin typeface="Calibri" panose="020F0502020204030204" pitchFamily="34" charset="0"/>
              </a:defRPr>
            </a:lvl8pPr>
            <a:lvl9pPr marL="3886200" indent="-228600" defTabSz="3429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Mayormente</a:t>
            </a:r>
          </a:p>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nublado</a:t>
            </a:r>
          </a:p>
        </p:txBody>
      </p:sp>
      <p:pic>
        <p:nvPicPr>
          <p:cNvPr id="11" name="Imagen 125">
            <a:extLst>
              <a:ext uri="{FF2B5EF4-FFF2-40B4-BE49-F238E27FC236}">
                <a16:creationId xmlns:a16="http://schemas.microsoft.com/office/drawing/2014/main" id="{A3ED66D5-1442-3A5A-8792-4200E78698F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83950" y="3028950"/>
            <a:ext cx="5286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7">
            <a:extLst>
              <a:ext uri="{FF2B5EF4-FFF2-40B4-BE49-F238E27FC236}">
                <a16:creationId xmlns:a16="http://schemas.microsoft.com/office/drawing/2014/main" id="{C5EB8E94-2DC2-E7C2-185D-AA21D05D23A8}"/>
              </a:ext>
            </a:extLst>
          </p:cNvPr>
          <p:cNvSpPr txBox="1">
            <a:spLocks noChangeArrowheads="1"/>
          </p:cNvSpPr>
          <p:nvPr userDrawn="1"/>
        </p:nvSpPr>
        <p:spPr bwMode="auto">
          <a:xfrm>
            <a:off x="11145838" y="4294188"/>
            <a:ext cx="8048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fontAlgn="base">
              <a:spcBef>
                <a:spcPct val="0"/>
              </a:spcBef>
              <a:spcAft>
                <a:spcPct val="0"/>
              </a:spcAft>
              <a:defRPr>
                <a:solidFill>
                  <a:schemeClr val="tx1"/>
                </a:solidFill>
                <a:latin typeface="Calibri" panose="020F0502020204030204" pitchFamily="34" charset="0"/>
              </a:defRPr>
            </a:lvl6pPr>
            <a:lvl7pPr marL="2971800" indent="-228600" defTabSz="342900" fontAlgn="base">
              <a:spcBef>
                <a:spcPct val="0"/>
              </a:spcBef>
              <a:spcAft>
                <a:spcPct val="0"/>
              </a:spcAft>
              <a:defRPr>
                <a:solidFill>
                  <a:schemeClr val="tx1"/>
                </a:solidFill>
                <a:latin typeface="Calibri" panose="020F0502020204030204" pitchFamily="34" charset="0"/>
              </a:defRPr>
            </a:lvl7pPr>
            <a:lvl8pPr marL="3429000" indent="-228600" defTabSz="342900" fontAlgn="base">
              <a:spcBef>
                <a:spcPct val="0"/>
              </a:spcBef>
              <a:spcAft>
                <a:spcPct val="0"/>
              </a:spcAft>
              <a:defRPr>
                <a:solidFill>
                  <a:schemeClr val="tx1"/>
                </a:solidFill>
                <a:latin typeface="Calibri" panose="020F0502020204030204" pitchFamily="34" charset="0"/>
              </a:defRPr>
            </a:lvl8pPr>
            <a:lvl9pPr marL="3886200" indent="-228600" defTabSz="3429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Lluvias ligeras</a:t>
            </a:r>
          </a:p>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y/o lloviznas</a:t>
            </a:r>
          </a:p>
        </p:txBody>
      </p:sp>
      <p:pic>
        <p:nvPicPr>
          <p:cNvPr id="13" name="Imagen 126">
            <a:extLst>
              <a:ext uri="{FF2B5EF4-FFF2-40B4-BE49-F238E27FC236}">
                <a16:creationId xmlns:a16="http://schemas.microsoft.com/office/drawing/2014/main" id="{92A44F63-82FC-3360-763F-A7FBBC6F745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01413" y="4799013"/>
            <a:ext cx="49371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17">
            <a:extLst>
              <a:ext uri="{FF2B5EF4-FFF2-40B4-BE49-F238E27FC236}">
                <a16:creationId xmlns:a16="http://schemas.microsoft.com/office/drawing/2014/main" id="{0FE6E066-10E3-6169-9991-0F9367FD62F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04588" y="5626100"/>
            <a:ext cx="4873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10">
            <a:extLst>
              <a:ext uri="{FF2B5EF4-FFF2-40B4-BE49-F238E27FC236}">
                <a16:creationId xmlns:a16="http://schemas.microsoft.com/office/drawing/2014/main" id="{5C095B47-943C-5018-46F6-B536481B6AB3}"/>
              </a:ext>
            </a:extLst>
          </p:cNvPr>
          <p:cNvSpPr txBox="1">
            <a:spLocks noChangeArrowheads="1"/>
          </p:cNvSpPr>
          <p:nvPr userDrawn="1"/>
        </p:nvSpPr>
        <p:spPr bwMode="auto">
          <a:xfrm>
            <a:off x="11058525" y="6045200"/>
            <a:ext cx="9794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fontAlgn="base">
              <a:spcBef>
                <a:spcPct val="0"/>
              </a:spcBef>
              <a:spcAft>
                <a:spcPct val="0"/>
              </a:spcAft>
              <a:defRPr>
                <a:solidFill>
                  <a:schemeClr val="tx1"/>
                </a:solidFill>
                <a:latin typeface="Calibri" panose="020F0502020204030204" pitchFamily="34" charset="0"/>
              </a:defRPr>
            </a:lvl6pPr>
            <a:lvl7pPr marL="2971800" indent="-228600" defTabSz="342900" fontAlgn="base">
              <a:spcBef>
                <a:spcPct val="0"/>
              </a:spcBef>
              <a:spcAft>
                <a:spcPct val="0"/>
              </a:spcAft>
              <a:defRPr>
                <a:solidFill>
                  <a:schemeClr val="tx1"/>
                </a:solidFill>
                <a:latin typeface="Calibri" panose="020F0502020204030204" pitchFamily="34" charset="0"/>
              </a:defRPr>
            </a:lvl7pPr>
            <a:lvl8pPr marL="3429000" indent="-228600" defTabSz="342900" fontAlgn="base">
              <a:spcBef>
                <a:spcPct val="0"/>
              </a:spcBef>
              <a:spcAft>
                <a:spcPct val="0"/>
              </a:spcAft>
              <a:defRPr>
                <a:solidFill>
                  <a:schemeClr val="tx1"/>
                </a:solidFill>
                <a:latin typeface="Calibri" panose="020F0502020204030204" pitchFamily="34" charset="0"/>
              </a:defRPr>
            </a:lvl8pPr>
            <a:lvl9pPr marL="3886200" indent="-228600" defTabSz="3429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Lluvias con </a:t>
            </a:r>
          </a:p>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tormenta eléctrica</a:t>
            </a:r>
          </a:p>
        </p:txBody>
      </p:sp>
      <p:pic>
        <p:nvPicPr>
          <p:cNvPr id="16" name="Imagen 126">
            <a:extLst>
              <a:ext uri="{FF2B5EF4-FFF2-40B4-BE49-F238E27FC236}">
                <a16:creationId xmlns:a16="http://schemas.microsoft.com/office/drawing/2014/main" id="{6082EEDB-CD01-9871-B035-5A707774E7D0}"/>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1301413" y="3944938"/>
            <a:ext cx="4937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07">
            <a:extLst>
              <a:ext uri="{FF2B5EF4-FFF2-40B4-BE49-F238E27FC236}">
                <a16:creationId xmlns:a16="http://schemas.microsoft.com/office/drawing/2014/main" id="{049F2634-DC20-119D-2A1B-275979AC6F73}"/>
              </a:ext>
            </a:extLst>
          </p:cNvPr>
          <p:cNvSpPr txBox="1">
            <a:spLocks noChangeArrowheads="1"/>
          </p:cNvSpPr>
          <p:nvPr userDrawn="1"/>
        </p:nvSpPr>
        <p:spPr bwMode="auto">
          <a:xfrm>
            <a:off x="11304588" y="5203825"/>
            <a:ext cx="4873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fontAlgn="base">
              <a:spcBef>
                <a:spcPct val="0"/>
              </a:spcBef>
              <a:spcAft>
                <a:spcPct val="0"/>
              </a:spcAft>
              <a:defRPr>
                <a:solidFill>
                  <a:schemeClr val="tx1"/>
                </a:solidFill>
                <a:latin typeface="Calibri" panose="020F0502020204030204" pitchFamily="34" charset="0"/>
              </a:defRPr>
            </a:lvl6pPr>
            <a:lvl7pPr marL="2971800" indent="-228600" defTabSz="342900" fontAlgn="base">
              <a:spcBef>
                <a:spcPct val="0"/>
              </a:spcBef>
              <a:spcAft>
                <a:spcPct val="0"/>
              </a:spcAft>
              <a:defRPr>
                <a:solidFill>
                  <a:schemeClr val="tx1"/>
                </a:solidFill>
                <a:latin typeface="Calibri" panose="020F0502020204030204" pitchFamily="34" charset="0"/>
              </a:defRPr>
            </a:lvl7pPr>
            <a:lvl8pPr marL="3429000" indent="-228600" defTabSz="342900" fontAlgn="base">
              <a:spcBef>
                <a:spcPct val="0"/>
              </a:spcBef>
              <a:spcAft>
                <a:spcPct val="0"/>
              </a:spcAft>
              <a:defRPr>
                <a:solidFill>
                  <a:schemeClr val="tx1"/>
                </a:solidFill>
                <a:latin typeface="Calibri" panose="020F0502020204030204" pitchFamily="34" charset="0"/>
              </a:defRPr>
            </a:lvl8pPr>
            <a:lvl9pPr marL="3886200" indent="-228600" defTabSz="3429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s-CO" sz="600" b="1">
                <a:solidFill>
                  <a:srgbClr val="262626"/>
                </a:solidFill>
                <a:latin typeface="Verdana" panose="020B0604030504040204" pitchFamily="34" charset="0"/>
                <a:ea typeface="Verdana" panose="020B0604030504040204" pitchFamily="34" charset="0"/>
                <a:cs typeface="Verdana" panose="020B0604030504040204" pitchFamily="34" charset="0"/>
              </a:rPr>
              <a:t>Lluvias</a:t>
            </a:r>
          </a:p>
        </p:txBody>
      </p:sp>
      <p:cxnSp>
        <p:nvCxnSpPr>
          <p:cNvPr id="18" name="Conector recto 17">
            <a:extLst>
              <a:ext uri="{FF2B5EF4-FFF2-40B4-BE49-F238E27FC236}">
                <a16:creationId xmlns:a16="http://schemas.microsoft.com/office/drawing/2014/main" id="{31E59952-0FC1-1846-FC30-51C1CF8BA9D7}"/>
              </a:ext>
            </a:extLst>
          </p:cNvPr>
          <p:cNvCxnSpPr/>
          <p:nvPr userDrawn="1"/>
        </p:nvCxnSpPr>
        <p:spPr>
          <a:xfrm>
            <a:off x="10948988" y="1163638"/>
            <a:ext cx="0" cy="5181600"/>
          </a:xfrm>
          <a:prstGeom prst="line">
            <a:avLst/>
          </a:prstGeom>
          <a:ln w="12700" cmpd="sng">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9" name="Tabla 18">
            <a:extLst>
              <a:ext uri="{FF2B5EF4-FFF2-40B4-BE49-F238E27FC236}">
                <a16:creationId xmlns:a16="http://schemas.microsoft.com/office/drawing/2014/main" id="{DC1D4DF6-BBAB-AD46-90F8-E3CF747A4CC2}"/>
              </a:ext>
            </a:extLst>
          </p:cNvPr>
          <p:cNvGraphicFramePr>
            <a:graphicFrameLocks noGrp="1"/>
          </p:cNvGraphicFramePr>
          <p:nvPr/>
        </p:nvGraphicFramePr>
        <p:xfrm>
          <a:off x="7281863" y="1922463"/>
          <a:ext cx="3084512" cy="741362"/>
        </p:xfrm>
        <a:graphic>
          <a:graphicData uri="http://schemas.openxmlformats.org/drawingml/2006/table">
            <a:tbl>
              <a:tblPr firstRow="1" bandRow="1">
                <a:tableStyleId>{C4B1156A-380E-4F78-BDF5-A606A8083BF9}</a:tableStyleId>
              </a:tblPr>
              <a:tblGrid>
                <a:gridCol w="616902">
                  <a:extLst>
                    <a:ext uri="{9D8B030D-6E8A-4147-A177-3AD203B41FA5}">
                      <a16:colId xmlns:a16="http://schemas.microsoft.com/office/drawing/2014/main" val="20000"/>
                    </a:ext>
                  </a:extLst>
                </a:gridCol>
                <a:gridCol w="616902">
                  <a:extLst>
                    <a:ext uri="{9D8B030D-6E8A-4147-A177-3AD203B41FA5}">
                      <a16:colId xmlns:a16="http://schemas.microsoft.com/office/drawing/2014/main" val="20001"/>
                    </a:ext>
                  </a:extLst>
                </a:gridCol>
                <a:gridCol w="616902">
                  <a:extLst>
                    <a:ext uri="{9D8B030D-6E8A-4147-A177-3AD203B41FA5}">
                      <a16:colId xmlns:a16="http://schemas.microsoft.com/office/drawing/2014/main" val="20002"/>
                    </a:ext>
                  </a:extLst>
                </a:gridCol>
                <a:gridCol w="616902">
                  <a:extLst>
                    <a:ext uri="{9D8B030D-6E8A-4147-A177-3AD203B41FA5}">
                      <a16:colId xmlns:a16="http://schemas.microsoft.com/office/drawing/2014/main" val="20003"/>
                    </a:ext>
                  </a:extLst>
                </a:gridCol>
                <a:gridCol w="616902">
                  <a:extLst>
                    <a:ext uri="{9D8B030D-6E8A-4147-A177-3AD203B41FA5}">
                      <a16:colId xmlns:a16="http://schemas.microsoft.com/office/drawing/2014/main" val="20004"/>
                    </a:ext>
                  </a:extLst>
                </a:gridCol>
              </a:tblGrid>
              <a:tr h="370681">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marL="91452" marR="91452" marT="45700" marB="45700">
                    <a:solidFill>
                      <a:schemeClr val="accent4">
                        <a:lumMod val="60000"/>
                        <a:lumOff val="4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extLst>
                  <a:ext uri="{0D108BD9-81ED-4DB2-BD59-A6C34878D82A}">
                    <a16:rowId xmlns:a16="http://schemas.microsoft.com/office/drawing/2014/main" val="10000"/>
                  </a:ext>
                </a:extLst>
              </a:tr>
              <a:tr h="370681">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marL="91452" marR="91452" marT="45700" marB="45700">
                    <a:solidFill>
                      <a:schemeClr val="accent4">
                        <a:lumMod val="60000"/>
                        <a:lumOff val="4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
        <p:nvSpPr>
          <p:cNvPr id="20" name="CuadroTexto 23">
            <a:extLst>
              <a:ext uri="{FF2B5EF4-FFF2-40B4-BE49-F238E27FC236}">
                <a16:creationId xmlns:a16="http://schemas.microsoft.com/office/drawing/2014/main" id="{81488027-D9D9-D9D6-1716-0F09DD436F4F}"/>
              </a:ext>
            </a:extLst>
          </p:cNvPr>
          <p:cNvSpPr txBox="1">
            <a:spLocks noChangeArrowheads="1"/>
          </p:cNvSpPr>
          <p:nvPr userDrawn="1"/>
        </p:nvSpPr>
        <p:spPr bwMode="auto">
          <a:xfrm>
            <a:off x="7281863" y="1514475"/>
            <a:ext cx="25447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600" b="1">
                <a:latin typeface="Verdana" panose="020B0604030504040204" pitchFamily="34" charset="0"/>
                <a:ea typeface="Verdana" panose="020B0604030504040204" pitchFamily="34" charset="0"/>
                <a:cs typeface="Verdana" panose="020B0604030504040204" pitchFamily="34" charset="0"/>
              </a:rPr>
              <a:t>Zona Marítima</a:t>
            </a:r>
            <a:endParaRPr lang="es-MX" altLang="es-CO" sz="1600" b="1">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1" name="Tabla 20">
            <a:extLst>
              <a:ext uri="{FF2B5EF4-FFF2-40B4-BE49-F238E27FC236}">
                <a16:creationId xmlns:a16="http://schemas.microsoft.com/office/drawing/2014/main" id="{456FC01F-AE4E-9E18-5704-E3E866D3D99C}"/>
              </a:ext>
            </a:extLst>
          </p:cNvPr>
          <p:cNvGraphicFramePr>
            <a:graphicFrameLocks noGrp="1"/>
          </p:cNvGraphicFramePr>
          <p:nvPr/>
        </p:nvGraphicFramePr>
        <p:xfrm>
          <a:off x="7281863" y="3608388"/>
          <a:ext cx="3084512" cy="741362"/>
        </p:xfrm>
        <a:graphic>
          <a:graphicData uri="http://schemas.openxmlformats.org/drawingml/2006/table">
            <a:tbl>
              <a:tblPr firstRow="1" bandRow="1">
                <a:tableStyleId>{C4B1156A-380E-4F78-BDF5-A606A8083BF9}</a:tableStyleId>
              </a:tblPr>
              <a:tblGrid>
                <a:gridCol w="616902">
                  <a:extLst>
                    <a:ext uri="{9D8B030D-6E8A-4147-A177-3AD203B41FA5}">
                      <a16:colId xmlns:a16="http://schemas.microsoft.com/office/drawing/2014/main" val="20000"/>
                    </a:ext>
                  </a:extLst>
                </a:gridCol>
                <a:gridCol w="616902">
                  <a:extLst>
                    <a:ext uri="{9D8B030D-6E8A-4147-A177-3AD203B41FA5}">
                      <a16:colId xmlns:a16="http://schemas.microsoft.com/office/drawing/2014/main" val="20001"/>
                    </a:ext>
                  </a:extLst>
                </a:gridCol>
                <a:gridCol w="616902">
                  <a:extLst>
                    <a:ext uri="{9D8B030D-6E8A-4147-A177-3AD203B41FA5}">
                      <a16:colId xmlns:a16="http://schemas.microsoft.com/office/drawing/2014/main" val="20002"/>
                    </a:ext>
                  </a:extLst>
                </a:gridCol>
                <a:gridCol w="616902">
                  <a:extLst>
                    <a:ext uri="{9D8B030D-6E8A-4147-A177-3AD203B41FA5}">
                      <a16:colId xmlns:a16="http://schemas.microsoft.com/office/drawing/2014/main" val="20003"/>
                    </a:ext>
                  </a:extLst>
                </a:gridCol>
                <a:gridCol w="616902">
                  <a:extLst>
                    <a:ext uri="{9D8B030D-6E8A-4147-A177-3AD203B41FA5}">
                      <a16:colId xmlns:a16="http://schemas.microsoft.com/office/drawing/2014/main" val="20004"/>
                    </a:ext>
                  </a:extLst>
                </a:gridCol>
              </a:tblGrid>
              <a:tr h="370681">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marL="91452" marR="91452" marT="45700" marB="45700">
                    <a:solidFill>
                      <a:schemeClr val="accent4">
                        <a:lumMod val="60000"/>
                        <a:lumOff val="4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extLst>
                  <a:ext uri="{0D108BD9-81ED-4DB2-BD59-A6C34878D82A}">
                    <a16:rowId xmlns:a16="http://schemas.microsoft.com/office/drawing/2014/main" val="10000"/>
                  </a:ext>
                </a:extLst>
              </a:tr>
              <a:tr h="370681">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marL="91452" marR="91452" marT="45700" marB="45700">
                    <a:solidFill>
                      <a:schemeClr val="accent4">
                        <a:lumMod val="60000"/>
                        <a:lumOff val="4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
        <p:nvSpPr>
          <p:cNvPr id="22" name="CuadroTexto 25">
            <a:extLst>
              <a:ext uri="{FF2B5EF4-FFF2-40B4-BE49-F238E27FC236}">
                <a16:creationId xmlns:a16="http://schemas.microsoft.com/office/drawing/2014/main" id="{657B2CF3-7E81-934B-B1ED-EBE857240859}"/>
              </a:ext>
            </a:extLst>
          </p:cNvPr>
          <p:cNvSpPr txBox="1">
            <a:spLocks noChangeArrowheads="1"/>
          </p:cNvSpPr>
          <p:nvPr userDrawn="1"/>
        </p:nvSpPr>
        <p:spPr bwMode="auto">
          <a:xfrm>
            <a:off x="7281863" y="3200400"/>
            <a:ext cx="2544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600" b="1">
                <a:latin typeface="Verdana" panose="020B0604030504040204" pitchFamily="34" charset="0"/>
                <a:ea typeface="Verdana" panose="020B0604030504040204" pitchFamily="34" charset="0"/>
                <a:cs typeface="Verdana" panose="020B0604030504040204" pitchFamily="34" charset="0"/>
              </a:rPr>
              <a:t>Puerto Bolívar</a:t>
            </a:r>
            <a:endParaRPr lang="es-MX" altLang="es-CO" sz="1600" b="1">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3" name="Tabla 22">
            <a:extLst>
              <a:ext uri="{FF2B5EF4-FFF2-40B4-BE49-F238E27FC236}">
                <a16:creationId xmlns:a16="http://schemas.microsoft.com/office/drawing/2014/main" id="{81A4031D-2D3E-53DD-CFAB-4CCDD789B4F6}"/>
              </a:ext>
            </a:extLst>
          </p:cNvPr>
          <p:cNvGraphicFramePr>
            <a:graphicFrameLocks noGrp="1"/>
          </p:cNvGraphicFramePr>
          <p:nvPr/>
        </p:nvGraphicFramePr>
        <p:xfrm>
          <a:off x="7281863" y="5265738"/>
          <a:ext cx="3084512" cy="741362"/>
        </p:xfrm>
        <a:graphic>
          <a:graphicData uri="http://schemas.openxmlformats.org/drawingml/2006/table">
            <a:tbl>
              <a:tblPr firstRow="1" bandRow="1">
                <a:tableStyleId>{C4B1156A-380E-4F78-BDF5-A606A8083BF9}</a:tableStyleId>
              </a:tblPr>
              <a:tblGrid>
                <a:gridCol w="616902">
                  <a:extLst>
                    <a:ext uri="{9D8B030D-6E8A-4147-A177-3AD203B41FA5}">
                      <a16:colId xmlns:a16="http://schemas.microsoft.com/office/drawing/2014/main" val="20000"/>
                    </a:ext>
                  </a:extLst>
                </a:gridCol>
                <a:gridCol w="616902">
                  <a:extLst>
                    <a:ext uri="{9D8B030D-6E8A-4147-A177-3AD203B41FA5}">
                      <a16:colId xmlns:a16="http://schemas.microsoft.com/office/drawing/2014/main" val="20001"/>
                    </a:ext>
                  </a:extLst>
                </a:gridCol>
                <a:gridCol w="616902">
                  <a:extLst>
                    <a:ext uri="{9D8B030D-6E8A-4147-A177-3AD203B41FA5}">
                      <a16:colId xmlns:a16="http://schemas.microsoft.com/office/drawing/2014/main" val="20002"/>
                    </a:ext>
                  </a:extLst>
                </a:gridCol>
                <a:gridCol w="616902">
                  <a:extLst>
                    <a:ext uri="{9D8B030D-6E8A-4147-A177-3AD203B41FA5}">
                      <a16:colId xmlns:a16="http://schemas.microsoft.com/office/drawing/2014/main" val="20003"/>
                    </a:ext>
                  </a:extLst>
                </a:gridCol>
                <a:gridCol w="616902">
                  <a:extLst>
                    <a:ext uri="{9D8B030D-6E8A-4147-A177-3AD203B41FA5}">
                      <a16:colId xmlns:a16="http://schemas.microsoft.com/office/drawing/2014/main" val="20004"/>
                    </a:ext>
                  </a:extLst>
                </a:gridCol>
              </a:tblGrid>
              <a:tr h="370681">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marL="91452" marR="91452" marT="45700" marB="45700">
                    <a:solidFill>
                      <a:schemeClr val="accent4">
                        <a:lumMod val="60000"/>
                        <a:lumOff val="4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tc>
                  <a:txBody>
                    <a:bodyPr/>
                    <a:lstStyle/>
                    <a:p>
                      <a:endParaRPr lang="es-MX" sz="1800"/>
                    </a:p>
                  </a:txBody>
                  <a:tcPr marL="91452" marR="91452" marT="45700" marB="45700">
                    <a:solidFill>
                      <a:schemeClr val="accent4">
                        <a:lumMod val="20000"/>
                        <a:lumOff val="80000"/>
                      </a:schemeClr>
                    </a:solidFill>
                  </a:tcPr>
                </a:tc>
                <a:extLst>
                  <a:ext uri="{0D108BD9-81ED-4DB2-BD59-A6C34878D82A}">
                    <a16:rowId xmlns:a16="http://schemas.microsoft.com/office/drawing/2014/main" val="10000"/>
                  </a:ext>
                </a:extLst>
              </a:tr>
              <a:tr h="370681">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marL="91452" marR="91452" marT="45700" marB="45700">
                    <a:solidFill>
                      <a:schemeClr val="accent4">
                        <a:lumMod val="60000"/>
                        <a:lumOff val="4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tc>
                  <a:txBody>
                    <a:bodyPr/>
                    <a:lstStyle/>
                    <a:p>
                      <a:endParaRPr lang="es-MX" sz="1800" dirty="0"/>
                    </a:p>
                  </a:txBody>
                  <a:tcPr marL="91452" marR="91452" marT="45700" marB="45700">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
        <p:nvSpPr>
          <p:cNvPr id="24" name="CuadroTexto 27">
            <a:extLst>
              <a:ext uri="{FF2B5EF4-FFF2-40B4-BE49-F238E27FC236}">
                <a16:creationId xmlns:a16="http://schemas.microsoft.com/office/drawing/2014/main" id="{D272170D-B6AE-20A9-3E1B-9F943C3D6D2A}"/>
              </a:ext>
            </a:extLst>
          </p:cNvPr>
          <p:cNvSpPr txBox="1">
            <a:spLocks noChangeArrowheads="1"/>
          </p:cNvSpPr>
          <p:nvPr userDrawn="1"/>
        </p:nvSpPr>
        <p:spPr bwMode="auto">
          <a:xfrm>
            <a:off x="7281863" y="4857750"/>
            <a:ext cx="2544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600" b="1">
                <a:latin typeface="Verdana" panose="020B0604030504040204" pitchFamily="34" charset="0"/>
                <a:ea typeface="Verdana" panose="020B0604030504040204" pitchFamily="34" charset="0"/>
                <a:cs typeface="Verdana" panose="020B0604030504040204" pitchFamily="34" charset="0"/>
              </a:rPr>
              <a:t>Cerrejón</a:t>
            </a:r>
            <a:endParaRPr lang="es-MX" altLang="es-CO" sz="1600" b="1">
              <a:latin typeface="Verdana" panose="020B0604030504040204" pitchFamily="34" charset="0"/>
              <a:ea typeface="Verdana" panose="020B0604030504040204" pitchFamily="34" charset="0"/>
              <a:cs typeface="Verdana" panose="020B0604030504040204" pitchFamily="34" charset="0"/>
            </a:endParaRPr>
          </a:p>
        </p:txBody>
      </p:sp>
      <p:pic>
        <p:nvPicPr>
          <p:cNvPr id="25" name="Imagen 28">
            <a:extLst>
              <a:ext uri="{FF2B5EF4-FFF2-40B4-BE49-F238E27FC236}">
                <a16:creationId xmlns:a16="http://schemas.microsoft.com/office/drawing/2014/main" id="{999F4538-2451-63EE-F048-B770B047308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ángulo: esquinas superiores redondeadas 25">
            <a:extLst>
              <a:ext uri="{FF2B5EF4-FFF2-40B4-BE49-F238E27FC236}">
                <a16:creationId xmlns:a16="http://schemas.microsoft.com/office/drawing/2014/main" id="{8276235D-C4A4-CD92-E2FF-8CC9B195FA8A}"/>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27" name="CuadroTexto 30">
            <a:extLst>
              <a:ext uri="{FF2B5EF4-FFF2-40B4-BE49-F238E27FC236}">
                <a16:creationId xmlns:a16="http://schemas.microsoft.com/office/drawing/2014/main" id="{B810E6A6-A389-672B-0780-731DA6CE4914}"/>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Marcador de texto 12"/>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058892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errejón Alerta Hidrologica">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533C06E4-2C9E-DB6A-F9DB-0518BDEF1E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6DD7EAAF-0556-03DA-96C8-A0566E329C0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CuadroTexto 8">
            <a:extLst>
              <a:ext uri="{FF2B5EF4-FFF2-40B4-BE49-F238E27FC236}">
                <a16:creationId xmlns:a16="http://schemas.microsoft.com/office/drawing/2014/main" id="{245CAD5B-6294-C534-AFE5-1D8286E10AB0}"/>
              </a:ext>
            </a:extLst>
          </p:cNvPr>
          <p:cNvSpPr txBox="1">
            <a:spLocks noChangeArrowheads="1"/>
          </p:cNvSpPr>
          <p:nvPr userDrawn="1"/>
        </p:nvSpPr>
        <p:spPr bwMode="auto">
          <a:xfrm>
            <a:off x="514350" y="806450"/>
            <a:ext cx="286702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600" b="1">
                <a:solidFill>
                  <a:srgbClr val="0070C0"/>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600" b="1">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9">
            <a:extLst>
              <a:ext uri="{FF2B5EF4-FFF2-40B4-BE49-F238E27FC236}">
                <a16:creationId xmlns:a16="http://schemas.microsoft.com/office/drawing/2014/main" id="{0F5D02D9-DBE2-EFDE-4D6C-932CAE2EF1A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esquinas superiores redondeadas 5">
            <a:extLst>
              <a:ext uri="{FF2B5EF4-FFF2-40B4-BE49-F238E27FC236}">
                <a16:creationId xmlns:a16="http://schemas.microsoft.com/office/drawing/2014/main" id="{8681590A-9E06-A06D-0C53-69239FF6A7F3}"/>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7" name="CuadroTexto 11">
            <a:extLst>
              <a:ext uri="{FF2B5EF4-FFF2-40B4-BE49-F238E27FC236}">
                <a16:creationId xmlns:a16="http://schemas.microsoft.com/office/drawing/2014/main" id="{07D2B6EE-7460-6ABA-1626-9AC1D93F5A68}"/>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392268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errejón Alerta incendios">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10BD4D68-EECC-77BE-2249-63E3FEAED6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802EACAD-D3BB-5C31-1543-16D16D8AC80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CuadroTexto 8">
            <a:extLst>
              <a:ext uri="{FF2B5EF4-FFF2-40B4-BE49-F238E27FC236}">
                <a16:creationId xmlns:a16="http://schemas.microsoft.com/office/drawing/2014/main" id="{CF2B3E12-7E92-9962-350D-26F8EB8FCB07}"/>
              </a:ext>
            </a:extLst>
          </p:cNvPr>
          <p:cNvSpPr txBox="1">
            <a:spLocks noChangeArrowheads="1"/>
          </p:cNvSpPr>
          <p:nvPr userDrawn="1"/>
        </p:nvSpPr>
        <p:spPr bwMode="auto">
          <a:xfrm>
            <a:off x="514350" y="787400"/>
            <a:ext cx="307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200" b="1">
                <a:solidFill>
                  <a:srgbClr val="ED0802"/>
                </a:solidFill>
                <a:latin typeface="Verdana" panose="020B0604030504040204" pitchFamily="34" charset="0"/>
                <a:ea typeface="Verdana" panose="020B0604030504040204" pitchFamily="34" charset="0"/>
                <a:cs typeface="Verdana" panose="020B0604030504040204" pitchFamily="34" charset="0"/>
              </a:rPr>
              <a:t>Alertas por amenaza de incendios de la cobertura vegetal</a:t>
            </a:r>
            <a:endParaRPr lang="es-MX" altLang="es-CO" sz="1200" b="1">
              <a:solidFill>
                <a:srgbClr val="ED0802"/>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9">
            <a:extLst>
              <a:ext uri="{FF2B5EF4-FFF2-40B4-BE49-F238E27FC236}">
                <a16:creationId xmlns:a16="http://schemas.microsoft.com/office/drawing/2014/main" id="{C7A27989-E6F7-B0BA-F0FC-C5AFD18C9A1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esquinas superiores redondeadas 5">
            <a:extLst>
              <a:ext uri="{FF2B5EF4-FFF2-40B4-BE49-F238E27FC236}">
                <a16:creationId xmlns:a16="http://schemas.microsoft.com/office/drawing/2014/main" id="{7F4504D0-0941-DE09-D71A-265453DE2253}"/>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7" name="CuadroTexto 11">
            <a:extLst>
              <a:ext uri="{FF2B5EF4-FFF2-40B4-BE49-F238E27FC236}">
                <a16:creationId xmlns:a16="http://schemas.microsoft.com/office/drawing/2014/main" id="{1DFDAF30-CFE2-EDEE-B0B0-A4D5E9EEBCBF}"/>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60643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errejón alerta deslizamiento">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6E2A6566-2AFB-1FE9-FF27-0544DA14E1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F083F071-3F8D-945E-DD34-F69B1EBBB24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CuadroTexto 8">
            <a:extLst>
              <a:ext uri="{FF2B5EF4-FFF2-40B4-BE49-F238E27FC236}">
                <a16:creationId xmlns:a16="http://schemas.microsoft.com/office/drawing/2014/main" id="{1E425C3D-7D67-E1CC-4103-A91211CA9AB2}"/>
              </a:ext>
            </a:extLst>
          </p:cNvPr>
          <p:cNvSpPr txBox="1">
            <a:spLocks noChangeArrowheads="1"/>
          </p:cNvSpPr>
          <p:nvPr userDrawn="1"/>
        </p:nvSpPr>
        <p:spPr bwMode="auto">
          <a:xfrm>
            <a:off x="514350" y="787400"/>
            <a:ext cx="2479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563A12"/>
                </a:solidFill>
                <a:latin typeface="Verdana" panose="020B0604030504040204" pitchFamily="34" charset="0"/>
                <a:ea typeface="Verdana" panose="020B0604030504040204" pitchFamily="34" charset="0"/>
                <a:cs typeface="Verdana" panose="020B0604030504040204" pitchFamily="34" charset="0"/>
              </a:rPr>
              <a:t>Alertas por amenaza de deslizamiento</a:t>
            </a:r>
            <a:endParaRPr lang="es-MX" altLang="es-CO" sz="1400" b="1">
              <a:solidFill>
                <a:srgbClr val="563A12"/>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9">
            <a:extLst>
              <a:ext uri="{FF2B5EF4-FFF2-40B4-BE49-F238E27FC236}">
                <a16:creationId xmlns:a16="http://schemas.microsoft.com/office/drawing/2014/main" id="{35C2667D-42DA-01A1-3FAB-936012DA3C5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esquinas superiores redondeadas 5">
            <a:extLst>
              <a:ext uri="{FF2B5EF4-FFF2-40B4-BE49-F238E27FC236}">
                <a16:creationId xmlns:a16="http://schemas.microsoft.com/office/drawing/2014/main" id="{36180D4A-8901-C30F-822E-2E8602A11876}"/>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7" name="CuadroTexto 11">
            <a:extLst>
              <a:ext uri="{FF2B5EF4-FFF2-40B4-BE49-F238E27FC236}">
                <a16:creationId xmlns:a16="http://schemas.microsoft.com/office/drawing/2014/main" id="{70FC5FBA-AD4E-8DE4-A2BB-BBB9382EBFC4}"/>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317328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errejón alerta meteomarina">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C6DD28F1-E298-02E3-B203-470E823698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3B28DD95-E6D8-68A2-F754-12A0EA2D1E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CuadroTexto 8">
            <a:extLst>
              <a:ext uri="{FF2B5EF4-FFF2-40B4-BE49-F238E27FC236}">
                <a16:creationId xmlns:a16="http://schemas.microsoft.com/office/drawing/2014/main" id="{87F08CFB-665E-5376-AFCA-4CED0A901B5E}"/>
              </a:ext>
            </a:extLst>
          </p:cNvPr>
          <p:cNvSpPr txBox="1">
            <a:spLocks noChangeArrowheads="1"/>
          </p:cNvSpPr>
          <p:nvPr userDrawn="1"/>
        </p:nvSpPr>
        <p:spPr bwMode="auto">
          <a:xfrm>
            <a:off x="514350" y="814388"/>
            <a:ext cx="256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Alertas Meteomarinas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9">
            <a:extLst>
              <a:ext uri="{FF2B5EF4-FFF2-40B4-BE49-F238E27FC236}">
                <a16:creationId xmlns:a16="http://schemas.microsoft.com/office/drawing/2014/main" id="{B81AE4B1-C1B6-63E6-8504-240ED20249B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esquinas superiores redondeadas 5">
            <a:extLst>
              <a:ext uri="{FF2B5EF4-FFF2-40B4-BE49-F238E27FC236}">
                <a16:creationId xmlns:a16="http://schemas.microsoft.com/office/drawing/2014/main" id="{FF898ED9-4916-B47A-6EF5-919951529D03}"/>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7" name="CuadroTexto 11">
            <a:extLst>
              <a:ext uri="{FF2B5EF4-FFF2-40B4-BE49-F238E27FC236}">
                <a16:creationId xmlns:a16="http://schemas.microsoft.com/office/drawing/2014/main" id="{9C5173AD-B802-CBAF-EC13-7C7508CBA6B2}"/>
              </a:ext>
            </a:extLst>
          </p:cNvPr>
          <p:cNvSpPr txBox="1">
            <a:spLocks noChangeArrowheads="1"/>
          </p:cNvSpPr>
          <p:nvPr userDrawn="1"/>
        </p:nvSpPr>
        <p:spPr bwMode="auto">
          <a:xfrm>
            <a:off x="514350" y="203200"/>
            <a:ext cx="264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a:p>
            <a:pPr eaLnBrk="1" hangingPunct="1"/>
            <a:r>
              <a:rPr lang="es-ES" altLang="es-CO" b="1">
                <a:solidFill>
                  <a:srgbClr val="FFC000"/>
                </a:solidFill>
                <a:latin typeface="Verdana" panose="020B0604030504040204" pitchFamily="34" charset="0"/>
                <a:ea typeface="Verdana" panose="020B0604030504040204" pitchFamily="34" charset="0"/>
                <a:cs typeface="Verdana" panose="020B0604030504040204" pitchFamily="34" charset="0"/>
              </a:rPr>
              <a:t>Cerrejón</a:t>
            </a:r>
            <a:endParaRPr lang="es-MX" altLang="es-CO" b="1">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99392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Cerrejón">
    <p:spTree>
      <p:nvGrpSpPr>
        <p:cNvPr id="1" name=""/>
        <p:cNvGrpSpPr/>
        <p:nvPr/>
      </p:nvGrpSpPr>
      <p:grpSpPr>
        <a:xfrm>
          <a:off x="0" y="0"/>
          <a:ext cx="0" cy="0"/>
          <a:chOff x="0" y="0"/>
          <a:chExt cx="0" cy="0"/>
        </a:xfrm>
      </p:grpSpPr>
      <p:pic>
        <p:nvPicPr>
          <p:cNvPr id="2" name="Imagen 6" descr="Forma, Rectángulo&#10;&#10;Descripción generada automáticamente con confianza media">
            <a:extLst>
              <a:ext uri="{FF2B5EF4-FFF2-40B4-BE49-F238E27FC236}">
                <a16:creationId xmlns:a16="http://schemas.microsoft.com/office/drawing/2014/main" id="{8B0CC155-1737-8136-43D6-C2835BB6F2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EF155D1C-7E63-3978-4064-B6A0605DFB1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B667CED-1A62-77AB-0135-63DB38DE7BDF}"/>
              </a:ext>
            </a:extLst>
          </p:cNvPr>
          <p:cNvSpPr/>
          <p:nvPr userDrawn="1"/>
        </p:nvSpPr>
        <p:spPr>
          <a:xfrm rot="5400000">
            <a:off x="1435894" y="-1207294"/>
            <a:ext cx="509588" cy="3381375"/>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9">
            <a:extLst>
              <a:ext uri="{FF2B5EF4-FFF2-40B4-BE49-F238E27FC236}">
                <a16:creationId xmlns:a16="http://schemas.microsoft.com/office/drawing/2014/main" id="{7E70EEA0-E633-4D71-6EB5-043E445D2C83}"/>
              </a:ext>
            </a:extLst>
          </p:cNvPr>
          <p:cNvSpPr txBox="1">
            <a:spLocks noChangeArrowheads="1"/>
          </p:cNvSpPr>
          <p:nvPr userDrawn="1"/>
        </p:nvSpPr>
        <p:spPr bwMode="auto">
          <a:xfrm>
            <a:off x="514350" y="203200"/>
            <a:ext cx="26416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Boletín de pronósticos</a:t>
            </a:r>
          </a:p>
        </p:txBody>
      </p:sp>
      <p:pic>
        <p:nvPicPr>
          <p:cNvPr id="6" name="Imagen 10">
            <a:extLst>
              <a:ext uri="{FF2B5EF4-FFF2-40B4-BE49-F238E27FC236}">
                <a16:creationId xmlns:a16="http://schemas.microsoft.com/office/drawing/2014/main" id="{567D436B-3E90-DBDE-06DB-C0CE4A745F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9140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115323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187639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72620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884592D-2071-82C9-772D-10A381ECFD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17EF096-AA6C-3367-5463-809328C7072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2905B46A-C2C0-488C-DA01-4B3267A24BA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C5BE3540-F9A3-9507-C2E4-FA99684ED4B2}"/>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92909CD-E035-4195-88B5-4CAF6A1F2246}" type="datetimeFigureOut">
              <a:rPr lang="es-CO"/>
              <a:pPr>
                <a:defRPr/>
              </a:pPr>
              <a:t>8/12/2024</a:t>
            </a:fld>
            <a:endParaRPr lang="es-CO"/>
          </a:p>
        </p:txBody>
      </p:sp>
      <p:sp>
        <p:nvSpPr>
          <p:cNvPr id="6" name="Marcador de pie de página 3">
            <a:extLst>
              <a:ext uri="{FF2B5EF4-FFF2-40B4-BE49-F238E27FC236}">
                <a16:creationId xmlns:a16="http://schemas.microsoft.com/office/drawing/2014/main" id="{76376B83-B988-2D66-B292-E3BC28FB84C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E7641162-E4A5-915F-6680-8BD56E87651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916C852-366B-4689-88B4-9A12109C2E2E}" type="slidenum">
              <a:rPr lang="es-CO"/>
              <a:pPr>
                <a:defRPr/>
              </a:pPr>
              <a:t>‹Nº›</a:t>
            </a:fld>
            <a:endParaRPr lang="es-CO"/>
          </a:p>
        </p:txBody>
      </p:sp>
    </p:spTree>
    <p:extLst>
      <p:ext uri="{BB962C8B-B14F-4D97-AF65-F5344CB8AC3E}">
        <p14:creationId xmlns:p14="http://schemas.microsoft.com/office/powerpoint/2010/main" val="21980048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5311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866025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155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46293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8609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27131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564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9552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0772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40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0B88116-58E2-390D-C9E3-6C63EA3533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190A6E-7D49-D848-4AD8-FEF521ED68A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BE060532-A1D1-E480-776C-B3966DC266B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fecha 1">
            <a:extLst>
              <a:ext uri="{FF2B5EF4-FFF2-40B4-BE49-F238E27FC236}">
                <a16:creationId xmlns:a16="http://schemas.microsoft.com/office/drawing/2014/main" id="{8C1657A2-93DE-2D5D-78AB-E9927BB9B2E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F21DCB8-1D2C-46D1-B7CD-1A81D2FC1F5C}" type="datetimeFigureOut">
              <a:rPr lang="es-CO"/>
              <a:pPr>
                <a:defRPr/>
              </a:pPr>
              <a:t>8/12/2024</a:t>
            </a:fld>
            <a:endParaRPr lang="es-CO"/>
          </a:p>
        </p:txBody>
      </p:sp>
      <p:sp>
        <p:nvSpPr>
          <p:cNvPr id="6" name="Marcador de pie de página 2">
            <a:extLst>
              <a:ext uri="{FF2B5EF4-FFF2-40B4-BE49-F238E27FC236}">
                <a16:creationId xmlns:a16="http://schemas.microsoft.com/office/drawing/2014/main" id="{DA695019-0244-6B9B-BA5A-E606E1871141}"/>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7" name="Marcador de número de diapositiva 3">
            <a:extLst>
              <a:ext uri="{FF2B5EF4-FFF2-40B4-BE49-F238E27FC236}">
                <a16:creationId xmlns:a16="http://schemas.microsoft.com/office/drawing/2014/main" id="{BF27E982-00BA-1E14-961B-C8378AAB9DC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5E3CC32B-26CC-4020-B2CF-0C7ED98C70D9}" type="slidenum">
              <a:rPr lang="es-CO"/>
              <a:pPr>
                <a:defRPr/>
              </a:pPr>
              <a:t>‹Nº›</a:t>
            </a:fld>
            <a:endParaRPr lang="es-CO"/>
          </a:p>
        </p:txBody>
      </p:sp>
    </p:spTree>
    <p:extLst>
      <p:ext uri="{BB962C8B-B14F-4D97-AF65-F5344CB8AC3E}">
        <p14:creationId xmlns:p14="http://schemas.microsoft.com/office/powerpoint/2010/main" val="16490863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851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147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586842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6581021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3256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0102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168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8225340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9379975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996552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5" name="Imagen 3" descr="Forma, Rectángulo&#10;&#10;Descripción generada automáticamente con confianza media">
            <a:extLst>
              <a:ext uri="{FF2B5EF4-FFF2-40B4-BE49-F238E27FC236}">
                <a16:creationId xmlns:a16="http://schemas.microsoft.com/office/drawing/2014/main" id="{2BF7CB30-2DE9-9253-2766-B1B07443B9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4">
            <a:extLst>
              <a:ext uri="{FF2B5EF4-FFF2-40B4-BE49-F238E27FC236}">
                <a16:creationId xmlns:a16="http://schemas.microsoft.com/office/drawing/2014/main" id="{8A67E433-7470-E3D8-52CA-ABE524AC26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7" name="Imagen 5">
            <a:extLst>
              <a:ext uri="{FF2B5EF4-FFF2-40B4-BE49-F238E27FC236}">
                <a16:creationId xmlns:a16="http://schemas.microsoft.com/office/drawing/2014/main" id="{01BCD2F5-B406-EB78-88FC-22B263C8EB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5183188" y="1140341"/>
            <a:ext cx="6172200" cy="4720711"/>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8" name="Marcador de fecha 4">
            <a:extLst>
              <a:ext uri="{FF2B5EF4-FFF2-40B4-BE49-F238E27FC236}">
                <a16:creationId xmlns:a16="http://schemas.microsoft.com/office/drawing/2014/main" id="{43373388-BFB3-1AFF-0653-88DB45A8AD94}"/>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FC0CED12-5569-46A2-849F-146B4779B5A9}" type="datetimeFigureOut">
              <a:rPr lang="es-CO"/>
              <a:pPr>
                <a:defRPr/>
              </a:pPr>
              <a:t>8/12/2024</a:t>
            </a:fld>
            <a:endParaRPr lang="es-CO"/>
          </a:p>
        </p:txBody>
      </p:sp>
      <p:sp>
        <p:nvSpPr>
          <p:cNvPr id="9" name="Marcador de pie de página 5">
            <a:extLst>
              <a:ext uri="{FF2B5EF4-FFF2-40B4-BE49-F238E27FC236}">
                <a16:creationId xmlns:a16="http://schemas.microsoft.com/office/drawing/2014/main" id="{B18CF25B-1C33-0930-7855-D80AAD3948C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10" name="Marcador de número de diapositiva 6">
            <a:extLst>
              <a:ext uri="{FF2B5EF4-FFF2-40B4-BE49-F238E27FC236}">
                <a16:creationId xmlns:a16="http://schemas.microsoft.com/office/drawing/2014/main" id="{EB7B59A8-5C7F-6186-3320-2FF21A4DB76B}"/>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D3126C1-FE83-4F69-8424-8A0A1313E56C}" type="slidenum">
              <a:rPr lang="es-CO"/>
              <a:pPr>
                <a:defRPr/>
              </a:pPr>
              <a:t>‹Nº›</a:t>
            </a:fld>
            <a:endParaRPr lang="es-CO"/>
          </a:p>
        </p:txBody>
      </p:sp>
    </p:spTree>
    <p:extLst>
      <p:ext uri="{BB962C8B-B14F-4D97-AF65-F5344CB8AC3E}">
        <p14:creationId xmlns:p14="http://schemas.microsoft.com/office/powerpoint/2010/main" val="37594941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046957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8200443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7088412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797A1417-573C-8DAF-583B-3A80A8C40BC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CF531A7-3778-38FF-AB15-17A464A864E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D816A09-BB50-1A9F-0E9C-FDEB2B0343C5}"/>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2BB0F60E-6503-7909-548A-AE450A4BFF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974514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8/12/2024</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13749039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9929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7" y="949326"/>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1" y="1103314"/>
            <a:ext cx="4243388" cy="4901396"/>
            <a:chOff x="811676" y="914400"/>
            <a:chExt cx="4430249" cy="511638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316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3"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3" cy="413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4" y="6105526"/>
            <a:ext cx="6899275"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5" y="5598571"/>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6" y="5608619"/>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6440929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9"/>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1">
                  <a:extLst>
                    <a:ext uri="{9D8B030D-6E8A-4147-A177-3AD203B41FA5}">
                      <a16:colId xmlns:a16="http://schemas.microsoft.com/office/drawing/2014/main" val="20001"/>
                    </a:ext>
                  </a:extLst>
                </a:gridCol>
              </a:tblGrid>
              <a:tr h="315523">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9" y="6294440"/>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9" y="1516065"/>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sz="1400">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3" y="1603434"/>
            <a:ext cx="6501220" cy="4309487"/>
          </a:xfrm>
        </p:spPr>
        <p:txBody>
          <a:bodyPr>
            <a:noAutofit/>
          </a:bodyPr>
          <a:lstStyle>
            <a:lvl1pPr marL="0" indent="0" algn="just">
              <a:buNone/>
              <a:defRPr sz="105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3" y="5895774"/>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0492189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4" y="6091238"/>
            <a:ext cx="7559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9" y="3590926"/>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6" y="5413375"/>
            <a:ext cx="29368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1" y="13604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9"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5" cy="3836115"/>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2499308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5" y="228600"/>
            <a:ext cx="39901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6"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07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D80FEC2-C3AE-1289-AE18-E55FCA7A610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4">
            <a:extLst>
              <a:ext uri="{FF2B5EF4-FFF2-40B4-BE49-F238E27FC236}">
                <a16:creationId xmlns:a16="http://schemas.microsoft.com/office/drawing/2014/main" id="{B12A4F0E-8B20-6DEE-E18A-21FCE5AFB05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5">
            <a:extLst>
              <a:ext uri="{FF2B5EF4-FFF2-40B4-BE49-F238E27FC236}">
                <a16:creationId xmlns:a16="http://schemas.microsoft.com/office/drawing/2014/main" id="{5EB7ACDE-F592-AA7E-9806-BFE0720E290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posición de imagen 2"/>
          <p:cNvSpPr>
            <a:spLocks noGrp="1"/>
          </p:cNvSpPr>
          <p:nvPr>
            <p:ph type="pic" idx="1"/>
          </p:nvPr>
        </p:nvSpPr>
        <p:spPr>
          <a:xfrm>
            <a:off x="5183188" y="1140341"/>
            <a:ext cx="6172200" cy="4720711"/>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s-CO" noProof="0"/>
          </a:p>
        </p:txBody>
      </p:sp>
      <p:sp>
        <p:nvSpPr>
          <p:cNvPr id="9" name="Título 1"/>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10" name="Marcador de texto 3"/>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6" name="Marcador de fecha 4">
            <a:extLst>
              <a:ext uri="{FF2B5EF4-FFF2-40B4-BE49-F238E27FC236}">
                <a16:creationId xmlns:a16="http://schemas.microsoft.com/office/drawing/2014/main" id="{DC5098BA-07FD-6F0F-B87D-03C90B37C087}"/>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CAAA616-DFAF-4574-B373-7D327D519BAB}" type="datetimeFigureOut">
              <a:rPr lang="es-CO"/>
              <a:pPr>
                <a:defRPr/>
              </a:pPr>
              <a:t>8/12/2024</a:t>
            </a:fld>
            <a:endParaRPr lang="es-CO"/>
          </a:p>
        </p:txBody>
      </p:sp>
      <p:sp>
        <p:nvSpPr>
          <p:cNvPr id="7" name="Marcador de pie de página 5">
            <a:extLst>
              <a:ext uri="{FF2B5EF4-FFF2-40B4-BE49-F238E27FC236}">
                <a16:creationId xmlns:a16="http://schemas.microsoft.com/office/drawing/2014/main" id="{389901BF-A999-53E3-26AF-25F44507346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6">
            <a:extLst>
              <a:ext uri="{FF2B5EF4-FFF2-40B4-BE49-F238E27FC236}">
                <a16:creationId xmlns:a16="http://schemas.microsoft.com/office/drawing/2014/main" id="{A0E42B5B-2CEF-DB4B-4F2C-3F592A3D87BF}"/>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05940C1-6D81-4D56-B145-BEFEBBE9F78A}" type="slidenum">
              <a:rPr lang="es-CO"/>
              <a:pPr>
                <a:defRPr/>
              </a:pPr>
              <a:t>‹Nº›</a:t>
            </a:fld>
            <a:endParaRPr lang="es-CO"/>
          </a:p>
        </p:txBody>
      </p:sp>
    </p:spTree>
    <p:extLst>
      <p:ext uri="{BB962C8B-B14F-4D97-AF65-F5344CB8AC3E}">
        <p14:creationId xmlns:p14="http://schemas.microsoft.com/office/powerpoint/2010/main" val="7704013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1" y="-2303022"/>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9" y="236539"/>
            <a:ext cx="45784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1"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7" y="1441343"/>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1"/>
            <a:ext cx="4346211"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19840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3"/>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1"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588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6" y="307976"/>
            <a:ext cx="35108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9" y="304800"/>
            <a:ext cx="5207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2888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4" y="309564"/>
            <a:ext cx="3031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6016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4"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2213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9721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9" y="233363"/>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4960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9" y="230188"/>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2827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9" y="222249"/>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8496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6"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483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5" Type="http://schemas.openxmlformats.org/officeDocument/2006/relationships/slideLayout" Target="../slideLayouts/slideLayout241.xml"/><Relationship Id="rId4" Type="http://schemas.openxmlformats.org/officeDocument/2006/relationships/slideLayout" Target="../slideLayouts/slideLayout2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18" Type="http://schemas.openxmlformats.org/officeDocument/2006/relationships/slideLayout" Target="../slideLayouts/slideLayout261.xml"/><Relationship Id="rId26" Type="http://schemas.openxmlformats.org/officeDocument/2006/relationships/slideLayout" Target="../slideLayouts/slideLayout269.xml"/><Relationship Id="rId3" Type="http://schemas.openxmlformats.org/officeDocument/2006/relationships/slideLayout" Target="../slideLayouts/slideLayout246.xml"/><Relationship Id="rId21" Type="http://schemas.openxmlformats.org/officeDocument/2006/relationships/slideLayout" Target="../slideLayouts/slideLayout264.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5" Type="http://schemas.openxmlformats.org/officeDocument/2006/relationships/slideLayout" Target="../slideLayouts/slideLayout268.x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20" Type="http://schemas.openxmlformats.org/officeDocument/2006/relationships/slideLayout" Target="../slideLayouts/slideLayout263.xml"/><Relationship Id="rId29" Type="http://schemas.openxmlformats.org/officeDocument/2006/relationships/slideLayout" Target="../slideLayouts/slideLayout272.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24" Type="http://schemas.openxmlformats.org/officeDocument/2006/relationships/slideLayout" Target="../slideLayouts/slideLayout267.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23" Type="http://schemas.openxmlformats.org/officeDocument/2006/relationships/slideLayout" Target="../slideLayouts/slideLayout266.xml"/><Relationship Id="rId28" Type="http://schemas.openxmlformats.org/officeDocument/2006/relationships/slideLayout" Target="../slideLayouts/slideLayout271.xml"/><Relationship Id="rId10" Type="http://schemas.openxmlformats.org/officeDocument/2006/relationships/slideLayout" Target="../slideLayouts/slideLayout253.xml"/><Relationship Id="rId19" Type="http://schemas.openxmlformats.org/officeDocument/2006/relationships/slideLayout" Target="../slideLayouts/slideLayout262.xml"/><Relationship Id="rId31" Type="http://schemas.openxmlformats.org/officeDocument/2006/relationships/theme" Target="../theme/theme11.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 Id="rId22" Type="http://schemas.openxmlformats.org/officeDocument/2006/relationships/slideLayout" Target="../slideLayouts/slideLayout265.xml"/><Relationship Id="rId27" Type="http://schemas.openxmlformats.org/officeDocument/2006/relationships/slideLayout" Target="../slideLayouts/slideLayout270.xml"/><Relationship Id="rId30" Type="http://schemas.openxmlformats.org/officeDocument/2006/relationships/slideLayout" Target="../slideLayouts/slideLayout2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18" Type="http://schemas.openxmlformats.org/officeDocument/2006/relationships/slideLayout" Target="../slideLayouts/slideLayout291.xml"/><Relationship Id="rId26" Type="http://schemas.openxmlformats.org/officeDocument/2006/relationships/slideLayout" Target="../slideLayouts/slideLayout299.xml"/><Relationship Id="rId3" Type="http://schemas.openxmlformats.org/officeDocument/2006/relationships/slideLayout" Target="../slideLayouts/slideLayout276.xml"/><Relationship Id="rId21" Type="http://schemas.openxmlformats.org/officeDocument/2006/relationships/slideLayout" Target="../slideLayouts/slideLayout294.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slideLayout" Target="../slideLayouts/slideLayout290.xml"/><Relationship Id="rId25" Type="http://schemas.openxmlformats.org/officeDocument/2006/relationships/slideLayout" Target="../slideLayouts/slideLayout298.xml"/><Relationship Id="rId2" Type="http://schemas.openxmlformats.org/officeDocument/2006/relationships/slideLayout" Target="../slideLayouts/slideLayout275.xml"/><Relationship Id="rId16" Type="http://schemas.openxmlformats.org/officeDocument/2006/relationships/slideLayout" Target="../slideLayouts/slideLayout289.xml"/><Relationship Id="rId20" Type="http://schemas.openxmlformats.org/officeDocument/2006/relationships/slideLayout" Target="../slideLayouts/slideLayout293.xml"/><Relationship Id="rId29" Type="http://schemas.openxmlformats.org/officeDocument/2006/relationships/theme" Target="../theme/theme12.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24" Type="http://schemas.openxmlformats.org/officeDocument/2006/relationships/slideLayout" Target="../slideLayouts/slideLayout297.xml"/><Relationship Id="rId5" Type="http://schemas.openxmlformats.org/officeDocument/2006/relationships/slideLayout" Target="../slideLayouts/slideLayout278.xml"/><Relationship Id="rId15" Type="http://schemas.openxmlformats.org/officeDocument/2006/relationships/slideLayout" Target="../slideLayouts/slideLayout288.xml"/><Relationship Id="rId23" Type="http://schemas.openxmlformats.org/officeDocument/2006/relationships/slideLayout" Target="../slideLayouts/slideLayout296.xml"/><Relationship Id="rId28" Type="http://schemas.openxmlformats.org/officeDocument/2006/relationships/slideLayout" Target="../slideLayouts/slideLayout301.xml"/><Relationship Id="rId10" Type="http://schemas.openxmlformats.org/officeDocument/2006/relationships/slideLayout" Target="../slideLayouts/slideLayout283.xml"/><Relationship Id="rId19" Type="http://schemas.openxmlformats.org/officeDocument/2006/relationships/slideLayout" Target="../slideLayouts/slideLayout292.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 Id="rId22" Type="http://schemas.openxmlformats.org/officeDocument/2006/relationships/slideLayout" Target="../slideLayouts/slideLayout295.xml"/><Relationship Id="rId27" Type="http://schemas.openxmlformats.org/officeDocument/2006/relationships/slideLayout" Target="../slideLayouts/slideLayout3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18" Type="http://schemas.openxmlformats.org/officeDocument/2006/relationships/slideLayout" Target="../slideLayouts/slideLayout319.xml"/><Relationship Id="rId26" Type="http://schemas.openxmlformats.org/officeDocument/2006/relationships/slideLayout" Target="../slideLayouts/slideLayout327.xml"/><Relationship Id="rId3" Type="http://schemas.openxmlformats.org/officeDocument/2006/relationships/slideLayout" Target="../slideLayouts/slideLayout304.xml"/><Relationship Id="rId21" Type="http://schemas.openxmlformats.org/officeDocument/2006/relationships/slideLayout" Target="../slideLayouts/slideLayout322.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17" Type="http://schemas.openxmlformats.org/officeDocument/2006/relationships/slideLayout" Target="../slideLayouts/slideLayout318.xml"/><Relationship Id="rId25" Type="http://schemas.openxmlformats.org/officeDocument/2006/relationships/slideLayout" Target="../slideLayouts/slideLayout326.xml"/><Relationship Id="rId2" Type="http://schemas.openxmlformats.org/officeDocument/2006/relationships/slideLayout" Target="../slideLayouts/slideLayout303.xml"/><Relationship Id="rId16" Type="http://schemas.openxmlformats.org/officeDocument/2006/relationships/slideLayout" Target="../slideLayouts/slideLayout317.xml"/><Relationship Id="rId20" Type="http://schemas.openxmlformats.org/officeDocument/2006/relationships/slideLayout" Target="../slideLayouts/slideLayout321.xml"/><Relationship Id="rId29" Type="http://schemas.openxmlformats.org/officeDocument/2006/relationships/slideLayout" Target="../slideLayouts/slideLayout330.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24" Type="http://schemas.openxmlformats.org/officeDocument/2006/relationships/slideLayout" Target="../slideLayouts/slideLayout325.xml"/><Relationship Id="rId5" Type="http://schemas.openxmlformats.org/officeDocument/2006/relationships/slideLayout" Target="../slideLayouts/slideLayout306.xml"/><Relationship Id="rId15" Type="http://schemas.openxmlformats.org/officeDocument/2006/relationships/slideLayout" Target="../slideLayouts/slideLayout316.xml"/><Relationship Id="rId23" Type="http://schemas.openxmlformats.org/officeDocument/2006/relationships/slideLayout" Target="../slideLayouts/slideLayout324.xml"/><Relationship Id="rId28" Type="http://schemas.openxmlformats.org/officeDocument/2006/relationships/slideLayout" Target="../slideLayouts/slideLayout329.xml"/><Relationship Id="rId10" Type="http://schemas.openxmlformats.org/officeDocument/2006/relationships/slideLayout" Target="../slideLayouts/slideLayout311.xml"/><Relationship Id="rId19" Type="http://schemas.openxmlformats.org/officeDocument/2006/relationships/slideLayout" Target="../slideLayouts/slideLayout320.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 Id="rId22" Type="http://schemas.openxmlformats.org/officeDocument/2006/relationships/slideLayout" Target="../slideLayouts/slideLayout323.xml"/><Relationship Id="rId27" Type="http://schemas.openxmlformats.org/officeDocument/2006/relationships/slideLayout" Target="../slideLayouts/slideLayout328.xml"/><Relationship Id="rId30"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3.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theme" Target="../theme/theme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9" Type="http://schemas.openxmlformats.org/officeDocument/2006/relationships/theme" Target="../theme/theme6.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8" Type="http://schemas.openxmlformats.org/officeDocument/2006/relationships/slideLayout" Target="../slideLayouts/slideLayout123.xml"/><Relationship Id="rId3" Type="http://schemas.openxmlformats.org/officeDocument/2006/relationships/slideLayout" Target="../slideLayouts/slideLayout11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26" Type="http://schemas.openxmlformats.org/officeDocument/2006/relationships/slideLayout" Target="../slideLayouts/slideLayout179.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29" Type="http://schemas.openxmlformats.org/officeDocument/2006/relationships/theme" Target="../theme/theme7.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26" Type="http://schemas.openxmlformats.org/officeDocument/2006/relationships/slideLayout" Target="../slideLayouts/slideLayout207.xml"/><Relationship Id="rId3" Type="http://schemas.openxmlformats.org/officeDocument/2006/relationships/slideLayout" Target="../slideLayouts/slideLayout184.xml"/><Relationship Id="rId21" Type="http://schemas.openxmlformats.org/officeDocument/2006/relationships/slideLayout" Target="../slideLayouts/slideLayout202.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5" Type="http://schemas.openxmlformats.org/officeDocument/2006/relationships/slideLayout" Target="../slideLayouts/slideLayout206.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24" Type="http://schemas.openxmlformats.org/officeDocument/2006/relationships/slideLayout" Target="../slideLayouts/slideLayout205.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slideLayout" Target="../slideLayouts/slideLayout204.xml"/><Relationship Id="rId28" Type="http://schemas.openxmlformats.org/officeDocument/2006/relationships/theme" Target="../theme/theme8.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slideLayout" Target="../slideLayouts/slideLayout203.xml"/><Relationship Id="rId27" Type="http://schemas.openxmlformats.org/officeDocument/2006/relationships/slideLayout" Target="../slideLayouts/slideLayout2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26" Type="http://schemas.openxmlformats.org/officeDocument/2006/relationships/slideLayout" Target="../slideLayouts/slideLayout234.xml"/><Relationship Id="rId3" Type="http://schemas.openxmlformats.org/officeDocument/2006/relationships/slideLayout" Target="../slideLayouts/slideLayout211.xml"/><Relationship Id="rId21" Type="http://schemas.openxmlformats.org/officeDocument/2006/relationships/slideLayout" Target="../slideLayouts/slideLayout229.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5" Type="http://schemas.openxmlformats.org/officeDocument/2006/relationships/slideLayout" Target="../slideLayouts/slideLayout233.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slideLayout" Target="../slideLayouts/slideLayout228.xml"/><Relationship Id="rId29" Type="http://schemas.openxmlformats.org/officeDocument/2006/relationships/theme" Target="../theme/theme9.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24" Type="http://schemas.openxmlformats.org/officeDocument/2006/relationships/slideLayout" Target="../slideLayouts/slideLayout232.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23" Type="http://schemas.openxmlformats.org/officeDocument/2006/relationships/slideLayout" Target="../slideLayouts/slideLayout231.xml"/><Relationship Id="rId28" Type="http://schemas.openxmlformats.org/officeDocument/2006/relationships/slideLayout" Target="../slideLayouts/slideLayout236.xml"/><Relationship Id="rId10" Type="http://schemas.openxmlformats.org/officeDocument/2006/relationships/slideLayout" Target="../slideLayouts/slideLayout218.xml"/><Relationship Id="rId19" Type="http://schemas.openxmlformats.org/officeDocument/2006/relationships/slideLayout" Target="../slideLayouts/slideLayout227.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slideLayout" Target="../slideLayouts/slideLayout230.xml"/><Relationship Id="rId27" Type="http://schemas.openxmlformats.org/officeDocument/2006/relationships/slideLayout" Target="../slideLayouts/slideLayout2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25DB6A2A-DA16-0905-3FEF-EC9F5075445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CO" altLang="es-CO"/>
          </a:p>
        </p:txBody>
      </p:sp>
      <p:sp>
        <p:nvSpPr>
          <p:cNvPr id="1027" name="Marcador de texto 2">
            <a:extLst>
              <a:ext uri="{FF2B5EF4-FFF2-40B4-BE49-F238E27FC236}">
                <a16:creationId xmlns:a16="http://schemas.microsoft.com/office/drawing/2014/main" id="{A84AAF2A-3865-9990-FAC7-0FBE36AC598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Haga clic para modificar los estilos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CO" altLang="es-CO"/>
          </a:p>
        </p:txBody>
      </p:sp>
    </p:spTree>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 id="2147489636" r:id="rId12"/>
    <p:sldLayoutId id="2147489637" r:id="rId13"/>
    <p:sldLayoutId id="2147489638" r:id="rId14"/>
    <p:sldLayoutId id="2147492580" r:id="rId15"/>
  </p:sldLayoutIdLst>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Calibri Light" panose="020F0302020204030204" pitchFamily="34" charset="0"/>
        </a:defRPr>
      </a:lvl2pPr>
      <a:lvl3pPr algn="l" defTabSz="912813" rtl="0" fontAlgn="base">
        <a:lnSpc>
          <a:spcPct val="90000"/>
        </a:lnSpc>
        <a:spcBef>
          <a:spcPct val="0"/>
        </a:spcBef>
        <a:spcAft>
          <a:spcPct val="0"/>
        </a:spcAft>
        <a:defRPr sz="4400">
          <a:solidFill>
            <a:schemeClr val="tx1"/>
          </a:solidFill>
          <a:latin typeface="Calibri Light" panose="020F0302020204030204" pitchFamily="34" charset="0"/>
        </a:defRPr>
      </a:lvl3pPr>
      <a:lvl4pPr algn="l" defTabSz="912813" rtl="0" fontAlgn="base">
        <a:lnSpc>
          <a:spcPct val="90000"/>
        </a:lnSpc>
        <a:spcBef>
          <a:spcPct val="0"/>
        </a:spcBef>
        <a:spcAft>
          <a:spcPct val="0"/>
        </a:spcAft>
        <a:defRPr sz="4400">
          <a:solidFill>
            <a:schemeClr val="tx1"/>
          </a:solidFill>
          <a:latin typeface="Calibri Light" panose="020F0302020204030204" pitchFamily="34" charset="0"/>
        </a:defRPr>
      </a:lvl4pPr>
      <a:lvl5pPr algn="l" defTabSz="912813"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defTabSz="912813"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defTabSz="912813"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defTabSz="912813"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defTabSz="912813"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Google Shape;231;p58">
            <a:extLst>
              <a:ext uri="{FF2B5EF4-FFF2-40B4-BE49-F238E27FC236}">
                <a16:creationId xmlns:a16="http://schemas.microsoft.com/office/drawing/2014/main" id="{D2C96E20-2E90-3455-F9EE-9D9736FFC972}"/>
              </a:ext>
            </a:extLst>
          </p:cNvPr>
          <p:cNvSpPr txBox="1">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s-CO" altLang="es-CO">
              <a:sym typeface="Arial" panose="020B0604020202020204" pitchFamily="34" charset="0"/>
            </a:endParaRPr>
          </a:p>
        </p:txBody>
      </p:sp>
      <p:sp>
        <p:nvSpPr>
          <p:cNvPr id="7171" name="Google Shape;232;p58">
            <a:extLst>
              <a:ext uri="{FF2B5EF4-FFF2-40B4-BE49-F238E27FC236}">
                <a16:creationId xmlns:a16="http://schemas.microsoft.com/office/drawing/2014/main" id="{BFEAB737-3621-5DBC-EB50-AF91427F66AC}"/>
              </a:ext>
            </a:extLst>
          </p:cNvPr>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s-CO" altLang="es-CO">
              <a:sym typeface="Arial" panose="020B0604020202020204" pitchFamily="34" charset="0"/>
            </a:endParaRPr>
          </a:p>
        </p:txBody>
      </p:sp>
    </p:spTree>
    <p:extLst>
      <p:ext uri="{BB962C8B-B14F-4D97-AF65-F5344CB8AC3E}">
        <p14:creationId xmlns:p14="http://schemas.microsoft.com/office/powerpoint/2010/main" val="1113064262"/>
      </p:ext>
    </p:extLst>
  </p:cSld>
  <p:clrMap bg1="lt1" tx1="dk1" bg2="dk2" tx2="lt2" accent1="accent1" accent2="accent2" accent3="accent3" accent4="accent4" accent5="accent5" accent6="accent6" hlink="hlink" folHlink="folHlink"/>
  <p:sldLayoutIdLst>
    <p:sldLayoutId id="2147492097" r:id="rId1"/>
    <p:sldLayoutId id="2147492098" r:id="rId2"/>
    <p:sldLayoutId id="2147492099" r:id="rId3"/>
    <p:sldLayoutId id="2147492100" r:id="rId4"/>
    <p:sldLayoutId id="2147492101" r:id="rId5"/>
    <p:sldLayoutId id="2147492102" r:id="rId6"/>
    <p:sldLayoutId id="2147492103" r:id="rId7"/>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1244429623"/>
      </p:ext>
    </p:extLst>
  </p:cSld>
  <p:clrMap bg1="lt1" tx1="dk1" bg2="lt2" tx2="dk2" accent1="accent1" accent2="accent2" accent3="accent3" accent4="accent4" accent5="accent5" accent6="accent6" hlink="hlink" folHlink="folHlink"/>
  <p:sldLayoutIdLst>
    <p:sldLayoutId id="2147492105" r:id="rId1"/>
    <p:sldLayoutId id="2147492106" r:id="rId2"/>
    <p:sldLayoutId id="2147492107" r:id="rId3"/>
    <p:sldLayoutId id="2147492108" r:id="rId4"/>
    <p:sldLayoutId id="2147492109" r:id="rId5"/>
    <p:sldLayoutId id="2147492110" r:id="rId6"/>
    <p:sldLayoutId id="2147492111" r:id="rId7"/>
    <p:sldLayoutId id="2147492112" r:id="rId8"/>
    <p:sldLayoutId id="2147492113" r:id="rId9"/>
    <p:sldLayoutId id="2147492114" r:id="rId10"/>
    <p:sldLayoutId id="2147492115" r:id="rId11"/>
    <p:sldLayoutId id="2147492116" r:id="rId12"/>
    <p:sldLayoutId id="2147492117" r:id="rId13"/>
    <p:sldLayoutId id="2147492118" r:id="rId14"/>
    <p:sldLayoutId id="2147492119" r:id="rId15"/>
    <p:sldLayoutId id="2147492120" r:id="rId16"/>
    <p:sldLayoutId id="2147492121" r:id="rId17"/>
    <p:sldLayoutId id="2147492122" r:id="rId18"/>
    <p:sldLayoutId id="2147492123" r:id="rId19"/>
    <p:sldLayoutId id="2147492124" r:id="rId20"/>
    <p:sldLayoutId id="2147492125" r:id="rId21"/>
    <p:sldLayoutId id="2147492126" r:id="rId22"/>
    <p:sldLayoutId id="2147492127" r:id="rId23"/>
    <p:sldLayoutId id="2147492128" r:id="rId24"/>
    <p:sldLayoutId id="2147492129" r:id="rId25"/>
    <p:sldLayoutId id="2147492130" r:id="rId26"/>
    <p:sldLayoutId id="2147492131" r:id="rId27"/>
    <p:sldLayoutId id="2147492132" r:id="rId28"/>
    <p:sldLayoutId id="2147492133" r:id="rId29"/>
    <p:sldLayoutId id="2147492134" r:id="rId30"/>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088262467"/>
      </p:ext>
    </p:extLst>
  </p:cSld>
  <p:clrMap bg1="lt1" tx1="dk1" bg2="lt2" tx2="dk2" accent1="accent1" accent2="accent2" accent3="accent3" accent4="accent4" accent5="accent5" accent6="accent6" hlink="hlink" folHlink="folHlink"/>
  <p:sldLayoutIdLst>
    <p:sldLayoutId id="2147493233" r:id="rId1"/>
    <p:sldLayoutId id="2147493234" r:id="rId2"/>
    <p:sldLayoutId id="2147493235" r:id="rId3"/>
    <p:sldLayoutId id="2147493236" r:id="rId4"/>
    <p:sldLayoutId id="2147493237" r:id="rId5"/>
    <p:sldLayoutId id="2147493238" r:id="rId6"/>
    <p:sldLayoutId id="2147493239" r:id="rId7"/>
    <p:sldLayoutId id="2147493240" r:id="rId8"/>
    <p:sldLayoutId id="2147493241" r:id="rId9"/>
    <p:sldLayoutId id="2147493242" r:id="rId10"/>
    <p:sldLayoutId id="2147493243" r:id="rId11"/>
    <p:sldLayoutId id="2147493244" r:id="rId12"/>
    <p:sldLayoutId id="2147493245" r:id="rId13"/>
    <p:sldLayoutId id="2147493246" r:id="rId14"/>
    <p:sldLayoutId id="2147493247" r:id="rId15"/>
    <p:sldLayoutId id="2147493248" r:id="rId16"/>
    <p:sldLayoutId id="2147493249" r:id="rId17"/>
    <p:sldLayoutId id="2147493250" r:id="rId18"/>
    <p:sldLayoutId id="2147493251" r:id="rId19"/>
    <p:sldLayoutId id="2147493252" r:id="rId20"/>
    <p:sldLayoutId id="2147493253" r:id="rId21"/>
    <p:sldLayoutId id="2147493254" r:id="rId22"/>
    <p:sldLayoutId id="2147493255" r:id="rId23"/>
    <p:sldLayoutId id="2147493256" r:id="rId24"/>
    <p:sldLayoutId id="2147493257" r:id="rId25"/>
    <p:sldLayoutId id="2147493258" r:id="rId26"/>
    <p:sldLayoutId id="2147493259" r:id="rId27"/>
    <p:sldLayoutId id="214749326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950003124"/>
      </p:ext>
    </p:extLst>
  </p:cSld>
  <p:clrMap bg1="lt1" tx1="dk1" bg2="lt2" tx2="dk2" accent1="accent1" accent2="accent2" accent3="accent3" accent4="accent4" accent5="accent5" accent6="accent6" hlink="hlink" folHlink="folHlink"/>
  <p:sldLayoutIdLst>
    <p:sldLayoutId id="2147493262" r:id="rId1"/>
    <p:sldLayoutId id="2147493263" r:id="rId2"/>
    <p:sldLayoutId id="2147493264" r:id="rId3"/>
    <p:sldLayoutId id="2147493265" r:id="rId4"/>
    <p:sldLayoutId id="2147493266" r:id="rId5"/>
    <p:sldLayoutId id="2147493267" r:id="rId6"/>
    <p:sldLayoutId id="2147493268" r:id="rId7"/>
    <p:sldLayoutId id="2147493269" r:id="rId8"/>
    <p:sldLayoutId id="2147493270" r:id="rId9"/>
    <p:sldLayoutId id="2147493271" r:id="rId10"/>
    <p:sldLayoutId id="2147493272" r:id="rId11"/>
    <p:sldLayoutId id="2147493273" r:id="rId12"/>
    <p:sldLayoutId id="2147493274" r:id="rId13"/>
    <p:sldLayoutId id="2147493275" r:id="rId14"/>
    <p:sldLayoutId id="2147493276" r:id="rId15"/>
    <p:sldLayoutId id="2147493277" r:id="rId16"/>
    <p:sldLayoutId id="2147493278" r:id="rId17"/>
    <p:sldLayoutId id="2147493279" r:id="rId18"/>
    <p:sldLayoutId id="2147493280" r:id="rId19"/>
    <p:sldLayoutId id="2147493281" r:id="rId20"/>
    <p:sldLayoutId id="2147493282" r:id="rId21"/>
    <p:sldLayoutId id="2147493283" r:id="rId22"/>
    <p:sldLayoutId id="2147493284" r:id="rId23"/>
    <p:sldLayoutId id="2147493285" r:id="rId24"/>
    <p:sldLayoutId id="2147493286" r:id="rId25"/>
    <p:sldLayoutId id="2147493287" r:id="rId26"/>
    <p:sldLayoutId id="2147493288" r:id="rId27"/>
    <p:sldLayoutId id="2147493289" r:id="rId28"/>
    <p:sldLayoutId id="2147493290"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F16F0758-1995-B680-3FDB-F608BE728D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2051" name="Marcador de texto 2">
            <a:extLst>
              <a:ext uri="{FF2B5EF4-FFF2-40B4-BE49-F238E27FC236}">
                <a16:creationId xmlns:a16="http://schemas.microsoft.com/office/drawing/2014/main" id="{DE13B947-B703-891A-541A-4BCBF5047EC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 id="2147484792" r:id="rId14"/>
    <p:sldLayoutId id="2147484793" r:id="rId15"/>
    <p:sldLayoutId id="2147484794" r:id="rId16"/>
    <p:sldLayoutId id="2147484795" r:id="rId17"/>
    <p:sldLayoutId id="2147484796" r:id="rId18"/>
    <p:sldLayoutId id="2147484797" r:id="rId19"/>
    <p:sldLayoutId id="2147484798" r:id="rId20"/>
    <p:sldLayoutId id="2147484799" r:id="rId21"/>
    <p:sldLayoutId id="2147484800" r:id="rId22"/>
    <p:sldLayoutId id="2147484801" r:id="rId23"/>
    <p:sldLayoutId id="2147484802" r:id="rId24"/>
    <p:sldLayoutId id="2147484803" r:id="rId25"/>
    <p:sldLayoutId id="2147484804" r:id="rId26"/>
    <p:sldLayoutId id="2147484805" r:id="rId27"/>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Marcador de título 1">
            <a:extLst>
              <a:ext uri="{FF2B5EF4-FFF2-40B4-BE49-F238E27FC236}">
                <a16:creationId xmlns:a16="http://schemas.microsoft.com/office/drawing/2014/main" id="{68D8A965-EB32-2483-4EFF-222E2A58BEF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3075" name="Marcador de texto 2">
            <a:extLst>
              <a:ext uri="{FF2B5EF4-FFF2-40B4-BE49-F238E27FC236}">
                <a16:creationId xmlns:a16="http://schemas.microsoft.com/office/drawing/2014/main" id="{5BC53C67-B4F9-A118-3DF4-271F6EE4680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
        <p:nvSpPr>
          <p:cNvPr id="4" name="Marcador de fecha 3">
            <a:extLst>
              <a:ext uri="{FF2B5EF4-FFF2-40B4-BE49-F238E27FC236}">
                <a16:creationId xmlns:a16="http://schemas.microsoft.com/office/drawing/2014/main" id="{564F1598-4DA2-3CBE-4B4D-C3081D1726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324C3C40-87EF-48A4-B3E8-9433E79DA6FC}" type="datetimeFigureOut">
              <a:rPr lang="es-MX"/>
              <a:pPr>
                <a:defRPr/>
              </a:pPr>
              <a:t>08/12/2024</a:t>
            </a:fld>
            <a:endParaRPr lang="es-MX"/>
          </a:p>
        </p:txBody>
      </p:sp>
      <p:sp>
        <p:nvSpPr>
          <p:cNvPr id="5" name="Marcador de pie de página 4">
            <a:extLst>
              <a:ext uri="{FF2B5EF4-FFF2-40B4-BE49-F238E27FC236}">
                <a16:creationId xmlns:a16="http://schemas.microsoft.com/office/drawing/2014/main" id="{2D787756-AC25-518F-E383-1563944F8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MX"/>
          </a:p>
        </p:txBody>
      </p:sp>
      <p:sp>
        <p:nvSpPr>
          <p:cNvPr id="6" name="Marcador de número de diapositiva 5">
            <a:extLst>
              <a:ext uri="{FF2B5EF4-FFF2-40B4-BE49-F238E27FC236}">
                <a16:creationId xmlns:a16="http://schemas.microsoft.com/office/drawing/2014/main" id="{E186E8F9-B8E5-5E6B-D8BD-0DD70DA4C3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D2ABC38-4AE4-47F7-938E-02B16FCD30F4}" type="slidenum">
              <a:rPr lang="es-MX"/>
              <a:pPr>
                <a:defRPr/>
              </a:pPr>
              <a:t>‹Nº›</a:t>
            </a:fld>
            <a:endParaRPr lang="es-MX"/>
          </a:p>
        </p:txBody>
      </p:sp>
    </p:spTree>
  </p:cSld>
  <p:clrMap bg1="lt1" tx1="dk1" bg2="lt2" tx2="dk2" accent1="accent1" accent2="accent2" accent3="accent3" accent4="accent4" accent5="accent5" accent6="accent6" hlink="hlink" folHlink="folHlink"/>
  <p:sldLayoutIdLst>
    <p:sldLayoutId id="2147484806" r:id="rId1"/>
    <p:sldLayoutId id="2147484807" r:id="rId2"/>
    <p:sldLayoutId id="2147484808" r:id="rId3"/>
    <p:sldLayoutId id="2147484809" r:id="rId4"/>
    <p:sldLayoutId id="2147484810" r:id="rId5"/>
    <p:sldLayoutId id="2147484811" r:id="rId6"/>
    <p:sldLayoutId id="2147484812" r:id="rId7"/>
    <p:sldLayoutId id="2147484813" r:id="rId8"/>
    <p:sldLayoutId id="2147484814" r:id="rId9"/>
    <p:sldLayoutId id="2147484815" r:id="rId10"/>
    <p:sldLayoutId id="2147484816" r:id="rId11"/>
    <p:sldLayoutId id="2147484817" r:id="rId12"/>
    <p:sldLayoutId id="2147484818" r:id="rId13"/>
    <p:sldLayoutId id="214748481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3915672799"/>
      </p:ext>
    </p:extLst>
  </p:cSld>
  <p:clrMap bg1="lt1" tx1="dk1" bg2="lt2" tx2="dk2" accent1="accent1" accent2="accent2" accent3="accent3" accent4="accent4" accent5="accent5" accent6="accent6" hlink="hlink" folHlink="folHlink"/>
  <p:sldLayoutIdLst>
    <p:sldLayoutId id="2147486075" r:id="rId1"/>
    <p:sldLayoutId id="2147486076" r:id="rId2"/>
    <p:sldLayoutId id="2147486077" r:id="rId3"/>
    <p:sldLayoutId id="2147486078" r:id="rId4"/>
    <p:sldLayoutId id="2147486079" r:id="rId5"/>
    <p:sldLayoutId id="2147486080" r:id="rId6"/>
    <p:sldLayoutId id="2147486081" r:id="rId7"/>
    <p:sldLayoutId id="2147486082" r:id="rId8"/>
    <p:sldLayoutId id="2147486083" r:id="rId9"/>
    <p:sldLayoutId id="2147486084" r:id="rId10"/>
    <p:sldLayoutId id="2147486085" r:id="rId11"/>
    <p:sldLayoutId id="2147486086" r:id="rId12"/>
    <p:sldLayoutId id="2147486087" r:id="rId13"/>
    <p:sldLayoutId id="2147486088" r:id="rId14"/>
    <p:sldLayoutId id="2147486089" r:id="rId15"/>
    <p:sldLayoutId id="2147486090" r:id="rId16"/>
    <p:sldLayoutId id="2147486091" r:id="rId17"/>
    <p:sldLayoutId id="2147486092" r:id="rId18"/>
    <p:sldLayoutId id="2147486093" r:id="rId19"/>
    <p:sldLayoutId id="2147486094" r:id="rId20"/>
    <p:sldLayoutId id="2147486095" r:id="rId21"/>
    <p:sldLayoutId id="2147486096" r:id="rId22"/>
    <p:sldLayoutId id="2147486097" r:id="rId23"/>
    <p:sldLayoutId id="2147486098" r:id="rId24"/>
    <p:sldLayoutId id="2147486099" r:id="rId25"/>
    <p:sldLayoutId id="2147486100" r:id="rId26"/>
    <p:sldLayoutId id="2147486102" r:id="rId27"/>
    <p:sldLayoutId id="2147486103" r:id="rId28"/>
    <p:sldLayoutId id="2147486104"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739111327"/>
      </p:ext>
    </p:extLst>
  </p:cSld>
  <p:clrMap bg1="lt1" tx1="dk1" bg2="lt2" tx2="dk2" accent1="accent1" accent2="accent2" accent3="accent3" accent4="accent4" accent5="accent5" accent6="accent6" hlink="hlink" folHlink="folHlink"/>
  <p:sldLayoutIdLst>
    <p:sldLayoutId id="2147487234" r:id="rId1"/>
    <p:sldLayoutId id="2147487235" r:id="rId2"/>
    <p:sldLayoutId id="2147487236" r:id="rId3"/>
    <p:sldLayoutId id="2147487237" r:id="rId4"/>
    <p:sldLayoutId id="2147487238" r:id="rId5"/>
    <p:sldLayoutId id="2147487239" r:id="rId6"/>
    <p:sldLayoutId id="2147487240" r:id="rId7"/>
    <p:sldLayoutId id="2147487241" r:id="rId8"/>
    <p:sldLayoutId id="2147487242" r:id="rId9"/>
    <p:sldLayoutId id="2147487243" r:id="rId10"/>
    <p:sldLayoutId id="2147487244" r:id="rId11"/>
    <p:sldLayoutId id="2147487245" r:id="rId12"/>
    <p:sldLayoutId id="2147487246" r:id="rId13"/>
    <p:sldLayoutId id="2147487247" r:id="rId14"/>
    <p:sldLayoutId id="2147487248" r:id="rId15"/>
    <p:sldLayoutId id="2147487249" r:id="rId16"/>
    <p:sldLayoutId id="2147487250" r:id="rId17"/>
    <p:sldLayoutId id="2147487251" r:id="rId18"/>
    <p:sldLayoutId id="2147487252" r:id="rId19"/>
    <p:sldLayoutId id="2147487253" r:id="rId20"/>
    <p:sldLayoutId id="2147487254" r:id="rId21"/>
    <p:sldLayoutId id="2147487255" r:id="rId22"/>
    <p:sldLayoutId id="2147487256" r:id="rId23"/>
    <p:sldLayoutId id="2147487257" r:id="rId24"/>
    <p:sldLayoutId id="2147487258" r:id="rId25"/>
    <p:sldLayoutId id="2147487259" r:id="rId26"/>
    <p:sldLayoutId id="2147487260" r:id="rId27"/>
    <p:sldLayoutId id="2147487261" r:id="rId28"/>
    <p:sldLayoutId id="2147487262" r:id="rId29"/>
    <p:sldLayoutId id="2147487263" r:id="rId30"/>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489085836"/>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 id="2147488356" r:id="rId13"/>
    <p:sldLayoutId id="2147488357" r:id="rId14"/>
    <p:sldLayoutId id="2147488358" r:id="rId15"/>
    <p:sldLayoutId id="2147488359" r:id="rId16"/>
    <p:sldLayoutId id="2147488360" r:id="rId17"/>
    <p:sldLayoutId id="2147488361" r:id="rId18"/>
    <p:sldLayoutId id="2147488362" r:id="rId19"/>
    <p:sldLayoutId id="2147488363" r:id="rId20"/>
    <p:sldLayoutId id="2147488364" r:id="rId21"/>
    <p:sldLayoutId id="2147488365" r:id="rId22"/>
    <p:sldLayoutId id="2147488366" r:id="rId23"/>
    <p:sldLayoutId id="2147488367" r:id="rId24"/>
    <p:sldLayoutId id="2147488368" r:id="rId25"/>
    <p:sldLayoutId id="2147488369" r:id="rId26"/>
    <p:sldLayoutId id="2147488370" r:id="rId27"/>
    <p:sldLayoutId id="2147488371" r:id="rId28"/>
    <p:sldLayoutId id="2147488372" r:id="rId29"/>
    <p:sldLayoutId id="2147488373" r:id="rId30"/>
    <p:sldLayoutId id="2147488374" r:id="rId31"/>
    <p:sldLayoutId id="2147488375" r:id="rId32"/>
    <p:sldLayoutId id="2147488376" r:id="rId33"/>
    <p:sldLayoutId id="2147488377" r:id="rId34"/>
    <p:sldLayoutId id="2147488378" r:id="rId35"/>
    <p:sldLayoutId id="2147488379" r:id="rId36"/>
    <p:sldLayoutId id="2147488380" r:id="rId37"/>
    <p:sldLayoutId id="2147488381"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570058643"/>
      </p:ext>
    </p:extLst>
  </p:cSld>
  <p:clrMap bg1="lt1" tx1="dk1" bg2="lt2" tx2="dk2" accent1="accent1" accent2="accent2" accent3="accent3" accent4="accent4" accent5="accent5" accent6="accent6" hlink="hlink" folHlink="folHlink"/>
  <p:sldLayoutIdLst>
    <p:sldLayoutId id="2147489998" r:id="rId1"/>
    <p:sldLayoutId id="2147489999" r:id="rId2"/>
    <p:sldLayoutId id="2147490000" r:id="rId3"/>
    <p:sldLayoutId id="2147490001" r:id="rId4"/>
    <p:sldLayoutId id="2147490002" r:id="rId5"/>
    <p:sldLayoutId id="2147490003" r:id="rId6"/>
    <p:sldLayoutId id="2147490004" r:id="rId7"/>
    <p:sldLayoutId id="2147490005" r:id="rId8"/>
    <p:sldLayoutId id="2147490006" r:id="rId9"/>
    <p:sldLayoutId id="2147490007" r:id="rId10"/>
    <p:sldLayoutId id="2147490008" r:id="rId11"/>
    <p:sldLayoutId id="2147490009" r:id="rId12"/>
    <p:sldLayoutId id="2147490010" r:id="rId13"/>
    <p:sldLayoutId id="2147490011" r:id="rId14"/>
    <p:sldLayoutId id="2147490012" r:id="rId15"/>
    <p:sldLayoutId id="2147490013" r:id="rId16"/>
    <p:sldLayoutId id="2147490014" r:id="rId17"/>
    <p:sldLayoutId id="2147490015" r:id="rId18"/>
    <p:sldLayoutId id="2147490016" r:id="rId19"/>
    <p:sldLayoutId id="2147490018" r:id="rId20"/>
    <p:sldLayoutId id="2147490019" r:id="rId21"/>
    <p:sldLayoutId id="2147490020" r:id="rId22"/>
    <p:sldLayoutId id="2147490021" r:id="rId23"/>
    <p:sldLayoutId id="2147490022" r:id="rId24"/>
    <p:sldLayoutId id="2147490023" r:id="rId25"/>
    <p:sldLayoutId id="2147490024" r:id="rId26"/>
    <p:sldLayoutId id="2147490025" r:id="rId27"/>
    <p:sldLayoutId id="214749002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254675276"/>
      </p:ext>
    </p:extLst>
  </p:cSld>
  <p:clrMap bg1="lt1" tx1="dk1" bg2="lt2" tx2="dk2" accent1="accent1" accent2="accent2" accent3="accent3" accent4="accent4" accent5="accent5" accent6="accent6" hlink="hlink" folHlink="folHlink"/>
  <p:sldLayoutIdLst>
    <p:sldLayoutId id="2147490237" r:id="rId1"/>
    <p:sldLayoutId id="2147490238" r:id="rId2"/>
    <p:sldLayoutId id="2147490239" r:id="rId3"/>
    <p:sldLayoutId id="2147490240" r:id="rId4"/>
    <p:sldLayoutId id="2147490241" r:id="rId5"/>
    <p:sldLayoutId id="2147490242" r:id="rId6"/>
    <p:sldLayoutId id="2147490243" r:id="rId7"/>
    <p:sldLayoutId id="2147490244" r:id="rId8"/>
    <p:sldLayoutId id="2147490245" r:id="rId9"/>
    <p:sldLayoutId id="2147490246" r:id="rId10"/>
    <p:sldLayoutId id="2147490247" r:id="rId11"/>
    <p:sldLayoutId id="2147490248" r:id="rId12"/>
    <p:sldLayoutId id="2147490249" r:id="rId13"/>
    <p:sldLayoutId id="2147490250" r:id="rId14"/>
    <p:sldLayoutId id="2147490251" r:id="rId15"/>
    <p:sldLayoutId id="2147490252" r:id="rId16"/>
    <p:sldLayoutId id="2147490253" r:id="rId17"/>
    <p:sldLayoutId id="2147490254" r:id="rId18"/>
    <p:sldLayoutId id="2147490255" r:id="rId19"/>
    <p:sldLayoutId id="2147490256" r:id="rId20"/>
    <p:sldLayoutId id="2147490257" r:id="rId21"/>
    <p:sldLayoutId id="2147490258" r:id="rId22"/>
    <p:sldLayoutId id="2147490259" r:id="rId23"/>
    <p:sldLayoutId id="2147490260" r:id="rId24"/>
    <p:sldLayoutId id="2147490261" r:id="rId25"/>
    <p:sldLayoutId id="2147490262" r:id="rId26"/>
    <p:sldLayoutId id="214749026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426374534"/>
      </p:ext>
    </p:extLst>
  </p:cSld>
  <p:clrMap bg1="lt1" tx1="dk1" bg2="lt2" tx2="dk2" accent1="accent1" accent2="accent2" accent3="accent3" accent4="accent4" accent5="accent5" accent6="accent6" hlink="hlink" folHlink="folHlink"/>
  <p:sldLayoutIdLst>
    <p:sldLayoutId id="2147491475" r:id="rId1"/>
    <p:sldLayoutId id="2147491476" r:id="rId2"/>
    <p:sldLayoutId id="2147491477" r:id="rId3"/>
    <p:sldLayoutId id="2147491478" r:id="rId4"/>
    <p:sldLayoutId id="2147491479" r:id="rId5"/>
    <p:sldLayoutId id="2147491480" r:id="rId6"/>
    <p:sldLayoutId id="2147491481" r:id="rId7"/>
    <p:sldLayoutId id="2147491482" r:id="rId8"/>
    <p:sldLayoutId id="2147491483" r:id="rId9"/>
    <p:sldLayoutId id="2147491484" r:id="rId10"/>
    <p:sldLayoutId id="2147491485" r:id="rId11"/>
    <p:sldLayoutId id="2147491486" r:id="rId12"/>
    <p:sldLayoutId id="2147491487" r:id="rId13"/>
    <p:sldLayoutId id="2147491488" r:id="rId14"/>
    <p:sldLayoutId id="2147491489" r:id="rId15"/>
    <p:sldLayoutId id="2147491490" r:id="rId16"/>
    <p:sldLayoutId id="2147491491" r:id="rId17"/>
    <p:sldLayoutId id="2147491492" r:id="rId18"/>
    <p:sldLayoutId id="2147491493" r:id="rId19"/>
    <p:sldLayoutId id="2147491495" r:id="rId20"/>
    <p:sldLayoutId id="2147491496" r:id="rId21"/>
    <p:sldLayoutId id="2147491497" r:id="rId22"/>
    <p:sldLayoutId id="2147491498" r:id="rId23"/>
    <p:sldLayoutId id="2147491499" r:id="rId24"/>
    <p:sldLayoutId id="2147491500" r:id="rId25"/>
    <p:sldLayoutId id="2147491501" r:id="rId26"/>
    <p:sldLayoutId id="2147491502" r:id="rId27"/>
    <p:sldLayoutId id="2147491503"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file:///O:\Mi%20unidad\OSPA\01.%20Tematicas\02.%20Hidrologia\01.%20Productos\01.Mapas_Alertas_Hidrologicas\temporales\jpg\Puntos_RTVC.jpg" TargetMode="External"/><Relationship Id="rId3" Type="http://schemas.openxmlformats.org/officeDocument/2006/relationships/hyperlink" Target="http://fews.ideam.gov.co/colombia/MapaEstacionesColombiaEstado.html" TargetMode="External"/><Relationship Id="rId7" Type="http://schemas.openxmlformats.org/officeDocument/2006/relationships/image" Target="../media/image75.jpeg"/><Relationship Id="rId2" Type="http://schemas.openxmlformats.org/officeDocument/2006/relationships/notesSlide" Target="../notesSlides/notesSlide6.xml"/><Relationship Id="rId1" Type="http://schemas.openxmlformats.org/officeDocument/2006/relationships/slideLayout" Target="../slideLayouts/slideLayout24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7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5.png"/><Relationship Id="rId18" Type="http://schemas.openxmlformats.org/officeDocument/2006/relationships/image" Target="file:///O:\Mi%20unidad\OSPA\01.%20Tematicas\02.%20Hidrologia\01.%20Productos\01.Mapas_Alertas_Hidrologicas\salidas\Alerta_Puntual.png" TargetMode="External"/><Relationship Id="rId26" Type="http://schemas.openxmlformats.org/officeDocument/2006/relationships/image" Target="../media/image90.png"/><Relationship Id="rId3" Type="http://schemas.openxmlformats.org/officeDocument/2006/relationships/hyperlink" Target="http://fews.ideam.gov.co/colombia/MapaEstacionesColombiaEstado.html" TargetMode="External"/><Relationship Id="rId21" Type="http://schemas.openxmlformats.org/officeDocument/2006/relationships/image" Target="../media/image75.jpeg"/><Relationship Id="rId7" Type="http://schemas.openxmlformats.org/officeDocument/2006/relationships/image" Target="../media/image77.png"/><Relationship Id="rId12" Type="http://schemas.openxmlformats.org/officeDocument/2006/relationships/image" Target="../media/image84.png"/><Relationship Id="rId17" Type="http://schemas.openxmlformats.org/officeDocument/2006/relationships/image" Target="../media/image87.png"/><Relationship Id="rId25" Type="http://schemas.openxmlformats.org/officeDocument/2006/relationships/image" Target="file:///O:\Mi%20unidad\OSPA\01.%20Tematicas\02.%20Hidrologia\01.%20Productos\01.Mapas_Alertas_Hidrologicas\salidas\Alerta_Niveles_Bajos.png" TargetMode="External"/><Relationship Id="rId2" Type="http://schemas.openxmlformats.org/officeDocument/2006/relationships/notesSlide" Target="../notesSlides/notesSlide7.xml"/><Relationship Id="rId16" Type="http://schemas.openxmlformats.org/officeDocument/2006/relationships/image" Target="../media/image86.png"/><Relationship Id="rId20" Type="http://schemas.openxmlformats.org/officeDocument/2006/relationships/image" Target="file:///O:\Mi%20unidad\OSPA\01.%20Tematicas\02.%20Hidrologia\01.%20Productos\01.Mapas_Alertas_Hidrologicas\salidas\Alerta_Suma.png" TargetMode="External"/><Relationship Id="rId29" Type="http://schemas.openxmlformats.org/officeDocument/2006/relationships/image" Target="file:///O:\Mi%20unidad\OSPA\01.%20Tematicas\02.%20Hidrologia\01.%20Productos\01.Mapas_Alertas_Hidrologicas\salidas\Alerta_Naranja.png" TargetMode="External"/><Relationship Id="rId1" Type="http://schemas.openxmlformats.org/officeDocument/2006/relationships/slideLayout" Target="../slideLayouts/slideLayout250.xml"/><Relationship Id="rId6" Type="http://schemas.openxmlformats.org/officeDocument/2006/relationships/image" Target="../media/image76.png"/><Relationship Id="rId11" Type="http://schemas.openxmlformats.org/officeDocument/2006/relationships/image" Target="../media/image80.png"/><Relationship Id="rId24" Type="http://schemas.openxmlformats.org/officeDocument/2006/relationships/image" Target="../media/image89.png"/><Relationship Id="rId5" Type="http://schemas.openxmlformats.org/officeDocument/2006/relationships/image" Target="../media/image52.png"/><Relationship Id="rId15" Type="http://schemas.openxmlformats.org/officeDocument/2006/relationships/image" Target="../media/image82.png"/><Relationship Id="rId23" Type="http://schemas.openxmlformats.org/officeDocument/2006/relationships/image" Target="file:///O:\Mi%20unidad\OSPA\01.%20Tematicas\02.%20Hidrologia\01.%20Productos\01.Mapas_Alertas_Hidrologicas\salidas\Alerta_Roja.png" TargetMode="External"/><Relationship Id="rId28" Type="http://schemas.openxmlformats.org/officeDocument/2006/relationships/image" Target="../media/image91.png"/><Relationship Id="rId10" Type="http://schemas.openxmlformats.org/officeDocument/2006/relationships/image" Target="../media/image81.png"/><Relationship Id="rId19" Type="http://schemas.openxmlformats.org/officeDocument/2006/relationships/image" Target="../media/image88.png"/><Relationship Id="rId4" Type="http://schemas.openxmlformats.org/officeDocument/2006/relationships/image" Target="../media/image72.png"/><Relationship Id="rId9" Type="http://schemas.openxmlformats.org/officeDocument/2006/relationships/image" Target="../media/image83.png"/><Relationship Id="rId14" Type="http://schemas.openxmlformats.org/officeDocument/2006/relationships/image" Target="../media/image65.png"/><Relationship Id="rId22" Type="http://schemas.openxmlformats.org/officeDocument/2006/relationships/image" Target="file:///O:\Mi%20unidad\OSPA\01.%20Tematicas\02.%20Hidrologia\01.%20Productos\01.Mapas_Alertas_Hidrologicas\temporales\jpg\Puntos_RTVC.jpg" TargetMode="External"/><Relationship Id="rId27" Type="http://schemas.openxmlformats.org/officeDocument/2006/relationships/image" Target="file:///O:\Mi%20unidad\OSPA\01.%20Tematicas\02.%20Hidrologia\01.%20Productos\01.Mapas_Alertas_Hidrologicas\salidas\Alerta_Amarilla.pn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6.png"/><Relationship Id="rId3" Type="http://schemas.openxmlformats.org/officeDocument/2006/relationships/image" Target="../media/image75.jpeg"/><Relationship Id="rId7" Type="http://schemas.openxmlformats.org/officeDocument/2006/relationships/image" Target="../media/image65.png"/><Relationship Id="rId12"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250.xml"/><Relationship Id="rId6" Type="http://schemas.openxmlformats.org/officeDocument/2006/relationships/image" Target="../media/image85.png"/><Relationship Id="rId11" Type="http://schemas.openxmlformats.org/officeDocument/2006/relationships/image" Target="../media/image94.png"/><Relationship Id="rId5" Type="http://schemas.openxmlformats.org/officeDocument/2006/relationships/image" Target="../media/image84.png"/><Relationship Id="rId10" Type="http://schemas.openxmlformats.org/officeDocument/2006/relationships/image" Target="../media/image93.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92.png"/><Relationship Id="rId14" Type="http://schemas.openxmlformats.org/officeDocument/2006/relationships/image" Target="../media/image97.png"/></Relationships>
</file>

<file path=ppt/slides/_rels/slide1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0.png"/><Relationship Id="rId3" Type="http://schemas.openxmlformats.org/officeDocument/2006/relationships/image" Target="../media/image98.jpeg"/><Relationship Id="rId7" Type="http://schemas.openxmlformats.org/officeDocument/2006/relationships/image" Target="../media/image65.png"/><Relationship Id="rId12" Type="http://schemas.openxmlformats.org/officeDocument/2006/relationships/image" Target="../media/image81.png"/><Relationship Id="rId2" Type="http://schemas.openxmlformats.org/officeDocument/2006/relationships/notesSlide" Target="../notesSlides/notesSlide9.xml"/><Relationship Id="rId16" Type="http://schemas.openxmlformats.org/officeDocument/2006/relationships/image" Target="../media/image79.png"/><Relationship Id="rId1" Type="http://schemas.openxmlformats.org/officeDocument/2006/relationships/slideLayout" Target="../slideLayouts/slideLayout23.xml"/><Relationship Id="rId6" Type="http://schemas.openxmlformats.org/officeDocument/2006/relationships/image" Target="../media/image84.png"/><Relationship Id="rId11" Type="http://schemas.openxmlformats.org/officeDocument/2006/relationships/image" Target="../media/image78.png"/><Relationship Id="rId5" Type="http://schemas.openxmlformats.org/officeDocument/2006/relationships/image" Target="../media/image99.png"/><Relationship Id="rId15" Type="http://schemas.openxmlformats.org/officeDocument/2006/relationships/image" Target="../media/image85.png"/><Relationship Id="rId10" Type="http://schemas.openxmlformats.org/officeDocument/2006/relationships/image" Target="../media/image77.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76.png"/><Relationship Id="rId1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0.png"/><Relationship Id="rId3" Type="http://schemas.openxmlformats.org/officeDocument/2006/relationships/image" Target="../media/image98.jpeg"/><Relationship Id="rId7" Type="http://schemas.openxmlformats.org/officeDocument/2006/relationships/image" Target="../media/image65.png"/><Relationship Id="rId12" Type="http://schemas.openxmlformats.org/officeDocument/2006/relationships/image" Target="../media/image81.png"/><Relationship Id="rId2" Type="http://schemas.openxmlformats.org/officeDocument/2006/relationships/notesSlide" Target="../notesSlides/notesSlide10.xml"/><Relationship Id="rId16" Type="http://schemas.openxmlformats.org/officeDocument/2006/relationships/image" Target="../media/image79.png"/><Relationship Id="rId1" Type="http://schemas.openxmlformats.org/officeDocument/2006/relationships/slideLayout" Target="../slideLayouts/slideLayout23.xml"/><Relationship Id="rId6" Type="http://schemas.openxmlformats.org/officeDocument/2006/relationships/image" Target="../media/image84.png"/><Relationship Id="rId11" Type="http://schemas.openxmlformats.org/officeDocument/2006/relationships/image" Target="../media/image78.png"/><Relationship Id="rId5" Type="http://schemas.openxmlformats.org/officeDocument/2006/relationships/image" Target="../media/image99.png"/><Relationship Id="rId15" Type="http://schemas.openxmlformats.org/officeDocument/2006/relationships/image" Target="../media/image85.png"/><Relationship Id="rId10" Type="http://schemas.openxmlformats.org/officeDocument/2006/relationships/image" Target="../media/image77.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76.png"/><Relationship Id="rId14" Type="http://schemas.openxmlformats.org/officeDocument/2006/relationships/image" Target="../media/image82.png"/></Relationships>
</file>

<file path=ppt/slides/_rels/slide1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1.png"/><Relationship Id="rId3" Type="http://schemas.openxmlformats.org/officeDocument/2006/relationships/image" Target="../media/image98.jpeg"/><Relationship Id="rId7" Type="http://schemas.openxmlformats.org/officeDocument/2006/relationships/image" Target="../media/image65.png"/><Relationship Id="rId12" Type="http://schemas.openxmlformats.org/officeDocument/2006/relationships/image" Target="../media/image78.png"/><Relationship Id="rId2" Type="http://schemas.openxmlformats.org/officeDocument/2006/relationships/notesSlide" Target="../notesSlides/notesSlide11.xml"/><Relationship Id="rId16" Type="http://schemas.openxmlformats.org/officeDocument/2006/relationships/image" Target="../media/image85.png"/><Relationship Id="rId1" Type="http://schemas.openxmlformats.org/officeDocument/2006/relationships/slideLayout" Target="../slideLayouts/slideLayout23.xml"/><Relationship Id="rId6" Type="http://schemas.openxmlformats.org/officeDocument/2006/relationships/image" Target="../media/image84.png"/><Relationship Id="rId11" Type="http://schemas.openxmlformats.org/officeDocument/2006/relationships/image" Target="../media/image79.png"/><Relationship Id="rId5" Type="http://schemas.openxmlformats.org/officeDocument/2006/relationships/image" Target="../media/image99.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76.png"/><Relationship Id="rId1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5.png"/><Relationship Id="rId3" Type="http://schemas.openxmlformats.org/officeDocument/2006/relationships/image" Target="../media/image100.jpeg"/><Relationship Id="rId7" Type="http://schemas.openxmlformats.org/officeDocument/2006/relationships/image" Target="../media/image86.png"/><Relationship Id="rId12" Type="http://schemas.openxmlformats.org/officeDocument/2006/relationships/image" Target="../media/image80.png"/><Relationship Id="rId2" Type="http://schemas.openxmlformats.org/officeDocument/2006/relationships/notesSlide" Target="../notesSlides/notesSlide12.xml"/><Relationship Id="rId16" Type="http://schemas.openxmlformats.org/officeDocument/2006/relationships/image" Target="../media/image82.png"/><Relationship Id="rId1" Type="http://schemas.openxmlformats.org/officeDocument/2006/relationships/slideLayout" Target="../slideLayouts/slideLayout24.xml"/><Relationship Id="rId6" Type="http://schemas.openxmlformats.org/officeDocument/2006/relationships/image" Target="../media/image84.png"/><Relationship Id="rId11" Type="http://schemas.openxmlformats.org/officeDocument/2006/relationships/image" Target="../media/image81.png"/><Relationship Id="rId5" Type="http://schemas.openxmlformats.org/officeDocument/2006/relationships/image" Target="../media/image99.png"/><Relationship Id="rId15" Type="http://schemas.openxmlformats.org/officeDocument/2006/relationships/image" Target="../media/image79.png"/><Relationship Id="rId10" Type="http://schemas.openxmlformats.org/officeDocument/2006/relationships/image" Target="../media/image78.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77.png"/><Relationship Id="rId1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5.png"/><Relationship Id="rId3" Type="http://schemas.openxmlformats.org/officeDocument/2006/relationships/image" Target="../media/image100.jpeg"/><Relationship Id="rId7" Type="http://schemas.openxmlformats.org/officeDocument/2006/relationships/image" Target="../media/image86.png"/><Relationship Id="rId12" Type="http://schemas.openxmlformats.org/officeDocument/2006/relationships/image" Target="../media/image80.png"/><Relationship Id="rId2" Type="http://schemas.openxmlformats.org/officeDocument/2006/relationships/notesSlide" Target="../notesSlides/notesSlide13.xml"/><Relationship Id="rId16" Type="http://schemas.openxmlformats.org/officeDocument/2006/relationships/image" Target="../media/image82.png"/><Relationship Id="rId1" Type="http://schemas.openxmlformats.org/officeDocument/2006/relationships/slideLayout" Target="../slideLayouts/slideLayout24.xml"/><Relationship Id="rId6" Type="http://schemas.openxmlformats.org/officeDocument/2006/relationships/image" Target="../media/image84.png"/><Relationship Id="rId11" Type="http://schemas.openxmlformats.org/officeDocument/2006/relationships/image" Target="../media/image81.png"/><Relationship Id="rId5" Type="http://schemas.openxmlformats.org/officeDocument/2006/relationships/image" Target="../media/image99.png"/><Relationship Id="rId15" Type="http://schemas.openxmlformats.org/officeDocument/2006/relationships/image" Target="../media/image79.png"/><Relationship Id="rId10" Type="http://schemas.openxmlformats.org/officeDocument/2006/relationships/image" Target="../media/image78.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77.png"/><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5.png"/><Relationship Id="rId3" Type="http://schemas.openxmlformats.org/officeDocument/2006/relationships/image" Target="../media/image100.jpeg"/><Relationship Id="rId7" Type="http://schemas.openxmlformats.org/officeDocument/2006/relationships/image" Target="../media/image86.png"/><Relationship Id="rId12" Type="http://schemas.openxmlformats.org/officeDocument/2006/relationships/image" Target="../media/image80.png"/><Relationship Id="rId2" Type="http://schemas.openxmlformats.org/officeDocument/2006/relationships/notesSlide" Target="../notesSlides/notesSlide14.xml"/><Relationship Id="rId16" Type="http://schemas.openxmlformats.org/officeDocument/2006/relationships/image" Target="../media/image82.png"/><Relationship Id="rId1" Type="http://schemas.openxmlformats.org/officeDocument/2006/relationships/slideLayout" Target="../slideLayouts/slideLayout24.xml"/><Relationship Id="rId6" Type="http://schemas.openxmlformats.org/officeDocument/2006/relationships/image" Target="../media/image84.png"/><Relationship Id="rId11" Type="http://schemas.openxmlformats.org/officeDocument/2006/relationships/image" Target="../media/image81.png"/><Relationship Id="rId5" Type="http://schemas.openxmlformats.org/officeDocument/2006/relationships/image" Target="../media/image99.png"/><Relationship Id="rId15" Type="http://schemas.openxmlformats.org/officeDocument/2006/relationships/image" Target="../media/image79.png"/><Relationship Id="rId10" Type="http://schemas.openxmlformats.org/officeDocument/2006/relationships/image" Target="../media/image78.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77.png"/><Relationship Id="rId1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101.jpeg"/><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notesSlide" Target="../notesSlides/notesSlide15.xml"/><Relationship Id="rId16" Type="http://schemas.openxmlformats.org/officeDocument/2006/relationships/image" Target="../media/image99.png"/><Relationship Id="rId1" Type="http://schemas.openxmlformats.org/officeDocument/2006/relationships/slideLayout" Target="../slideLayouts/slideLayout25.xml"/><Relationship Id="rId6" Type="http://schemas.openxmlformats.org/officeDocument/2006/relationships/image" Target="../media/image86.png"/><Relationship Id="rId11" Type="http://schemas.openxmlformats.org/officeDocument/2006/relationships/image" Target="../media/image81.png"/><Relationship Id="rId5" Type="http://schemas.openxmlformats.org/officeDocument/2006/relationships/image" Target="../media/image85.png"/><Relationship Id="rId15" Type="http://schemas.openxmlformats.org/officeDocument/2006/relationships/image" Target="../media/image65.png"/><Relationship Id="rId10" Type="http://schemas.openxmlformats.org/officeDocument/2006/relationships/image" Target="../media/image78.png"/><Relationship Id="rId4" Type="http://schemas.openxmlformats.org/officeDocument/2006/relationships/image" Target="file:///O:\Mi%20unidad\OSPA\01.%20Tematicas\02.%20Hidrologia\01.%20Productos\01.Mapas_Alertas_Hidrologicas\temporales\jpg\Cuenca_alta_Magdalena.jpg" TargetMode="External"/><Relationship Id="rId9" Type="http://schemas.openxmlformats.org/officeDocument/2006/relationships/image" Target="../media/image79.png"/><Relationship Id="rId14"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5.png"/><Relationship Id="rId3" Type="http://schemas.openxmlformats.org/officeDocument/2006/relationships/image" Target="../media/image102.jpeg"/><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notesSlide" Target="../notesSlides/notesSlide16.xml"/><Relationship Id="rId16" Type="http://schemas.openxmlformats.org/officeDocument/2006/relationships/image" Target="../media/image84.png"/><Relationship Id="rId1" Type="http://schemas.openxmlformats.org/officeDocument/2006/relationships/slideLayout" Target="../slideLayouts/slideLayout26.xml"/><Relationship Id="rId6" Type="http://schemas.openxmlformats.org/officeDocument/2006/relationships/image" Target="../media/image86.png"/><Relationship Id="rId11" Type="http://schemas.openxmlformats.org/officeDocument/2006/relationships/image" Target="../media/image81.png"/><Relationship Id="rId5" Type="http://schemas.openxmlformats.org/officeDocument/2006/relationships/image" Target="../media/image99.png"/><Relationship Id="rId15" Type="http://schemas.openxmlformats.org/officeDocument/2006/relationships/image" Target="../media/image65.png"/><Relationship Id="rId10" Type="http://schemas.openxmlformats.org/officeDocument/2006/relationships/image" Target="../media/image78.png"/><Relationship Id="rId4" Type="http://schemas.openxmlformats.org/officeDocument/2006/relationships/image" Target="file:///O:\Mi%20unidad\OSPA\01.%20Tematicas\02.%20Hidrologia\01.%20Productos\01.Mapas_Alertas_Hidrologicas\temporales\jpg\Cuenca_media_Magdalena.jpg" TargetMode="External"/><Relationship Id="rId9" Type="http://schemas.openxmlformats.org/officeDocument/2006/relationships/image" Target="../media/image79.png"/><Relationship Id="rId14" Type="http://schemas.openxmlformats.org/officeDocument/2006/relationships/image" Target="../media/image82.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8.png"/><Relationship Id="rId3" Type="http://schemas.openxmlformats.org/officeDocument/2006/relationships/image" Target="../media/image103.jpeg"/><Relationship Id="rId7" Type="http://schemas.openxmlformats.org/officeDocument/2006/relationships/image" Target="../media/image85.png"/><Relationship Id="rId12" Type="http://schemas.openxmlformats.org/officeDocument/2006/relationships/image" Target="../media/image79.png"/><Relationship Id="rId17" Type="http://schemas.openxmlformats.org/officeDocument/2006/relationships/image" Target="../media/image104.png"/><Relationship Id="rId2" Type="http://schemas.openxmlformats.org/officeDocument/2006/relationships/notesSlide" Target="../notesSlides/notesSlide17.xml"/><Relationship Id="rId16" Type="http://schemas.openxmlformats.org/officeDocument/2006/relationships/image" Target="../media/image82.png"/><Relationship Id="rId1" Type="http://schemas.openxmlformats.org/officeDocument/2006/relationships/slideLayout" Target="../slideLayouts/slideLayout22.xml"/><Relationship Id="rId6" Type="http://schemas.openxmlformats.org/officeDocument/2006/relationships/image" Target="../media/image84.png"/><Relationship Id="rId11" Type="http://schemas.openxmlformats.org/officeDocument/2006/relationships/image" Target="../media/image77.png"/><Relationship Id="rId5" Type="http://schemas.openxmlformats.org/officeDocument/2006/relationships/image" Target="../media/image99.png"/><Relationship Id="rId15" Type="http://schemas.openxmlformats.org/officeDocument/2006/relationships/image" Target="../media/image80.png"/><Relationship Id="rId10" Type="http://schemas.openxmlformats.org/officeDocument/2006/relationships/image" Target="../media/image76.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86.png"/><Relationship Id="rId14"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1.png"/><Relationship Id="rId18" Type="http://schemas.openxmlformats.org/officeDocument/2006/relationships/image" Target="../media/image85.png"/><Relationship Id="rId3" Type="http://schemas.openxmlformats.org/officeDocument/2006/relationships/image" Target="../media/image105.jpeg"/><Relationship Id="rId7" Type="http://schemas.openxmlformats.org/officeDocument/2006/relationships/image" Target="../media/image65.png"/><Relationship Id="rId12" Type="http://schemas.openxmlformats.org/officeDocument/2006/relationships/image" Target="../media/image78.png"/><Relationship Id="rId17" Type="http://schemas.openxmlformats.org/officeDocument/2006/relationships/image" Target="../media/image106.png"/><Relationship Id="rId2" Type="http://schemas.openxmlformats.org/officeDocument/2006/relationships/notesSlide" Target="../notesSlides/notesSlide18.xml"/><Relationship Id="rId16" Type="http://schemas.openxmlformats.org/officeDocument/2006/relationships/image" Target="../media/image104.png"/><Relationship Id="rId1" Type="http://schemas.openxmlformats.org/officeDocument/2006/relationships/slideLayout" Target="../slideLayouts/slideLayout22.xml"/><Relationship Id="rId6" Type="http://schemas.openxmlformats.org/officeDocument/2006/relationships/image" Target="../media/image84.png"/><Relationship Id="rId11" Type="http://schemas.openxmlformats.org/officeDocument/2006/relationships/image" Target="../media/image79.png"/><Relationship Id="rId5" Type="http://schemas.openxmlformats.org/officeDocument/2006/relationships/image" Target="../media/image99.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file:///O:\Mi%20unidad\OSPA\01.%20Tematicas\02.%20Hidrologia\01.%20Productos\01.Mapas_Alertas_Hidrologicas\temporales\jpg\Cuenca_media_rio_Cauca.jpg" TargetMode="External"/><Relationship Id="rId9" Type="http://schemas.openxmlformats.org/officeDocument/2006/relationships/image" Target="../media/image76.png"/><Relationship Id="rId14"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8.png"/><Relationship Id="rId3" Type="http://schemas.openxmlformats.org/officeDocument/2006/relationships/image" Target="../media/image107.jpeg"/><Relationship Id="rId7" Type="http://schemas.openxmlformats.org/officeDocument/2006/relationships/image" Target="../media/image85.png"/><Relationship Id="rId12" Type="http://schemas.openxmlformats.org/officeDocument/2006/relationships/image" Target="../media/image79.png"/><Relationship Id="rId17" Type="http://schemas.openxmlformats.org/officeDocument/2006/relationships/image" Target="../media/image108.png"/><Relationship Id="rId2" Type="http://schemas.openxmlformats.org/officeDocument/2006/relationships/notesSlide" Target="../notesSlides/notesSlide19.xml"/><Relationship Id="rId16" Type="http://schemas.openxmlformats.org/officeDocument/2006/relationships/image" Target="../media/image82.png"/><Relationship Id="rId1" Type="http://schemas.openxmlformats.org/officeDocument/2006/relationships/slideLayout" Target="../slideLayouts/slideLayout256.xml"/><Relationship Id="rId6" Type="http://schemas.openxmlformats.org/officeDocument/2006/relationships/image" Target="../media/image84.png"/><Relationship Id="rId11" Type="http://schemas.openxmlformats.org/officeDocument/2006/relationships/image" Target="../media/image77.png"/><Relationship Id="rId5" Type="http://schemas.openxmlformats.org/officeDocument/2006/relationships/image" Target="../media/image99.png"/><Relationship Id="rId15" Type="http://schemas.openxmlformats.org/officeDocument/2006/relationships/image" Target="../media/image80.png"/><Relationship Id="rId10" Type="http://schemas.openxmlformats.org/officeDocument/2006/relationships/image" Target="../media/image76.png"/><Relationship Id="rId4" Type="http://schemas.openxmlformats.org/officeDocument/2006/relationships/image" Target="file:///O:\Mi%20unidad\OSPA\01.%20Tematicas\02.%20Hidrologia\01.%20Productos\01.Mapas_Alertas_Hidrologicas\temporales\jpg\Cuenca_baja_rio_Cauca.jpg" TargetMode="External"/><Relationship Id="rId9" Type="http://schemas.openxmlformats.org/officeDocument/2006/relationships/image" Target="../media/image86.png"/><Relationship Id="rId14"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79.png"/><Relationship Id="rId3" Type="http://schemas.openxmlformats.org/officeDocument/2006/relationships/image" Target="../media/image109.jpeg"/><Relationship Id="rId7" Type="http://schemas.openxmlformats.org/officeDocument/2006/relationships/image" Target="../media/image65.png"/><Relationship Id="rId12" Type="http://schemas.openxmlformats.org/officeDocument/2006/relationships/image" Target="../media/image81.png"/><Relationship Id="rId2" Type="http://schemas.openxmlformats.org/officeDocument/2006/relationships/notesSlide" Target="../notesSlides/notesSlide20.xml"/><Relationship Id="rId16" Type="http://schemas.openxmlformats.org/officeDocument/2006/relationships/image" Target="../media/image80.png"/><Relationship Id="rId1" Type="http://schemas.openxmlformats.org/officeDocument/2006/relationships/slideLayout" Target="../slideLayouts/slideLayout27.xml"/><Relationship Id="rId6" Type="http://schemas.openxmlformats.org/officeDocument/2006/relationships/image" Target="../media/image84.png"/><Relationship Id="rId11" Type="http://schemas.openxmlformats.org/officeDocument/2006/relationships/image" Target="../media/image78.png"/><Relationship Id="rId5" Type="http://schemas.openxmlformats.org/officeDocument/2006/relationships/image" Target="../media/image99.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file:///O:\Mi%20unidad\OSPA\01.%20Tematicas\02.%20Hidrologia\01.%20Productos\01.Mapas_Alertas_Hidrologicas\temporales\jpg\Cuenca_baja_Magdalena.jpg" TargetMode="External"/><Relationship Id="rId9" Type="http://schemas.openxmlformats.org/officeDocument/2006/relationships/image" Target="../media/image76.png"/><Relationship Id="rId14"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2.png"/><Relationship Id="rId3" Type="http://schemas.openxmlformats.org/officeDocument/2006/relationships/image" Target="../media/image110.jpeg"/><Relationship Id="rId7" Type="http://schemas.openxmlformats.org/officeDocument/2006/relationships/image" Target="../media/image86.png"/><Relationship Id="rId12" Type="http://schemas.openxmlformats.org/officeDocument/2006/relationships/image" Target="../media/image81.png"/><Relationship Id="rId2" Type="http://schemas.openxmlformats.org/officeDocument/2006/relationships/notesSlide" Target="../notesSlides/notesSlide21.xml"/><Relationship Id="rId16" Type="http://schemas.openxmlformats.org/officeDocument/2006/relationships/image" Target="../media/image99.png"/><Relationship Id="rId1" Type="http://schemas.openxmlformats.org/officeDocument/2006/relationships/slideLayout" Target="../slideLayouts/slideLayout29.xml"/><Relationship Id="rId6" Type="http://schemas.openxmlformats.org/officeDocument/2006/relationships/image" Target="../media/image65.png"/><Relationship Id="rId11" Type="http://schemas.openxmlformats.org/officeDocument/2006/relationships/image" Target="../media/image78.png"/><Relationship Id="rId5" Type="http://schemas.openxmlformats.org/officeDocument/2006/relationships/image" Target="../media/image84.png"/><Relationship Id="rId15" Type="http://schemas.openxmlformats.org/officeDocument/2006/relationships/image" Target="../media/image85.png"/><Relationship Id="rId10" Type="http://schemas.openxmlformats.org/officeDocument/2006/relationships/image" Target="../media/image79.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77.png"/><Relationship Id="rId1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3" Type="http://schemas.openxmlformats.org/officeDocument/2006/relationships/image" Target="file:///O:\Mi%20unidad\OSPA\01.%20Tematicas\02.%20Hidrologia\01.%20Productos\01.Mapas_Alertas_Hidrologicas\temporales\jpg\AH_Amazonas.jpg" TargetMode="External"/><Relationship Id="rId7" Type="http://schemas.openxmlformats.org/officeDocument/2006/relationships/image" Target="../media/image85.png"/><Relationship Id="rId12" Type="http://schemas.openxmlformats.org/officeDocument/2006/relationships/image" Target="../media/image82.png"/><Relationship Id="rId2" Type="http://schemas.openxmlformats.org/officeDocument/2006/relationships/image" Target="../media/image111.jpeg"/><Relationship Id="rId1" Type="http://schemas.openxmlformats.org/officeDocument/2006/relationships/slideLayout" Target="../slideLayouts/slideLayout30.xml"/><Relationship Id="rId6" Type="http://schemas.openxmlformats.org/officeDocument/2006/relationships/image" Target="../media/image86.png"/><Relationship Id="rId11" Type="http://schemas.openxmlformats.org/officeDocument/2006/relationships/image" Target="../media/image81.png"/><Relationship Id="rId5" Type="http://schemas.openxmlformats.org/officeDocument/2006/relationships/image" Target="../media/image65.png"/><Relationship Id="rId10" Type="http://schemas.openxmlformats.org/officeDocument/2006/relationships/image" Target="../media/image78.png"/><Relationship Id="rId4" Type="http://schemas.openxmlformats.org/officeDocument/2006/relationships/image" Target="../media/image84.png"/><Relationship Id="rId9" Type="http://schemas.openxmlformats.org/officeDocument/2006/relationships/image" Target="../media/image77.png"/><Relationship Id="rId1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file:///O:\Mi%20unidad\OSPA\01.%20Tematicas\03.%20Deslizamientos\01.%20Productos\modelo_idd\temporales\amenaza_idd.jpg" TargetMode="External"/><Relationship Id="rId2" Type="http://schemas.openxmlformats.org/officeDocument/2006/relationships/image" Target="../media/image112.jpeg"/><Relationship Id="rId1" Type="http://schemas.openxmlformats.org/officeDocument/2006/relationships/slideLayout" Target="../slideLayouts/slideLayout301.xml"/></Relationships>
</file>

<file path=ppt/slides/_rels/slide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s://rammb-slider.cira.colostate.edu/"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30.xml.rels><?xml version="1.0" encoding="UTF-8" standalone="yes"?>
<Relationships xmlns="http://schemas.openxmlformats.org/package/2006/relationships"><Relationship Id="rId3" Type="http://schemas.openxmlformats.org/officeDocument/2006/relationships/image" Target="file:///O:\Mi%20unidad\OSPA\01.%20Tematicas\03.%20Deslizamientos\01.%20Productos\seguimiento\salidas\Deslizamientos.jpg" TargetMode="External"/><Relationship Id="rId2" Type="http://schemas.openxmlformats.org/officeDocument/2006/relationships/image" Target="../media/image113.jpeg"/><Relationship Id="rId1" Type="http://schemas.openxmlformats.org/officeDocument/2006/relationships/slideLayout" Target="../slideLayouts/slideLayout301.xml"/></Relationships>
</file>

<file path=ppt/slides/_rels/slide31.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file:///O:\Mi%20unidad\OSPA\01.%20Tematicas\03.%20Deslizamientos\01.%20Productos\postmodelo_idd\temporales\dcolombia.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114.jpeg"/><Relationship Id="rId1" Type="http://schemas.openxmlformats.org/officeDocument/2006/relationships/slideLayout" Target="../slideLayouts/slideLayout301.xml"/><Relationship Id="rId6" Type="http://schemas.openxmlformats.org/officeDocument/2006/relationships/image" Target="../media/image116.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torta_regiones_idd.jpg" TargetMode="External"/><Relationship Id="rId10" Type="http://schemas.openxmlformats.org/officeDocument/2006/relationships/image" Target="../media/image118.jpeg"/><Relationship Id="rId4" Type="http://schemas.openxmlformats.org/officeDocument/2006/relationships/image" Target="../media/image115.jpeg"/><Relationship Id="rId9" Type="http://schemas.openxmlformats.org/officeDocument/2006/relationships/image" Target="file:///O:\Mi%20unidad\OSPA\01.%20Tematicas\03.%20Deslizamientos\01.%20Productos\postmodelo_idd\temporales\orange_icv.jpg"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file:///O:\Mi%20unidad\OSPA\01.%20Tematicas\03.%20Deslizamientos\01.%20Productos\postmodelo_idd\temporales\torta_regiones_idd.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115.jpeg"/><Relationship Id="rId1" Type="http://schemas.openxmlformats.org/officeDocument/2006/relationships/slideLayout" Target="../slideLayouts/slideLayout301.xml"/><Relationship Id="rId6" Type="http://schemas.openxmlformats.org/officeDocument/2006/relationships/image" Target="../media/image116.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dcolombia.jpg" TargetMode="External"/><Relationship Id="rId10" Type="http://schemas.openxmlformats.org/officeDocument/2006/relationships/image" Target="../media/image118.jpeg"/><Relationship Id="rId4" Type="http://schemas.openxmlformats.org/officeDocument/2006/relationships/image" Target="../media/image114.jpeg"/><Relationship Id="rId9" Type="http://schemas.openxmlformats.org/officeDocument/2006/relationships/image" Target="file:///O:\Mi%20unidad\OSPA\01.%20Tematicas\03.%20Deslizamientos\01.%20Productos\postmodelo_idd\temporales\orange_icv.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caribe.jpg" TargetMode="External"/><Relationship Id="rId7" Type="http://schemas.openxmlformats.org/officeDocument/2006/relationships/image" Target="../media/image121.png"/><Relationship Id="rId2" Type="http://schemas.openxmlformats.org/officeDocument/2006/relationships/image" Target="../media/image119.jpeg"/><Relationship Id="rId1" Type="http://schemas.openxmlformats.org/officeDocument/2006/relationships/slideLayout" Target="../slideLayouts/slideLayout301.xml"/><Relationship Id="rId6" Type="http://schemas.openxmlformats.org/officeDocument/2006/relationships/image" Target="../media/image120.png"/><Relationship Id="rId5" Type="http://schemas.openxmlformats.org/officeDocument/2006/relationships/image" Target="../media/image66.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andina.jpg" TargetMode="External"/><Relationship Id="rId2" Type="http://schemas.openxmlformats.org/officeDocument/2006/relationships/image" Target="../media/image122.jpeg"/><Relationship Id="rId1" Type="http://schemas.openxmlformats.org/officeDocument/2006/relationships/slideLayout" Target="../slideLayouts/slideLayout30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pacifico.jpg" TargetMode="External"/><Relationship Id="rId2" Type="http://schemas.openxmlformats.org/officeDocument/2006/relationships/image" Target="../media/image123.jpeg"/><Relationship Id="rId1" Type="http://schemas.openxmlformats.org/officeDocument/2006/relationships/slideLayout" Target="../slideLayouts/slideLayout301.xml"/><Relationship Id="rId6" Type="http://schemas.openxmlformats.org/officeDocument/2006/relationships/image" Target="../media/image67.png"/><Relationship Id="rId5" Type="http://schemas.openxmlformats.org/officeDocument/2006/relationships/image" Target="../media/image120.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orinoquia.jpg" TargetMode="External"/><Relationship Id="rId2" Type="http://schemas.openxmlformats.org/officeDocument/2006/relationships/image" Target="../media/image124.jpeg"/><Relationship Id="rId1" Type="http://schemas.openxmlformats.org/officeDocument/2006/relationships/slideLayout" Target="../slideLayouts/slideLayout301.xml"/><Relationship Id="rId6" Type="http://schemas.openxmlformats.org/officeDocument/2006/relationships/image" Target="../media/image120.png"/><Relationship Id="rId5" Type="http://schemas.openxmlformats.org/officeDocument/2006/relationships/image" Target="../media/image66.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amazonia.jpg" TargetMode="External"/><Relationship Id="rId7" Type="http://schemas.openxmlformats.org/officeDocument/2006/relationships/image" Target="../media/image121.png"/><Relationship Id="rId2" Type="http://schemas.openxmlformats.org/officeDocument/2006/relationships/image" Target="../media/image125.jpeg"/><Relationship Id="rId1" Type="http://schemas.openxmlformats.org/officeDocument/2006/relationships/slideLayout" Target="../slideLayouts/slideLayout301.xml"/><Relationship Id="rId6" Type="http://schemas.openxmlformats.org/officeDocument/2006/relationships/image" Target="../media/image66.png"/><Relationship Id="rId5" Type="http://schemas.openxmlformats.org/officeDocument/2006/relationships/image" Target="../media/image120.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301.xml"/></Relationships>
</file>

<file path=ppt/slides/_rels/slide39.xml.rels><?xml version="1.0" encoding="UTF-8" standalone="yes"?>
<Relationships xmlns="http://schemas.openxmlformats.org/package/2006/relationships"><Relationship Id="rId3" Type="http://schemas.openxmlformats.org/officeDocument/2006/relationships/image" Target="file:///O:\Mi%20unidad\OSPA\01.%20Tematicas\04.%20Incendios\01.%20Productos\modelo_icv\temporales\amenaza_icv.jpg" TargetMode="External"/><Relationship Id="rId2" Type="http://schemas.openxmlformats.org/officeDocument/2006/relationships/image" Target="../media/image127.jpeg"/><Relationship Id="rId1" Type="http://schemas.openxmlformats.org/officeDocument/2006/relationships/slideLayout" Target="../slideLayouts/slideLayout321.xml"/></Relationships>
</file>

<file path=ppt/slides/_rels/slide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file:///O:\Mi%20unidad\OSPA\03.%20Boletines\02.%20BCH\Fig\2.Ultimo_Mapa_Hidroestimador06h.jp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file:///O:\Mi%20unidad\OSPA\01.%20Tematicas\04.%20Incendios\01.%20Productos\seguimiento\salidas\Incendios.jpg" TargetMode="External"/><Relationship Id="rId2" Type="http://schemas.openxmlformats.org/officeDocument/2006/relationships/image" Target="../media/image128.jpeg"/><Relationship Id="rId1" Type="http://schemas.openxmlformats.org/officeDocument/2006/relationships/slideLayout" Target="../slideLayouts/slideLayout321.xml"/></Relationships>
</file>

<file path=ppt/slides/_rels/slide41.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file:///O:\Mi%20unidad\OSPA\01.%20Tematicas\04.%20Incendios\01.%20Productos\postmodelo_icv\temporales\torta_regiones_icv.jpg" TargetMode="External"/><Relationship Id="rId7" Type="http://schemas.openxmlformats.org/officeDocument/2006/relationships/image" Target="file:///O:\Mi%20unidad\OSPA\01.%20Tematicas\04.%20Incendios\01.%20Productos\postmodelo_icv\temporales\orange_icv.jpg" TargetMode="External"/><Relationship Id="rId2" Type="http://schemas.openxmlformats.org/officeDocument/2006/relationships/image" Target="../media/image129.jpeg"/><Relationship Id="rId1" Type="http://schemas.openxmlformats.org/officeDocument/2006/relationships/slideLayout" Target="../slideLayouts/slideLayout321.xml"/><Relationship Id="rId6" Type="http://schemas.openxmlformats.org/officeDocument/2006/relationships/image" Target="../media/image131.jpeg"/><Relationship Id="rId11" Type="http://schemas.openxmlformats.org/officeDocument/2006/relationships/image" Target="file:///O:\Mi%20unidad\OSPA\01.%20Tematicas\04.%20Incendios\01.%20Productos\postmodelo_icv\temporales\yellow_icv.jpg" TargetMode="External"/><Relationship Id="rId5" Type="http://schemas.openxmlformats.org/officeDocument/2006/relationships/image" Target="file:///O:\Mi%20unidad\OSPA\01.%20Tematicas\04.%20Incendios\01.%20Productos\postmodelo_icv\temporales\icolombia.jpg" TargetMode="External"/><Relationship Id="rId10" Type="http://schemas.openxmlformats.org/officeDocument/2006/relationships/image" Target="../media/image133.jpeg"/><Relationship Id="rId4" Type="http://schemas.openxmlformats.org/officeDocument/2006/relationships/image" Target="../media/image130.jpeg"/><Relationship Id="rId9" Type="http://schemas.openxmlformats.org/officeDocument/2006/relationships/image" Target="file:///O:\Mi%20unidad\OSPA\01.%20Tematicas\04.%20Incendios\01.%20Productos\postmodelo_icv\temporales\red_icv.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caribe.jpg" TargetMode="External"/><Relationship Id="rId7" Type="http://schemas.openxmlformats.org/officeDocument/2006/relationships/image" Target="../media/image121.png"/><Relationship Id="rId2" Type="http://schemas.openxmlformats.org/officeDocument/2006/relationships/image" Target="../media/image134.jpeg"/><Relationship Id="rId1" Type="http://schemas.openxmlformats.org/officeDocument/2006/relationships/slideLayout" Target="../slideLayouts/slideLayout321.xml"/><Relationship Id="rId6" Type="http://schemas.openxmlformats.org/officeDocument/2006/relationships/image" Target="../media/image136.png"/><Relationship Id="rId5" Type="http://schemas.openxmlformats.org/officeDocument/2006/relationships/image" Target="../media/image120.png"/><Relationship Id="rId4" Type="http://schemas.openxmlformats.org/officeDocument/2006/relationships/image" Target="../media/image135.png"/></Relationships>
</file>

<file path=ppt/slides/_rels/slide43.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ndina.jpg" TargetMode="External"/><Relationship Id="rId2" Type="http://schemas.openxmlformats.org/officeDocument/2006/relationships/image" Target="../media/image137.jpeg"/><Relationship Id="rId1" Type="http://schemas.openxmlformats.org/officeDocument/2006/relationships/slideLayout" Target="../slideLayouts/slideLayout32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ndina.jpg" TargetMode="External"/><Relationship Id="rId2" Type="http://schemas.openxmlformats.org/officeDocument/2006/relationships/image" Target="../media/image137.jpeg"/><Relationship Id="rId1" Type="http://schemas.openxmlformats.org/officeDocument/2006/relationships/slideLayout" Target="../slideLayouts/slideLayout32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20.png"/></Relationships>
</file>

<file path=ppt/slides/_rels/slide45.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pacifico.jpg" TargetMode="External"/><Relationship Id="rId7" Type="http://schemas.openxmlformats.org/officeDocument/2006/relationships/image" Target="../media/image121.png"/><Relationship Id="rId2" Type="http://schemas.openxmlformats.org/officeDocument/2006/relationships/image" Target="../media/image138.jpeg"/><Relationship Id="rId1" Type="http://schemas.openxmlformats.org/officeDocument/2006/relationships/slideLayout" Target="../slideLayouts/slideLayout321.xml"/><Relationship Id="rId6" Type="http://schemas.openxmlformats.org/officeDocument/2006/relationships/image" Target="../media/image136.png"/><Relationship Id="rId5" Type="http://schemas.openxmlformats.org/officeDocument/2006/relationships/image" Target="../media/image120.png"/><Relationship Id="rId4" Type="http://schemas.openxmlformats.org/officeDocument/2006/relationships/image" Target="../media/image135.png"/></Relationships>
</file>

<file path=ppt/slides/_rels/slide46.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orinoquia.jpg" TargetMode="External"/><Relationship Id="rId7" Type="http://schemas.openxmlformats.org/officeDocument/2006/relationships/image" Target="../media/image121.png"/><Relationship Id="rId2" Type="http://schemas.openxmlformats.org/officeDocument/2006/relationships/image" Target="../media/image139.jpeg"/><Relationship Id="rId1" Type="http://schemas.openxmlformats.org/officeDocument/2006/relationships/slideLayout" Target="../slideLayouts/slideLayout321.xml"/><Relationship Id="rId6" Type="http://schemas.openxmlformats.org/officeDocument/2006/relationships/image" Target="../media/image120.png"/><Relationship Id="rId5" Type="http://schemas.openxmlformats.org/officeDocument/2006/relationships/image" Target="../media/image136.png"/><Relationship Id="rId4" Type="http://schemas.openxmlformats.org/officeDocument/2006/relationships/image" Target="../media/image135.png"/></Relationships>
</file>

<file path=ppt/slides/_rels/slide47.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mazonia.jpg" TargetMode="External"/><Relationship Id="rId2" Type="http://schemas.openxmlformats.org/officeDocument/2006/relationships/image" Target="../media/image140.jpeg"/><Relationship Id="rId1" Type="http://schemas.openxmlformats.org/officeDocument/2006/relationships/slideLayout" Target="../slideLayouts/slideLayout321.xml"/><Relationship Id="rId6" Type="http://schemas.openxmlformats.org/officeDocument/2006/relationships/image" Target="../media/image135.png"/><Relationship Id="rId5" Type="http://schemas.openxmlformats.org/officeDocument/2006/relationships/image" Target="../media/image136.png"/><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22.xml"/><Relationship Id="rId1" Type="http://schemas.openxmlformats.org/officeDocument/2006/relationships/slideLayout" Target="../slideLayouts/slideLayout321.xml"/></Relationships>
</file>

<file path=ppt/slides/_rels/slide4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42.png"/><Relationship Id="rId7" Type="http://schemas.openxmlformats.org/officeDocument/2006/relationships/image" Target="../media/image145.png"/><Relationship Id="rId12" Type="http://schemas.openxmlformats.org/officeDocument/2006/relationships/image" Target="../media/image149.png"/><Relationship Id="rId2" Type="http://schemas.openxmlformats.org/officeDocument/2006/relationships/notesSlide" Target="../notesSlides/notesSlide23.xml"/><Relationship Id="rId1" Type="http://schemas.openxmlformats.org/officeDocument/2006/relationships/slideLayout" Target="../slideLayouts/slideLayout226.xml"/><Relationship Id="rId6" Type="http://schemas.openxmlformats.org/officeDocument/2006/relationships/image" Target="../media/image144.png"/><Relationship Id="rId11" Type="http://schemas.openxmlformats.org/officeDocument/2006/relationships/image" Target="../media/image148.png"/><Relationship Id="rId5" Type="http://schemas.openxmlformats.org/officeDocument/2006/relationships/image" Target="../media/image48.png"/><Relationship Id="rId10" Type="http://schemas.openxmlformats.org/officeDocument/2006/relationships/image" Target="../media/image147.png"/><Relationship Id="rId4" Type="http://schemas.openxmlformats.org/officeDocument/2006/relationships/image" Target="../media/image143.png"/><Relationship Id="rId9" Type="http://schemas.openxmlformats.org/officeDocument/2006/relationships/image" Target="../media/image146.png"/></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 Id="rId6" Type="http://schemas.openxmlformats.org/officeDocument/2006/relationships/image" Target="file:///O:\Mi%20unidad\OSPA\03.%20Boletines\02.%20BCH\Fig\3.PronosticoSiguienteJornada.png"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5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42.png"/><Relationship Id="rId7" Type="http://schemas.openxmlformats.org/officeDocument/2006/relationships/image" Target="../media/image147.png"/><Relationship Id="rId2" Type="http://schemas.openxmlformats.org/officeDocument/2006/relationships/notesSlide" Target="../notesSlides/notesSlide24.xml"/><Relationship Id="rId1" Type="http://schemas.openxmlformats.org/officeDocument/2006/relationships/slideLayout" Target="../slideLayouts/slideLayout227.xml"/><Relationship Id="rId6" Type="http://schemas.openxmlformats.org/officeDocument/2006/relationships/image" Target="../media/image144.png"/><Relationship Id="rId5" Type="http://schemas.openxmlformats.org/officeDocument/2006/relationships/image" Target="../media/image48.png"/><Relationship Id="rId4" Type="http://schemas.openxmlformats.org/officeDocument/2006/relationships/image" Target="../media/image143.png"/><Relationship Id="rId9" Type="http://schemas.openxmlformats.org/officeDocument/2006/relationships/image" Target="../media/image145.png"/></Relationships>
</file>

<file path=ppt/slides/_rels/slide5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2.png"/></Relationships>
</file>

<file path=ppt/slides/_rels/slide5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55.png"/><Relationship Id="rId7" Type="http://schemas.openxmlformats.org/officeDocument/2006/relationships/image" Target="../media/image150.png"/><Relationship Id="rId2" Type="http://schemas.openxmlformats.org/officeDocument/2006/relationships/image" Target="../media/image54.png"/><Relationship Id="rId1" Type="http://schemas.openxmlformats.org/officeDocument/2006/relationships/slideLayout" Target="../slideLayouts/slideLayout56.xml"/><Relationship Id="rId6" Type="http://schemas.openxmlformats.org/officeDocument/2006/relationships/hyperlink" Target="mailto:servicio@ideam.gov.co" TargetMode="External"/><Relationship Id="rId11" Type="http://schemas.openxmlformats.org/officeDocument/2006/relationships/image" Target="../media/image154.png"/><Relationship Id="rId5" Type="http://schemas.openxmlformats.org/officeDocument/2006/relationships/hyperlink" Target="http://www.ideam.gov.co/" TargetMode="External"/><Relationship Id="rId10" Type="http://schemas.openxmlformats.org/officeDocument/2006/relationships/image" Target="../media/image153.png"/><Relationship Id="rId4" Type="http://schemas.openxmlformats.org/officeDocument/2006/relationships/image" Target="../media/image56.png"/><Relationship Id="rId9" Type="http://schemas.openxmlformats.org/officeDocument/2006/relationships/image" Target="../media/image152.png"/></Relationships>
</file>

<file path=ppt/slides/_rels/slide6.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72F3632-7292-BA6F-818B-FDBF2AFEF59A}"/>
              </a:ext>
            </a:extLst>
          </p:cNvPr>
          <p:cNvSpPr>
            <a:spLocks noGrp="1"/>
          </p:cNvSpPr>
          <p:nvPr>
            <p:ph type="body" sz="quarter" idx="4294967295"/>
          </p:nvPr>
        </p:nvSpPr>
        <p:spPr>
          <a:xfrm>
            <a:off x="784225" y="519113"/>
            <a:ext cx="4344988" cy="241300"/>
          </a:xfrm>
        </p:spPr>
        <p:txBody>
          <a:bodyPr rtlCol="0">
            <a:normAutofit fontScale="92500" lnSpcReduction="10000"/>
          </a:bodyPr>
          <a:lstStyle/>
          <a:p>
            <a:pPr marL="0" indent="0" fontAlgn="auto">
              <a:spcAft>
                <a:spcPts val="0"/>
              </a:spcAft>
              <a:buFont typeface="Arial" panose="020B0604020202020204" pitchFamily="34" charset="0"/>
              <a:buNone/>
              <a:defRPr/>
            </a:pPr>
            <a:endParaRPr lang="es-MX" sz="1200" dirty="0">
              <a:solidFill>
                <a:schemeClr val="bg1"/>
              </a:solidFill>
              <a:latin typeface="Verdana" panose="020B0604030504040204" pitchFamily="34" charset="0"/>
              <a:ea typeface="Verdana" panose="020B0604030504040204" pitchFamily="34" charset="0"/>
            </a:endParaRPr>
          </a:p>
        </p:txBody>
      </p:sp>
      <p:sp>
        <p:nvSpPr>
          <p:cNvPr id="3" name="Marcador de texto 2">
            <a:extLst>
              <a:ext uri="{FF2B5EF4-FFF2-40B4-BE49-F238E27FC236}">
                <a16:creationId xmlns:a16="http://schemas.microsoft.com/office/drawing/2014/main" id="{DC5488D8-1A9A-52F2-B1AE-CFA15CFC0513}"/>
              </a:ext>
            </a:extLst>
          </p:cNvPr>
          <p:cNvSpPr>
            <a:spLocks noGrp="1"/>
          </p:cNvSpPr>
          <p:nvPr>
            <p:ph type="body" sz="quarter" idx="11"/>
          </p:nvPr>
        </p:nvSpPr>
        <p:spPr>
          <a:xfrm>
            <a:off x="5981700" y="1535113"/>
            <a:ext cx="5688013" cy="4354512"/>
          </a:xfrm>
        </p:spPr>
        <p:txBody>
          <a:bodyPr rtlCol="0"/>
          <a:lstStyle/>
          <a:p>
            <a:pPr algn="just" fontAlgn="auto">
              <a:spcAft>
                <a:spcPts val="0"/>
              </a:spcAft>
              <a:defRPr/>
            </a:pPr>
            <a:r>
              <a:rPr lang="es-MX" dirty="0">
                <a:cs typeface="Arial Narrow"/>
                <a:sym typeface="Arial Narrow"/>
              </a:rPr>
              <a:t>Debido a los bajos valores de ozono que se presentarán durante los primeros meses del 1923, hasta el mes de marzo, sumado a la poca nubosidad que se espera para esta época, especialmente en horas de las mañanas y de las tardes, a pesar de estar bajo condiciones leves del fenómeno de La Niña, se incrementarán los valores de la radiación ultravioleta (UV) en la superficie del país, presentándose hacia el mediodía, valores del índice ultravioleta (IUV) superiores a 11, los cuales están categorizados como extremadamente altos. </a:t>
            </a:r>
          </a:p>
          <a:p>
            <a:pPr algn="just" fontAlgn="auto">
              <a:spcAft>
                <a:spcPts val="0"/>
              </a:spcAft>
              <a:defRPr/>
            </a:pPr>
            <a:r>
              <a:rPr lang="es-MX" dirty="0">
                <a:cs typeface="Arial Narrow"/>
                <a:sym typeface="Arial Narrow"/>
              </a:rPr>
              <a:t>Los valores altos y peligrosos de radiación ultravioleta se presentarán en gran parte del territorio nacional. Vale la pena destacar que los máximos niveles se sentirán en las zonas montañosas, particularmente en Antioquia, los </a:t>
            </a:r>
            <a:r>
              <a:rPr lang="es-MX" dirty="0" err="1">
                <a:cs typeface="Arial Narrow"/>
                <a:sym typeface="Arial Narrow"/>
              </a:rPr>
              <a:t>Santanderes</a:t>
            </a:r>
            <a:r>
              <a:rPr lang="es-MX" dirty="0">
                <a:cs typeface="Arial Narrow"/>
                <a:sym typeface="Arial Narrow"/>
              </a:rPr>
              <a:t>, Tolima, Caldas, Risaralda, Quindío, Boyacá, Cundinamarca, Huila, Cauca y Nariño. Tenga en cuenta que la sobreexposición a los rayos ultravioleta representa implicaciones nocivas en la salud como envejecimiento prematuro, manchas en la piel, daños oculares, afectación del sistema inmunológico, e incluso, se corre el riesgo de sufrir de cáncer de piel.</a:t>
            </a:r>
          </a:p>
        </p:txBody>
      </p:sp>
      <p:pic>
        <p:nvPicPr>
          <p:cNvPr id="4" name="Google Shape;592;p6" descr="No photo description available.">
            <a:extLst>
              <a:ext uri="{FF2B5EF4-FFF2-40B4-BE49-F238E27FC236}">
                <a16:creationId xmlns:a16="http://schemas.microsoft.com/office/drawing/2014/main" id="{8D32F7DC-7112-0840-4CE1-9B55F53B284F}"/>
              </a:ext>
            </a:extLst>
          </p:cNvPr>
          <p:cNvPicPr preferRelativeResize="0"/>
          <p:nvPr/>
        </p:nvPicPr>
        <p:blipFill rotWithShape="1">
          <a:blip r:embed="rId2">
            <a:alphaModFix/>
          </a:blip>
          <a:srcRect r="33743"/>
          <a:stretch/>
        </p:blipFill>
        <p:spPr>
          <a:xfrm>
            <a:off x="612742" y="1888099"/>
            <a:ext cx="4906895" cy="3536307"/>
          </a:xfrm>
          <a:prstGeom prst="roundRect">
            <a:avLst>
              <a:gd name="adj" fmla="val 8594"/>
            </a:avLst>
          </a:prstGeom>
          <a:solidFill>
            <a:srgbClr val="ECECEC"/>
          </a:solidFill>
          <a:ln>
            <a:noFill/>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 name="Google Shape;3031;p14">
            <a:extLst>
              <a:ext uri="{FF2B5EF4-FFF2-40B4-BE49-F238E27FC236}">
                <a16:creationId xmlns:a16="http://schemas.microsoft.com/office/drawing/2014/main" id="{FA3CBCED-4642-4E83-CDD3-27E06C27F283}"/>
              </a:ext>
            </a:extLst>
          </p:cNvPr>
          <p:cNvSpPr txBox="1">
            <a:spLocks noGrp="1"/>
          </p:cNvSpPr>
          <p:nvPr>
            <p:ph type="body" idx="1"/>
          </p:nvPr>
        </p:nvSpPr>
        <p:spPr>
          <a:xfrm>
            <a:off x="4994275" y="5484813"/>
            <a:ext cx="6351588" cy="1130300"/>
          </a:xfrm>
        </p:spPr>
        <p:txBody>
          <a:bodyPr>
            <a:normAutofit fontScale="92500" lnSpcReduction="10000"/>
          </a:bodyPr>
          <a:lstStyle/>
          <a:p>
            <a:pPr marL="0" indent="0" algn="just" eaLnBrk="1" fontAlgn="auto" hangingPunct="1">
              <a:lnSpc>
                <a:spcPct val="100000"/>
              </a:lnSpc>
              <a:spcBef>
                <a:spcPts val="0"/>
              </a:spcBef>
              <a:buClr>
                <a:srgbClr val="273D95"/>
              </a:buClr>
              <a:buSzPct val="108107"/>
              <a:buFont typeface="Arial"/>
              <a:buNone/>
              <a:defRPr/>
            </a:pPr>
            <a:r>
              <a:rPr lang="es-CO" b="1" dirty="0"/>
              <a:t>Nota 1: </a:t>
            </a:r>
            <a:r>
              <a:rPr lang="es-CO" dirty="0"/>
              <a:t>Las alertas hidrológicas pueden ser corregidas y/o actualizadas en el futuro. No representa una certificación oficial del IDEAM.</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2: </a:t>
            </a:r>
            <a:r>
              <a:rPr lang="es-CO" dirty="0"/>
              <a:t>Es probable que los eventos hidrológicos reportados en las alertas emitidas no se estén presentando sobre los ríos principales sino sobre sus afluentes.</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3: </a:t>
            </a:r>
            <a:r>
              <a:rPr lang="es-CO" dirty="0"/>
              <a:t>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4: </a:t>
            </a:r>
            <a:r>
              <a:rPr lang="es-CO" dirty="0"/>
              <a:t>Dentro de las alertas emitidas no se contemplan aquellas asociadas a desabastecimientos. En caso de requerir información asociada a estos reportes consultar en contactenos@gestiondelriesgo.gov.co </a:t>
            </a:r>
            <a:endParaRPr dirty="0"/>
          </a:p>
        </p:txBody>
      </p:sp>
      <p:sp>
        <p:nvSpPr>
          <p:cNvPr id="3032" name="Google Shape;3032;p14">
            <a:extLst>
              <a:ext uri="{FF2B5EF4-FFF2-40B4-BE49-F238E27FC236}">
                <a16:creationId xmlns:a16="http://schemas.microsoft.com/office/drawing/2014/main" id="{F5A1C31F-6807-2439-85F2-2E148775341F}"/>
              </a:ext>
            </a:extLst>
          </p:cNvPr>
          <p:cNvSpPr txBox="1">
            <a:spLocks noGrp="1"/>
          </p:cNvSpPr>
          <p:nvPr>
            <p:ph type="body" idx="2"/>
          </p:nvPr>
        </p:nvSpPr>
        <p:spPr>
          <a:xfrm>
            <a:off x="5111750" y="4049713"/>
            <a:ext cx="6076950" cy="298450"/>
          </a:xfrm>
        </p:spPr>
        <p:txBody>
          <a:bodyPr>
            <a:normAutofit fontScale="77500" lnSpcReduction="20000"/>
          </a:bodyPr>
          <a:lstStyle/>
          <a:p>
            <a:pPr marL="0" indent="0" eaLnBrk="1" fontAlgn="auto" hangingPunct="1">
              <a:spcBef>
                <a:spcPts val="0"/>
              </a:spcBef>
              <a:buSzPct val="100000"/>
              <a:buFont typeface="Arial"/>
              <a:buNone/>
              <a:defRPr/>
            </a:pPr>
            <a:r>
              <a:rPr lang="es-CO" dirty="0"/>
              <a:t>Caño Cristales el río de los cinco colores, paraíso tropical! (Sierra de La Macarena – Meta, Colombia). – Autor: Mcleods, 19 de Febrero de 1918</a:t>
            </a:r>
            <a:br>
              <a:rPr lang="es-CO" dirty="0"/>
            </a:br>
            <a:r>
              <a:rPr lang="es-CO" dirty="0"/>
              <a:t>Fuente: https://upload.wikimedia.org/wikipedia/commons/3/3e/Flashpacker_Connect_-_Cano_Cristales_.webp </a:t>
            </a:r>
            <a:endParaRPr dirty="0"/>
          </a:p>
        </p:txBody>
      </p:sp>
      <p:sp>
        <p:nvSpPr>
          <p:cNvPr id="433157" name="Google Shape;3033;p14">
            <a:extLst>
              <a:ext uri="{FF2B5EF4-FFF2-40B4-BE49-F238E27FC236}">
                <a16:creationId xmlns:a16="http://schemas.microsoft.com/office/drawing/2014/main" id="{A3EF1A5E-C589-57FD-6278-0C517583A3AD}"/>
              </a:ext>
            </a:extLst>
          </p:cNvPr>
          <p:cNvSpPr txBox="1">
            <a:spLocks noGrp="1"/>
          </p:cNvSpPr>
          <p:nvPr>
            <p:ph type="body" idx="3"/>
          </p:nvPr>
        </p:nvSpPr>
        <p:spPr>
          <a:xfrm>
            <a:off x="7767638" y="4595813"/>
            <a:ext cx="2817812" cy="708025"/>
          </a:xfrm>
        </p:spPr>
        <p:txBody>
          <a:bodyPr/>
          <a:lstStyle/>
          <a:p>
            <a:pPr marL="0" indent="0" eaLnBrk="1" hangingPunct="1">
              <a:spcBef>
                <a:spcPct val="0"/>
              </a:spcBef>
              <a:spcAft>
                <a:spcPct val="0"/>
              </a:spcAft>
            </a:pPr>
            <a:r>
              <a:rPr lang="es-CO" altLang="es-CO">
                <a:latin typeface="Verdana" panose="020B0604030504040204" pitchFamily="34" charset="0"/>
                <a:cs typeface="Arial" panose="020B0604020202020204" pitchFamily="34" charset="0"/>
                <a:sym typeface="Verdana" panose="020B0604030504040204" pitchFamily="34" charset="0"/>
              </a:rPr>
              <a:t>Consulte aquí el estado de los niveles en los ríos del país:</a:t>
            </a:r>
          </a:p>
          <a:p>
            <a:pPr marL="0" indent="0" eaLnBrk="1" hangingPunct="1">
              <a:spcAft>
                <a:spcPct val="0"/>
              </a:spcAft>
              <a:buClr>
                <a:srgbClr val="0000FF"/>
              </a:buClr>
            </a:pPr>
            <a:r>
              <a:rPr lang="es-CO" altLang="es-CO" b="1" u="sng">
                <a:solidFill>
                  <a:srgbClr val="0000FF"/>
                </a:solidFill>
                <a:latin typeface="Calibri" panose="020F0502020204030204" pitchFamily="34" charset="0"/>
                <a:ea typeface="Verdana" panose="020B0604030504040204" pitchFamily="34" charset="0"/>
                <a:cs typeface="Calibri" panose="020F0502020204030204" pitchFamily="34" charset="0"/>
                <a:sym typeface="Calibri" panose="020F0502020204030204" pitchFamily="34" charset="0"/>
                <a:hlinkClick r:id="rId3"/>
              </a:rPr>
              <a:t>http://fews.ideam.gov.co/colombia/MapaEstacionesColombiaEstado.html</a:t>
            </a:r>
            <a:endParaRPr lang="es-CO" altLang="es-CO">
              <a:latin typeface="Verdana" panose="020B0604030504040204" pitchFamily="34" charset="0"/>
              <a:cs typeface="Arial" panose="020B0604020202020204" pitchFamily="34" charset="0"/>
              <a:sym typeface="Verdana" panose="020B0604030504040204" pitchFamily="34" charset="0"/>
            </a:endParaRPr>
          </a:p>
          <a:p>
            <a:pPr marL="0" indent="0" eaLnBrk="1" hangingPunct="1">
              <a:spcAft>
                <a:spcPct val="0"/>
              </a:spcAft>
            </a:pPr>
            <a:endParaRPr lang="es-CO" altLang="es-CO">
              <a:latin typeface="Verdana" panose="020B0604030504040204" pitchFamily="34" charset="0"/>
              <a:cs typeface="Arial" panose="020B0604020202020204" pitchFamily="34" charset="0"/>
              <a:sym typeface="Verdana" panose="020B0604030504040204" pitchFamily="34" charset="0"/>
            </a:endParaRPr>
          </a:p>
        </p:txBody>
      </p:sp>
      <p:pic>
        <p:nvPicPr>
          <p:cNvPr id="433158" name="Google Shape;3035;p14" descr="Captura de pantalla 2019-03-20 a la(s) 10.14.07 a. m..png">
            <a:extLst>
              <a:ext uri="{FF2B5EF4-FFF2-40B4-BE49-F238E27FC236}">
                <a16:creationId xmlns:a16="http://schemas.microsoft.com/office/drawing/2014/main" id="{BE22B364-559F-C09E-95B3-D82E51DC467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750" y="4654550"/>
            <a:ext cx="24939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9" name="Google Shape;3034;p14">
            <a:extLst>
              <a:ext uri="{FF2B5EF4-FFF2-40B4-BE49-F238E27FC236}">
                <a16:creationId xmlns:a16="http://schemas.microsoft.com/office/drawing/2014/main" id="{2A40F333-D623-C4EB-F0C5-89618D0018B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313" y="1130300"/>
            <a:ext cx="5164137"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61F45303-BC7F-D6E3-FED6-75F17EF35106}"/>
              </a:ext>
            </a:extLst>
          </p:cNvPr>
          <p:cNvSpPr/>
          <p:nvPr/>
        </p:nvSpPr>
        <p:spPr>
          <a:xfrm>
            <a:off x="84138" y="0"/>
            <a:ext cx="1997075" cy="952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ángulo 4">
            <a:extLst>
              <a:ext uri="{FF2B5EF4-FFF2-40B4-BE49-F238E27FC236}">
                <a16:creationId xmlns:a16="http://schemas.microsoft.com/office/drawing/2014/main" id="{FC36C17C-FB8A-4CDB-762C-90B46774A01F}"/>
              </a:ext>
            </a:extLst>
          </p:cNvPr>
          <p:cNvSpPr/>
          <p:nvPr/>
        </p:nvSpPr>
        <p:spPr>
          <a:xfrm>
            <a:off x="10194925" y="0"/>
            <a:ext cx="1997075" cy="952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pic>
        <p:nvPicPr>
          <p:cNvPr id="433162" name="Imagen 3" descr="Logotipo&#10;&#10;Descripción generada automáticamente">
            <a:extLst>
              <a:ext uri="{FF2B5EF4-FFF2-40B4-BE49-F238E27FC236}">
                <a16:creationId xmlns:a16="http://schemas.microsoft.com/office/drawing/2014/main" id="{A0E075DE-66B0-6BAD-9182-4E6F0A2D22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45863" y="123825"/>
            <a:ext cx="7048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030;p14">
            <a:extLst>
              <a:ext uri="{FF2B5EF4-FFF2-40B4-BE49-F238E27FC236}">
                <a16:creationId xmlns:a16="http://schemas.microsoft.com/office/drawing/2014/main" id="{A9B1471F-B3B6-6C17-5C9F-97889C93C204}"/>
              </a:ext>
            </a:extLst>
          </p:cNvPr>
          <p:cNvPicPr preferRelativeResize="0">
            <a:picLocks noChangeAspect="1" noChangeArrowheads="1"/>
          </p:cNvPicPr>
          <p:nvPr/>
        </p:nvPicPr>
        <p:blipFill>
          <a:blip r:embed="rId7" r:link="rId8" cstate="hqprint">
            <a:extLst>
              <a:ext uri="{28A0092B-C50C-407E-A947-70E740481C1C}">
                <a14:useLocalDpi xmlns:a14="http://schemas.microsoft.com/office/drawing/2010/main" val="0"/>
              </a:ext>
            </a:extLst>
          </a:blip>
          <a:srcRect/>
          <a:stretch>
            <a:fillRect/>
          </a:stretch>
        </p:blipFill>
        <p:spPr bwMode="auto">
          <a:xfrm>
            <a:off x="225425" y="881063"/>
            <a:ext cx="44672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1D94D018-7668-3CF2-0AE7-F9D009366318}"/>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550;p321">
            <a:extLst>
              <a:ext uri="{FF2B5EF4-FFF2-40B4-BE49-F238E27FC236}">
                <a16:creationId xmlns:a16="http://schemas.microsoft.com/office/drawing/2014/main" id="{F4768548-400C-4C4B-9FAE-5C388715EE33}"/>
              </a:ext>
            </a:extLst>
          </p:cNvPr>
          <p:cNvGraphicFramePr/>
          <p:nvPr/>
        </p:nvGraphicFramePr>
        <p:xfrm>
          <a:off x="955675" y="1260475"/>
          <a:ext cx="10417175" cy="4679948"/>
        </p:xfrm>
        <a:graphic>
          <a:graphicData uri="http://schemas.openxmlformats.org/drawingml/2006/table">
            <a:tbl>
              <a:tblPr firstRow="1" bandRow="1">
                <a:tableStyleId>{5C22544A-7EE6-4342-B048-85BDC9FD1C3A}</a:tableStyleId>
              </a:tblPr>
              <a:tblGrid>
                <a:gridCol w="1444172">
                  <a:extLst>
                    <a:ext uri="{9D8B030D-6E8A-4147-A177-3AD203B41FA5}">
                      <a16:colId xmlns:a16="http://schemas.microsoft.com/office/drawing/2014/main" val="20000"/>
                    </a:ext>
                  </a:extLst>
                </a:gridCol>
                <a:gridCol w="1087873">
                  <a:extLst>
                    <a:ext uri="{9D8B030D-6E8A-4147-A177-3AD203B41FA5}">
                      <a16:colId xmlns:a16="http://schemas.microsoft.com/office/drawing/2014/main" val="20001"/>
                    </a:ext>
                  </a:extLst>
                </a:gridCol>
                <a:gridCol w="7885130">
                  <a:extLst>
                    <a:ext uri="{9D8B030D-6E8A-4147-A177-3AD203B41FA5}">
                      <a16:colId xmlns:a16="http://schemas.microsoft.com/office/drawing/2014/main" val="20002"/>
                    </a:ext>
                  </a:extLst>
                </a:gridCol>
              </a:tblGrid>
              <a:tr h="395675">
                <a:tc gridSpan="3">
                  <a:txBody>
                    <a:bodyPr/>
                    <a:lstStyle/>
                    <a:p>
                      <a:pPr marL="0" marR="0" lvl="0" indent="0" algn="ctr" rtl="0">
                        <a:lnSpc>
                          <a:spcPct val="100000"/>
                        </a:lnSpc>
                        <a:spcBef>
                          <a:spcPts val="0"/>
                        </a:spcBef>
                        <a:spcAft>
                          <a:spcPts val="0"/>
                        </a:spcAft>
                        <a:buClr>
                          <a:srgbClr val="273D95"/>
                        </a:buClr>
                        <a:buSzPts val="1400"/>
                        <a:buFont typeface="Arial Narrow"/>
                        <a:buNone/>
                      </a:pPr>
                      <a:r>
                        <a:rPr lang="es-CO" sz="1100" dirty="0">
                          <a:latin typeface="Verdana" panose="020B0604030504040204" pitchFamily="34" charset="0"/>
                          <a:ea typeface="Verdana" panose="020B0604030504040204" pitchFamily="34" charset="0"/>
                          <a:sym typeface="Arial Narrow"/>
                        </a:rPr>
                        <a:t>CONVENCIONES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612039">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a:latin typeface="Verdana" panose="020B0604030504040204" pitchFamily="34" charset="0"/>
                          <a:ea typeface="Verdana" panose="020B0604030504040204" pitchFamily="34" charset="0"/>
                          <a:sym typeface="Arial Narrow"/>
                        </a:rPr>
                        <a:t>Lluvias</a:t>
                      </a:r>
                      <a:endParaRPr sz="1100" b="1">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Lluvias antecedentes intensas o continuas y/o pronóstico de las mismas, las cuales pueden generar crecientes súbitas en los ríos principales y sus afluentes.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1"/>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Niveles bajos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Nivel de referencia del río cuyos valores iguales o inferiores pueden generar restricciones para navegabilidad, captación de agua para acueductos, actividades de pesca entre otros sectores que pudieran verse afectados por la disminución de los caudales.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2"/>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Niveles altos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a:latin typeface="Verdana" panose="020B0604030504040204" pitchFamily="34" charset="0"/>
                          <a:ea typeface="Verdana" panose="020B0604030504040204" pitchFamily="34" charset="0"/>
                          <a:sym typeface="Arial Narrow"/>
                        </a:rPr>
                        <a:t>Nivel de referencia del río cuyos valores iguales o superiores pueden generar afectaciones en las zonas ribereñas.</a:t>
                      </a:r>
                      <a:endParaRPr sz="110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3"/>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Creciente súbita</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a:latin typeface="Verdana" panose="020B0604030504040204" pitchFamily="34" charset="0"/>
                          <a:ea typeface="Verdana" panose="020B0604030504040204" pitchFamily="34" charset="0"/>
                          <a:sym typeface="Arial Narrow"/>
                        </a:rPr>
                        <a:t>Fenómeno natural que se presenta en los ríos de montaña como consecuencia de la ocurrencia de lluvias intensas o torrenciales en zonas de alta pendiente del cauce principal y sus afluentes.</a:t>
                      </a:r>
                      <a:endParaRPr sz="110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4"/>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Tránsito de crecientes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Es el desplazamiento de una onda de creciente de aguas arriba hacia aguas abajo de la corriente.</a:t>
                      </a:r>
                      <a:endParaRPr sz="1100" dirty="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5"/>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lnSpc>
                          <a:spcPct val="100000"/>
                        </a:lnSpc>
                        <a:spcBef>
                          <a:spcPts val="0"/>
                        </a:spcBef>
                        <a:spcAft>
                          <a:spcPts val="0"/>
                        </a:spcAft>
                        <a:buClr>
                          <a:srgbClr val="273D95"/>
                        </a:buClr>
                        <a:buSzPts val="1200"/>
                        <a:buFont typeface="Arial Narrow"/>
                        <a:buNone/>
                      </a:pPr>
                      <a:r>
                        <a:rPr lang="es-CO" sz="1100">
                          <a:latin typeface="Verdana" panose="020B0604030504040204" pitchFamily="34" charset="0"/>
                          <a:ea typeface="Verdana" panose="020B0604030504040204" pitchFamily="34" charset="0"/>
                          <a:sym typeface="Arial Narrow"/>
                        </a:rPr>
                        <a:t>Creciente por desembalse</a:t>
                      </a:r>
                      <a:endParaRPr sz="1100" b="1">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Proceso de tránsito del flujo de agua por descarga controlada desde un embalse.</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6"/>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a:latin typeface="Verdana" panose="020B0604030504040204" pitchFamily="34" charset="0"/>
                          <a:ea typeface="Verdana" panose="020B0604030504040204" pitchFamily="34" charset="0"/>
                          <a:sym typeface="Arial Narrow"/>
                        </a:rPr>
                        <a:t>Inundación</a:t>
                      </a:r>
                      <a:endParaRPr sz="1100" b="1">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Aumento en los niveles y/o caudales de los ríos que superan la capacidad máxima de transporte o modificación de la sección transversal que la reduce, ocasionando el desbordamiento e inundación en zonas aledañas al cauce principal.</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7"/>
                  </a:ext>
                </a:extLst>
              </a:tr>
            </a:tbl>
          </a:graphicData>
        </a:graphic>
      </p:graphicFrame>
      <p:grpSp>
        <p:nvGrpSpPr>
          <p:cNvPr id="435238" name="Google Shape;7551;p321">
            <a:extLst>
              <a:ext uri="{FF2B5EF4-FFF2-40B4-BE49-F238E27FC236}">
                <a16:creationId xmlns:a16="http://schemas.microsoft.com/office/drawing/2014/main" id="{9BA74D96-57B4-78E3-D320-6AC5011B8315}"/>
              </a:ext>
            </a:extLst>
          </p:cNvPr>
          <p:cNvGrpSpPr>
            <a:grpSpLocks/>
          </p:cNvGrpSpPr>
          <p:nvPr/>
        </p:nvGrpSpPr>
        <p:grpSpPr bwMode="auto">
          <a:xfrm>
            <a:off x="1423988" y="1736725"/>
            <a:ext cx="519112" cy="4129088"/>
            <a:chOff x="1424373" y="1736835"/>
            <a:chExt cx="518522" cy="4128971"/>
          </a:xfrm>
        </p:grpSpPr>
        <p:pic>
          <p:nvPicPr>
            <p:cNvPr id="435240" name="Google Shape;7552;p321">
              <a:extLst>
                <a:ext uri="{FF2B5EF4-FFF2-40B4-BE49-F238E27FC236}">
                  <a16:creationId xmlns:a16="http://schemas.microsoft.com/office/drawing/2014/main" id="{806D5382-CF8E-0E2E-9F29-59C4B1279D3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250" y="2373034"/>
              <a:ext cx="454002" cy="42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1" name="Google Shape;7553;p321">
              <a:extLst>
                <a:ext uri="{FF2B5EF4-FFF2-40B4-BE49-F238E27FC236}">
                  <a16:creationId xmlns:a16="http://schemas.microsoft.com/office/drawing/2014/main" id="{6001AAB8-B74E-4476-C06E-79C173436F7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149" y="2995854"/>
              <a:ext cx="433853" cy="42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42" name="Google Shape;7554;p321" descr="Recurso 37.png">
              <a:extLst>
                <a:ext uri="{FF2B5EF4-FFF2-40B4-BE49-F238E27FC236}">
                  <a16:creationId xmlns:a16="http://schemas.microsoft.com/office/drawing/2014/main" id="{204C9D4E-6210-5796-E02A-B77EAC776C11}"/>
                </a:ext>
              </a:extLst>
            </p:cNvPr>
            <p:cNvSpPr>
              <a:spLocks noChangeAspect="1" noChangeArrowheads="1"/>
            </p:cNvSpPr>
            <p:nvPr/>
          </p:nvSpPr>
          <p:spPr bwMode="auto">
            <a:xfrm>
              <a:off x="1453250" y="1736835"/>
              <a:ext cx="431653" cy="44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5243" name="Google Shape;7555;p321" descr="Recurso 32.png">
              <a:extLst>
                <a:ext uri="{FF2B5EF4-FFF2-40B4-BE49-F238E27FC236}">
                  <a16:creationId xmlns:a16="http://schemas.microsoft.com/office/drawing/2014/main" id="{303F5BF0-45C7-34DE-FFC3-86C85EBFE9B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9357" r="2"/>
            <a:stretch>
              <a:fillRect/>
            </a:stretch>
          </p:blipFill>
          <p:spPr bwMode="auto">
            <a:xfrm>
              <a:off x="1424373" y="4847579"/>
              <a:ext cx="491145" cy="42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4" name="Google Shape;7556;p321">
              <a:extLst>
                <a:ext uri="{FF2B5EF4-FFF2-40B4-BE49-F238E27FC236}">
                  <a16:creationId xmlns:a16="http://schemas.microsoft.com/office/drawing/2014/main" id="{5B6E5F63-665A-2D64-4A4B-222C3C29E48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6816" y="5440174"/>
              <a:ext cx="516079" cy="42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5" name="Google Shape;7557;p321" descr="Recurso 31.png">
              <a:extLst>
                <a:ext uri="{FF2B5EF4-FFF2-40B4-BE49-F238E27FC236}">
                  <a16:creationId xmlns:a16="http://schemas.microsoft.com/office/drawing/2014/main" id="{4134E7BE-EFB0-7690-1526-302DBA2A565A}"/>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11145" r="26974"/>
            <a:stretch>
              <a:fillRect/>
            </a:stretch>
          </p:blipFill>
          <p:spPr bwMode="auto">
            <a:xfrm>
              <a:off x="1424373" y="3614437"/>
              <a:ext cx="472311" cy="42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6" name="Google Shape;7558;p321">
              <a:extLst>
                <a:ext uri="{FF2B5EF4-FFF2-40B4-BE49-F238E27FC236}">
                  <a16:creationId xmlns:a16="http://schemas.microsoft.com/office/drawing/2014/main" id="{DA62808D-B1CD-B468-1675-3D5FCBDC6382}"/>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r="14565" b="27232"/>
            <a:stretch>
              <a:fillRect/>
            </a:stretch>
          </p:blipFill>
          <p:spPr bwMode="auto">
            <a:xfrm>
              <a:off x="1452149" y="4234734"/>
              <a:ext cx="462465" cy="44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5239" name="Google Shape;7554;p321" descr="Recurso 37.png">
            <a:extLst>
              <a:ext uri="{FF2B5EF4-FFF2-40B4-BE49-F238E27FC236}">
                <a16:creationId xmlns:a16="http://schemas.microsoft.com/office/drawing/2014/main" id="{FBD6009C-BD76-1E66-9B27-F80CD941B511}"/>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b="18539"/>
          <a:stretch>
            <a:fillRect/>
          </a:stretch>
        </p:blipFill>
        <p:spPr bwMode="auto">
          <a:xfrm>
            <a:off x="1452563" y="1746250"/>
            <a:ext cx="4318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redondeado 29">
            <a:extLst>
              <a:ext uri="{FF2B5EF4-FFF2-40B4-BE49-F238E27FC236}">
                <a16:creationId xmlns:a16="http://schemas.microsoft.com/office/drawing/2014/main" id="{67DAAAA8-298E-E91F-4946-F85BD564968A}"/>
              </a:ext>
            </a:extLst>
          </p:cNvPr>
          <p:cNvSpPr/>
          <p:nvPr/>
        </p:nvSpPr>
        <p:spPr>
          <a:xfrm>
            <a:off x="9701213" y="5700716"/>
            <a:ext cx="1865312" cy="87312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289"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2" name="Marcador de texto 1">
            <a:extLst>
              <a:ext uri="{FF2B5EF4-FFF2-40B4-BE49-F238E27FC236}">
                <a16:creationId xmlns:a16="http://schemas.microsoft.com/office/drawing/2014/main" id="{B29EB8EB-A1A7-7681-9EAD-0ADBCA72576A}"/>
              </a:ext>
            </a:extLst>
          </p:cNvPr>
          <p:cNvSpPr>
            <a:spLocks noGrp="1"/>
          </p:cNvSpPr>
          <p:nvPr>
            <p:ph type="body" sz="quarter" idx="4294967295"/>
          </p:nvPr>
        </p:nvSpPr>
        <p:spPr>
          <a:xfrm>
            <a:off x="4691065" y="5797549"/>
            <a:ext cx="4979987" cy="642939"/>
          </a:xfrm>
        </p:spPr>
        <p:txBody>
          <a:bodyPr rtlCol="0">
            <a:noAutofit/>
          </a:bodyPr>
          <a:lstStyle/>
          <a:p>
            <a:pPr marL="0" indent="0" defTabSz="913878">
              <a:spcBef>
                <a:spcPts val="0"/>
              </a:spcBef>
              <a:buSzPts val="900"/>
              <a:buNone/>
              <a:defRPr/>
            </a:pPr>
            <a:r>
              <a:rPr lang="es-ES" sz="600" b="1" dirty="0">
                <a:solidFill>
                  <a:schemeClr val="tx2">
                    <a:lumMod val="50000"/>
                  </a:schemeClr>
                </a:solidFill>
              </a:rPr>
              <a:t>Nota 1: Las alertas hidrológicas pueden ser corregidas y/o actualizadas en el futuro. No representa una certificación oficial del IDEAM.</a:t>
            </a:r>
          </a:p>
          <a:p>
            <a:pPr marL="0" indent="0" defTabSz="913878">
              <a:spcBef>
                <a:spcPts val="0"/>
              </a:spcBef>
              <a:buSzPts val="900"/>
              <a:buNone/>
              <a:defRPr/>
            </a:pPr>
            <a:r>
              <a:rPr lang="es-ES" sz="600" b="1" dirty="0">
                <a:solidFill>
                  <a:schemeClr val="tx2">
                    <a:lumMod val="50000"/>
                  </a:schemeClr>
                </a:solidFill>
              </a:rPr>
              <a:t>Nota 2: Es probable que los eventos hidrológicos reportados en las alertas emitidas no se estén presentando sobre los ríos principales sino sobre sus afluentes.</a:t>
            </a:r>
          </a:p>
          <a:p>
            <a:pPr marL="0" indent="0" defTabSz="913878">
              <a:spcBef>
                <a:spcPts val="0"/>
              </a:spcBef>
              <a:buSzPts val="900"/>
              <a:buNone/>
              <a:defRPr/>
            </a:pPr>
            <a:r>
              <a:rPr lang="es-ES" sz="600" b="1" dirty="0">
                <a:solidFill>
                  <a:schemeClr val="tx2">
                    <a:lumMod val="50000"/>
                  </a:schemeClr>
                </a:solidFill>
              </a:rPr>
              <a:t>Nota 3: 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p>
          <a:p>
            <a:pPr marL="0" indent="0" defTabSz="913878">
              <a:spcBef>
                <a:spcPts val="0"/>
              </a:spcBef>
              <a:buSzPts val="900"/>
              <a:buNone/>
              <a:defRPr/>
            </a:pPr>
            <a:r>
              <a:rPr lang="es-ES" altLang="es-CO" sz="600" b="1" dirty="0">
                <a:solidFill>
                  <a:schemeClr val="tx2">
                    <a:lumMod val="50000"/>
                  </a:schemeClr>
                </a:solidFill>
              </a:rPr>
              <a:t>Nota 4: Dentro de las alertas emitidas no se contemplan aquellas asociadas a desabastecimientos. En caso de requerir información asociada a estos reportes consultar en contactenos@gestiondelriesgo.gov.co </a:t>
            </a:r>
            <a:endParaRPr lang="es-CO" altLang="es-CO" sz="600" b="1" dirty="0">
              <a:solidFill>
                <a:schemeClr val="tx2">
                  <a:lumMod val="50000"/>
                </a:schemeClr>
              </a:solidFill>
            </a:endParaRPr>
          </a:p>
          <a:p>
            <a:pPr marL="228477" indent="-228477" defTabSz="913878">
              <a:spcBef>
                <a:spcPts val="0"/>
              </a:spcBef>
              <a:buClr>
                <a:srgbClr val="273D95"/>
              </a:buClr>
              <a:buSzPts val="900"/>
              <a:defRPr/>
            </a:pPr>
            <a:endParaRPr lang="es-ES" sz="500" b="1" dirty="0">
              <a:solidFill>
                <a:schemeClr val="tx2"/>
              </a:solidFill>
            </a:endParaRPr>
          </a:p>
        </p:txBody>
      </p:sp>
      <p:sp>
        <p:nvSpPr>
          <p:cNvPr id="4" name="Marcador de texto 3">
            <a:extLst>
              <a:ext uri="{FF2B5EF4-FFF2-40B4-BE49-F238E27FC236}">
                <a16:creationId xmlns:a16="http://schemas.microsoft.com/office/drawing/2014/main" id="{10D9E6B1-6030-9580-6743-3C1197F57F7C}"/>
              </a:ext>
            </a:extLst>
          </p:cNvPr>
          <p:cNvSpPr>
            <a:spLocks noGrp="1"/>
          </p:cNvSpPr>
          <p:nvPr>
            <p:ph type="body" sz="quarter" idx="4294967295"/>
          </p:nvPr>
        </p:nvSpPr>
        <p:spPr>
          <a:xfrm>
            <a:off x="9653591" y="6161088"/>
            <a:ext cx="1866900" cy="619125"/>
          </a:xfrm>
        </p:spPr>
        <p:txBody>
          <a:bodyPr rtlCol="0">
            <a:normAutofit/>
          </a:bodyPr>
          <a:lstStyle/>
          <a:p>
            <a:pPr marL="0" indent="0" defTabSz="913878">
              <a:spcBef>
                <a:spcPts val="0"/>
              </a:spcBef>
              <a:buNone/>
              <a:defRPr/>
            </a:pPr>
            <a:r>
              <a:rPr lang="es-MX" sz="533" dirty="0">
                <a:latin typeface="Verdana" panose="020B0604030504040204" pitchFamily="34" charset="0"/>
                <a:ea typeface="Verdana" panose="020B0604030504040204" pitchFamily="34" charset="0"/>
                <a:sym typeface="Calibri"/>
              </a:rPr>
              <a:t>Consulte aquí el estado de los niveles en los ríos del país:</a:t>
            </a:r>
          </a:p>
          <a:p>
            <a:pPr marL="0" indent="0" defTabSz="913878">
              <a:spcBef>
                <a:spcPts val="0"/>
              </a:spcBef>
              <a:buNone/>
              <a:defRPr/>
            </a:pPr>
            <a:r>
              <a:rPr lang="es-CO" sz="533" b="1" u="sng" dirty="0">
                <a:solidFill>
                  <a:srgbClr val="0000FF"/>
                </a:solidFill>
                <a:latin typeface="Verdana" panose="020B0604030504040204" pitchFamily="34" charset="0"/>
                <a:ea typeface="Verdana" panose="020B0604030504040204" pitchFamily="34" charset="0"/>
                <a:cs typeface="Calibri"/>
                <a:sym typeface="Calibri"/>
                <a:hlinkClick r:id="rId3"/>
              </a:rPr>
              <a:t>http://fews.ideam.gov.co/colombia/MapaEstacionesColombiaEstado.html</a:t>
            </a:r>
            <a:endParaRPr lang="es-MX" sz="533" dirty="0">
              <a:latin typeface="Verdana" panose="020B0604030504040204" pitchFamily="34" charset="0"/>
              <a:ea typeface="Verdana" panose="020B0604030504040204" pitchFamily="34" charset="0"/>
              <a:sym typeface="Arial"/>
            </a:endParaRPr>
          </a:p>
          <a:p>
            <a:pPr marL="228477" indent="-228477" defTabSz="913878">
              <a:defRPr/>
            </a:pPr>
            <a:endParaRPr lang="es-MX" sz="133" dirty="0">
              <a:latin typeface="Verdana" panose="020B0604030504040204" pitchFamily="34" charset="0"/>
              <a:ea typeface="Verdana" panose="020B0604030504040204" pitchFamily="34" charset="0"/>
            </a:endParaRPr>
          </a:p>
        </p:txBody>
      </p:sp>
      <p:pic>
        <p:nvPicPr>
          <p:cNvPr id="436231" name="Google Shape;700;p13" descr="Captura de pantalla 2019-03-20 a la(s) 10.14.07 a. m..png">
            <a:extLst>
              <a:ext uri="{FF2B5EF4-FFF2-40B4-BE49-F238E27FC236}">
                <a16:creationId xmlns:a16="http://schemas.microsoft.com/office/drawing/2014/main" id="{512BDF91-00B1-94BC-44C5-B7BBE659690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4239" y="5792789"/>
            <a:ext cx="16240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2" name="Google Shape;698;p13" descr="Recurso 24.png">
            <a:extLst>
              <a:ext uri="{FF2B5EF4-FFF2-40B4-BE49-F238E27FC236}">
                <a16:creationId xmlns:a16="http://schemas.microsoft.com/office/drawing/2014/main" id="{864B3813-6758-F9F4-5A3C-23635251BA86}"/>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9488" y="6389688"/>
            <a:ext cx="1984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33" name="Google Shape;347;p9" descr="Recurso 25.png">
            <a:extLst>
              <a:ext uri="{FF2B5EF4-FFF2-40B4-BE49-F238E27FC236}">
                <a16:creationId xmlns:a16="http://schemas.microsoft.com/office/drawing/2014/main" id="{E20AFAA8-2A2C-DABA-56CA-544A3FB3D28A}"/>
              </a:ext>
            </a:extLst>
          </p:cNvPr>
          <p:cNvSpPr>
            <a:spLocks noChangeAspect="1" noChangeArrowheads="1"/>
          </p:cNvSpPr>
          <p:nvPr/>
        </p:nvSpPr>
        <p:spPr bwMode="auto">
          <a:xfrm>
            <a:off x="-617539" y="4735542"/>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072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6234" name="Google Shape;348;p9">
            <a:extLst>
              <a:ext uri="{FF2B5EF4-FFF2-40B4-BE49-F238E27FC236}">
                <a16:creationId xmlns:a16="http://schemas.microsoft.com/office/drawing/2014/main" id="{01EDB958-C652-5549-E95B-441C2ED41C2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5" name="Google Shape;349;p9">
            <a:extLst>
              <a:ext uri="{FF2B5EF4-FFF2-40B4-BE49-F238E27FC236}">
                <a16:creationId xmlns:a16="http://schemas.microsoft.com/office/drawing/2014/main" id="{3606393E-018A-5A67-45CF-76B912209174}"/>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463" y="1441449"/>
            <a:ext cx="357188"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6" name="Google Shape;350;p9">
            <a:extLst>
              <a:ext uri="{FF2B5EF4-FFF2-40B4-BE49-F238E27FC236}">
                <a16:creationId xmlns:a16="http://schemas.microsoft.com/office/drawing/2014/main" id="{32ECAAFF-71F7-9C84-1D1A-B53D49713E17}"/>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802" y="3035301"/>
            <a:ext cx="423863"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7" name="Google Shape;351;p9" descr="Recurso 32.png">
            <a:extLst>
              <a:ext uri="{FF2B5EF4-FFF2-40B4-BE49-F238E27FC236}">
                <a16:creationId xmlns:a16="http://schemas.microsoft.com/office/drawing/2014/main" id="{1292ABC3-608D-B08E-FC69-9939735A7237}"/>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l="9357" r="2"/>
          <a:stretch>
            <a:fillRect/>
          </a:stretch>
        </p:blipFill>
        <p:spPr bwMode="auto">
          <a:xfrm>
            <a:off x="-547688" y="2625754"/>
            <a:ext cx="404813"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8" name="Google Shape;352;p9">
            <a:extLst>
              <a:ext uri="{FF2B5EF4-FFF2-40B4-BE49-F238E27FC236}">
                <a16:creationId xmlns:a16="http://schemas.microsoft.com/office/drawing/2014/main" id="{9EE534F2-6C54-CAF8-2FE9-CE0CA27F69C2}"/>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r="14565" b="27232"/>
          <a:stretch>
            <a:fillRect/>
          </a:stretch>
        </p:blipFill>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39" name="Google Shape;353;p9" descr="Recurso 37.png">
            <a:extLst>
              <a:ext uri="{FF2B5EF4-FFF2-40B4-BE49-F238E27FC236}">
                <a16:creationId xmlns:a16="http://schemas.microsoft.com/office/drawing/2014/main" id="{C3DC1B3C-4241-F20F-845B-D900268FE34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072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6240" name="Google Shape;354;p9" descr="Recurso 31.png">
            <a:extLst>
              <a:ext uri="{FF2B5EF4-FFF2-40B4-BE49-F238E27FC236}">
                <a16:creationId xmlns:a16="http://schemas.microsoft.com/office/drawing/2014/main" id="{AAEA6C5E-2655-FF30-9F58-9958942271D9}"/>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11145" r="26974"/>
          <a:stretch>
            <a:fillRect/>
          </a:stretch>
        </p:blipFill>
        <p:spPr bwMode="auto">
          <a:xfrm>
            <a:off x="-547690" y="1847878"/>
            <a:ext cx="387351"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1" name="Google Shape;357;p9">
            <a:extLst>
              <a:ext uri="{FF2B5EF4-FFF2-40B4-BE49-F238E27FC236}">
                <a16:creationId xmlns:a16="http://schemas.microsoft.com/office/drawing/2014/main" id="{F46C15CA-ECC1-FC4D-8783-5E61C6AF9023}"/>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2" name="Google Shape;358;p9">
            <a:extLst>
              <a:ext uri="{FF2B5EF4-FFF2-40B4-BE49-F238E27FC236}">
                <a16:creationId xmlns:a16="http://schemas.microsoft.com/office/drawing/2014/main" id="{71FC9A98-AF13-9A30-F35E-1BBBA38FA526}"/>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3" name="Google Shape;150;p1" descr="Recurso 25.png">
            <a:extLst>
              <a:ext uri="{FF2B5EF4-FFF2-40B4-BE49-F238E27FC236}">
                <a16:creationId xmlns:a16="http://schemas.microsoft.com/office/drawing/2014/main" id="{6C515CAD-1C56-06E2-AE99-98455F39D4C4}"/>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4" name="Google Shape;158;p1" descr="Recurso 37.png">
            <a:extLst>
              <a:ext uri="{FF2B5EF4-FFF2-40B4-BE49-F238E27FC236}">
                <a16:creationId xmlns:a16="http://schemas.microsoft.com/office/drawing/2014/main" id="{B3D0D88B-1E58-2099-82B2-80F1D2145E66}"/>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b="18539"/>
          <a:stretch>
            <a:fillRect/>
          </a:stretch>
        </p:blipFill>
        <p:spPr bwMode="auto">
          <a:xfrm>
            <a:off x="-530226" y="573117"/>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5" name="Google Shape;5325;p223">
            <a:extLst>
              <a:ext uri="{FF2B5EF4-FFF2-40B4-BE49-F238E27FC236}">
                <a16:creationId xmlns:a16="http://schemas.microsoft.com/office/drawing/2014/main" id="{3CA98067-4B6B-F919-D6A3-E199BA81CB82}"/>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46" name="Google Shape;201;p3">
            <a:extLst>
              <a:ext uri="{FF2B5EF4-FFF2-40B4-BE49-F238E27FC236}">
                <a16:creationId xmlns:a16="http://schemas.microsoft.com/office/drawing/2014/main" id="{726BE738-7A6A-E1BD-1976-0980C3E78708}"/>
              </a:ext>
            </a:extLst>
          </p:cNvPr>
          <p:cNvSpPr txBox="1">
            <a:spLocks noChangeArrowheads="1"/>
          </p:cNvSpPr>
          <p:nvPr/>
        </p:nvSpPr>
        <p:spPr bwMode="auto">
          <a:xfrm>
            <a:off x="7505701" y="6961188"/>
            <a:ext cx="3270251" cy="2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072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O" altLang="es-CO" sz="1200" b="1" i="0" u="none" strike="noStrike" kern="1200" cap="none" spc="0" normalizeH="0" baseline="0" noProof="0" dirty="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rPr>
              <a:t>http://fews.ideam.gov.co/colombia/imagenH/</a:t>
            </a:r>
            <a:endParaRPr kumimoji="0" lang="es-CO" altLang="es-CO" sz="1200" b="0" i="0" u="none" strike="noStrike" kern="1200" cap="none" spc="0" normalizeH="0" baseline="0" noProof="0" dirty="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
        <p:nvSpPr>
          <p:cNvPr id="436247" name="AutoShape 2">
            <a:extLst>
              <a:ext uri="{FF2B5EF4-FFF2-40B4-BE49-F238E27FC236}">
                <a16:creationId xmlns:a16="http://schemas.microsoft.com/office/drawing/2014/main" id="{0FDBD567-17B0-273D-B941-B64F4C2E6BA0}"/>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defRPr>
            </a:lvl1pPr>
            <a:lvl2pPr marL="742950" indent="-285750" defTabSz="911225">
              <a:defRPr>
                <a:solidFill>
                  <a:schemeClr val="tx1"/>
                </a:solidFill>
                <a:latin typeface="Calibri" panose="020F0502020204030204" pitchFamily="34" charset="0"/>
              </a:defRPr>
            </a:lvl2pPr>
            <a:lvl3pPr marL="1143000" indent="-228600" defTabSz="911225">
              <a:defRPr>
                <a:solidFill>
                  <a:schemeClr val="tx1"/>
                </a:solidFill>
                <a:latin typeface="Calibri" panose="020F0502020204030204" pitchFamily="34" charset="0"/>
              </a:defRPr>
            </a:lvl3pPr>
            <a:lvl4pPr marL="1600200" indent="-228600" defTabSz="911225">
              <a:defRPr>
                <a:solidFill>
                  <a:schemeClr val="tx1"/>
                </a:solidFill>
                <a:latin typeface="Calibri" panose="020F0502020204030204" pitchFamily="34" charset="0"/>
              </a:defRPr>
            </a:lvl4pPr>
            <a:lvl5pPr marL="2057400" indent="-228600" defTabSz="911225">
              <a:defRPr>
                <a:solidFill>
                  <a:schemeClr val="tx1"/>
                </a:solidFill>
                <a:latin typeface="Calibri" panose="020F0502020204030204" pitchFamily="34" charset="0"/>
              </a:defRPr>
            </a:lvl5pPr>
            <a:lvl6pPr marL="2514600" indent="-228600" defTabSz="911225" fontAlgn="base">
              <a:spcBef>
                <a:spcPct val="0"/>
              </a:spcBef>
              <a:spcAft>
                <a:spcPct val="0"/>
              </a:spcAft>
              <a:defRPr>
                <a:solidFill>
                  <a:schemeClr val="tx1"/>
                </a:solidFill>
                <a:latin typeface="Calibri" panose="020F0502020204030204" pitchFamily="34" charset="0"/>
              </a:defRPr>
            </a:lvl6pPr>
            <a:lvl7pPr marL="2971800" indent="-228600" defTabSz="911225" fontAlgn="base">
              <a:spcBef>
                <a:spcPct val="0"/>
              </a:spcBef>
              <a:spcAft>
                <a:spcPct val="0"/>
              </a:spcAft>
              <a:defRPr>
                <a:solidFill>
                  <a:schemeClr val="tx1"/>
                </a:solidFill>
                <a:latin typeface="Calibri" panose="020F0502020204030204" pitchFamily="34" charset="0"/>
              </a:defRPr>
            </a:lvl7pPr>
            <a:lvl8pPr marL="3429000" indent="-228600" defTabSz="911225" fontAlgn="base">
              <a:spcBef>
                <a:spcPct val="0"/>
              </a:spcBef>
              <a:spcAft>
                <a:spcPct val="0"/>
              </a:spcAft>
              <a:defRPr>
                <a:solidFill>
                  <a:schemeClr val="tx1"/>
                </a:solidFill>
                <a:latin typeface="Calibri" panose="020F0502020204030204" pitchFamily="34" charset="0"/>
              </a:defRPr>
            </a:lvl8pPr>
            <a:lvl9pPr marL="3886200" indent="-228600" defTabSz="911225" fontAlgn="base">
              <a:spcBef>
                <a:spcPct val="0"/>
              </a:spcBef>
              <a:spcAft>
                <a:spcPct val="0"/>
              </a:spcAft>
              <a:defRPr>
                <a:solidFill>
                  <a:schemeClr val="tx1"/>
                </a:solidFill>
                <a:latin typeface="Calibri" panose="020F0502020204030204" pitchFamily="34" charset="0"/>
              </a:defRPr>
            </a:lvl9pPr>
          </a:lstStyle>
          <a:p>
            <a:pPr marL="0" marR="0" lvl="0" indent="0" algn="l" defTabSz="910727"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graphicFrame>
        <p:nvGraphicFramePr>
          <p:cNvPr id="31" name="Google Shape;711;p10">
            <a:extLst>
              <a:ext uri="{FF2B5EF4-FFF2-40B4-BE49-F238E27FC236}">
                <a16:creationId xmlns:a16="http://schemas.microsoft.com/office/drawing/2014/main" id="{6C5AC60F-F26B-52B1-BBA6-87B5C176B644}"/>
              </a:ext>
            </a:extLst>
          </p:cNvPr>
          <p:cNvGraphicFramePr>
            <a:graphicFrameLocks noGrp="1"/>
          </p:cNvGraphicFramePr>
          <p:nvPr/>
        </p:nvGraphicFramePr>
        <p:xfrm>
          <a:off x="12515851" y="688975"/>
          <a:ext cx="3348038" cy="3119438"/>
        </p:xfrm>
        <a:graphic>
          <a:graphicData uri="http://schemas.openxmlformats.org/drawingml/2006/table">
            <a:tbl>
              <a:tblPr/>
              <a:tblGrid>
                <a:gridCol w="1596647">
                  <a:extLst>
                    <a:ext uri="{9D8B030D-6E8A-4147-A177-3AD203B41FA5}">
                      <a16:colId xmlns:a16="http://schemas.microsoft.com/office/drawing/2014/main" val="20000"/>
                    </a:ext>
                  </a:extLst>
                </a:gridCol>
                <a:gridCol w="1751391">
                  <a:extLst>
                    <a:ext uri="{9D8B030D-6E8A-4147-A177-3AD203B41FA5}">
                      <a16:colId xmlns:a16="http://schemas.microsoft.com/office/drawing/2014/main" val="20001"/>
                    </a:ext>
                  </a:extLst>
                </a:gridCol>
              </a:tblGrid>
              <a:tr h="442863">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ROJAS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0000"/>
                    </a:solidFill>
                  </a:tcPr>
                </a:tc>
                <a:extLst>
                  <a:ext uri="{0D108BD9-81ED-4DB2-BD59-A6C34878D82A}">
                    <a16:rowId xmlns:a16="http://schemas.microsoft.com/office/drawing/2014/main" val="10000"/>
                  </a:ext>
                </a:extLst>
              </a:tr>
              <a:tr h="387205">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Magdalena -  </a:t>
                      </a:r>
                    </a:p>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Cauca</a:t>
                      </a:r>
                    </a:p>
                  </a:txBody>
                  <a:tcPr marL="21711" marR="21711" marT="10655" marB="1065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ES"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Inundación</a:t>
                      </a:r>
                    </a:p>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ES"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endPar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endParaRPr>
                    </a:p>
                  </a:txBody>
                  <a:tcPr marL="21711" marR="21711" marT="10655" marB="1065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585155">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NARANJAS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C000"/>
                    </a:solidFill>
                  </a:tcPr>
                </a:tc>
                <a:extLst>
                  <a:ext uri="{0D108BD9-81ED-4DB2-BD59-A6C34878D82A}">
                    <a16:rowId xmlns:a16="http://schemas.microsoft.com/office/drawing/2014/main" val="10002"/>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Pacífico</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585155">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AMARILLAS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FF00"/>
                    </a:solidFill>
                  </a:tcPr>
                </a:tc>
                <a:extLst>
                  <a:ext uri="{0D108BD9-81ED-4DB2-BD59-A6C34878D82A}">
                    <a16:rowId xmlns:a16="http://schemas.microsoft.com/office/drawing/2014/main" val="10004"/>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Caribe</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5"/>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Pacífico</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5</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cxnSp>
        <p:nvCxnSpPr>
          <p:cNvPr id="19" name="Conector recto 18">
            <a:extLst>
              <a:ext uri="{FF2B5EF4-FFF2-40B4-BE49-F238E27FC236}">
                <a16:creationId xmlns:a16="http://schemas.microsoft.com/office/drawing/2014/main" id="{1E313FAF-209C-99E3-8822-349AAE519A4F}"/>
              </a:ext>
            </a:extLst>
          </p:cNvPr>
          <p:cNvCxnSpPr>
            <a:cxnSpLocks/>
          </p:cNvCxnSpPr>
          <p:nvPr/>
        </p:nvCxnSpPr>
        <p:spPr>
          <a:xfrm>
            <a:off x="4816477" y="3592414"/>
            <a:ext cx="6750051" cy="2222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AutoShape 2">
            <a:extLst>
              <a:ext uri="{FF2B5EF4-FFF2-40B4-BE49-F238E27FC236}">
                <a16:creationId xmlns:a16="http://schemas.microsoft.com/office/drawing/2014/main" id="{E66657A6-1D4C-99E2-25A7-DF024FAAD2FF}"/>
              </a:ext>
            </a:extLst>
          </p:cNvPr>
          <p:cNvSpPr>
            <a:spLocks noChangeAspect="1" noChangeArrowheads="1"/>
          </p:cNvSpPr>
          <p:nvPr/>
        </p:nvSpPr>
        <p:spPr bwMode="auto">
          <a:xfrm>
            <a:off x="9499642" y="3778297"/>
            <a:ext cx="261937"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2088"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9" name="AutoShape 2">
            <a:extLst>
              <a:ext uri="{FF2B5EF4-FFF2-40B4-BE49-F238E27FC236}">
                <a16:creationId xmlns:a16="http://schemas.microsoft.com/office/drawing/2014/main" id="{59FB6B84-11A6-53EC-A1D6-64C9556BBC6A}"/>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defRPr>
            </a:lvl1pPr>
            <a:lvl2pPr marL="742950" indent="-285750" defTabSz="911225">
              <a:defRPr>
                <a:solidFill>
                  <a:schemeClr val="tx1"/>
                </a:solidFill>
                <a:latin typeface="Calibri" panose="020F0502020204030204" pitchFamily="34" charset="0"/>
              </a:defRPr>
            </a:lvl2pPr>
            <a:lvl3pPr marL="1143000" indent="-228600" defTabSz="911225">
              <a:defRPr>
                <a:solidFill>
                  <a:schemeClr val="tx1"/>
                </a:solidFill>
                <a:latin typeface="Calibri" panose="020F0502020204030204" pitchFamily="34" charset="0"/>
              </a:defRPr>
            </a:lvl3pPr>
            <a:lvl4pPr marL="1600200" indent="-228600" defTabSz="911225">
              <a:defRPr>
                <a:solidFill>
                  <a:schemeClr val="tx1"/>
                </a:solidFill>
                <a:latin typeface="Calibri" panose="020F0502020204030204" pitchFamily="34" charset="0"/>
              </a:defRPr>
            </a:lvl4pPr>
            <a:lvl5pPr marL="2057400" indent="-228600" defTabSz="911225">
              <a:defRPr>
                <a:solidFill>
                  <a:schemeClr val="tx1"/>
                </a:solidFill>
                <a:latin typeface="Calibri" panose="020F0502020204030204" pitchFamily="34" charset="0"/>
              </a:defRPr>
            </a:lvl5pPr>
            <a:lvl6pPr marL="2514600" indent="-228600" defTabSz="911225" fontAlgn="base">
              <a:spcBef>
                <a:spcPct val="0"/>
              </a:spcBef>
              <a:spcAft>
                <a:spcPct val="0"/>
              </a:spcAft>
              <a:defRPr>
                <a:solidFill>
                  <a:schemeClr val="tx1"/>
                </a:solidFill>
                <a:latin typeface="Calibri" panose="020F0502020204030204" pitchFamily="34" charset="0"/>
              </a:defRPr>
            </a:lvl6pPr>
            <a:lvl7pPr marL="2971800" indent="-228600" defTabSz="911225" fontAlgn="base">
              <a:spcBef>
                <a:spcPct val="0"/>
              </a:spcBef>
              <a:spcAft>
                <a:spcPct val="0"/>
              </a:spcAft>
              <a:defRPr>
                <a:solidFill>
                  <a:schemeClr val="tx1"/>
                </a:solidFill>
                <a:latin typeface="Calibri" panose="020F0502020204030204" pitchFamily="34" charset="0"/>
              </a:defRPr>
            </a:lvl7pPr>
            <a:lvl8pPr marL="3429000" indent="-228600" defTabSz="911225" fontAlgn="base">
              <a:spcBef>
                <a:spcPct val="0"/>
              </a:spcBef>
              <a:spcAft>
                <a:spcPct val="0"/>
              </a:spcAft>
              <a:defRPr>
                <a:solidFill>
                  <a:schemeClr val="tx1"/>
                </a:solidFill>
                <a:latin typeface="Calibri" panose="020F0502020204030204" pitchFamily="34" charset="0"/>
              </a:defRPr>
            </a:lvl8pPr>
            <a:lvl9pPr marL="3886200" indent="-228600" defTabSz="911225" fontAlgn="base">
              <a:spcBef>
                <a:spcPct val="0"/>
              </a:spcBef>
              <a:spcAft>
                <a:spcPct val="0"/>
              </a:spcAft>
              <a:defRPr>
                <a:solidFill>
                  <a:schemeClr val="tx1"/>
                </a:solidFill>
                <a:latin typeface="Calibri" panose="020F0502020204030204" pitchFamily="34" charset="0"/>
              </a:defRPr>
            </a:lvl9pPr>
          </a:lstStyle>
          <a:p>
            <a:pPr marL="0" marR="0" lvl="0" indent="0" algn="l" defTabSz="910727"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12" name="Marcador de texto 1">
            <a:extLst>
              <a:ext uri="{FF2B5EF4-FFF2-40B4-BE49-F238E27FC236}">
                <a16:creationId xmlns:a16="http://schemas.microsoft.com/office/drawing/2014/main" id="{5BFB1788-0D04-EC4E-5182-2B806D862B84}"/>
              </a:ext>
            </a:extLst>
          </p:cNvPr>
          <p:cNvSpPr txBox="1">
            <a:spLocks/>
          </p:cNvSpPr>
          <p:nvPr/>
        </p:nvSpPr>
        <p:spPr>
          <a:xfrm>
            <a:off x="4791077" y="1095403"/>
            <a:ext cx="6115051"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7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POR PROBABILIDAD DE CRECIENTES SÚBITAS Y/O INUNDACIONES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3" name="Marcador de texto 1">
            <a:extLst>
              <a:ext uri="{FF2B5EF4-FFF2-40B4-BE49-F238E27FC236}">
                <a16:creationId xmlns:a16="http://schemas.microsoft.com/office/drawing/2014/main" id="{63EC3386-5DE6-046C-422A-43FC478A6831}"/>
              </a:ext>
            </a:extLst>
          </p:cNvPr>
          <p:cNvSpPr txBox="1">
            <a:spLocks/>
          </p:cNvSpPr>
          <p:nvPr/>
        </p:nvSpPr>
        <p:spPr>
          <a:xfrm>
            <a:off x="5386494" y="3694512"/>
            <a:ext cx="2867025" cy="376237"/>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7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INUNDACIONES Y/O </a:t>
            </a:r>
          </a:p>
          <a:p>
            <a:pPr marL="0" marR="0" lvl="0" indent="0" algn="ctr" defTabSz="12177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CRECIENTE SÚBITAS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4" name="Marcador de texto 1">
            <a:extLst>
              <a:ext uri="{FF2B5EF4-FFF2-40B4-BE49-F238E27FC236}">
                <a16:creationId xmlns:a16="http://schemas.microsoft.com/office/drawing/2014/main" id="{57505F52-9782-1353-F757-FD3ECD357B45}"/>
              </a:ext>
            </a:extLst>
          </p:cNvPr>
          <p:cNvSpPr txBox="1">
            <a:spLocks/>
          </p:cNvSpPr>
          <p:nvPr/>
        </p:nvSpPr>
        <p:spPr>
          <a:xfrm>
            <a:off x="8685242" y="3693001"/>
            <a:ext cx="2420937"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7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NIVELES BAJOS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pic>
        <p:nvPicPr>
          <p:cNvPr id="50" name="Imagen 49">
            <a:extLst>
              <a:ext uri="{FF2B5EF4-FFF2-40B4-BE49-F238E27FC236}">
                <a16:creationId xmlns:a16="http://schemas.microsoft.com/office/drawing/2014/main" id="{922BD007-E07F-6C46-527B-5FE2006DB9A5}"/>
              </a:ext>
            </a:extLst>
          </p:cNvPr>
          <p:cNvPicPr>
            <a:picLocks noChangeAspect="1"/>
          </p:cNvPicPr>
          <p:nvPr/>
        </p:nvPicPr>
        <p:blipFill>
          <a:blip r:embed="rId17" r:link="rId18">
            <a:extLst>
              <a:ext uri="{28A0092B-C50C-407E-A947-70E740481C1C}">
                <a14:useLocalDpi xmlns:a14="http://schemas.microsoft.com/office/drawing/2010/main" val="0"/>
              </a:ext>
            </a:extLst>
          </a:blip>
          <a:srcRect/>
          <a:stretch>
            <a:fillRect/>
          </a:stretch>
        </p:blipFill>
        <p:spPr>
          <a:xfrm>
            <a:off x="5689747" y="4129542"/>
            <a:ext cx="2180027" cy="696993"/>
          </a:xfrm>
          <a:prstGeom prst="rect">
            <a:avLst/>
          </a:prstGeom>
        </p:spPr>
      </p:pic>
      <p:pic>
        <p:nvPicPr>
          <p:cNvPr id="54" name="Imagen 53">
            <a:extLst>
              <a:ext uri="{FF2B5EF4-FFF2-40B4-BE49-F238E27FC236}">
                <a16:creationId xmlns:a16="http://schemas.microsoft.com/office/drawing/2014/main" id="{219B649C-7CFE-D842-A390-7FF0904EE24F}"/>
              </a:ext>
            </a:extLst>
          </p:cNvPr>
          <p:cNvPicPr>
            <a:picLocks noChangeAspect="1"/>
          </p:cNvPicPr>
          <p:nvPr/>
        </p:nvPicPr>
        <p:blipFill rotWithShape="1">
          <a:blip r:embed="rId19" r:link="rId20">
            <a:extLst>
              <a:ext uri="{28A0092B-C50C-407E-A947-70E740481C1C}">
                <a14:useLocalDpi xmlns:a14="http://schemas.microsoft.com/office/drawing/2010/main" val="0"/>
              </a:ext>
            </a:extLst>
          </a:blip>
          <a:srcRect t="1" b="-25096"/>
          <a:stretch>
            <a:fillRect/>
          </a:stretch>
        </p:blipFill>
        <p:spPr>
          <a:xfrm>
            <a:off x="12772104" y="4229522"/>
            <a:ext cx="3060000" cy="573415"/>
          </a:xfrm>
          <a:prstGeom prst="rect">
            <a:avLst/>
          </a:prstGeom>
        </p:spPr>
      </p:pic>
      <p:pic>
        <p:nvPicPr>
          <p:cNvPr id="6" name="Google Shape;3085;p17">
            <a:extLst>
              <a:ext uri="{FF2B5EF4-FFF2-40B4-BE49-F238E27FC236}">
                <a16:creationId xmlns:a16="http://schemas.microsoft.com/office/drawing/2014/main" id="{51276281-C3C3-7F2F-D28A-48C23C6A9D95}"/>
              </a:ext>
            </a:extLst>
          </p:cNvPr>
          <p:cNvPicPr preferRelativeResize="0">
            <a:picLocks noChangeAspect="1" noChangeArrowheads="1"/>
          </p:cNvPicPr>
          <p:nvPr/>
        </p:nvPicPr>
        <p:blipFill>
          <a:blip r:embed="rId21" r:link="rId22" cstate="hqprint">
            <a:extLst>
              <a:ext uri="{28A0092B-C50C-407E-A947-70E740481C1C}">
                <a14:useLocalDpi xmlns:a14="http://schemas.microsoft.com/office/drawing/2010/main" val="0"/>
              </a:ext>
            </a:extLst>
          </a:blip>
          <a:srcRect/>
          <a:stretch>
            <a:fillRect/>
          </a:stretch>
        </p:blipFill>
        <p:spPr bwMode="auto">
          <a:xfrm>
            <a:off x="161925" y="952607"/>
            <a:ext cx="4241800" cy="54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6137;p257">
            <a:extLst>
              <a:ext uri="{FF2B5EF4-FFF2-40B4-BE49-F238E27FC236}">
                <a16:creationId xmlns:a16="http://schemas.microsoft.com/office/drawing/2014/main" id="{CC048891-317C-1AA3-8601-66E0CA7384ED}"/>
              </a:ext>
            </a:extLst>
          </p:cNvPr>
          <p:cNvSpPr>
            <a:spLocks noChangeAspect="1" noChangeArrowheads="1"/>
          </p:cNvSpPr>
          <p:nvPr/>
        </p:nvSpPr>
        <p:spPr bwMode="auto">
          <a:xfrm>
            <a:off x="1524027" y="2624165"/>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7243"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 name="Imagen 16">
            <a:extLst>
              <a:ext uri="{FF2B5EF4-FFF2-40B4-BE49-F238E27FC236}">
                <a16:creationId xmlns:a16="http://schemas.microsoft.com/office/drawing/2014/main" id="{A625DC32-7885-85E6-DD6A-39223EEE3198}"/>
              </a:ext>
            </a:extLst>
          </p:cNvPr>
          <p:cNvPicPr>
            <a:picLocks noChangeAspect="1"/>
          </p:cNvPicPr>
          <p:nvPr/>
        </p:nvPicPr>
        <p:blipFill rotWithShape="1">
          <a:blip r:embed="rId19" r:link="rId20">
            <a:extLst>
              <a:ext uri="{28A0092B-C50C-407E-A947-70E740481C1C}">
                <a14:useLocalDpi xmlns:a14="http://schemas.microsoft.com/office/drawing/2010/main" val="0"/>
              </a:ext>
            </a:extLst>
          </a:blip>
          <a:srcRect t="68383" b="-1"/>
          <a:stretch>
            <a:fillRect/>
          </a:stretch>
        </p:blipFill>
        <p:spPr>
          <a:xfrm>
            <a:off x="6373039" y="3252676"/>
            <a:ext cx="3280552" cy="237941"/>
          </a:xfrm>
          <a:prstGeom prst="rect">
            <a:avLst/>
          </a:prstGeom>
        </p:spPr>
      </p:pic>
      <p:pic>
        <p:nvPicPr>
          <p:cNvPr id="7" name="Imagen 6" descr="Interfaz de usuario gráfica, Texto, Aplicación&#10;&#10;Descripción generada automáticamente">
            <a:extLst>
              <a:ext uri="{FF2B5EF4-FFF2-40B4-BE49-F238E27FC236}">
                <a16:creationId xmlns:a16="http://schemas.microsoft.com/office/drawing/2014/main" id="{2E2888D1-FD9E-B2CE-1B2A-9D05585F95B1}"/>
              </a:ext>
            </a:extLst>
          </p:cNvPr>
          <p:cNvPicPr>
            <a:picLocks noChangeAspect="1"/>
          </p:cNvPicPr>
          <p:nvPr/>
        </p:nvPicPr>
        <p:blipFill>
          <a:blip r:embed="rId17" r:link="rId23">
            <a:extLst>
              <a:ext uri="{28A0092B-C50C-407E-A947-70E740481C1C}">
                <a14:useLocalDpi xmlns:a14="http://schemas.microsoft.com/office/drawing/2010/main" val="0"/>
              </a:ext>
            </a:extLst>
          </a:blip>
          <a:stretch>
            <a:fillRect/>
          </a:stretch>
        </p:blipFill>
        <p:spPr>
          <a:xfrm>
            <a:off x="4571764" y="1469538"/>
            <a:ext cx="2167200" cy="1111735"/>
          </a:xfrm>
          <a:prstGeom prst="rect">
            <a:avLst/>
          </a:prstGeom>
        </p:spPr>
      </p:pic>
      <p:pic>
        <p:nvPicPr>
          <p:cNvPr id="11" name="Imagen 10" descr="Interfaz de usuario gráfica, Texto, Aplicación&#10;&#10;Descripción generada automáticamente">
            <a:extLst>
              <a:ext uri="{FF2B5EF4-FFF2-40B4-BE49-F238E27FC236}">
                <a16:creationId xmlns:a16="http://schemas.microsoft.com/office/drawing/2014/main" id="{E69DF95F-4C33-BE5F-DB6D-1AB21A94EEB4}"/>
              </a:ext>
            </a:extLst>
          </p:cNvPr>
          <p:cNvPicPr>
            <a:picLocks noChangeAspect="1"/>
          </p:cNvPicPr>
          <p:nvPr/>
        </p:nvPicPr>
        <p:blipFill>
          <a:blip r:embed="rId24" r:link="rId25">
            <a:extLst>
              <a:ext uri="{28A0092B-C50C-407E-A947-70E740481C1C}">
                <a14:useLocalDpi xmlns:a14="http://schemas.microsoft.com/office/drawing/2010/main" val="0"/>
              </a:ext>
            </a:extLst>
          </a:blip>
          <a:stretch>
            <a:fillRect/>
          </a:stretch>
        </p:blipFill>
        <p:spPr>
          <a:xfrm>
            <a:off x="8865773" y="4172833"/>
            <a:ext cx="2040355" cy="425469"/>
          </a:xfrm>
          <a:prstGeom prst="rect">
            <a:avLst/>
          </a:prstGeom>
        </p:spPr>
      </p:pic>
      <p:pic>
        <p:nvPicPr>
          <p:cNvPr id="16" name="Imagen 15" descr="Tabla&#10;&#10;Descripción generada automáticamente">
            <a:extLst>
              <a:ext uri="{FF2B5EF4-FFF2-40B4-BE49-F238E27FC236}">
                <a16:creationId xmlns:a16="http://schemas.microsoft.com/office/drawing/2014/main" id="{65C2CAEA-3DE8-10FC-24E4-6606D1E888D1}"/>
              </a:ext>
            </a:extLst>
          </p:cNvPr>
          <p:cNvPicPr>
            <a:picLocks noChangeAspect="1"/>
          </p:cNvPicPr>
          <p:nvPr/>
        </p:nvPicPr>
        <p:blipFill>
          <a:blip r:embed="rId26" r:link="rId27">
            <a:extLst>
              <a:ext uri="{28A0092B-C50C-407E-A947-70E740481C1C}">
                <a14:useLocalDpi xmlns:a14="http://schemas.microsoft.com/office/drawing/2010/main" val="0"/>
              </a:ext>
            </a:extLst>
          </a:blip>
          <a:stretch>
            <a:fillRect/>
          </a:stretch>
        </p:blipFill>
        <p:spPr>
          <a:xfrm>
            <a:off x="9263988" y="1469538"/>
            <a:ext cx="2167200" cy="1262437"/>
          </a:xfrm>
          <a:prstGeom prst="rect">
            <a:avLst/>
          </a:prstGeom>
        </p:spPr>
      </p:pic>
      <p:pic>
        <p:nvPicPr>
          <p:cNvPr id="39" name="Imagen 38">
            <a:extLst>
              <a:ext uri="{FF2B5EF4-FFF2-40B4-BE49-F238E27FC236}">
                <a16:creationId xmlns:a16="http://schemas.microsoft.com/office/drawing/2014/main" id="{77ACE24F-E4ED-9B9F-24AF-EC504E667F3C}"/>
              </a:ext>
            </a:extLst>
          </p:cNvPr>
          <p:cNvPicPr>
            <a:picLocks noChangeAspect="1"/>
          </p:cNvPicPr>
          <p:nvPr/>
        </p:nvPicPr>
        <p:blipFill>
          <a:blip r:embed="rId28" r:link="rId29">
            <a:extLst>
              <a:ext uri="{28A0092B-C50C-407E-A947-70E740481C1C}">
                <a14:useLocalDpi xmlns:a14="http://schemas.microsoft.com/office/drawing/2010/main" val="0"/>
              </a:ext>
            </a:extLst>
          </a:blip>
          <a:srcRect/>
          <a:stretch>
            <a:fillRect/>
          </a:stretch>
        </p:blipFill>
        <p:spPr>
          <a:xfrm>
            <a:off x="6917876" y="1469539"/>
            <a:ext cx="2167200" cy="1262436"/>
          </a:xfrm>
          <a:prstGeom prst="rect">
            <a:avLst/>
          </a:prstGeom>
        </p:spPr>
      </p:pic>
      <p:sp>
        <p:nvSpPr>
          <p:cNvPr id="8" name="Google Shape;3036;p14">
            <a:extLst>
              <a:ext uri="{FF2B5EF4-FFF2-40B4-BE49-F238E27FC236}">
                <a16:creationId xmlns:a16="http://schemas.microsoft.com/office/drawing/2014/main" id="{FC29B203-06B5-BE68-19D2-6C561F0B8E06}"/>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440003720"/>
      </p:ext>
    </p:extLst>
  </p:cSld>
  <p:clrMapOvr>
    <a:masterClrMapping/>
  </p:clrMapOvr>
  <p:transition spd="slow" advTm="2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B0273-8ABD-17A4-4887-226E22FC434F}"/>
            </a:ext>
          </a:extLst>
        </p:cNvPr>
        <p:cNvGrpSpPr/>
        <p:nvPr/>
      </p:nvGrpSpPr>
      <p:grpSpPr>
        <a:xfrm>
          <a:off x="0" y="0"/>
          <a:ext cx="0" cy="0"/>
          <a:chOff x="0" y="0"/>
          <a:chExt cx="0" cy="0"/>
        </a:xfrm>
      </p:grpSpPr>
      <p:pic>
        <p:nvPicPr>
          <p:cNvPr id="437250" name="Google Shape;3085;p17">
            <a:extLst>
              <a:ext uri="{FF2B5EF4-FFF2-40B4-BE49-F238E27FC236}">
                <a16:creationId xmlns:a16="http://schemas.microsoft.com/office/drawing/2014/main" id="{A9718070-1B6F-6B51-4D46-0E5396C3C8FA}"/>
              </a:ext>
            </a:extLst>
          </p:cNvPr>
          <p:cNvPicPr preferRelativeResize="0">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07894" y="906653"/>
            <a:ext cx="4241799" cy="54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62" name="Google Shape;347;p9" descr="Recurso 25.png">
            <a:extLst>
              <a:ext uri="{FF2B5EF4-FFF2-40B4-BE49-F238E27FC236}">
                <a16:creationId xmlns:a16="http://schemas.microsoft.com/office/drawing/2014/main" id="{2F95E2B3-CE3C-3C2C-F469-0CAE6EA85E06}"/>
              </a:ext>
            </a:extLst>
          </p:cNvPr>
          <p:cNvSpPr>
            <a:spLocks noChangeAspect="1" noChangeArrowheads="1"/>
          </p:cNvSpPr>
          <p:nvPr/>
        </p:nvSpPr>
        <p:spPr bwMode="auto">
          <a:xfrm>
            <a:off x="-617539" y="4735546"/>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81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81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81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81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81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7138"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7263" name="Google Shape;357;p9">
            <a:extLst>
              <a:ext uri="{FF2B5EF4-FFF2-40B4-BE49-F238E27FC236}">
                <a16:creationId xmlns:a16="http://schemas.microsoft.com/office/drawing/2014/main" id="{A3856C09-8D36-E1DF-4E31-3D6196630A1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4" name="Google Shape;358;p9">
            <a:extLst>
              <a:ext uri="{FF2B5EF4-FFF2-40B4-BE49-F238E27FC236}">
                <a16:creationId xmlns:a16="http://schemas.microsoft.com/office/drawing/2014/main" id="{881CC557-CC6B-87A9-7236-64633CA9839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5" name="Google Shape;150;p1" descr="Recurso 25.png">
            <a:extLst>
              <a:ext uri="{FF2B5EF4-FFF2-40B4-BE49-F238E27FC236}">
                <a16:creationId xmlns:a16="http://schemas.microsoft.com/office/drawing/2014/main" id="{B9F70287-4399-DD4A-F119-735F6608B40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6" name="Google Shape;5325;p223">
            <a:extLst>
              <a:ext uri="{FF2B5EF4-FFF2-40B4-BE49-F238E27FC236}">
                <a16:creationId xmlns:a16="http://schemas.microsoft.com/office/drawing/2014/main" id="{0D2D2158-0070-C1C9-CDCD-F6894D8F71BF}"/>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7"/>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7" name="Google Shape;715;p10">
            <a:extLst>
              <a:ext uri="{FF2B5EF4-FFF2-40B4-BE49-F238E27FC236}">
                <a16:creationId xmlns:a16="http://schemas.microsoft.com/office/drawing/2014/main" id="{45D15573-3BA2-E046-D75E-4DC8A23E8618}"/>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926" y="1705009"/>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2" name="Google Shape;742;p15">
            <a:extLst>
              <a:ext uri="{FF2B5EF4-FFF2-40B4-BE49-F238E27FC236}">
                <a16:creationId xmlns:a16="http://schemas.microsoft.com/office/drawing/2014/main" id="{BB4C9602-54AA-178B-D56C-60E74625F289}"/>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4513" y="2933734"/>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3" name="Google Shape;741;p15">
            <a:extLst>
              <a:ext uri="{FF2B5EF4-FFF2-40B4-BE49-F238E27FC236}">
                <a16:creationId xmlns:a16="http://schemas.microsoft.com/office/drawing/2014/main" id="{8EFD7368-7323-4F7F-9484-E772F2C24763}"/>
              </a:ext>
            </a:extLst>
          </p:cNvPr>
          <p:cNvPicPr preferRelativeResize="0">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50864" y="1324009"/>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4" name="Google Shape;719;p10" descr="Recurso 37.png">
            <a:extLst>
              <a:ext uri="{FF2B5EF4-FFF2-40B4-BE49-F238E27FC236}">
                <a16:creationId xmlns:a16="http://schemas.microsoft.com/office/drawing/2014/main" id="{86204F40-C1D6-07B0-6CCF-00B93C53734E}"/>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b="18538"/>
          <a:stretch>
            <a:fillRect/>
          </a:stretch>
        </p:blipFill>
        <p:spPr bwMode="auto">
          <a:xfrm>
            <a:off x="-552450" y="1050958"/>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137;p257">
            <a:extLst>
              <a:ext uri="{FF2B5EF4-FFF2-40B4-BE49-F238E27FC236}">
                <a16:creationId xmlns:a16="http://schemas.microsoft.com/office/drawing/2014/main" id="{A0F97F68-78E4-B127-E1CF-30DEE7289548}"/>
              </a:ext>
            </a:extLst>
          </p:cNvPr>
          <p:cNvSpPr>
            <a:spLocks noChangeAspect="1" noChangeArrowheads="1"/>
          </p:cNvSpPr>
          <p:nvPr/>
        </p:nvSpPr>
        <p:spPr bwMode="auto">
          <a:xfrm>
            <a:off x="1524033" y="2624170"/>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7029"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5" name="Google Shape;720;p10" descr="Recurso 31.png">
            <a:extLst>
              <a:ext uri="{FF2B5EF4-FFF2-40B4-BE49-F238E27FC236}">
                <a16:creationId xmlns:a16="http://schemas.microsoft.com/office/drawing/2014/main" id="{CC292885-0972-EA12-87FB-26052945BDDC}"/>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214" y="1951270"/>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oogle Shape;3099;p17">
            <a:extLst>
              <a:ext uri="{FF2B5EF4-FFF2-40B4-BE49-F238E27FC236}">
                <a16:creationId xmlns:a16="http://schemas.microsoft.com/office/drawing/2014/main" id="{CB2E91CC-84B3-9AAA-CB4F-7F3FCCDFE1C4}"/>
              </a:ext>
            </a:extLst>
          </p:cNvPr>
          <p:cNvGraphicFramePr>
            <a:graphicFrameLocks noGrp="1"/>
          </p:cNvGraphicFramePr>
          <p:nvPr>
            <p:extLst>
              <p:ext uri="{D42A27DB-BD31-4B8C-83A1-F6EECF244321}">
                <p14:modId xmlns:p14="http://schemas.microsoft.com/office/powerpoint/2010/main" val="2073429348"/>
              </p:ext>
            </p:extLst>
          </p:nvPr>
        </p:nvGraphicFramePr>
        <p:xfrm>
          <a:off x="4449693" y="1636612"/>
          <a:ext cx="7592400" cy="2105559"/>
        </p:xfrm>
        <a:graphic>
          <a:graphicData uri="http://schemas.openxmlformats.org/drawingml/2006/table">
            <a:tbl>
              <a:tblPr/>
              <a:tblGrid>
                <a:gridCol w="1198632">
                  <a:extLst>
                    <a:ext uri="{9D8B030D-6E8A-4147-A177-3AD203B41FA5}">
                      <a16:colId xmlns:a16="http://schemas.microsoft.com/office/drawing/2014/main" val="20000"/>
                    </a:ext>
                  </a:extLst>
                </a:gridCol>
                <a:gridCol w="6393768">
                  <a:extLst>
                    <a:ext uri="{9D8B030D-6E8A-4147-A177-3AD203B41FA5}">
                      <a16:colId xmlns:a16="http://schemas.microsoft.com/office/drawing/2014/main" val="20001"/>
                    </a:ext>
                  </a:extLst>
                </a:gridCol>
              </a:tblGrid>
              <a:tr h="372331">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8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8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3" marR="16273" marT="8003" marB="8003"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8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DESBORDAMIANETOS Y/O INUNDACIONES:</a:t>
                      </a:r>
                    </a:p>
                  </a:txBody>
                  <a:tcPr marL="16273" marR="16273" marT="8003" marB="8003"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0">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1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Pacifico</a:t>
                      </a:r>
                    </a:p>
                  </a:txBody>
                  <a:tcPr marL="21723" marR="21723" marT="10659" marB="10659"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1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1100" u="none" strike="noStrike" cap="none" dirty="0">
                          <a:latin typeface="Verdana" panose="020B0604030504040204" pitchFamily="34" charset="0"/>
                          <a:ea typeface="Verdana" panose="020B0604030504040204" pitchFamily="34" charset="0"/>
                          <a:cs typeface="Arial Narrow"/>
                          <a:sym typeface="Arial Narrow"/>
                        </a:rPr>
                        <a:t>Desbordamiento del río Baudó en zona rural del municipio del Medio Baudó - Choco (05/12/2024).</a:t>
                      </a:r>
                    </a:p>
                  </a:txBody>
                  <a:tcPr marL="28947" marR="28947" marT="14207" marB="14207"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2907658540"/>
                  </a:ext>
                </a:extLst>
              </a:tr>
              <a:tr h="0">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1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Magdalena – Cauca</a:t>
                      </a:r>
                    </a:p>
                  </a:txBody>
                  <a:tcPr marL="21723" marR="21723" marT="10659" marB="10659"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1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1100" b="0" u="none" strike="noStrike" cap="none" dirty="0">
                          <a:latin typeface="Verdana" panose="020B0604030504040204" pitchFamily="34" charset="0"/>
                          <a:ea typeface="Verdana" panose="020B0604030504040204" pitchFamily="34" charset="0"/>
                          <a:cs typeface="Arial Narrow"/>
                          <a:sym typeface="Arial Narrow"/>
                        </a:rPr>
                        <a:t>Afectaciones por rompimiento del dique marginal del río Cauca, en el sector </a:t>
                      </a:r>
                      <a:r>
                        <a:rPr lang="es-ES" sz="1100" b="0" u="none" strike="noStrike" cap="none" dirty="0" err="1">
                          <a:latin typeface="Verdana" panose="020B0604030504040204" pitchFamily="34" charset="0"/>
                          <a:ea typeface="Verdana" panose="020B0604030504040204" pitchFamily="34" charset="0"/>
                          <a:cs typeface="Arial Narrow"/>
                          <a:sym typeface="Arial Narrow"/>
                        </a:rPr>
                        <a:t>Caregato</a:t>
                      </a:r>
                      <a:r>
                        <a:rPr lang="es-ES" sz="1100" b="0" u="none" strike="noStrike" cap="none" dirty="0">
                          <a:latin typeface="Verdana" panose="020B0604030504040204" pitchFamily="34" charset="0"/>
                          <a:ea typeface="Verdana" panose="020B0604030504040204" pitchFamily="34" charset="0"/>
                          <a:cs typeface="Arial Narrow"/>
                          <a:sym typeface="Arial Narrow"/>
                        </a:rPr>
                        <a:t>, a la altura de San Jacinto del Cauca (Bolívar). Se recomienda especial atención en La Región de La Mojana por transvase del caudal del río Cauca (06/05/2024).</a:t>
                      </a:r>
                    </a:p>
                    <a:p>
                      <a:pPr marL="171450" marR="0" lvl="1"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1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Inundaciones en la cuenca baja del río San Jorge asociadas al ingreso del río Cauca a través de los boquetes en los sectores de </a:t>
                      </a:r>
                      <a:r>
                        <a:rPr lang="es-ES" sz="11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Caregato</a:t>
                      </a:r>
                      <a:r>
                        <a:rPr lang="es-ES" sz="11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y Los Arrastres afectando zonas en los municipios de San Jacinto del Cauca, Caimito, San Benito Abad, Ayapel, Guaranda, San Marcos, Galeras y Sucre.</a:t>
                      </a:r>
                      <a:endParaRPr lang="es-ES" sz="1100" u="none" strike="noStrike" kern="1200" baseline="0" dirty="0">
                        <a:effectLst/>
                        <a:latin typeface="Verdana" panose="020B0604030504040204" pitchFamily="34" charset="0"/>
                        <a:ea typeface="Verdana" panose="020B0604030504040204" pitchFamily="34" charset="0"/>
                      </a:endParaRPr>
                    </a:p>
                  </a:txBody>
                  <a:tcPr marL="28947" marR="28947" marT="14207" marB="14207"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2457962348"/>
                  </a:ext>
                </a:extLst>
              </a:tr>
            </a:tbl>
          </a:graphicData>
        </a:graphic>
      </p:graphicFrame>
      <p:sp>
        <p:nvSpPr>
          <p:cNvPr id="4" name="Google Shape;6137;p257">
            <a:extLst>
              <a:ext uri="{FF2B5EF4-FFF2-40B4-BE49-F238E27FC236}">
                <a16:creationId xmlns:a16="http://schemas.microsoft.com/office/drawing/2014/main" id="{3BB84309-68B3-06D9-C949-21915910E641}"/>
              </a:ext>
            </a:extLst>
          </p:cNvPr>
          <p:cNvSpPr>
            <a:spLocks noChangeAspect="1" noChangeArrowheads="1"/>
          </p:cNvSpPr>
          <p:nvPr/>
        </p:nvSpPr>
        <p:spPr bwMode="auto">
          <a:xfrm>
            <a:off x="1524033" y="2624170"/>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7029"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717;p10" descr="Recurso 32.png">
            <a:extLst>
              <a:ext uri="{FF2B5EF4-FFF2-40B4-BE49-F238E27FC236}">
                <a16:creationId xmlns:a16="http://schemas.microsoft.com/office/drawing/2014/main" id="{FC300A20-9376-6ECB-33D0-2E710EFFF371}"/>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7850" y="2367677"/>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CB6B7A83-3413-E93F-1920-337E0577F8E7}"/>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4" name="Google Shape;742;p15">
            <a:extLst>
              <a:ext uri="{FF2B5EF4-FFF2-40B4-BE49-F238E27FC236}">
                <a16:creationId xmlns:a16="http://schemas.microsoft.com/office/drawing/2014/main" id="{F850BA51-716A-052F-0F88-0164CD823A31}"/>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98999" y="3163716"/>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742;p15">
            <a:extLst>
              <a:ext uri="{FF2B5EF4-FFF2-40B4-BE49-F238E27FC236}">
                <a16:creationId xmlns:a16="http://schemas.microsoft.com/office/drawing/2014/main" id="{C6535A12-A682-F63C-45FD-98E212C9842F}"/>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94738" y="2407825"/>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742;p15">
            <a:extLst>
              <a:ext uri="{FF2B5EF4-FFF2-40B4-BE49-F238E27FC236}">
                <a16:creationId xmlns:a16="http://schemas.microsoft.com/office/drawing/2014/main" id="{DA04F1F2-5183-0292-E8C8-33B1834A2768}"/>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95375" y="2228683"/>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5982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63A7E-532C-CC79-5000-ED42C489113D}"/>
            </a:ext>
          </a:extLst>
        </p:cNvPr>
        <p:cNvGrpSpPr/>
        <p:nvPr/>
      </p:nvGrpSpPr>
      <p:grpSpPr>
        <a:xfrm>
          <a:off x="0" y="0"/>
          <a:ext cx="0" cy="0"/>
          <a:chOff x="0" y="0"/>
          <a:chExt cx="0" cy="0"/>
        </a:xfrm>
      </p:grpSpPr>
      <p:pic>
        <p:nvPicPr>
          <p:cNvPr id="441391" name="Google Shape;3173;p20" descr="O:\Mi unidad\OSPA\01. Tematicas\02. Hidrologia\01. Productos\01.Mapas_Alertas_Hidrologicas\temporales\jpg\AH_Caribe.jpg">
            <a:extLst>
              <a:ext uri="{FF2B5EF4-FFF2-40B4-BE49-F238E27FC236}">
                <a16:creationId xmlns:a16="http://schemas.microsoft.com/office/drawing/2014/main" id="{7BE3754A-268D-9C7E-45FB-C3A41CDCAECD}"/>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207963" y="1144588"/>
            <a:ext cx="4070350"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92" name="Google Shape;3180;p20" descr="Recurso 39.png">
            <a:extLst>
              <a:ext uri="{FF2B5EF4-FFF2-40B4-BE49-F238E27FC236}">
                <a16:creationId xmlns:a16="http://schemas.microsoft.com/office/drawing/2014/main" id="{EFB94A81-5BD3-FD35-F8FA-299D24E89D9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93" name="Google Shape;3182;p20">
            <a:extLst>
              <a:ext uri="{FF2B5EF4-FFF2-40B4-BE49-F238E27FC236}">
                <a16:creationId xmlns:a16="http://schemas.microsoft.com/office/drawing/2014/main" id="{4B82D3CC-F111-5377-90BB-6569F4C11DE9}"/>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037" y="509430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94" name="Google Shape;3203;p21" descr="Recurso 25.png">
            <a:extLst>
              <a:ext uri="{FF2B5EF4-FFF2-40B4-BE49-F238E27FC236}">
                <a16:creationId xmlns:a16="http://schemas.microsoft.com/office/drawing/2014/main" id="{02D36942-8497-C551-A320-B00DCFB5B0EA}"/>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95" name="Google Shape;5325;p223">
            <a:extLst>
              <a:ext uri="{FF2B5EF4-FFF2-40B4-BE49-F238E27FC236}">
                <a16:creationId xmlns:a16="http://schemas.microsoft.com/office/drawing/2014/main" id="{ABD14E1B-EDAE-01B9-E9FA-961F2A69268C}"/>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96" name="Google Shape;348;p9">
            <a:extLst>
              <a:ext uri="{FF2B5EF4-FFF2-40B4-BE49-F238E27FC236}">
                <a16:creationId xmlns:a16="http://schemas.microsoft.com/office/drawing/2014/main" id="{B0E6B2B6-7E6C-437D-A327-BCDFA628E9FC}"/>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397" name="Google Shape;349;p9">
            <a:extLst>
              <a:ext uri="{FF2B5EF4-FFF2-40B4-BE49-F238E27FC236}">
                <a16:creationId xmlns:a16="http://schemas.microsoft.com/office/drawing/2014/main" id="{C88A5C37-ED93-59C0-710E-6D1846EC5432}"/>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398" name="Google Shape;350;p9">
            <a:extLst>
              <a:ext uri="{FF2B5EF4-FFF2-40B4-BE49-F238E27FC236}">
                <a16:creationId xmlns:a16="http://schemas.microsoft.com/office/drawing/2014/main" id="{905176F7-29A6-2E4B-891D-AB80155E9B6B}"/>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399" name="Google Shape;351;p9" descr="Recurso 32.png">
            <a:extLst>
              <a:ext uri="{FF2B5EF4-FFF2-40B4-BE49-F238E27FC236}">
                <a16:creationId xmlns:a16="http://schemas.microsoft.com/office/drawing/2014/main" id="{7C3D3C5E-5C18-A883-2784-FF9EA5DC1BB2}"/>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400" name="Google Shape;352;p9">
            <a:extLst>
              <a:ext uri="{FF2B5EF4-FFF2-40B4-BE49-F238E27FC236}">
                <a16:creationId xmlns:a16="http://schemas.microsoft.com/office/drawing/2014/main" id="{9F9D799B-4389-C508-1317-893E90CFA018}"/>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401" name="Google Shape;353;p9" descr="Recurso 37.png">
            <a:extLst>
              <a:ext uri="{FF2B5EF4-FFF2-40B4-BE49-F238E27FC236}">
                <a16:creationId xmlns:a16="http://schemas.microsoft.com/office/drawing/2014/main" id="{0B7A68E9-EABB-E179-571E-D21FAD6657A4}"/>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41402" name="Google Shape;354;p9" descr="Recurso 31.png">
            <a:extLst>
              <a:ext uri="{FF2B5EF4-FFF2-40B4-BE49-F238E27FC236}">
                <a16:creationId xmlns:a16="http://schemas.microsoft.com/office/drawing/2014/main" id="{D9598336-10A6-1568-46CF-33F771F39253}"/>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403" name="Google Shape;158;p1" descr="Recurso 37.png">
            <a:extLst>
              <a:ext uri="{FF2B5EF4-FFF2-40B4-BE49-F238E27FC236}">
                <a16:creationId xmlns:a16="http://schemas.microsoft.com/office/drawing/2014/main" id="{3827C4C5-BDA0-EA11-C790-0086C168C879}"/>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41404" name="Google Shape;348;p9">
            <a:extLst>
              <a:ext uri="{FF2B5EF4-FFF2-40B4-BE49-F238E27FC236}">
                <a16:creationId xmlns:a16="http://schemas.microsoft.com/office/drawing/2014/main" id="{28C10F5E-6473-279C-2B16-F0B3C73C5112}"/>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05" name="Google Shape;349;p9">
            <a:extLst>
              <a:ext uri="{FF2B5EF4-FFF2-40B4-BE49-F238E27FC236}">
                <a16:creationId xmlns:a16="http://schemas.microsoft.com/office/drawing/2014/main" id="{E56B04DD-02AF-203E-F523-3C637359532A}"/>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07" name="Google Shape;351;p9" descr="Recurso 32.png">
            <a:extLst>
              <a:ext uri="{FF2B5EF4-FFF2-40B4-BE49-F238E27FC236}">
                <a16:creationId xmlns:a16="http://schemas.microsoft.com/office/drawing/2014/main" id="{5802C5AC-EDF4-6574-D335-07960DBD843A}"/>
              </a:ext>
            </a:extLst>
          </p:cNvPr>
          <p:cNvPicPr preferRelativeResize="0">
            <a:picLocks noChangeAspect="1" noChangeArrowheads="1"/>
          </p:cNvPicPr>
          <p:nvPr/>
        </p:nvPicPr>
        <p:blipFill>
          <a:blip r:embed="rId11" cstate="hq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08" name="Google Shape;352;p9">
            <a:extLst>
              <a:ext uri="{FF2B5EF4-FFF2-40B4-BE49-F238E27FC236}">
                <a16:creationId xmlns:a16="http://schemas.microsoft.com/office/drawing/2014/main" id="{6DF196FC-D1B3-E6AF-9B42-75A03C7A56F1}"/>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409" name="Google Shape;353;p9" descr="Recurso 37.png">
            <a:extLst>
              <a:ext uri="{FF2B5EF4-FFF2-40B4-BE49-F238E27FC236}">
                <a16:creationId xmlns:a16="http://schemas.microsoft.com/office/drawing/2014/main" id="{F36E7941-1E5B-28FE-ACAE-CADA466DCF72}"/>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41410" name="Google Shape;354;p9" descr="Recurso 31.png">
            <a:extLst>
              <a:ext uri="{FF2B5EF4-FFF2-40B4-BE49-F238E27FC236}">
                <a16:creationId xmlns:a16="http://schemas.microsoft.com/office/drawing/2014/main" id="{26672DB0-EC20-76F0-FAC7-E0F3888157C0}"/>
              </a:ext>
            </a:extLst>
          </p:cNvPr>
          <p:cNvPicPr preferRelativeResize="0">
            <a:picLocks noChangeAspect="1" noChangeArrowheads="1"/>
          </p:cNvPicPr>
          <p:nvPr/>
        </p:nvPicPr>
        <p:blipFill>
          <a:blip r:embed="rId13" cstate="hq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11" name="Google Shape;158;p1" descr="Recurso 37.png">
            <a:extLst>
              <a:ext uri="{FF2B5EF4-FFF2-40B4-BE49-F238E27FC236}">
                <a16:creationId xmlns:a16="http://schemas.microsoft.com/office/drawing/2014/main" id="{197308F8-FCC5-032C-1EB8-13AA1CBA3647}"/>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12" name="Google Shape;3183;p20">
            <a:extLst>
              <a:ext uri="{FF2B5EF4-FFF2-40B4-BE49-F238E27FC236}">
                <a16:creationId xmlns:a16="http://schemas.microsoft.com/office/drawing/2014/main" id="{E40A0F50-DF27-0F33-C463-2DC7F05C42CF}"/>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6750" y="5618162"/>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oogle Shape;3335;p26">
            <a:extLst>
              <a:ext uri="{FF2B5EF4-FFF2-40B4-BE49-F238E27FC236}">
                <a16:creationId xmlns:a16="http://schemas.microsoft.com/office/drawing/2014/main" id="{A66AFA67-2D92-4F3A-0B94-95A629CD9AFE}"/>
              </a:ext>
            </a:extLst>
          </p:cNvPr>
          <p:cNvGraphicFramePr/>
          <p:nvPr>
            <p:extLst>
              <p:ext uri="{D42A27DB-BD31-4B8C-83A1-F6EECF244321}">
                <p14:modId xmlns:p14="http://schemas.microsoft.com/office/powerpoint/2010/main" val="1046408242"/>
              </p:ext>
            </p:extLst>
          </p:nvPr>
        </p:nvGraphicFramePr>
        <p:xfrm>
          <a:off x="4342441" y="1459857"/>
          <a:ext cx="7669028" cy="4311854"/>
        </p:xfrm>
        <a:graphic>
          <a:graphicData uri="http://schemas.openxmlformats.org/drawingml/2006/table">
            <a:tbl>
              <a:tblPr>
                <a:noFill/>
              </a:tblPr>
              <a:tblGrid>
                <a:gridCol w="592041">
                  <a:extLst>
                    <a:ext uri="{9D8B030D-6E8A-4147-A177-3AD203B41FA5}">
                      <a16:colId xmlns:a16="http://schemas.microsoft.com/office/drawing/2014/main" val="20000"/>
                    </a:ext>
                  </a:extLst>
                </a:gridCol>
                <a:gridCol w="1032243">
                  <a:extLst>
                    <a:ext uri="{9D8B030D-6E8A-4147-A177-3AD203B41FA5}">
                      <a16:colId xmlns:a16="http://schemas.microsoft.com/office/drawing/2014/main" val="20001"/>
                    </a:ext>
                  </a:extLst>
                </a:gridCol>
                <a:gridCol w="1297195">
                  <a:extLst>
                    <a:ext uri="{9D8B030D-6E8A-4147-A177-3AD203B41FA5}">
                      <a16:colId xmlns:a16="http://schemas.microsoft.com/office/drawing/2014/main" val="20002"/>
                    </a:ext>
                  </a:extLst>
                </a:gridCol>
                <a:gridCol w="4747549">
                  <a:extLst>
                    <a:ext uri="{9D8B030D-6E8A-4147-A177-3AD203B41FA5}">
                      <a16:colId xmlns:a16="http://schemas.microsoft.com/office/drawing/2014/main" val="20003"/>
                    </a:ext>
                  </a:extLst>
                </a:gridCol>
              </a:tblGrid>
              <a:tr h="612000">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Alerta</a:t>
                      </a:r>
                      <a:endParaRPr sz="900" u="none" strike="noStrike" cap="none" dirty="0">
                        <a:latin typeface="Verdana"/>
                        <a:ea typeface="Verdana"/>
                        <a:cs typeface="Verdana"/>
                        <a:sym typeface="Verdana"/>
                      </a:endParaRPr>
                    </a:p>
                  </a:txBody>
                  <a:tcPr marL="91450" marR="91450" marT="45708" marB="45708"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Zona Hidrográfica</a:t>
                      </a:r>
                      <a:endParaRPr sz="900" u="none" strike="noStrike" cap="none" dirty="0">
                        <a:latin typeface="Verdana"/>
                        <a:ea typeface="Verdana"/>
                        <a:cs typeface="Verdana"/>
                        <a:sym typeface="Verdana"/>
                      </a:endParaRPr>
                    </a:p>
                  </a:txBody>
                  <a:tcPr marL="91450" marR="91450" marT="45708" marB="45708"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Subzona o </a:t>
                      </a:r>
                      <a:endParaRPr sz="900" u="none" strike="noStrike" cap="none" dirty="0">
                        <a:latin typeface="Verdana"/>
                        <a:ea typeface="Verdana"/>
                        <a:cs typeface="Verdana"/>
                        <a:sym typeface="Verdana"/>
                      </a:endParaRPr>
                    </a:p>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Cuenca Hidrográfica</a:t>
                      </a:r>
                      <a:endParaRPr sz="900" u="none" strike="noStrike" cap="none" dirty="0">
                        <a:latin typeface="Verdana"/>
                        <a:ea typeface="Verdana"/>
                        <a:cs typeface="Verdana"/>
                        <a:sym typeface="Verdana"/>
                      </a:endParaRPr>
                    </a:p>
                  </a:txBody>
                  <a:tcPr marL="91450" marR="91450" marT="45708" marB="45708"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Descripción de la alerta hidrológica</a:t>
                      </a:r>
                      <a:endParaRPr sz="900" u="none" strike="noStrike" cap="none" dirty="0">
                        <a:latin typeface="Verdana"/>
                        <a:ea typeface="Verdana"/>
                        <a:cs typeface="Verdana"/>
                        <a:sym typeface="Verdana"/>
                      </a:endParaRPr>
                    </a:p>
                  </a:txBody>
                  <a:tcPr marL="91450" marR="91450" marT="45708" marB="45708" anchor="ctr">
                    <a:lnL w="9525" cap="flat" cmpd="sng">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33" marB="45733"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Atrato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Arial"/>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alta del río Atrato y sus afluentes. Se recomienda especial atención en los municipios de El Carmen de Atrato, Lloró, Bagadó, Cértegui, Quibdó y Unión Panamericana (Animas). </a:t>
                      </a:r>
                      <a:endParaRPr lang="es-ES" sz="900" dirty="0">
                        <a:latin typeface="Verdana" panose="020B0604030504040204" pitchFamily="34" charset="0"/>
                        <a:ea typeface="Verdana" panose="020B0604030504040204" pitchFamily="34" charset="0"/>
                      </a:endParaRPr>
                    </a:p>
                  </a:txBody>
                  <a:tcPr marL="91448" marR="91448" marT="45645" marB="45645"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33" marB="45733"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Andágueda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Andágueda y sus aportantes. Se recomienda especial atención en los municipios de Bagadó y Cértegui (Chocó).  </a:t>
                      </a:r>
                      <a:endParaRPr lang="es-ES"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33" marB="45733"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Quito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Quito. Especial atención en los municipios de Cantón de San Pablo, Unión Panamericana, Cértegui, Río Quito y Atrato (Chocó). </a:t>
                      </a:r>
                      <a:endParaRPr sz="900" b="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726691882"/>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33" marB="45733"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Cabi</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Cabi entre otros directos al río Atrato y creciente súbita del río Atrato en el municipio de Quibdó. Especial atención en los municipios de Atrato y Quibdó (Chocó). </a:t>
                      </a:r>
                      <a:endParaRPr lang="es-ES"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902512122"/>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33" marB="45733"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Bebaramá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Bebaramá</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otros Directos</a:t>
                      </a:r>
                      <a:r>
                        <a:rPr lang="es-CO" sz="9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Atrato (</a:t>
                      </a:r>
                      <a:r>
                        <a:rPr lang="es-CO" sz="900" b="0" u="none" strike="noStrike" cap="none" baseline="0"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t>
                      </a:r>
                      <a:endParaRPr lang="es-ES"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967539463"/>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33" marB="45733"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río Atrato</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pPr>
                      <a:r>
                        <a:rPr kumimoji="0" lang="es-CO"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Probabilidad de crecientes súbitas en la SZH Directos al Atrato entre los ríos Quito y Bojayá (mi), especialmente los ríos </a:t>
                      </a:r>
                      <a:r>
                        <a:rPr kumimoji="0" lang="es-CO" altLang="es-CO" sz="9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Beté</a:t>
                      </a:r>
                      <a:r>
                        <a:rPr kumimoji="0" lang="es-CO"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 y </a:t>
                      </a:r>
                      <a:r>
                        <a:rPr kumimoji="0" lang="es-CO" altLang="es-CO" sz="9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Tanguí</a:t>
                      </a:r>
                      <a:r>
                        <a:rPr kumimoji="0" lang="es-CO"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 en la zona rural del municipio Medio Atrato. Se recomienda especial atención en el río Atrato a la altura de Vigía de Fuerte (Antioquia). </a:t>
                      </a:r>
                      <a:endParaRPr kumimoji="0" lang="es-CO"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panose="020B0604020202020204" pitchFamily="34" charset="0"/>
                      </a:endParaRPr>
                    </a:p>
                  </a:txBody>
                  <a:tcPr marL="91448" marR="91448" marT="45607" marB="45607"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687055311"/>
                  </a:ext>
                </a:extLst>
              </a:tr>
            </a:tbl>
          </a:graphicData>
        </a:graphic>
      </p:graphicFrame>
      <p:pic>
        <p:nvPicPr>
          <p:cNvPr id="14" name="Google Shape;350;p9">
            <a:extLst>
              <a:ext uri="{FF2B5EF4-FFF2-40B4-BE49-F238E27FC236}">
                <a16:creationId xmlns:a16="http://schemas.microsoft.com/office/drawing/2014/main" id="{9A05F130-AA4C-3CC5-1A4F-EDCF4C3A246C}"/>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8;p1" descr="Recurso 37.png">
            <a:extLst>
              <a:ext uri="{FF2B5EF4-FFF2-40B4-BE49-F238E27FC236}">
                <a16:creationId xmlns:a16="http://schemas.microsoft.com/office/drawing/2014/main" id="{50187E18-4C89-4D91-28A4-692DFC9B43CC}"/>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b="18539"/>
          <a:stretch>
            <a:fillRect/>
          </a:stretch>
        </p:blipFill>
        <p:spPr bwMode="auto">
          <a:xfrm>
            <a:off x="1212777" y="549804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749;p15" descr="Recurso 37.png">
            <a:extLst>
              <a:ext uri="{FF2B5EF4-FFF2-40B4-BE49-F238E27FC236}">
                <a16:creationId xmlns:a16="http://schemas.microsoft.com/office/drawing/2014/main" id="{D4C6B4B6-911F-735F-CF85-D461D68495E8}"/>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b="18539"/>
          <a:stretch>
            <a:fillRect/>
          </a:stretch>
        </p:blipFill>
        <p:spPr bwMode="auto">
          <a:xfrm>
            <a:off x="687919" y="5105954"/>
            <a:ext cx="2889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749;p15" descr="Recurso 37.png">
            <a:extLst>
              <a:ext uri="{FF2B5EF4-FFF2-40B4-BE49-F238E27FC236}">
                <a16:creationId xmlns:a16="http://schemas.microsoft.com/office/drawing/2014/main" id="{4134F5D1-3C7D-E0DC-CC06-272FC4121D45}"/>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b="18539"/>
          <a:stretch>
            <a:fillRect/>
          </a:stretch>
        </p:blipFill>
        <p:spPr bwMode="auto">
          <a:xfrm>
            <a:off x="1003832" y="5139863"/>
            <a:ext cx="2889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CAFFBF7E-ACBD-C904-627C-7B0C1C7EDBBB}"/>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7" name="Google Shape;749;p15" descr="Recurso 37.png">
            <a:extLst>
              <a:ext uri="{FF2B5EF4-FFF2-40B4-BE49-F238E27FC236}">
                <a16:creationId xmlns:a16="http://schemas.microsoft.com/office/drawing/2014/main" id="{85A45AE3-23A1-05AD-2A67-164BEFDEA9BF}"/>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b="18539"/>
          <a:stretch>
            <a:fillRect/>
          </a:stretch>
        </p:blipFill>
        <p:spPr bwMode="auto">
          <a:xfrm>
            <a:off x="658739" y="5513782"/>
            <a:ext cx="2889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3;p20">
            <a:extLst>
              <a:ext uri="{FF2B5EF4-FFF2-40B4-BE49-F238E27FC236}">
                <a16:creationId xmlns:a16="http://schemas.microsoft.com/office/drawing/2014/main" id="{E0690CF5-B925-52A5-F2D5-1B8E07025BD7}"/>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38324" y="2149475"/>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183;p20">
            <a:extLst>
              <a:ext uri="{FF2B5EF4-FFF2-40B4-BE49-F238E27FC236}">
                <a16:creationId xmlns:a16="http://schemas.microsoft.com/office/drawing/2014/main" id="{654A6708-10E5-2DCC-456F-1CB931783A98}"/>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41033" y="2748513"/>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183;p20">
            <a:extLst>
              <a:ext uri="{FF2B5EF4-FFF2-40B4-BE49-F238E27FC236}">
                <a16:creationId xmlns:a16="http://schemas.microsoft.com/office/drawing/2014/main" id="{FDC9B7EE-0DF8-D5A8-45A7-2FFAA2A9EDEA}"/>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38324" y="3347551"/>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183;p20">
            <a:extLst>
              <a:ext uri="{FF2B5EF4-FFF2-40B4-BE49-F238E27FC236}">
                <a16:creationId xmlns:a16="http://schemas.microsoft.com/office/drawing/2014/main" id="{91BE3739-79BB-844B-2D95-4A6777CF2757}"/>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40379" y="397997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183;p20">
            <a:extLst>
              <a:ext uri="{FF2B5EF4-FFF2-40B4-BE49-F238E27FC236}">
                <a16:creationId xmlns:a16="http://schemas.microsoft.com/office/drawing/2014/main" id="{AD23A639-E52F-4F63-635A-40C8AD327A52}"/>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38324" y="5219243"/>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183;p20">
            <a:extLst>
              <a:ext uri="{FF2B5EF4-FFF2-40B4-BE49-F238E27FC236}">
                <a16:creationId xmlns:a16="http://schemas.microsoft.com/office/drawing/2014/main" id="{5EBD797B-3CE3-A009-0237-42E85BE22CF0}"/>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38324" y="4559459"/>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EE975BC2-E120-449C-BF5C-CF2DA6AAA272}"/>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b="18539"/>
          <a:stretch>
            <a:fillRect/>
          </a:stretch>
        </p:blipFill>
        <p:spPr bwMode="auto">
          <a:xfrm>
            <a:off x="947664" y="547805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61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9369E-AD0C-7B9F-FBB2-06CAFCCE2D4F}"/>
            </a:ext>
          </a:extLst>
        </p:cNvPr>
        <p:cNvGrpSpPr/>
        <p:nvPr/>
      </p:nvGrpSpPr>
      <p:grpSpPr>
        <a:xfrm>
          <a:off x="0" y="0"/>
          <a:ext cx="0" cy="0"/>
          <a:chOff x="0" y="0"/>
          <a:chExt cx="0" cy="0"/>
        </a:xfrm>
      </p:grpSpPr>
      <p:pic>
        <p:nvPicPr>
          <p:cNvPr id="441391" name="Google Shape;3173;p20" descr="O:\Mi unidad\OSPA\01. Tematicas\02. Hidrologia\01. Productos\01.Mapas_Alertas_Hidrologicas\temporales\jpg\AH_Caribe.jpg">
            <a:extLst>
              <a:ext uri="{FF2B5EF4-FFF2-40B4-BE49-F238E27FC236}">
                <a16:creationId xmlns:a16="http://schemas.microsoft.com/office/drawing/2014/main" id="{D966B13A-0232-F870-F5BC-DF8D463F72E4}"/>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207963" y="1144588"/>
            <a:ext cx="4070350"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92" name="Google Shape;3180;p20" descr="Recurso 39.png">
            <a:extLst>
              <a:ext uri="{FF2B5EF4-FFF2-40B4-BE49-F238E27FC236}">
                <a16:creationId xmlns:a16="http://schemas.microsoft.com/office/drawing/2014/main" id="{58C133EA-A2F5-AA8D-0A14-D049183CEDE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93" name="Google Shape;3182;p20">
            <a:extLst>
              <a:ext uri="{FF2B5EF4-FFF2-40B4-BE49-F238E27FC236}">
                <a16:creationId xmlns:a16="http://schemas.microsoft.com/office/drawing/2014/main" id="{A12A327C-EA6B-5FC5-B6A3-651E1773D68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037" y="509430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94" name="Google Shape;3203;p21" descr="Recurso 25.png">
            <a:extLst>
              <a:ext uri="{FF2B5EF4-FFF2-40B4-BE49-F238E27FC236}">
                <a16:creationId xmlns:a16="http://schemas.microsoft.com/office/drawing/2014/main" id="{8812AFB5-47FA-CEC8-A731-28A12B0F292C}"/>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95" name="Google Shape;5325;p223">
            <a:extLst>
              <a:ext uri="{FF2B5EF4-FFF2-40B4-BE49-F238E27FC236}">
                <a16:creationId xmlns:a16="http://schemas.microsoft.com/office/drawing/2014/main" id="{D8C3D71C-9DC5-5FAC-D036-1F5D74AC9935}"/>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96" name="Google Shape;348;p9">
            <a:extLst>
              <a:ext uri="{FF2B5EF4-FFF2-40B4-BE49-F238E27FC236}">
                <a16:creationId xmlns:a16="http://schemas.microsoft.com/office/drawing/2014/main" id="{E689EAE0-662A-776A-0C7E-03D8C30ADF81}"/>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397" name="Google Shape;349;p9">
            <a:extLst>
              <a:ext uri="{FF2B5EF4-FFF2-40B4-BE49-F238E27FC236}">
                <a16:creationId xmlns:a16="http://schemas.microsoft.com/office/drawing/2014/main" id="{BE221235-AA0C-6E53-412B-C6DE41305CF4}"/>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398" name="Google Shape;350;p9">
            <a:extLst>
              <a:ext uri="{FF2B5EF4-FFF2-40B4-BE49-F238E27FC236}">
                <a16:creationId xmlns:a16="http://schemas.microsoft.com/office/drawing/2014/main" id="{52640872-52D0-3DF2-6E7C-337351467B47}"/>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399" name="Google Shape;351;p9" descr="Recurso 32.png">
            <a:extLst>
              <a:ext uri="{FF2B5EF4-FFF2-40B4-BE49-F238E27FC236}">
                <a16:creationId xmlns:a16="http://schemas.microsoft.com/office/drawing/2014/main" id="{115D4BF3-609C-6359-562B-C054798FAE51}"/>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400" name="Google Shape;352;p9">
            <a:extLst>
              <a:ext uri="{FF2B5EF4-FFF2-40B4-BE49-F238E27FC236}">
                <a16:creationId xmlns:a16="http://schemas.microsoft.com/office/drawing/2014/main" id="{A2EF017E-5A32-9E9B-1E47-A4670D123847}"/>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401" name="Google Shape;353;p9" descr="Recurso 37.png">
            <a:extLst>
              <a:ext uri="{FF2B5EF4-FFF2-40B4-BE49-F238E27FC236}">
                <a16:creationId xmlns:a16="http://schemas.microsoft.com/office/drawing/2014/main" id="{A24C20F0-E2A1-F333-5C06-935D624BD85F}"/>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41402" name="Google Shape;354;p9" descr="Recurso 31.png">
            <a:extLst>
              <a:ext uri="{FF2B5EF4-FFF2-40B4-BE49-F238E27FC236}">
                <a16:creationId xmlns:a16="http://schemas.microsoft.com/office/drawing/2014/main" id="{808CAF0E-0399-227E-D8F6-7A5657690605}"/>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403" name="Google Shape;158;p1" descr="Recurso 37.png">
            <a:extLst>
              <a:ext uri="{FF2B5EF4-FFF2-40B4-BE49-F238E27FC236}">
                <a16:creationId xmlns:a16="http://schemas.microsoft.com/office/drawing/2014/main" id="{6078A5CB-B1A6-C694-5B1F-5EB2F9FE42A3}"/>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41404" name="Google Shape;348;p9">
            <a:extLst>
              <a:ext uri="{FF2B5EF4-FFF2-40B4-BE49-F238E27FC236}">
                <a16:creationId xmlns:a16="http://schemas.microsoft.com/office/drawing/2014/main" id="{2C5D8D64-209F-5B32-9D88-12E2767305AF}"/>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05" name="Google Shape;349;p9">
            <a:extLst>
              <a:ext uri="{FF2B5EF4-FFF2-40B4-BE49-F238E27FC236}">
                <a16:creationId xmlns:a16="http://schemas.microsoft.com/office/drawing/2014/main" id="{E3C13F5D-7154-485D-F8EF-16C9035B6828}"/>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07" name="Google Shape;351;p9" descr="Recurso 32.png">
            <a:extLst>
              <a:ext uri="{FF2B5EF4-FFF2-40B4-BE49-F238E27FC236}">
                <a16:creationId xmlns:a16="http://schemas.microsoft.com/office/drawing/2014/main" id="{499A761F-5AC1-2385-BADC-5A7DEAD1581C}"/>
              </a:ext>
            </a:extLst>
          </p:cNvPr>
          <p:cNvPicPr preferRelativeResize="0">
            <a:picLocks noChangeAspect="1" noChangeArrowheads="1"/>
          </p:cNvPicPr>
          <p:nvPr/>
        </p:nvPicPr>
        <p:blipFill>
          <a:blip r:embed="rId11" cstate="hq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08" name="Google Shape;352;p9">
            <a:extLst>
              <a:ext uri="{FF2B5EF4-FFF2-40B4-BE49-F238E27FC236}">
                <a16:creationId xmlns:a16="http://schemas.microsoft.com/office/drawing/2014/main" id="{A306AD58-E938-296E-2B1A-38A6DF089F6A}"/>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409" name="Google Shape;353;p9" descr="Recurso 37.png">
            <a:extLst>
              <a:ext uri="{FF2B5EF4-FFF2-40B4-BE49-F238E27FC236}">
                <a16:creationId xmlns:a16="http://schemas.microsoft.com/office/drawing/2014/main" id="{8EF4AF52-AF24-B298-7FCB-358DC1B77382}"/>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41410" name="Google Shape;354;p9" descr="Recurso 31.png">
            <a:extLst>
              <a:ext uri="{FF2B5EF4-FFF2-40B4-BE49-F238E27FC236}">
                <a16:creationId xmlns:a16="http://schemas.microsoft.com/office/drawing/2014/main" id="{5D31223E-D5B8-FAF2-721A-3F5C39E14364}"/>
              </a:ext>
            </a:extLst>
          </p:cNvPr>
          <p:cNvPicPr preferRelativeResize="0">
            <a:picLocks noChangeAspect="1" noChangeArrowheads="1"/>
          </p:cNvPicPr>
          <p:nvPr/>
        </p:nvPicPr>
        <p:blipFill>
          <a:blip r:embed="rId13" cstate="hq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11" name="Google Shape;158;p1" descr="Recurso 37.png">
            <a:extLst>
              <a:ext uri="{FF2B5EF4-FFF2-40B4-BE49-F238E27FC236}">
                <a16:creationId xmlns:a16="http://schemas.microsoft.com/office/drawing/2014/main" id="{A4BDD3D7-D5AD-C393-3778-48CFCDCFFEAF}"/>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12" name="Google Shape;3183;p20">
            <a:extLst>
              <a:ext uri="{FF2B5EF4-FFF2-40B4-BE49-F238E27FC236}">
                <a16:creationId xmlns:a16="http://schemas.microsoft.com/office/drawing/2014/main" id="{4DC7CB39-C628-1C34-52E9-C24E3FEBC65A}"/>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6750" y="5618162"/>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oogle Shape;3335;p26">
            <a:extLst>
              <a:ext uri="{FF2B5EF4-FFF2-40B4-BE49-F238E27FC236}">
                <a16:creationId xmlns:a16="http://schemas.microsoft.com/office/drawing/2014/main" id="{90663E7D-D7BF-0BFC-D43C-A30EE80320B9}"/>
              </a:ext>
            </a:extLst>
          </p:cNvPr>
          <p:cNvGraphicFramePr/>
          <p:nvPr>
            <p:extLst>
              <p:ext uri="{D42A27DB-BD31-4B8C-83A1-F6EECF244321}">
                <p14:modId xmlns:p14="http://schemas.microsoft.com/office/powerpoint/2010/main" val="2884845080"/>
              </p:ext>
            </p:extLst>
          </p:nvPr>
        </p:nvGraphicFramePr>
        <p:xfrm>
          <a:off x="4275766" y="1676646"/>
          <a:ext cx="7669028" cy="2448000"/>
        </p:xfrm>
        <a:graphic>
          <a:graphicData uri="http://schemas.openxmlformats.org/drawingml/2006/table">
            <a:tbl>
              <a:tblPr>
                <a:noFill/>
              </a:tblPr>
              <a:tblGrid>
                <a:gridCol w="592041">
                  <a:extLst>
                    <a:ext uri="{9D8B030D-6E8A-4147-A177-3AD203B41FA5}">
                      <a16:colId xmlns:a16="http://schemas.microsoft.com/office/drawing/2014/main" val="20000"/>
                    </a:ext>
                  </a:extLst>
                </a:gridCol>
                <a:gridCol w="1032243">
                  <a:extLst>
                    <a:ext uri="{9D8B030D-6E8A-4147-A177-3AD203B41FA5}">
                      <a16:colId xmlns:a16="http://schemas.microsoft.com/office/drawing/2014/main" val="20001"/>
                    </a:ext>
                  </a:extLst>
                </a:gridCol>
                <a:gridCol w="1297195">
                  <a:extLst>
                    <a:ext uri="{9D8B030D-6E8A-4147-A177-3AD203B41FA5}">
                      <a16:colId xmlns:a16="http://schemas.microsoft.com/office/drawing/2014/main" val="20002"/>
                    </a:ext>
                  </a:extLst>
                </a:gridCol>
                <a:gridCol w="4747549">
                  <a:extLst>
                    <a:ext uri="{9D8B030D-6E8A-4147-A177-3AD203B41FA5}">
                      <a16:colId xmlns:a16="http://schemas.microsoft.com/office/drawing/2014/main" val="20003"/>
                    </a:ext>
                  </a:extLst>
                </a:gridCol>
              </a:tblGrid>
              <a:tr h="612000">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Alerta</a:t>
                      </a:r>
                      <a:endParaRPr sz="900" u="none" strike="noStrike" cap="none" dirty="0">
                        <a:latin typeface="Verdana"/>
                        <a:ea typeface="Verdana"/>
                        <a:cs typeface="Verdana"/>
                        <a:sym typeface="Verdana"/>
                      </a:endParaRPr>
                    </a:p>
                  </a:txBody>
                  <a:tcPr marL="91450" marR="91450" marT="45708" marB="45708"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Zona Hidrográfica</a:t>
                      </a:r>
                      <a:endParaRPr sz="900" u="none" strike="noStrike" cap="none" dirty="0">
                        <a:latin typeface="Verdana"/>
                        <a:ea typeface="Verdana"/>
                        <a:cs typeface="Verdana"/>
                        <a:sym typeface="Verdana"/>
                      </a:endParaRPr>
                    </a:p>
                  </a:txBody>
                  <a:tcPr marL="91450" marR="91450" marT="45708" marB="45708"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Subzona o </a:t>
                      </a:r>
                      <a:endParaRPr sz="900" u="none" strike="noStrike" cap="none" dirty="0">
                        <a:latin typeface="Verdana"/>
                        <a:ea typeface="Verdana"/>
                        <a:cs typeface="Verdana"/>
                        <a:sym typeface="Verdana"/>
                      </a:endParaRPr>
                    </a:p>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Cuenca Hidrográfica</a:t>
                      </a:r>
                      <a:endParaRPr sz="900" u="none" strike="noStrike" cap="none" dirty="0">
                        <a:latin typeface="Verdana"/>
                        <a:ea typeface="Verdana"/>
                        <a:cs typeface="Verdana"/>
                        <a:sym typeface="Verdana"/>
                      </a:endParaRPr>
                    </a:p>
                  </a:txBody>
                  <a:tcPr marL="91450" marR="91450" marT="45708" marB="45708"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Descripción de la alerta hidrológica</a:t>
                      </a:r>
                      <a:endParaRPr sz="900" u="none" strike="noStrike" cap="none" dirty="0">
                        <a:latin typeface="Verdana"/>
                        <a:ea typeface="Verdana"/>
                        <a:cs typeface="Verdana"/>
                        <a:sym typeface="Verdana"/>
                      </a:endParaRPr>
                    </a:p>
                  </a:txBody>
                  <a:tcPr marL="91450" marR="91450" marT="45708" marB="45708" anchor="ctr">
                    <a:lnL w="9525" cap="flat" cmpd="sng">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33" marB="45733"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Atrato</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SZH de los directos al Atrato entre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Bebaramá</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Murrí</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 recomienda especial atención en el municipio del Medio Atrato (Chocó).</a:t>
                      </a:r>
                    </a:p>
                  </a:txBody>
                  <a:tcPr marL="91430" marR="91430" marT="45658" marB="45658"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33" marB="45733"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1" marB="45661"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Bojayá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1" marB="45661"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Bojayá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Bojayá (Chocó).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1" marB="45661"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726691882"/>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33" marB="45733"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Napipí – río Opogadó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a:t>
                      </a:r>
                      <a:r>
                        <a:rPr lang="es-ES"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Napipí</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 río </a:t>
                      </a:r>
                      <a:r>
                        <a:rPr lang="es-ES"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Opogadó</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cap="none" dirty="0">
                          <a:latin typeface="Verdana" panose="020B0604030504040204" pitchFamily="34" charset="0"/>
                          <a:ea typeface="Verdana" panose="020B0604030504040204" pitchFamily="34" charset="0"/>
                          <a:cs typeface="Arial Narrow"/>
                          <a:sym typeface="Arial Narrow"/>
                        </a:rPr>
                        <a:t>y sus aportantes. </a:t>
                      </a:r>
                    </a:p>
                  </a:txBody>
                  <a:tcPr marL="91468" marR="91468" marT="45737" marB="45737"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902512122"/>
                  </a:ext>
                </a:extLst>
              </a:tr>
            </a:tbl>
          </a:graphicData>
        </a:graphic>
      </p:graphicFrame>
      <p:pic>
        <p:nvPicPr>
          <p:cNvPr id="14" name="Google Shape;350;p9">
            <a:extLst>
              <a:ext uri="{FF2B5EF4-FFF2-40B4-BE49-F238E27FC236}">
                <a16:creationId xmlns:a16="http://schemas.microsoft.com/office/drawing/2014/main" id="{FA6235D2-2F38-CC23-90D4-0240B05980E6}"/>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88FFF43E-1F6F-2C38-448B-D8654C5C0F8E}"/>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22" name="Google Shape;749;p15" descr="Recurso 37.png">
            <a:extLst>
              <a:ext uri="{FF2B5EF4-FFF2-40B4-BE49-F238E27FC236}">
                <a16:creationId xmlns:a16="http://schemas.microsoft.com/office/drawing/2014/main" id="{91A0D854-2900-2F7C-CFE9-95844D39FBED}"/>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b="18539"/>
          <a:stretch>
            <a:fillRect/>
          </a:stretch>
        </p:blipFill>
        <p:spPr bwMode="auto">
          <a:xfrm>
            <a:off x="932651" y="4922321"/>
            <a:ext cx="2889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158;p1" descr="Recurso 37.png">
            <a:extLst>
              <a:ext uri="{FF2B5EF4-FFF2-40B4-BE49-F238E27FC236}">
                <a16:creationId xmlns:a16="http://schemas.microsoft.com/office/drawing/2014/main" id="{605C5F35-C22B-98B7-3183-2A23AFCC8515}"/>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b="18539"/>
          <a:stretch>
            <a:fillRect/>
          </a:stretch>
        </p:blipFill>
        <p:spPr bwMode="auto">
          <a:xfrm>
            <a:off x="574663" y="467625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3;p20">
            <a:extLst>
              <a:ext uri="{FF2B5EF4-FFF2-40B4-BE49-F238E27FC236}">
                <a16:creationId xmlns:a16="http://schemas.microsoft.com/office/drawing/2014/main" id="{2D239099-BF3D-ADCD-8899-90C6FED042E7}"/>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80708" y="2331244"/>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183;p20">
            <a:extLst>
              <a:ext uri="{FF2B5EF4-FFF2-40B4-BE49-F238E27FC236}">
                <a16:creationId xmlns:a16="http://schemas.microsoft.com/office/drawing/2014/main" id="{9FA7F1EB-F518-F037-4D3B-B68C0D8CB68F}"/>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80708" y="2992995"/>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183;p20">
            <a:extLst>
              <a:ext uri="{FF2B5EF4-FFF2-40B4-BE49-F238E27FC236}">
                <a16:creationId xmlns:a16="http://schemas.microsoft.com/office/drawing/2014/main" id="{8FD85561-F2D2-35AF-894E-069D83772978}"/>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80708" y="3586957"/>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9395460C-1C64-8365-DFA1-29F57A753275}"/>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b="18539"/>
          <a:stretch>
            <a:fillRect/>
          </a:stretch>
        </p:blipFill>
        <p:spPr bwMode="auto">
          <a:xfrm>
            <a:off x="529425" y="494613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1912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3FE77-89ED-102E-826E-BA917F5BAA20}"/>
            </a:ext>
          </a:extLst>
        </p:cNvPr>
        <p:cNvGrpSpPr/>
        <p:nvPr/>
      </p:nvGrpSpPr>
      <p:grpSpPr>
        <a:xfrm>
          <a:off x="0" y="0"/>
          <a:ext cx="0" cy="0"/>
          <a:chOff x="0" y="0"/>
          <a:chExt cx="0" cy="0"/>
        </a:xfrm>
      </p:grpSpPr>
      <p:graphicFrame>
        <p:nvGraphicFramePr>
          <p:cNvPr id="4" name="Google Shape;3335;p26">
            <a:extLst>
              <a:ext uri="{FF2B5EF4-FFF2-40B4-BE49-F238E27FC236}">
                <a16:creationId xmlns:a16="http://schemas.microsoft.com/office/drawing/2014/main" id="{D3B95F95-A675-0F1C-B41E-EFA9ECBDE69D}"/>
              </a:ext>
            </a:extLst>
          </p:cNvPr>
          <p:cNvGraphicFramePr/>
          <p:nvPr>
            <p:extLst>
              <p:ext uri="{D42A27DB-BD31-4B8C-83A1-F6EECF244321}">
                <p14:modId xmlns:p14="http://schemas.microsoft.com/office/powerpoint/2010/main" val="2786582085"/>
              </p:ext>
            </p:extLst>
          </p:nvPr>
        </p:nvGraphicFramePr>
        <p:xfrm>
          <a:off x="4319474" y="2712149"/>
          <a:ext cx="7588799" cy="1877046"/>
        </p:xfrm>
        <a:graphic>
          <a:graphicData uri="http://schemas.openxmlformats.org/drawingml/2006/table">
            <a:tbl>
              <a:tblPr>
                <a:noFill/>
              </a:tblPr>
              <a:tblGrid>
                <a:gridCol w="645185">
                  <a:extLst>
                    <a:ext uri="{9D8B030D-6E8A-4147-A177-3AD203B41FA5}">
                      <a16:colId xmlns:a16="http://schemas.microsoft.com/office/drawing/2014/main" val="20000"/>
                    </a:ext>
                  </a:extLst>
                </a:gridCol>
                <a:gridCol w="992233">
                  <a:extLst>
                    <a:ext uri="{9D8B030D-6E8A-4147-A177-3AD203B41FA5}">
                      <a16:colId xmlns:a16="http://schemas.microsoft.com/office/drawing/2014/main" val="20001"/>
                    </a:ext>
                  </a:extLst>
                </a:gridCol>
                <a:gridCol w="1307685">
                  <a:extLst>
                    <a:ext uri="{9D8B030D-6E8A-4147-A177-3AD203B41FA5}">
                      <a16:colId xmlns:a16="http://schemas.microsoft.com/office/drawing/2014/main" val="20002"/>
                    </a:ext>
                  </a:extLst>
                </a:gridCol>
                <a:gridCol w="4643696">
                  <a:extLst>
                    <a:ext uri="{9D8B030D-6E8A-4147-A177-3AD203B41FA5}">
                      <a16:colId xmlns:a16="http://schemas.microsoft.com/office/drawing/2014/main" val="20003"/>
                    </a:ext>
                  </a:extLst>
                </a:gridCol>
              </a:tblGrid>
              <a:tr h="551734">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Alerta</a:t>
                      </a:r>
                      <a:endParaRPr sz="900" u="none" strike="noStrike" cap="none" dirty="0">
                        <a:latin typeface="Verdana"/>
                        <a:ea typeface="Verdana"/>
                        <a:cs typeface="Verdana"/>
                        <a:sym typeface="Verdana"/>
                      </a:endParaRPr>
                    </a:p>
                  </a:txBody>
                  <a:tcPr marL="91450" marR="91450" marT="45708" marB="45708"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Zona Hidrográfica</a:t>
                      </a:r>
                      <a:endParaRPr lang="es-CO" sz="900" u="none" strike="noStrike" cap="none" dirty="0">
                        <a:latin typeface="Verdana"/>
                        <a:ea typeface="Verdana"/>
                        <a:cs typeface="Verdana"/>
                        <a:sym typeface="Verdana"/>
                      </a:endParaRPr>
                    </a:p>
                  </a:txBody>
                  <a:tcPr marL="91450" marR="91450" marT="45708" marB="45708"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Subzona o </a:t>
                      </a:r>
                      <a:endParaRPr lang="es-CO" sz="900" u="none" strike="noStrike" cap="none" dirty="0">
                        <a:latin typeface="Verdana"/>
                        <a:ea typeface="Verdana"/>
                        <a:cs typeface="Verdana"/>
                        <a:sym typeface="Verdana"/>
                      </a:endParaRPr>
                    </a:p>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Cuenca Hidrográfica</a:t>
                      </a:r>
                      <a:endParaRPr lang="es-CO" sz="900" u="none" strike="noStrike" cap="none" dirty="0">
                        <a:latin typeface="Verdana"/>
                        <a:ea typeface="Verdana"/>
                        <a:cs typeface="Verdana"/>
                        <a:sym typeface="Verdana"/>
                      </a:endParaRPr>
                    </a:p>
                  </a:txBody>
                  <a:tcPr marL="91450" marR="91450" marT="45708" marB="45708"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ES" sz="900" b="1" i="0" u="none" strike="noStrike" cap="none" dirty="0">
                          <a:solidFill>
                            <a:schemeClr val="lt1"/>
                          </a:solidFill>
                          <a:latin typeface="Verdana"/>
                          <a:ea typeface="Verdana"/>
                          <a:cs typeface="Verdana"/>
                          <a:sym typeface="Verdana"/>
                        </a:rPr>
                        <a:t>Descripción de la alerta hidrológica</a:t>
                      </a:r>
                      <a:endParaRPr lang="es-ES" sz="900" u="none" strike="noStrike" cap="none" dirty="0">
                        <a:latin typeface="Verdana"/>
                        <a:ea typeface="Verdana"/>
                        <a:cs typeface="Verdana"/>
                        <a:sym typeface="Verdana"/>
                      </a:endParaRPr>
                    </a:p>
                  </a:txBody>
                  <a:tcPr marL="91450" marR="91450" marT="45708" marB="45708" anchor="ctr">
                    <a:lnL w="9525" cap="flat" cmpd="sng">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rgbClr val="000000"/>
                        </a:buClr>
                        <a:buSzPts val="11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6" marR="91456" marT="45436" marB="45436"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Ranchería</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56" marR="91456" marT="45436" marB="45436"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Ranchería y sus afluentes, como arroyo Limón y los ríos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Mastevan</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La Yaya entre otros, especialmente en la cuenca alta. Especial atención en los municipios de Riohacha, Distracción, Fonseca, Albania, Barrancas y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Hatonuevo</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población de Manaure y comunidades indígenas en las estribaciones de la Sierra Nevada de Santa Marta, como La Laguna, La Peña de los Indios,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Ulago</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Loma del Potrero,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Marocazzo</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Caracolí.  </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Caudal de descarga de la presa El Cercado (Proyecto Ranchería), prestar especial atención a los municipios de San Juan, Distracción y Fonseca - La Guajira (06/12/2024).</a:t>
                      </a:r>
                    </a:p>
                  </a:txBody>
                  <a:tcPr marL="91456" marR="91456" marT="45436" marB="45436"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619475087"/>
                  </a:ext>
                </a:extLst>
              </a:tr>
            </a:tbl>
          </a:graphicData>
        </a:graphic>
      </p:graphicFrame>
      <p:pic>
        <p:nvPicPr>
          <p:cNvPr id="441391" name="Google Shape;3173;p20" descr="O:\Mi unidad\OSPA\01. Tematicas\02. Hidrologia\01. Productos\01.Mapas_Alertas_Hidrologicas\temporales\jpg\AH_Caribe.jpg">
            <a:extLst>
              <a:ext uri="{FF2B5EF4-FFF2-40B4-BE49-F238E27FC236}">
                <a16:creationId xmlns:a16="http://schemas.microsoft.com/office/drawing/2014/main" id="{3ABAA44B-4EC1-D43F-5220-98964AEE0CAB}"/>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207963" y="1144588"/>
            <a:ext cx="4070350"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92" name="Google Shape;3180;p20" descr="Recurso 39.png">
            <a:extLst>
              <a:ext uri="{FF2B5EF4-FFF2-40B4-BE49-F238E27FC236}">
                <a16:creationId xmlns:a16="http://schemas.microsoft.com/office/drawing/2014/main" id="{CE4361D5-6B5F-F748-91AC-057AF3FCF52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93" name="Google Shape;3182;p20">
            <a:extLst>
              <a:ext uri="{FF2B5EF4-FFF2-40B4-BE49-F238E27FC236}">
                <a16:creationId xmlns:a16="http://schemas.microsoft.com/office/drawing/2014/main" id="{6895BABE-47A9-3ECB-17C7-BA2BBF07ECE2}"/>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94" name="Google Shape;3203;p21" descr="Recurso 25.png">
            <a:extLst>
              <a:ext uri="{FF2B5EF4-FFF2-40B4-BE49-F238E27FC236}">
                <a16:creationId xmlns:a16="http://schemas.microsoft.com/office/drawing/2014/main" id="{125DEE49-1139-0CF8-CA51-8D08ACDC802D}"/>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95" name="Google Shape;5325;p223">
            <a:extLst>
              <a:ext uri="{FF2B5EF4-FFF2-40B4-BE49-F238E27FC236}">
                <a16:creationId xmlns:a16="http://schemas.microsoft.com/office/drawing/2014/main" id="{B00A5ED2-E650-8E7A-7354-A6A4A00DF487}"/>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96" name="Google Shape;348;p9">
            <a:extLst>
              <a:ext uri="{FF2B5EF4-FFF2-40B4-BE49-F238E27FC236}">
                <a16:creationId xmlns:a16="http://schemas.microsoft.com/office/drawing/2014/main" id="{7FE97BD4-CC6B-6978-0F72-CB6CADC28E41}"/>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397" name="Google Shape;349;p9">
            <a:extLst>
              <a:ext uri="{FF2B5EF4-FFF2-40B4-BE49-F238E27FC236}">
                <a16:creationId xmlns:a16="http://schemas.microsoft.com/office/drawing/2014/main" id="{6CD8F74A-B18F-D58E-CC1B-EFB51DCCCD18}"/>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398" name="Google Shape;350;p9">
            <a:extLst>
              <a:ext uri="{FF2B5EF4-FFF2-40B4-BE49-F238E27FC236}">
                <a16:creationId xmlns:a16="http://schemas.microsoft.com/office/drawing/2014/main" id="{9855D276-0E62-5F78-B0B3-E405AE56C069}"/>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399" name="Google Shape;351;p9" descr="Recurso 32.png">
            <a:extLst>
              <a:ext uri="{FF2B5EF4-FFF2-40B4-BE49-F238E27FC236}">
                <a16:creationId xmlns:a16="http://schemas.microsoft.com/office/drawing/2014/main" id="{E590EC73-654D-7A94-F936-89F29B362218}"/>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400" name="Google Shape;352;p9">
            <a:extLst>
              <a:ext uri="{FF2B5EF4-FFF2-40B4-BE49-F238E27FC236}">
                <a16:creationId xmlns:a16="http://schemas.microsoft.com/office/drawing/2014/main" id="{0E7AD102-EE4E-B5A6-7389-C352A9DBE403}"/>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401" name="Google Shape;353;p9" descr="Recurso 37.png">
            <a:extLst>
              <a:ext uri="{FF2B5EF4-FFF2-40B4-BE49-F238E27FC236}">
                <a16:creationId xmlns:a16="http://schemas.microsoft.com/office/drawing/2014/main" id="{12FD783B-2A2F-2364-DABC-0CC0F6A332F7}"/>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41402" name="Google Shape;354;p9" descr="Recurso 31.png">
            <a:extLst>
              <a:ext uri="{FF2B5EF4-FFF2-40B4-BE49-F238E27FC236}">
                <a16:creationId xmlns:a16="http://schemas.microsoft.com/office/drawing/2014/main" id="{10EFE271-EAC6-1CE1-C3DD-982A72983672}"/>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1403" name="Google Shape;158;p1" descr="Recurso 37.png">
            <a:extLst>
              <a:ext uri="{FF2B5EF4-FFF2-40B4-BE49-F238E27FC236}">
                <a16:creationId xmlns:a16="http://schemas.microsoft.com/office/drawing/2014/main" id="{82CA98A3-4413-371F-3921-636D2E5C42E2}"/>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41404" name="Google Shape;348;p9">
            <a:extLst>
              <a:ext uri="{FF2B5EF4-FFF2-40B4-BE49-F238E27FC236}">
                <a16:creationId xmlns:a16="http://schemas.microsoft.com/office/drawing/2014/main" id="{35BB5F5F-E802-ABB0-A871-177C26A9D361}"/>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05" name="Google Shape;349;p9">
            <a:extLst>
              <a:ext uri="{FF2B5EF4-FFF2-40B4-BE49-F238E27FC236}">
                <a16:creationId xmlns:a16="http://schemas.microsoft.com/office/drawing/2014/main" id="{A482F1BB-CD0E-59EE-5B01-6198418C6165}"/>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06" name="Google Shape;350;p9">
            <a:extLst>
              <a:ext uri="{FF2B5EF4-FFF2-40B4-BE49-F238E27FC236}">
                <a16:creationId xmlns:a16="http://schemas.microsoft.com/office/drawing/2014/main" id="{5BE3B075-17EB-1051-75D1-4309E2BFABB3}"/>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07" name="Google Shape;351;p9" descr="Recurso 32.png">
            <a:extLst>
              <a:ext uri="{FF2B5EF4-FFF2-40B4-BE49-F238E27FC236}">
                <a16:creationId xmlns:a16="http://schemas.microsoft.com/office/drawing/2014/main" id="{1021CF73-E6E3-9D70-62A4-6BCAB6EAB038}"/>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08" name="Google Shape;352;p9">
            <a:extLst>
              <a:ext uri="{FF2B5EF4-FFF2-40B4-BE49-F238E27FC236}">
                <a16:creationId xmlns:a16="http://schemas.microsoft.com/office/drawing/2014/main" id="{3DF15983-AE36-45CC-A111-4CCAD4185077}"/>
              </a:ext>
            </a:extLst>
          </p:cNvPr>
          <p:cNvPicPr preferRelativeResize="0">
            <a:picLocks noChangeAspect="1" noChangeArrowheads="1"/>
          </p:cNvPicPr>
          <p:nvPr/>
        </p:nvPicPr>
        <p:blipFill>
          <a:blip r:embed="rId13" cstate="hq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409" name="Google Shape;353;p9" descr="Recurso 37.png">
            <a:extLst>
              <a:ext uri="{FF2B5EF4-FFF2-40B4-BE49-F238E27FC236}">
                <a16:creationId xmlns:a16="http://schemas.microsoft.com/office/drawing/2014/main" id="{C02AEC7E-8D06-F4B0-3A1D-8B34555ED3F9}"/>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41410" name="Google Shape;354;p9" descr="Recurso 31.png">
            <a:extLst>
              <a:ext uri="{FF2B5EF4-FFF2-40B4-BE49-F238E27FC236}">
                <a16:creationId xmlns:a16="http://schemas.microsoft.com/office/drawing/2014/main" id="{B18EF9E3-DDE5-E797-CCA5-B70D399EC4A8}"/>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11" name="Google Shape;158;p1" descr="Recurso 37.png">
            <a:extLst>
              <a:ext uri="{FF2B5EF4-FFF2-40B4-BE49-F238E27FC236}">
                <a16:creationId xmlns:a16="http://schemas.microsoft.com/office/drawing/2014/main" id="{D95F55FC-0192-092F-092F-13B692230963}"/>
              </a:ext>
            </a:extLst>
          </p:cNvPr>
          <p:cNvPicPr preferRelativeResize="0">
            <a:picLocks noChangeAspect="1" noChangeArrowheads="1"/>
          </p:cNvPicPr>
          <p:nvPr/>
        </p:nvPicPr>
        <p:blipFill>
          <a:blip r:embed="rId15" cstate="hq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412" name="Google Shape;3183;p20">
            <a:extLst>
              <a:ext uri="{FF2B5EF4-FFF2-40B4-BE49-F238E27FC236}">
                <a16:creationId xmlns:a16="http://schemas.microsoft.com/office/drawing/2014/main" id="{8457C29C-BCE4-A235-7C50-773F85C81796}"/>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7487" y="5618162"/>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1;p9" descr="Recurso 32.png">
            <a:extLst>
              <a:ext uri="{FF2B5EF4-FFF2-40B4-BE49-F238E27FC236}">
                <a16:creationId xmlns:a16="http://schemas.microsoft.com/office/drawing/2014/main" id="{85419859-868D-DC9C-6688-F7A113C2AB4A}"/>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l="9357" r="2"/>
          <a:stretch>
            <a:fillRect/>
          </a:stretch>
        </p:blipFill>
        <p:spPr bwMode="auto">
          <a:xfrm>
            <a:off x="3025490" y="2344737"/>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2332FAF3-9106-B622-CD35-6754C94686AD}"/>
              </a:ext>
            </a:extLst>
          </p:cNvPr>
          <p:cNvSpPr txBox="1">
            <a:spLocks noChangeArrowheads="1"/>
          </p:cNvSpPr>
          <p:nvPr/>
        </p:nvSpPr>
        <p:spPr bwMode="auto">
          <a:xfrm>
            <a:off x="3741737" y="717358"/>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3" name="Google Shape;3183;p20">
            <a:extLst>
              <a:ext uri="{FF2B5EF4-FFF2-40B4-BE49-F238E27FC236}">
                <a16:creationId xmlns:a16="http://schemas.microsoft.com/office/drawing/2014/main" id="{48680F3E-E023-BDA8-D5CA-673499F84EA7}"/>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92245" y="3777456"/>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764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Google Shape;3193;p21">
            <a:extLst>
              <a:ext uri="{FF2B5EF4-FFF2-40B4-BE49-F238E27FC236}">
                <a16:creationId xmlns:a16="http://schemas.microsoft.com/office/drawing/2014/main" id="{96EB2AE3-3027-9E2D-4974-EE072F037C49}"/>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93012" y="1062116"/>
            <a:ext cx="4237037" cy="548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Google Shape;3335;p26">
            <a:extLst>
              <a:ext uri="{FF2B5EF4-FFF2-40B4-BE49-F238E27FC236}">
                <a16:creationId xmlns:a16="http://schemas.microsoft.com/office/drawing/2014/main" id="{352D4EE6-F8DD-0EB8-5AC7-4639578C9239}"/>
              </a:ext>
            </a:extLst>
          </p:cNvPr>
          <p:cNvGraphicFramePr/>
          <p:nvPr>
            <p:extLst>
              <p:ext uri="{D42A27DB-BD31-4B8C-83A1-F6EECF244321}">
                <p14:modId xmlns:p14="http://schemas.microsoft.com/office/powerpoint/2010/main" val="1457164081"/>
              </p:ext>
            </p:extLst>
          </p:nvPr>
        </p:nvGraphicFramePr>
        <p:xfrm>
          <a:off x="4435038" y="1772431"/>
          <a:ext cx="7527925" cy="2943534"/>
        </p:xfrm>
        <a:graphic>
          <a:graphicData uri="http://schemas.openxmlformats.org/drawingml/2006/table">
            <a:tbl>
              <a:tblPr>
                <a:noFill/>
              </a:tblPr>
              <a:tblGrid>
                <a:gridCol w="592041">
                  <a:extLst>
                    <a:ext uri="{9D8B030D-6E8A-4147-A177-3AD203B41FA5}">
                      <a16:colId xmlns:a16="http://schemas.microsoft.com/office/drawing/2014/main" val="20000"/>
                    </a:ext>
                  </a:extLst>
                </a:gridCol>
                <a:gridCol w="1032243">
                  <a:extLst>
                    <a:ext uri="{9D8B030D-6E8A-4147-A177-3AD203B41FA5}">
                      <a16:colId xmlns:a16="http://schemas.microsoft.com/office/drawing/2014/main" val="20001"/>
                    </a:ext>
                  </a:extLst>
                </a:gridCol>
                <a:gridCol w="1297195">
                  <a:extLst>
                    <a:ext uri="{9D8B030D-6E8A-4147-A177-3AD203B41FA5}">
                      <a16:colId xmlns:a16="http://schemas.microsoft.com/office/drawing/2014/main" val="20002"/>
                    </a:ext>
                  </a:extLst>
                </a:gridCol>
                <a:gridCol w="4606446">
                  <a:extLst>
                    <a:ext uri="{9D8B030D-6E8A-4147-A177-3AD203B41FA5}">
                      <a16:colId xmlns:a16="http://schemas.microsoft.com/office/drawing/2014/main" val="20003"/>
                    </a:ext>
                  </a:extLst>
                </a:gridCol>
              </a:tblGrid>
              <a:tr h="612000">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Alerta</a:t>
                      </a:r>
                      <a:endParaRPr sz="900" u="none" strike="noStrike" cap="none" dirty="0">
                        <a:latin typeface="Verdana"/>
                        <a:ea typeface="Verdana"/>
                        <a:cs typeface="Verdana"/>
                        <a:sym typeface="Verdana"/>
                      </a:endParaRPr>
                    </a:p>
                  </a:txBody>
                  <a:tcPr marL="91450" marR="91450" marT="45679" marB="4567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Zona Hidrográfica</a:t>
                      </a:r>
                      <a:endParaRPr sz="900" u="none" strike="noStrike" cap="none" dirty="0">
                        <a:latin typeface="Verdana"/>
                        <a:ea typeface="Verdana"/>
                        <a:cs typeface="Verdana"/>
                        <a:sym typeface="Verdana"/>
                      </a:endParaRPr>
                    </a:p>
                  </a:txBody>
                  <a:tcPr marL="91450" marR="91450" marT="45679" marB="4567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Subzona o </a:t>
                      </a:r>
                      <a:endParaRPr sz="900" u="none" strike="noStrike" cap="none" dirty="0">
                        <a:latin typeface="Verdana"/>
                        <a:ea typeface="Verdana"/>
                        <a:cs typeface="Verdana"/>
                        <a:sym typeface="Verdana"/>
                      </a:endParaRPr>
                    </a:p>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Cuenca Hidrográfica</a:t>
                      </a:r>
                      <a:endParaRPr sz="900" u="none" strike="noStrike" cap="none" dirty="0">
                        <a:latin typeface="Verdana"/>
                        <a:ea typeface="Verdana"/>
                        <a:cs typeface="Verdana"/>
                        <a:sym typeface="Verdana"/>
                      </a:endParaRPr>
                    </a:p>
                  </a:txBody>
                  <a:tcPr marL="91450" marR="91450" marT="45679" marB="4567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a:solidFill>
                            <a:schemeClr val="lt1"/>
                          </a:solidFill>
                          <a:latin typeface="Verdana"/>
                          <a:ea typeface="Verdana"/>
                          <a:cs typeface="Verdana"/>
                          <a:sym typeface="Verdana"/>
                        </a:rPr>
                        <a:t>Descripción de la alerta hidrológica</a:t>
                      </a:r>
                      <a:endParaRPr sz="900" u="none" strike="noStrike" cap="none">
                        <a:latin typeface="Verdana"/>
                        <a:ea typeface="Verdana"/>
                        <a:cs typeface="Verdana"/>
                        <a:sym typeface="Verdana"/>
                      </a:endParaRPr>
                    </a:p>
                  </a:txBody>
                  <a:tcPr marL="91450" marR="91450" marT="45679" marB="45679" anchor="ctr">
                    <a:lnL w="9525" cap="flat" cmpd="sng">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04" marB="45704"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Directos al</a:t>
                      </a:r>
                    </a:p>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directas al Pacífico (Chocó)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Probabilidad de incrementos súbitos en el nivel de los ríos Valle,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Jella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Chocolatal, Jurado y sus afluentes, entre otros directos al Océano Pacífico en el departamento de Chocó, se recomienda especial atención en los municipios de Bahía Solano y Juradó. </a:t>
                      </a:r>
                    </a:p>
                  </a:txBody>
                  <a:tcPr marL="91396" marR="91396" marT="45716" marB="45716"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3"/>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04" marB="45704"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Baudó - Directos al 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08" marR="91408" marT="45685" marB="4568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Baudó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08" marR="91408" marT="45685" marB="4568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Crecientes súbitas en el río Baudó y sus afluentes, especialmente los ríos </a:t>
                      </a:r>
                      <a:r>
                        <a:rPr lang="es-ES" sz="900" u="none" strike="noStrike" cap="none" dirty="0" err="1">
                          <a:latin typeface="Verdana" panose="020B0604030504040204" pitchFamily="34" charset="0"/>
                          <a:ea typeface="Verdana" panose="020B0604030504040204" pitchFamily="34" charset="0"/>
                          <a:cs typeface="Arial Narrow"/>
                          <a:sym typeface="Arial Narrow"/>
                        </a:rPr>
                        <a:t>Dubaza</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Catrú</a:t>
                      </a:r>
                      <a:r>
                        <a:rPr lang="es-ES" sz="900" u="none" strike="noStrike" cap="none" dirty="0">
                          <a:latin typeface="Verdana" panose="020B0604030504040204" pitchFamily="34" charset="0"/>
                          <a:ea typeface="Verdana" panose="020B0604030504040204" pitchFamily="34" charset="0"/>
                          <a:cs typeface="Arial Narrow"/>
                          <a:sym typeface="Arial Narrow"/>
                        </a:rPr>
                        <a:t> Cedro, </a:t>
                      </a:r>
                      <a:r>
                        <a:rPr lang="es-ES" sz="900" u="none" strike="noStrike" cap="none" dirty="0" err="1">
                          <a:latin typeface="Verdana" panose="020B0604030504040204" pitchFamily="34" charset="0"/>
                          <a:ea typeface="Verdana" panose="020B0604030504040204" pitchFamily="34" charset="0"/>
                          <a:cs typeface="Arial Narrow"/>
                          <a:sym typeface="Arial Narrow"/>
                        </a:rPr>
                        <a:t>Ancosó</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Cuguchó</a:t>
                      </a:r>
                      <a:r>
                        <a:rPr lang="es-ES" sz="900" u="none" strike="noStrike" cap="none" dirty="0">
                          <a:latin typeface="Verdana" panose="020B0604030504040204" pitchFamily="34" charset="0"/>
                          <a:ea typeface="Verdana" panose="020B0604030504040204" pitchFamily="34" charset="0"/>
                          <a:cs typeface="Arial Narrow"/>
                          <a:sym typeface="Arial Narrow"/>
                        </a:rPr>
                        <a:t> Berreberre, </a:t>
                      </a:r>
                      <a:r>
                        <a:rPr lang="es-ES" sz="900" u="none" strike="noStrike" cap="none" dirty="0" err="1">
                          <a:latin typeface="Verdana" panose="020B0604030504040204" pitchFamily="34" charset="0"/>
                          <a:ea typeface="Verdana" panose="020B0604030504040204" pitchFamily="34" charset="0"/>
                          <a:cs typeface="Arial Narrow"/>
                          <a:sym typeface="Arial Narrow"/>
                        </a:rPr>
                        <a:t>Pepé</a:t>
                      </a:r>
                      <a:r>
                        <a:rPr lang="es-ES" sz="900" u="none" strike="noStrike" cap="none" dirty="0">
                          <a:latin typeface="Verdana" panose="020B0604030504040204" pitchFamily="34" charset="0"/>
                          <a:ea typeface="Verdana" panose="020B0604030504040204" pitchFamily="34" charset="0"/>
                          <a:cs typeface="Arial Narrow"/>
                          <a:sym typeface="Arial Narrow"/>
                        </a:rPr>
                        <a:t>, Misará, Torreidó, </a:t>
                      </a:r>
                      <a:r>
                        <a:rPr lang="es-ES" sz="900" u="none" strike="noStrike" cap="none" dirty="0" err="1">
                          <a:latin typeface="Verdana" panose="020B0604030504040204" pitchFamily="34" charset="0"/>
                          <a:ea typeface="Verdana" panose="020B0604030504040204" pitchFamily="34" charset="0"/>
                          <a:cs typeface="Arial Narrow"/>
                          <a:sym typeface="Arial Narrow"/>
                        </a:rPr>
                        <a:t>Pavasa</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Siguirisua</a:t>
                      </a:r>
                      <a:r>
                        <a:rPr lang="es-ES" sz="900" u="none" strike="noStrike" cap="none" dirty="0">
                          <a:latin typeface="Verdana" panose="020B0604030504040204" pitchFamily="34" charset="0"/>
                          <a:ea typeface="Verdana" panose="020B0604030504040204" pitchFamily="34" charset="0"/>
                          <a:cs typeface="Arial Narrow"/>
                          <a:sym typeface="Arial Narrow"/>
                        </a:rPr>
                        <a:t> y </a:t>
                      </a:r>
                      <a:r>
                        <a:rPr lang="es-ES" sz="900" u="none" strike="noStrike" cap="none" dirty="0" err="1">
                          <a:latin typeface="Verdana" panose="020B0604030504040204" pitchFamily="34" charset="0"/>
                          <a:ea typeface="Verdana" panose="020B0604030504040204" pitchFamily="34" charset="0"/>
                          <a:cs typeface="Arial Narrow"/>
                          <a:sym typeface="Arial Narrow"/>
                        </a:rPr>
                        <a:t>Purricha</a:t>
                      </a:r>
                      <a:r>
                        <a:rPr lang="es-ES" sz="900" u="none" strike="noStrike" cap="none" dirty="0">
                          <a:latin typeface="Verdana" panose="020B0604030504040204" pitchFamily="34" charset="0"/>
                          <a:ea typeface="Verdana" panose="020B0604030504040204" pitchFamily="34" charset="0"/>
                          <a:cs typeface="Arial Narrow"/>
                          <a:sym typeface="Arial Narrow"/>
                        </a:rPr>
                        <a:t>. Se recomienda especial atención en los corregimientos de Santa María, </a:t>
                      </a:r>
                      <a:r>
                        <a:rPr lang="es-ES" sz="900" u="none" strike="noStrike" cap="none" dirty="0" err="1">
                          <a:latin typeface="Verdana" panose="020B0604030504040204" pitchFamily="34" charset="0"/>
                          <a:ea typeface="Verdana" panose="020B0604030504040204" pitchFamily="34" charset="0"/>
                          <a:cs typeface="Arial Narrow"/>
                          <a:sym typeface="Arial Narrow"/>
                        </a:rPr>
                        <a:t>Miacorá</a:t>
                      </a:r>
                      <a:r>
                        <a:rPr lang="es-ES" sz="900" u="none" strike="noStrike" cap="none" dirty="0">
                          <a:latin typeface="Verdana" panose="020B0604030504040204" pitchFamily="34" charset="0"/>
                          <a:ea typeface="Verdana" panose="020B0604030504040204" pitchFamily="34" charset="0"/>
                          <a:cs typeface="Arial Narrow"/>
                          <a:sym typeface="Arial Narrow"/>
                        </a:rPr>
                        <a:t>, Divisa, Cohecho, Chachajo, Santa Rita, La Pureza, </a:t>
                      </a:r>
                      <a:r>
                        <a:rPr lang="es-ES" sz="900" u="none" strike="noStrike" cap="none" dirty="0" err="1">
                          <a:latin typeface="Verdana" panose="020B0604030504040204" pitchFamily="34" charset="0"/>
                          <a:ea typeface="Verdana" panose="020B0604030504040204" pitchFamily="34" charset="0"/>
                          <a:cs typeface="Arial Narrow"/>
                          <a:sym typeface="Arial Narrow"/>
                        </a:rPr>
                        <a:t>Nauca</a:t>
                      </a:r>
                      <a:r>
                        <a:rPr lang="es-ES" sz="900" u="none" strike="noStrike" cap="none" dirty="0">
                          <a:latin typeface="Verdana" panose="020B0604030504040204" pitchFamily="34" charset="0"/>
                          <a:ea typeface="Verdana" panose="020B0604030504040204" pitchFamily="34" charset="0"/>
                          <a:cs typeface="Arial Narrow"/>
                          <a:sym typeface="Arial Narrow"/>
                        </a:rPr>
                        <a:t>, Almendro, Bellavista y Puerto </a:t>
                      </a:r>
                      <a:r>
                        <a:rPr lang="es-ES" sz="900" u="none" strike="noStrike" cap="none" dirty="0" err="1">
                          <a:latin typeface="Verdana" panose="020B0604030504040204" pitchFamily="34" charset="0"/>
                          <a:ea typeface="Verdana" panose="020B0604030504040204" pitchFamily="34" charset="0"/>
                          <a:cs typeface="Arial Narrow"/>
                          <a:sym typeface="Arial Narrow"/>
                        </a:rPr>
                        <a:t>Elacio</a:t>
                      </a:r>
                      <a:r>
                        <a:rPr lang="es-ES" sz="900" u="none" strike="noStrike" cap="none" dirty="0">
                          <a:latin typeface="Verdana" panose="020B0604030504040204" pitchFamily="34" charset="0"/>
                          <a:ea typeface="Verdana" panose="020B0604030504040204" pitchFamily="34" charset="0"/>
                          <a:cs typeface="Arial Narrow"/>
                          <a:sym typeface="Arial Narrow"/>
                        </a:rPr>
                        <a:t>, en los municipios de Alto, Medio y Bajo Baudó.  </a:t>
                      </a:r>
                      <a:r>
                        <a:rPr lang="es-ES" sz="900" b="1" u="none" strike="noStrike" cap="none" dirty="0">
                          <a:latin typeface="Verdana" panose="020B0604030504040204" pitchFamily="34" charset="0"/>
                          <a:ea typeface="Verdana" panose="020B0604030504040204" pitchFamily="34" charset="0"/>
                          <a:cs typeface="Arial Narrow"/>
                          <a:sym typeface="Arial Narrow"/>
                        </a:rPr>
                        <a:t>Nota: </a:t>
                      </a:r>
                      <a:r>
                        <a:rPr lang="es-ES" sz="900" u="none" strike="noStrike" cap="none" dirty="0">
                          <a:latin typeface="Verdana" panose="020B0604030504040204" pitchFamily="34" charset="0"/>
                          <a:ea typeface="Verdana" panose="020B0604030504040204" pitchFamily="34" charset="0"/>
                          <a:cs typeface="Arial Narrow"/>
                          <a:sym typeface="Arial Narrow"/>
                        </a:rPr>
                        <a:t>Desbordamiento del río Baudó en zona rural del municipio del Medio Baudó - Choco (05/12/2024).</a:t>
                      </a:r>
                    </a:p>
                  </a:txBody>
                  <a:tcPr marL="91408" marR="91408" marT="45685" marB="45685"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444132676"/>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04" marB="45704"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Baudó - Directos al 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08" marR="91408" marT="45666" marB="45666"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Docampadó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08" marR="91408" marT="45666" marB="45666"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lvl="0" indent="0" algn="just">
                        <a:buFont typeface="Symbol" panose="05050102010706020507" pitchFamily="18" charset="2"/>
                        <a:buNone/>
                      </a:pP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Docampadó</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Orpúa</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Ijuá</a:t>
                      </a:r>
                      <a:r>
                        <a:rPr lang="es-ES" sz="900" u="none" strike="noStrike" cap="none" dirty="0">
                          <a:latin typeface="Verdana" panose="020B0604030504040204" pitchFamily="34" charset="0"/>
                          <a:ea typeface="Verdana" panose="020B0604030504040204" pitchFamily="34" charset="0"/>
                          <a:cs typeface="Arial Narrow"/>
                          <a:sym typeface="Arial Narrow"/>
                        </a:rPr>
                        <a:t>, Capiro,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Sivirú</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y sus afluentes, entre otros directos al Océano Pacífico en el departamento de Chocó. Se recomienda especial atención en los municipios de Bajo Baudó y Litoral de San Juan (Chocó). </a:t>
                      </a:r>
                    </a:p>
                  </a:txBody>
                  <a:tcPr marL="91408" marR="91408" marT="45666" marB="45666"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379495790"/>
                  </a:ext>
                </a:extLst>
              </a:tr>
            </a:tbl>
          </a:graphicData>
        </a:graphic>
      </p:graphicFrame>
      <p:pic>
        <p:nvPicPr>
          <p:cNvPr id="447536" name="Google Shape;3180;p20" descr="Recurso 39.png">
            <a:extLst>
              <a:ext uri="{FF2B5EF4-FFF2-40B4-BE49-F238E27FC236}">
                <a16:creationId xmlns:a16="http://schemas.microsoft.com/office/drawing/2014/main" id="{05508BBD-D569-155A-6A80-4BFF210FB66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37" name="Google Shape;3182;p20">
            <a:extLst>
              <a:ext uri="{FF2B5EF4-FFF2-40B4-BE49-F238E27FC236}">
                <a16:creationId xmlns:a16="http://schemas.microsoft.com/office/drawing/2014/main" id="{1175620A-31DD-5801-0D27-B2A4A818B1B5}"/>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38" name="Google Shape;5325;p223">
            <a:extLst>
              <a:ext uri="{FF2B5EF4-FFF2-40B4-BE49-F238E27FC236}">
                <a16:creationId xmlns:a16="http://schemas.microsoft.com/office/drawing/2014/main" id="{C6547FA7-9164-9595-DB67-0E8C5A9BAC2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539" name="Google Shape;349;p9">
            <a:extLst>
              <a:ext uri="{FF2B5EF4-FFF2-40B4-BE49-F238E27FC236}">
                <a16:creationId xmlns:a16="http://schemas.microsoft.com/office/drawing/2014/main" id="{C51F0488-8A04-A3AF-597C-8E36CD228F2F}"/>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7540" name="Google Shape;353;p9" descr="Recurso 37.png">
            <a:extLst>
              <a:ext uri="{FF2B5EF4-FFF2-40B4-BE49-F238E27FC236}">
                <a16:creationId xmlns:a16="http://schemas.microsoft.com/office/drawing/2014/main" id="{A352064A-41AE-AA13-315E-265AB7B31CF9}"/>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47541" name="Google Shape;158;p1" descr="Recurso 37.png">
            <a:extLst>
              <a:ext uri="{FF2B5EF4-FFF2-40B4-BE49-F238E27FC236}">
                <a16:creationId xmlns:a16="http://schemas.microsoft.com/office/drawing/2014/main" id="{9697A6B4-8872-076E-37F5-4EEC41CFCBAD}"/>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47542" name="Google Shape;348;p9">
            <a:extLst>
              <a:ext uri="{FF2B5EF4-FFF2-40B4-BE49-F238E27FC236}">
                <a16:creationId xmlns:a16="http://schemas.microsoft.com/office/drawing/2014/main" id="{1AAE79BC-DBBE-E53D-31A3-6A811B17481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43" name="Google Shape;349;p9">
            <a:extLst>
              <a:ext uri="{FF2B5EF4-FFF2-40B4-BE49-F238E27FC236}">
                <a16:creationId xmlns:a16="http://schemas.microsoft.com/office/drawing/2014/main" id="{1566A985-1A7A-D7E1-69F3-7702455EE859}"/>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44" name="Google Shape;351;p9" descr="Recurso 32.png">
            <a:extLst>
              <a:ext uri="{FF2B5EF4-FFF2-40B4-BE49-F238E27FC236}">
                <a16:creationId xmlns:a16="http://schemas.microsoft.com/office/drawing/2014/main" id="{F4321F5F-BF79-A9D3-5E9F-ECD4747F5833}"/>
              </a:ext>
            </a:extLst>
          </p:cNvPr>
          <p:cNvPicPr preferRelativeResize="0">
            <a:picLocks noChangeAspect="1" noChangeArrowheads="1"/>
          </p:cNvPicPr>
          <p:nvPr/>
        </p:nvPicPr>
        <p:blipFill>
          <a:blip r:embed="rId10" cstate="hq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45" name="Google Shape;352;p9">
            <a:extLst>
              <a:ext uri="{FF2B5EF4-FFF2-40B4-BE49-F238E27FC236}">
                <a16:creationId xmlns:a16="http://schemas.microsoft.com/office/drawing/2014/main" id="{B837FA1A-1406-B721-032A-F1A236BA3E67}"/>
              </a:ext>
            </a:extLst>
          </p:cNvPr>
          <p:cNvPicPr preferRelativeResize="0">
            <a:picLocks noChangeAspect="1" noChangeArrowheads="1"/>
          </p:cNvPicPr>
          <p:nvPr/>
        </p:nvPicPr>
        <p:blipFill>
          <a:blip r:embed="rId11" cstate="hq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546" name="Google Shape;353;p9" descr="Recurso 37.png">
            <a:extLst>
              <a:ext uri="{FF2B5EF4-FFF2-40B4-BE49-F238E27FC236}">
                <a16:creationId xmlns:a16="http://schemas.microsoft.com/office/drawing/2014/main" id="{413799EF-15A8-F21F-4EE6-9A8FDEB804B0}"/>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47547" name="Google Shape;354;p9" descr="Recurso 31.png">
            <a:extLst>
              <a:ext uri="{FF2B5EF4-FFF2-40B4-BE49-F238E27FC236}">
                <a16:creationId xmlns:a16="http://schemas.microsoft.com/office/drawing/2014/main" id="{D8F2E149-622B-7998-3B45-0009115C2624}"/>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49" name="Google Shape;3183;p20">
            <a:extLst>
              <a:ext uri="{FF2B5EF4-FFF2-40B4-BE49-F238E27FC236}">
                <a16:creationId xmlns:a16="http://schemas.microsoft.com/office/drawing/2014/main" id="{F88FE41B-4BC2-58FE-2EE3-B36E6DD692C7}"/>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6750" y="558323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203;p21" descr="Recurso 25.png">
            <a:extLst>
              <a:ext uri="{FF2B5EF4-FFF2-40B4-BE49-F238E27FC236}">
                <a16:creationId xmlns:a16="http://schemas.microsoft.com/office/drawing/2014/main" id="{1EED9034-C284-2EBA-FC5C-B5DFB01356C2}"/>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0;p9">
            <a:extLst>
              <a:ext uri="{FF2B5EF4-FFF2-40B4-BE49-F238E27FC236}">
                <a16:creationId xmlns:a16="http://schemas.microsoft.com/office/drawing/2014/main" id="{DB99D4F0-1881-04B4-56DF-7200E35BA3A7}"/>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A166B7E3-714D-3CC6-C38B-9CE4C7622371}"/>
              </a:ext>
            </a:extLst>
          </p:cNvPr>
          <p:cNvPicPr preferRelativeResize="0">
            <a:picLocks noChangeAspect="1" noChangeArrowheads="1"/>
          </p:cNvPicPr>
          <p:nvPr/>
        </p:nvPicPr>
        <p:blipFill>
          <a:blip r:embed="rId16" cstate="hqprint">
            <a:extLst>
              <a:ext uri="{28A0092B-C50C-407E-A947-70E740481C1C}">
                <a14:useLocalDpi xmlns:a14="http://schemas.microsoft.com/office/drawing/2010/main" val="0"/>
              </a:ext>
            </a:extLst>
          </a:blip>
          <a:srcRect b="18539"/>
          <a:stretch>
            <a:fillRect/>
          </a:stretch>
        </p:blipFill>
        <p:spPr bwMode="auto">
          <a:xfrm>
            <a:off x="1972061" y="258302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D493D397-AA9C-3A14-2517-F8CC81F13010}"/>
              </a:ext>
            </a:extLst>
          </p:cNvPr>
          <p:cNvPicPr preferRelativeResize="0">
            <a:picLocks noChangeAspect="1" noChangeArrowheads="1"/>
          </p:cNvPicPr>
          <p:nvPr/>
        </p:nvPicPr>
        <p:blipFill>
          <a:blip r:embed="rId16" cstate="hqprint">
            <a:extLst>
              <a:ext uri="{28A0092B-C50C-407E-A947-70E740481C1C}">
                <a14:useLocalDpi xmlns:a14="http://schemas.microsoft.com/office/drawing/2010/main" val="0"/>
              </a:ext>
            </a:extLst>
          </a:blip>
          <a:srcRect b="18539"/>
          <a:stretch>
            <a:fillRect/>
          </a:stretch>
        </p:blipFill>
        <p:spPr bwMode="auto">
          <a:xfrm>
            <a:off x="2290029" y="2778934"/>
            <a:ext cx="2667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1978F769-287A-6572-DA18-FE0B4EF3A05D}"/>
              </a:ext>
            </a:extLst>
          </p:cNvPr>
          <p:cNvPicPr preferRelativeResize="0">
            <a:picLocks noChangeAspect="1" noChangeArrowheads="1"/>
          </p:cNvPicPr>
          <p:nvPr/>
        </p:nvPicPr>
        <p:blipFill>
          <a:blip r:embed="rId16" cstate="hqprint">
            <a:extLst>
              <a:ext uri="{28A0092B-C50C-407E-A947-70E740481C1C}">
                <a14:useLocalDpi xmlns:a14="http://schemas.microsoft.com/office/drawing/2010/main" val="0"/>
              </a:ext>
            </a:extLst>
          </a:blip>
          <a:srcRect b="18539"/>
          <a:stretch>
            <a:fillRect/>
          </a:stretch>
        </p:blipFill>
        <p:spPr bwMode="auto">
          <a:xfrm>
            <a:off x="2156679" y="3277821"/>
            <a:ext cx="2667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9B6BE4E2-888E-AF48-B96F-D911D1477D36}"/>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0" name="Google Shape;350;p9">
            <a:extLst>
              <a:ext uri="{FF2B5EF4-FFF2-40B4-BE49-F238E27FC236}">
                <a16:creationId xmlns:a16="http://schemas.microsoft.com/office/drawing/2014/main" id="{8F30E582-A9A6-5E35-8A7C-988556086D26}"/>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07011" y="2479675"/>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183;p20">
            <a:extLst>
              <a:ext uri="{FF2B5EF4-FFF2-40B4-BE49-F238E27FC236}">
                <a16:creationId xmlns:a16="http://schemas.microsoft.com/office/drawing/2014/main" id="{E763CEDB-A9F6-6396-4F12-BF610B2A86A0}"/>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08620" y="2479675"/>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183;p20">
            <a:extLst>
              <a:ext uri="{FF2B5EF4-FFF2-40B4-BE49-F238E27FC236}">
                <a16:creationId xmlns:a16="http://schemas.microsoft.com/office/drawing/2014/main" id="{A88A1A4D-9858-060E-8A96-EF87DFC53AB0}"/>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04818" y="3738325"/>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183;p20">
            <a:extLst>
              <a:ext uri="{FF2B5EF4-FFF2-40B4-BE49-F238E27FC236}">
                <a16:creationId xmlns:a16="http://schemas.microsoft.com/office/drawing/2014/main" id="{D1AE4674-11F7-903F-070C-3947297914A5}"/>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04818" y="500380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470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ED01C-8EC3-7CEA-207E-FA38ABDC9E08}"/>
            </a:ext>
          </a:extLst>
        </p:cNvPr>
        <p:cNvGrpSpPr/>
        <p:nvPr/>
      </p:nvGrpSpPr>
      <p:grpSpPr>
        <a:xfrm>
          <a:off x="0" y="0"/>
          <a:ext cx="0" cy="0"/>
          <a:chOff x="0" y="0"/>
          <a:chExt cx="0" cy="0"/>
        </a:xfrm>
      </p:grpSpPr>
      <p:pic>
        <p:nvPicPr>
          <p:cNvPr id="447490" name="Google Shape;3193;p21">
            <a:extLst>
              <a:ext uri="{FF2B5EF4-FFF2-40B4-BE49-F238E27FC236}">
                <a16:creationId xmlns:a16="http://schemas.microsoft.com/office/drawing/2014/main" id="{0A21C31A-8C66-681D-DBBE-CBAB1AA68A01}"/>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90488" y="1145382"/>
            <a:ext cx="4237037" cy="548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Google Shape;3335;p26">
            <a:extLst>
              <a:ext uri="{FF2B5EF4-FFF2-40B4-BE49-F238E27FC236}">
                <a16:creationId xmlns:a16="http://schemas.microsoft.com/office/drawing/2014/main" id="{EDC8109C-860A-17D7-4E1A-B7CBD10E461B}"/>
              </a:ext>
            </a:extLst>
          </p:cNvPr>
          <p:cNvGraphicFramePr/>
          <p:nvPr>
            <p:extLst>
              <p:ext uri="{D42A27DB-BD31-4B8C-83A1-F6EECF244321}">
                <p14:modId xmlns:p14="http://schemas.microsoft.com/office/powerpoint/2010/main" val="2963132679"/>
              </p:ext>
            </p:extLst>
          </p:nvPr>
        </p:nvGraphicFramePr>
        <p:xfrm>
          <a:off x="4428724" y="1589680"/>
          <a:ext cx="7527925" cy="3774185"/>
        </p:xfrm>
        <a:graphic>
          <a:graphicData uri="http://schemas.openxmlformats.org/drawingml/2006/table">
            <a:tbl>
              <a:tblPr>
                <a:noFill/>
              </a:tblPr>
              <a:tblGrid>
                <a:gridCol w="592041">
                  <a:extLst>
                    <a:ext uri="{9D8B030D-6E8A-4147-A177-3AD203B41FA5}">
                      <a16:colId xmlns:a16="http://schemas.microsoft.com/office/drawing/2014/main" val="20000"/>
                    </a:ext>
                  </a:extLst>
                </a:gridCol>
                <a:gridCol w="1032243">
                  <a:extLst>
                    <a:ext uri="{9D8B030D-6E8A-4147-A177-3AD203B41FA5}">
                      <a16:colId xmlns:a16="http://schemas.microsoft.com/office/drawing/2014/main" val="20001"/>
                    </a:ext>
                  </a:extLst>
                </a:gridCol>
                <a:gridCol w="1297195">
                  <a:extLst>
                    <a:ext uri="{9D8B030D-6E8A-4147-A177-3AD203B41FA5}">
                      <a16:colId xmlns:a16="http://schemas.microsoft.com/office/drawing/2014/main" val="20002"/>
                    </a:ext>
                  </a:extLst>
                </a:gridCol>
                <a:gridCol w="4606446">
                  <a:extLst>
                    <a:ext uri="{9D8B030D-6E8A-4147-A177-3AD203B41FA5}">
                      <a16:colId xmlns:a16="http://schemas.microsoft.com/office/drawing/2014/main" val="20003"/>
                    </a:ext>
                  </a:extLst>
                </a:gridCol>
              </a:tblGrid>
              <a:tr h="657711">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Alerta</a:t>
                      </a:r>
                      <a:endParaRPr sz="900" u="none" strike="noStrike" cap="none" dirty="0">
                        <a:latin typeface="Verdana"/>
                        <a:ea typeface="Verdana"/>
                        <a:cs typeface="Verdana"/>
                        <a:sym typeface="Verdana"/>
                      </a:endParaRPr>
                    </a:p>
                  </a:txBody>
                  <a:tcPr marL="91450" marR="91450" marT="45679" marB="4567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Zona Hidrográfica</a:t>
                      </a:r>
                      <a:endParaRPr sz="900" u="none" strike="noStrike" cap="none" dirty="0">
                        <a:latin typeface="Verdana"/>
                        <a:ea typeface="Verdana"/>
                        <a:cs typeface="Verdana"/>
                        <a:sym typeface="Verdana"/>
                      </a:endParaRPr>
                    </a:p>
                  </a:txBody>
                  <a:tcPr marL="91450" marR="91450" marT="45679" marB="4567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Subzona o </a:t>
                      </a:r>
                      <a:endParaRPr sz="900" u="none" strike="noStrike" cap="none" dirty="0">
                        <a:latin typeface="Verdana"/>
                        <a:ea typeface="Verdana"/>
                        <a:cs typeface="Verdana"/>
                        <a:sym typeface="Verdana"/>
                      </a:endParaRPr>
                    </a:p>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Cuenca Hidrográfica</a:t>
                      </a:r>
                      <a:endParaRPr sz="900" u="none" strike="noStrike" cap="none" dirty="0">
                        <a:latin typeface="Verdana"/>
                        <a:ea typeface="Verdana"/>
                        <a:cs typeface="Verdana"/>
                        <a:sym typeface="Verdana"/>
                      </a:endParaRPr>
                    </a:p>
                  </a:txBody>
                  <a:tcPr marL="91450" marR="91450" marT="45679" marB="4567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a:solidFill>
                            <a:schemeClr val="lt1"/>
                          </a:solidFill>
                          <a:latin typeface="Verdana"/>
                          <a:ea typeface="Verdana"/>
                          <a:cs typeface="Verdana"/>
                          <a:sym typeface="Verdana"/>
                        </a:rPr>
                        <a:t>Descripción de la alerta hidrológica</a:t>
                      </a:r>
                      <a:endParaRPr sz="900" u="none" strike="noStrike" cap="none">
                        <a:latin typeface="Verdana"/>
                        <a:ea typeface="Verdana"/>
                        <a:cs typeface="Verdana"/>
                        <a:sym typeface="Verdana"/>
                      </a:endParaRPr>
                    </a:p>
                  </a:txBody>
                  <a:tcPr marL="91450" marR="91450" marT="45679" marB="45679" anchor="ctr">
                    <a:lnL w="9525" cap="flat" cmpd="sng">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04" marB="45704"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 </a:t>
                      </a:r>
                      <a:endParaRPr sz="900" dirty="0">
                        <a:latin typeface="Verdana" panose="020B0604030504040204" pitchFamily="34" charset="0"/>
                        <a:ea typeface="Verdana" panose="020B0604030504040204" pitchFamily="34" charset="0"/>
                      </a:endParaRPr>
                    </a:p>
                  </a:txBody>
                  <a:tcPr marL="91446" marR="91446" marT="45803" marB="4580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San Juan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803" marB="4580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San Juan Alto y sus afluentes. Se recomienda especial atención en los municipios de Mistrató y Pueblo Rico (Risaralda), y Tadó y Istmina (Chocó). </a:t>
                      </a:r>
                    </a:p>
                  </a:txBody>
                  <a:tcPr marL="91421" marR="91421" marT="45803" marB="45803"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379495790"/>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04" marB="45704"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Tamaná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Iró, Tamaná, Condoto, entre otros aportantes a la cuenca media del río San Juan. </a:t>
                      </a:r>
                      <a:r>
                        <a:rPr lang="es-ES" sz="9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San José del Palmar, Rio Iró, Condoto, Novita y Medio San Juan </a:t>
                      </a:r>
                      <a:r>
                        <a:rPr lang="es-ES" sz="900" u="none" strike="noStrike" baseline="0" dirty="0">
                          <a:latin typeface="Verdana" panose="020B0604030504040204" pitchFamily="34" charset="0"/>
                          <a:ea typeface="Verdana" panose="020B0604030504040204" pitchFamily="34" charset="0"/>
                          <a:cs typeface="Arial Narrow"/>
                          <a:sym typeface="Arial Narrow"/>
                        </a:rPr>
                        <a:t>(Chocó). </a:t>
                      </a:r>
                      <a:endPar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881286314"/>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04" marB="45704"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40" marB="4574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Cajón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40" marB="4574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 las cuencas del río Cajón entre otros aportantes a la cuenca media del río San Juan. </a:t>
                      </a:r>
                      <a:r>
                        <a:rPr lang="es-CO" sz="9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Novita y Medio San Juan.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40" marB="45740"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633267937"/>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04" marB="45704"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a:t>
                      </a:r>
                    </a:p>
                  </a:txBody>
                  <a:tcPr marL="91446" marR="91446" marT="45776" marB="45776"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Sipí</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76" marB="45776"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la cuenca del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especialmente en los ríos </a:t>
                      </a:r>
                      <a:r>
                        <a:rPr lang="es-ES" sz="900" b="0" u="none" strike="noStrike" cap="none" dirty="0" err="1">
                          <a:latin typeface="Verdana" panose="020B0604030504040204" pitchFamily="34" charset="0"/>
                          <a:ea typeface="Verdana" panose="020B0604030504040204" pitchFamily="34" charset="0"/>
                          <a:cs typeface="Arial Narrow"/>
                          <a:sym typeface="Arial Narrow"/>
                        </a:rPr>
                        <a:t>Taparal</a:t>
                      </a:r>
                      <a:r>
                        <a:rPr lang="es-ES" sz="900" b="0" u="none" strike="noStrike" cap="none" dirty="0">
                          <a:latin typeface="Verdana" panose="020B0604030504040204" pitchFamily="34" charset="0"/>
                          <a:ea typeface="Verdana" panose="020B0604030504040204" pitchFamily="34" charset="0"/>
                          <a:cs typeface="Arial Narrow"/>
                          <a:sym typeface="Arial Narrow"/>
                        </a:rPr>
                        <a:t>, San Agustín y Garrapatas,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a la altura del municipio de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(Chocó) y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Sanquinini</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a la altura del municipio de Bolívar (Valle del Cauca). </a:t>
                      </a:r>
                    </a:p>
                  </a:txBody>
                  <a:tcPr marL="91446" marR="91446" marT="45776" marB="45776"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690497382"/>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04" marB="45704"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San Juan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en la parte media del río San Juan. </a:t>
                      </a:r>
                      <a:r>
                        <a:rPr lang="es-ES" sz="900" u="none" strike="noStrike" dirty="0">
                          <a:latin typeface="Verdana" panose="020B0604030504040204" pitchFamily="34" charset="0"/>
                          <a:ea typeface="Verdana" panose="020B0604030504040204" pitchFamily="34" charset="0"/>
                          <a:cs typeface="Arial Narrow"/>
                          <a:sym typeface="Arial Narrow"/>
                        </a:rPr>
                        <a:t>Especial atención a la altura del municipio Medio San Juan e Istmina (Chocó). </a:t>
                      </a:r>
                    </a:p>
                  </a:txBody>
                  <a:tcPr marL="91446" marR="91446" marT="45761" marB="45761"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297268507"/>
                  </a:ext>
                </a:extLst>
              </a:tr>
            </a:tbl>
          </a:graphicData>
        </a:graphic>
      </p:graphicFrame>
      <p:pic>
        <p:nvPicPr>
          <p:cNvPr id="447536" name="Google Shape;3180;p20" descr="Recurso 39.png">
            <a:extLst>
              <a:ext uri="{FF2B5EF4-FFF2-40B4-BE49-F238E27FC236}">
                <a16:creationId xmlns:a16="http://schemas.microsoft.com/office/drawing/2014/main" id="{812456FC-3A4D-ECD9-5201-86F18CD4735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37" name="Google Shape;3182;p20">
            <a:extLst>
              <a:ext uri="{FF2B5EF4-FFF2-40B4-BE49-F238E27FC236}">
                <a16:creationId xmlns:a16="http://schemas.microsoft.com/office/drawing/2014/main" id="{F911B45A-CD01-E48C-96F3-51EC2D6C6842}"/>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38" name="Google Shape;5325;p223">
            <a:extLst>
              <a:ext uri="{FF2B5EF4-FFF2-40B4-BE49-F238E27FC236}">
                <a16:creationId xmlns:a16="http://schemas.microsoft.com/office/drawing/2014/main" id="{BA4AD579-8B60-15EC-57ED-FD7D0846E07F}"/>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539" name="Google Shape;349;p9">
            <a:extLst>
              <a:ext uri="{FF2B5EF4-FFF2-40B4-BE49-F238E27FC236}">
                <a16:creationId xmlns:a16="http://schemas.microsoft.com/office/drawing/2014/main" id="{5C40EB4D-BB47-A905-34BE-DE272F6F37E8}"/>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7540" name="Google Shape;353;p9" descr="Recurso 37.png">
            <a:extLst>
              <a:ext uri="{FF2B5EF4-FFF2-40B4-BE49-F238E27FC236}">
                <a16:creationId xmlns:a16="http://schemas.microsoft.com/office/drawing/2014/main" id="{06B9B267-A90E-175E-B503-4FCA6D5FE565}"/>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47541" name="Google Shape;158;p1" descr="Recurso 37.png">
            <a:extLst>
              <a:ext uri="{FF2B5EF4-FFF2-40B4-BE49-F238E27FC236}">
                <a16:creationId xmlns:a16="http://schemas.microsoft.com/office/drawing/2014/main" id="{B824537E-5510-C221-5329-4B7B9098940A}"/>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47542" name="Google Shape;348;p9">
            <a:extLst>
              <a:ext uri="{FF2B5EF4-FFF2-40B4-BE49-F238E27FC236}">
                <a16:creationId xmlns:a16="http://schemas.microsoft.com/office/drawing/2014/main" id="{41E6B3E6-0405-0833-5BB6-7821A4848A23}"/>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43" name="Google Shape;349;p9">
            <a:extLst>
              <a:ext uri="{FF2B5EF4-FFF2-40B4-BE49-F238E27FC236}">
                <a16:creationId xmlns:a16="http://schemas.microsoft.com/office/drawing/2014/main" id="{1C812774-A726-B641-8FBB-9E0975D5E1E2}"/>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44" name="Google Shape;351;p9" descr="Recurso 32.png">
            <a:extLst>
              <a:ext uri="{FF2B5EF4-FFF2-40B4-BE49-F238E27FC236}">
                <a16:creationId xmlns:a16="http://schemas.microsoft.com/office/drawing/2014/main" id="{B6442D53-E5BD-6923-4F85-929B5B1A9F6B}"/>
              </a:ext>
            </a:extLst>
          </p:cNvPr>
          <p:cNvPicPr preferRelativeResize="0">
            <a:picLocks noChangeAspect="1" noChangeArrowheads="1"/>
          </p:cNvPicPr>
          <p:nvPr/>
        </p:nvPicPr>
        <p:blipFill>
          <a:blip r:embed="rId10" cstate="hq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45" name="Google Shape;352;p9">
            <a:extLst>
              <a:ext uri="{FF2B5EF4-FFF2-40B4-BE49-F238E27FC236}">
                <a16:creationId xmlns:a16="http://schemas.microsoft.com/office/drawing/2014/main" id="{CE7C1F62-41A8-723C-AAFF-0D6A6E2FDB38}"/>
              </a:ext>
            </a:extLst>
          </p:cNvPr>
          <p:cNvPicPr preferRelativeResize="0">
            <a:picLocks noChangeAspect="1" noChangeArrowheads="1"/>
          </p:cNvPicPr>
          <p:nvPr/>
        </p:nvPicPr>
        <p:blipFill>
          <a:blip r:embed="rId11" cstate="hq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546" name="Google Shape;353;p9" descr="Recurso 37.png">
            <a:extLst>
              <a:ext uri="{FF2B5EF4-FFF2-40B4-BE49-F238E27FC236}">
                <a16:creationId xmlns:a16="http://schemas.microsoft.com/office/drawing/2014/main" id="{7E3EEB2E-2ACD-8659-8A20-0DA1DA1CE81C}"/>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47547" name="Google Shape;354;p9" descr="Recurso 31.png">
            <a:extLst>
              <a:ext uri="{FF2B5EF4-FFF2-40B4-BE49-F238E27FC236}">
                <a16:creationId xmlns:a16="http://schemas.microsoft.com/office/drawing/2014/main" id="{7B94CDDA-D50F-224E-8DB7-77DF4A55AD5C}"/>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49" name="Google Shape;3183;p20">
            <a:extLst>
              <a:ext uri="{FF2B5EF4-FFF2-40B4-BE49-F238E27FC236}">
                <a16:creationId xmlns:a16="http://schemas.microsoft.com/office/drawing/2014/main" id="{24AD7684-6674-4F09-D751-631DC82FC6DF}"/>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6750" y="558323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203;p21" descr="Recurso 25.png">
            <a:extLst>
              <a:ext uri="{FF2B5EF4-FFF2-40B4-BE49-F238E27FC236}">
                <a16:creationId xmlns:a16="http://schemas.microsoft.com/office/drawing/2014/main" id="{0EE5A835-A888-B464-0CE5-0B8596714BE9}"/>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0;p9">
            <a:extLst>
              <a:ext uri="{FF2B5EF4-FFF2-40B4-BE49-F238E27FC236}">
                <a16:creationId xmlns:a16="http://schemas.microsoft.com/office/drawing/2014/main" id="{6D1402F5-FC5F-759C-9E76-0C752152CD70}"/>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8;p1" descr="Recurso 37.png">
            <a:extLst>
              <a:ext uri="{FF2B5EF4-FFF2-40B4-BE49-F238E27FC236}">
                <a16:creationId xmlns:a16="http://schemas.microsoft.com/office/drawing/2014/main" id="{02049643-DF68-6984-E78E-E1288EAEB067}"/>
              </a:ext>
            </a:extLst>
          </p:cNvPr>
          <p:cNvPicPr preferRelativeResize="0">
            <a:picLocks noChangeAspect="1" noChangeArrowheads="1"/>
          </p:cNvPicPr>
          <p:nvPr/>
        </p:nvPicPr>
        <p:blipFill>
          <a:blip r:embed="rId16" cstate="hqprint">
            <a:extLst>
              <a:ext uri="{28A0092B-C50C-407E-A947-70E740481C1C}">
                <a14:useLocalDpi xmlns:a14="http://schemas.microsoft.com/office/drawing/2010/main" val="0"/>
              </a:ext>
            </a:extLst>
          </a:blip>
          <a:srcRect b="18539"/>
          <a:stretch>
            <a:fillRect/>
          </a:stretch>
        </p:blipFill>
        <p:spPr bwMode="auto">
          <a:xfrm>
            <a:off x="2824093" y="2852259"/>
            <a:ext cx="2667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183;p20">
            <a:extLst>
              <a:ext uri="{FF2B5EF4-FFF2-40B4-BE49-F238E27FC236}">
                <a16:creationId xmlns:a16="http://schemas.microsoft.com/office/drawing/2014/main" id="{1DBF2D13-BFFF-CB81-D52C-CAC35DDA87A6}"/>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9886" y="2970852"/>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9B4B487D-7786-F8A3-9C39-07E95E6BBFC4}"/>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9886" y="3581446"/>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8;p1" descr="Recurso 37.png">
            <a:extLst>
              <a:ext uri="{FF2B5EF4-FFF2-40B4-BE49-F238E27FC236}">
                <a16:creationId xmlns:a16="http://schemas.microsoft.com/office/drawing/2014/main" id="{0907C887-2889-16CF-71FD-4263584D945D}"/>
              </a:ext>
            </a:extLst>
          </p:cNvPr>
          <p:cNvPicPr preferRelativeResize="0">
            <a:picLocks noChangeAspect="1" noChangeArrowheads="1"/>
          </p:cNvPicPr>
          <p:nvPr/>
        </p:nvPicPr>
        <p:blipFill>
          <a:blip r:embed="rId16" cstate="hqprint">
            <a:extLst>
              <a:ext uri="{28A0092B-C50C-407E-A947-70E740481C1C}">
                <a14:useLocalDpi xmlns:a14="http://schemas.microsoft.com/office/drawing/2010/main" val="0"/>
              </a:ext>
            </a:extLst>
          </a:blip>
          <a:srcRect b="18539"/>
          <a:stretch>
            <a:fillRect/>
          </a:stretch>
        </p:blipFill>
        <p:spPr bwMode="auto">
          <a:xfrm>
            <a:off x="2642496" y="3421094"/>
            <a:ext cx="2667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4156903E-8CEA-B692-90F0-F0B56E64BC92}"/>
              </a:ext>
            </a:extLst>
          </p:cNvPr>
          <p:cNvPicPr preferRelativeResize="0">
            <a:picLocks noChangeAspect="1" noChangeArrowheads="1"/>
          </p:cNvPicPr>
          <p:nvPr/>
        </p:nvPicPr>
        <p:blipFill>
          <a:blip r:embed="rId16" cstate="hqprint">
            <a:extLst>
              <a:ext uri="{28A0092B-C50C-407E-A947-70E740481C1C}">
                <a14:useLocalDpi xmlns:a14="http://schemas.microsoft.com/office/drawing/2010/main" val="0"/>
              </a:ext>
            </a:extLst>
          </a:blip>
          <a:srcRect b="18539"/>
          <a:stretch>
            <a:fillRect/>
          </a:stretch>
        </p:blipFill>
        <p:spPr bwMode="auto">
          <a:xfrm>
            <a:off x="2657362" y="3098967"/>
            <a:ext cx="2667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183;p20">
            <a:extLst>
              <a:ext uri="{FF2B5EF4-FFF2-40B4-BE49-F238E27FC236}">
                <a16:creationId xmlns:a16="http://schemas.microsoft.com/office/drawing/2014/main" id="{524F15FC-BA7F-C927-8AF3-29FC6160FEEF}"/>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9886" y="4198331"/>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450B4259-522B-955F-F79C-0A7DFA768B33}"/>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8" name="Google Shape;158;p1" descr="Recurso 37.png">
            <a:extLst>
              <a:ext uri="{FF2B5EF4-FFF2-40B4-BE49-F238E27FC236}">
                <a16:creationId xmlns:a16="http://schemas.microsoft.com/office/drawing/2014/main" id="{EB3F50DA-B648-95A3-3137-9D9351D3D584}"/>
              </a:ext>
            </a:extLst>
          </p:cNvPr>
          <p:cNvPicPr preferRelativeResize="0">
            <a:picLocks noChangeAspect="1" noChangeArrowheads="1"/>
          </p:cNvPicPr>
          <p:nvPr/>
        </p:nvPicPr>
        <p:blipFill>
          <a:blip r:embed="rId16" cstate="hqprint">
            <a:extLst>
              <a:ext uri="{28A0092B-C50C-407E-A947-70E740481C1C}">
                <a14:useLocalDpi xmlns:a14="http://schemas.microsoft.com/office/drawing/2010/main" val="0"/>
              </a:ext>
            </a:extLst>
          </a:blip>
          <a:srcRect b="18539"/>
          <a:stretch>
            <a:fillRect/>
          </a:stretch>
        </p:blipFill>
        <p:spPr bwMode="auto">
          <a:xfrm>
            <a:off x="2366271" y="3140760"/>
            <a:ext cx="2667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183;p20">
            <a:extLst>
              <a:ext uri="{FF2B5EF4-FFF2-40B4-BE49-F238E27FC236}">
                <a16:creationId xmlns:a16="http://schemas.microsoft.com/office/drawing/2014/main" id="{FBD36C7C-8078-6165-6D1D-7276CA1861FA}"/>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9887" y="4815216"/>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183;p20">
            <a:extLst>
              <a:ext uri="{FF2B5EF4-FFF2-40B4-BE49-F238E27FC236}">
                <a16:creationId xmlns:a16="http://schemas.microsoft.com/office/drawing/2014/main" id="{98D160E5-0DF0-EF57-D42A-E3AC6C069A07}"/>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9886" y="23323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92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859AA2D0-3C6A-2A02-C7F5-0A7FD4AAD7AC}"/>
              </a:ext>
            </a:extLst>
          </p:cNvPr>
          <p:cNvSpPr/>
          <p:nvPr/>
        </p:nvSpPr>
        <p:spPr>
          <a:xfrm>
            <a:off x="5154613" y="1604963"/>
            <a:ext cx="5892800" cy="188436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Marcador de contenido 3">
            <a:extLst>
              <a:ext uri="{FF2B5EF4-FFF2-40B4-BE49-F238E27FC236}">
                <a16:creationId xmlns:a16="http://schemas.microsoft.com/office/drawing/2014/main" id="{13F9281C-46DF-ADDD-921D-F9661D92482D}"/>
              </a:ext>
            </a:extLst>
          </p:cNvPr>
          <p:cNvSpPr>
            <a:spLocks noGrp="1"/>
          </p:cNvSpPr>
          <p:nvPr>
            <p:ph sz="half" idx="1"/>
          </p:nvPr>
        </p:nvSpPr>
        <p:spPr>
          <a:xfrm>
            <a:off x="422278" y="2220068"/>
            <a:ext cx="3586160" cy="1719263"/>
          </a:xfrm>
        </p:spPr>
        <p:txBody>
          <a:bodyPr rtlCol="0">
            <a:normAutofit/>
          </a:bodyPr>
          <a:lstStyle/>
          <a:p>
            <a:pPr marL="0" indent="0" defTabSz="914377" fontAlgn="auto">
              <a:spcAft>
                <a:spcPts val="0"/>
              </a:spcAft>
              <a:buFont typeface="Arial" panose="020B0604020202020204" pitchFamily="34" charset="0"/>
              <a:buNone/>
              <a:defRPr/>
            </a:pPr>
            <a:r>
              <a:rPr lang="es-MX" sz="1400" dirty="0">
                <a:cs typeface="Arial Narrow"/>
                <a:sym typeface="Arial Narrow"/>
              </a:rPr>
              <a:t>IDEAM</a:t>
            </a:r>
            <a:r>
              <a:rPr lang="es-MX" sz="1400" dirty="0">
                <a:cs typeface="Times New Roman"/>
                <a:sym typeface="Times New Roman"/>
              </a:rPr>
              <a:t>  </a:t>
            </a:r>
            <a:r>
              <a:rPr lang="es-MX" sz="1400" dirty="0">
                <a:cs typeface="Arial Narrow"/>
                <a:sym typeface="Arial Narrow"/>
              </a:rPr>
              <a:t>comunica</a:t>
            </a:r>
            <a:r>
              <a:rPr lang="es-MX" sz="1400" dirty="0">
                <a:cs typeface="Times New Roman"/>
                <a:sym typeface="Times New Roman"/>
              </a:rPr>
              <a:t> </a:t>
            </a:r>
            <a:r>
              <a:rPr lang="es-MX" sz="1400" dirty="0">
                <a:cs typeface="Arial Narrow"/>
                <a:sym typeface="Arial Narrow"/>
              </a:rPr>
              <a:t>al</a:t>
            </a:r>
            <a:r>
              <a:rPr lang="es-MX" sz="1400" dirty="0">
                <a:cs typeface="Times New Roman"/>
                <a:sym typeface="Times New Roman"/>
              </a:rPr>
              <a:t> </a:t>
            </a:r>
            <a:r>
              <a:rPr lang="es-MX" sz="1400" dirty="0">
                <a:cs typeface="Arial Narrow"/>
                <a:sym typeface="Arial Narrow"/>
              </a:rPr>
              <a:t>Sistema</a:t>
            </a:r>
            <a:r>
              <a:rPr lang="es-MX" sz="1400" dirty="0">
                <a:cs typeface="Times New Roman"/>
                <a:sym typeface="Times New Roman"/>
              </a:rPr>
              <a:t> </a:t>
            </a:r>
            <a:r>
              <a:rPr lang="es-MX" sz="1400" dirty="0">
                <a:cs typeface="Arial Narrow"/>
                <a:sym typeface="Arial Narrow"/>
              </a:rPr>
              <a:t>Nacional</a:t>
            </a:r>
            <a:r>
              <a:rPr lang="es-MX" sz="1400" dirty="0">
                <a:cs typeface="Times New Roman"/>
                <a:sym typeface="Times New Roman"/>
              </a:rPr>
              <a:t> </a:t>
            </a:r>
            <a:r>
              <a:rPr lang="es-MX" sz="1400" dirty="0">
                <a:cs typeface="Arial Narrow"/>
                <a:sym typeface="Arial Narrow"/>
              </a:rPr>
              <a:t>para</a:t>
            </a:r>
            <a:r>
              <a:rPr lang="es-MX" sz="1400" dirty="0">
                <a:cs typeface="Times New Roman"/>
                <a:sym typeface="Times New Roman"/>
              </a:rPr>
              <a:t> </a:t>
            </a:r>
            <a:r>
              <a:rPr lang="es-MX" sz="1400" dirty="0">
                <a:cs typeface="Arial Narrow"/>
                <a:sym typeface="Arial Narrow"/>
              </a:rPr>
              <a:t>la</a:t>
            </a:r>
            <a:r>
              <a:rPr lang="es-MX" sz="1400" dirty="0">
                <a:cs typeface="Times New Roman"/>
                <a:sym typeface="Times New Roman"/>
              </a:rPr>
              <a:t> </a:t>
            </a:r>
            <a:r>
              <a:rPr lang="es-MX" sz="1400" dirty="0">
                <a:cs typeface="Arial Narrow"/>
                <a:sym typeface="Arial Narrow"/>
              </a:rPr>
              <a:t>Gestión</a:t>
            </a:r>
            <a:r>
              <a:rPr lang="es-MX" sz="1400" dirty="0">
                <a:cs typeface="Times New Roman"/>
                <a:sym typeface="Times New Roman"/>
              </a:rPr>
              <a:t> </a:t>
            </a:r>
            <a:r>
              <a:rPr lang="es-MX" sz="1400" dirty="0">
                <a:cs typeface="Arial Narrow"/>
                <a:sym typeface="Arial Narrow"/>
              </a:rPr>
              <a:t>del</a:t>
            </a:r>
            <a:r>
              <a:rPr lang="es-MX" sz="1400" dirty="0">
                <a:cs typeface="Times New Roman"/>
                <a:sym typeface="Times New Roman"/>
              </a:rPr>
              <a:t> </a:t>
            </a:r>
            <a:r>
              <a:rPr lang="es-MX" sz="1400" dirty="0">
                <a:cs typeface="Arial Narrow"/>
                <a:sym typeface="Arial Narrow"/>
              </a:rPr>
              <a:t>Riesgo</a:t>
            </a:r>
            <a:r>
              <a:rPr lang="es-MX" sz="1400" dirty="0">
                <a:cs typeface="Times New Roman"/>
                <a:sym typeface="Times New Roman"/>
              </a:rPr>
              <a:t> </a:t>
            </a:r>
            <a:r>
              <a:rPr lang="es-MX" sz="1400" dirty="0">
                <a:cs typeface="Arial Narrow"/>
                <a:sym typeface="Arial Narrow"/>
              </a:rPr>
              <a:t>de</a:t>
            </a:r>
            <a:r>
              <a:rPr lang="es-MX" sz="1400" dirty="0">
                <a:cs typeface="Times New Roman"/>
                <a:sym typeface="Times New Roman"/>
              </a:rPr>
              <a:t> </a:t>
            </a:r>
            <a:r>
              <a:rPr lang="es-MX" sz="1400" dirty="0">
                <a:cs typeface="Arial Narrow"/>
                <a:sym typeface="Arial Narrow"/>
              </a:rPr>
              <a:t>Desastres</a:t>
            </a:r>
            <a:r>
              <a:rPr lang="es-MX" sz="1400" dirty="0">
                <a:cs typeface="Times New Roman"/>
                <a:sym typeface="Times New Roman"/>
              </a:rPr>
              <a:t> </a:t>
            </a:r>
            <a:r>
              <a:rPr lang="es-MX" sz="1400" dirty="0">
                <a:cs typeface="Arial Narrow"/>
                <a:sym typeface="Arial Narrow"/>
              </a:rPr>
              <a:t>(SNGRD)</a:t>
            </a:r>
            <a:r>
              <a:rPr lang="es-MX" sz="1400" dirty="0">
                <a:cs typeface="Times New Roman"/>
                <a:sym typeface="Times New Roman"/>
              </a:rPr>
              <a:t> </a:t>
            </a:r>
            <a:r>
              <a:rPr lang="es-MX" sz="1400" dirty="0">
                <a:cs typeface="Arial Narrow"/>
                <a:sym typeface="Arial Narrow"/>
              </a:rPr>
              <a:t>y</a:t>
            </a:r>
            <a:r>
              <a:rPr lang="es-MX" sz="1400" dirty="0">
                <a:cs typeface="Times New Roman"/>
                <a:sym typeface="Times New Roman"/>
              </a:rPr>
              <a:t> </a:t>
            </a:r>
            <a:r>
              <a:rPr lang="es-MX" sz="1400" dirty="0">
                <a:cs typeface="Arial Narrow"/>
                <a:sym typeface="Arial Narrow"/>
              </a:rPr>
              <a:t>al</a:t>
            </a:r>
            <a:r>
              <a:rPr lang="es-MX" sz="1400" dirty="0">
                <a:cs typeface="Times New Roman"/>
                <a:sym typeface="Times New Roman"/>
              </a:rPr>
              <a:t> </a:t>
            </a:r>
            <a:r>
              <a:rPr lang="es-MX" sz="1400" dirty="0">
                <a:cs typeface="Arial Narrow"/>
                <a:sym typeface="Arial Narrow"/>
              </a:rPr>
              <a:t>Sistema</a:t>
            </a:r>
            <a:r>
              <a:rPr lang="es-MX" sz="1400" dirty="0">
                <a:cs typeface="Times New Roman"/>
                <a:sym typeface="Times New Roman"/>
              </a:rPr>
              <a:t> </a:t>
            </a:r>
            <a:r>
              <a:rPr lang="es-MX" sz="1400" dirty="0">
                <a:cs typeface="Arial Narrow"/>
                <a:sym typeface="Arial Narrow"/>
              </a:rPr>
              <a:t>Nacional</a:t>
            </a:r>
            <a:r>
              <a:rPr lang="es-MX" sz="1400" dirty="0">
                <a:cs typeface="Times New Roman"/>
                <a:sym typeface="Times New Roman"/>
              </a:rPr>
              <a:t> </a:t>
            </a:r>
            <a:r>
              <a:rPr lang="es-MX" sz="1400" dirty="0">
                <a:cs typeface="Arial Narrow"/>
                <a:sym typeface="Arial Narrow"/>
              </a:rPr>
              <a:t>Ambiental</a:t>
            </a:r>
            <a:r>
              <a:rPr lang="es-MX" sz="1400" dirty="0">
                <a:cs typeface="Times New Roman"/>
                <a:sym typeface="Times New Roman"/>
              </a:rPr>
              <a:t> </a:t>
            </a:r>
            <a:r>
              <a:rPr lang="es-MX" sz="1400" dirty="0">
                <a:cs typeface="Arial Narrow"/>
                <a:sym typeface="Arial Narrow"/>
              </a:rPr>
              <a:t>(SINA).</a:t>
            </a:r>
          </a:p>
          <a:p>
            <a:pPr marL="0" indent="0" defTabSz="914377" fontAlgn="auto">
              <a:spcAft>
                <a:spcPts val="0"/>
              </a:spcAft>
              <a:buFont typeface="Arial" panose="020B0604020202020204" pitchFamily="34" charset="0"/>
              <a:buNone/>
              <a:defRPr/>
            </a:pPr>
            <a:endParaRPr lang="es-CO" sz="1400" dirty="0">
              <a:cs typeface="Arial Narrow"/>
              <a:sym typeface="Arial Narrow"/>
            </a:endParaRPr>
          </a:p>
          <a:p>
            <a:pPr marL="12700" indent="0" defTabSz="914377" fontAlgn="auto">
              <a:lnSpc>
                <a:spcPct val="100000"/>
              </a:lnSpc>
              <a:spcBef>
                <a:spcPts val="0"/>
              </a:spcBef>
              <a:spcAft>
                <a:spcPts val="0"/>
              </a:spcAft>
              <a:buClr>
                <a:srgbClr val="000000"/>
              </a:buClr>
              <a:buSzPts val="1400"/>
              <a:buFont typeface="Arial" panose="020B0604020202020204" pitchFamily="34" charset="0"/>
              <a:buNone/>
              <a:defRPr/>
            </a:pPr>
            <a:r>
              <a:rPr lang="es-MX" sz="1200" b="1" dirty="0">
                <a:cs typeface="Arial Narrow"/>
                <a:sym typeface="Arial Narrow"/>
              </a:rPr>
              <a:t>Bogotá D.C., 08 de diciembre de 2024</a:t>
            </a:r>
            <a:endParaRPr lang="es-MX" sz="1200" b="1" dirty="0">
              <a:cs typeface="Arial"/>
              <a:sym typeface="Arial"/>
            </a:endParaRPr>
          </a:p>
          <a:p>
            <a:pPr marL="12700" indent="0" defTabSz="914377" fontAlgn="auto">
              <a:lnSpc>
                <a:spcPct val="100000"/>
              </a:lnSpc>
              <a:spcBef>
                <a:spcPts val="0"/>
              </a:spcBef>
              <a:spcAft>
                <a:spcPts val="0"/>
              </a:spcAft>
              <a:buClr>
                <a:srgbClr val="000000"/>
              </a:buClr>
              <a:buSzPts val="1400"/>
              <a:buFont typeface="Arial" panose="020B0604020202020204" pitchFamily="34" charset="0"/>
              <a:buNone/>
              <a:defRPr/>
            </a:pPr>
            <a:r>
              <a:rPr lang="es-MX" sz="1200" b="1" dirty="0">
                <a:cs typeface="Arial Narrow"/>
                <a:sym typeface="Arial Narrow"/>
              </a:rPr>
              <a:t>Hora de actualización 18:00 HLC</a:t>
            </a:r>
          </a:p>
        </p:txBody>
      </p:sp>
      <p:sp>
        <p:nvSpPr>
          <p:cNvPr id="5" name="Marcador de contenido 4">
            <a:extLst>
              <a:ext uri="{FF2B5EF4-FFF2-40B4-BE49-F238E27FC236}">
                <a16:creationId xmlns:a16="http://schemas.microsoft.com/office/drawing/2014/main" id="{5DB67511-7F38-9F99-2C0D-A6F84DABB955}"/>
              </a:ext>
            </a:extLst>
          </p:cNvPr>
          <p:cNvSpPr>
            <a:spLocks noGrp="1"/>
          </p:cNvSpPr>
          <p:nvPr>
            <p:ph sz="half" idx="2"/>
          </p:nvPr>
        </p:nvSpPr>
        <p:spPr>
          <a:xfrm>
            <a:off x="5283200" y="1744663"/>
            <a:ext cx="5546725" cy="1671637"/>
          </a:xfrm>
        </p:spPr>
        <p:txBody>
          <a:bodyPr rtlCol="0"/>
          <a:lstStyle/>
          <a:p>
            <a:pPr marL="0" indent="0" defTabSz="914377" fontAlgn="auto">
              <a:spcAft>
                <a:spcPts val="0"/>
              </a:spcAft>
              <a:buFont typeface="Arial" panose="020B0604020202020204" pitchFamily="34" charset="0"/>
              <a:buNone/>
              <a:defRPr/>
            </a:pPr>
            <a:r>
              <a:rPr lang="es-CO" sz="1200" b="1" dirty="0">
                <a:solidFill>
                  <a:srgbClr val="96BE53"/>
                </a:solidFill>
              </a:rPr>
              <a:t>CONTENIDO</a:t>
            </a:r>
          </a:p>
          <a:p>
            <a:pPr marL="755632" lvl="1" indent="-285744" defTabSz="914377" fontAlgn="auto">
              <a:lnSpc>
                <a:spcPct val="100000"/>
              </a:lnSpc>
              <a:spcBef>
                <a:spcPts val="0"/>
              </a:spcBef>
              <a:spcAft>
                <a:spcPts val="0"/>
              </a:spcAft>
              <a:buClr>
                <a:srgbClr val="000000"/>
              </a:buClr>
              <a:buSzPts val="1400"/>
              <a:defRPr/>
            </a:pPr>
            <a:r>
              <a:rPr lang="es-MX" sz="1100" dirty="0">
                <a:cs typeface="Arial Narrow"/>
                <a:sym typeface="Arial Narrow"/>
              </a:rPr>
              <a:t>Condiciones Meteorológicas.</a:t>
            </a:r>
          </a:p>
          <a:p>
            <a:pPr marL="755632" lvl="1" indent="-285744" defTabSz="914377" fontAlgn="auto">
              <a:lnSpc>
                <a:spcPct val="100000"/>
              </a:lnSpc>
              <a:spcBef>
                <a:spcPts val="0"/>
              </a:spcBef>
              <a:spcAft>
                <a:spcPts val="0"/>
              </a:spcAft>
              <a:buClr>
                <a:srgbClr val="000000"/>
              </a:buClr>
              <a:buSzPts val="1400"/>
              <a:defRPr/>
            </a:pPr>
            <a:r>
              <a:rPr lang="es-MX" sz="1100" dirty="0">
                <a:cs typeface="Arial Narrow"/>
                <a:sym typeface="Arial Narrow"/>
              </a:rPr>
              <a:t>Pronóstico de precipitación para las próximas seis (6) horas.</a:t>
            </a:r>
          </a:p>
          <a:p>
            <a:pPr marL="755632" lvl="1" indent="-285744" defTabSz="914377" fontAlgn="auto">
              <a:lnSpc>
                <a:spcPct val="100000"/>
              </a:lnSpc>
              <a:spcBef>
                <a:spcPts val="0"/>
              </a:spcBef>
              <a:spcAft>
                <a:spcPts val="0"/>
              </a:spcAft>
              <a:buClr>
                <a:srgbClr val="000000"/>
              </a:buClr>
              <a:buSzPts val="1400"/>
              <a:defRPr/>
            </a:pPr>
            <a:r>
              <a:rPr lang="es-MX" sz="1100" dirty="0">
                <a:cs typeface="Arial Narrow"/>
                <a:sym typeface="Arial Narrow"/>
              </a:rPr>
              <a:t>Alertas Hidrológicas.</a:t>
            </a:r>
          </a:p>
          <a:p>
            <a:pPr marL="685783" lvl="1" indent="-228594" defTabSz="914377" fontAlgn="auto">
              <a:spcAft>
                <a:spcPts val="0"/>
              </a:spcAft>
              <a:buSzPts val="1400"/>
              <a:defRPr/>
            </a:pPr>
            <a:r>
              <a:rPr lang="es-MX" sz="1100" dirty="0">
                <a:cs typeface="Arial Narrow"/>
                <a:sym typeface="Arial Narrow"/>
              </a:rPr>
              <a:t>Seguimiento y Pronóstico de las Amenazas por Deslizamientos</a:t>
            </a:r>
          </a:p>
          <a:p>
            <a:pPr marL="685783" lvl="1" indent="-228594" defTabSz="914377" fontAlgn="auto">
              <a:spcAft>
                <a:spcPts val="0"/>
              </a:spcAft>
              <a:buSzPts val="1400"/>
              <a:defRPr/>
            </a:pPr>
            <a:r>
              <a:rPr lang="es-MX" sz="1100" dirty="0">
                <a:cs typeface="Arial Narrow"/>
                <a:sym typeface="Arial Narrow"/>
              </a:rPr>
              <a:t>Seguimiento y Pronóstico de las Amenazas por Incendios Alertas.</a:t>
            </a:r>
          </a:p>
          <a:p>
            <a:pPr marL="685783" lvl="1" indent="-228594" defTabSz="914377" fontAlgn="auto">
              <a:spcAft>
                <a:spcPts val="0"/>
              </a:spcAft>
              <a:buSzPts val="1400"/>
              <a:defRPr/>
            </a:pPr>
            <a:r>
              <a:rPr lang="es-MX" sz="1100" dirty="0">
                <a:cs typeface="Arial Narrow"/>
                <a:sym typeface="Arial Narrow"/>
              </a:rPr>
              <a:t>Meteomarinas vigentes Mar Caribe Colombiano.</a:t>
            </a:r>
          </a:p>
          <a:p>
            <a:pPr marL="685783" lvl="1" indent="-228594" defTabSz="914377" fontAlgn="auto">
              <a:spcAft>
                <a:spcPts val="0"/>
              </a:spcAft>
              <a:buSzPts val="1400"/>
              <a:defRPr/>
            </a:pPr>
            <a:r>
              <a:rPr lang="es-MX" sz="1100" dirty="0">
                <a:cs typeface="Arial Narrow"/>
                <a:sym typeface="Arial Narrow"/>
              </a:rPr>
              <a:t>Meteomarinas vigentes Océano Pacífico Nacional.</a:t>
            </a:r>
            <a:endParaRPr lang="es-MX" sz="1100" b="1" dirty="0"/>
          </a:p>
        </p:txBody>
      </p:sp>
      <p:sp>
        <p:nvSpPr>
          <p:cNvPr id="2" name="Título 1">
            <a:extLst>
              <a:ext uri="{FF2B5EF4-FFF2-40B4-BE49-F238E27FC236}">
                <a16:creationId xmlns:a16="http://schemas.microsoft.com/office/drawing/2014/main" id="{843151ED-AFCF-04DF-9CEC-4F69188CC0D7}"/>
              </a:ext>
            </a:extLst>
          </p:cNvPr>
          <p:cNvSpPr>
            <a:spLocks noGrp="1"/>
          </p:cNvSpPr>
          <p:nvPr>
            <p:ph type="title"/>
          </p:nvPr>
        </p:nvSpPr>
        <p:spPr>
          <a:xfrm>
            <a:off x="3271838" y="519113"/>
            <a:ext cx="6080125" cy="581025"/>
          </a:xfrm>
        </p:spPr>
        <p:txBody>
          <a:bodyPr rtlCol="0">
            <a:normAutofit fontScale="90000"/>
          </a:bodyPr>
          <a:lstStyle/>
          <a:p>
            <a:pPr algn="ctr" defTabSz="914377" fontAlgn="auto">
              <a:spcAft>
                <a:spcPts val="0"/>
              </a:spcAft>
              <a:defRPr/>
            </a:pPr>
            <a:r>
              <a:rPr lang="es-CO" sz="2400" b="1" dirty="0"/>
              <a:t>CONDICIONES HIDROMETEOROLÓGICAS ACTUALES</a:t>
            </a:r>
            <a:endParaRPr lang="es-MX" sz="2400" b="1" dirty="0"/>
          </a:p>
        </p:txBody>
      </p:sp>
      <p:sp>
        <p:nvSpPr>
          <p:cNvPr id="6" name="Rectángulo 5">
            <a:extLst>
              <a:ext uri="{FF2B5EF4-FFF2-40B4-BE49-F238E27FC236}">
                <a16:creationId xmlns:a16="http://schemas.microsoft.com/office/drawing/2014/main" id="{230EE1E1-2B19-8CE4-FD17-E7B5B6479FD6}"/>
              </a:ext>
            </a:extLst>
          </p:cNvPr>
          <p:cNvSpPr/>
          <p:nvPr/>
        </p:nvSpPr>
        <p:spPr>
          <a:xfrm>
            <a:off x="814388" y="4962525"/>
            <a:ext cx="2774950" cy="544513"/>
          </a:xfrm>
          <a:prstGeom prst="rect">
            <a:avLst/>
          </a:prstGeom>
          <a:solidFill>
            <a:srgbClr val="96B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25991" name="CuadroTexto 6">
            <a:extLst>
              <a:ext uri="{FF2B5EF4-FFF2-40B4-BE49-F238E27FC236}">
                <a16:creationId xmlns:a16="http://schemas.microsoft.com/office/drawing/2014/main" id="{2D2BD161-BA7E-FBE6-26EE-0A82964E1B31}"/>
              </a:ext>
            </a:extLst>
          </p:cNvPr>
          <p:cNvSpPr txBox="1">
            <a:spLocks noChangeArrowheads="1"/>
          </p:cNvSpPr>
          <p:nvPr/>
        </p:nvSpPr>
        <p:spPr bwMode="auto">
          <a:xfrm>
            <a:off x="990600" y="4467225"/>
            <a:ext cx="242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2000" b="1">
                <a:solidFill>
                  <a:srgbClr val="96BE53"/>
                </a:solidFill>
                <a:latin typeface="Verdana" panose="020B0604030504040204" pitchFamily="34" charset="0"/>
                <a:ea typeface="Verdana" panose="020B0604030504040204" pitchFamily="34" charset="0"/>
                <a:cs typeface="Verdana" panose="020B0604030504040204" pitchFamily="34" charset="0"/>
              </a:rPr>
              <a:t>Boletín No.</a:t>
            </a:r>
            <a:endParaRPr lang="es-MX" altLang="es-CO" sz="2000" b="1">
              <a:solidFill>
                <a:srgbClr val="96BE53"/>
              </a:solidFill>
              <a:latin typeface="Verdana" panose="020B0604030504040204" pitchFamily="34" charset="0"/>
              <a:ea typeface="Verdana" panose="020B0604030504040204" pitchFamily="34" charset="0"/>
              <a:cs typeface="Verdana" panose="020B0604030504040204" pitchFamily="34" charset="0"/>
            </a:endParaRPr>
          </a:p>
        </p:txBody>
      </p:sp>
      <p:sp>
        <p:nvSpPr>
          <p:cNvPr id="425992" name="CuadroTexto 7">
            <a:extLst>
              <a:ext uri="{FF2B5EF4-FFF2-40B4-BE49-F238E27FC236}">
                <a16:creationId xmlns:a16="http://schemas.microsoft.com/office/drawing/2014/main" id="{81846EF3-3ACA-B5CC-8A5B-3A83991A75FB}"/>
              </a:ext>
            </a:extLst>
          </p:cNvPr>
          <p:cNvSpPr txBox="1">
            <a:spLocks noChangeArrowheads="1"/>
          </p:cNvSpPr>
          <p:nvPr/>
        </p:nvSpPr>
        <p:spPr bwMode="auto">
          <a:xfrm>
            <a:off x="990600" y="5003800"/>
            <a:ext cx="2422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rPr>
              <a:t>1029</a:t>
            </a:r>
            <a:endParaRPr lang="es-MX" alt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25993" name="Google Shape;482;p1">
            <a:extLst>
              <a:ext uri="{FF2B5EF4-FFF2-40B4-BE49-F238E27FC236}">
                <a16:creationId xmlns:a16="http://schemas.microsoft.com/office/drawing/2014/main" id="{BC9944A5-2067-D619-8782-321E8A823EFE}"/>
              </a:ext>
            </a:extLst>
          </p:cNvPr>
          <p:cNvSpPr>
            <a:spLocks noChangeArrowheads="1"/>
          </p:cNvSpPr>
          <p:nvPr/>
        </p:nvSpPr>
        <p:spPr bwMode="auto">
          <a:xfrm>
            <a:off x="4557713" y="3825875"/>
            <a:ext cx="1216025" cy="5238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425994" name="Google Shape;485;p1">
            <a:extLst>
              <a:ext uri="{FF2B5EF4-FFF2-40B4-BE49-F238E27FC236}">
                <a16:creationId xmlns:a16="http://schemas.microsoft.com/office/drawing/2014/main" id="{9084ED2D-846E-43AC-1D30-0D5A2D5DA38E}"/>
              </a:ext>
            </a:extLst>
          </p:cNvPr>
          <p:cNvSpPr>
            <a:spLocks/>
          </p:cNvSpPr>
          <p:nvPr/>
        </p:nvSpPr>
        <p:spPr bwMode="auto">
          <a:xfrm>
            <a:off x="5995988" y="3722688"/>
            <a:ext cx="0" cy="746125"/>
          </a:xfrm>
          <a:custGeom>
            <a:avLst/>
            <a:gdLst>
              <a:gd name="T0" fmla="*/ 0 w 120000"/>
              <a:gd name="T1" fmla="*/ 0 h 746760"/>
              <a:gd name="T2" fmla="*/ 0 w 120000"/>
              <a:gd name="T3" fmla="*/ 746628 h 746760"/>
            </a:gdLst>
            <a:ahLst/>
            <a:cxnLst>
              <a:cxn ang="0">
                <a:pos x="T0" y="T1"/>
              </a:cxn>
              <a:cxn ang="0">
                <a:pos x="T2" y="T3"/>
              </a:cxn>
            </a:cxnLst>
            <a:rect l="0" t="0"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425995" name="CuadroTexto 11">
            <a:extLst>
              <a:ext uri="{FF2B5EF4-FFF2-40B4-BE49-F238E27FC236}">
                <a16:creationId xmlns:a16="http://schemas.microsoft.com/office/drawing/2014/main" id="{82D0EA52-158F-D6FC-911D-AADF62E655D6}"/>
              </a:ext>
            </a:extLst>
          </p:cNvPr>
          <p:cNvSpPr txBox="1">
            <a:spLocks noChangeArrowheads="1"/>
          </p:cNvSpPr>
          <p:nvPr/>
        </p:nvSpPr>
        <p:spPr bwMode="auto">
          <a:xfrm>
            <a:off x="6172200" y="3722688"/>
            <a:ext cx="54911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MX" altLang="es-CO" sz="800" b="1" dirty="0">
                <a:solidFill>
                  <a:srgbClr val="E123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TOMAR ACCIÓN </a:t>
            </a:r>
            <a:r>
              <a:rPr lang="es-MX"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lang="es-MX" altLang="es-CO" sz="800" dirty="0">
              <a:solidFill>
                <a:srgbClr val="000000"/>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425996" name="Google Shape;483;p1">
            <a:extLst>
              <a:ext uri="{FF2B5EF4-FFF2-40B4-BE49-F238E27FC236}">
                <a16:creationId xmlns:a16="http://schemas.microsoft.com/office/drawing/2014/main" id="{24D4C122-14BC-3261-0FF8-DAE1B578CA09}"/>
              </a:ext>
            </a:extLst>
          </p:cNvPr>
          <p:cNvSpPr>
            <a:spLocks noChangeArrowheads="1"/>
          </p:cNvSpPr>
          <p:nvPr/>
        </p:nvSpPr>
        <p:spPr bwMode="auto">
          <a:xfrm>
            <a:off x="4557713" y="4611688"/>
            <a:ext cx="1216025" cy="5095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425997" name="Google Shape;486;p1">
            <a:extLst>
              <a:ext uri="{FF2B5EF4-FFF2-40B4-BE49-F238E27FC236}">
                <a16:creationId xmlns:a16="http://schemas.microsoft.com/office/drawing/2014/main" id="{95C7B266-3843-F2AD-9023-06B40B9C34BE}"/>
              </a:ext>
            </a:extLst>
          </p:cNvPr>
          <p:cNvSpPr>
            <a:spLocks/>
          </p:cNvSpPr>
          <p:nvPr/>
        </p:nvSpPr>
        <p:spPr bwMode="auto">
          <a:xfrm flipH="1">
            <a:off x="5949950" y="4640263"/>
            <a:ext cx="46038" cy="481012"/>
          </a:xfrm>
          <a:custGeom>
            <a:avLst/>
            <a:gdLst>
              <a:gd name="T0" fmla="*/ 0 w 120000"/>
              <a:gd name="T1" fmla="*/ 0 h 346710"/>
              <a:gd name="T2" fmla="*/ 0 w 120000"/>
              <a:gd name="T3" fmla="*/ 346328 h 346710"/>
            </a:gdLst>
            <a:ahLst/>
            <a:cxnLst>
              <a:cxn ang="0">
                <a:pos x="T0" y="T1"/>
              </a:cxn>
              <a:cxn ang="0">
                <a:pos x="T2" y="T3"/>
              </a:cxn>
            </a:cxnLst>
            <a:rect l="0" t="0"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425998" name="CuadroTexto 14">
            <a:extLst>
              <a:ext uri="{FF2B5EF4-FFF2-40B4-BE49-F238E27FC236}">
                <a16:creationId xmlns:a16="http://schemas.microsoft.com/office/drawing/2014/main" id="{856B5A82-2392-E75C-B54C-4A91F3C88804}"/>
              </a:ext>
            </a:extLst>
          </p:cNvPr>
          <p:cNvSpPr txBox="1">
            <a:spLocks noChangeArrowheads="1"/>
          </p:cNvSpPr>
          <p:nvPr/>
        </p:nvSpPr>
        <p:spPr bwMode="auto">
          <a:xfrm>
            <a:off x="6172200" y="4573588"/>
            <a:ext cx="5491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MX" altLang="es-CO" sz="800" b="1" dirty="0">
                <a:solidFill>
                  <a:srgbClr val="FE79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PREPARARSE </a:t>
            </a:r>
            <a:r>
              <a:rPr lang="es-MX"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lang="es-MX" altLang="es-CO" sz="800" dirty="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425999" name="Google Shape;484;p1">
            <a:extLst>
              <a:ext uri="{FF2B5EF4-FFF2-40B4-BE49-F238E27FC236}">
                <a16:creationId xmlns:a16="http://schemas.microsoft.com/office/drawing/2014/main" id="{A438AC61-C3C9-0AA1-4BCB-B89A78C7F61B}"/>
              </a:ext>
            </a:extLst>
          </p:cNvPr>
          <p:cNvSpPr>
            <a:spLocks noChangeArrowheads="1"/>
          </p:cNvSpPr>
          <p:nvPr/>
        </p:nvSpPr>
        <p:spPr bwMode="auto">
          <a:xfrm>
            <a:off x="4541838" y="5291138"/>
            <a:ext cx="1216025" cy="5048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426000" name="Google Shape;487;p1">
            <a:extLst>
              <a:ext uri="{FF2B5EF4-FFF2-40B4-BE49-F238E27FC236}">
                <a16:creationId xmlns:a16="http://schemas.microsoft.com/office/drawing/2014/main" id="{C10E154E-864B-7172-94F5-6DED2D006885}"/>
              </a:ext>
            </a:extLst>
          </p:cNvPr>
          <p:cNvSpPr>
            <a:spLocks/>
          </p:cNvSpPr>
          <p:nvPr/>
        </p:nvSpPr>
        <p:spPr bwMode="auto">
          <a:xfrm>
            <a:off x="5980113" y="5302250"/>
            <a:ext cx="0" cy="473075"/>
          </a:xfrm>
          <a:custGeom>
            <a:avLst/>
            <a:gdLst>
              <a:gd name="T0" fmla="*/ 0 w 120000"/>
              <a:gd name="T1" fmla="*/ 0 h 473075"/>
              <a:gd name="T2" fmla="*/ 0 w 120000"/>
              <a:gd name="T3" fmla="*/ 472738 h 473075"/>
            </a:gdLst>
            <a:ahLst/>
            <a:cxnLst>
              <a:cxn ang="0">
                <a:pos x="T0" y="T1"/>
              </a:cxn>
              <a:cxn ang="0">
                <a:pos x="T2" y="T3"/>
              </a:cxn>
            </a:cxnLst>
            <a:rect l="0" t="0"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426001" name="CuadroTexto 17">
            <a:extLst>
              <a:ext uri="{FF2B5EF4-FFF2-40B4-BE49-F238E27FC236}">
                <a16:creationId xmlns:a16="http://schemas.microsoft.com/office/drawing/2014/main" id="{C9208792-586D-C55F-B597-8B925679DDCD}"/>
              </a:ext>
            </a:extLst>
          </p:cNvPr>
          <p:cNvSpPr txBox="1">
            <a:spLocks noChangeArrowheads="1"/>
          </p:cNvSpPr>
          <p:nvPr/>
        </p:nvSpPr>
        <p:spPr bwMode="auto">
          <a:xfrm>
            <a:off x="6172200" y="5251450"/>
            <a:ext cx="5491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CO" altLang="es-CO" sz="800" b="1" dirty="0">
                <a:solidFill>
                  <a:srgbClr val="FEBB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INFORMARSE  </a:t>
            </a:r>
            <a:r>
              <a:rPr lang="es-CO"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lang="es-MX" altLang="es-CO" sz="800" dirty="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426002" name="Google Shape;488;p1">
            <a:extLst>
              <a:ext uri="{FF2B5EF4-FFF2-40B4-BE49-F238E27FC236}">
                <a16:creationId xmlns:a16="http://schemas.microsoft.com/office/drawing/2014/main" id="{068F553E-889B-5F81-B1C1-E33317E73478}"/>
              </a:ext>
            </a:extLst>
          </p:cNvPr>
          <p:cNvSpPr>
            <a:spLocks/>
          </p:cNvSpPr>
          <p:nvPr/>
        </p:nvSpPr>
        <p:spPr bwMode="auto">
          <a:xfrm>
            <a:off x="5980113" y="5924550"/>
            <a:ext cx="0" cy="279400"/>
          </a:xfrm>
          <a:custGeom>
            <a:avLst/>
            <a:gdLst>
              <a:gd name="T0" fmla="*/ 0 w 120000"/>
              <a:gd name="T1" fmla="*/ 0 h 280035"/>
              <a:gd name="T2" fmla="*/ 0 w 120000"/>
              <a:gd name="T3" fmla="*/ 279797 h 280035"/>
            </a:gdLst>
            <a:ahLst/>
            <a:cxnLst>
              <a:cxn ang="0">
                <a:pos x="T0" y="T1"/>
              </a:cxn>
              <a:cxn ang="0">
                <a:pos x="T2" y="T3"/>
              </a:cxn>
            </a:cxnLst>
            <a:rect l="0" t="0"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426003" name="CuadroTexto 19">
            <a:extLst>
              <a:ext uri="{FF2B5EF4-FFF2-40B4-BE49-F238E27FC236}">
                <a16:creationId xmlns:a16="http://schemas.microsoft.com/office/drawing/2014/main" id="{08AD08D2-DC0E-BF82-084B-B747EF708594}"/>
              </a:ext>
            </a:extLst>
          </p:cNvPr>
          <p:cNvSpPr txBox="1">
            <a:spLocks noChangeArrowheads="1"/>
          </p:cNvSpPr>
          <p:nvPr/>
        </p:nvSpPr>
        <p:spPr bwMode="auto">
          <a:xfrm>
            <a:off x="6172200" y="5881688"/>
            <a:ext cx="5491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MX" altLang="es-CO" sz="800" b="1" dirty="0">
                <a:solidFill>
                  <a:srgbClr val="98ECF5"/>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CONDICIONES NORMALES </a:t>
            </a:r>
            <a:r>
              <a:rPr lang="es-MX"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La información que se suministra se encuentra dentro de los rangos normales.</a:t>
            </a:r>
            <a:endParaRPr lang="es-MX" altLang="es-CO" sz="800" dirty="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21" name="Rectángulo 20">
            <a:extLst>
              <a:ext uri="{FF2B5EF4-FFF2-40B4-BE49-F238E27FC236}">
                <a16:creationId xmlns:a16="http://schemas.microsoft.com/office/drawing/2014/main" id="{9FE101CD-1A38-71A4-E44E-81628DCF05EA}"/>
              </a:ext>
            </a:extLst>
          </p:cNvPr>
          <p:cNvSpPr/>
          <p:nvPr/>
        </p:nvSpPr>
        <p:spPr>
          <a:xfrm>
            <a:off x="2816225" y="6396138"/>
            <a:ext cx="6535738" cy="296862"/>
          </a:xfrm>
          <a:prstGeom prst="rect">
            <a:avLst/>
          </a:prstGeom>
          <a:solidFill>
            <a:srgbClr val="96B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CO" sz="1100" b="1" dirty="0">
                <a:solidFill>
                  <a:srgbClr val="FFFFFF"/>
                </a:solidFill>
                <a:latin typeface="Verdana" panose="020B0604030504040204" pitchFamily="34" charset="0"/>
                <a:ea typeface="Verdana" panose="020B0604030504040204" pitchFamily="34" charset="0"/>
                <a:cs typeface="Arial Narrow"/>
                <a:sym typeface="Arial Narrow"/>
              </a:rPr>
              <a:t>Alertas vigentes hasta: </a:t>
            </a:r>
            <a:r>
              <a:rPr lang="pt-BR" sz="1100" b="1" dirty="0">
                <a:solidFill>
                  <a:srgbClr val="FFFFFF"/>
                </a:solidFill>
                <a:latin typeface="Verdana" panose="020B0604030504040204" pitchFamily="34" charset="0"/>
                <a:ea typeface="Verdana" panose="020B0604030504040204" pitchFamily="34" charset="0"/>
                <a:cs typeface="Arial Narrow"/>
                <a:sym typeface="Arial Narrow"/>
              </a:rPr>
              <a:t>09 de </a:t>
            </a:r>
            <a:r>
              <a:rPr lang="es-CO" sz="1100" b="1" dirty="0">
                <a:solidFill>
                  <a:srgbClr val="FFFFFF"/>
                </a:solidFill>
                <a:latin typeface="Verdana" panose="020B0604030504040204" pitchFamily="34" charset="0"/>
                <a:ea typeface="Verdana" panose="020B0604030504040204" pitchFamily="34" charset="0"/>
                <a:cs typeface="Arial Narrow"/>
                <a:sym typeface="Arial Narrow"/>
              </a:rPr>
              <a:t>diciembre </a:t>
            </a:r>
            <a:r>
              <a:rPr lang="pt-BR" sz="1100" b="1" dirty="0">
                <a:solidFill>
                  <a:srgbClr val="FFFFFF"/>
                </a:solidFill>
                <a:latin typeface="Verdana" panose="020B0604030504040204" pitchFamily="34" charset="0"/>
                <a:ea typeface="Verdana" panose="020B0604030504040204" pitchFamily="34" charset="0"/>
                <a:cs typeface="Arial Narrow"/>
                <a:sym typeface="Arial Narrow"/>
              </a:rPr>
              <a:t>de 2024 00:00 HLC</a:t>
            </a:r>
            <a:endParaRPr lang="es-CO" sz="1100" dirty="0">
              <a:solidFill>
                <a:srgbClr val="000000"/>
              </a:solidFill>
              <a:latin typeface="Verdana" panose="020B0604030504040204" pitchFamily="34" charset="0"/>
              <a:ea typeface="Verdana" panose="020B0604030504040204" pitchFamily="34" charset="0"/>
              <a:cs typeface="Arial Narrow"/>
              <a:sym typeface="Arial Narrow"/>
            </a:endParaRPr>
          </a:p>
        </p:txBody>
      </p:sp>
      <p:cxnSp>
        <p:nvCxnSpPr>
          <p:cNvPr id="23" name="Conector recto 22">
            <a:extLst>
              <a:ext uri="{FF2B5EF4-FFF2-40B4-BE49-F238E27FC236}">
                <a16:creationId xmlns:a16="http://schemas.microsoft.com/office/drawing/2014/main" id="{313B82AC-DB03-5257-04A4-8FCD5DC79587}"/>
              </a:ext>
            </a:extLst>
          </p:cNvPr>
          <p:cNvCxnSpPr/>
          <p:nvPr/>
        </p:nvCxnSpPr>
        <p:spPr>
          <a:xfrm>
            <a:off x="4283075" y="1604963"/>
            <a:ext cx="0" cy="4410075"/>
          </a:xfrm>
          <a:prstGeom prst="line">
            <a:avLst/>
          </a:prstGeom>
          <a:ln w="19050">
            <a:solidFill>
              <a:srgbClr val="96BE5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0C91F-10A4-4199-DE07-EEA7E679D180}"/>
            </a:ext>
          </a:extLst>
        </p:cNvPr>
        <p:cNvGrpSpPr/>
        <p:nvPr/>
      </p:nvGrpSpPr>
      <p:grpSpPr>
        <a:xfrm>
          <a:off x="0" y="0"/>
          <a:ext cx="0" cy="0"/>
          <a:chOff x="0" y="0"/>
          <a:chExt cx="0" cy="0"/>
        </a:xfrm>
      </p:grpSpPr>
      <p:pic>
        <p:nvPicPr>
          <p:cNvPr id="447490" name="Google Shape;3193;p21">
            <a:extLst>
              <a:ext uri="{FF2B5EF4-FFF2-40B4-BE49-F238E27FC236}">
                <a16:creationId xmlns:a16="http://schemas.microsoft.com/office/drawing/2014/main" id="{0F049DC2-5E34-B254-6BB4-16BC6F5CF876}"/>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93012" y="1062116"/>
            <a:ext cx="4237037" cy="548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Google Shape;3335;p26">
            <a:extLst>
              <a:ext uri="{FF2B5EF4-FFF2-40B4-BE49-F238E27FC236}">
                <a16:creationId xmlns:a16="http://schemas.microsoft.com/office/drawing/2014/main" id="{DCFDFFA2-48CE-1B20-5C5B-C5ED3B5E9D6B}"/>
              </a:ext>
            </a:extLst>
          </p:cNvPr>
          <p:cNvGraphicFramePr/>
          <p:nvPr>
            <p:extLst>
              <p:ext uri="{D42A27DB-BD31-4B8C-83A1-F6EECF244321}">
                <p14:modId xmlns:p14="http://schemas.microsoft.com/office/powerpoint/2010/main" val="4052635070"/>
              </p:ext>
            </p:extLst>
          </p:nvPr>
        </p:nvGraphicFramePr>
        <p:xfrm>
          <a:off x="4439777" y="1420085"/>
          <a:ext cx="7527925" cy="3555562"/>
        </p:xfrm>
        <a:graphic>
          <a:graphicData uri="http://schemas.openxmlformats.org/drawingml/2006/table">
            <a:tbl>
              <a:tblPr>
                <a:noFill/>
              </a:tblPr>
              <a:tblGrid>
                <a:gridCol w="592041">
                  <a:extLst>
                    <a:ext uri="{9D8B030D-6E8A-4147-A177-3AD203B41FA5}">
                      <a16:colId xmlns:a16="http://schemas.microsoft.com/office/drawing/2014/main" val="20000"/>
                    </a:ext>
                  </a:extLst>
                </a:gridCol>
                <a:gridCol w="1032243">
                  <a:extLst>
                    <a:ext uri="{9D8B030D-6E8A-4147-A177-3AD203B41FA5}">
                      <a16:colId xmlns:a16="http://schemas.microsoft.com/office/drawing/2014/main" val="20001"/>
                    </a:ext>
                  </a:extLst>
                </a:gridCol>
                <a:gridCol w="1297195">
                  <a:extLst>
                    <a:ext uri="{9D8B030D-6E8A-4147-A177-3AD203B41FA5}">
                      <a16:colId xmlns:a16="http://schemas.microsoft.com/office/drawing/2014/main" val="20002"/>
                    </a:ext>
                  </a:extLst>
                </a:gridCol>
                <a:gridCol w="4606446">
                  <a:extLst>
                    <a:ext uri="{9D8B030D-6E8A-4147-A177-3AD203B41FA5}">
                      <a16:colId xmlns:a16="http://schemas.microsoft.com/office/drawing/2014/main" val="20003"/>
                    </a:ext>
                  </a:extLst>
                </a:gridCol>
              </a:tblGrid>
              <a:tr h="612000">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Alerta</a:t>
                      </a:r>
                      <a:endParaRPr sz="900" u="none" strike="noStrike" cap="none" dirty="0">
                        <a:latin typeface="Verdana"/>
                        <a:ea typeface="Verdana"/>
                        <a:cs typeface="Verdana"/>
                        <a:sym typeface="Verdana"/>
                      </a:endParaRPr>
                    </a:p>
                  </a:txBody>
                  <a:tcPr marL="91450" marR="91450" marT="45679" marB="4567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Zona Hidrográfica</a:t>
                      </a:r>
                      <a:endParaRPr sz="900" u="none" strike="noStrike" cap="none" dirty="0">
                        <a:latin typeface="Verdana"/>
                        <a:ea typeface="Verdana"/>
                        <a:cs typeface="Verdana"/>
                        <a:sym typeface="Verdana"/>
                      </a:endParaRPr>
                    </a:p>
                  </a:txBody>
                  <a:tcPr marL="91450" marR="91450" marT="45679" marB="4567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Subzona o </a:t>
                      </a:r>
                      <a:endParaRPr sz="900" u="none" strike="noStrike" cap="none" dirty="0">
                        <a:latin typeface="Verdana"/>
                        <a:ea typeface="Verdana"/>
                        <a:cs typeface="Verdana"/>
                        <a:sym typeface="Verdana"/>
                      </a:endParaRPr>
                    </a:p>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Cuenca Hidrográfica</a:t>
                      </a:r>
                      <a:endParaRPr sz="900" u="none" strike="noStrike" cap="none" dirty="0">
                        <a:latin typeface="Verdana"/>
                        <a:ea typeface="Verdana"/>
                        <a:cs typeface="Verdana"/>
                        <a:sym typeface="Verdana"/>
                      </a:endParaRPr>
                    </a:p>
                  </a:txBody>
                  <a:tcPr marL="91450" marR="91450" marT="45679" marB="4567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a:ea typeface="Verdana"/>
                          <a:cs typeface="Verdana"/>
                          <a:sym typeface="Verdana"/>
                        </a:rPr>
                        <a:t>Descripción de la alerta hidrológica</a:t>
                      </a:r>
                      <a:endParaRPr sz="900" u="none" strike="noStrike" cap="none" dirty="0">
                        <a:latin typeface="Verdana"/>
                        <a:ea typeface="Verdana"/>
                        <a:cs typeface="Verdana"/>
                        <a:sym typeface="Verdana"/>
                      </a:endParaRPr>
                    </a:p>
                  </a:txBody>
                  <a:tcPr marL="91450" marR="91450" marT="45679" marB="45679" anchor="ctr">
                    <a:lnL w="9525" cap="flat" cmpd="sng">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04" marB="45704"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78" marB="45678"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del río Patía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678" marB="45678"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Alto Patía y sus afluentes, particularmente en los ríos Timbío, Quilcacé y Guabas, y las quebradas Sachamates, San Gandinga, Las Tallas y El Águila. Se recomienda especial atención en los municipios de El Tambo, Patía, Mercaderes y Balboa (Cauca), y Leiva (Nariño). </a:t>
                      </a:r>
                      <a:r>
                        <a:rPr lang="es-ES" sz="900" b="1" u="none" strike="noStrike" dirty="0">
                          <a:latin typeface="Verdana" panose="020B0604030504040204" pitchFamily="34" charset="0"/>
                          <a:ea typeface="Verdana" panose="020B0604030504040204" pitchFamily="34" charset="0"/>
                          <a:cs typeface="Arial Narrow"/>
                          <a:sym typeface="Arial Narrow"/>
                        </a:rPr>
                        <a:t>Nota: </a:t>
                      </a:r>
                      <a:r>
                        <a:rPr lang="es-ES" sz="900" u="none" strike="noStrike" dirty="0">
                          <a:latin typeface="Verdana" panose="020B0604030504040204" pitchFamily="34" charset="0"/>
                          <a:ea typeface="Verdana" panose="020B0604030504040204" pitchFamily="34" charset="0"/>
                          <a:cs typeface="Arial Narrow"/>
                          <a:sym typeface="Arial Narrow"/>
                        </a:rPr>
                        <a:t>Se presenta desbordamiento de la quebrada Aguas Claritas, municipio de El Tambo – Cauca</a:t>
                      </a:r>
                      <a:r>
                        <a:rPr lang="es-ES" sz="900" u="none" strike="noStrike" cap="none" dirty="0">
                          <a:latin typeface="Verdana" panose="020B0604030504040204" pitchFamily="34" charset="0"/>
                          <a:ea typeface="Verdana" panose="020B0604030504040204" pitchFamily="34" charset="0"/>
                          <a:cs typeface="Arial Narrow"/>
                          <a:sym typeface="Arial Narrow"/>
                        </a:rPr>
                        <a:t> (06/12/2024)</a:t>
                      </a:r>
                      <a:endParaRPr sz="900" dirty="0">
                        <a:latin typeface="Verdana" panose="020B0604030504040204" pitchFamily="34" charset="0"/>
                        <a:ea typeface="Verdana" panose="020B0604030504040204" pitchFamily="34" charset="0"/>
                      </a:endParaRPr>
                    </a:p>
                  </a:txBody>
                  <a:tcPr marL="91442" marR="91442" marT="45678" marB="45678"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513831128"/>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04" marB="45704"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50" marB="4565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San Jorge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50" marB="4565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a:t>
                      </a:r>
                      <a:r>
                        <a:rPr lang="es-CO" sz="900" u="none" strike="noStrike" dirty="0">
                          <a:latin typeface="Verdana" panose="020B0604030504040204" pitchFamily="34" charset="0"/>
                          <a:ea typeface="Verdana" panose="020B0604030504040204" pitchFamily="34" charset="0"/>
                          <a:cs typeface="Arial Narrow"/>
                          <a:sym typeface="Arial Narrow"/>
                        </a:rPr>
                        <a:t>súbitas en el río San Jorge y sus afluentes, especialmente en los ríos San Pedro, Mazamorras y Pancitará, y las quebradas San Gandinga, Salinas, Cascadas y Buenavista. Especial atención en los municipios de Almaguer, Sucre, Mercaderes y Bolívar, La Sierra, San Sebastián y La Vega (Cauca).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50" marB="45650"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48015908"/>
                  </a:ext>
                </a:extLst>
              </a:tr>
              <a:tr h="612000">
                <a:tc>
                  <a:txBody>
                    <a:bodyPr/>
                    <a:lstStyle/>
                    <a:p>
                      <a:pPr marL="0" marR="0" lvl="0" indent="0" algn="ctr" rtl="0">
                        <a:lnSpc>
                          <a:spcPct val="107000"/>
                        </a:lnSpc>
                        <a:spcBef>
                          <a:spcPts val="0"/>
                        </a:spcBef>
                        <a:spcAft>
                          <a:spcPts val="0"/>
                        </a:spcAft>
                        <a:buClr>
                          <a:schemeClr val="dk1"/>
                        </a:buClr>
                        <a:buSzPts val="800"/>
                        <a:buFont typeface="Calibri"/>
                        <a:buNone/>
                      </a:pPr>
                      <a:endParaRPr sz="800" u="none" strike="noStrike" cap="none" dirty="0">
                        <a:solidFill>
                          <a:srgbClr val="FFFFFF"/>
                        </a:solidFill>
                        <a:latin typeface="Verdana"/>
                        <a:ea typeface="Verdana"/>
                        <a:cs typeface="Verdana"/>
                        <a:sym typeface="Verdana"/>
                      </a:endParaRPr>
                    </a:p>
                  </a:txBody>
                  <a:tcPr marL="91425" marR="91425" marT="45704" marB="45704"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84" marB="45784"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Mayo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84" marB="45784"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 en los niveles del río Mayo, aportante al alto Patía al n</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ororiente del departamento de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Nariño. Especial atención en el municipio de San</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Pablo (Nariño).</a:t>
                      </a:r>
                      <a:endParaRPr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84" marB="45784"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900319484"/>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solidFill>
                        <a:srgbClr val="0070C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5" marR="91445" marT="45753" marB="457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río Juananbú</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753" marB="4575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en el río Juananbú y sus afluentes (aportantes al Alto Patía - Nariño), especialmente el río Pasto y la quebrada El Royo. Se recomienda especial atención en los municipios de Pasto, San Bernardo y Chachagüi (Nariño).</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753" marB="45753"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32247228"/>
                  </a:ext>
                </a:extLst>
              </a:tr>
            </a:tbl>
          </a:graphicData>
        </a:graphic>
      </p:graphicFrame>
      <p:pic>
        <p:nvPicPr>
          <p:cNvPr id="447536" name="Google Shape;3180;p20" descr="Recurso 39.png">
            <a:extLst>
              <a:ext uri="{FF2B5EF4-FFF2-40B4-BE49-F238E27FC236}">
                <a16:creationId xmlns:a16="http://schemas.microsoft.com/office/drawing/2014/main" id="{59868CEC-86D5-8FB5-8C48-01B876DC3B3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37" name="Google Shape;3182;p20">
            <a:extLst>
              <a:ext uri="{FF2B5EF4-FFF2-40B4-BE49-F238E27FC236}">
                <a16:creationId xmlns:a16="http://schemas.microsoft.com/office/drawing/2014/main" id="{7FAECE24-BEAE-73DF-5DBC-8C546F4BDE1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38" name="Google Shape;5325;p223">
            <a:extLst>
              <a:ext uri="{FF2B5EF4-FFF2-40B4-BE49-F238E27FC236}">
                <a16:creationId xmlns:a16="http://schemas.microsoft.com/office/drawing/2014/main" id="{C795C0C2-0130-A326-9CE6-A712F06D98C1}"/>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539" name="Google Shape;349;p9">
            <a:extLst>
              <a:ext uri="{FF2B5EF4-FFF2-40B4-BE49-F238E27FC236}">
                <a16:creationId xmlns:a16="http://schemas.microsoft.com/office/drawing/2014/main" id="{139880BB-D894-8422-9E50-9E11EFDBE0FE}"/>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47540" name="Google Shape;353;p9" descr="Recurso 37.png">
            <a:extLst>
              <a:ext uri="{FF2B5EF4-FFF2-40B4-BE49-F238E27FC236}">
                <a16:creationId xmlns:a16="http://schemas.microsoft.com/office/drawing/2014/main" id="{21A8072A-E788-B2C4-4D03-7EBDDD37FA5D}"/>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47541" name="Google Shape;158;p1" descr="Recurso 37.png">
            <a:extLst>
              <a:ext uri="{FF2B5EF4-FFF2-40B4-BE49-F238E27FC236}">
                <a16:creationId xmlns:a16="http://schemas.microsoft.com/office/drawing/2014/main" id="{0B56851D-4CE2-60F9-F555-F00D4A729A60}"/>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47542" name="Google Shape;348;p9">
            <a:extLst>
              <a:ext uri="{FF2B5EF4-FFF2-40B4-BE49-F238E27FC236}">
                <a16:creationId xmlns:a16="http://schemas.microsoft.com/office/drawing/2014/main" id="{62B518CA-CA1D-FCFA-A5EE-5100ED4ECA34}"/>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43" name="Google Shape;349;p9">
            <a:extLst>
              <a:ext uri="{FF2B5EF4-FFF2-40B4-BE49-F238E27FC236}">
                <a16:creationId xmlns:a16="http://schemas.microsoft.com/office/drawing/2014/main" id="{68EE675E-94DD-32BB-8C27-A67F4A7F13D8}"/>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44" name="Google Shape;351;p9" descr="Recurso 32.png">
            <a:extLst>
              <a:ext uri="{FF2B5EF4-FFF2-40B4-BE49-F238E27FC236}">
                <a16:creationId xmlns:a16="http://schemas.microsoft.com/office/drawing/2014/main" id="{0AA6833E-93DD-82D7-6DF8-8F54D85E103B}"/>
              </a:ext>
            </a:extLst>
          </p:cNvPr>
          <p:cNvPicPr preferRelativeResize="0">
            <a:picLocks noChangeAspect="1" noChangeArrowheads="1"/>
          </p:cNvPicPr>
          <p:nvPr/>
        </p:nvPicPr>
        <p:blipFill>
          <a:blip r:embed="rId10" cstate="hq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45" name="Google Shape;352;p9">
            <a:extLst>
              <a:ext uri="{FF2B5EF4-FFF2-40B4-BE49-F238E27FC236}">
                <a16:creationId xmlns:a16="http://schemas.microsoft.com/office/drawing/2014/main" id="{6546BF07-FA3B-4BAC-A67B-3A9CFC2686A7}"/>
              </a:ext>
            </a:extLst>
          </p:cNvPr>
          <p:cNvPicPr preferRelativeResize="0">
            <a:picLocks noChangeAspect="1" noChangeArrowheads="1"/>
          </p:cNvPicPr>
          <p:nvPr/>
        </p:nvPicPr>
        <p:blipFill>
          <a:blip r:embed="rId11" cstate="hq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546" name="Google Shape;353;p9" descr="Recurso 37.png">
            <a:extLst>
              <a:ext uri="{FF2B5EF4-FFF2-40B4-BE49-F238E27FC236}">
                <a16:creationId xmlns:a16="http://schemas.microsoft.com/office/drawing/2014/main" id="{C728035C-512C-2EED-7D55-FB6AC779D796}"/>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47547" name="Google Shape;354;p9" descr="Recurso 31.png">
            <a:extLst>
              <a:ext uri="{FF2B5EF4-FFF2-40B4-BE49-F238E27FC236}">
                <a16:creationId xmlns:a16="http://schemas.microsoft.com/office/drawing/2014/main" id="{2BDFEC86-C4B1-5E65-E845-450D279B5CA9}"/>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49" name="Google Shape;3183;p20">
            <a:extLst>
              <a:ext uri="{FF2B5EF4-FFF2-40B4-BE49-F238E27FC236}">
                <a16:creationId xmlns:a16="http://schemas.microsoft.com/office/drawing/2014/main" id="{CD669863-CC0F-7A25-C4B8-6D454B09A885}"/>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6750" y="558323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203;p21" descr="Recurso 25.png">
            <a:extLst>
              <a:ext uri="{FF2B5EF4-FFF2-40B4-BE49-F238E27FC236}">
                <a16:creationId xmlns:a16="http://schemas.microsoft.com/office/drawing/2014/main" id="{B02BB045-F39C-3340-1F76-9DB2CB3EDC6D}"/>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0;p9">
            <a:extLst>
              <a:ext uri="{FF2B5EF4-FFF2-40B4-BE49-F238E27FC236}">
                <a16:creationId xmlns:a16="http://schemas.microsoft.com/office/drawing/2014/main" id="{C4232D85-B22B-6E4A-4F1E-7627E9D26866}"/>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F5DF0367-8F7B-1C3B-96F5-1B2C30ABB748}"/>
              </a:ext>
            </a:extLst>
          </p:cNvPr>
          <p:cNvPicPr preferRelativeResize="0">
            <a:picLocks noChangeAspect="1" noChangeArrowheads="1"/>
          </p:cNvPicPr>
          <p:nvPr/>
        </p:nvPicPr>
        <p:blipFill>
          <a:blip r:embed="rId16" cstate="hqprint">
            <a:extLst>
              <a:ext uri="{28A0092B-C50C-407E-A947-70E740481C1C}">
                <a14:useLocalDpi xmlns:a14="http://schemas.microsoft.com/office/drawing/2010/main" val="0"/>
              </a:ext>
            </a:extLst>
          </a:blip>
          <a:srcRect b="18539"/>
          <a:stretch>
            <a:fillRect/>
          </a:stretch>
        </p:blipFill>
        <p:spPr bwMode="auto">
          <a:xfrm>
            <a:off x="2457572" y="5258052"/>
            <a:ext cx="2667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0E9ED4A7-C3FF-CF14-D107-661242E0BC8B}"/>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2" name="Google Shape;158;p1" descr="Recurso 37.png">
            <a:extLst>
              <a:ext uri="{FF2B5EF4-FFF2-40B4-BE49-F238E27FC236}">
                <a16:creationId xmlns:a16="http://schemas.microsoft.com/office/drawing/2014/main" id="{779303DC-5A9C-6807-B2FF-5C4E7139054A}"/>
              </a:ext>
            </a:extLst>
          </p:cNvPr>
          <p:cNvPicPr preferRelativeResize="0">
            <a:picLocks noChangeAspect="1" noChangeArrowheads="1"/>
          </p:cNvPicPr>
          <p:nvPr/>
        </p:nvPicPr>
        <p:blipFill>
          <a:blip r:embed="rId16" cstate="hqprint">
            <a:extLst>
              <a:ext uri="{28A0092B-C50C-407E-A947-70E740481C1C}">
                <a14:useLocalDpi xmlns:a14="http://schemas.microsoft.com/office/drawing/2010/main" val="0"/>
              </a:ext>
            </a:extLst>
          </a:blip>
          <a:srcRect b="18539"/>
          <a:stretch>
            <a:fillRect/>
          </a:stretch>
        </p:blipFill>
        <p:spPr bwMode="auto">
          <a:xfrm>
            <a:off x="2226982" y="5448300"/>
            <a:ext cx="2667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33FF7029-D2E7-5A01-1DD5-9A81F22C5892}"/>
              </a:ext>
            </a:extLst>
          </p:cNvPr>
          <p:cNvPicPr preferRelativeResize="0">
            <a:picLocks noChangeAspect="1" noChangeArrowheads="1"/>
          </p:cNvPicPr>
          <p:nvPr/>
        </p:nvPicPr>
        <p:blipFill>
          <a:blip r:embed="rId16" cstate="hqprint">
            <a:extLst>
              <a:ext uri="{28A0092B-C50C-407E-A947-70E740481C1C}">
                <a14:useLocalDpi xmlns:a14="http://schemas.microsoft.com/office/drawing/2010/main" val="0"/>
              </a:ext>
            </a:extLst>
          </a:blip>
          <a:srcRect b="18539"/>
          <a:stretch>
            <a:fillRect/>
          </a:stretch>
        </p:blipFill>
        <p:spPr bwMode="auto">
          <a:xfrm>
            <a:off x="2136367" y="5735575"/>
            <a:ext cx="2667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183;p20">
            <a:extLst>
              <a:ext uri="{FF2B5EF4-FFF2-40B4-BE49-F238E27FC236}">
                <a16:creationId xmlns:a16="http://schemas.microsoft.com/office/drawing/2014/main" id="{979A7C39-77BD-6E85-3150-F7990FAB6EF7}"/>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5054" y="3115061"/>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183;p20">
            <a:extLst>
              <a:ext uri="{FF2B5EF4-FFF2-40B4-BE49-F238E27FC236}">
                <a16:creationId xmlns:a16="http://schemas.microsoft.com/office/drawing/2014/main" id="{BFA19C6D-8030-13CB-B99D-AD70EFCFD818}"/>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7515" y="3810404"/>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183;p20">
            <a:extLst>
              <a:ext uri="{FF2B5EF4-FFF2-40B4-BE49-F238E27FC236}">
                <a16:creationId xmlns:a16="http://schemas.microsoft.com/office/drawing/2014/main" id="{EC67682E-B28D-57F4-C022-AFAE4243732A}"/>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7515" y="2079976"/>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4D2646A2-851E-06B9-D8DA-39DCCA409DDF}"/>
              </a:ext>
            </a:extLst>
          </p:cNvPr>
          <p:cNvPicPr preferRelativeResize="0">
            <a:picLocks noChangeAspect="1" noChangeArrowheads="1"/>
          </p:cNvPicPr>
          <p:nvPr/>
        </p:nvPicPr>
        <p:blipFill>
          <a:blip r:embed="rId16" cstate="hqprint">
            <a:extLst>
              <a:ext uri="{28A0092B-C50C-407E-A947-70E740481C1C}">
                <a14:useLocalDpi xmlns:a14="http://schemas.microsoft.com/office/drawing/2010/main" val="0"/>
              </a:ext>
            </a:extLst>
          </a:blip>
          <a:srcRect b="18539"/>
          <a:stretch>
            <a:fillRect/>
          </a:stretch>
        </p:blipFill>
        <p:spPr bwMode="auto">
          <a:xfrm>
            <a:off x="2269717" y="506780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183;p20">
            <a:extLst>
              <a:ext uri="{FF2B5EF4-FFF2-40B4-BE49-F238E27FC236}">
                <a16:creationId xmlns:a16="http://schemas.microsoft.com/office/drawing/2014/main" id="{0CFB8960-3F9B-A4A4-B23F-A0A9DCDCA037}"/>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7515" y="4444929"/>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646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4D831-2276-2CF8-D2C6-998B76DA3E54}"/>
            </a:ext>
          </a:extLst>
        </p:cNvPr>
        <p:cNvGrpSpPr/>
        <p:nvPr/>
      </p:nvGrpSpPr>
      <p:grpSpPr>
        <a:xfrm>
          <a:off x="0" y="0"/>
          <a:ext cx="0" cy="0"/>
          <a:chOff x="0" y="0"/>
          <a:chExt cx="0" cy="0"/>
        </a:xfrm>
      </p:grpSpPr>
      <p:pic>
        <p:nvPicPr>
          <p:cNvPr id="455682" name="Imagen 5" descr="Mapa&#10;&#10;Descripción generada automáticamente">
            <a:extLst>
              <a:ext uri="{FF2B5EF4-FFF2-40B4-BE49-F238E27FC236}">
                <a16:creationId xmlns:a16="http://schemas.microsoft.com/office/drawing/2014/main" id="{211E04B4-08A0-C233-FEC8-E340F68CCAE0}"/>
              </a:ext>
            </a:extLst>
          </p:cNvPr>
          <p:cNvPicPr>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155575" y="1185863"/>
            <a:ext cx="4103688"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3" name="Google Shape;3183;p20">
            <a:extLst>
              <a:ext uri="{FF2B5EF4-FFF2-40B4-BE49-F238E27FC236}">
                <a16:creationId xmlns:a16="http://schemas.microsoft.com/office/drawing/2014/main" id="{EB2E77B7-F9A7-D2F3-746C-ED74E2F64E06}"/>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4" name="Google Shape;5325;p223">
            <a:extLst>
              <a:ext uri="{FF2B5EF4-FFF2-40B4-BE49-F238E27FC236}">
                <a16:creationId xmlns:a16="http://schemas.microsoft.com/office/drawing/2014/main" id="{29EC635D-ADB2-3962-AAF9-01E69F78B0E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85" name="Google Shape;349;p9">
            <a:extLst>
              <a:ext uri="{FF2B5EF4-FFF2-40B4-BE49-F238E27FC236}">
                <a16:creationId xmlns:a16="http://schemas.microsoft.com/office/drawing/2014/main" id="{48F8B3B6-6394-08BF-5AFC-F8335F841061}"/>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5686" name="Google Shape;353;p9" descr="Recurso 37.png">
            <a:extLst>
              <a:ext uri="{FF2B5EF4-FFF2-40B4-BE49-F238E27FC236}">
                <a16:creationId xmlns:a16="http://schemas.microsoft.com/office/drawing/2014/main" id="{AC3824C0-EE4B-E1C3-F256-F1D0F018E49C}"/>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5687" name="Google Shape;158;p1" descr="Recurso 37.png">
            <a:extLst>
              <a:ext uri="{FF2B5EF4-FFF2-40B4-BE49-F238E27FC236}">
                <a16:creationId xmlns:a16="http://schemas.microsoft.com/office/drawing/2014/main" id="{C5DF697F-81E2-5D8A-43A1-E0B80E480BBF}"/>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5688" name="Google Shape;348;p9">
            <a:extLst>
              <a:ext uri="{FF2B5EF4-FFF2-40B4-BE49-F238E27FC236}">
                <a16:creationId xmlns:a16="http://schemas.microsoft.com/office/drawing/2014/main" id="{8E23A9AC-B2AA-E92A-7882-F82B2ADD67FA}"/>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9" name="Google Shape;349;p9">
            <a:extLst>
              <a:ext uri="{FF2B5EF4-FFF2-40B4-BE49-F238E27FC236}">
                <a16:creationId xmlns:a16="http://schemas.microsoft.com/office/drawing/2014/main" id="{73F0FB7E-C61D-9387-A863-6FE51D4550C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90" name="Google Shape;350;p9">
            <a:extLst>
              <a:ext uri="{FF2B5EF4-FFF2-40B4-BE49-F238E27FC236}">
                <a16:creationId xmlns:a16="http://schemas.microsoft.com/office/drawing/2014/main" id="{CB61C88C-9DC5-C54C-9392-22829AD78446}"/>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91" name="Google Shape;351;p9" descr="Recurso 32.png">
            <a:extLst>
              <a:ext uri="{FF2B5EF4-FFF2-40B4-BE49-F238E27FC236}">
                <a16:creationId xmlns:a16="http://schemas.microsoft.com/office/drawing/2014/main" id="{9ED9EB22-C615-60BB-5160-8B3C364DFBD9}"/>
              </a:ext>
            </a:extLst>
          </p:cNvPr>
          <p:cNvPicPr preferRelativeResize="0">
            <a:picLocks noChangeAspect="1" noChangeArrowheads="1"/>
          </p:cNvPicPr>
          <p:nvPr/>
        </p:nvPicPr>
        <p:blipFill>
          <a:blip r:embed="rId10" cstate="hq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92" name="Google Shape;352;p9">
            <a:extLst>
              <a:ext uri="{FF2B5EF4-FFF2-40B4-BE49-F238E27FC236}">
                <a16:creationId xmlns:a16="http://schemas.microsoft.com/office/drawing/2014/main" id="{B9196197-D83E-DD09-0A2C-799E7D057F50}"/>
              </a:ext>
            </a:extLst>
          </p:cNvPr>
          <p:cNvPicPr preferRelativeResize="0">
            <a:picLocks noChangeAspect="1" noChangeArrowheads="1"/>
          </p:cNvPicPr>
          <p:nvPr/>
        </p:nvPicPr>
        <p:blipFill>
          <a:blip r:embed="rId11" cstate="hq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93" name="Google Shape;353;p9" descr="Recurso 37.png">
            <a:extLst>
              <a:ext uri="{FF2B5EF4-FFF2-40B4-BE49-F238E27FC236}">
                <a16:creationId xmlns:a16="http://schemas.microsoft.com/office/drawing/2014/main" id="{4A429826-FBCB-90E4-B5E6-1BA3AA08651E}"/>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5694" name="Google Shape;354;p9" descr="Recurso 31.png">
            <a:extLst>
              <a:ext uri="{FF2B5EF4-FFF2-40B4-BE49-F238E27FC236}">
                <a16:creationId xmlns:a16="http://schemas.microsoft.com/office/drawing/2014/main" id="{CBB00D24-2361-1487-448E-1CFC58C1DB76}"/>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95" name="Google Shape;158;p1" descr="Recurso 37.png">
            <a:extLst>
              <a:ext uri="{FF2B5EF4-FFF2-40B4-BE49-F238E27FC236}">
                <a16:creationId xmlns:a16="http://schemas.microsoft.com/office/drawing/2014/main" id="{02FBAFDE-7334-81E8-DC90-83CE48E80349}"/>
              </a:ext>
            </a:extLst>
          </p:cNvPr>
          <p:cNvPicPr preferRelativeResize="0">
            <a:picLocks noChangeAspect="1" noChangeArrowheads="1"/>
          </p:cNvPicPr>
          <p:nvPr/>
        </p:nvPicPr>
        <p:blipFill>
          <a:blip r:embed="rId13" cstate="hq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96" name="Google Shape;3182;p20">
            <a:extLst>
              <a:ext uri="{FF2B5EF4-FFF2-40B4-BE49-F238E27FC236}">
                <a16:creationId xmlns:a16="http://schemas.microsoft.com/office/drawing/2014/main" id="{8AAFF5F8-2DE8-476C-E625-426596915DFA}"/>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8975" y="509428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97" name="Google Shape;3203;p21" descr="Recurso 25.png">
            <a:extLst>
              <a:ext uri="{FF2B5EF4-FFF2-40B4-BE49-F238E27FC236}">
                <a16:creationId xmlns:a16="http://schemas.microsoft.com/office/drawing/2014/main" id="{F08909D4-212A-0053-5E43-5685BFFCED18}"/>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199C883A-9D01-CB25-C54C-8BDC28E008B5}"/>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5" name="Google Shape;3899;p160" descr="Recurso 39.png">
            <a:extLst>
              <a:ext uri="{FF2B5EF4-FFF2-40B4-BE49-F238E27FC236}">
                <a16:creationId xmlns:a16="http://schemas.microsoft.com/office/drawing/2014/main" id="{C1CEFE3B-56D4-6DA6-D9FB-5900509F0D85}"/>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46813" y="3159125"/>
            <a:ext cx="30781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360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150CB-9C7B-C3D5-1988-45D0D7C21171}"/>
            </a:ext>
          </a:extLst>
        </p:cNvPr>
        <p:cNvGrpSpPr/>
        <p:nvPr/>
      </p:nvGrpSpPr>
      <p:grpSpPr>
        <a:xfrm>
          <a:off x="0" y="0"/>
          <a:ext cx="0" cy="0"/>
          <a:chOff x="0" y="0"/>
          <a:chExt cx="0" cy="0"/>
        </a:xfrm>
      </p:grpSpPr>
      <p:pic>
        <p:nvPicPr>
          <p:cNvPr id="457775" name="Google Shape;3304;p25">
            <a:extLst>
              <a:ext uri="{FF2B5EF4-FFF2-40B4-BE49-F238E27FC236}">
                <a16:creationId xmlns:a16="http://schemas.microsoft.com/office/drawing/2014/main" id="{F774DF7E-DB01-9739-FA0D-8FA1B2D8D244}"/>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70016" y="1137236"/>
            <a:ext cx="4184015" cy="541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76" name="Google Shape;3180;p20" descr="Recurso 39.png">
            <a:extLst>
              <a:ext uri="{FF2B5EF4-FFF2-40B4-BE49-F238E27FC236}">
                <a16:creationId xmlns:a16="http://schemas.microsoft.com/office/drawing/2014/main" id="{C8F92E5A-1099-B2F1-EBDE-C6931128572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77" name="Google Shape;5325;p223">
            <a:extLst>
              <a:ext uri="{FF2B5EF4-FFF2-40B4-BE49-F238E27FC236}">
                <a16:creationId xmlns:a16="http://schemas.microsoft.com/office/drawing/2014/main" id="{6F1D61AE-668E-0CB9-ADD4-897DA7D7FF7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7778" name="Google Shape;349;p9">
            <a:extLst>
              <a:ext uri="{FF2B5EF4-FFF2-40B4-BE49-F238E27FC236}">
                <a16:creationId xmlns:a16="http://schemas.microsoft.com/office/drawing/2014/main" id="{ECA31430-6A37-63FC-74F5-173F92ED69E9}"/>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7779" name="Google Shape;353;p9" descr="Recurso 37.png">
            <a:extLst>
              <a:ext uri="{FF2B5EF4-FFF2-40B4-BE49-F238E27FC236}">
                <a16:creationId xmlns:a16="http://schemas.microsoft.com/office/drawing/2014/main" id="{62637445-B5B6-F49E-348F-AE9C9B5DBAF7}"/>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7780" name="Google Shape;158;p1" descr="Recurso 37.png">
            <a:extLst>
              <a:ext uri="{FF2B5EF4-FFF2-40B4-BE49-F238E27FC236}">
                <a16:creationId xmlns:a16="http://schemas.microsoft.com/office/drawing/2014/main" id="{A16DD50A-3CD8-1336-2445-2AFE02AD45D4}"/>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7781" name="Google Shape;348;p9">
            <a:extLst>
              <a:ext uri="{FF2B5EF4-FFF2-40B4-BE49-F238E27FC236}">
                <a16:creationId xmlns:a16="http://schemas.microsoft.com/office/drawing/2014/main" id="{766303D4-198B-E391-9C37-EBDA5E08B7F4}"/>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82" name="Google Shape;349;p9">
            <a:extLst>
              <a:ext uri="{FF2B5EF4-FFF2-40B4-BE49-F238E27FC236}">
                <a16:creationId xmlns:a16="http://schemas.microsoft.com/office/drawing/2014/main" id="{7CBC9207-ECCF-AC02-6B90-E32E51EBD299}"/>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83" name="Google Shape;350;p9">
            <a:extLst>
              <a:ext uri="{FF2B5EF4-FFF2-40B4-BE49-F238E27FC236}">
                <a16:creationId xmlns:a16="http://schemas.microsoft.com/office/drawing/2014/main" id="{CBEAF572-5E2C-C9C7-ED74-D98890A8F154}"/>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84" name="Google Shape;351;p9" descr="Recurso 32.png">
            <a:extLst>
              <a:ext uri="{FF2B5EF4-FFF2-40B4-BE49-F238E27FC236}">
                <a16:creationId xmlns:a16="http://schemas.microsoft.com/office/drawing/2014/main" id="{07D5EB4D-5AE2-22EA-D3C9-A14502C42615}"/>
              </a:ext>
            </a:extLst>
          </p:cNvPr>
          <p:cNvPicPr preferRelativeResize="0">
            <a:picLocks noChangeAspect="1" noChangeArrowheads="1"/>
          </p:cNvPicPr>
          <p:nvPr/>
        </p:nvPicPr>
        <p:blipFill>
          <a:blip r:embed="rId10" cstate="hq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85" name="Google Shape;352;p9">
            <a:extLst>
              <a:ext uri="{FF2B5EF4-FFF2-40B4-BE49-F238E27FC236}">
                <a16:creationId xmlns:a16="http://schemas.microsoft.com/office/drawing/2014/main" id="{BB16E431-B2C4-DD64-8AD2-B81BC7F464A1}"/>
              </a:ext>
            </a:extLst>
          </p:cNvPr>
          <p:cNvPicPr preferRelativeResize="0">
            <a:picLocks noChangeAspect="1" noChangeArrowheads="1"/>
          </p:cNvPicPr>
          <p:nvPr/>
        </p:nvPicPr>
        <p:blipFill>
          <a:blip r:embed="rId11" cstate="hq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7786" name="Google Shape;353;p9" descr="Recurso 37.png">
            <a:extLst>
              <a:ext uri="{FF2B5EF4-FFF2-40B4-BE49-F238E27FC236}">
                <a16:creationId xmlns:a16="http://schemas.microsoft.com/office/drawing/2014/main" id="{A7D10949-868A-0046-AD39-24B0AF7FE4E9}"/>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7787" name="Google Shape;354;p9" descr="Recurso 31.png">
            <a:extLst>
              <a:ext uri="{FF2B5EF4-FFF2-40B4-BE49-F238E27FC236}">
                <a16:creationId xmlns:a16="http://schemas.microsoft.com/office/drawing/2014/main" id="{6B1060EF-36DA-6E0C-01AF-B18C46304907}"/>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88" name="Google Shape;3183;p20">
            <a:extLst>
              <a:ext uri="{FF2B5EF4-FFF2-40B4-BE49-F238E27FC236}">
                <a16:creationId xmlns:a16="http://schemas.microsoft.com/office/drawing/2014/main" id="{757B9759-3065-51DC-952C-38D60EEC806C}"/>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0250" y="56451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89" name="Google Shape;158;p1" descr="Recurso 37.png">
            <a:extLst>
              <a:ext uri="{FF2B5EF4-FFF2-40B4-BE49-F238E27FC236}">
                <a16:creationId xmlns:a16="http://schemas.microsoft.com/office/drawing/2014/main" id="{A4B5EBD8-90C0-4BA1-163E-AF79C811539B}"/>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b="18539"/>
          <a:stretch>
            <a:fillRect/>
          </a:stretch>
        </p:blipFill>
        <p:spPr bwMode="auto">
          <a:xfrm>
            <a:off x="-520700" y="568325"/>
            <a:ext cx="26511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90" name="Google Shape;3203;p21" descr="Recurso 25.png">
            <a:extLst>
              <a:ext uri="{FF2B5EF4-FFF2-40B4-BE49-F238E27FC236}">
                <a16:creationId xmlns:a16="http://schemas.microsoft.com/office/drawing/2014/main" id="{D8B5E3AC-04A7-960F-E209-DBE4D218FCFF}"/>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1675" y="4492625"/>
            <a:ext cx="4714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91" name="Google Shape;3182;p20">
            <a:extLst>
              <a:ext uri="{FF2B5EF4-FFF2-40B4-BE49-F238E27FC236}">
                <a16:creationId xmlns:a16="http://schemas.microsoft.com/office/drawing/2014/main" id="{F998F205-E36E-B789-037B-16B339DCEC22}"/>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1675" y="5108575"/>
            <a:ext cx="49371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F3206500-DFF5-304C-8B0D-6B5C2C0EE276}"/>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4" name="Google Shape;3899;p160" descr="Recurso 39.png">
            <a:extLst>
              <a:ext uri="{FF2B5EF4-FFF2-40B4-BE49-F238E27FC236}">
                <a16:creationId xmlns:a16="http://schemas.microsoft.com/office/drawing/2014/main" id="{0DEA02A1-2D6F-FB80-57C5-C5D52C19565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6813" y="3159125"/>
            <a:ext cx="30781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810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DE051-ACA5-D476-D44C-365D3D46AFFC}"/>
            </a:ext>
          </a:extLst>
        </p:cNvPr>
        <p:cNvGrpSpPr/>
        <p:nvPr/>
      </p:nvGrpSpPr>
      <p:grpSpPr>
        <a:xfrm>
          <a:off x="0" y="0"/>
          <a:ext cx="0" cy="0"/>
          <a:chOff x="0" y="0"/>
          <a:chExt cx="0" cy="0"/>
        </a:xfrm>
      </p:grpSpPr>
      <p:pic>
        <p:nvPicPr>
          <p:cNvPr id="11" name="Google Shape;3328;p26">
            <a:extLst>
              <a:ext uri="{FF2B5EF4-FFF2-40B4-BE49-F238E27FC236}">
                <a16:creationId xmlns:a16="http://schemas.microsoft.com/office/drawing/2014/main" id="{FEBCC38A-737B-0EED-4E3E-35012200720F}"/>
              </a:ext>
            </a:extLst>
          </p:cNvPr>
          <p:cNvPicPr preferRelativeResize="0">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2123" y="1058688"/>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1494DFB8-9661-7686-81DF-E88F13E17DB3}"/>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0" name="Google Shape;3180;p20" descr="Recurso 39.png">
            <a:extLst>
              <a:ext uri="{FF2B5EF4-FFF2-40B4-BE49-F238E27FC236}">
                <a16:creationId xmlns:a16="http://schemas.microsoft.com/office/drawing/2014/main" id="{EA351A97-5183-4229-5764-8271CB7FF02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1" name="Google Shape;3182;p20">
            <a:extLst>
              <a:ext uri="{FF2B5EF4-FFF2-40B4-BE49-F238E27FC236}">
                <a16:creationId xmlns:a16="http://schemas.microsoft.com/office/drawing/2014/main" id="{27191A8C-2719-11E0-3C15-A60D59E454F1}"/>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9147BE6E-C1AA-DE4F-85E3-840D060128AE}"/>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3" name="Google Shape;3203;p21" descr="Recurso 25.png">
            <a:extLst>
              <a:ext uri="{FF2B5EF4-FFF2-40B4-BE49-F238E27FC236}">
                <a16:creationId xmlns:a16="http://schemas.microsoft.com/office/drawing/2014/main" id="{D5A8F9FF-0BBD-8F0B-9DF6-0BFDE56079E5}"/>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12330373-DF2F-3F83-A3F8-C849CF3D846E}"/>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0FA18629-F7DF-EF08-1BCF-2747B25D2C2C}"/>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F19326ED-4985-9621-0391-6FEB895AE90F}"/>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E89509A2-71FB-9C0F-1C4C-A3BDDFD97CCE}"/>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98948A39-1732-B9B8-4287-D32B595817BC}"/>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B4260A83-57B1-14DF-DF78-8F2C1D4CDEA4}"/>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Google Shape;350;p9">
            <a:extLst>
              <a:ext uri="{FF2B5EF4-FFF2-40B4-BE49-F238E27FC236}">
                <a16:creationId xmlns:a16="http://schemas.microsoft.com/office/drawing/2014/main" id="{041CE6CA-6C4C-0974-21EE-EDA7F3C82A08}"/>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43433085-9DA3-78A9-F7C4-76FB428577B4}"/>
              </a:ext>
            </a:extLst>
          </p:cNvPr>
          <p:cNvPicPr preferRelativeResize="0">
            <a:picLocks noChangeAspect="1" noChangeArrowheads="1"/>
          </p:cNvPicPr>
          <p:nvPr/>
        </p:nvPicPr>
        <p:blipFill>
          <a:blip r:embed="rId13" cstate="hq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FB206E7B-4F36-79B6-99D1-E26384ECB1EE}"/>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0A5560D6-6391-BB80-499B-CC00094835DF}"/>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41B45F0B-A106-E225-42ED-8A74A78F0C25}"/>
              </a:ext>
            </a:extLst>
          </p:cNvPr>
          <p:cNvPicPr preferRelativeResize="0">
            <a:picLocks noChangeAspect="1" noChangeArrowheads="1"/>
          </p:cNvPicPr>
          <p:nvPr/>
        </p:nvPicPr>
        <p:blipFill>
          <a:blip r:embed="rId15" cstate="hq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637B106B-7A7A-FF7E-0120-F9E4E3B632A5}"/>
              </a:ext>
            </a:extLst>
          </p:cNvPr>
          <p:cNvPicPr preferRelativeResize="0">
            <a:picLocks noChangeAspect="1" noChangeArrowheads="1"/>
          </p:cNvPicPr>
          <p:nvPr/>
        </p:nvPicPr>
        <p:blipFill>
          <a:blip r:embed="rId16" cstate="hq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EFDA3233-EC42-95DB-4AE2-ADDB2C963A1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DAC9B678-748F-7090-7E31-AD4644681DCE}"/>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4" name="Google Shape;358;p9">
            <a:extLst>
              <a:ext uri="{FF2B5EF4-FFF2-40B4-BE49-F238E27FC236}">
                <a16:creationId xmlns:a16="http://schemas.microsoft.com/office/drawing/2014/main" id="{32B7AF86-4F15-D296-F070-103456E410D0}"/>
              </a:ext>
            </a:extLst>
          </p:cNvPr>
          <p:cNvSpPr>
            <a:spLocks noChangeAspect="1" noChangeArrowheads="1"/>
          </p:cNvSpPr>
          <p:nvPr/>
        </p:nvSpPr>
        <p:spPr bwMode="auto">
          <a:xfrm>
            <a:off x="4588297" y="3367424"/>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8" name="Google Shape;3899;p160" descr="Recurso 39.png">
            <a:extLst>
              <a:ext uri="{FF2B5EF4-FFF2-40B4-BE49-F238E27FC236}">
                <a16:creationId xmlns:a16="http://schemas.microsoft.com/office/drawing/2014/main" id="{EF836215-FE14-D06B-272A-49FE8890F35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6813" y="3159125"/>
            <a:ext cx="30781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374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07F9B-F79F-123D-42B9-BE16455FC41D}"/>
            </a:ext>
          </a:extLst>
        </p:cNvPr>
        <p:cNvGrpSpPr/>
        <p:nvPr/>
      </p:nvGrpSpPr>
      <p:grpSpPr>
        <a:xfrm>
          <a:off x="0" y="0"/>
          <a:ext cx="0" cy="0"/>
          <a:chOff x="0" y="0"/>
          <a:chExt cx="0" cy="0"/>
        </a:xfrm>
      </p:grpSpPr>
      <p:pic>
        <p:nvPicPr>
          <p:cNvPr id="461826" name="Google Shape;3354;p27">
            <a:extLst>
              <a:ext uri="{FF2B5EF4-FFF2-40B4-BE49-F238E27FC236}">
                <a16:creationId xmlns:a16="http://schemas.microsoft.com/office/drawing/2014/main" id="{3FAF2AFD-FAE0-40C0-168F-718924E696D1}"/>
              </a:ext>
            </a:extLst>
          </p:cNvPr>
          <p:cNvPicPr preferRelativeResize="0">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7894" y="1209036"/>
            <a:ext cx="4138613" cy="535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28" name="Google Shape;3180;p20" descr="Recurso 39.png">
            <a:extLst>
              <a:ext uri="{FF2B5EF4-FFF2-40B4-BE49-F238E27FC236}">
                <a16:creationId xmlns:a16="http://schemas.microsoft.com/office/drawing/2014/main" id="{7F17EE70-4EBA-73A4-61FE-9CC57AED9C4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29" name="Google Shape;3182;p20">
            <a:extLst>
              <a:ext uri="{FF2B5EF4-FFF2-40B4-BE49-F238E27FC236}">
                <a16:creationId xmlns:a16="http://schemas.microsoft.com/office/drawing/2014/main" id="{57639C8C-2874-33A8-F4FB-2FDCA1FD3B81}"/>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1" name="Google Shape;3203;p21" descr="Recurso 25.png">
            <a:extLst>
              <a:ext uri="{FF2B5EF4-FFF2-40B4-BE49-F238E27FC236}">
                <a16:creationId xmlns:a16="http://schemas.microsoft.com/office/drawing/2014/main" id="{07D8561C-3EC2-99FA-1C0C-9AAA181C6324}"/>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2" name="Google Shape;5325;p223">
            <a:extLst>
              <a:ext uri="{FF2B5EF4-FFF2-40B4-BE49-F238E27FC236}">
                <a16:creationId xmlns:a16="http://schemas.microsoft.com/office/drawing/2014/main" id="{AA1D704C-D2C3-A708-F3D5-60C83776C68E}"/>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33" name="Google Shape;349;p9">
            <a:extLst>
              <a:ext uri="{FF2B5EF4-FFF2-40B4-BE49-F238E27FC236}">
                <a16:creationId xmlns:a16="http://schemas.microsoft.com/office/drawing/2014/main" id="{48551A26-D64C-32B9-D411-160109E7DE28}"/>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1834" name="Google Shape;353;p9" descr="Recurso 37.png">
            <a:extLst>
              <a:ext uri="{FF2B5EF4-FFF2-40B4-BE49-F238E27FC236}">
                <a16:creationId xmlns:a16="http://schemas.microsoft.com/office/drawing/2014/main" id="{5A9084C4-0DBD-EFE7-F834-0743D7C7D3FD}"/>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1835" name="Google Shape;158;p1" descr="Recurso 37.png">
            <a:extLst>
              <a:ext uri="{FF2B5EF4-FFF2-40B4-BE49-F238E27FC236}">
                <a16:creationId xmlns:a16="http://schemas.microsoft.com/office/drawing/2014/main" id="{D4BB4D82-C444-2973-1E7C-7638ECE5611D}"/>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1836" name="Google Shape;348;p9">
            <a:extLst>
              <a:ext uri="{FF2B5EF4-FFF2-40B4-BE49-F238E27FC236}">
                <a16:creationId xmlns:a16="http://schemas.microsoft.com/office/drawing/2014/main" id="{0662875E-3A1F-C6BF-E1D0-3AF9B49EF602}"/>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7" name="Google Shape;349;p9">
            <a:extLst>
              <a:ext uri="{FF2B5EF4-FFF2-40B4-BE49-F238E27FC236}">
                <a16:creationId xmlns:a16="http://schemas.microsoft.com/office/drawing/2014/main" id="{7E5FB0FF-C6D2-7DF1-E30F-D7CC5B08CB7D}"/>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8" name="Google Shape;350;p9">
            <a:extLst>
              <a:ext uri="{FF2B5EF4-FFF2-40B4-BE49-F238E27FC236}">
                <a16:creationId xmlns:a16="http://schemas.microsoft.com/office/drawing/2014/main" id="{925975E4-D4C2-5834-CB3D-A2676BD194FE}"/>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9" name="Google Shape;351;p9" descr="Recurso 32.png">
            <a:extLst>
              <a:ext uri="{FF2B5EF4-FFF2-40B4-BE49-F238E27FC236}">
                <a16:creationId xmlns:a16="http://schemas.microsoft.com/office/drawing/2014/main" id="{F0B42FC7-1C31-F624-2CF2-F3494EF4A389}"/>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0" name="Google Shape;352;p9">
            <a:extLst>
              <a:ext uri="{FF2B5EF4-FFF2-40B4-BE49-F238E27FC236}">
                <a16:creationId xmlns:a16="http://schemas.microsoft.com/office/drawing/2014/main" id="{40A10B80-BF33-F718-6E4E-EFA7F5FDAD4E}"/>
              </a:ext>
            </a:extLst>
          </p:cNvPr>
          <p:cNvPicPr preferRelativeResize="0">
            <a:picLocks noChangeAspect="1" noChangeArrowheads="1"/>
          </p:cNvPicPr>
          <p:nvPr/>
        </p:nvPicPr>
        <p:blipFill>
          <a:blip r:embed="rId13" cstate="hq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41" name="Google Shape;353;p9" descr="Recurso 37.png">
            <a:extLst>
              <a:ext uri="{FF2B5EF4-FFF2-40B4-BE49-F238E27FC236}">
                <a16:creationId xmlns:a16="http://schemas.microsoft.com/office/drawing/2014/main" id="{873867A0-3BD5-A7F7-DB93-C8DECE89C23A}"/>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1842" name="Google Shape;354;p9" descr="Recurso 31.png">
            <a:extLst>
              <a:ext uri="{FF2B5EF4-FFF2-40B4-BE49-F238E27FC236}">
                <a16:creationId xmlns:a16="http://schemas.microsoft.com/office/drawing/2014/main" id="{AEAF3BA1-BC93-FFFD-7D6D-69ED2E51AA0F}"/>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3" name="Google Shape;158;p1" descr="Recurso 37.png">
            <a:extLst>
              <a:ext uri="{FF2B5EF4-FFF2-40B4-BE49-F238E27FC236}">
                <a16:creationId xmlns:a16="http://schemas.microsoft.com/office/drawing/2014/main" id="{EAE4A046-EA5D-2CFE-0175-543B9B8285E1}"/>
              </a:ext>
            </a:extLst>
          </p:cNvPr>
          <p:cNvPicPr preferRelativeResize="0">
            <a:picLocks noChangeAspect="1" noChangeArrowheads="1"/>
          </p:cNvPicPr>
          <p:nvPr/>
        </p:nvPicPr>
        <p:blipFill>
          <a:blip r:embed="rId15" cstate="hq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2" name="Imagen 7">
            <a:extLst>
              <a:ext uri="{FF2B5EF4-FFF2-40B4-BE49-F238E27FC236}">
                <a16:creationId xmlns:a16="http://schemas.microsoft.com/office/drawing/2014/main" id="{25D566F8-F452-871B-702D-8DC58CBAF01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3" name="Imagen 9">
            <a:extLst>
              <a:ext uri="{FF2B5EF4-FFF2-40B4-BE49-F238E27FC236}">
                <a16:creationId xmlns:a16="http://schemas.microsoft.com/office/drawing/2014/main" id="{FDA55DF5-DED6-A4A3-275D-A0F6B7B2AA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204788"/>
            <a:ext cx="56483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76561F5A-1156-4846-F7B2-5C19BD3165C4}"/>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0250" y="56451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B19B125C-3875-2ACA-0C52-5BFC61BADE28}"/>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5" name="Google Shape;3899;p160" descr="Recurso 39.png">
            <a:extLst>
              <a:ext uri="{FF2B5EF4-FFF2-40B4-BE49-F238E27FC236}">
                <a16:creationId xmlns:a16="http://schemas.microsoft.com/office/drawing/2014/main" id="{EE183652-2C26-E541-5630-8A1DA486E262}"/>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6813" y="3159125"/>
            <a:ext cx="30781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344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0E1FA-89C7-B80F-6729-107BE02F3AF6}"/>
            </a:ext>
          </a:extLst>
        </p:cNvPr>
        <p:cNvGrpSpPr/>
        <p:nvPr/>
      </p:nvGrpSpPr>
      <p:grpSpPr>
        <a:xfrm>
          <a:off x="0" y="0"/>
          <a:ext cx="0" cy="0"/>
          <a:chOff x="0" y="0"/>
          <a:chExt cx="0" cy="0"/>
        </a:xfrm>
      </p:grpSpPr>
      <p:pic>
        <p:nvPicPr>
          <p:cNvPr id="465922" name="Google Shape;3373;p28" descr="O:\Mi unidad\OSPA\01. Tematicas\02. Hidrologia\01. Productos\01.Mapas_Alertas_Hidrologicas\temporales\jpg\Cuenca_baja_rio_Cauca.jpg">
            <a:extLst>
              <a:ext uri="{FF2B5EF4-FFF2-40B4-BE49-F238E27FC236}">
                <a16:creationId xmlns:a16="http://schemas.microsoft.com/office/drawing/2014/main" id="{69138CA4-6970-A6CC-653D-9653CD61C82B}"/>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143591" y="1230126"/>
            <a:ext cx="4138613"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3" name="Google Shape;3180;p20" descr="Recurso 39.png">
            <a:extLst>
              <a:ext uri="{FF2B5EF4-FFF2-40B4-BE49-F238E27FC236}">
                <a16:creationId xmlns:a16="http://schemas.microsoft.com/office/drawing/2014/main" id="{F048FDED-850B-79FF-A788-9ED8F69DB8C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4" name="Google Shape;3182;p20">
            <a:extLst>
              <a:ext uri="{FF2B5EF4-FFF2-40B4-BE49-F238E27FC236}">
                <a16:creationId xmlns:a16="http://schemas.microsoft.com/office/drawing/2014/main" id="{6B964E96-5997-00DB-F75C-B1557DACE8A0}"/>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00" y="511016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5" name="Google Shape;3183;p20">
            <a:extLst>
              <a:ext uri="{FF2B5EF4-FFF2-40B4-BE49-F238E27FC236}">
                <a16:creationId xmlns:a16="http://schemas.microsoft.com/office/drawing/2014/main" id="{F07F5883-9747-3679-A8AE-34AB4CE1A1AB}"/>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250" y="5683441"/>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6" name="Google Shape;3203;p21" descr="Recurso 25.png">
            <a:extLst>
              <a:ext uri="{FF2B5EF4-FFF2-40B4-BE49-F238E27FC236}">
                <a16:creationId xmlns:a16="http://schemas.microsoft.com/office/drawing/2014/main" id="{92951E91-6A7A-ACCB-4553-2C0B82DE9216}"/>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7" name="Google Shape;5325;p223">
            <a:extLst>
              <a:ext uri="{FF2B5EF4-FFF2-40B4-BE49-F238E27FC236}">
                <a16:creationId xmlns:a16="http://schemas.microsoft.com/office/drawing/2014/main" id="{1C792137-C0DD-718F-804E-B204D2EA32DA}"/>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8" name="Google Shape;349;p9">
            <a:extLst>
              <a:ext uri="{FF2B5EF4-FFF2-40B4-BE49-F238E27FC236}">
                <a16:creationId xmlns:a16="http://schemas.microsoft.com/office/drawing/2014/main" id="{0E08000F-C7FD-2AF3-B158-7007188C53F1}"/>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5929" name="Google Shape;353;p9" descr="Recurso 37.png">
            <a:extLst>
              <a:ext uri="{FF2B5EF4-FFF2-40B4-BE49-F238E27FC236}">
                <a16:creationId xmlns:a16="http://schemas.microsoft.com/office/drawing/2014/main" id="{C9435B72-354A-517F-DF8D-B728F2EAED3F}"/>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5930" name="Google Shape;158;p1" descr="Recurso 37.png">
            <a:extLst>
              <a:ext uri="{FF2B5EF4-FFF2-40B4-BE49-F238E27FC236}">
                <a16:creationId xmlns:a16="http://schemas.microsoft.com/office/drawing/2014/main" id="{B8185DC0-C21D-C72E-A68A-FD30E38CD28C}"/>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5931" name="Google Shape;348;p9">
            <a:extLst>
              <a:ext uri="{FF2B5EF4-FFF2-40B4-BE49-F238E27FC236}">
                <a16:creationId xmlns:a16="http://schemas.microsoft.com/office/drawing/2014/main" id="{9DF1E51F-62FB-A3B3-09DE-44D22B5BE2D4}"/>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2" name="Google Shape;349;p9">
            <a:extLst>
              <a:ext uri="{FF2B5EF4-FFF2-40B4-BE49-F238E27FC236}">
                <a16:creationId xmlns:a16="http://schemas.microsoft.com/office/drawing/2014/main" id="{7BEEF1B5-524B-89C7-52E8-7034BC579985}"/>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3" name="Google Shape;350;p9">
            <a:extLst>
              <a:ext uri="{FF2B5EF4-FFF2-40B4-BE49-F238E27FC236}">
                <a16:creationId xmlns:a16="http://schemas.microsoft.com/office/drawing/2014/main" id="{93773F8C-DEF0-5B6C-8075-B19FB105F77C}"/>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4" name="Google Shape;351;p9" descr="Recurso 32.png">
            <a:extLst>
              <a:ext uri="{FF2B5EF4-FFF2-40B4-BE49-F238E27FC236}">
                <a16:creationId xmlns:a16="http://schemas.microsoft.com/office/drawing/2014/main" id="{C20594E7-07F0-7F14-15AE-65DE9137F840}"/>
              </a:ext>
            </a:extLst>
          </p:cNvPr>
          <p:cNvPicPr preferRelativeResize="0">
            <a:picLocks noChangeAspect="1" noChangeArrowheads="1"/>
          </p:cNvPicPr>
          <p:nvPr/>
        </p:nvPicPr>
        <p:blipFill>
          <a:blip r:embed="rId13" cstate="hq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5" name="Google Shape;352;p9">
            <a:extLst>
              <a:ext uri="{FF2B5EF4-FFF2-40B4-BE49-F238E27FC236}">
                <a16:creationId xmlns:a16="http://schemas.microsoft.com/office/drawing/2014/main" id="{9648E8DE-2CFF-0A40-86F8-1AB4CD639F28}"/>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36" name="Google Shape;353;p9" descr="Recurso 37.png">
            <a:extLst>
              <a:ext uri="{FF2B5EF4-FFF2-40B4-BE49-F238E27FC236}">
                <a16:creationId xmlns:a16="http://schemas.microsoft.com/office/drawing/2014/main" id="{7E99B968-E4B6-6E6A-7C4F-CAB6997987D4}"/>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5937" name="Google Shape;354;p9" descr="Recurso 31.png">
            <a:extLst>
              <a:ext uri="{FF2B5EF4-FFF2-40B4-BE49-F238E27FC236}">
                <a16:creationId xmlns:a16="http://schemas.microsoft.com/office/drawing/2014/main" id="{1991351F-5573-0DA1-691C-617CF8B62C50}"/>
              </a:ext>
            </a:extLst>
          </p:cNvPr>
          <p:cNvPicPr preferRelativeResize="0">
            <a:picLocks noChangeAspect="1" noChangeArrowheads="1"/>
          </p:cNvPicPr>
          <p:nvPr/>
        </p:nvPicPr>
        <p:blipFill>
          <a:blip r:embed="rId15" cstate="hq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8" name="Google Shape;158;p1" descr="Recurso 37.png">
            <a:extLst>
              <a:ext uri="{FF2B5EF4-FFF2-40B4-BE49-F238E27FC236}">
                <a16:creationId xmlns:a16="http://schemas.microsoft.com/office/drawing/2014/main" id="{07CDBE26-1D60-402B-35EE-F3D9C74967BA}"/>
              </a:ext>
            </a:extLst>
          </p:cNvPr>
          <p:cNvPicPr preferRelativeResize="0">
            <a:picLocks noChangeAspect="1" noChangeArrowheads="1"/>
          </p:cNvPicPr>
          <p:nvPr/>
        </p:nvPicPr>
        <p:blipFill>
          <a:blip r:embed="rId16" cstate="hq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85" name="Imagen 1">
            <a:extLst>
              <a:ext uri="{FF2B5EF4-FFF2-40B4-BE49-F238E27FC236}">
                <a16:creationId xmlns:a16="http://schemas.microsoft.com/office/drawing/2014/main" id="{752DD279-0B63-8657-6A5C-37A71D10A03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225425"/>
            <a:ext cx="560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oogle Shape;3394;p29">
            <a:extLst>
              <a:ext uri="{FF2B5EF4-FFF2-40B4-BE49-F238E27FC236}">
                <a16:creationId xmlns:a16="http://schemas.microsoft.com/office/drawing/2014/main" id="{F2B86D75-5F23-F42E-30AE-29B28086A5C2}"/>
              </a:ext>
            </a:extLst>
          </p:cNvPr>
          <p:cNvGraphicFramePr/>
          <p:nvPr>
            <p:extLst>
              <p:ext uri="{D42A27DB-BD31-4B8C-83A1-F6EECF244321}">
                <p14:modId xmlns:p14="http://schemas.microsoft.com/office/powerpoint/2010/main" val="1474818104"/>
              </p:ext>
            </p:extLst>
          </p:nvPr>
        </p:nvGraphicFramePr>
        <p:xfrm>
          <a:off x="4370769" y="2908123"/>
          <a:ext cx="7527600" cy="114315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Bajo río Cauca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900" b="0" u="none" strike="noStrike" cap="none" dirty="0">
                          <a:latin typeface="Verdana" panose="020B0604030504040204" pitchFamily="34" charset="0"/>
                          <a:ea typeface="Verdana" panose="020B0604030504040204" pitchFamily="34" charset="0"/>
                          <a:cs typeface="Arial Narrow"/>
                          <a:sym typeface="Arial Narrow"/>
                        </a:rPr>
                        <a:t>Afectaciones por rompimiento del dique marginal del río Cauca en el sector Caregato a la altura de San Jacinto del Cauca (Bolívar). Se recomienda especial atención en La Región de La Mojana por transvase del caudal del río Cauca (06/05/2024).</a:t>
                      </a:r>
                    </a:p>
                  </a:txBody>
                  <a:tcPr marL="91444" marR="91444" marT="45807" marB="458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579154"/>
                  </a:ext>
                </a:extLst>
              </a:tr>
            </a:tbl>
          </a:graphicData>
        </a:graphic>
      </p:graphicFrame>
      <p:pic>
        <p:nvPicPr>
          <p:cNvPr id="20" name="Google Shape;3203;p21" descr="Recurso 25.png">
            <a:extLst>
              <a:ext uri="{FF2B5EF4-FFF2-40B4-BE49-F238E27FC236}">
                <a16:creationId xmlns:a16="http://schemas.microsoft.com/office/drawing/2014/main" id="{620A3EE6-1BB7-1317-A072-5E6176291530}"/>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0714" y="3478212"/>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0;p9">
            <a:extLst>
              <a:ext uri="{FF2B5EF4-FFF2-40B4-BE49-F238E27FC236}">
                <a16:creationId xmlns:a16="http://schemas.microsoft.com/office/drawing/2014/main" id="{B29D04F9-B68A-DEA2-E2F2-0955A5878AEE}"/>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57024" y="2479675"/>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036;p14">
            <a:extLst>
              <a:ext uri="{FF2B5EF4-FFF2-40B4-BE49-F238E27FC236}">
                <a16:creationId xmlns:a16="http://schemas.microsoft.com/office/drawing/2014/main" id="{26D02592-FACD-7699-9FFE-3B7531C337AE}"/>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2618626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3394;p29">
            <a:extLst>
              <a:ext uri="{FF2B5EF4-FFF2-40B4-BE49-F238E27FC236}">
                <a16:creationId xmlns:a16="http://schemas.microsoft.com/office/drawing/2014/main" id="{1B0A3741-0E02-EF77-8348-345CDDC799D9}"/>
              </a:ext>
            </a:extLst>
          </p:cNvPr>
          <p:cNvGraphicFramePr/>
          <p:nvPr>
            <p:extLst>
              <p:ext uri="{D42A27DB-BD31-4B8C-83A1-F6EECF244321}">
                <p14:modId xmlns:p14="http://schemas.microsoft.com/office/powerpoint/2010/main" val="766062400"/>
              </p:ext>
            </p:extLst>
          </p:nvPr>
        </p:nvGraphicFramePr>
        <p:xfrm>
          <a:off x="4229481" y="2674515"/>
          <a:ext cx="7527600" cy="1244529"/>
        </p:xfrm>
        <a:graphic>
          <a:graphicData uri="http://schemas.openxmlformats.org/drawingml/2006/table">
            <a:tbl>
              <a:tblPr>
                <a:noFill/>
              </a:tblPr>
              <a:tblGrid>
                <a:gridCol w="581099">
                  <a:extLst>
                    <a:ext uri="{9D8B030D-6E8A-4147-A177-3AD203B41FA5}">
                      <a16:colId xmlns:a16="http://schemas.microsoft.com/office/drawing/2014/main" val="20000"/>
                    </a:ext>
                  </a:extLst>
                </a:gridCol>
                <a:gridCol w="1152672">
                  <a:extLst>
                    <a:ext uri="{9D8B030D-6E8A-4147-A177-3AD203B41FA5}">
                      <a16:colId xmlns:a16="http://schemas.microsoft.com/office/drawing/2014/main" val="20001"/>
                    </a:ext>
                  </a:extLst>
                </a:gridCol>
                <a:gridCol w="1595835">
                  <a:extLst>
                    <a:ext uri="{9D8B030D-6E8A-4147-A177-3AD203B41FA5}">
                      <a16:colId xmlns:a16="http://schemas.microsoft.com/office/drawing/2014/main" val="20002"/>
                    </a:ext>
                  </a:extLst>
                </a:gridCol>
                <a:gridCol w="4197994">
                  <a:extLst>
                    <a:ext uri="{9D8B030D-6E8A-4147-A177-3AD203B41FA5}">
                      <a16:colId xmlns:a16="http://schemas.microsoft.com/office/drawing/2014/main" val="20003"/>
                    </a:ext>
                  </a:extLst>
                </a:gridCol>
              </a:tblGrid>
              <a:tr h="46761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720829">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Clr>
                          <a:schemeClr val="dk1"/>
                        </a:buClr>
                        <a:buSzPts val="900"/>
                        <a:buFont typeface="Verdana"/>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Magdalena – Cauca – San Jorge</a:t>
                      </a:r>
                      <a:endParaRPr sz="900" b="0" u="none" strike="noStrike" cap="none" dirty="0">
                        <a:solidFill>
                          <a:schemeClr val="dk1"/>
                        </a:solidFill>
                        <a:latin typeface="Verdana" panose="020B0604030504040204" pitchFamily="34" charset="0"/>
                        <a:ea typeface="Verdana" panose="020B0604030504040204" pitchFamily="34" charset="0"/>
                        <a:cs typeface="Verdana"/>
                        <a:sym typeface="Verdana"/>
                      </a:endParaRPr>
                    </a:p>
                  </a:txBody>
                  <a:tcPr marL="91444" marR="91444" marT="45530" marB="45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San Jorge – La Mojana</a:t>
                      </a:r>
                      <a:endParaRPr sz="900" b="0" u="none" strike="noStrike" cap="none" dirty="0">
                        <a:solidFill>
                          <a:schemeClr val="dk1"/>
                        </a:solidFill>
                        <a:latin typeface="Verdana" panose="020B0604030504040204" pitchFamily="34" charset="0"/>
                        <a:ea typeface="Verdana" panose="020B0604030504040204" pitchFamily="34" charset="0"/>
                        <a:cs typeface="Verdana"/>
                        <a:sym typeface="Verdana"/>
                      </a:endParaRPr>
                    </a:p>
                  </a:txBody>
                  <a:tcPr marL="91444" marR="91444" marT="45530" marB="45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Inundaciones en la cuenca baja del río San Jorge asociadas al ingreso del río Cauca a través de los boquetes en los sectores de </a:t>
                      </a:r>
                      <a:r>
                        <a:rPr lang="es-ES"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Caregato</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y Los Arrastres afectando zonas en los municipios de San Jacinto del Cauca, Caimito, San Benito Abad, Ayapel, Guaranda, San Marcos, Galeras y Sucre. </a:t>
                      </a:r>
                      <a:endParaRPr lang="es-ES"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555" marB="4555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4671604"/>
                  </a:ext>
                </a:extLst>
              </a:tr>
            </a:tbl>
          </a:graphicData>
        </a:graphic>
      </p:graphicFrame>
      <p:pic>
        <p:nvPicPr>
          <p:cNvPr id="468000" name="Google Shape;3393;p29" descr="O:\Mi unidad\OSPA\01. Tematicas\02. Hidrologia\01. Productos\01.Mapas_Alertas_Hidrologicas\temporales\jpg\Cuenca_baja_Magdalena.jpg">
            <a:extLst>
              <a:ext uri="{FF2B5EF4-FFF2-40B4-BE49-F238E27FC236}">
                <a16:creationId xmlns:a16="http://schemas.microsoft.com/office/drawing/2014/main" id="{11FAE4CC-5815-76DC-8945-CD30F044CC15}"/>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47689" y="1131095"/>
            <a:ext cx="40703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1" name="Google Shape;3180;p20" descr="Recurso 39.png">
            <a:extLst>
              <a:ext uri="{FF2B5EF4-FFF2-40B4-BE49-F238E27FC236}">
                <a16:creationId xmlns:a16="http://schemas.microsoft.com/office/drawing/2014/main" id="{93A40526-2903-526B-42BA-EC2B1EEC14D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2" name="Google Shape;3182;p20">
            <a:extLst>
              <a:ext uri="{FF2B5EF4-FFF2-40B4-BE49-F238E27FC236}">
                <a16:creationId xmlns:a16="http://schemas.microsoft.com/office/drawing/2014/main" id="{2B7C7584-A5A6-A8B7-D826-173CC72007C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652" y="511413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3" name="Google Shape;3203;p21" descr="Recurso 25.png">
            <a:extLst>
              <a:ext uri="{FF2B5EF4-FFF2-40B4-BE49-F238E27FC236}">
                <a16:creationId xmlns:a16="http://schemas.microsoft.com/office/drawing/2014/main" id="{A0910ABB-5525-C8D3-6A9E-C86E5585FAC0}"/>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4" name="Google Shape;5325;p223">
            <a:extLst>
              <a:ext uri="{FF2B5EF4-FFF2-40B4-BE49-F238E27FC236}">
                <a16:creationId xmlns:a16="http://schemas.microsoft.com/office/drawing/2014/main" id="{A61AC811-2C75-810C-F5F5-6AA98928EC4F}"/>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005" name="Google Shape;349;p9">
            <a:extLst>
              <a:ext uri="{FF2B5EF4-FFF2-40B4-BE49-F238E27FC236}">
                <a16:creationId xmlns:a16="http://schemas.microsoft.com/office/drawing/2014/main" id="{6E1F2A69-0005-D1EF-B8E6-C7FC4484E558}"/>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8006" name="Google Shape;353;p9" descr="Recurso 37.png">
            <a:extLst>
              <a:ext uri="{FF2B5EF4-FFF2-40B4-BE49-F238E27FC236}">
                <a16:creationId xmlns:a16="http://schemas.microsoft.com/office/drawing/2014/main" id="{E3FCC442-CEF9-B4A4-83ED-AFB8AB1780AD}"/>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8007" name="Google Shape;158;p1" descr="Recurso 37.png">
            <a:extLst>
              <a:ext uri="{FF2B5EF4-FFF2-40B4-BE49-F238E27FC236}">
                <a16:creationId xmlns:a16="http://schemas.microsoft.com/office/drawing/2014/main" id="{D6198E99-6C74-5871-6E0C-9A4E50738C3C}"/>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8008" name="Google Shape;348;p9">
            <a:extLst>
              <a:ext uri="{FF2B5EF4-FFF2-40B4-BE49-F238E27FC236}">
                <a16:creationId xmlns:a16="http://schemas.microsoft.com/office/drawing/2014/main" id="{96A52143-2B32-365C-6D55-FA913CEABD97}"/>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9" name="Google Shape;349;p9">
            <a:extLst>
              <a:ext uri="{FF2B5EF4-FFF2-40B4-BE49-F238E27FC236}">
                <a16:creationId xmlns:a16="http://schemas.microsoft.com/office/drawing/2014/main" id="{8B8BF3EB-642F-1016-B091-60AC12104FE0}"/>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10" name="Google Shape;351;p9" descr="Recurso 32.png">
            <a:extLst>
              <a:ext uri="{FF2B5EF4-FFF2-40B4-BE49-F238E27FC236}">
                <a16:creationId xmlns:a16="http://schemas.microsoft.com/office/drawing/2014/main" id="{96E90A95-B4EE-A75E-4C10-F106BE0ED594}"/>
              </a:ext>
            </a:extLst>
          </p:cNvPr>
          <p:cNvPicPr preferRelativeResize="0">
            <a:picLocks noChangeAspect="1" noChangeArrowheads="1"/>
          </p:cNvPicPr>
          <p:nvPr/>
        </p:nvPicPr>
        <p:blipFill>
          <a:blip r:embed="rId11" cstate="hq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11" name="Google Shape;352;p9">
            <a:extLst>
              <a:ext uri="{FF2B5EF4-FFF2-40B4-BE49-F238E27FC236}">
                <a16:creationId xmlns:a16="http://schemas.microsoft.com/office/drawing/2014/main" id="{68F18BB4-2E98-5F3D-C415-8A5B904AA659}"/>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012" name="Google Shape;353;p9" descr="Recurso 37.png">
            <a:extLst>
              <a:ext uri="{FF2B5EF4-FFF2-40B4-BE49-F238E27FC236}">
                <a16:creationId xmlns:a16="http://schemas.microsoft.com/office/drawing/2014/main" id="{7893EC40-D0FA-C81B-D8B3-0CCF69F41DB9}"/>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8016" name="Google Shape;350;p9">
            <a:extLst>
              <a:ext uri="{FF2B5EF4-FFF2-40B4-BE49-F238E27FC236}">
                <a16:creationId xmlns:a16="http://schemas.microsoft.com/office/drawing/2014/main" id="{97288FB8-5CF1-8983-4617-C2A7F1285BC1}"/>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4324" y="3061494"/>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723299B2-053E-5AC3-D9F7-733A8D004480}"/>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081" y="566578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92175D17-A2CF-5F76-EB13-39FAD0E8B2B0}"/>
              </a:ext>
            </a:extLst>
          </p:cNvPr>
          <p:cNvPicPr preferRelativeResize="0">
            <a:picLocks noChangeAspect="1" noChangeArrowheads="1"/>
          </p:cNvPicPr>
          <p:nvPr/>
        </p:nvPicPr>
        <p:blipFill>
          <a:blip r:embed="rId15" cstate="hqprint">
            <a:extLst>
              <a:ext uri="{28A0092B-C50C-407E-A947-70E740481C1C}">
                <a14:useLocalDpi xmlns:a14="http://schemas.microsoft.com/office/drawing/2010/main" val="0"/>
              </a:ext>
            </a:extLst>
          </a:blip>
          <a:srcRect b="18539"/>
          <a:stretch>
            <a:fillRect/>
          </a:stretch>
        </p:blipFill>
        <p:spPr bwMode="auto">
          <a:xfrm>
            <a:off x="-520301" y="56753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203;p21" descr="Recurso 25.png">
            <a:extLst>
              <a:ext uri="{FF2B5EF4-FFF2-40B4-BE49-F238E27FC236}">
                <a16:creationId xmlns:a16="http://schemas.microsoft.com/office/drawing/2014/main" id="{E179DA81-D990-B8BE-1753-7526BF1F3B3E}"/>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663" y="3278872"/>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4;p9" descr="Recurso 31.png">
            <a:extLst>
              <a:ext uri="{FF2B5EF4-FFF2-40B4-BE49-F238E27FC236}">
                <a16:creationId xmlns:a16="http://schemas.microsoft.com/office/drawing/2014/main" id="{1D5E4001-959C-89AF-BDEA-FD2A996214B6}"/>
              </a:ext>
            </a:extLst>
          </p:cNvPr>
          <p:cNvPicPr preferRelativeResize="0">
            <a:picLocks noChangeAspect="1" noChangeArrowheads="1"/>
          </p:cNvPicPr>
          <p:nvPr/>
        </p:nvPicPr>
        <p:blipFill>
          <a:blip r:embed="rId16" cstate="hqprint">
            <a:extLst>
              <a:ext uri="{28A0092B-C50C-407E-A947-70E740481C1C}">
                <a14:useLocalDpi xmlns:a14="http://schemas.microsoft.com/office/drawing/2010/main" val="0"/>
              </a:ext>
            </a:extLst>
          </a:blip>
          <a:srcRect l="11145" r="26974"/>
          <a:stretch>
            <a:fillRect/>
          </a:stretch>
        </p:blipFill>
        <p:spPr bwMode="auto">
          <a:xfrm>
            <a:off x="-519113" y="3438525"/>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0;p9">
            <a:extLst>
              <a:ext uri="{FF2B5EF4-FFF2-40B4-BE49-F238E27FC236}">
                <a16:creationId xmlns:a16="http://schemas.microsoft.com/office/drawing/2014/main" id="{203933B2-210D-F850-01CC-0C9AE89BD54D}"/>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4598" y="425926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3036;p14">
            <a:extLst>
              <a:ext uri="{FF2B5EF4-FFF2-40B4-BE49-F238E27FC236}">
                <a16:creationId xmlns:a16="http://schemas.microsoft.com/office/drawing/2014/main" id="{0BF9AADF-5E0D-354B-189B-1F7BC5E929C2}"/>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1226052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4EC01-2DF3-AA5A-73DF-27D78D6C64DC}"/>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E2CD1126-83BF-A308-2FBB-CFFC447B4B9F}"/>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758A5BA6-CAC0-9C0C-4703-7A5DC1C7B53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AC05A318-29D4-7B94-11F2-09162E5408F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8387389B-E068-1E36-89E9-E1FB6F73AD5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3F6D4AE0-D663-2C9B-0557-875E3B23115B}"/>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3869FF44-DA55-7066-5555-63D160F06AD1}"/>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591EB477-6866-5CAD-DC8A-B1F6CD330992}"/>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5E805EE4-584A-6F25-C717-61B809B147E7}"/>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EC6AAAF0-D9A1-FDF9-CC7D-8A06AB6E9397}"/>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E8BD29B1-A48C-66EE-9D23-559EA3B11151}"/>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1F7DD25A-20AF-69B8-F711-9C04907425DC}"/>
              </a:ext>
            </a:extLst>
          </p:cNvPr>
          <p:cNvPicPr preferRelativeResize="0">
            <a:picLocks noChangeAspect="1" noChangeArrowheads="1"/>
          </p:cNvPicPr>
          <p:nvPr/>
        </p:nvPicPr>
        <p:blipFill>
          <a:blip r:embed="rId11" cstate="hq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03750ADE-0982-5652-2A75-BBEE0D4A8A57}"/>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AD730230-F3F7-7F73-DF03-8C16CAC22D90}"/>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15186170-C624-FA4E-1942-7D58CB13C6F7}"/>
              </a:ext>
            </a:extLst>
          </p:cNvPr>
          <p:cNvPicPr preferRelativeResize="0">
            <a:picLocks noChangeAspect="1" noChangeArrowheads="1"/>
          </p:cNvPicPr>
          <p:nvPr/>
        </p:nvPicPr>
        <p:blipFill>
          <a:blip r:embed="rId13" cstate="hq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2D129AD9-AE47-8300-082D-7796C85D7D7E}"/>
              </a:ext>
            </a:extLst>
          </p:cNvPr>
          <p:cNvPicPr preferRelativeResize="0">
            <a:picLocks noChangeAspect="1" noChangeArrowheads="1"/>
          </p:cNvPicPr>
          <p:nvPr/>
        </p:nvPicPr>
        <p:blipFill>
          <a:blip r:embed="rId14" cstate="hq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4F71A801-FBBB-68D2-DF28-DD174B510F03}"/>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4845" y="576183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ABFF629E-3E14-432A-4392-B55676AE6851}"/>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9311AA11-DEC1-E15A-591A-7F5618EEEE4C}"/>
              </a:ext>
            </a:extLst>
          </p:cNvPr>
          <p:cNvSpPr txBox="1">
            <a:spLocks noChangeArrowheads="1"/>
          </p:cNvSpPr>
          <p:nvPr/>
        </p:nvSpPr>
        <p:spPr bwMode="auto">
          <a:xfrm>
            <a:off x="3591438" y="871536"/>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4" name="Google Shape;5213;p219" descr="Recurso 39.png">
            <a:extLst>
              <a:ext uri="{FF2B5EF4-FFF2-40B4-BE49-F238E27FC236}">
                <a16:creationId xmlns:a16="http://schemas.microsoft.com/office/drawing/2014/main" id="{18B9A099-F607-568A-D434-E45C489687B5}"/>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76504" y="3124200"/>
            <a:ext cx="30781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355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9B1AA-8E38-04A6-2007-EF808DED8A7F}"/>
            </a:ext>
          </a:extLst>
        </p:cNvPr>
        <p:cNvGrpSpPr/>
        <p:nvPr/>
      </p:nvGrpSpPr>
      <p:grpSpPr>
        <a:xfrm>
          <a:off x="0" y="0"/>
          <a:ext cx="0" cy="0"/>
          <a:chOff x="0" y="0"/>
          <a:chExt cx="0" cy="0"/>
        </a:xfrm>
      </p:grpSpPr>
      <p:pic>
        <p:nvPicPr>
          <p:cNvPr id="369666" name="Google Shape;7439;p316">
            <a:extLst>
              <a:ext uri="{FF2B5EF4-FFF2-40B4-BE49-F238E27FC236}">
                <a16:creationId xmlns:a16="http://schemas.microsoft.com/office/drawing/2014/main" id="{FBA9C845-A1E8-FDED-619D-84B8C3C5EAEE}"/>
              </a:ext>
            </a:extLst>
          </p:cNvPr>
          <p:cNvPicPr preferRelativeResize="0">
            <a:picLocks noChangeAspect="1" noChangeArrowheads="1"/>
          </p:cNvPicPr>
          <p:nvPr/>
        </p:nvPicPr>
        <p:blipFill>
          <a:blip r:embed="rId2" r:link="rId3" cstate="hqprint">
            <a:extLst>
              <a:ext uri="{28A0092B-C50C-407E-A947-70E740481C1C}">
                <a14:useLocalDpi xmlns:a14="http://schemas.microsoft.com/office/drawing/2010/main" val="0"/>
              </a:ext>
            </a:extLst>
          </a:blip>
          <a:srcRect/>
          <a:stretch>
            <a:fillRect/>
          </a:stretch>
        </p:blipFill>
        <p:spPr bwMode="auto">
          <a:xfrm>
            <a:off x="66022" y="1668679"/>
            <a:ext cx="5324475" cy="411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53;p9" descr="Recurso 37.png">
            <a:extLst>
              <a:ext uri="{FF2B5EF4-FFF2-40B4-BE49-F238E27FC236}">
                <a16:creationId xmlns:a16="http://schemas.microsoft.com/office/drawing/2014/main" id="{2266BB00-31E5-AD08-AEE0-3C035FDE742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F09C4612-D79C-C2D5-C9EA-9E97317AAC25}"/>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BB6262E9-66E9-7F43-6ACC-3172EAD98CB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591BAB5F-FE5B-BB9A-488A-AD6F8FFFC8C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C2589EC3-5C6B-361A-62DB-3874578FD022}"/>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348;p9">
            <a:extLst>
              <a:ext uri="{FF2B5EF4-FFF2-40B4-BE49-F238E27FC236}">
                <a16:creationId xmlns:a16="http://schemas.microsoft.com/office/drawing/2014/main" id="{B360F203-429B-0ED1-D213-D2F4925AFFD9}"/>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663" y="1058862"/>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349;p9">
            <a:extLst>
              <a:ext uri="{FF2B5EF4-FFF2-40B4-BE49-F238E27FC236}">
                <a16:creationId xmlns:a16="http://schemas.microsoft.com/office/drawing/2014/main" id="{729C6BC7-CE82-6DE0-0B73-9BAA2CA56AFA}"/>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663" y="153374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51;p9" descr="Recurso 32.png">
            <a:extLst>
              <a:ext uri="{FF2B5EF4-FFF2-40B4-BE49-F238E27FC236}">
                <a16:creationId xmlns:a16="http://schemas.microsoft.com/office/drawing/2014/main" id="{64DC6A3F-4E95-EC1B-C5A8-B596B0EB0E87}"/>
              </a:ext>
            </a:extLst>
          </p:cNvPr>
          <p:cNvPicPr preferRelativeResize="0">
            <a:picLocks noChangeAspect="1" noChangeArrowheads="1"/>
          </p:cNvPicPr>
          <p:nvPr/>
        </p:nvPicPr>
        <p:blipFill>
          <a:blip r:embed="rId10" cstate="hqprint">
            <a:extLst>
              <a:ext uri="{28A0092B-C50C-407E-A947-70E740481C1C}">
                <a14:useLocalDpi xmlns:a14="http://schemas.microsoft.com/office/drawing/2010/main" val="0"/>
              </a:ext>
            </a:extLst>
          </a:blip>
          <a:srcRect l="9357" r="2"/>
          <a:stretch>
            <a:fillRect/>
          </a:stretch>
        </p:blipFill>
        <p:spPr bwMode="auto">
          <a:xfrm>
            <a:off x="-394312" y="3054934"/>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52;p9">
            <a:extLst>
              <a:ext uri="{FF2B5EF4-FFF2-40B4-BE49-F238E27FC236}">
                <a16:creationId xmlns:a16="http://schemas.microsoft.com/office/drawing/2014/main" id="{5FB41CC6-898E-83AB-4A86-36E19538465D}"/>
              </a:ext>
            </a:extLst>
          </p:cNvPr>
          <p:cNvPicPr preferRelativeResize="0">
            <a:picLocks noChangeAspect="1" noChangeArrowheads="1"/>
          </p:cNvPicPr>
          <p:nvPr/>
        </p:nvPicPr>
        <p:blipFill>
          <a:blip r:embed="rId11" cstate="hqprint">
            <a:extLst>
              <a:ext uri="{28A0092B-C50C-407E-A947-70E740481C1C}">
                <a14:useLocalDpi xmlns:a14="http://schemas.microsoft.com/office/drawing/2010/main" val="0"/>
              </a:ext>
            </a:extLst>
          </a:blip>
          <a:srcRect r="14565" b="27232"/>
          <a:stretch>
            <a:fillRect/>
          </a:stretch>
        </p:blipFill>
        <p:spPr bwMode="auto">
          <a:xfrm>
            <a:off x="-346075" y="2478884"/>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158;p1" descr="Recurso 37.png">
            <a:extLst>
              <a:ext uri="{FF2B5EF4-FFF2-40B4-BE49-F238E27FC236}">
                <a16:creationId xmlns:a16="http://schemas.microsoft.com/office/drawing/2014/main" id="{0A717CF4-72B1-37A1-F8CE-7F0A12F99F33}"/>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b="18539"/>
          <a:stretch>
            <a:fillRect/>
          </a:stretch>
        </p:blipFill>
        <p:spPr bwMode="auto">
          <a:xfrm>
            <a:off x="-348275" y="57456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54;p9" descr="Recurso 31.png">
            <a:extLst>
              <a:ext uri="{FF2B5EF4-FFF2-40B4-BE49-F238E27FC236}">
                <a16:creationId xmlns:a16="http://schemas.microsoft.com/office/drawing/2014/main" id="{23A9A0C6-2BF5-C4F5-AEA7-5AF70E4C6B60}"/>
              </a:ext>
            </a:extLst>
          </p:cNvPr>
          <p:cNvPicPr preferRelativeResize="0">
            <a:picLocks noChangeAspect="1" noChangeArrowheads="1"/>
          </p:cNvPicPr>
          <p:nvPr/>
        </p:nvPicPr>
        <p:blipFill>
          <a:blip r:embed="rId13" cstate="hqprint">
            <a:extLst>
              <a:ext uri="{28A0092B-C50C-407E-A947-70E740481C1C}">
                <a14:useLocalDpi xmlns:a14="http://schemas.microsoft.com/office/drawing/2010/main" val="0"/>
              </a:ext>
            </a:extLst>
          </a:blip>
          <a:srcRect l="11145" r="26974"/>
          <a:stretch>
            <a:fillRect/>
          </a:stretch>
        </p:blipFill>
        <p:spPr bwMode="auto">
          <a:xfrm>
            <a:off x="-349133" y="2008620"/>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DB5590D9-C779-5413-9C89-665BF6E540C6}"/>
              </a:ext>
            </a:extLst>
          </p:cNvPr>
          <p:cNvSpPr txBox="1">
            <a:spLocks noChangeArrowheads="1"/>
          </p:cNvSpPr>
          <p:nvPr/>
        </p:nvSpPr>
        <p:spPr bwMode="auto">
          <a:xfrm>
            <a:off x="3815556" y="719530"/>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78"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08 de diciembre de 2024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2" name="Google Shape;3180;p20" descr="Recurso 39.png">
            <a:extLst>
              <a:ext uri="{FF2B5EF4-FFF2-40B4-BE49-F238E27FC236}">
                <a16:creationId xmlns:a16="http://schemas.microsoft.com/office/drawing/2014/main" id="{81602732-C4FB-29B4-9B79-8DE89DFBC4C9}"/>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Google Shape;3394;p29">
            <a:extLst>
              <a:ext uri="{FF2B5EF4-FFF2-40B4-BE49-F238E27FC236}">
                <a16:creationId xmlns:a16="http://schemas.microsoft.com/office/drawing/2014/main" id="{7AA2724F-A9DE-2D18-8939-342358F0FD8A}"/>
              </a:ext>
            </a:extLst>
          </p:cNvPr>
          <p:cNvGraphicFramePr/>
          <p:nvPr>
            <p:extLst>
              <p:ext uri="{D42A27DB-BD31-4B8C-83A1-F6EECF244321}">
                <p14:modId xmlns:p14="http://schemas.microsoft.com/office/powerpoint/2010/main" val="282414894"/>
              </p:ext>
            </p:extLst>
          </p:nvPr>
        </p:nvGraphicFramePr>
        <p:xfrm>
          <a:off x="5503750" y="2145405"/>
          <a:ext cx="6453150" cy="1656051"/>
        </p:xfrm>
        <a:graphic>
          <a:graphicData uri="http://schemas.openxmlformats.org/drawingml/2006/table">
            <a:tbl>
              <a:tblPr>
                <a:noFill/>
              </a:tblPr>
              <a:tblGrid>
                <a:gridCol w="634335">
                  <a:extLst>
                    <a:ext uri="{9D8B030D-6E8A-4147-A177-3AD203B41FA5}">
                      <a16:colId xmlns:a16="http://schemas.microsoft.com/office/drawing/2014/main" val="20000"/>
                    </a:ext>
                  </a:extLst>
                </a:gridCol>
                <a:gridCol w="1258272">
                  <a:extLst>
                    <a:ext uri="{9D8B030D-6E8A-4147-A177-3AD203B41FA5}">
                      <a16:colId xmlns:a16="http://schemas.microsoft.com/office/drawing/2014/main" val="20001"/>
                    </a:ext>
                  </a:extLst>
                </a:gridCol>
                <a:gridCol w="1554946">
                  <a:extLst>
                    <a:ext uri="{9D8B030D-6E8A-4147-A177-3AD203B41FA5}">
                      <a16:colId xmlns:a16="http://schemas.microsoft.com/office/drawing/2014/main" val="20002"/>
                    </a:ext>
                  </a:extLst>
                </a:gridCol>
                <a:gridCol w="3005597">
                  <a:extLst>
                    <a:ext uri="{9D8B030D-6E8A-4147-A177-3AD203B41FA5}">
                      <a16:colId xmlns:a16="http://schemas.microsoft.com/office/drawing/2014/main" val="20003"/>
                    </a:ext>
                  </a:extLst>
                </a:gridCol>
              </a:tblGrid>
              <a:tr h="46761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r>
                        <a:rPr lang="en-US" sz="800" b="1" u="none" strike="noStrike" cap="none">
                          <a:solidFill>
                            <a:srgbClr val="FFFFFF"/>
                          </a:solidFill>
                          <a:latin typeface="Verdana" panose="020B0604030504040204" pitchFamily="34" charset="0"/>
                          <a:ea typeface="Verdana" panose="020B0604030504040204" pitchFamily="34" charset="0"/>
                          <a:cs typeface="Arial Narrow"/>
                          <a:sym typeface="Arial Narrow"/>
                        </a:rPr>
                        <a:t>|</a:t>
                      </a:r>
                      <a:endParaRPr lang="en-US"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32" marB="4573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a:latin typeface="Verdana" panose="020B0604030504040204" pitchFamily="34" charset="0"/>
                          <a:ea typeface="Verdana" panose="020B0604030504040204" pitchFamily="34" charset="0"/>
                          <a:cs typeface="Arial Narrow"/>
                          <a:sym typeface="Arial Narrow"/>
                        </a:rPr>
                        <a:t>Caquetá</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u="none" strike="noStrike">
                          <a:latin typeface="Verdana" panose="020B0604030504040204" pitchFamily="34" charset="0"/>
                          <a:ea typeface="Verdana" panose="020B0604030504040204" pitchFamily="34" charset="0"/>
                          <a:cs typeface="Arial Narrow"/>
                          <a:sym typeface="Arial Narrow"/>
                        </a:rPr>
                        <a:t>Cuenca alta del río Caquetá</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alta del río Caquetá, se recomienda especial atención en el río Mocoa y sus afluentes los ríos </a:t>
                      </a:r>
                      <a:r>
                        <a:rPr lang="es-ES" sz="900" u="none" strike="noStrike" cap="none" dirty="0" err="1">
                          <a:latin typeface="Verdana" panose="020B0604030504040204" pitchFamily="34" charset="0"/>
                          <a:ea typeface="Verdana" panose="020B0604030504040204" pitchFamily="34" charset="0"/>
                          <a:cs typeface="Arial Narrow"/>
                          <a:sym typeface="Arial Narrow"/>
                        </a:rPr>
                        <a:t>Rumiyaco</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Tarauquita</a:t>
                      </a:r>
                      <a:r>
                        <a:rPr lang="es-ES" sz="900" u="none" strike="noStrike" cap="none" dirty="0">
                          <a:latin typeface="Verdana" panose="020B0604030504040204" pitchFamily="34" charset="0"/>
                          <a:ea typeface="Verdana" panose="020B0604030504040204" pitchFamily="34" charset="0"/>
                          <a:cs typeface="Arial Narrow"/>
                          <a:sym typeface="Arial Narrow"/>
                        </a:rPr>
                        <a:t>, Pepino, Sangoyaco, </a:t>
                      </a:r>
                      <a:r>
                        <a:rPr lang="es-ES" sz="900" u="none" strike="noStrike" cap="none" dirty="0" err="1">
                          <a:latin typeface="Verdana" panose="020B0604030504040204" pitchFamily="34" charset="0"/>
                          <a:ea typeface="Verdana" panose="020B0604030504040204" pitchFamily="34" charset="0"/>
                          <a:cs typeface="Arial Narrow"/>
                          <a:sym typeface="Arial Narrow"/>
                        </a:rPr>
                        <a:t>Dantayaco</a:t>
                      </a:r>
                      <a:r>
                        <a:rPr lang="es-ES" sz="900" u="none" strike="noStrike" cap="none" dirty="0">
                          <a:latin typeface="Verdana" panose="020B0604030504040204" pitchFamily="34" charset="0"/>
                          <a:ea typeface="Verdana" panose="020B0604030504040204" pitchFamily="34" charset="0"/>
                          <a:cs typeface="Arial Narrow"/>
                          <a:sym typeface="Arial Narrow"/>
                        </a:rPr>
                        <a:t> y Mulato, entre otros aportantes a la cuenca alta del río Caquetá. Igual atención al río </a:t>
                      </a:r>
                      <a:r>
                        <a:rPr lang="es-ES" sz="900" u="none" strike="noStrike" cap="none" dirty="0" err="1">
                          <a:latin typeface="Verdana" panose="020B0604030504040204" pitchFamily="34" charset="0"/>
                          <a:ea typeface="Verdana" panose="020B0604030504040204" pitchFamily="34" charset="0"/>
                          <a:cs typeface="Arial Narrow"/>
                          <a:sym typeface="Arial Narrow"/>
                        </a:rPr>
                        <a:t>Inchiyaco</a:t>
                      </a:r>
                      <a:r>
                        <a:rPr lang="es-ES" sz="900" u="none" strike="noStrike" cap="none" dirty="0">
                          <a:latin typeface="Verdana" panose="020B0604030504040204" pitchFamily="34" charset="0"/>
                          <a:ea typeface="Verdana" panose="020B0604030504040204" pitchFamily="34" charset="0"/>
                          <a:cs typeface="Arial Narrow"/>
                          <a:sym typeface="Arial Narrow"/>
                        </a:rPr>
                        <a:t> y Tambor en el municipio de Piamonte (Cauca).</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0626767"/>
                  </a:ext>
                </a:extLst>
              </a:tr>
            </a:tbl>
          </a:graphicData>
        </a:graphic>
      </p:graphicFrame>
      <p:pic>
        <p:nvPicPr>
          <p:cNvPr id="14" name="Google Shape;158;p1" descr="Recurso 37.png">
            <a:extLst>
              <a:ext uri="{FF2B5EF4-FFF2-40B4-BE49-F238E27FC236}">
                <a16:creationId xmlns:a16="http://schemas.microsoft.com/office/drawing/2014/main" id="{1A4B0FA0-5944-ACAB-2FDD-04C575BAF3E7}"/>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b="18539"/>
          <a:stretch>
            <a:fillRect/>
          </a:stretch>
        </p:blipFill>
        <p:spPr bwMode="auto">
          <a:xfrm>
            <a:off x="617919" y="256394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8;p9">
            <a:extLst>
              <a:ext uri="{FF2B5EF4-FFF2-40B4-BE49-F238E27FC236}">
                <a16:creationId xmlns:a16="http://schemas.microsoft.com/office/drawing/2014/main" id="{86F5B5F0-0D4B-663C-67BB-593F159DA138}"/>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9587" y="285734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990893"/>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arcador de texto 1"/>
          <p:cNvSpPr txBox="1">
            <a:spLocks/>
          </p:cNvSpPr>
          <p:nvPr/>
        </p:nvSpPr>
        <p:spPr>
          <a:xfrm>
            <a:off x="1773145" y="1469993"/>
            <a:ext cx="4708525" cy="3762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t>RESUMEN</a:t>
            </a:r>
            <a:endParaRPr kumimoji="0" lang="es-MX" sz="1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endParaRPr>
          </a:p>
        </p:txBody>
      </p:sp>
      <p:pic>
        <p:nvPicPr>
          <p:cNvPr id="5" name="Google Shape;110;p6"/>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8100032" y="1658112"/>
            <a:ext cx="3308466" cy="4678659"/>
          </a:xfrm>
          <a:prstGeom prst="rect">
            <a:avLst/>
          </a:prstGeom>
          <a:noFill/>
          <a:ln>
            <a:noFill/>
          </a:ln>
        </p:spPr>
      </p:pic>
      <p:sp>
        <p:nvSpPr>
          <p:cNvPr id="6" name="Google Shape;108;p6"/>
          <p:cNvSpPr txBox="1"/>
          <p:nvPr/>
        </p:nvSpPr>
        <p:spPr>
          <a:xfrm>
            <a:off x="948580" y="2058717"/>
            <a:ext cx="6357655" cy="353939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2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Debido a las precipitaciones de los últimos días, se presenta saturación de humedad en los suelos, que dan origen a diferentes niveles de probabilidad para la ocurrencia de deslizamientos de tierra, en zonas de ladera y alta pendiente:</a:t>
            </a:r>
            <a:endParaRPr kumimoji="0" sz="12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200" b="1"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Alta: </a:t>
            </a:r>
            <a:r>
              <a:rPr kumimoji="0" lang="es-ES" sz="12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Para algunos municipios de los departamentos Caldas, Cauca, Chocó, Cundinamarca, Huila, Meta, Nariño, Putumayo, Quindío, Risaralda, Tolima, Valle Del Cauca</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s-CO" sz="1200" b="1"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es-CO" sz="1200" b="1"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Moderada</a:t>
            </a:r>
            <a:r>
              <a:rPr kumimoji="0" lang="es-CO" sz="12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 </a:t>
            </a:r>
            <a:r>
              <a:rPr kumimoji="0" lang="es-ES" sz="12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Para algunos municipios de los departamentos de Antioquia, Caldas, Cauca, Chocó, Cundinamarca, Huila, Nariño, Quindío, Risaralda, Santander, Tolima, Valle Del Cauca</a:t>
            </a:r>
            <a:endParaRPr kumimoji="0" lang="es-CO" sz="1200" b="1"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s-CO" sz="1200" b="1"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CO" sz="1200" b="1"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Baja</a:t>
            </a:r>
            <a:r>
              <a:rPr kumimoji="0" lang="es-CO" sz="12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 Para algunos municipios de las regiones Andina, Pacífico, Orinoquia  y Amazonía.</a:t>
            </a: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1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sz="11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En el apartado específico de este informe para cada región, se encuentra información detallada de los niveles de alerta en cada municipio. </a:t>
            </a:r>
            <a:endParaRPr kumimoji="0" sz="11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1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p:txBody>
      </p:sp>
      <p:sp>
        <p:nvSpPr>
          <p:cNvPr id="7" name="CuadroTexto 6"/>
          <p:cNvSpPr txBox="1"/>
          <p:nvPr/>
        </p:nvSpPr>
        <p:spPr>
          <a:xfrm>
            <a:off x="8090116" y="1177875"/>
            <a:ext cx="33282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Mapa de Pronóstico de la Amenaza por Deslizamientos de Tierra</a:t>
            </a:r>
            <a:endParaRPr kumimoji="0" lang="es-MX" sz="12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3151382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92CAE43-210A-0341-3800-89FCEB3A21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0130" y="1097726"/>
            <a:ext cx="4041779" cy="4487900"/>
          </a:xfrm>
          <a:prstGeom prst="rect">
            <a:avLst/>
          </a:prstGeom>
        </p:spPr>
      </p:pic>
      <p:pic>
        <p:nvPicPr>
          <p:cNvPr id="427013" name="Imagen 4">
            <a:extLst>
              <a:ext uri="{FF2B5EF4-FFF2-40B4-BE49-F238E27FC236}">
                <a16:creationId xmlns:a16="http://schemas.microsoft.com/office/drawing/2014/main" id="{FFA34EA7-1D25-35EC-A63D-63FD079AE0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338" y="4537494"/>
            <a:ext cx="741362"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texto 1">
            <a:extLst>
              <a:ext uri="{FF2B5EF4-FFF2-40B4-BE49-F238E27FC236}">
                <a16:creationId xmlns:a16="http://schemas.microsoft.com/office/drawing/2014/main" id="{8BD2CCC1-0D49-67CB-0076-2D0BD0285A75}"/>
              </a:ext>
            </a:extLst>
          </p:cNvPr>
          <p:cNvSpPr>
            <a:spLocks noGrp="1"/>
          </p:cNvSpPr>
          <p:nvPr>
            <p:ph type="body" sz="quarter" idx="10"/>
          </p:nvPr>
        </p:nvSpPr>
        <p:spPr>
          <a:xfrm>
            <a:off x="6822141" y="5599113"/>
            <a:ext cx="4099768" cy="361950"/>
          </a:xfrm>
        </p:spPr>
        <p:txBody>
          <a:bodyPr rtlCol="0"/>
          <a:lstStyle/>
          <a:p>
            <a:pPr lvl="1" algn="ctr" fontAlgn="auto">
              <a:lnSpc>
                <a:spcPct val="100000"/>
              </a:lnSpc>
              <a:spcBef>
                <a:spcPct val="0"/>
              </a:spcBef>
              <a:buClr>
                <a:srgbClr val="000000"/>
              </a:buClr>
              <a:buSzPts val="1200"/>
              <a:buFont typeface="Arial" panose="020B0604020202020204" pitchFamily="34" charset="0"/>
              <a:buNone/>
              <a:defRPr/>
            </a:pPr>
            <a:r>
              <a:rPr lang="es-CO" altLang="es-CO" sz="1000" b="1" dirty="0">
                <a:latin typeface="Arial Narrow" panose="020B0606020202030204" pitchFamily="34" charset="0"/>
                <a:cs typeface="Arial" panose="020B0604020202020204" pitchFamily="34" charset="0"/>
                <a:sym typeface="Arial Narrow" panose="020B0606020202030204" pitchFamily="34" charset="0"/>
              </a:rPr>
              <a:t>Descargas eléctricas en las últimas 3 horas</a:t>
            </a:r>
            <a:endParaRPr lang="es-CO" altLang="es-CO" sz="1000" dirty="0">
              <a:latin typeface="Arial Narrow" panose="020B0606020202030204" pitchFamily="34" charset="0"/>
              <a:cs typeface="Arial" panose="020B0604020202020204" pitchFamily="34" charset="0"/>
            </a:endParaRPr>
          </a:p>
          <a:p>
            <a:pPr lvl="1" algn="ctr" fontAlgn="auto">
              <a:lnSpc>
                <a:spcPct val="100000"/>
              </a:lnSpc>
              <a:spcBef>
                <a:spcPct val="0"/>
              </a:spcBef>
              <a:buClr>
                <a:srgbClr val="000000"/>
              </a:buClr>
              <a:buSzPts val="1200"/>
              <a:buFont typeface="Arial" panose="020B0604020202020204" pitchFamily="34" charset="0"/>
              <a:buNone/>
              <a:defRPr/>
            </a:pPr>
            <a:r>
              <a:rPr lang="es-CO" altLang="es-CO" sz="1000" b="1" dirty="0">
                <a:latin typeface="Arial Narrow" panose="020B0606020202030204" pitchFamily="34" charset="0"/>
                <a:cs typeface="Arial" panose="020B0604020202020204" pitchFamily="34" charset="0"/>
                <a:sym typeface="Arial Narrow" panose="020B0606020202030204" pitchFamily="34" charset="0"/>
              </a:rPr>
              <a:t>Fuente: </a:t>
            </a:r>
            <a:r>
              <a:rPr lang="es-CO" altLang="es-CO" sz="1000" b="1" dirty="0" err="1">
                <a:latin typeface="Arial Narrow" panose="020B0606020202030204" pitchFamily="34" charset="0"/>
                <a:cs typeface="Arial" panose="020B0604020202020204" pitchFamily="34" charset="0"/>
                <a:sym typeface="Arial Narrow" panose="020B0606020202030204" pitchFamily="34" charset="0"/>
              </a:rPr>
              <a:t>Keraunos</a:t>
            </a:r>
            <a:endParaRPr lang="es-CO" altLang="es-CO" sz="1000" b="1" dirty="0">
              <a:latin typeface="Arial Narrow" panose="020B0606020202030204" pitchFamily="34" charset="0"/>
              <a:cs typeface="Arial" panose="020B0604020202020204" pitchFamily="34" charset="0"/>
              <a:sym typeface="Arial Narrow" panose="020B0606020202030204" pitchFamily="34" charset="0"/>
            </a:endParaRPr>
          </a:p>
          <a:p>
            <a:pPr fontAlgn="auto">
              <a:spcAft>
                <a:spcPts val="0"/>
              </a:spcAft>
              <a:defRPr/>
            </a:pPr>
            <a:endParaRPr lang="es-MX" dirty="0"/>
          </a:p>
        </p:txBody>
      </p:sp>
      <p:pic>
        <p:nvPicPr>
          <p:cNvPr id="1026" name="Picture 2">
            <a:extLst>
              <a:ext uri="{FF2B5EF4-FFF2-40B4-BE49-F238E27FC236}">
                <a16:creationId xmlns:a16="http://schemas.microsoft.com/office/drawing/2014/main" id="{C427C4D3-19D4-A967-54CF-48578A61BF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941" b="2941"/>
          <a:stretch/>
        </p:blipFill>
        <p:spPr bwMode="auto">
          <a:xfrm>
            <a:off x="1771650" y="1054400"/>
            <a:ext cx="3876114" cy="448004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0ADE3027-8E3F-914A-738A-C8E14DA76E16}"/>
              </a:ext>
            </a:extLst>
          </p:cNvPr>
          <p:cNvSpPr txBox="1"/>
          <p:nvPr/>
        </p:nvSpPr>
        <p:spPr>
          <a:xfrm>
            <a:off x="286870" y="5599113"/>
            <a:ext cx="6096000" cy="553998"/>
          </a:xfrm>
          <a:prstGeom prst="rect">
            <a:avLst/>
          </a:prstGeom>
          <a:noFill/>
        </p:spPr>
        <p:txBody>
          <a:bodyPr wrap="square">
            <a:spAutoFit/>
          </a:bodyPr>
          <a:lstStyle/>
          <a:p>
            <a:pPr marL="684213" marR="0" lvl="1" indent="-227013" algn="ctr" defTabSz="912813" rtl="0" eaLnBrk="1" fontAlgn="auto" latinLnBrk="0" hangingPunct="1">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Imagen GOES 16 (East) Canal Infrarrojo | </a:t>
            </a:r>
            <a:fld id="{7D9CE02D-D0A6-491A-904C-6BC1963DEC2E}" type="datetime4">
              <a:rPr kumimoji="0" lang="es-CO" altLang="es-CO" sz="1000" b="1" i="0" u="none" strike="noStrike" kern="1200" cap="none" spc="0" normalizeH="0" baseline="0" noProof="0" smtClean="0">
                <a:ln>
                  <a:noFill/>
                </a:ln>
                <a:solidFill>
                  <a:prstClr val="black"/>
                </a:solidFill>
                <a:effectLst/>
                <a:uLnTx/>
                <a:uFillTx/>
                <a:latin typeface="Arial Narrow" panose="020B0606020202030204" pitchFamily="34" charset="0"/>
                <a:ea typeface="+mn-ea"/>
                <a:cs typeface="Arial" panose="020B0604020202020204" pitchFamily="34" charset="0"/>
              </a:rPr>
              <a:t>8 de diciembre de 2024</a:t>
            </a:fld>
            <a:r>
              <a:rPr kumimoji="0" lang="es-CO" alt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 Hora </a:t>
            </a:r>
            <a:r>
              <a:rPr lang="es-CO" altLang="es-CO" sz="1000" b="1" dirty="0">
                <a:solidFill>
                  <a:prstClr val="black"/>
                </a:solidFill>
                <a:latin typeface="Arial Narrow" panose="020B0606020202030204" pitchFamily="34" charset="0"/>
                <a:cs typeface="Arial" panose="020B0604020202020204" pitchFamily="34" charset="0"/>
              </a:rPr>
              <a:t>17</a:t>
            </a:r>
            <a:r>
              <a:rPr kumimoji="0" lang="es-CO" alt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:20 HLC</a:t>
            </a:r>
          </a:p>
          <a:p>
            <a:pPr marL="684213" lvl="1" indent="-227013" algn="ctr" defTabSz="912813" eaLnBrk="1" fontAlgn="auto" hangingPunct="1">
              <a:buClr>
                <a:srgbClr val="000000"/>
              </a:buClr>
              <a:buSzPts val="1200"/>
              <a:defRPr/>
            </a:pPr>
            <a:r>
              <a:rPr kumimoji="0" lang="es-CO" alt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Fuente: </a:t>
            </a:r>
            <a:r>
              <a:rPr kumimoji="0" lang="es-CO" alt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hlinkClick r:id="rId6"/>
              </a:rPr>
              <a:t>https://rammb-slider.cira.colostate.edu/</a:t>
            </a:r>
            <a:r>
              <a:rPr kumimoji="0" lang="es-CO" alt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p>
          <a:p>
            <a:pPr marL="684213" marR="0" lvl="1" indent="-227013" algn="ctr" defTabSz="912813" rtl="0" eaLnBrk="1" fontAlgn="auto" latinLnBrk="0" hangingPunct="1">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BF5CE7A6-24B5-D3BF-4423-C071EC56FD09}"/>
              </a:ext>
            </a:extLst>
          </p:cNvPr>
          <p:cNvSpPr/>
          <p:nvPr/>
        </p:nvSpPr>
        <p:spPr>
          <a:xfrm>
            <a:off x="996120" y="918040"/>
            <a:ext cx="10199759" cy="5149413"/>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8" name="CuadroTexto 7">
            <a:extLst>
              <a:ext uri="{FF2B5EF4-FFF2-40B4-BE49-F238E27FC236}">
                <a16:creationId xmlns:a16="http://schemas.microsoft.com/office/drawing/2014/main" id="{B8BCCE06-B1F1-DACC-A218-EFAEBC8F3DE2}"/>
              </a:ext>
            </a:extLst>
          </p:cNvPr>
          <p:cNvSpPr txBox="1"/>
          <p:nvPr/>
        </p:nvSpPr>
        <p:spPr>
          <a:xfrm>
            <a:off x="1552755" y="1036930"/>
            <a:ext cx="922163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Gráfica de seguimiento de </a:t>
            </a:r>
            <a:r>
              <a:rPr kumimoji="0" lang="es-MX" sz="18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alertas por </a:t>
            </a:r>
            <a:r>
              <a:rPr kumimoji="0" lang="es-MX" sz="18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pronóstico de la amenaza de </a:t>
            </a:r>
            <a:r>
              <a:rPr kumimoji="0" lang="es-MX" sz="18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d</a:t>
            </a:r>
            <a:r>
              <a:rPr kumimoji="0" lang="es-MX" sz="18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eslizamientos de tierra </a:t>
            </a:r>
            <a:r>
              <a:rPr kumimoji="0" lang="es-ES" sz="18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para Colombia durante los últimos 30 días</a:t>
            </a:r>
            <a:endParaRPr kumimoji="0" lang="es-MX" sz="18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endParaRPr>
          </a:p>
        </p:txBody>
      </p:sp>
      <p:pic>
        <p:nvPicPr>
          <p:cNvPr id="9" name="Imagen 8">
            <a:extLst>
              <a:ext uri="{FF2B5EF4-FFF2-40B4-BE49-F238E27FC236}">
                <a16:creationId xmlns:a16="http://schemas.microsoft.com/office/drawing/2014/main" id="{1E4915EE-D0C6-DD6F-D652-8083FC438498}"/>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1552755" y="1683261"/>
            <a:ext cx="8924418" cy="4296942"/>
          </a:xfrm>
          <a:prstGeom prst="rect">
            <a:avLst/>
          </a:prstGeom>
        </p:spPr>
      </p:pic>
      <p:sp>
        <p:nvSpPr>
          <p:cNvPr id="10" name="CuadroTexto 9">
            <a:extLst>
              <a:ext uri="{FF2B5EF4-FFF2-40B4-BE49-F238E27FC236}">
                <a16:creationId xmlns:a16="http://schemas.microsoft.com/office/drawing/2014/main" id="{584F0D31-1FA2-DF01-E2BA-3EC797DC5B8C}"/>
              </a:ext>
            </a:extLst>
          </p:cNvPr>
          <p:cNvSpPr txBox="1"/>
          <p:nvPr/>
        </p:nvSpPr>
        <p:spPr>
          <a:xfrm>
            <a:off x="996120" y="6094612"/>
            <a:ext cx="10199759"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panose="020F0502020204030204"/>
                <a:ea typeface="+mn-ea"/>
                <a:cs typeface="+mn-cs"/>
              </a:rPr>
              <a:t>El eje horizontal presenta la fecha de evaluación de las alertas, el eje vertical izquierdo el porcentaje de municipios* en alerta y el eje vertical derecho el número total de éstos; categorizando las alertas en una barra apilada según su nivel de amenaza: alta (rojo), moderada (naranja) y baja (amarillo).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1" u="none" strike="noStrike" kern="1200" cap="none" spc="0" normalizeH="0" baseline="0" noProof="0" dirty="0">
                <a:ln>
                  <a:noFill/>
                </a:ln>
                <a:solidFill>
                  <a:prstClr val="black"/>
                </a:solidFill>
                <a:effectLst/>
                <a:uLnTx/>
                <a:uFillTx/>
                <a:latin typeface="Calibri" panose="020F0502020204030204"/>
                <a:ea typeface="+mn-ea"/>
                <a:cs typeface="+mn-cs"/>
              </a:rPr>
              <a:t>* Municipios oficiales registrados por el DANE representado el 100% (1121 municipios) a la fecha.</a:t>
            </a:r>
          </a:p>
        </p:txBody>
      </p:sp>
    </p:spTree>
    <p:extLst>
      <p:ext uri="{BB962C8B-B14F-4D97-AF65-F5344CB8AC3E}">
        <p14:creationId xmlns:p14="http://schemas.microsoft.com/office/powerpoint/2010/main" val="2382925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671804" y="890708"/>
            <a:ext cx="491723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t>Actualización: 08 de diciembre de 2024 | 1</a:t>
            </a:r>
            <a:r>
              <a:rPr lang="es-MX" sz="1200" b="1" kern="0" dirty="0">
                <a:solidFill>
                  <a:srgbClr val="70AD47">
                    <a:lumMod val="50000"/>
                  </a:srgbClr>
                </a:solidFill>
                <a:latin typeface="Verdana" panose="020B0604030504040204" pitchFamily="34" charset="0"/>
                <a:ea typeface="Verdana" panose="020B0604030504040204" pitchFamily="34" charset="0"/>
                <a:cs typeface="Arial"/>
                <a:sym typeface="Arial"/>
              </a:rPr>
              <a:t>8</a:t>
            </a:r>
            <a:r>
              <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t>:00 HLC</a:t>
            </a:r>
          </a:p>
        </p:txBody>
      </p:sp>
      <p:pic>
        <p:nvPicPr>
          <p:cNvPr id="11" name="Google Shape;119;p7">
            <a:extLst>
              <a:ext uri="{FF2B5EF4-FFF2-40B4-BE49-F238E27FC236}">
                <a16:creationId xmlns:a16="http://schemas.microsoft.com/office/drawing/2014/main" id="{ED2181F9-5C8D-D09C-3796-7E66B3480F09}"/>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38169" y="1242881"/>
            <a:ext cx="3540218" cy="5006391"/>
          </a:xfrm>
          <a:prstGeom prst="rect">
            <a:avLst/>
          </a:prstGeom>
          <a:noFill/>
          <a:ln>
            <a:noFill/>
          </a:ln>
        </p:spPr>
      </p:pic>
      <p:pic>
        <p:nvPicPr>
          <p:cNvPr id="12" name="Imagen 11">
            <a:extLst>
              <a:ext uri="{FF2B5EF4-FFF2-40B4-BE49-F238E27FC236}">
                <a16:creationId xmlns:a16="http://schemas.microsoft.com/office/drawing/2014/main" id="{A08848B3-A16C-4873-3481-EAAEBB1126EB}"/>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a:xfrm>
            <a:off x="3855706" y="2238872"/>
            <a:ext cx="2463698" cy="2681786"/>
          </a:xfrm>
          <a:prstGeom prst="rect">
            <a:avLst/>
          </a:prstGeom>
        </p:spPr>
      </p:pic>
      <p:pic>
        <p:nvPicPr>
          <p:cNvPr id="5" name="Imagen 4">
            <a:extLst>
              <a:ext uri="{FF2B5EF4-FFF2-40B4-BE49-F238E27FC236}">
                <a16:creationId xmlns:a16="http://schemas.microsoft.com/office/drawing/2014/main" id="{85BF0D4A-C6B3-1E3C-9171-2FBBFD614C11}"/>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a:xfrm>
            <a:off x="10056646" y="1522304"/>
            <a:ext cx="1730166" cy="4294033"/>
          </a:xfrm>
          <a:prstGeom prst="rect">
            <a:avLst/>
          </a:prstGeom>
        </p:spPr>
      </p:pic>
      <p:pic>
        <p:nvPicPr>
          <p:cNvPr id="6" name="Imagen 5">
            <a:extLst>
              <a:ext uri="{FF2B5EF4-FFF2-40B4-BE49-F238E27FC236}">
                <a16:creationId xmlns:a16="http://schemas.microsoft.com/office/drawing/2014/main" id="{4DD84870-8588-AB95-741F-1A4890648FB3}"/>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a:xfrm>
            <a:off x="8176685" y="1522304"/>
            <a:ext cx="1730166" cy="3888682"/>
          </a:xfrm>
          <a:prstGeom prst="rect">
            <a:avLst/>
          </a:prstGeom>
        </p:spPr>
      </p:pic>
      <p:pic>
        <p:nvPicPr>
          <p:cNvPr id="7" name="Imagen 6">
            <a:extLst>
              <a:ext uri="{FF2B5EF4-FFF2-40B4-BE49-F238E27FC236}">
                <a16:creationId xmlns:a16="http://schemas.microsoft.com/office/drawing/2014/main" id="{1A108DFE-A586-E35C-B505-F9745D8E2E16}"/>
              </a:ext>
            </a:extLst>
          </p:cNvPr>
          <p:cNvPicPr>
            <a:picLocks noChangeAspect="1"/>
          </p:cNvPicPr>
          <p:nvPr/>
        </p:nvPicPr>
        <p:blipFill>
          <a:blip r:embed="rId10" r:link="rId11">
            <a:extLst>
              <a:ext uri="{28A0092B-C50C-407E-A947-70E740481C1C}">
                <a14:useLocalDpi xmlns:a14="http://schemas.microsoft.com/office/drawing/2010/main" val="0"/>
              </a:ext>
            </a:extLst>
          </a:blip>
          <a:srcRect/>
          <a:stretch>
            <a:fillRect/>
          </a:stretch>
        </p:blipFill>
        <p:spPr>
          <a:xfrm>
            <a:off x="6319404" y="1522305"/>
            <a:ext cx="1696595" cy="3285366"/>
          </a:xfrm>
          <a:prstGeom prst="rect">
            <a:avLst/>
          </a:prstGeom>
        </p:spPr>
      </p:pic>
    </p:spTree>
    <p:extLst>
      <p:ext uri="{BB962C8B-B14F-4D97-AF65-F5344CB8AC3E}">
        <p14:creationId xmlns:p14="http://schemas.microsoft.com/office/powerpoint/2010/main" val="1061745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804B9D8A-8A61-4D0F-5587-B8B9B22548A4}"/>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3878387" y="2179464"/>
            <a:ext cx="2463698" cy="2681786"/>
          </a:xfrm>
          <a:prstGeom prst="rect">
            <a:avLst/>
          </a:prstGeom>
        </p:spPr>
      </p:pic>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981286" y="890708"/>
            <a:ext cx="4803694"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t>Actualización: </a:t>
            </a:r>
            <a:fld id="{A7BEFE61-7643-4659-8F3A-2A33A74E1787}" type="datetime4">
              <a:rPr kumimoji="0" lang="es-MX" sz="1200" b="1" i="0" u="none" strike="noStrike" kern="0" cap="none" spc="0" normalizeH="0" baseline="0" noProof="0" smtClean="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8 de diciembre de 2024</a:t>
            </a:fld>
            <a:endPar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endParaRPr>
          </a:p>
        </p:txBody>
      </p:sp>
      <p:pic>
        <p:nvPicPr>
          <p:cNvPr id="9" name="Google Shape;119;p7">
            <a:extLst>
              <a:ext uri="{FF2B5EF4-FFF2-40B4-BE49-F238E27FC236}">
                <a16:creationId xmlns:a16="http://schemas.microsoft.com/office/drawing/2014/main" id="{2AFDA4D2-6C50-D709-17F5-3B4BC930A452}"/>
              </a:ext>
            </a:extLst>
          </p:cNvPr>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338169" y="1266945"/>
            <a:ext cx="3540218" cy="5006391"/>
          </a:xfrm>
          <a:prstGeom prst="rect">
            <a:avLst/>
          </a:prstGeom>
          <a:noFill/>
          <a:ln>
            <a:noFill/>
          </a:ln>
        </p:spPr>
      </p:pic>
      <p:pic>
        <p:nvPicPr>
          <p:cNvPr id="3" name="Imagen 2">
            <a:extLst>
              <a:ext uri="{FF2B5EF4-FFF2-40B4-BE49-F238E27FC236}">
                <a16:creationId xmlns:a16="http://schemas.microsoft.com/office/drawing/2014/main" id="{0AA59556-4B3B-05C5-FE36-418235365647}"/>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a:xfrm>
            <a:off x="10056646" y="1522304"/>
            <a:ext cx="1730166" cy="4294033"/>
          </a:xfrm>
          <a:prstGeom prst="rect">
            <a:avLst/>
          </a:prstGeom>
        </p:spPr>
      </p:pic>
      <p:pic>
        <p:nvPicPr>
          <p:cNvPr id="4" name="Imagen 3">
            <a:extLst>
              <a:ext uri="{FF2B5EF4-FFF2-40B4-BE49-F238E27FC236}">
                <a16:creationId xmlns:a16="http://schemas.microsoft.com/office/drawing/2014/main" id="{3AE9EA05-551B-699C-32BC-6C92D168AB6E}"/>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a:xfrm>
            <a:off x="8176685" y="1522304"/>
            <a:ext cx="1730166" cy="3888682"/>
          </a:xfrm>
          <a:prstGeom prst="rect">
            <a:avLst/>
          </a:prstGeom>
        </p:spPr>
      </p:pic>
      <p:pic>
        <p:nvPicPr>
          <p:cNvPr id="5" name="Imagen 4">
            <a:extLst>
              <a:ext uri="{FF2B5EF4-FFF2-40B4-BE49-F238E27FC236}">
                <a16:creationId xmlns:a16="http://schemas.microsoft.com/office/drawing/2014/main" id="{64B39141-9C60-BE42-2F9D-717D29F6F03B}"/>
              </a:ext>
            </a:extLst>
          </p:cNvPr>
          <p:cNvPicPr>
            <a:picLocks noChangeAspect="1"/>
          </p:cNvPicPr>
          <p:nvPr/>
        </p:nvPicPr>
        <p:blipFill>
          <a:blip r:embed="rId10" r:link="rId11">
            <a:extLst>
              <a:ext uri="{28A0092B-C50C-407E-A947-70E740481C1C}">
                <a14:useLocalDpi xmlns:a14="http://schemas.microsoft.com/office/drawing/2010/main" val="0"/>
              </a:ext>
            </a:extLst>
          </a:blip>
          <a:srcRect/>
          <a:stretch>
            <a:fillRect/>
          </a:stretch>
        </p:blipFill>
        <p:spPr>
          <a:xfrm>
            <a:off x="6319404" y="1522305"/>
            <a:ext cx="1696595" cy="3285366"/>
          </a:xfrm>
          <a:prstGeom prst="rect">
            <a:avLst/>
          </a:prstGeom>
        </p:spPr>
      </p:pic>
    </p:spTree>
    <p:extLst>
      <p:ext uri="{BB962C8B-B14F-4D97-AF65-F5344CB8AC3E}">
        <p14:creationId xmlns:p14="http://schemas.microsoft.com/office/powerpoint/2010/main" val="325542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714465" y="328743"/>
            <a:ext cx="265906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CARIBE</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graphicFrame>
        <p:nvGraphicFramePr>
          <p:cNvPr id="3" name="Google Shape;135;p3"/>
          <p:cNvGraphicFramePr/>
          <p:nvPr/>
        </p:nvGraphicFramePr>
        <p:xfrm>
          <a:off x="13237244" y="1525286"/>
          <a:ext cx="4447155" cy="1975784"/>
        </p:xfrm>
        <a:graphic>
          <a:graphicData uri="http://schemas.openxmlformats.org/drawingml/2006/table">
            <a:tbl>
              <a:tblPr>
                <a:noFill/>
              </a:tblPr>
              <a:tblGrid>
                <a:gridCol w="596550">
                  <a:extLst>
                    <a:ext uri="{9D8B030D-6E8A-4147-A177-3AD203B41FA5}">
                      <a16:colId xmlns:a16="http://schemas.microsoft.com/office/drawing/2014/main" val="20000"/>
                    </a:ext>
                  </a:extLst>
                </a:gridCol>
                <a:gridCol w="3850605">
                  <a:extLst>
                    <a:ext uri="{9D8B030D-6E8A-4147-A177-3AD203B41FA5}">
                      <a16:colId xmlns:a16="http://schemas.microsoft.com/office/drawing/2014/main" val="20001"/>
                    </a:ext>
                  </a:extLst>
                </a:gridCol>
              </a:tblGrid>
              <a:tr h="39812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02714">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1571132"/>
                  </a:ext>
                </a:extLst>
              </a:tr>
              <a:tr h="778710">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37359849"/>
                  </a:ext>
                </a:extLst>
              </a:tr>
            </a:tbl>
          </a:graphicData>
        </a:graphic>
      </p:graphicFrame>
      <p:pic>
        <p:nvPicPr>
          <p:cNvPr id="4" name="Google Shape;140;p3"/>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62490" y="928688"/>
            <a:ext cx="4814959" cy="5408955"/>
          </a:xfrm>
          <a:prstGeom prst="rect">
            <a:avLst/>
          </a:prstGeom>
          <a:noFill/>
          <a:ln>
            <a:noFill/>
          </a:ln>
        </p:spPr>
      </p:pic>
      <p:pic>
        <p:nvPicPr>
          <p:cNvPr id="8" name="Google Shape;142;p3">
            <a:extLst>
              <a:ext uri="{FF2B5EF4-FFF2-40B4-BE49-F238E27FC236}">
                <a16:creationId xmlns:a16="http://schemas.microsoft.com/office/drawing/2014/main" id="{3E953867-C245-9094-9251-7A6C87419A9B}"/>
              </a:ext>
            </a:extLst>
          </p:cNvPr>
          <p:cNvPicPr preferRelativeResize="0"/>
          <p:nvPr/>
        </p:nvPicPr>
        <p:blipFill rotWithShape="1">
          <a:blip r:embed="rId4">
            <a:alphaModFix/>
          </a:blip>
          <a:srcRect/>
          <a:stretch/>
        </p:blipFill>
        <p:spPr>
          <a:xfrm>
            <a:off x="13795925" y="3633165"/>
            <a:ext cx="476980" cy="448214"/>
          </a:xfrm>
          <a:prstGeom prst="rect">
            <a:avLst/>
          </a:prstGeom>
          <a:noFill/>
          <a:ln>
            <a:noFill/>
          </a:ln>
        </p:spPr>
      </p:pic>
      <p:pic>
        <p:nvPicPr>
          <p:cNvPr id="9" name="Google Shape;143;p3">
            <a:extLst>
              <a:ext uri="{FF2B5EF4-FFF2-40B4-BE49-F238E27FC236}">
                <a16:creationId xmlns:a16="http://schemas.microsoft.com/office/drawing/2014/main" id="{A338E270-05EB-233E-07DD-0A8E481602F9}"/>
              </a:ext>
            </a:extLst>
          </p:cNvPr>
          <p:cNvPicPr preferRelativeResize="0"/>
          <p:nvPr/>
        </p:nvPicPr>
        <p:blipFill rotWithShape="1">
          <a:blip r:embed="rId5">
            <a:alphaModFix/>
          </a:blip>
          <a:srcRect/>
          <a:stretch/>
        </p:blipFill>
        <p:spPr>
          <a:xfrm>
            <a:off x="14034415" y="2513178"/>
            <a:ext cx="476980" cy="448214"/>
          </a:xfrm>
          <a:prstGeom prst="rect">
            <a:avLst/>
          </a:prstGeom>
          <a:noFill/>
          <a:ln>
            <a:noFill/>
          </a:ln>
        </p:spPr>
      </p:pic>
      <p:pic>
        <p:nvPicPr>
          <p:cNvPr id="10" name="Google Shape;144;p3" descr="Recurso 25.png">
            <a:extLst>
              <a:ext uri="{FF2B5EF4-FFF2-40B4-BE49-F238E27FC236}">
                <a16:creationId xmlns:a16="http://schemas.microsoft.com/office/drawing/2014/main" id="{E4E3D2B2-B2BE-7CFB-570C-CCF252CA4685}"/>
              </a:ext>
            </a:extLst>
          </p:cNvPr>
          <p:cNvPicPr preferRelativeResize="0"/>
          <p:nvPr/>
        </p:nvPicPr>
        <p:blipFill rotWithShape="1">
          <a:blip r:embed="rId6">
            <a:alphaModFix/>
          </a:blip>
          <a:srcRect/>
          <a:stretch/>
        </p:blipFill>
        <p:spPr>
          <a:xfrm>
            <a:off x="16716301" y="2737285"/>
            <a:ext cx="439616" cy="439615"/>
          </a:xfrm>
          <a:prstGeom prst="rect">
            <a:avLst/>
          </a:prstGeom>
          <a:noFill/>
          <a:ln>
            <a:noFill/>
          </a:ln>
        </p:spPr>
      </p:pic>
      <p:pic>
        <p:nvPicPr>
          <p:cNvPr id="5" name="Google Shape;204;p4">
            <a:extLst>
              <a:ext uri="{FF2B5EF4-FFF2-40B4-BE49-F238E27FC236}">
                <a16:creationId xmlns:a16="http://schemas.microsoft.com/office/drawing/2014/main" id="{77D5EB24-F9E3-E06E-E983-FB03898124E3}"/>
              </a:ext>
            </a:extLst>
          </p:cNvPr>
          <p:cNvPicPr preferRelativeResize="0"/>
          <p:nvPr/>
        </p:nvPicPr>
        <p:blipFill rotWithShape="1">
          <a:blip r:embed="rId7">
            <a:alphaModFix/>
          </a:blip>
          <a:srcRect/>
          <a:stretch/>
        </p:blipFill>
        <p:spPr>
          <a:xfrm>
            <a:off x="6321973" y="2737286"/>
            <a:ext cx="3742267" cy="1344094"/>
          </a:xfrm>
          <a:prstGeom prst="rect">
            <a:avLst/>
          </a:prstGeom>
          <a:noFill/>
          <a:ln>
            <a:noFill/>
          </a:ln>
        </p:spPr>
      </p:pic>
    </p:spTree>
    <p:extLst>
      <p:ext uri="{BB962C8B-B14F-4D97-AF65-F5344CB8AC3E}">
        <p14:creationId xmlns:p14="http://schemas.microsoft.com/office/powerpoint/2010/main" val="2620026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oogle Shape;135;p3">
            <a:extLst>
              <a:ext uri="{FF2B5EF4-FFF2-40B4-BE49-F238E27FC236}">
                <a16:creationId xmlns:a16="http://schemas.microsoft.com/office/drawing/2014/main" id="{3735F0D6-C2AA-0FDB-CDB9-F966CA12185F}"/>
              </a:ext>
            </a:extLst>
          </p:cNvPr>
          <p:cNvGraphicFramePr/>
          <p:nvPr/>
        </p:nvGraphicFramePr>
        <p:xfrm>
          <a:off x="4855236" y="900373"/>
          <a:ext cx="6803154" cy="5217624"/>
        </p:xfrm>
        <a:graphic>
          <a:graphicData uri="http://schemas.openxmlformats.org/drawingml/2006/table">
            <a:tbl>
              <a:tblPr>
                <a:noFill/>
              </a:tblPr>
              <a:tblGrid>
                <a:gridCol w="912671">
                  <a:extLst>
                    <a:ext uri="{9D8B030D-6E8A-4147-A177-3AD203B41FA5}">
                      <a16:colId xmlns:a16="http://schemas.microsoft.com/office/drawing/2014/main" val="20000"/>
                    </a:ext>
                  </a:extLst>
                </a:gridCol>
                <a:gridCol w="5890483">
                  <a:extLst>
                    <a:ext uri="{9D8B030D-6E8A-4147-A177-3AD203B41FA5}">
                      <a16:colId xmlns:a16="http://schemas.microsoft.com/office/drawing/2014/main" val="20001"/>
                    </a:ext>
                  </a:extLst>
                </a:gridCol>
              </a:tblGrid>
              <a:tr h="46072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1349198">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CALDAS : Samaná.</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CUNDINAMARCA : Fusagasugá.</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HUILA : Tesalia, Yaguará.</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QUINDÍO : Pijao, Salento.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RISARALDA : Santuario.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TOLIMA : Natagaima, Planadas, Prado.</a:t>
                      </a:r>
                    </a:p>
                  </a:txBody>
                  <a:tcPr marL="9525" marR="9525" marT="9525" marB="0" anchor="ctr">
                    <a:lnL w="127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8544930"/>
                  </a:ext>
                </a:extLst>
              </a:tr>
              <a:tr h="1617361">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ANTIOQUIA : Betania, Fredonia, Jericó.</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CALDAS : La Dorada, Manzanares, Marquetalia, Norcasia, Pensilvania, Victoria.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CUNDINAMARCA : El Colegio, Guaduas.</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HUILA : Agrado, Aipe, Gigante, Hobo, La Plata, Neiva, Nátaga, Paicol, Palermo, Pitalito, San Agustín, Santa María, Teruel, Íquira.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QUINDÍO : Armenia, Calarcá, Circasia,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Filandia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RISARALDA : Apía, La Celia, Pereira, Pueblo Rico, Santa Rosa De Cabal.</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SANTANDER : Bolívar, Cimitarra, El Peñón, Landázuri.</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TOLIMA : Ataco, Cajamarca, Fresno, Ibagué, Purificación, Rioblanco, San Sebastián De Mariquita.</a:t>
                      </a:r>
                    </a:p>
                  </a:txBody>
                  <a:tcPr marL="9525" marR="9525" marT="9525" marB="0" anchor="ctr">
                    <a:lnL w="127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37888679"/>
                  </a:ext>
                </a:extLst>
              </a:tr>
              <a:tr h="1790338">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ANTIOQUIA :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Amagá</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Andes, Argelia, Ciudad Bolívar, Cáceres, Nariño, Pueblorrico, Santa Bárbara, Tarazá, Támesis, Venecia, Vigía Del Fuerte.</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CALDAS : Neira, Pácora, Viterbo.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CUNDINAMARCA : Paime, Silvania.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HUILA : Algeciras, Campoalegre, Colombia, Elías,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Oporapa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Pital, Rivera, Saladoblanco,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Villavieja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NORTE DE SANTANDER : El Zulia, Salazar, Sardinata.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QUINDÍO : Buenavista, Córdoba, Génova.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RISARALDA : Balboa.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TOLIMA : Chaparral, Honda, Roncesvalles, Rovira.</a:t>
                      </a:r>
                    </a:p>
                  </a:txBody>
                  <a:tcPr marL="9525" marR="9525" marT="9525" marB="0" anchor="ctr">
                    <a:lnL w="127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88694792"/>
                  </a:ext>
                </a:extLst>
              </a:tr>
            </a:tbl>
          </a:graphicData>
        </a:graphic>
      </p:graphicFrame>
      <p:sp>
        <p:nvSpPr>
          <p:cNvPr id="2" name="Marcador de texto 1"/>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533610" y="1085850"/>
            <a:ext cx="4007973" cy="5457324"/>
          </a:xfrm>
          <a:prstGeom prst="rect">
            <a:avLst/>
          </a:prstGeom>
          <a:noFill/>
          <a:ln>
            <a:noFill/>
          </a:ln>
        </p:spPr>
      </p:pic>
      <p:pic>
        <p:nvPicPr>
          <p:cNvPr id="7" name="Google Shape;144;p3" descr="Recurso 25.png"/>
          <p:cNvPicPr preferRelativeResize="0"/>
          <p:nvPr/>
        </p:nvPicPr>
        <p:blipFill rotWithShape="1">
          <a:blip r:embed="rId4">
            <a:alphaModFix/>
          </a:blip>
          <a:srcRect/>
          <a:stretch/>
        </p:blipFill>
        <p:spPr>
          <a:xfrm>
            <a:off x="5087207" y="1832826"/>
            <a:ext cx="461976" cy="439615"/>
          </a:xfrm>
          <a:prstGeom prst="rect">
            <a:avLst/>
          </a:prstGeom>
          <a:noFill/>
          <a:ln>
            <a:noFill/>
          </a:ln>
        </p:spPr>
      </p:pic>
      <p:pic>
        <p:nvPicPr>
          <p:cNvPr id="3" name="Google Shape;143;p3">
            <a:extLst>
              <a:ext uri="{FF2B5EF4-FFF2-40B4-BE49-F238E27FC236}">
                <a16:creationId xmlns:a16="http://schemas.microsoft.com/office/drawing/2014/main" id="{0D2E0000-8ECE-29F6-46EE-83EEED46E577}"/>
              </a:ext>
            </a:extLst>
          </p:cNvPr>
          <p:cNvPicPr preferRelativeResize="0"/>
          <p:nvPr/>
        </p:nvPicPr>
        <p:blipFill rotWithShape="1">
          <a:blip r:embed="rId5">
            <a:alphaModFix/>
          </a:blip>
          <a:srcRect/>
          <a:stretch/>
        </p:blipFill>
        <p:spPr>
          <a:xfrm>
            <a:off x="12775953" y="4351497"/>
            <a:ext cx="476980" cy="448214"/>
          </a:xfrm>
          <a:prstGeom prst="rect">
            <a:avLst/>
          </a:prstGeom>
          <a:noFill/>
          <a:ln>
            <a:noFill/>
          </a:ln>
        </p:spPr>
      </p:pic>
      <p:pic>
        <p:nvPicPr>
          <p:cNvPr id="4" name="Google Shape;143;p3">
            <a:extLst>
              <a:ext uri="{FF2B5EF4-FFF2-40B4-BE49-F238E27FC236}">
                <a16:creationId xmlns:a16="http://schemas.microsoft.com/office/drawing/2014/main" id="{82063051-2B37-542D-54C7-66C59F78F8E7}"/>
              </a:ext>
            </a:extLst>
          </p:cNvPr>
          <p:cNvPicPr preferRelativeResize="0"/>
          <p:nvPr/>
        </p:nvPicPr>
        <p:blipFill rotWithShape="1">
          <a:blip r:embed="rId5">
            <a:alphaModFix/>
          </a:blip>
          <a:srcRect/>
          <a:stretch/>
        </p:blipFill>
        <p:spPr>
          <a:xfrm>
            <a:off x="5047943" y="3285078"/>
            <a:ext cx="501240" cy="448214"/>
          </a:xfrm>
          <a:prstGeom prst="rect">
            <a:avLst/>
          </a:prstGeom>
          <a:noFill/>
          <a:ln>
            <a:noFill/>
          </a:ln>
        </p:spPr>
      </p:pic>
      <p:pic>
        <p:nvPicPr>
          <p:cNvPr id="6" name="Google Shape;142;p3">
            <a:extLst>
              <a:ext uri="{FF2B5EF4-FFF2-40B4-BE49-F238E27FC236}">
                <a16:creationId xmlns:a16="http://schemas.microsoft.com/office/drawing/2014/main" id="{8B38BAC1-B77E-F85E-80F8-36E9757CFEE2}"/>
              </a:ext>
            </a:extLst>
          </p:cNvPr>
          <p:cNvPicPr preferRelativeResize="0"/>
          <p:nvPr/>
        </p:nvPicPr>
        <p:blipFill rotWithShape="1">
          <a:blip r:embed="rId6">
            <a:alphaModFix/>
          </a:blip>
          <a:srcRect/>
          <a:stretch/>
        </p:blipFill>
        <p:spPr>
          <a:xfrm>
            <a:off x="12878624" y="5347056"/>
            <a:ext cx="476980" cy="448214"/>
          </a:xfrm>
          <a:prstGeom prst="rect">
            <a:avLst/>
          </a:prstGeom>
          <a:noFill/>
          <a:ln>
            <a:noFill/>
          </a:ln>
        </p:spPr>
      </p:pic>
      <p:pic>
        <p:nvPicPr>
          <p:cNvPr id="9" name="Google Shape;142;p3">
            <a:extLst>
              <a:ext uri="{FF2B5EF4-FFF2-40B4-BE49-F238E27FC236}">
                <a16:creationId xmlns:a16="http://schemas.microsoft.com/office/drawing/2014/main" id="{C9DE73F3-8A9F-9A5F-ECEE-05CA55BF4516}"/>
              </a:ext>
            </a:extLst>
          </p:cNvPr>
          <p:cNvPicPr preferRelativeResize="0"/>
          <p:nvPr/>
        </p:nvPicPr>
        <p:blipFill rotWithShape="1">
          <a:blip r:embed="rId6">
            <a:alphaModFix/>
          </a:blip>
          <a:srcRect/>
          <a:stretch/>
        </p:blipFill>
        <p:spPr>
          <a:xfrm>
            <a:off x="5087207" y="4977121"/>
            <a:ext cx="476980" cy="448214"/>
          </a:xfrm>
          <a:prstGeom prst="rect">
            <a:avLst/>
          </a:prstGeom>
          <a:noFill/>
          <a:ln>
            <a:noFill/>
          </a:ln>
        </p:spPr>
      </p:pic>
    </p:spTree>
    <p:extLst>
      <p:ext uri="{BB962C8B-B14F-4D97-AF65-F5344CB8AC3E}">
        <p14:creationId xmlns:p14="http://schemas.microsoft.com/office/powerpoint/2010/main" val="2955421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82681" y="304112"/>
            <a:ext cx="2874723"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PACÍFICO</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53;p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00050" y="842962"/>
            <a:ext cx="3706124" cy="5447797"/>
          </a:xfrm>
          <a:prstGeom prst="rect">
            <a:avLst/>
          </a:prstGeom>
          <a:noFill/>
          <a:ln>
            <a:noFill/>
          </a:ln>
        </p:spPr>
      </p:pic>
      <p:graphicFrame>
        <p:nvGraphicFramePr>
          <p:cNvPr id="10" name="Google Shape;135;p3"/>
          <p:cNvGraphicFramePr/>
          <p:nvPr/>
        </p:nvGraphicFramePr>
        <p:xfrm>
          <a:off x="4462818" y="1309332"/>
          <a:ext cx="7076301" cy="4251093"/>
        </p:xfrm>
        <a:graphic>
          <a:graphicData uri="http://schemas.openxmlformats.org/drawingml/2006/table">
            <a:tbl>
              <a:tblPr>
                <a:noFill/>
              </a:tblPr>
              <a:tblGrid>
                <a:gridCol w="1068014">
                  <a:extLst>
                    <a:ext uri="{9D8B030D-6E8A-4147-A177-3AD203B41FA5}">
                      <a16:colId xmlns:a16="http://schemas.microsoft.com/office/drawing/2014/main" val="20000"/>
                    </a:ext>
                  </a:extLst>
                </a:gridCol>
                <a:gridCol w="6008287">
                  <a:extLst>
                    <a:ext uri="{9D8B030D-6E8A-4147-A177-3AD203B41FA5}">
                      <a16:colId xmlns:a16="http://schemas.microsoft.com/office/drawing/2014/main" val="20001"/>
                    </a:ext>
                  </a:extLst>
                </a:gridCol>
              </a:tblGrid>
              <a:tr h="532533">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CAUCA : López De Micay, Patía, Rosas, Santander De Quilichao.</a:t>
                      </a:r>
                    </a:p>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CHOCÓ : Bagadó, Bahía Solano, Bojayá, Cértegui, El Carmen De Atrato, Lloró, Medio Atrato, Quibdó, Río Iró, Tadó.</a:t>
                      </a:r>
                    </a:p>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NARIÑO : Puerres.</a:t>
                      </a:r>
                    </a:p>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VALLE DEL CAUCA : Buenaventura.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864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CAUCA : Argelia, Balboa, Bolívar, Buenos Aires, Caldono, El Tambo, Guapi, </a:t>
                      </a:r>
                      <a:r>
                        <a:rPr lang="es-CO" sz="1000" b="0" i="0" u="none" strike="noStrike" dirty="0" err="1">
                          <a:solidFill>
                            <a:srgbClr val="000000"/>
                          </a:solidFill>
                          <a:effectLst/>
                          <a:latin typeface="Verdana" panose="020B0604030504040204" pitchFamily="34" charset="0"/>
                          <a:ea typeface="Verdana" panose="020B0604030504040204" pitchFamily="34" charset="0"/>
                        </a:rPr>
                        <a:t>Inzá</a:t>
                      </a:r>
                      <a:r>
                        <a:rPr lang="es-CO" sz="1000" b="0" i="0" u="none" strike="noStrike" dirty="0">
                          <a:solidFill>
                            <a:srgbClr val="000000"/>
                          </a:solidFill>
                          <a:effectLst/>
                          <a:latin typeface="Verdana" panose="020B0604030504040204" pitchFamily="34" charset="0"/>
                          <a:ea typeface="Verdana" panose="020B0604030504040204" pitchFamily="34" charset="0"/>
                        </a:rPr>
                        <a:t>, La Sierra, La Vega, Mercaderes, Morales, Piamonte, Páez, Santa Rosa, Timbiquí, Timbío.</a:t>
                      </a:r>
                    </a:p>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CHOCÓ : Alto Baudó, Bajo Baudó, Condoto, El Cantón Del San Pablo, El Litoral Del San Juan, Nuquí, </a:t>
                      </a:r>
                      <a:r>
                        <a:rPr lang="es-CO" sz="1000" b="0" i="0" u="none" strike="noStrike" dirty="0" err="1">
                          <a:solidFill>
                            <a:srgbClr val="000000"/>
                          </a:solidFill>
                          <a:effectLst/>
                          <a:latin typeface="Verdana" panose="020B0604030504040204" pitchFamily="34" charset="0"/>
                          <a:ea typeface="Verdana" panose="020B0604030504040204" pitchFamily="34" charset="0"/>
                        </a:rPr>
                        <a:t>Nóvita</a:t>
                      </a:r>
                      <a:r>
                        <a:rPr lang="es-CO" sz="1000" b="0" i="0" u="none" strike="noStrike" dirty="0">
                          <a:solidFill>
                            <a:srgbClr val="000000"/>
                          </a:solidFill>
                          <a:effectLst/>
                          <a:latin typeface="Verdana" panose="020B0604030504040204" pitchFamily="34" charset="0"/>
                          <a:ea typeface="Verdana" panose="020B0604030504040204" pitchFamily="34" charset="0"/>
                        </a:rPr>
                        <a:t>, Río Quito, San José Del Palmar.</a:t>
                      </a:r>
                    </a:p>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NARIÑO : Barbacoas, Cumbal, El Charco, El Tablón De Gómez, Ipiales, Ricaurte.</a:t>
                      </a:r>
                    </a:p>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VALLE DEL CAUCA : Calima, Dagua, El Águila, Ginebra, Guacarí, Guadalajara De Buga.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912013">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MX" sz="1000" b="0" i="0" u="none" strike="noStrike" dirty="0">
                          <a:solidFill>
                            <a:srgbClr val="000000"/>
                          </a:solidFill>
                          <a:effectLst/>
                          <a:latin typeface="Verdana" panose="020B0604030504040204" pitchFamily="34" charset="0"/>
                          <a:ea typeface="Verdana" panose="020B0604030504040204" pitchFamily="34" charset="0"/>
                        </a:rPr>
                        <a:t>CAUCA : Almaguer, Cajibío, Caloto, Florencia, </a:t>
                      </a:r>
                      <a:r>
                        <a:rPr lang="es-MX" sz="1000" b="0" i="0" u="none" strike="noStrike" dirty="0" err="1">
                          <a:solidFill>
                            <a:srgbClr val="000000"/>
                          </a:solidFill>
                          <a:effectLst/>
                          <a:latin typeface="Verdana" panose="020B0604030504040204" pitchFamily="34" charset="0"/>
                          <a:ea typeface="Verdana" panose="020B0604030504040204" pitchFamily="34" charset="0"/>
                        </a:rPr>
                        <a:t>Jambaló</a:t>
                      </a:r>
                      <a:r>
                        <a:rPr lang="es-MX" sz="1000" b="0" i="0" u="none" strike="noStrike" dirty="0">
                          <a:solidFill>
                            <a:srgbClr val="000000"/>
                          </a:solidFill>
                          <a:effectLst/>
                          <a:latin typeface="Verdana" panose="020B0604030504040204" pitchFamily="34" charset="0"/>
                          <a:ea typeface="Verdana" panose="020B0604030504040204" pitchFamily="34" charset="0"/>
                        </a:rPr>
                        <a:t>, Piendamó - </a:t>
                      </a:r>
                      <a:r>
                        <a:rPr lang="es-MX" sz="1000" b="0" i="0" u="none" strike="noStrike" dirty="0" err="1">
                          <a:solidFill>
                            <a:srgbClr val="000000"/>
                          </a:solidFill>
                          <a:effectLst/>
                          <a:latin typeface="Verdana" panose="020B0604030504040204" pitchFamily="34" charset="0"/>
                          <a:ea typeface="Verdana" panose="020B0604030504040204" pitchFamily="34" charset="0"/>
                        </a:rPr>
                        <a:t>Tunía</a:t>
                      </a:r>
                      <a:r>
                        <a:rPr lang="es-MX" sz="1000" b="0" i="0" u="none" strike="noStrike" dirty="0">
                          <a:solidFill>
                            <a:srgbClr val="000000"/>
                          </a:solidFill>
                          <a:effectLst/>
                          <a:latin typeface="Verdana" panose="020B0604030504040204" pitchFamily="34" charset="0"/>
                          <a:ea typeface="Verdana" panose="020B0604030504040204" pitchFamily="34" charset="0"/>
                        </a:rPr>
                        <a:t>, Popayán, Puracé, San Sebastián, Silvia, Sotará </a:t>
                      </a:r>
                      <a:r>
                        <a:rPr lang="es-MX" sz="1000" b="0" i="0" u="none" strike="noStrike" dirty="0" err="1">
                          <a:solidFill>
                            <a:srgbClr val="000000"/>
                          </a:solidFill>
                          <a:effectLst/>
                          <a:latin typeface="Verdana" panose="020B0604030504040204" pitchFamily="34" charset="0"/>
                          <a:ea typeface="Verdana" panose="020B0604030504040204" pitchFamily="34" charset="0"/>
                        </a:rPr>
                        <a:t>Paispamba</a:t>
                      </a:r>
                      <a:r>
                        <a:rPr lang="es-MX" sz="1000" b="0" i="0" u="none" strike="noStrike" dirty="0">
                          <a:solidFill>
                            <a:srgbClr val="000000"/>
                          </a:solidFill>
                          <a:effectLst/>
                          <a:latin typeface="Verdana" panose="020B0604030504040204" pitchFamily="34" charset="0"/>
                          <a:ea typeface="Verdana" panose="020B0604030504040204" pitchFamily="34" charset="0"/>
                        </a:rPr>
                        <a:t>, Sucre, Suárez, </a:t>
                      </a:r>
                      <a:r>
                        <a:rPr lang="es-MX" sz="1000" b="0" i="0" u="none" strike="noStrike" dirty="0" err="1">
                          <a:solidFill>
                            <a:srgbClr val="000000"/>
                          </a:solidFill>
                          <a:effectLst/>
                          <a:latin typeface="Verdana" panose="020B0604030504040204" pitchFamily="34" charset="0"/>
                          <a:ea typeface="Verdana" panose="020B0604030504040204" pitchFamily="34" charset="0"/>
                        </a:rPr>
                        <a:t>Toribío</a:t>
                      </a:r>
                      <a:r>
                        <a:rPr lang="es-MX" sz="1000" b="0" i="0" u="none" strike="noStrike" dirty="0">
                          <a:solidFill>
                            <a:srgbClr val="000000"/>
                          </a:solidFill>
                          <a:effectLst/>
                          <a:latin typeface="Verdana" panose="020B0604030504040204" pitchFamily="34" charset="0"/>
                          <a:ea typeface="Verdana" panose="020B0604030504040204" pitchFamily="34" charset="0"/>
                        </a:rPr>
                        <a:t>, Totoró.</a:t>
                      </a:r>
                    </a:p>
                    <a:p>
                      <a:pPr algn="l" fontAlgn="b"/>
                      <a:r>
                        <a:rPr lang="es-MX" sz="1000" b="0" i="0" u="none" strike="noStrike" dirty="0">
                          <a:solidFill>
                            <a:srgbClr val="000000"/>
                          </a:solidFill>
                          <a:effectLst/>
                          <a:latin typeface="Verdana" panose="020B0604030504040204" pitchFamily="34" charset="0"/>
                          <a:ea typeface="Verdana" panose="020B0604030504040204" pitchFamily="34" charset="0"/>
                        </a:rPr>
                        <a:t>CHOCÓ : Istmina, Juradó, Medio Baudó, </a:t>
                      </a:r>
                      <a:r>
                        <a:rPr lang="es-MX" sz="1000" b="0" i="0" u="none" strike="noStrike" dirty="0" err="1">
                          <a:solidFill>
                            <a:srgbClr val="000000"/>
                          </a:solidFill>
                          <a:effectLst/>
                          <a:latin typeface="Verdana" panose="020B0604030504040204" pitchFamily="34" charset="0"/>
                          <a:ea typeface="Verdana" panose="020B0604030504040204" pitchFamily="34" charset="0"/>
                        </a:rPr>
                        <a:t>Sipí</a:t>
                      </a:r>
                      <a:r>
                        <a:rPr lang="es-MX" sz="1000" b="0" i="0" u="none" strike="noStrike" dirty="0">
                          <a:solidFill>
                            <a:srgbClr val="000000"/>
                          </a:solidFill>
                          <a:effectLst/>
                          <a:latin typeface="Verdana" panose="020B0604030504040204" pitchFamily="34" charset="0"/>
                          <a:ea typeface="Verdana" panose="020B0604030504040204" pitchFamily="34" charset="0"/>
                        </a:rPr>
                        <a:t>.</a:t>
                      </a:r>
                    </a:p>
                    <a:p>
                      <a:pPr algn="l" fontAlgn="b"/>
                      <a:r>
                        <a:rPr lang="es-MX" sz="1000" b="0" i="0" u="none" strike="noStrike" dirty="0">
                          <a:solidFill>
                            <a:srgbClr val="000000"/>
                          </a:solidFill>
                          <a:effectLst/>
                          <a:latin typeface="Verdana" panose="020B0604030504040204" pitchFamily="34" charset="0"/>
                          <a:ea typeface="Verdana" panose="020B0604030504040204" pitchFamily="34" charset="0"/>
                        </a:rPr>
                        <a:t>NARIÑO : Albán, Arboleda, Belén, Buesaco, Colón, Cumbitara, Córdoba, El Rosario, Guachucal, La Cruz, La Llanada, La Unión, Leiva, Los Andes, Mallama, Policarpa, Potosí, Samaniego, San Andrés De Tumaco, San Bernardo, San Pablo, San Pedro De Cartago, Santa Bárbara, Santacruz, Sapuyes.</a:t>
                      </a:r>
                    </a:p>
                    <a:p>
                      <a:pPr algn="l" fontAlgn="b"/>
                      <a:r>
                        <a:rPr lang="es-MX" sz="1000" b="0" i="0" u="none" strike="noStrike" dirty="0">
                          <a:solidFill>
                            <a:srgbClr val="000000"/>
                          </a:solidFill>
                          <a:effectLst/>
                          <a:latin typeface="Verdana" panose="020B0604030504040204" pitchFamily="34" charset="0"/>
                          <a:ea typeface="Verdana" panose="020B0604030504040204" pitchFamily="34" charset="0"/>
                        </a:rPr>
                        <a:t>VALLE DEL CAUCA : Caicedonia, Cali, El Cerrito, Palmira, Sevilla.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bl>
          </a:graphicData>
        </a:graphic>
      </p:graphicFrame>
      <p:pic>
        <p:nvPicPr>
          <p:cNvPr id="12" name="Google Shape;143;p3"/>
          <p:cNvPicPr preferRelativeResize="0"/>
          <p:nvPr/>
        </p:nvPicPr>
        <p:blipFill rotWithShape="1">
          <a:blip r:embed="rId4">
            <a:alphaModFix/>
          </a:blip>
          <a:srcRect/>
          <a:stretch/>
        </p:blipFill>
        <p:spPr>
          <a:xfrm>
            <a:off x="4689549" y="3204894"/>
            <a:ext cx="476980" cy="448212"/>
          </a:xfrm>
          <a:prstGeom prst="rect">
            <a:avLst/>
          </a:prstGeom>
          <a:noFill/>
          <a:ln>
            <a:noFill/>
          </a:ln>
        </p:spPr>
      </p:pic>
      <p:pic>
        <p:nvPicPr>
          <p:cNvPr id="13" name="Google Shape;144;p3" descr="Recurso 25.png"/>
          <p:cNvPicPr preferRelativeResize="0"/>
          <p:nvPr/>
        </p:nvPicPr>
        <p:blipFill rotWithShape="1">
          <a:blip r:embed="rId5">
            <a:alphaModFix/>
          </a:blip>
          <a:srcRect/>
          <a:stretch/>
        </p:blipFill>
        <p:spPr>
          <a:xfrm>
            <a:off x="4721222" y="2075685"/>
            <a:ext cx="439200" cy="448213"/>
          </a:xfrm>
          <a:prstGeom prst="rect">
            <a:avLst/>
          </a:prstGeom>
          <a:noFill/>
          <a:ln>
            <a:noFill/>
          </a:ln>
        </p:spPr>
      </p:pic>
      <p:pic>
        <p:nvPicPr>
          <p:cNvPr id="3" name="Google Shape;142;p3">
            <a:extLst>
              <a:ext uri="{FF2B5EF4-FFF2-40B4-BE49-F238E27FC236}">
                <a16:creationId xmlns:a16="http://schemas.microsoft.com/office/drawing/2014/main" id="{EDBA8B3A-6FC6-B4B4-22F5-13A45C41C8E4}"/>
              </a:ext>
            </a:extLst>
          </p:cNvPr>
          <p:cNvPicPr preferRelativeResize="0"/>
          <p:nvPr/>
        </p:nvPicPr>
        <p:blipFill rotWithShape="1">
          <a:blip r:embed="rId6">
            <a:alphaModFix/>
          </a:blip>
          <a:srcRect/>
          <a:stretch/>
        </p:blipFill>
        <p:spPr>
          <a:xfrm>
            <a:off x="4702332" y="4566885"/>
            <a:ext cx="476980" cy="448214"/>
          </a:xfrm>
          <a:prstGeom prst="rect">
            <a:avLst/>
          </a:prstGeom>
          <a:noFill/>
          <a:ln>
            <a:noFill/>
          </a:ln>
        </p:spPr>
      </p:pic>
    </p:spTree>
    <p:extLst>
      <p:ext uri="{BB962C8B-B14F-4D97-AF65-F5344CB8AC3E}">
        <p14:creationId xmlns:p14="http://schemas.microsoft.com/office/powerpoint/2010/main" val="3872820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732050" y="295485"/>
            <a:ext cx="333192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ORINOQUÍA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81;p13"/>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191087" y="1021892"/>
            <a:ext cx="5148673" cy="5318416"/>
          </a:xfrm>
          <a:prstGeom prst="rect">
            <a:avLst/>
          </a:prstGeom>
          <a:noFill/>
          <a:ln>
            <a:noFill/>
          </a:ln>
        </p:spPr>
      </p:pic>
      <p:graphicFrame>
        <p:nvGraphicFramePr>
          <p:cNvPr id="10" name="Google Shape;135;p3"/>
          <p:cNvGraphicFramePr/>
          <p:nvPr/>
        </p:nvGraphicFramePr>
        <p:xfrm>
          <a:off x="5478140" y="2641460"/>
          <a:ext cx="6353267" cy="1635272"/>
        </p:xfrm>
        <a:graphic>
          <a:graphicData uri="http://schemas.openxmlformats.org/drawingml/2006/table">
            <a:tbl>
              <a:tblPr>
                <a:noFill/>
              </a:tblPr>
              <a:tblGrid>
                <a:gridCol w="920394">
                  <a:extLst>
                    <a:ext uri="{9D8B030D-6E8A-4147-A177-3AD203B41FA5}">
                      <a16:colId xmlns:a16="http://schemas.microsoft.com/office/drawing/2014/main" val="20000"/>
                    </a:ext>
                  </a:extLst>
                </a:gridCol>
                <a:gridCol w="5432873">
                  <a:extLst>
                    <a:ext uri="{9D8B030D-6E8A-4147-A177-3AD203B41FA5}">
                      <a16:colId xmlns:a16="http://schemas.microsoft.com/office/drawing/2014/main" val="20001"/>
                    </a:ext>
                  </a:extLst>
                </a:gridCol>
              </a:tblGrid>
              <a:tr h="473412">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76304">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p>
                      <a:pPr algn="l" fontAlgn="b"/>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META : Cubarral.</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44620849"/>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55316968"/>
                  </a:ext>
                </a:extLst>
              </a:tr>
            </a:tbl>
          </a:graphicData>
        </a:graphic>
      </p:graphicFrame>
      <p:pic>
        <p:nvPicPr>
          <p:cNvPr id="11" name="Google Shape;142;p3"/>
          <p:cNvPicPr preferRelativeResize="0"/>
          <p:nvPr/>
        </p:nvPicPr>
        <p:blipFill rotWithShape="1">
          <a:blip r:embed="rId4">
            <a:alphaModFix/>
          </a:blip>
          <a:srcRect/>
          <a:stretch/>
        </p:blipFill>
        <p:spPr>
          <a:xfrm>
            <a:off x="13769793" y="2761972"/>
            <a:ext cx="476980" cy="448214"/>
          </a:xfrm>
          <a:prstGeom prst="rect">
            <a:avLst/>
          </a:prstGeom>
          <a:noFill/>
          <a:ln>
            <a:noFill/>
          </a:ln>
        </p:spPr>
      </p:pic>
      <p:pic>
        <p:nvPicPr>
          <p:cNvPr id="12" name="Google Shape;143;p3"/>
          <p:cNvPicPr preferRelativeResize="0"/>
          <p:nvPr/>
        </p:nvPicPr>
        <p:blipFill rotWithShape="1">
          <a:blip r:embed="rId5">
            <a:alphaModFix/>
          </a:blip>
          <a:srcRect/>
          <a:stretch/>
        </p:blipFill>
        <p:spPr>
          <a:xfrm>
            <a:off x="12414774" y="4778987"/>
            <a:ext cx="476980" cy="448214"/>
          </a:xfrm>
          <a:prstGeom prst="rect">
            <a:avLst/>
          </a:prstGeom>
          <a:noFill/>
          <a:ln>
            <a:noFill/>
          </a:ln>
        </p:spPr>
      </p:pic>
      <p:pic>
        <p:nvPicPr>
          <p:cNvPr id="13" name="Google Shape;144;p3" descr="Recurso 25.png"/>
          <p:cNvPicPr preferRelativeResize="0"/>
          <p:nvPr/>
        </p:nvPicPr>
        <p:blipFill rotWithShape="1">
          <a:blip r:embed="rId6">
            <a:alphaModFix/>
          </a:blip>
          <a:srcRect/>
          <a:stretch/>
        </p:blipFill>
        <p:spPr>
          <a:xfrm>
            <a:off x="5656384" y="3429000"/>
            <a:ext cx="439616" cy="439615"/>
          </a:xfrm>
          <a:prstGeom prst="rect">
            <a:avLst/>
          </a:prstGeom>
          <a:noFill/>
          <a:ln>
            <a:noFill/>
          </a:ln>
        </p:spPr>
      </p:pic>
    </p:spTree>
    <p:extLst>
      <p:ext uri="{BB962C8B-B14F-4D97-AF65-F5344CB8AC3E}">
        <p14:creationId xmlns:p14="http://schemas.microsoft.com/office/powerpoint/2010/main" val="2358543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48177" y="302864"/>
            <a:ext cx="3038624"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AMAZONÍA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95;p1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194915" y="1057275"/>
            <a:ext cx="5005156" cy="5162815"/>
          </a:xfrm>
          <a:prstGeom prst="rect">
            <a:avLst/>
          </a:prstGeom>
          <a:noFill/>
          <a:ln>
            <a:noFill/>
          </a:ln>
        </p:spPr>
      </p:pic>
      <p:pic>
        <p:nvPicPr>
          <p:cNvPr id="11" name="Google Shape;142;p3"/>
          <p:cNvPicPr preferRelativeResize="0"/>
          <p:nvPr/>
        </p:nvPicPr>
        <p:blipFill rotWithShape="1">
          <a:blip r:embed="rId4">
            <a:alphaModFix/>
          </a:blip>
          <a:srcRect/>
          <a:stretch/>
        </p:blipFill>
        <p:spPr>
          <a:xfrm>
            <a:off x="12438535" y="78757"/>
            <a:ext cx="476980" cy="448214"/>
          </a:xfrm>
          <a:prstGeom prst="rect">
            <a:avLst/>
          </a:prstGeom>
          <a:noFill/>
          <a:ln>
            <a:noFill/>
          </a:ln>
        </p:spPr>
      </p:pic>
      <p:graphicFrame>
        <p:nvGraphicFramePr>
          <p:cNvPr id="10" name="Google Shape;135;p3">
            <a:extLst>
              <a:ext uri="{FF2B5EF4-FFF2-40B4-BE49-F238E27FC236}">
                <a16:creationId xmlns:a16="http://schemas.microsoft.com/office/drawing/2014/main" id="{D12D24E7-7371-0B7D-268E-483358660673}"/>
              </a:ext>
            </a:extLst>
          </p:cNvPr>
          <p:cNvGraphicFramePr/>
          <p:nvPr/>
        </p:nvGraphicFramePr>
        <p:xfrm>
          <a:off x="13512366" y="2399399"/>
          <a:ext cx="5677048" cy="1154340"/>
        </p:xfrm>
        <a:graphic>
          <a:graphicData uri="http://schemas.openxmlformats.org/drawingml/2006/table">
            <a:tbl>
              <a:tblPr>
                <a:noFill/>
              </a:tblPr>
              <a:tblGrid>
                <a:gridCol w="858633">
                  <a:extLst>
                    <a:ext uri="{9D8B030D-6E8A-4147-A177-3AD203B41FA5}">
                      <a16:colId xmlns:a16="http://schemas.microsoft.com/office/drawing/2014/main" val="20000"/>
                    </a:ext>
                  </a:extLst>
                </a:gridCol>
                <a:gridCol w="4818415">
                  <a:extLst>
                    <a:ext uri="{9D8B030D-6E8A-4147-A177-3AD203B41FA5}">
                      <a16:colId xmlns:a16="http://schemas.microsoft.com/office/drawing/2014/main" val="20001"/>
                    </a:ext>
                  </a:extLst>
                </a:gridCol>
              </a:tblGrid>
              <a:tr h="406400">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Orito.</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78825485"/>
                  </a:ext>
                </a:extLst>
              </a:tr>
            </a:tbl>
          </a:graphicData>
        </a:graphic>
      </p:graphicFrame>
      <p:pic>
        <p:nvPicPr>
          <p:cNvPr id="4" name="Google Shape;144;p3" descr="Recurso 25.png">
            <a:extLst>
              <a:ext uri="{FF2B5EF4-FFF2-40B4-BE49-F238E27FC236}">
                <a16:creationId xmlns:a16="http://schemas.microsoft.com/office/drawing/2014/main" id="{9936EBC0-0C67-8D3B-DB97-6F250DAFB461}"/>
              </a:ext>
            </a:extLst>
          </p:cNvPr>
          <p:cNvPicPr preferRelativeResize="0"/>
          <p:nvPr/>
        </p:nvPicPr>
        <p:blipFill rotWithShape="1">
          <a:blip r:embed="rId5">
            <a:alphaModFix/>
          </a:blip>
          <a:srcRect/>
          <a:stretch/>
        </p:blipFill>
        <p:spPr>
          <a:xfrm>
            <a:off x="17060954" y="2989385"/>
            <a:ext cx="439616" cy="439615"/>
          </a:xfrm>
          <a:prstGeom prst="rect">
            <a:avLst/>
          </a:prstGeom>
          <a:noFill/>
          <a:ln>
            <a:noFill/>
          </a:ln>
        </p:spPr>
      </p:pic>
      <p:pic>
        <p:nvPicPr>
          <p:cNvPr id="12" name="Google Shape;144;p3" descr="Recurso 25.png">
            <a:extLst>
              <a:ext uri="{FF2B5EF4-FFF2-40B4-BE49-F238E27FC236}">
                <a16:creationId xmlns:a16="http://schemas.microsoft.com/office/drawing/2014/main" id="{E6796967-E988-650C-52E5-64CA2DE6BA63}"/>
              </a:ext>
            </a:extLst>
          </p:cNvPr>
          <p:cNvPicPr preferRelativeResize="0"/>
          <p:nvPr/>
        </p:nvPicPr>
        <p:blipFill rotWithShape="1">
          <a:blip r:embed="rId5">
            <a:alphaModFix/>
          </a:blip>
          <a:srcRect/>
          <a:stretch/>
        </p:blipFill>
        <p:spPr>
          <a:xfrm>
            <a:off x="13126942" y="1246729"/>
            <a:ext cx="439616" cy="439615"/>
          </a:xfrm>
          <a:prstGeom prst="rect">
            <a:avLst/>
          </a:prstGeom>
          <a:noFill/>
          <a:ln>
            <a:noFill/>
          </a:ln>
        </p:spPr>
      </p:pic>
      <p:pic>
        <p:nvPicPr>
          <p:cNvPr id="3" name="Google Shape;143;p3">
            <a:extLst>
              <a:ext uri="{FF2B5EF4-FFF2-40B4-BE49-F238E27FC236}">
                <a16:creationId xmlns:a16="http://schemas.microsoft.com/office/drawing/2014/main" id="{36A25773-28C0-C4FF-0536-0F074A437088}"/>
              </a:ext>
            </a:extLst>
          </p:cNvPr>
          <p:cNvPicPr preferRelativeResize="0"/>
          <p:nvPr/>
        </p:nvPicPr>
        <p:blipFill rotWithShape="1">
          <a:blip r:embed="rId6">
            <a:alphaModFix/>
          </a:blip>
          <a:srcRect/>
          <a:stretch/>
        </p:blipFill>
        <p:spPr>
          <a:xfrm>
            <a:off x="12772637" y="5317744"/>
            <a:ext cx="476980" cy="448214"/>
          </a:xfrm>
          <a:prstGeom prst="rect">
            <a:avLst/>
          </a:prstGeom>
          <a:noFill/>
          <a:ln>
            <a:noFill/>
          </a:ln>
        </p:spPr>
      </p:pic>
      <p:pic>
        <p:nvPicPr>
          <p:cNvPr id="13" name="Google Shape;204;p4">
            <a:extLst>
              <a:ext uri="{FF2B5EF4-FFF2-40B4-BE49-F238E27FC236}">
                <a16:creationId xmlns:a16="http://schemas.microsoft.com/office/drawing/2014/main" id="{5D211F3D-056C-8165-38BA-19D4E5DD7E6B}"/>
              </a:ext>
            </a:extLst>
          </p:cNvPr>
          <p:cNvPicPr preferRelativeResize="0"/>
          <p:nvPr/>
        </p:nvPicPr>
        <p:blipFill rotWithShape="1">
          <a:blip r:embed="rId7">
            <a:alphaModFix/>
          </a:blip>
          <a:srcRect/>
          <a:stretch/>
        </p:blipFill>
        <p:spPr>
          <a:xfrm>
            <a:off x="12770216" y="4733473"/>
            <a:ext cx="2791610" cy="542122"/>
          </a:xfrm>
          <a:prstGeom prst="rect">
            <a:avLst/>
          </a:prstGeom>
          <a:noFill/>
          <a:ln>
            <a:noFill/>
          </a:ln>
        </p:spPr>
      </p:pic>
      <p:graphicFrame>
        <p:nvGraphicFramePr>
          <p:cNvPr id="14" name="Google Shape;135;p3">
            <a:extLst>
              <a:ext uri="{FF2B5EF4-FFF2-40B4-BE49-F238E27FC236}">
                <a16:creationId xmlns:a16="http://schemas.microsoft.com/office/drawing/2014/main" id="{D3C77356-D726-2F81-8126-6A69F09EAC83}"/>
              </a:ext>
            </a:extLst>
          </p:cNvPr>
          <p:cNvGraphicFramePr/>
          <p:nvPr/>
        </p:nvGraphicFramePr>
        <p:xfrm>
          <a:off x="14382115" y="679101"/>
          <a:ext cx="6236910" cy="1154340"/>
        </p:xfrm>
        <a:graphic>
          <a:graphicData uri="http://schemas.openxmlformats.org/drawingml/2006/table">
            <a:tbl>
              <a:tblPr>
                <a:noFill/>
              </a:tblPr>
              <a:tblGrid>
                <a:gridCol w="943310">
                  <a:extLst>
                    <a:ext uri="{9D8B030D-6E8A-4147-A177-3AD203B41FA5}">
                      <a16:colId xmlns:a16="http://schemas.microsoft.com/office/drawing/2014/main" val="20000"/>
                    </a:ext>
                  </a:extLst>
                </a:gridCol>
                <a:gridCol w="5293600">
                  <a:extLst>
                    <a:ext uri="{9D8B030D-6E8A-4147-A177-3AD203B41FA5}">
                      <a16:colId xmlns:a16="http://schemas.microsoft.com/office/drawing/2014/main" val="20001"/>
                    </a:ext>
                  </a:extLst>
                </a:gridCol>
              </a:tblGrid>
              <a:tr h="405371">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El Paujíl, La Montañita.</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74230134"/>
                  </a:ext>
                </a:extLst>
              </a:tr>
            </a:tbl>
          </a:graphicData>
        </a:graphic>
      </p:graphicFrame>
      <p:pic>
        <p:nvPicPr>
          <p:cNvPr id="17" name="Google Shape;142;p3">
            <a:extLst>
              <a:ext uri="{FF2B5EF4-FFF2-40B4-BE49-F238E27FC236}">
                <a16:creationId xmlns:a16="http://schemas.microsoft.com/office/drawing/2014/main" id="{893932FC-B2F2-F07A-CEC5-5B97559A99C3}"/>
              </a:ext>
            </a:extLst>
          </p:cNvPr>
          <p:cNvPicPr preferRelativeResize="0"/>
          <p:nvPr/>
        </p:nvPicPr>
        <p:blipFill rotWithShape="1">
          <a:blip r:embed="rId4">
            <a:alphaModFix/>
          </a:blip>
          <a:srcRect/>
          <a:stretch/>
        </p:blipFill>
        <p:spPr>
          <a:xfrm>
            <a:off x="14602277" y="1246746"/>
            <a:ext cx="476980" cy="448214"/>
          </a:xfrm>
          <a:prstGeom prst="rect">
            <a:avLst/>
          </a:prstGeom>
          <a:noFill/>
          <a:ln>
            <a:noFill/>
          </a:ln>
        </p:spPr>
      </p:pic>
      <p:graphicFrame>
        <p:nvGraphicFramePr>
          <p:cNvPr id="5" name="Google Shape;135;p3">
            <a:extLst>
              <a:ext uri="{FF2B5EF4-FFF2-40B4-BE49-F238E27FC236}">
                <a16:creationId xmlns:a16="http://schemas.microsoft.com/office/drawing/2014/main" id="{4B0D908A-577B-0591-DC89-92736DAC71EA}"/>
              </a:ext>
            </a:extLst>
          </p:cNvPr>
          <p:cNvGraphicFramePr/>
          <p:nvPr/>
        </p:nvGraphicFramePr>
        <p:xfrm>
          <a:off x="5424743" y="2064222"/>
          <a:ext cx="6353267" cy="1996106"/>
        </p:xfrm>
        <a:graphic>
          <a:graphicData uri="http://schemas.openxmlformats.org/drawingml/2006/table">
            <a:tbl>
              <a:tblPr>
                <a:noFill/>
              </a:tblPr>
              <a:tblGrid>
                <a:gridCol w="920394">
                  <a:extLst>
                    <a:ext uri="{9D8B030D-6E8A-4147-A177-3AD203B41FA5}">
                      <a16:colId xmlns:a16="http://schemas.microsoft.com/office/drawing/2014/main" val="20000"/>
                    </a:ext>
                  </a:extLst>
                </a:gridCol>
                <a:gridCol w="5432873">
                  <a:extLst>
                    <a:ext uri="{9D8B030D-6E8A-4147-A177-3AD203B41FA5}">
                      <a16:colId xmlns:a16="http://schemas.microsoft.com/office/drawing/2014/main" val="20001"/>
                    </a:ext>
                  </a:extLst>
                </a:gridCol>
              </a:tblGrid>
              <a:tr h="549250">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3428">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Mocoa, Orito.</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86650297"/>
                  </a:ext>
                </a:extLst>
              </a:tr>
              <a:tr h="723428">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San José Del Fragua.</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Sibundoy,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Villagarzón</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38983803"/>
                  </a:ext>
                </a:extLst>
              </a:tr>
            </a:tbl>
          </a:graphicData>
        </a:graphic>
      </p:graphicFrame>
      <p:pic>
        <p:nvPicPr>
          <p:cNvPr id="6" name="Google Shape;143;p3">
            <a:extLst>
              <a:ext uri="{FF2B5EF4-FFF2-40B4-BE49-F238E27FC236}">
                <a16:creationId xmlns:a16="http://schemas.microsoft.com/office/drawing/2014/main" id="{52C8271E-7CC5-E546-9392-C57BC556446E}"/>
              </a:ext>
            </a:extLst>
          </p:cNvPr>
          <p:cNvPicPr preferRelativeResize="0"/>
          <p:nvPr/>
        </p:nvPicPr>
        <p:blipFill rotWithShape="1">
          <a:blip r:embed="rId6">
            <a:alphaModFix/>
          </a:blip>
          <a:srcRect/>
          <a:stretch/>
        </p:blipFill>
        <p:spPr>
          <a:xfrm>
            <a:off x="17262080" y="3757083"/>
            <a:ext cx="476980" cy="448214"/>
          </a:xfrm>
          <a:prstGeom prst="rect">
            <a:avLst/>
          </a:prstGeom>
          <a:noFill/>
          <a:ln>
            <a:noFill/>
          </a:ln>
        </p:spPr>
      </p:pic>
      <p:pic>
        <p:nvPicPr>
          <p:cNvPr id="7" name="Google Shape;142;p3">
            <a:extLst>
              <a:ext uri="{FF2B5EF4-FFF2-40B4-BE49-F238E27FC236}">
                <a16:creationId xmlns:a16="http://schemas.microsoft.com/office/drawing/2014/main" id="{0DDE95C8-A449-C69B-F592-496E643DA885}"/>
              </a:ext>
            </a:extLst>
          </p:cNvPr>
          <p:cNvPicPr preferRelativeResize="0"/>
          <p:nvPr/>
        </p:nvPicPr>
        <p:blipFill rotWithShape="1">
          <a:blip r:embed="rId4">
            <a:alphaModFix/>
          </a:blip>
          <a:srcRect/>
          <a:stretch/>
        </p:blipFill>
        <p:spPr>
          <a:xfrm>
            <a:off x="13566558" y="4409998"/>
            <a:ext cx="476980" cy="448214"/>
          </a:xfrm>
          <a:prstGeom prst="rect">
            <a:avLst/>
          </a:prstGeom>
          <a:noFill/>
          <a:ln>
            <a:noFill/>
          </a:ln>
        </p:spPr>
      </p:pic>
      <p:pic>
        <p:nvPicPr>
          <p:cNvPr id="15" name="Google Shape;144;p3" descr="Recurso 25.png">
            <a:extLst>
              <a:ext uri="{FF2B5EF4-FFF2-40B4-BE49-F238E27FC236}">
                <a16:creationId xmlns:a16="http://schemas.microsoft.com/office/drawing/2014/main" id="{8C7AF0DB-E6F9-FA9B-56F8-C77462E25838}"/>
              </a:ext>
            </a:extLst>
          </p:cNvPr>
          <p:cNvPicPr preferRelativeResize="0"/>
          <p:nvPr/>
        </p:nvPicPr>
        <p:blipFill rotWithShape="1">
          <a:blip r:embed="rId5">
            <a:alphaModFix/>
          </a:blip>
          <a:srcRect/>
          <a:stretch/>
        </p:blipFill>
        <p:spPr>
          <a:xfrm>
            <a:off x="5677052" y="2771940"/>
            <a:ext cx="439616" cy="439615"/>
          </a:xfrm>
          <a:prstGeom prst="rect">
            <a:avLst/>
          </a:prstGeom>
          <a:noFill/>
          <a:ln>
            <a:noFill/>
          </a:ln>
        </p:spPr>
      </p:pic>
      <p:pic>
        <p:nvPicPr>
          <p:cNvPr id="8" name="Google Shape;142;p3">
            <a:extLst>
              <a:ext uri="{FF2B5EF4-FFF2-40B4-BE49-F238E27FC236}">
                <a16:creationId xmlns:a16="http://schemas.microsoft.com/office/drawing/2014/main" id="{BEFEEB50-A748-7F60-4543-2D3105B1C37E}"/>
              </a:ext>
            </a:extLst>
          </p:cNvPr>
          <p:cNvPicPr preferRelativeResize="0"/>
          <p:nvPr/>
        </p:nvPicPr>
        <p:blipFill rotWithShape="1">
          <a:blip r:embed="rId4">
            <a:alphaModFix/>
          </a:blip>
          <a:srcRect/>
          <a:stretch/>
        </p:blipFill>
        <p:spPr>
          <a:xfrm>
            <a:off x="5658370" y="3471059"/>
            <a:ext cx="476980" cy="448214"/>
          </a:xfrm>
          <a:prstGeom prst="rect">
            <a:avLst/>
          </a:prstGeom>
          <a:noFill/>
          <a:ln>
            <a:noFill/>
          </a:ln>
        </p:spPr>
      </p:pic>
    </p:spTree>
    <p:extLst>
      <p:ext uri="{BB962C8B-B14F-4D97-AF65-F5344CB8AC3E}">
        <p14:creationId xmlns:p14="http://schemas.microsoft.com/office/powerpoint/2010/main" val="1448265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691845" y="933840"/>
            <a:ext cx="5678307" cy="376237"/>
          </a:xfrm>
        </p:spPr>
        <p:txBody>
          <a:bodyPr>
            <a:no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DEFINICIONES Y RECOMENDACIONES</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graphicFrame>
        <p:nvGraphicFramePr>
          <p:cNvPr id="3" name="Google Shape;208;p16"/>
          <p:cNvGraphicFramePr/>
          <p:nvPr/>
        </p:nvGraphicFramePr>
        <p:xfrm>
          <a:off x="3964816" y="1699863"/>
          <a:ext cx="7844891" cy="4359975"/>
        </p:xfrm>
        <a:graphic>
          <a:graphicData uri="http://schemas.openxmlformats.org/drawingml/2006/table">
            <a:tbl>
              <a:tblPr firstRow="1" bandRow="1">
                <a:noFill/>
              </a:tblPr>
              <a:tblGrid>
                <a:gridCol w="4295780">
                  <a:extLst>
                    <a:ext uri="{9D8B030D-6E8A-4147-A177-3AD203B41FA5}">
                      <a16:colId xmlns:a16="http://schemas.microsoft.com/office/drawing/2014/main" val="20000"/>
                    </a:ext>
                  </a:extLst>
                </a:gridCol>
                <a:gridCol w="3549111">
                  <a:extLst>
                    <a:ext uri="{9D8B030D-6E8A-4147-A177-3AD203B41FA5}">
                      <a16:colId xmlns:a16="http://schemas.microsoft.com/office/drawing/2014/main" val="20001"/>
                    </a:ext>
                  </a:extLst>
                </a:gridCol>
              </a:tblGrid>
              <a:tr h="398543">
                <a:tc>
                  <a:txBody>
                    <a:bodyPr/>
                    <a:lstStyle/>
                    <a:p>
                      <a:pPr marL="0" marR="0" lvl="0" indent="0" algn="ctr"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DEFINICIONES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tc>
                  <a:txBody>
                    <a:bodyPr/>
                    <a:lstStyle/>
                    <a:p>
                      <a:pPr marL="1186815" marR="0" lvl="0" indent="0" algn="l"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RECOMENDACIONES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extLst>
                  <a:ext uri="{0D108BD9-81ED-4DB2-BD59-A6C34878D82A}">
                    <a16:rowId xmlns:a16="http://schemas.microsoft.com/office/drawing/2014/main" val="10000"/>
                  </a:ext>
                </a:extLst>
              </a:tr>
              <a:tr h="3961432">
                <a:tc>
                  <a:txBody>
                    <a:bodyPr/>
                    <a:lstStyle/>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10096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DERRUMBE: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común para referirse a diversos tipos de  movimientos en masa, particularmente caídas y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1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2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Movimiento ladera abajo de una masa de suelo o  roca cuyo desplazamiento ocurre predominantemente a lo largo de  una superficie de falla, o de zonas relativamente delgadas con gran  deformación cortante.</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just" rtl="0">
                        <a:lnSpc>
                          <a:spcPct val="1000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TIPOS DE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4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100"/>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Deslizamientos: Incluye movimientos tipo deslizamiento rotacional o  deslizamiento traslacional en suelo o roca. En este grupo se pueden  incluir los procesos en laderas tipo flujo que hacen parte de la zona  de alimentación de flujos de detritos o flujos de lodo.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Caídas: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Incluye movimientos tipo caída en suelos o rocas. Se pueden  incluir también en este tipo los movimientos tipo volcamiento.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l" rtl="0">
                        <a:lnSpc>
                          <a:spcPct val="124285"/>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este tipo se incluyen los procesos tipo flujo de detritos,</a:t>
                      </a:r>
                      <a:endParaRPr sz="1100" u="none" strike="noStrike" cap="none" dirty="0">
                        <a:latin typeface="Verdana" panose="020B0604030504040204" pitchFamily="34" charset="0"/>
                        <a:ea typeface="Verdana" panose="020B0604030504040204" pitchFamily="34" charset="0"/>
                      </a:endParaRPr>
                    </a:p>
                    <a:p>
                      <a:pPr marL="107950" marR="0" lvl="0" indent="0" algn="l" rtl="0">
                        <a:lnSpc>
                          <a:spcPct val="124285"/>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 de lodos o avenida torrencial (Ver numeral 1.2).</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060" lvl="0" indent="0" algn="l" rtl="0">
                        <a:lnSpc>
                          <a:spcPct val="121904"/>
                        </a:lnSpc>
                        <a:spcBef>
                          <a:spcPts val="5"/>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Reptación: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utilizado para describir movimientos lentos Y  extremadamente lentos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Hungr</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et al., 2014).</a:t>
                      </a:r>
                      <a:endParaRPr sz="1100" u="none" strike="noStrike" cap="none" dirty="0">
                        <a:latin typeface="Verdana" panose="020B0604030504040204" pitchFamily="34" charset="0"/>
                        <a:ea typeface="Verdana" panose="020B0604030504040204" pitchFamily="34" charset="0"/>
                      </a:endParaRPr>
                    </a:p>
                  </a:txBody>
                  <a:tcPr marL="0" marR="0" marT="190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Construya o habite en zonas seguras.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Proteja los bosques.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tala de árboles y la quema de estos.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545465" lvl="0" indent="-172720" algn="l" rtl="0">
                        <a:lnSpc>
                          <a:spcPct val="121904"/>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Identifique las áreas con amenazas de deslizamientos o  derrumbes.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2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Realice un plan de emergencia familiar.</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Estudie rutas alternativas para su evacuación.</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230504" lvl="0" indent="-172720" algn="l" rtl="0">
                        <a:lnSpc>
                          <a:spcPct val="986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 permita que el agua se filtre en el interior de las montañas:  abra zanjas, alcantarillas y cuencas firmes que permita el  desagüe de agua adecuado.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104775" lvl="0" indent="-172720" algn="l" rtl="0">
                        <a:lnSpc>
                          <a:spcPct val="987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acumulación de basura o desechos en suelos ya que  esta no permite que el agua filtre por donde debe hacerlo, lo que  hace que el terreno se desestabilice.</a:t>
                      </a:r>
                      <a:endParaRPr sz="1100" u="none" strike="noStrike" cap="none" dirty="0">
                        <a:latin typeface="Verdana" panose="020B0604030504040204" pitchFamily="34" charset="0"/>
                        <a:ea typeface="Verdana" panose="020B0604030504040204" pitchFamily="34" charset="0"/>
                      </a:endParaRPr>
                    </a:p>
                  </a:txBody>
                  <a:tcPr marL="0" marR="0" marT="1333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4" name="Google Shape;210;p16"/>
          <p:cNvPicPr preferRelativeResize="0"/>
          <p:nvPr/>
        </p:nvPicPr>
        <p:blipFill rotWithShape="1">
          <a:blip r:embed="rId2">
            <a:alphaModFix/>
          </a:blip>
          <a:srcRect/>
          <a:stretch/>
        </p:blipFill>
        <p:spPr>
          <a:xfrm>
            <a:off x="691845" y="1468120"/>
            <a:ext cx="2848355" cy="4823460"/>
          </a:xfrm>
          <a:prstGeom prst="rect">
            <a:avLst/>
          </a:prstGeom>
          <a:noFill/>
          <a:ln>
            <a:noFill/>
          </a:ln>
        </p:spPr>
      </p:pic>
    </p:spTree>
    <p:extLst>
      <p:ext uri="{BB962C8B-B14F-4D97-AF65-F5344CB8AC3E}">
        <p14:creationId xmlns:p14="http://schemas.microsoft.com/office/powerpoint/2010/main" val="3362314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74;p2"/>
          <p:cNvSpPr txBox="1"/>
          <p:nvPr/>
        </p:nvSpPr>
        <p:spPr>
          <a:xfrm>
            <a:off x="422416" y="2105409"/>
            <a:ext cx="6816719" cy="378561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Debido a la precipitación y temperatura máxima que se han dado en los últimos días, se presentan condiciones de: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Verdana"/>
              <a:ea typeface="Verdana"/>
              <a:cs typeface="+mn-cs"/>
              <a:sym typeface="Verdan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a:ea typeface="Verdana"/>
                <a:cs typeface="Verdana"/>
                <a:sym typeface="Verdana"/>
              </a:rPr>
              <a:t>Alerta Roja: </a:t>
            </a:r>
            <a:r>
              <a:rPr kumimoji="0" lang="es-ES" sz="1600" b="0" i="0" u="none" strike="noStrike" kern="1200" cap="none" spc="0" normalizeH="0" baseline="0" noProof="0" dirty="0">
                <a:ln>
                  <a:noFill/>
                </a:ln>
                <a:solidFill>
                  <a:prstClr val="black">
                    <a:lumMod val="50000"/>
                    <a:lumOff val="50000"/>
                  </a:prstClr>
                </a:solidFill>
                <a:effectLst/>
                <a:uLnTx/>
                <a:uFillTx/>
                <a:latin typeface="Verdana"/>
                <a:ea typeface="Verdana"/>
                <a:cs typeface="+mn-cs"/>
                <a:sym typeface="Verdana"/>
              </a:rPr>
              <a:t>En la ciudad de Arauca, Bogotá, D.C., Bolívar, Boyacá, Casanare, Cesar, Cundinamarca, La Guajira, Magdalena, Meta, Norte De Santander, Santander, Sucre y Vichada</a:t>
            </a:r>
            <a:r>
              <a:rPr kumimoji="0" lang="pt-BR" sz="1600" b="0" i="0" u="none" strike="noStrike" kern="1200" cap="none" spc="0" normalizeH="0" baseline="0" noProof="0" dirty="0">
                <a:ln>
                  <a:noFill/>
                </a:ln>
                <a:solidFill>
                  <a:prstClr val="black">
                    <a:lumMod val="50000"/>
                    <a:lumOff val="50000"/>
                  </a:prstClr>
                </a:solidFill>
                <a:effectLst/>
                <a:uLnTx/>
                <a:uFillTx/>
                <a:latin typeface="Verdana"/>
                <a:ea typeface="Verdana"/>
                <a:cs typeface="Verdana"/>
                <a:sym typeface="Verdana"/>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Verdana"/>
              <a:ea typeface="Verdana"/>
              <a:cs typeface="+mn-cs"/>
              <a:sym typeface="Verdan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Verdana"/>
                <a:ea typeface="Verdana"/>
                <a:cs typeface="+mn-cs"/>
                <a:sym typeface="Verdana"/>
              </a:rPr>
              <a:t>Alerta Moderada:</a:t>
            </a:r>
            <a:r>
              <a:rPr kumimoji="0" lang="es-MX" sz="1600" b="0" i="0" u="none" strike="noStrike" kern="1200" cap="none" spc="0" normalizeH="0" baseline="0" noProof="0" dirty="0">
                <a:ln>
                  <a:noFill/>
                </a:ln>
                <a:solidFill>
                  <a:srgbClr val="ED7D31"/>
                </a:solidFill>
                <a:effectLst/>
                <a:uLnTx/>
                <a:uFillTx/>
                <a:latin typeface="Verdana"/>
                <a:ea typeface="Verdana"/>
                <a:cs typeface="Verdana"/>
                <a:sym typeface="Verdana"/>
              </a:rPr>
              <a:t> </a:t>
            </a:r>
            <a:r>
              <a:rPr kumimoji="0" lang="es-MX" sz="1600" b="0" i="0" u="none" strike="noStrike" kern="1200" cap="none" spc="0" normalizeH="0" baseline="0" noProof="0" dirty="0">
                <a:ln>
                  <a:noFill/>
                </a:ln>
                <a:solidFill>
                  <a:srgbClr val="7F7F7F"/>
                </a:solidFill>
                <a:effectLst/>
                <a:uLnTx/>
                <a:uFillTx/>
                <a:latin typeface="Verdana"/>
                <a:ea typeface="Verdana"/>
                <a:cs typeface="Verdana"/>
                <a:sym typeface="Verdana"/>
              </a:rPr>
              <a:t>En algunos municipios de los </a:t>
            </a:r>
            <a:r>
              <a:rPr kumimoji="0" lang="es-MX" sz="1600" b="0" i="0" u="none" strike="noStrike" kern="1200" cap="none" spc="0" normalizeH="0" baseline="0" noProof="0" dirty="0">
                <a:ln>
                  <a:noFill/>
                </a:ln>
                <a:solidFill>
                  <a:prstClr val="black">
                    <a:lumMod val="50000"/>
                    <a:lumOff val="50000"/>
                  </a:prstClr>
                </a:solidFill>
                <a:effectLst/>
                <a:uLnTx/>
                <a:uFillTx/>
                <a:latin typeface="Verdana"/>
                <a:ea typeface="Verdana"/>
                <a:cs typeface="Verdana"/>
                <a:sym typeface="Verdana"/>
              </a:rPr>
              <a:t>departamentos de </a:t>
            </a:r>
            <a:r>
              <a:rPr kumimoji="0" lang="pt-BR" sz="1600" b="0" i="0" u="none" strike="noStrike" kern="1200" cap="none" spc="0" normalizeH="0" baseline="0" noProof="0" dirty="0">
                <a:ln>
                  <a:noFill/>
                </a:ln>
                <a:solidFill>
                  <a:prstClr val="black">
                    <a:lumMod val="50000"/>
                    <a:lumOff val="50000"/>
                  </a:prstClr>
                </a:solidFill>
                <a:effectLst/>
                <a:uLnTx/>
                <a:uFillTx/>
                <a:latin typeface="Verdana"/>
                <a:ea typeface="Verdana"/>
                <a:cs typeface="Verdana"/>
                <a:sym typeface="Verdana"/>
              </a:rPr>
              <a:t>Antioquia, Arauca, Bolívar, Boyacá, Caquetá, Casanare, Cesar, Cundinamarca, La Guajira, Meta, Norte De Santander, Santander y Vichada</a:t>
            </a:r>
            <a:r>
              <a:rPr kumimoji="0" lang="es-MX" sz="1600" b="0" i="0" u="none" strike="noStrike" kern="1200" cap="none" spc="0" normalizeH="0" baseline="0" noProof="0" dirty="0">
                <a:ln>
                  <a:noFill/>
                </a:ln>
                <a:solidFill>
                  <a:prstClr val="black">
                    <a:lumMod val="50000"/>
                    <a:lumOff val="50000"/>
                  </a:prstClr>
                </a:solidFill>
                <a:effectLst/>
                <a:uLnTx/>
                <a:uFillTx/>
                <a:latin typeface="Verdana"/>
                <a:ea typeface="Verdana"/>
                <a:cs typeface="Verdana"/>
                <a:sym typeface="Verdana"/>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ED7D31"/>
              </a:solidFill>
              <a:effectLst>
                <a:outerShdw blurRad="38100" dist="38100" dir="2700000" algn="tl">
                  <a:srgbClr val="000000">
                    <a:alpha val="43137"/>
                  </a:srgbClr>
                </a:outerShdw>
              </a:effectLst>
              <a:highlight>
                <a:srgbClr val="FFFF00"/>
              </a:highlight>
              <a:uLnTx/>
              <a:uFillTx/>
              <a:latin typeface="Verdana"/>
              <a:ea typeface="Verdana"/>
              <a:cs typeface="+mn-cs"/>
              <a:sym typeface="Verdan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Verdana"/>
                <a:cs typeface="+mn-cs"/>
                <a:sym typeface="Verdana"/>
              </a:rPr>
              <a:t>Alerta Baja:</a:t>
            </a:r>
            <a:r>
              <a:rPr kumimoji="0" lang="es-MX" sz="1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Verdana"/>
                <a:cs typeface="+mn-cs"/>
                <a:sym typeface="Verdana"/>
              </a:rPr>
              <a:t> </a:t>
            </a:r>
            <a:r>
              <a:rPr kumimoji="0" lang="es-ES" sz="1600" b="0" i="0" u="none" strike="noStrike" kern="1200" cap="none" spc="0" normalizeH="0" baseline="0" noProof="0" dirty="0">
                <a:ln>
                  <a:noFill/>
                </a:ln>
                <a:solidFill>
                  <a:srgbClr val="7F7F7F"/>
                </a:solidFill>
                <a:effectLst/>
                <a:uLnTx/>
                <a:uFillTx/>
                <a:latin typeface="Verdana"/>
                <a:ea typeface="Verdana"/>
                <a:cs typeface="Verdana"/>
                <a:sym typeface="Verdana"/>
              </a:rPr>
              <a:t>en algunos municipios de las regiones Caribe, Andina, Orinoquía y Amazonía.</a:t>
            </a:r>
            <a:endParaRPr kumimoji="0" sz="16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p:txBody>
      </p:sp>
      <p:sp>
        <p:nvSpPr>
          <p:cNvPr id="6" name="Google Shape;375;p2"/>
          <p:cNvSpPr txBox="1"/>
          <p:nvPr/>
        </p:nvSpPr>
        <p:spPr>
          <a:xfrm>
            <a:off x="3207708" y="1328930"/>
            <a:ext cx="19485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8441F"/>
              </a:buClr>
              <a:buSzPts val="2400"/>
              <a:buFont typeface="Arial"/>
              <a:buNone/>
              <a:tabLst/>
              <a:defRPr/>
            </a:pPr>
            <a:r>
              <a:rPr kumimoji="0" lang="es-MX" sz="2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rPr>
              <a:t>RESUMEN</a:t>
            </a:r>
            <a:endParaRPr kumimoji="0"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endParaRPr>
          </a:p>
        </p:txBody>
      </p:sp>
      <p:sp>
        <p:nvSpPr>
          <p:cNvPr id="9" name="Rectángulo redondeado 8"/>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p:cNvSpPr txBox="1"/>
          <p:nvPr/>
        </p:nvSpPr>
        <p:spPr>
          <a:xfrm>
            <a:off x="8090116" y="1177875"/>
            <a:ext cx="33282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rPr>
              <a:t>Mapa de Pronóstico de la Amenaza por </a:t>
            </a:r>
            <a:r>
              <a:rPr kumimoji="0" lang="es-MX" sz="1100" b="1" i="0" u="none" strike="noStrike" kern="0" cap="none" spc="0" normalizeH="0" baseline="0" noProof="0" dirty="0">
                <a:ln>
                  <a:noFill/>
                </a:ln>
                <a:solidFill>
                  <a:srgbClr val="C00000"/>
                </a:solidFill>
                <a:effectLst/>
                <a:uLnTx/>
                <a:uFillTx/>
                <a:latin typeface="Arial Black"/>
                <a:ea typeface="Arial Black"/>
                <a:cs typeface="Arial Black"/>
                <a:sym typeface="Arial Black"/>
              </a:rPr>
              <a:t>Incendios de la Cobertura Vegetal</a:t>
            </a:r>
          </a:p>
        </p:txBody>
      </p:sp>
      <p:pic>
        <p:nvPicPr>
          <p:cNvPr id="2" name="Google Shape;119;p16">
            <a:extLst>
              <a:ext uri="{FF2B5EF4-FFF2-40B4-BE49-F238E27FC236}">
                <a16:creationId xmlns:a16="http://schemas.microsoft.com/office/drawing/2014/main" id="{FF7FF218-3FAF-1EE4-3C23-7F8E4CDAB401}"/>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8149156" y="1608767"/>
            <a:ext cx="3269245" cy="4623196"/>
          </a:xfrm>
          <a:prstGeom prst="rect">
            <a:avLst/>
          </a:prstGeom>
          <a:noFill/>
          <a:ln>
            <a:noFill/>
          </a:ln>
        </p:spPr>
      </p:pic>
    </p:spTree>
    <p:extLst>
      <p:ext uri="{BB962C8B-B14F-4D97-AF65-F5344CB8AC3E}">
        <p14:creationId xmlns:p14="http://schemas.microsoft.com/office/powerpoint/2010/main" val="1081584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35EEEAF-9FCD-B4BA-DD3B-7310F24DBC04}"/>
              </a:ext>
            </a:extLst>
          </p:cNvPr>
          <p:cNvSpPr>
            <a:spLocks noGrp="1"/>
          </p:cNvSpPr>
          <p:nvPr>
            <p:ph type="body" sz="quarter" idx="13"/>
          </p:nvPr>
        </p:nvSpPr>
        <p:spPr>
          <a:xfrm>
            <a:off x="5823277" y="7426083"/>
            <a:ext cx="4003675" cy="158750"/>
          </a:xfrm>
        </p:spPr>
        <p:txBody>
          <a:bodyPr rtlCol="0"/>
          <a:lstStyle/>
          <a:p>
            <a:pPr marL="0" lvl="1" algn="ctr" fontAlgn="auto">
              <a:spcAft>
                <a:spcPts val="0"/>
              </a:spcAft>
              <a:buSzPts val="1200"/>
              <a:defRPr/>
            </a:pPr>
            <a:r>
              <a:rPr lang="es-CO" altLang="es-CO" sz="800" b="1" dirty="0" err="1">
                <a:latin typeface="Arial Narrow" panose="020B0606020202030204" pitchFamily="34" charset="0"/>
                <a:sym typeface="Arial Narrow" panose="020B0606020202030204" pitchFamily="34" charset="0"/>
              </a:rPr>
              <a:t>Hidroestimador</a:t>
            </a:r>
            <a:r>
              <a:rPr lang="es-CO" altLang="es-CO" sz="800" b="1" dirty="0">
                <a:latin typeface="Arial Narrow" panose="020B0606020202030204" pitchFamily="34" charset="0"/>
                <a:sym typeface="Arial Narrow" panose="020B0606020202030204" pitchFamily="34" charset="0"/>
              </a:rPr>
              <a:t> últimas 06 hora</a:t>
            </a:r>
            <a:endParaRPr lang="es-CO" altLang="es-CO" sz="800" dirty="0"/>
          </a:p>
        </p:txBody>
      </p:sp>
      <p:sp>
        <p:nvSpPr>
          <p:cNvPr id="6" name="Marcador de texto 2">
            <a:extLst>
              <a:ext uri="{FF2B5EF4-FFF2-40B4-BE49-F238E27FC236}">
                <a16:creationId xmlns:a16="http://schemas.microsoft.com/office/drawing/2014/main" id="{AED55515-A254-C9C6-F907-411F3B8E6EA6}"/>
              </a:ext>
            </a:extLst>
          </p:cNvPr>
          <p:cNvSpPr txBox="1">
            <a:spLocks/>
          </p:cNvSpPr>
          <p:nvPr/>
        </p:nvSpPr>
        <p:spPr bwMode="auto">
          <a:xfrm>
            <a:off x="2561998" y="7006306"/>
            <a:ext cx="4106636"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fontAlgn="base">
              <a:lnSpc>
                <a:spcPct val="90000"/>
              </a:lnSpc>
              <a:spcBef>
                <a:spcPts val="1000"/>
              </a:spcBef>
              <a:spcAft>
                <a:spcPct val="0"/>
              </a:spcAft>
              <a:buFont typeface="Arial" panose="020B0604020202020204" pitchFamily="34" charset="0"/>
              <a:buNone/>
              <a:defRPr sz="800" b="1" kern="1200">
                <a:solidFill>
                  <a:schemeClr val="tx1">
                    <a:lumMod val="50000"/>
                    <a:lumOff val="50000"/>
                  </a:schemeClr>
                </a:solidFill>
                <a:latin typeface="Verdana" panose="020B0604030504040204" pitchFamily="34" charset="0"/>
                <a:ea typeface="Verdana" panose="020B0604030504040204" pitchFamily="34" charset="0"/>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eaLnBrk="1" fontAlgn="auto" hangingPunct="1">
              <a:spcAft>
                <a:spcPts val="0"/>
              </a:spcAft>
              <a:buSzPts val="1200"/>
              <a:buNone/>
              <a:defRPr/>
            </a:pPr>
            <a:r>
              <a:rPr lang="es-CO" altLang="es-CO" sz="800" b="1" dirty="0" err="1">
                <a:latin typeface="Arial Narrow" panose="020B0606020202030204" pitchFamily="34" charset="0"/>
                <a:sym typeface="Arial Narrow" panose="020B0606020202030204" pitchFamily="34" charset="0"/>
              </a:rPr>
              <a:t>Hidroestimador</a:t>
            </a:r>
            <a:r>
              <a:rPr lang="es-CO" altLang="es-CO" sz="800" b="1" dirty="0">
                <a:latin typeface="Arial Narrow" panose="020B0606020202030204" pitchFamily="34" charset="0"/>
                <a:sym typeface="Arial Narrow" panose="020B0606020202030204" pitchFamily="34" charset="0"/>
              </a:rPr>
              <a:t> últimas 06 horas</a:t>
            </a:r>
          </a:p>
          <a:p>
            <a:pPr marL="0" lvl="1" indent="0" algn="ctr" eaLnBrk="1" fontAlgn="auto" hangingPunct="1">
              <a:spcAft>
                <a:spcPts val="0"/>
              </a:spcAft>
              <a:buSzPts val="1200"/>
              <a:buNone/>
              <a:defRPr/>
            </a:pPr>
            <a:r>
              <a:rPr lang="es-CO" altLang="es-CO" sz="800" b="1" dirty="0">
                <a:latin typeface="Arial Narrow" panose="020B0606020202030204" pitchFamily="34" charset="0"/>
                <a:sym typeface="Arial Narrow" panose="020B0606020202030204" pitchFamily="34" charset="0"/>
              </a:rPr>
              <a:t>Fuente: NOAA- IDEAM</a:t>
            </a:r>
          </a:p>
          <a:p>
            <a:pPr marL="0" lvl="1" indent="0" algn="ctr" eaLnBrk="1" fontAlgn="auto" hangingPunct="1">
              <a:spcAft>
                <a:spcPts val="0"/>
              </a:spcAft>
              <a:buSzPts val="1200"/>
              <a:buNone/>
              <a:defRPr/>
            </a:pPr>
            <a:endParaRPr lang="es-MX" dirty="0"/>
          </a:p>
        </p:txBody>
      </p:sp>
      <p:sp>
        <p:nvSpPr>
          <p:cNvPr id="5" name="CuadroTexto 4">
            <a:extLst>
              <a:ext uri="{FF2B5EF4-FFF2-40B4-BE49-F238E27FC236}">
                <a16:creationId xmlns:a16="http://schemas.microsoft.com/office/drawing/2014/main" id="{9438700B-4505-0D5D-D69A-283740AC097F}"/>
              </a:ext>
            </a:extLst>
          </p:cNvPr>
          <p:cNvSpPr txBox="1"/>
          <p:nvPr/>
        </p:nvSpPr>
        <p:spPr>
          <a:xfrm>
            <a:off x="114291" y="7153946"/>
            <a:ext cx="3926866" cy="430887"/>
          </a:xfrm>
          <a:prstGeom prst="rect">
            <a:avLst/>
          </a:prstGeom>
          <a:noFill/>
        </p:spPr>
        <p:txBody>
          <a:bodyPr wrap="square">
            <a:spAutoFit/>
          </a:bodyPr>
          <a:lstStyle/>
          <a:p>
            <a:pPr algn="ctr"/>
            <a:r>
              <a:rPr lang="es-CO" altLang="es-CO" sz="1050" b="1" dirty="0" err="1">
                <a:latin typeface="Arial Narrow" panose="020B0606020202030204" pitchFamily="34" charset="0"/>
                <a:sym typeface="Arial Narrow" panose="020B0606020202030204" pitchFamily="34" charset="0"/>
              </a:rPr>
              <a:t>Hidroestimador</a:t>
            </a:r>
            <a:r>
              <a:rPr lang="es-CO" altLang="es-CO" sz="1050" b="1" dirty="0">
                <a:latin typeface="Arial Narrow" panose="020B0606020202030204" pitchFamily="34" charset="0"/>
                <a:sym typeface="Arial Narrow" panose="020B0606020202030204" pitchFamily="34" charset="0"/>
              </a:rPr>
              <a:t> últimas 06 horas</a:t>
            </a:r>
          </a:p>
          <a:p>
            <a:pPr algn="ctr"/>
            <a:r>
              <a:rPr lang="es-CO" altLang="es-CO" sz="1050" b="1" dirty="0">
                <a:latin typeface="Arial Narrow" panose="020B0606020202030204" pitchFamily="34" charset="0"/>
                <a:sym typeface="Arial Narrow" panose="020B0606020202030204" pitchFamily="34" charset="0"/>
              </a:rPr>
              <a:t>Fuente: https://re.ssec.wisc.edu/</a:t>
            </a:r>
            <a:endParaRPr lang="es-CO" sz="1050" dirty="0"/>
          </a:p>
        </p:txBody>
      </p:sp>
      <p:sp>
        <p:nvSpPr>
          <p:cNvPr id="4" name="Marcador de texto 3">
            <a:extLst>
              <a:ext uri="{FF2B5EF4-FFF2-40B4-BE49-F238E27FC236}">
                <a16:creationId xmlns:a16="http://schemas.microsoft.com/office/drawing/2014/main" id="{88E2D97B-3224-A72D-9FEB-CEFAED3A1F41}"/>
              </a:ext>
            </a:extLst>
          </p:cNvPr>
          <p:cNvSpPr>
            <a:spLocks noGrp="1"/>
          </p:cNvSpPr>
          <p:nvPr>
            <p:ph type="body" sz="quarter" idx="12"/>
          </p:nvPr>
        </p:nvSpPr>
        <p:spPr>
          <a:xfrm>
            <a:off x="5249744" y="1716322"/>
            <a:ext cx="6501220" cy="3918828"/>
          </a:xfrm>
        </p:spPr>
        <p:txBody>
          <a:bodyPr/>
          <a:lstStyle/>
          <a:p>
            <a:pPr>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En las últimas horas ha predominado el tiempo seco cielo ligera a parcialmente nublado en gran parte del territorio colombiano, con excepción de sectores puntuales de la región Amazónica y la región Pacífica.</a:t>
            </a:r>
          </a:p>
          <a:p>
            <a:pPr>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Específicamente, se han dado lluvias ligeras a moderadas en zonas puntuales ubicadas en Amazonas</a:t>
            </a:r>
            <a:r>
              <a:rPr lang="es-ES" sz="1800" kern="100" dirty="0">
                <a:latin typeface="Aptos" panose="020B0004020202020204" pitchFamily="34" charset="0"/>
                <a:ea typeface="Aptos" panose="020B0004020202020204" pitchFamily="34" charset="0"/>
                <a:cs typeface="Times New Roman" panose="02020603050405020304" pitchFamily="18" charset="0"/>
              </a:rPr>
              <a:t> y</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Guainía</a:t>
            </a:r>
            <a:r>
              <a:rPr lang="es-ES" sz="1800" kern="100" dirty="0">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En el Archipiélago de San Andrés, Providencia y Santa Catalina se presenta condiciones de predominio de tiempo seco y escasa nubosidad.</a:t>
            </a:r>
          </a:p>
          <a:p>
            <a:pPr>
              <a:lnSpc>
                <a:spcPct val="107000"/>
              </a:lnSpc>
              <a:spcAft>
                <a:spcPts val="800"/>
              </a:spcAft>
            </a:pP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260080B8-E5A4-6607-C26E-A4AD300F17AB}"/>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991409" y="1568824"/>
            <a:ext cx="3141177" cy="421382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DB5DB074-381E-9E66-D342-31EB27C056DF}"/>
              </a:ext>
            </a:extLst>
          </p:cNvPr>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118;p16">
            <a:extLst>
              <a:ext uri="{FF2B5EF4-FFF2-40B4-BE49-F238E27FC236}">
                <a16:creationId xmlns:a16="http://schemas.microsoft.com/office/drawing/2014/main" id="{7A63C6DF-72DC-4DD7-5338-DB313DD35171}"/>
              </a:ext>
            </a:extLst>
          </p:cNvPr>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s-MX"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a:sym typeface="Verdana"/>
              </a:rPr>
              <a:t>Gráfica de seguimiento de alertas por pronóstico de la amenaza de </a:t>
            </a:r>
            <a:r>
              <a:rPr kumimoji="0" lang="es-MX"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rPr>
              <a:t>incendios de la cobertura vegetal para Colombia durante los últimos 30 días</a:t>
            </a:r>
            <a:endParaRPr kumimoji="0"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endParaRPr>
          </a:p>
        </p:txBody>
      </p:sp>
      <p:pic>
        <p:nvPicPr>
          <p:cNvPr id="10" name="Imagen 9">
            <a:extLst>
              <a:ext uri="{FF2B5EF4-FFF2-40B4-BE49-F238E27FC236}">
                <a16:creationId xmlns:a16="http://schemas.microsoft.com/office/drawing/2014/main" id="{120EF119-7C37-223C-7124-50684C9E07CF}"/>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1487776" y="1507401"/>
            <a:ext cx="9368441" cy="4511959"/>
          </a:xfrm>
          <a:prstGeom prst="rect">
            <a:avLst/>
          </a:prstGeom>
        </p:spPr>
      </p:pic>
      <p:sp>
        <p:nvSpPr>
          <p:cNvPr id="11" name="CuadroTexto 10">
            <a:extLst>
              <a:ext uri="{FF2B5EF4-FFF2-40B4-BE49-F238E27FC236}">
                <a16:creationId xmlns:a16="http://schemas.microsoft.com/office/drawing/2014/main" id="{486A67DA-FA58-DE92-45E3-5ED4D7D4A4A5}"/>
              </a:ext>
            </a:extLst>
          </p:cNvPr>
          <p:cNvSpPr txBox="1"/>
          <p:nvPr/>
        </p:nvSpPr>
        <p:spPr>
          <a:xfrm>
            <a:off x="996119" y="6185142"/>
            <a:ext cx="10199759"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panose="020F0502020204030204"/>
                <a:ea typeface="+mn-ea"/>
                <a:cs typeface="+mn-cs"/>
              </a:rPr>
              <a:t>El eje horizontal presenta la fecha de evaluación de las alertas, el eje vertical izquierdo el </a:t>
            </a: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porcentaje de </a:t>
            </a:r>
            <a:r>
              <a:rPr kumimoji="0" lang="es-ES" sz="900" b="0" i="0" u="none" strike="noStrike" kern="1200" cap="none" spc="0" normalizeH="0" baseline="0" noProof="0" dirty="0">
                <a:ln>
                  <a:noFill/>
                </a:ln>
                <a:solidFill>
                  <a:prstClr val="black"/>
                </a:solidFill>
                <a:effectLst/>
                <a:uLnTx/>
                <a:uFillTx/>
                <a:latin typeface="Calibri" panose="020F0502020204030204"/>
                <a:ea typeface="+mn-ea"/>
                <a:cs typeface="+mn-cs"/>
              </a:rPr>
              <a:t>municipios* en alerta y el eje vertical derecho el número total de éstos; categorizando las alertas en una barra apilada según su nivel de amenaza: alta (rojo), moderada (naranja) y baja (amarillo).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1" u="none" strike="noStrike" kern="1200" cap="none" spc="0" normalizeH="0" baseline="0" noProof="0" dirty="0">
                <a:ln>
                  <a:noFill/>
                </a:ln>
                <a:solidFill>
                  <a:prstClr val="black"/>
                </a:solidFill>
                <a:effectLst/>
                <a:uLnTx/>
                <a:uFillTx/>
                <a:latin typeface="Calibri" panose="020F0502020204030204"/>
                <a:ea typeface="+mn-ea"/>
                <a:cs typeface="+mn-cs"/>
              </a:rPr>
              <a:t>* Municipios oficiales registrados por el DANE representado el 100% (1121 municipios) a la fecha.</a:t>
            </a:r>
          </a:p>
        </p:txBody>
      </p:sp>
    </p:spTree>
    <p:extLst>
      <p:ext uri="{BB962C8B-B14F-4D97-AF65-F5344CB8AC3E}">
        <p14:creationId xmlns:p14="http://schemas.microsoft.com/office/powerpoint/2010/main" val="3051591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4294967295"/>
          </p:nvPr>
        </p:nvSpPr>
        <p:spPr>
          <a:xfrm>
            <a:off x="886395" y="769938"/>
            <a:ext cx="4708525" cy="376237"/>
          </a:xfrm>
        </p:spPr>
        <p:txBody>
          <a:bodyPr>
            <a:normAutofit/>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08</a:t>
            </a:r>
            <a:r>
              <a:rPr lang="es-ES" sz="1200" b="1" dirty="0">
                <a:solidFill>
                  <a:srgbClr val="C00000"/>
                </a:solidFill>
                <a:latin typeface="Verdana" panose="020B0604030504040204" pitchFamily="34" charset="0"/>
                <a:ea typeface="Verdana" panose="020B0604030504040204" pitchFamily="34" charset="0"/>
              </a:rPr>
              <a:t> de diciembre de 2024 </a:t>
            </a:r>
            <a:r>
              <a:rPr lang="es-CO" sz="1200" b="1" dirty="0">
                <a:solidFill>
                  <a:srgbClr val="C00000"/>
                </a:solidFill>
                <a:latin typeface="Verdana" panose="020B0604030504040204" pitchFamily="34" charset="0"/>
                <a:ea typeface="Verdana" panose="020B0604030504040204" pitchFamily="34" charset="0"/>
              </a:rPr>
              <a:t>| 18:00 HLC</a:t>
            </a:r>
            <a:endParaRPr lang="es-MX" sz="1200" b="1" dirty="0">
              <a:solidFill>
                <a:srgbClr val="C00000"/>
              </a:solidFill>
              <a:latin typeface="Verdana" panose="020B0604030504040204" pitchFamily="34" charset="0"/>
              <a:ea typeface="Verdana" panose="020B0604030504040204" pitchFamily="34" charset="0"/>
            </a:endParaRPr>
          </a:p>
        </p:txBody>
      </p:sp>
      <p:pic>
        <p:nvPicPr>
          <p:cNvPr id="5" name="Google Shape;385;p3"/>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538006" y="1790766"/>
            <a:ext cx="2885063" cy="3140450"/>
          </a:xfrm>
          <a:prstGeom prst="rect">
            <a:avLst/>
          </a:prstGeom>
          <a:noFill/>
          <a:ln>
            <a:noFill/>
          </a:ln>
        </p:spPr>
      </p:pic>
      <p:pic>
        <p:nvPicPr>
          <p:cNvPr id="6" name="Google Shape;387;p3"/>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799517" y="1146175"/>
            <a:ext cx="3834661" cy="5422776"/>
          </a:xfrm>
          <a:prstGeom prst="rect">
            <a:avLst/>
          </a:prstGeom>
          <a:noFill/>
          <a:ln>
            <a:noFill/>
          </a:ln>
        </p:spPr>
      </p:pic>
      <p:pic>
        <p:nvPicPr>
          <p:cNvPr id="2" name="Google Shape;388;p3">
            <a:extLst>
              <a:ext uri="{FF2B5EF4-FFF2-40B4-BE49-F238E27FC236}">
                <a16:creationId xmlns:a16="http://schemas.microsoft.com/office/drawing/2014/main" id="{6425F5CA-4A58-E3C3-9A4F-7D84187091CD}"/>
              </a:ext>
            </a:extLst>
          </p:cNvPr>
          <p:cNvPicPr preferRelativeResize="0"/>
          <p:nvPr/>
        </p:nvPicPr>
        <p:blipFill>
          <a:blip r:embed="rId6" r:link="rId7">
            <a:extLst>
              <a:ext uri="{28A0092B-C50C-407E-A947-70E740481C1C}">
                <a14:useLocalDpi xmlns:a14="http://schemas.microsoft.com/office/drawing/2010/main" val="0"/>
              </a:ext>
            </a:extLst>
          </a:blip>
          <a:srcRect/>
          <a:stretch>
            <a:fillRect/>
          </a:stretch>
        </p:blipFill>
        <p:spPr>
          <a:xfrm>
            <a:off x="8743841" y="2013514"/>
            <a:ext cx="1509359" cy="2418924"/>
          </a:xfrm>
          <a:prstGeom prst="rect">
            <a:avLst/>
          </a:prstGeom>
          <a:noFill/>
          <a:ln>
            <a:noFill/>
          </a:ln>
        </p:spPr>
      </p:pic>
      <p:pic>
        <p:nvPicPr>
          <p:cNvPr id="3" name="Google Shape;389;p3">
            <a:extLst>
              <a:ext uri="{FF2B5EF4-FFF2-40B4-BE49-F238E27FC236}">
                <a16:creationId xmlns:a16="http://schemas.microsoft.com/office/drawing/2014/main" id="{B20619CE-2DF8-868D-BDAC-4574D01D7EF0}"/>
              </a:ext>
            </a:extLst>
          </p:cNvPr>
          <p:cNvPicPr preferRelativeResize="0"/>
          <p:nvPr/>
        </p:nvPicPr>
        <p:blipFill>
          <a:blip r:embed="rId8" r:link="rId9">
            <a:extLst>
              <a:ext uri="{28A0092B-C50C-407E-A947-70E740481C1C}">
                <a14:useLocalDpi xmlns:a14="http://schemas.microsoft.com/office/drawing/2010/main" val="0"/>
              </a:ext>
            </a:extLst>
          </a:blip>
          <a:srcRect/>
          <a:stretch>
            <a:fillRect/>
          </a:stretch>
        </p:blipFill>
        <p:spPr>
          <a:xfrm>
            <a:off x="7234482" y="2013514"/>
            <a:ext cx="1509359" cy="2549860"/>
          </a:xfrm>
          <a:prstGeom prst="rect">
            <a:avLst/>
          </a:prstGeom>
          <a:noFill/>
          <a:ln>
            <a:noFill/>
          </a:ln>
        </p:spPr>
      </p:pic>
      <p:pic>
        <p:nvPicPr>
          <p:cNvPr id="10" name="Google Shape;390;p3">
            <a:extLst>
              <a:ext uri="{FF2B5EF4-FFF2-40B4-BE49-F238E27FC236}">
                <a16:creationId xmlns:a16="http://schemas.microsoft.com/office/drawing/2014/main" id="{AD9FE6C5-8984-9A24-C3F4-C3050D7D96C9}"/>
              </a:ext>
            </a:extLst>
          </p:cNvPr>
          <p:cNvPicPr preferRelativeResize="0"/>
          <p:nvPr/>
        </p:nvPicPr>
        <p:blipFill>
          <a:blip r:embed="rId10" r:link="rId11">
            <a:extLst>
              <a:ext uri="{28A0092B-C50C-407E-A947-70E740481C1C}">
                <a14:useLocalDpi xmlns:a14="http://schemas.microsoft.com/office/drawing/2010/main" val="0"/>
              </a:ext>
            </a:extLst>
          </a:blip>
          <a:srcRect/>
          <a:stretch>
            <a:fillRect/>
          </a:stretch>
        </p:blipFill>
        <p:spPr>
          <a:xfrm>
            <a:off x="10253200" y="2013514"/>
            <a:ext cx="1616747" cy="2916163"/>
          </a:xfrm>
          <a:prstGeom prst="rect">
            <a:avLst/>
          </a:prstGeom>
          <a:noFill/>
          <a:ln>
            <a:noFill/>
          </a:ln>
        </p:spPr>
      </p:pic>
    </p:spTree>
    <p:extLst>
      <p:ext uri="{BB962C8B-B14F-4D97-AF65-F5344CB8AC3E}">
        <p14:creationId xmlns:p14="http://schemas.microsoft.com/office/powerpoint/2010/main" val="3191694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397;p4">
            <a:extLst>
              <a:ext uri="{FF2B5EF4-FFF2-40B4-BE49-F238E27FC236}">
                <a16:creationId xmlns:a16="http://schemas.microsoft.com/office/drawing/2014/main" id="{51A3F7F6-81A4-7A71-00E1-88097D0648BB}"/>
              </a:ext>
            </a:extLst>
          </p:cNvPr>
          <p:cNvGraphicFramePr/>
          <p:nvPr/>
        </p:nvGraphicFramePr>
        <p:xfrm>
          <a:off x="5520115" y="2164240"/>
          <a:ext cx="6212324" cy="3352800"/>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11093">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BOLÍVAR : Morales, Santa Rosa Del Sur, Simití.</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CESAR : Becerril, Bosconia, El Copey, La Paz, Manaure Balcón Del Cesar, Pueblo Bello, San Alberto, San Diego, San Martín, Valledupar.</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LA GUAJIRA : Dibulla, Distracción, Fonseca, La Jagua Del Pilar, Riohacha, San Juan Del Cesar, Urumita, Villanueva.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MAGDALENA : Aracataca, Ciénaga, Fundación, Santa Marta.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SUCRE : Chalán, Colosó, Ovejas.</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467775"/>
                  </a:ext>
                </a:extLst>
              </a:tr>
              <a:tr h="711093">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BOLÍVAR : El Carmen De Bolívar, Montecristo, Río Viejo, San Martín De Loba.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CESAR : Agustín Codazzi, Chimichagua, Chiriguaná, Curumaní, La Jagua De Ibirico, Pailitas.</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LA GUAJIRA : El Molino.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7115804"/>
                  </a:ext>
                </a:extLst>
              </a:tr>
              <a:tr h="711093">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BOLÍVAR : Barranco De Loba, Magangué, San Pablo.</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CÓRDOBA : Cereté, Ciénaga De Oro, Montelíbano, Tierralta.</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LA GUAJIRA : Manaure.</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1727770"/>
                  </a:ext>
                </a:extLst>
              </a:tr>
            </a:tbl>
          </a:graphicData>
        </a:graphic>
      </p:graphicFrame>
      <p:sp>
        <p:nvSpPr>
          <p:cNvPr id="4" name="Marcador de texto 3"/>
          <p:cNvSpPr>
            <a:spLocks noGrp="1"/>
          </p:cNvSpPr>
          <p:nvPr>
            <p:ph type="body" sz="quarter" idx="4294967295"/>
          </p:nvPr>
        </p:nvSpPr>
        <p:spPr>
          <a:xfrm>
            <a:off x="5754564" y="321364"/>
            <a:ext cx="2667688" cy="376237"/>
          </a:xfrm>
        </p:spPr>
        <p:txBody>
          <a:bodyPr>
            <a:normAutofit/>
          </a:bodyPr>
          <a:lstStyle/>
          <a:p>
            <a:pPr marL="0" indent="0">
              <a:buNone/>
            </a:pPr>
            <a:r>
              <a:rPr lang="es-CO" sz="2000" b="1" dirty="0">
                <a:solidFill>
                  <a:srgbClr val="C00000"/>
                </a:solidFill>
                <a:latin typeface="Verdana" panose="020B0604030504040204" pitchFamily="34" charset="0"/>
                <a:ea typeface="Verdana" panose="020B0604030504040204" pitchFamily="34" charset="0"/>
              </a:rPr>
              <a:t>REGIÓN CARIBE</a:t>
            </a:r>
            <a:endParaRPr lang="es-MX" sz="2000" b="1" dirty="0">
              <a:solidFill>
                <a:srgbClr val="C00000"/>
              </a:solidFill>
              <a:latin typeface="Verdana" panose="020B0604030504040204" pitchFamily="34" charset="0"/>
              <a:ea typeface="Verdana" panose="020B0604030504040204" pitchFamily="34" charset="0"/>
            </a:endParaRPr>
          </a:p>
        </p:txBody>
      </p:sp>
      <p:pic>
        <p:nvPicPr>
          <p:cNvPr id="14" name="Google Shape;399;p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07872" y="898592"/>
            <a:ext cx="4894748" cy="5686256"/>
          </a:xfrm>
          <a:prstGeom prst="rect">
            <a:avLst/>
          </a:prstGeom>
          <a:noFill/>
          <a:ln>
            <a:noFill/>
          </a:ln>
        </p:spPr>
      </p:pic>
      <p:pic>
        <p:nvPicPr>
          <p:cNvPr id="15" name="Google Shape;400;p4"/>
          <p:cNvPicPr preferRelativeResize="0"/>
          <p:nvPr/>
        </p:nvPicPr>
        <p:blipFill rotWithShape="1">
          <a:blip r:embed="rId4">
            <a:alphaModFix/>
          </a:blip>
          <a:srcRect/>
          <a:stretch/>
        </p:blipFill>
        <p:spPr>
          <a:xfrm>
            <a:off x="5710835" y="4870015"/>
            <a:ext cx="457200" cy="446694"/>
          </a:xfrm>
          <a:prstGeom prst="rect">
            <a:avLst/>
          </a:prstGeom>
          <a:noFill/>
          <a:ln>
            <a:noFill/>
          </a:ln>
        </p:spPr>
      </p:pic>
      <p:pic>
        <p:nvPicPr>
          <p:cNvPr id="16" name="Google Shape;406;p4" descr="Recurso 25.png"/>
          <p:cNvPicPr preferRelativeResize="0"/>
          <p:nvPr/>
        </p:nvPicPr>
        <p:blipFill rotWithShape="1">
          <a:blip r:embed="rId5">
            <a:alphaModFix/>
          </a:blip>
          <a:srcRect/>
          <a:stretch/>
        </p:blipFill>
        <p:spPr>
          <a:xfrm>
            <a:off x="5722581" y="3060139"/>
            <a:ext cx="457200" cy="446694"/>
          </a:xfrm>
          <a:prstGeom prst="rect">
            <a:avLst/>
          </a:prstGeom>
          <a:noFill/>
          <a:ln>
            <a:noFill/>
          </a:ln>
        </p:spPr>
      </p:pic>
      <p:pic>
        <p:nvPicPr>
          <p:cNvPr id="17" name="Google Shape;407;p4"/>
          <p:cNvPicPr preferRelativeResize="0"/>
          <p:nvPr/>
        </p:nvPicPr>
        <p:blipFill rotWithShape="1">
          <a:blip r:embed="rId6">
            <a:alphaModFix/>
          </a:blip>
          <a:srcRect/>
          <a:stretch/>
        </p:blipFill>
        <p:spPr>
          <a:xfrm>
            <a:off x="5710835" y="4069240"/>
            <a:ext cx="457200" cy="445047"/>
          </a:xfrm>
          <a:prstGeom prst="rect">
            <a:avLst/>
          </a:prstGeom>
          <a:noFill/>
          <a:ln>
            <a:noFill/>
          </a:ln>
        </p:spPr>
      </p:pic>
      <p:pic>
        <p:nvPicPr>
          <p:cNvPr id="2" name="Google Shape;204;p4">
            <a:extLst>
              <a:ext uri="{FF2B5EF4-FFF2-40B4-BE49-F238E27FC236}">
                <a16:creationId xmlns:a16="http://schemas.microsoft.com/office/drawing/2014/main" id="{1FB0382C-63F7-1018-6294-B7F54E8A7F5B}"/>
              </a:ext>
            </a:extLst>
          </p:cNvPr>
          <p:cNvPicPr preferRelativeResize="0"/>
          <p:nvPr/>
        </p:nvPicPr>
        <p:blipFill rotWithShape="1">
          <a:blip r:embed="rId7">
            <a:alphaModFix/>
          </a:blip>
          <a:srcRect/>
          <a:stretch/>
        </p:blipFill>
        <p:spPr>
          <a:xfrm>
            <a:off x="13229562" y="4724235"/>
            <a:ext cx="4343194" cy="1184948"/>
          </a:xfrm>
          <a:prstGeom prst="rect">
            <a:avLst/>
          </a:prstGeom>
          <a:noFill/>
          <a:ln>
            <a:noFill/>
          </a:ln>
        </p:spPr>
      </p:pic>
      <p:pic>
        <p:nvPicPr>
          <p:cNvPr id="5" name="Google Shape;204;p4">
            <a:extLst>
              <a:ext uri="{FF2B5EF4-FFF2-40B4-BE49-F238E27FC236}">
                <a16:creationId xmlns:a16="http://schemas.microsoft.com/office/drawing/2014/main" id="{1ECE3981-8A74-3F42-8A05-439559878514}"/>
              </a:ext>
            </a:extLst>
          </p:cNvPr>
          <p:cNvPicPr preferRelativeResize="0"/>
          <p:nvPr/>
        </p:nvPicPr>
        <p:blipFill rotWithShape="1">
          <a:blip r:embed="rId7">
            <a:alphaModFix/>
          </a:blip>
          <a:srcRect/>
          <a:stretch/>
        </p:blipFill>
        <p:spPr>
          <a:xfrm>
            <a:off x="12192000" y="7613943"/>
            <a:ext cx="4343194" cy="1266590"/>
          </a:xfrm>
          <a:prstGeom prst="rect">
            <a:avLst/>
          </a:prstGeom>
          <a:noFill/>
          <a:ln>
            <a:noFill/>
          </a:ln>
        </p:spPr>
      </p:pic>
    </p:spTree>
    <p:extLst>
      <p:ext uri="{BB962C8B-B14F-4D97-AF65-F5344CB8AC3E}">
        <p14:creationId xmlns:p14="http://schemas.microsoft.com/office/powerpoint/2010/main" val="2283824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9E701-7420-721B-9769-B87779358241}"/>
            </a:ext>
          </a:extLst>
        </p:cNvPr>
        <p:cNvGrpSpPr/>
        <p:nvPr/>
      </p:nvGrpSpPr>
      <p:grpSpPr>
        <a:xfrm>
          <a:off x="0" y="0"/>
          <a:ext cx="0" cy="0"/>
          <a:chOff x="0" y="0"/>
          <a:chExt cx="0" cy="0"/>
        </a:xfrm>
      </p:grpSpPr>
      <p:graphicFrame>
        <p:nvGraphicFramePr>
          <p:cNvPr id="5" name="Google Shape;397;p4">
            <a:extLst>
              <a:ext uri="{FF2B5EF4-FFF2-40B4-BE49-F238E27FC236}">
                <a16:creationId xmlns:a16="http://schemas.microsoft.com/office/drawing/2014/main" id="{452D440A-6078-976C-F17C-7619F5F737F8}"/>
              </a:ext>
            </a:extLst>
          </p:cNvPr>
          <p:cNvGraphicFramePr/>
          <p:nvPr/>
        </p:nvGraphicFramePr>
        <p:xfrm>
          <a:off x="4970204" y="931712"/>
          <a:ext cx="6212324" cy="5364480"/>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38067">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BOGOTÁ, D.C. : Bogotá, D.C..</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BOYACÁ : Belén, Betéitiva, Boavita, Campohermoso, Cerinza, Chiscas, Chita, Chivor, Covarachía, Cubará, Duitama, El Espino, Floresta, Garagoa, Guateque, Guayatá, Güicán De La Sierra, La Capilla, La Uvita, Miraflores, Mongua, Nobsa, Pachavita, Paipa, Panqueba, Paz De Río, San Luis De Gaceno, Santa María, Santa Rosa De Viterbo, Sativanorte, Sativasur, Soatá, Socotá, Somondoco, Sotaquirá, Susacón, Sutatenza, Tibasosa, Tutazá, Úmbita.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CUNDINAMARCA : Chipaque, Cáqueza, Fosca, Gachalá, Guayabetal, Gutiérrez, Machetá, Manta, Medina, Paratebueno, Quetame, Tibirita, Ubalá, Une, Villapinzón.</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NORTE DE SANTANDER : Chitagá, La Esperanza, Ábrego.</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SANTANDER : Aratoca, Barichara, Cabrera, Carcasí, Cepitá, Cerrito, Concepción, Confines, Coromoro, Curití, Encino, Enciso, Galán, Guaca, Hato, Los Santos, Macaravita, Matanza, Mogotes, Molagavita, Málaga, Onzaga, Palmar, Palmas Del Socorro, Piedecuesta, Pinchote, Páramo, San Andrés, San Gil, San Joaquín, San José De Miranda, San Miguel, Santa Bárbara, Socorro, Suratá, Tona.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467775"/>
                  </a:ext>
                </a:extLst>
              </a:tr>
              <a:tr h="59436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ANTIOQUIA : Briceño, Campamento, San Andrés De Cuerquía, Toledo, Yarumal.</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BOYACÁ : Aquitania, Chinavita, El Cocuy, Firavitoba, Guacamayas, Gámeza, Paya, Páez, San Mateo, Tasco, Tenza, Tipacoque, Ventaquemada.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CUNDINAMARCA : Beltrán, Carmen De Carupa, Fómeque, Gachetá, Gama, Guachetá, Guataquí, Jerusalén, Junín, Lenguazaque, Pulí, Sutatausa, Tausa, Villa De San Diego De Ubaté.</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NORTE DE SANTANDER : Arboledas, Bochalema, Chinácota, Cucutilla, El Carmen, Labateca, Los Patios, Mutiscua, Ocaña, Pamplona, Pamplonita, Ragonvalia.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SANTANDER : California, Capitanejo, Charalá, Girón, Gámbita, Jordán, Vetas, Villanueva.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934260"/>
                  </a:ext>
                </a:extLst>
              </a:tr>
            </a:tbl>
          </a:graphicData>
        </a:graphic>
      </p:graphicFrame>
      <p:pic>
        <p:nvPicPr>
          <p:cNvPr id="8" name="Google Shape;417;p5">
            <a:extLst>
              <a:ext uri="{FF2B5EF4-FFF2-40B4-BE49-F238E27FC236}">
                <a16:creationId xmlns:a16="http://schemas.microsoft.com/office/drawing/2014/main" id="{A18EAFF5-D701-4064-5072-6CEF731D10B6}"/>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34446" y="818237"/>
            <a:ext cx="4095664" cy="5779632"/>
          </a:xfrm>
          <a:prstGeom prst="rect">
            <a:avLst/>
          </a:prstGeom>
          <a:noFill/>
          <a:ln>
            <a:noFill/>
          </a:ln>
        </p:spPr>
      </p:pic>
      <p:pic>
        <p:nvPicPr>
          <p:cNvPr id="11" name="Google Shape;406;p4" descr="Recurso 25.png">
            <a:extLst>
              <a:ext uri="{FF2B5EF4-FFF2-40B4-BE49-F238E27FC236}">
                <a16:creationId xmlns:a16="http://schemas.microsoft.com/office/drawing/2014/main" id="{27480E6A-0DE8-8296-F689-96863AEA8324}"/>
              </a:ext>
            </a:extLst>
          </p:cNvPr>
          <p:cNvPicPr preferRelativeResize="0"/>
          <p:nvPr/>
        </p:nvPicPr>
        <p:blipFill rotWithShape="1">
          <a:blip r:embed="rId4">
            <a:alphaModFix/>
          </a:blip>
          <a:srcRect/>
          <a:stretch/>
        </p:blipFill>
        <p:spPr>
          <a:xfrm>
            <a:off x="5122231" y="2704556"/>
            <a:ext cx="457200" cy="446400"/>
          </a:xfrm>
          <a:prstGeom prst="rect">
            <a:avLst/>
          </a:prstGeom>
          <a:noFill/>
          <a:ln>
            <a:noFill/>
          </a:ln>
        </p:spPr>
      </p:pic>
      <p:sp>
        <p:nvSpPr>
          <p:cNvPr id="2" name="Marcador de texto 3">
            <a:extLst>
              <a:ext uri="{FF2B5EF4-FFF2-40B4-BE49-F238E27FC236}">
                <a16:creationId xmlns:a16="http://schemas.microsoft.com/office/drawing/2014/main" id="{13A90B85-012E-6296-075B-C1AE9099AAAC}"/>
              </a:ext>
            </a:extLst>
          </p:cNvPr>
          <p:cNvSpPr txBox="1">
            <a:spLocks/>
          </p:cNvSpPr>
          <p:nvPr/>
        </p:nvSpPr>
        <p:spPr>
          <a:xfrm>
            <a:off x="5754564" y="321364"/>
            <a:ext cx="2667688"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ANDINA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6" name="Google Shape;400;p4">
            <a:extLst>
              <a:ext uri="{FF2B5EF4-FFF2-40B4-BE49-F238E27FC236}">
                <a16:creationId xmlns:a16="http://schemas.microsoft.com/office/drawing/2014/main" id="{061649BA-BDC2-068F-3B4F-DBB13CF9A173}"/>
              </a:ext>
            </a:extLst>
          </p:cNvPr>
          <p:cNvPicPr preferRelativeResize="0"/>
          <p:nvPr/>
        </p:nvPicPr>
        <p:blipFill rotWithShape="1">
          <a:blip r:embed="rId5">
            <a:alphaModFix/>
          </a:blip>
          <a:srcRect/>
          <a:stretch/>
        </p:blipFill>
        <p:spPr>
          <a:xfrm>
            <a:off x="12904959" y="1201936"/>
            <a:ext cx="457200" cy="446694"/>
          </a:xfrm>
          <a:prstGeom prst="rect">
            <a:avLst/>
          </a:prstGeom>
          <a:noFill/>
          <a:ln>
            <a:noFill/>
          </a:ln>
        </p:spPr>
      </p:pic>
      <p:graphicFrame>
        <p:nvGraphicFramePr>
          <p:cNvPr id="3" name="Google Shape;397;p4">
            <a:extLst>
              <a:ext uri="{FF2B5EF4-FFF2-40B4-BE49-F238E27FC236}">
                <a16:creationId xmlns:a16="http://schemas.microsoft.com/office/drawing/2014/main" id="{9450277A-A4C3-31C9-ED73-B10B2DA9F3D3}"/>
              </a:ext>
            </a:extLst>
          </p:cNvPr>
          <p:cNvGraphicFramePr/>
          <p:nvPr/>
        </p:nvGraphicFramePr>
        <p:xfrm>
          <a:off x="12428090" y="4483447"/>
          <a:ext cx="6212324" cy="1172617"/>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76377">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CUNDINAMARCA : Jerusalén.</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HUILA : </a:t>
                      </a:r>
                      <a:r>
                        <a:rPr lang="es-ES" sz="1000" b="0" i="0" u="none" strike="noStrike" kern="1200" baseline="0" dirty="0" err="1">
                          <a:solidFill>
                            <a:srgbClr val="000000"/>
                          </a:solidFill>
                          <a:effectLst/>
                          <a:latin typeface="Verdana" panose="020B0604030504040204" pitchFamily="34" charset="0"/>
                          <a:ea typeface="Verdana" panose="020B0604030504040204" pitchFamily="34" charset="0"/>
                        </a:rPr>
                        <a:t>Villavieja</a:t>
                      </a:r>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TOLIMA : Armero, Natagaima.</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934260"/>
                  </a:ext>
                </a:extLst>
              </a:tr>
            </a:tbl>
          </a:graphicData>
        </a:graphic>
      </p:graphicFrame>
      <p:pic>
        <p:nvPicPr>
          <p:cNvPr id="9" name="Google Shape;407;p4">
            <a:extLst>
              <a:ext uri="{FF2B5EF4-FFF2-40B4-BE49-F238E27FC236}">
                <a16:creationId xmlns:a16="http://schemas.microsoft.com/office/drawing/2014/main" id="{FA9253B6-5FC3-3706-CA35-33114595B16F}"/>
              </a:ext>
            </a:extLst>
          </p:cNvPr>
          <p:cNvPicPr preferRelativeResize="0"/>
          <p:nvPr/>
        </p:nvPicPr>
        <p:blipFill rotWithShape="1">
          <a:blip r:embed="rId6">
            <a:alphaModFix/>
          </a:blip>
          <a:srcRect/>
          <a:stretch/>
        </p:blipFill>
        <p:spPr>
          <a:xfrm>
            <a:off x="5122231" y="4923800"/>
            <a:ext cx="451143" cy="445047"/>
          </a:xfrm>
          <a:prstGeom prst="rect">
            <a:avLst/>
          </a:prstGeom>
          <a:noFill/>
          <a:ln>
            <a:noFill/>
          </a:ln>
        </p:spPr>
      </p:pic>
      <p:pic>
        <p:nvPicPr>
          <p:cNvPr id="7" name="Google Shape;400;p4">
            <a:extLst>
              <a:ext uri="{FF2B5EF4-FFF2-40B4-BE49-F238E27FC236}">
                <a16:creationId xmlns:a16="http://schemas.microsoft.com/office/drawing/2014/main" id="{997731BA-72F7-CB94-BB58-5482D9803B49}"/>
              </a:ext>
            </a:extLst>
          </p:cNvPr>
          <p:cNvPicPr preferRelativeResize="0"/>
          <p:nvPr/>
        </p:nvPicPr>
        <p:blipFill rotWithShape="1">
          <a:blip r:embed="rId5">
            <a:alphaModFix/>
          </a:blip>
          <a:srcRect/>
          <a:stretch/>
        </p:blipFill>
        <p:spPr>
          <a:xfrm>
            <a:off x="13133559" y="2704556"/>
            <a:ext cx="457200" cy="446694"/>
          </a:xfrm>
          <a:prstGeom prst="rect">
            <a:avLst/>
          </a:prstGeom>
          <a:noFill/>
          <a:ln>
            <a:noFill/>
          </a:ln>
        </p:spPr>
      </p:pic>
    </p:spTree>
    <p:extLst>
      <p:ext uri="{BB962C8B-B14F-4D97-AF65-F5344CB8AC3E}">
        <p14:creationId xmlns:p14="http://schemas.microsoft.com/office/powerpoint/2010/main" val="2318180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oogle Shape;397;p4">
            <a:extLst>
              <a:ext uri="{FF2B5EF4-FFF2-40B4-BE49-F238E27FC236}">
                <a16:creationId xmlns:a16="http://schemas.microsoft.com/office/drawing/2014/main" id="{D14C4F92-EA66-FBEC-B536-53C8317B49C6}"/>
              </a:ext>
            </a:extLst>
          </p:cNvPr>
          <p:cNvGraphicFramePr/>
          <p:nvPr/>
        </p:nvGraphicFramePr>
        <p:xfrm>
          <a:off x="5044051" y="1880587"/>
          <a:ext cx="6212324" cy="3108960"/>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59436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ANTIOQUIA : Amalfi, Barbosa, Bello, Belmira, Buriticá, Cañasgordas, Concepción, Copacabana, Donmatías, Entrerríos, Girardota, Guadalupe, Liborina, Peque, Sabanalarga, San Jerónimo, San José De La Montaña, San Pedro De Los Milagros, San Vicente Ferrer, Santa Rosa De Osos, Santo Domingo, Yolombó.</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BOYACÁ : Almeida, Jericó, Labranzagrande, Pajarito, Pesca, Pisba, Rondón, Saboyá, San Eduardo, San Miguel De Sema, Santa Sofía, Sutamarchán, Toca.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CUNDINAMARCA : Apulo, Cajicá, Choachí, Chocontá, Chía, Cogua, Cota, Cucunubá, Fúquene, Girardot, Guasca, Guatavita, La Calera, Nariño, Pasca, Quipile, Sibaté, Simijaca, Soacha, Sopó, Susa, Tabio, Tenjo, Tocaima, Ubaque.</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NORTE DE SANTANDER : Cáchira, Cácota, Durania, Herrán, San Cayetano, San José De Cúcuta, Silos, Toledo, Villa Caro.</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SANTANDER : Albania, Charta, Chima, Chipatá, El Carmen De Chucurí, El Playón, Floridablanca, Guadalupe, Jesús María, Ocamonte, Puente Nacional, San Vicente De Chucurí, Simacota, Sucre, Valle De San José, Vélez, Zapatoca.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TOLIMA : Armero, Guamo, Piedras, Saldaña.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2311052"/>
                  </a:ext>
                </a:extLst>
              </a:tr>
            </a:tbl>
          </a:graphicData>
        </a:graphic>
      </p:graphicFrame>
      <p:pic>
        <p:nvPicPr>
          <p:cNvPr id="8" name="Google Shape;417;p5"/>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34446" y="818237"/>
            <a:ext cx="4095664" cy="5779632"/>
          </a:xfrm>
          <a:prstGeom prst="rect">
            <a:avLst/>
          </a:prstGeom>
          <a:noFill/>
          <a:ln>
            <a:noFill/>
          </a:ln>
        </p:spPr>
      </p:pic>
      <p:pic>
        <p:nvPicPr>
          <p:cNvPr id="11" name="Google Shape;406;p4" descr="Recurso 25.png"/>
          <p:cNvPicPr preferRelativeResize="0"/>
          <p:nvPr/>
        </p:nvPicPr>
        <p:blipFill rotWithShape="1">
          <a:blip r:embed="rId4">
            <a:alphaModFix/>
          </a:blip>
          <a:srcRect/>
          <a:stretch/>
        </p:blipFill>
        <p:spPr>
          <a:xfrm>
            <a:off x="13208407" y="2228555"/>
            <a:ext cx="457200" cy="446400"/>
          </a:xfrm>
          <a:prstGeom prst="rect">
            <a:avLst/>
          </a:prstGeom>
          <a:noFill/>
          <a:ln>
            <a:noFill/>
          </a:ln>
        </p:spPr>
      </p:pic>
      <p:sp>
        <p:nvSpPr>
          <p:cNvPr id="2" name="Marcador de texto 3">
            <a:extLst>
              <a:ext uri="{FF2B5EF4-FFF2-40B4-BE49-F238E27FC236}">
                <a16:creationId xmlns:a16="http://schemas.microsoft.com/office/drawing/2014/main" id="{D8E16143-E2D4-5895-84D7-BFAE1382380A}"/>
              </a:ext>
            </a:extLst>
          </p:cNvPr>
          <p:cNvSpPr txBox="1">
            <a:spLocks/>
          </p:cNvSpPr>
          <p:nvPr/>
        </p:nvSpPr>
        <p:spPr>
          <a:xfrm>
            <a:off x="5754564" y="321364"/>
            <a:ext cx="2667688"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ANDINA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6" name="Google Shape;400;p4">
            <a:extLst>
              <a:ext uri="{FF2B5EF4-FFF2-40B4-BE49-F238E27FC236}">
                <a16:creationId xmlns:a16="http://schemas.microsoft.com/office/drawing/2014/main" id="{6D7B29C9-C9AD-F3DB-B29C-FCC22B1F192F}"/>
              </a:ext>
            </a:extLst>
          </p:cNvPr>
          <p:cNvPicPr preferRelativeResize="0"/>
          <p:nvPr/>
        </p:nvPicPr>
        <p:blipFill rotWithShape="1">
          <a:blip r:embed="rId5">
            <a:alphaModFix/>
          </a:blip>
          <a:srcRect/>
          <a:stretch/>
        </p:blipFill>
        <p:spPr>
          <a:xfrm>
            <a:off x="12904959" y="1201936"/>
            <a:ext cx="457200" cy="446694"/>
          </a:xfrm>
          <a:prstGeom prst="rect">
            <a:avLst/>
          </a:prstGeom>
          <a:noFill/>
          <a:ln>
            <a:noFill/>
          </a:ln>
        </p:spPr>
      </p:pic>
      <p:graphicFrame>
        <p:nvGraphicFramePr>
          <p:cNvPr id="3" name="Google Shape;397;p4">
            <a:extLst>
              <a:ext uri="{FF2B5EF4-FFF2-40B4-BE49-F238E27FC236}">
                <a16:creationId xmlns:a16="http://schemas.microsoft.com/office/drawing/2014/main" id="{AF1C0116-5AF9-AB1F-B4DF-49B13D212CEC}"/>
              </a:ext>
            </a:extLst>
          </p:cNvPr>
          <p:cNvGraphicFramePr/>
          <p:nvPr/>
        </p:nvGraphicFramePr>
        <p:xfrm>
          <a:off x="12428090" y="4483447"/>
          <a:ext cx="6212324" cy="1172617"/>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76377">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CUNDINAMARCA : Jerusalén.</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HUILA : </a:t>
                      </a:r>
                      <a:r>
                        <a:rPr lang="es-ES" sz="1000" b="0" i="0" u="none" strike="noStrike" kern="1200" baseline="0" dirty="0" err="1">
                          <a:solidFill>
                            <a:srgbClr val="000000"/>
                          </a:solidFill>
                          <a:effectLst/>
                          <a:latin typeface="Verdana" panose="020B0604030504040204" pitchFamily="34" charset="0"/>
                          <a:ea typeface="Verdana" panose="020B0604030504040204" pitchFamily="34" charset="0"/>
                        </a:rPr>
                        <a:t>Villavieja</a:t>
                      </a:r>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TOLIMA : Armero, Natagaima.</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934260"/>
                  </a:ext>
                </a:extLst>
              </a:tr>
            </a:tbl>
          </a:graphicData>
        </a:graphic>
      </p:graphicFrame>
      <p:pic>
        <p:nvPicPr>
          <p:cNvPr id="9" name="Google Shape;407;p4">
            <a:extLst>
              <a:ext uri="{FF2B5EF4-FFF2-40B4-BE49-F238E27FC236}">
                <a16:creationId xmlns:a16="http://schemas.microsoft.com/office/drawing/2014/main" id="{905B048C-7A34-716C-0447-205E0D225769}"/>
              </a:ext>
            </a:extLst>
          </p:cNvPr>
          <p:cNvPicPr preferRelativeResize="0"/>
          <p:nvPr/>
        </p:nvPicPr>
        <p:blipFill rotWithShape="1">
          <a:blip r:embed="rId6">
            <a:alphaModFix/>
          </a:blip>
          <a:srcRect/>
          <a:stretch/>
        </p:blipFill>
        <p:spPr>
          <a:xfrm>
            <a:off x="12985864" y="3206476"/>
            <a:ext cx="451143" cy="445047"/>
          </a:xfrm>
          <a:prstGeom prst="rect">
            <a:avLst/>
          </a:prstGeom>
          <a:noFill/>
          <a:ln>
            <a:noFill/>
          </a:ln>
        </p:spPr>
      </p:pic>
      <p:pic>
        <p:nvPicPr>
          <p:cNvPr id="7" name="Google Shape;400;p4">
            <a:extLst>
              <a:ext uri="{FF2B5EF4-FFF2-40B4-BE49-F238E27FC236}">
                <a16:creationId xmlns:a16="http://schemas.microsoft.com/office/drawing/2014/main" id="{5837F0A0-05D8-3988-CB18-F93DCCA0BA9A}"/>
              </a:ext>
            </a:extLst>
          </p:cNvPr>
          <p:cNvPicPr preferRelativeResize="0"/>
          <p:nvPr/>
        </p:nvPicPr>
        <p:blipFill rotWithShape="1">
          <a:blip r:embed="rId5">
            <a:alphaModFix/>
          </a:blip>
          <a:srcRect/>
          <a:stretch/>
        </p:blipFill>
        <p:spPr>
          <a:xfrm>
            <a:off x="5283140" y="3428176"/>
            <a:ext cx="457200" cy="446694"/>
          </a:xfrm>
          <a:prstGeom prst="rect">
            <a:avLst/>
          </a:prstGeom>
          <a:noFill/>
          <a:ln>
            <a:noFill/>
          </a:ln>
        </p:spPr>
      </p:pic>
    </p:spTree>
    <p:extLst>
      <p:ext uri="{BB962C8B-B14F-4D97-AF65-F5344CB8AC3E}">
        <p14:creationId xmlns:p14="http://schemas.microsoft.com/office/powerpoint/2010/main" val="138556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oogle Shape;397;p4">
            <a:extLst>
              <a:ext uri="{FF2B5EF4-FFF2-40B4-BE49-F238E27FC236}">
                <a16:creationId xmlns:a16="http://schemas.microsoft.com/office/drawing/2014/main" id="{2DF7E481-E976-3A41-19E0-791FD19F60A7}"/>
              </a:ext>
            </a:extLst>
          </p:cNvPr>
          <p:cNvGraphicFramePr/>
          <p:nvPr/>
        </p:nvGraphicFramePr>
        <p:xfrm>
          <a:off x="13279012" y="2431042"/>
          <a:ext cx="6672905" cy="1164434"/>
        </p:xfrm>
        <a:graphic>
          <a:graphicData uri="http://schemas.openxmlformats.org/drawingml/2006/table">
            <a:tbl>
              <a:tblPr>
                <a:noFill/>
              </a:tblPr>
              <a:tblGrid>
                <a:gridCol w="848718">
                  <a:extLst>
                    <a:ext uri="{9D8B030D-6E8A-4147-A177-3AD203B41FA5}">
                      <a16:colId xmlns:a16="http://schemas.microsoft.com/office/drawing/2014/main" val="20000"/>
                    </a:ext>
                  </a:extLst>
                </a:gridCol>
                <a:gridCol w="5824187">
                  <a:extLst>
                    <a:ext uri="{9D8B030D-6E8A-4147-A177-3AD203B41FA5}">
                      <a16:colId xmlns:a16="http://schemas.microsoft.com/office/drawing/2014/main" val="20001"/>
                    </a:ext>
                  </a:extLst>
                </a:gridCol>
              </a:tblGrid>
              <a:tr h="383806">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68194">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D080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it-IT" sz="1000" b="0" i="0" u="none" strike="noStrike" dirty="0">
                          <a:solidFill>
                            <a:srgbClr val="000000"/>
                          </a:solidFill>
                          <a:effectLst/>
                          <a:latin typeface="Verdana" panose="020B0604030504040204" pitchFamily="34" charset="0"/>
                          <a:ea typeface="Verdana" panose="020B0604030504040204" pitchFamily="34" charset="0"/>
                        </a:rPr>
                        <a:t>NARIÑO : Roberto Payán.</a:t>
                      </a:r>
                    </a:p>
                    <a:p>
                      <a:pPr algn="l" fontAlgn="b"/>
                      <a:r>
                        <a:rPr lang="it-IT" sz="1000" b="0" i="0" u="none" strike="noStrike" dirty="0">
                          <a:solidFill>
                            <a:srgbClr val="000000"/>
                          </a:solidFill>
                          <a:effectLst/>
                          <a:latin typeface="Verdana" panose="020B0604030504040204" pitchFamily="34" charset="0"/>
                          <a:ea typeface="Verdana" panose="020B0604030504040204" pitchFamily="34" charset="0"/>
                        </a:rPr>
                        <a:t>VALLE DEL CAUCA : Guacari.</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D080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3529624"/>
                  </a:ext>
                </a:extLst>
              </a:tr>
            </a:tbl>
          </a:graphicData>
        </a:graphic>
      </p:graphicFrame>
      <p:pic>
        <p:nvPicPr>
          <p:cNvPr id="9" name="Google Shape;434;p6"/>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31592" y="786052"/>
            <a:ext cx="3667442" cy="5859113"/>
          </a:xfrm>
          <a:prstGeom prst="rect">
            <a:avLst/>
          </a:prstGeom>
          <a:noFill/>
          <a:ln>
            <a:noFill/>
          </a:ln>
        </p:spPr>
      </p:pic>
      <p:pic>
        <p:nvPicPr>
          <p:cNvPr id="11" name="Google Shape;400;p4"/>
          <p:cNvPicPr preferRelativeResize="0"/>
          <p:nvPr/>
        </p:nvPicPr>
        <p:blipFill rotWithShape="1">
          <a:blip r:embed="rId4">
            <a:alphaModFix/>
          </a:blip>
          <a:srcRect/>
          <a:stretch/>
        </p:blipFill>
        <p:spPr>
          <a:xfrm>
            <a:off x="13462027" y="2999502"/>
            <a:ext cx="457200" cy="446694"/>
          </a:xfrm>
          <a:prstGeom prst="rect">
            <a:avLst/>
          </a:prstGeom>
          <a:noFill/>
          <a:ln>
            <a:noFill/>
          </a:ln>
        </p:spPr>
      </p:pic>
      <p:pic>
        <p:nvPicPr>
          <p:cNvPr id="12" name="Google Shape;406;p4" descr="Recurso 25.png"/>
          <p:cNvPicPr preferRelativeResize="0"/>
          <p:nvPr/>
        </p:nvPicPr>
        <p:blipFill rotWithShape="1">
          <a:blip r:embed="rId5">
            <a:alphaModFix/>
          </a:blip>
          <a:srcRect/>
          <a:stretch/>
        </p:blipFill>
        <p:spPr>
          <a:xfrm>
            <a:off x="13749625" y="2827268"/>
            <a:ext cx="457200" cy="446694"/>
          </a:xfrm>
          <a:prstGeom prst="rect">
            <a:avLst/>
          </a:prstGeom>
          <a:noFill/>
          <a:ln>
            <a:noFill/>
          </a:ln>
        </p:spPr>
      </p:pic>
      <p:pic>
        <p:nvPicPr>
          <p:cNvPr id="14" name="Google Shape;407;p4"/>
          <p:cNvPicPr preferRelativeResize="0"/>
          <p:nvPr/>
        </p:nvPicPr>
        <p:blipFill rotWithShape="1">
          <a:blip r:embed="rId6">
            <a:alphaModFix/>
          </a:blip>
          <a:srcRect/>
          <a:stretch/>
        </p:blipFill>
        <p:spPr>
          <a:xfrm>
            <a:off x="13978225" y="1881355"/>
            <a:ext cx="457200" cy="445047"/>
          </a:xfrm>
          <a:prstGeom prst="rect">
            <a:avLst/>
          </a:prstGeom>
          <a:noFill/>
          <a:ln>
            <a:noFill/>
          </a:ln>
        </p:spPr>
      </p:pic>
      <p:sp>
        <p:nvSpPr>
          <p:cNvPr id="2" name="Marcador de texto 3">
            <a:extLst>
              <a:ext uri="{FF2B5EF4-FFF2-40B4-BE49-F238E27FC236}">
                <a16:creationId xmlns:a16="http://schemas.microsoft.com/office/drawing/2014/main" id="{EFCAF995-3D40-5874-5F61-39811C2D8D70}"/>
              </a:ext>
            </a:extLst>
          </p:cNvPr>
          <p:cNvSpPr txBox="1">
            <a:spLocks/>
          </p:cNvSpPr>
          <p:nvPr/>
        </p:nvSpPr>
        <p:spPr>
          <a:xfrm>
            <a:off x="5754563" y="321364"/>
            <a:ext cx="2820093" cy="37623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PACÍFICO</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3" name="Google Shape;204;p4">
            <a:extLst>
              <a:ext uri="{FF2B5EF4-FFF2-40B4-BE49-F238E27FC236}">
                <a16:creationId xmlns:a16="http://schemas.microsoft.com/office/drawing/2014/main" id="{4F05A20F-6C29-B70A-2FAC-A76BF8431E91}"/>
              </a:ext>
            </a:extLst>
          </p:cNvPr>
          <p:cNvPicPr preferRelativeResize="0"/>
          <p:nvPr/>
        </p:nvPicPr>
        <p:blipFill rotWithShape="1">
          <a:blip r:embed="rId7">
            <a:alphaModFix/>
          </a:blip>
          <a:srcRect/>
          <a:stretch/>
        </p:blipFill>
        <p:spPr>
          <a:xfrm>
            <a:off x="5362323" y="2795705"/>
            <a:ext cx="4343194" cy="1266590"/>
          </a:xfrm>
          <a:prstGeom prst="rect">
            <a:avLst/>
          </a:prstGeom>
          <a:noFill/>
          <a:ln>
            <a:noFill/>
          </a:ln>
        </p:spPr>
      </p:pic>
      <p:pic>
        <p:nvPicPr>
          <p:cNvPr id="6" name="Google Shape;400;p4">
            <a:extLst>
              <a:ext uri="{FF2B5EF4-FFF2-40B4-BE49-F238E27FC236}">
                <a16:creationId xmlns:a16="http://schemas.microsoft.com/office/drawing/2014/main" id="{A67E5F8B-4B48-7A86-6DBD-94F610A5FA04}"/>
              </a:ext>
            </a:extLst>
          </p:cNvPr>
          <p:cNvPicPr preferRelativeResize="0"/>
          <p:nvPr/>
        </p:nvPicPr>
        <p:blipFill rotWithShape="1">
          <a:blip r:embed="rId4">
            <a:alphaModFix/>
          </a:blip>
          <a:srcRect/>
          <a:stretch/>
        </p:blipFill>
        <p:spPr>
          <a:xfrm>
            <a:off x="13919227" y="4080247"/>
            <a:ext cx="457200" cy="446694"/>
          </a:xfrm>
          <a:prstGeom prst="rect">
            <a:avLst/>
          </a:prstGeom>
          <a:noFill/>
          <a:ln>
            <a:noFill/>
          </a:ln>
        </p:spPr>
      </p:pic>
      <p:pic>
        <p:nvPicPr>
          <p:cNvPr id="10" name="Google Shape;407;p4">
            <a:extLst>
              <a:ext uri="{FF2B5EF4-FFF2-40B4-BE49-F238E27FC236}">
                <a16:creationId xmlns:a16="http://schemas.microsoft.com/office/drawing/2014/main" id="{C2D956C0-AEA4-0FAE-F230-5942A8054A91}"/>
              </a:ext>
            </a:extLst>
          </p:cNvPr>
          <p:cNvPicPr preferRelativeResize="0"/>
          <p:nvPr/>
        </p:nvPicPr>
        <p:blipFill rotWithShape="1">
          <a:blip r:embed="rId6">
            <a:alphaModFix/>
          </a:blip>
          <a:srcRect/>
          <a:stretch/>
        </p:blipFill>
        <p:spPr>
          <a:xfrm>
            <a:off x="13721540" y="1284241"/>
            <a:ext cx="457200" cy="445047"/>
          </a:xfrm>
          <a:prstGeom prst="rect">
            <a:avLst/>
          </a:prstGeom>
          <a:noFill/>
          <a:ln>
            <a:noFill/>
          </a:ln>
        </p:spPr>
      </p:pic>
      <p:pic>
        <p:nvPicPr>
          <p:cNvPr id="4" name="Google Shape;406;p4" descr="Recurso 25.png">
            <a:extLst>
              <a:ext uri="{FF2B5EF4-FFF2-40B4-BE49-F238E27FC236}">
                <a16:creationId xmlns:a16="http://schemas.microsoft.com/office/drawing/2014/main" id="{A3E9DDF1-325E-0FCD-4B5C-CAFE3EE45F81}"/>
              </a:ext>
            </a:extLst>
          </p:cNvPr>
          <p:cNvPicPr preferRelativeResize="0"/>
          <p:nvPr/>
        </p:nvPicPr>
        <p:blipFill rotWithShape="1">
          <a:blip r:embed="rId5">
            <a:alphaModFix/>
          </a:blip>
          <a:srcRect/>
          <a:stretch/>
        </p:blipFill>
        <p:spPr>
          <a:xfrm>
            <a:off x="12372322" y="2380574"/>
            <a:ext cx="432711" cy="446694"/>
          </a:xfrm>
          <a:prstGeom prst="rect">
            <a:avLst/>
          </a:prstGeom>
          <a:noFill/>
          <a:ln>
            <a:noFill/>
          </a:ln>
        </p:spPr>
      </p:pic>
    </p:spTree>
    <p:extLst>
      <p:ext uri="{BB962C8B-B14F-4D97-AF65-F5344CB8AC3E}">
        <p14:creationId xmlns:p14="http://schemas.microsoft.com/office/powerpoint/2010/main" val="4102868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397;p4">
            <a:extLst>
              <a:ext uri="{FF2B5EF4-FFF2-40B4-BE49-F238E27FC236}">
                <a16:creationId xmlns:a16="http://schemas.microsoft.com/office/drawing/2014/main" id="{1D16E92F-972C-7A2C-B172-83EED89CE5C9}"/>
              </a:ext>
            </a:extLst>
          </p:cNvPr>
          <p:cNvGraphicFramePr/>
          <p:nvPr/>
        </p:nvGraphicFramePr>
        <p:xfrm>
          <a:off x="5324967" y="2292808"/>
          <a:ext cx="6212324" cy="3505200"/>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06602">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ARAUCA : Cravo Norte, Tame.</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CASANARE : Hato Corozal, La Salina, Maní, Monterrey, Paz De Ariporo, Sabanalarga.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META : Barranca De Upía, Cabuyaro, Cumaral, Granada, Mapiripán, Mesetas, Puerto Gaitán, Puerto Lleras, Puerto López, Puerto Rico, Restrepo, San Carlos De Guaroa, San Juanito, San Martín, Vistahermosa.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VICHADA : La Primavera, Puerto Carreño.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467775"/>
                  </a:ext>
                </a:extLst>
              </a:tr>
              <a:tr h="657225">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ARAUCA : Arauca, Fortul, Puerto Rondón.</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CASANARE : </a:t>
                      </a:r>
                      <a:r>
                        <a:rPr lang="es-ES" sz="1000" b="0" i="0" u="none" strike="noStrike" kern="1200" baseline="0" dirty="0" err="1">
                          <a:solidFill>
                            <a:srgbClr val="000000"/>
                          </a:solidFill>
                          <a:effectLst/>
                          <a:latin typeface="Verdana" panose="020B0604030504040204" pitchFamily="34" charset="0"/>
                          <a:ea typeface="Verdana" panose="020B0604030504040204" pitchFamily="34" charset="0"/>
                        </a:rPr>
                        <a:t>Chámeza</a:t>
                      </a:r>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 Nunchía, San Luis De Palenque, Tauramena, Yopal.</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META : Acacías, El Calvario, Villavicencio.</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VICHADA : Cumaribo, Santa Rosalía.</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1670614"/>
                  </a:ext>
                </a:extLst>
              </a:tr>
              <a:tr h="36576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ARAUCA : Arauquita, Saravena.</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CASANARE : Aguazul, Orocué, Recetor, Trinidad, Támara, Villanueva.</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META : Castilla La Nueva, El Castillo, Fuente De Oro, La Macarena, Lejanías, San Juan De Arama, Uribe.</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7435126"/>
                  </a:ext>
                </a:extLst>
              </a:tr>
            </a:tbl>
          </a:graphicData>
        </a:graphic>
      </p:graphicFrame>
      <p:pic>
        <p:nvPicPr>
          <p:cNvPr id="8" name="Google Shape;450;p7"/>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71389" y="1445709"/>
            <a:ext cx="4650202" cy="4860681"/>
          </a:xfrm>
          <a:prstGeom prst="rect">
            <a:avLst/>
          </a:prstGeom>
          <a:noFill/>
          <a:ln>
            <a:noFill/>
          </a:ln>
        </p:spPr>
      </p:pic>
      <p:graphicFrame>
        <p:nvGraphicFramePr>
          <p:cNvPr id="10" name="Google Shape;397;p4"/>
          <p:cNvGraphicFramePr/>
          <p:nvPr/>
        </p:nvGraphicFramePr>
        <p:xfrm>
          <a:off x="12634696" y="3189066"/>
          <a:ext cx="5991087" cy="1116240"/>
        </p:xfrm>
        <a:graphic>
          <a:graphicData uri="http://schemas.openxmlformats.org/drawingml/2006/table">
            <a:tbl>
              <a:tblPr>
                <a:noFill/>
              </a:tblPr>
              <a:tblGrid>
                <a:gridCol w="791243">
                  <a:extLst>
                    <a:ext uri="{9D8B030D-6E8A-4147-A177-3AD203B41FA5}">
                      <a16:colId xmlns:a16="http://schemas.microsoft.com/office/drawing/2014/main" val="20000"/>
                    </a:ext>
                  </a:extLst>
                </a:gridCol>
                <a:gridCol w="5199844">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20000">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META : La Macarena, Uribe.</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9525" cap="flat" cmpd="sng" algn="ctr">
                      <a:noFill/>
                      <a:prstDash val="solid"/>
                      <a:round/>
                      <a:headEnd type="none" w="sm" len="sm"/>
                      <a:tailEnd type="none" w="sm" len="sm"/>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1838164"/>
                  </a:ext>
                </a:extLst>
              </a:tr>
            </a:tbl>
          </a:graphicData>
        </a:graphic>
      </p:graphicFrame>
      <p:pic>
        <p:nvPicPr>
          <p:cNvPr id="11" name="Google Shape;400;p4"/>
          <p:cNvPicPr preferRelativeResize="0"/>
          <p:nvPr/>
        </p:nvPicPr>
        <p:blipFill rotWithShape="1">
          <a:blip r:embed="rId4">
            <a:alphaModFix/>
          </a:blip>
          <a:srcRect/>
          <a:stretch/>
        </p:blipFill>
        <p:spPr>
          <a:xfrm>
            <a:off x="12866936" y="286135"/>
            <a:ext cx="457200" cy="446694"/>
          </a:xfrm>
          <a:prstGeom prst="rect">
            <a:avLst/>
          </a:prstGeom>
          <a:noFill/>
          <a:ln>
            <a:noFill/>
          </a:ln>
        </p:spPr>
      </p:pic>
      <p:sp>
        <p:nvSpPr>
          <p:cNvPr id="2" name="Marcador de texto 3">
            <a:extLst>
              <a:ext uri="{FF2B5EF4-FFF2-40B4-BE49-F238E27FC236}">
                <a16:creationId xmlns:a16="http://schemas.microsoft.com/office/drawing/2014/main" id="{A25F4589-4303-1530-7066-5F56062A4B90}"/>
              </a:ext>
            </a:extLst>
          </p:cNvPr>
          <p:cNvSpPr txBox="1">
            <a:spLocks/>
          </p:cNvSpPr>
          <p:nvPr/>
        </p:nvSpPr>
        <p:spPr>
          <a:xfrm>
            <a:off x="5754564" y="321364"/>
            <a:ext cx="2975368" cy="37623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ORINOQUÍA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14" name="Google Shape;407;p4"/>
          <p:cNvPicPr preferRelativeResize="0"/>
          <p:nvPr/>
        </p:nvPicPr>
        <p:blipFill rotWithShape="1">
          <a:blip r:embed="rId5">
            <a:alphaModFix/>
          </a:blip>
          <a:srcRect/>
          <a:stretch/>
        </p:blipFill>
        <p:spPr>
          <a:xfrm>
            <a:off x="5502307" y="4250096"/>
            <a:ext cx="451143" cy="445047"/>
          </a:xfrm>
          <a:prstGeom prst="rect">
            <a:avLst/>
          </a:prstGeom>
          <a:noFill/>
          <a:ln>
            <a:noFill/>
          </a:ln>
        </p:spPr>
      </p:pic>
      <p:pic>
        <p:nvPicPr>
          <p:cNvPr id="15" name="Google Shape;406;p4" descr="Recurso 25.png">
            <a:extLst>
              <a:ext uri="{FF2B5EF4-FFF2-40B4-BE49-F238E27FC236}">
                <a16:creationId xmlns:a16="http://schemas.microsoft.com/office/drawing/2014/main" id="{FBEB5187-C1CE-3B4F-8302-25F4D9939666}"/>
              </a:ext>
            </a:extLst>
          </p:cNvPr>
          <p:cNvPicPr preferRelativeResize="0"/>
          <p:nvPr/>
        </p:nvPicPr>
        <p:blipFill rotWithShape="1">
          <a:blip r:embed="rId6">
            <a:alphaModFix/>
          </a:blip>
          <a:srcRect/>
          <a:stretch/>
        </p:blipFill>
        <p:spPr>
          <a:xfrm>
            <a:off x="5495400" y="3159367"/>
            <a:ext cx="432711" cy="446694"/>
          </a:xfrm>
          <a:prstGeom prst="rect">
            <a:avLst/>
          </a:prstGeom>
          <a:noFill/>
          <a:ln>
            <a:noFill/>
          </a:ln>
        </p:spPr>
      </p:pic>
      <p:pic>
        <p:nvPicPr>
          <p:cNvPr id="12" name="Google Shape;204;p4">
            <a:extLst>
              <a:ext uri="{FF2B5EF4-FFF2-40B4-BE49-F238E27FC236}">
                <a16:creationId xmlns:a16="http://schemas.microsoft.com/office/drawing/2014/main" id="{257F64AE-C783-11CF-8882-830D0189A22B}"/>
              </a:ext>
            </a:extLst>
          </p:cNvPr>
          <p:cNvPicPr preferRelativeResize="0"/>
          <p:nvPr/>
        </p:nvPicPr>
        <p:blipFill rotWithShape="1">
          <a:blip r:embed="rId7">
            <a:alphaModFix/>
          </a:blip>
          <a:srcRect/>
          <a:stretch/>
        </p:blipFill>
        <p:spPr>
          <a:xfrm>
            <a:off x="13986551" y="908930"/>
            <a:ext cx="4343194" cy="1266590"/>
          </a:xfrm>
          <a:prstGeom prst="rect">
            <a:avLst/>
          </a:prstGeom>
          <a:noFill/>
          <a:ln>
            <a:noFill/>
          </a:ln>
        </p:spPr>
      </p:pic>
      <p:pic>
        <p:nvPicPr>
          <p:cNvPr id="4" name="Google Shape;400;p4">
            <a:extLst>
              <a:ext uri="{FF2B5EF4-FFF2-40B4-BE49-F238E27FC236}">
                <a16:creationId xmlns:a16="http://schemas.microsoft.com/office/drawing/2014/main" id="{4E08E25C-A800-D737-DBB3-C4EDD5B1ECFD}"/>
              </a:ext>
            </a:extLst>
          </p:cNvPr>
          <p:cNvPicPr preferRelativeResize="0"/>
          <p:nvPr/>
        </p:nvPicPr>
        <p:blipFill rotWithShape="1">
          <a:blip r:embed="rId4">
            <a:alphaModFix/>
          </a:blip>
          <a:srcRect/>
          <a:stretch/>
        </p:blipFill>
        <p:spPr>
          <a:xfrm>
            <a:off x="5502307" y="5115831"/>
            <a:ext cx="457200" cy="446694"/>
          </a:xfrm>
          <a:prstGeom prst="rect">
            <a:avLst/>
          </a:prstGeom>
          <a:noFill/>
          <a:ln>
            <a:noFill/>
          </a:ln>
        </p:spPr>
      </p:pic>
    </p:spTree>
    <p:extLst>
      <p:ext uri="{BB962C8B-B14F-4D97-AF65-F5344CB8AC3E}">
        <p14:creationId xmlns:p14="http://schemas.microsoft.com/office/powerpoint/2010/main" val="325850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63;p8"/>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13790" y="1265235"/>
            <a:ext cx="4810504" cy="5020960"/>
          </a:xfrm>
          <a:prstGeom prst="rect">
            <a:avLst/>
          </a:prstGeom>
          <a:noFill/>
          <a:ln>
            <a:noFill/>
          </a:ln>
        </p:spPr>
      </p:pic>
      <p:sp>
        <p:nvSpPr>
          <p:cNvPr id="2" name="Marcador de texto 3">
            <a:extLst>
              <a:ext uri="{FF2B5EF4-FFF2-40B4-BE49-F238E27FC236}">
                <a16:creationId xmlns:a16="http://schemas.microsoft.com/office/drawing/2014/main" id="{2C8DCA78-3F02-9F55-074D-D9458EEBEFC8}"/>
              </a:ext>
            </a:extLst>
          </p:cNvPr>
          <p:cNvSpPr txBox="1">
            <a:spLocks/>
          </p:cNvSpPr>
          <p:nvPr/>
        </p:nvSpPr>
        <p:spPr>
          <a:xfrm>
            <a:off x="5754563" y="321364"/>
            <a:ext cx="325141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AMAZONIA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5" name="Google Shape;406;p4" descr="Recurso 25.png">
            <a:extLst>
              <a:ext uri="{FF2B5EF4-FFF2-40B4-BE49-F238E27FC236}">
                <a16:creationId xmlns:a16="http://schemas.microsoft.com/office/drawing/2014/main" id="{25872F5A-D4C1-5F22-C5F8-F1BEE3ACD787}"/>
              </a:ext>
            </a:extLst>
          </p:cNvPr>
          <p:cNvPicPr preferRelativeResize="0"/>
          <p:nvPr/>
        </p:nvPicPr>
        <p:blipFill rotWithShape="1">
          <a:blip r:embed="rId4">
            <a:alphaModFix/>
          </a:blip>
          <a:srcRect/>
          <a:stretch/>
        </p:blipFill>
        <p:spPr>
          <a:xfrm>
            <a:off x="13027152" y="3552368"/>
            <a:ext cx="457200" cy="446694"/>
          </a:xfrm>
          <a:prstGeom prst="rect">
            <a:avLst/>
          </a:prstGeom>
          <a:noFill/>
          <a:ln>
            <a:noFill/>
          </a:ln>
        </p:spPr>
      </p:pic>
      <p:pic>
        <p:nvPicPr>
          <p:cNvPr id="8" name="Google Shape;407;p4">
            <a:extLst>
              <a:ext uri="{FF2B5EF4-FFF2-40B4-BE49-F238E27FC236}">
                <a16:creationId xmlns:a16="http://schemas.microsoft.com/office/drawing/2014/main" id="{18BB746F-58AB-BDE3-2A5C-85E5C35C5474}"/>
              </a:ext>
            </a:extLst>
          </p:cNvPr>
          <p:cNvPicPr preferRelativeResize="0"/>
          <p:nvPr/>
        </p:nvPicPr>
        <p:blipFill rotWithShape="1">
          <a:blip r:embed="rId5">
            <a:alphaModFix/>
          </a:blip>
          <a:srcRect/>
          <a:stretch/>
        </p:blipFill>
        <p:spPr>
          <a:xfrm>
            <a:off x="5754563" y="3206476"/>
            <a:ext cx="457200" cy="445047"/>
          </a:xfrm>
          <a:prstGeom prst="rect">
            <a:avLst/>
          </a:prstGeom>
          <a:noFill/>
          <a:ln>
            <a:noFill/>
          </a:ln>
        </p:spPr>
      </p:pic>
      <p:graphicFrame>
        <p:nvGraphicFramePr>
          <p:cNvPr id="4" name="Google Shape;397;p4">
            <a:extLst>
              <a:ext uri="{FF2B5EF4-FFF2-40B4-BE49-F238E27FC236}">
                <a16:creationId xmlns:a16="http://schemas.microsoft.com/office/drawing/2014/main" id="{AFA4155C-E2B3-A82C-C3B2-7C0D733A78F4}"/>
              </a:ext>
            </a:extLst>
          </p:cNvPr>
          <p:cNvGraphicFramePr/>
          <p:nvPr/>
        </p:nvGraphicFramePr>
        <p:xfrm>
          <a:off x="5565886" y="2724844"/>
          <a:ext cx="6212324" cy="1949956"/>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69796">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CAQUETÁ : Solano.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7365748"/>
                  </a:ext>
                </a:extLst>
              </a:tr>
              <a:tr h="669796">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CAQUETÁ : Cartagena Del </a:t>
                      </a:r>
                      <a:r>
                        <a:rPr lang="es-ES" sz="1000" b="0" i="0" u="none" strike="noStrike" kern="1200" baseline="0" dirty="0" err="1">
                          <a:solidFill>
                            <a:srgbClr val="000000"/>
                          </a:solidFill>
                          <a:effectLst/>
                          <a:latin typeface="Verdana" panose="020B0604030504040204" pitchFamily="34" charset="0"/>
                          <a:ea typeface="Verdana" panose="020B0604030504040204" pitchFamily="34" charset="0"/>
                        </a:rPr>
                        <a:t>Chairá</a:t>
                      </a:r>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 El Doncello, El </a:t>
                      </a:r>
                      <a:r>
                        <a:rPr lang="es-ES" sz="1000" b="0" i="0" u="none" strike="noStrike" kern="1200" baseline="0" dirty="0" err="1">
                          <a:solidFill>
                            <a:srgbClr val="000000"/>
                          </a:solidFill>
                          <a:effectLst/>
                          <a:latin typeface="Verdana" panose="020B0604030504040204" pitchFamily="34" charset="0"/>
                          <a:ea typeface="Verdana" panose="020B0604030504040204" pitchFamily="34" charset="0"/>
                        </a:rPr>
                        <a:t>Paujíl</a:t>
                      </a:r>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 La Montañita, Puerto Rico, San Vicente Del Caguán, Valparaíso.</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GUAINÍA : Inírida.</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GUAVIARE : Calamar, El Retorno, Miraflores, San José Del Guaviare.</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467775"/>
                  </a:ext>
                </a:extLst>
              </a:tr>
            </a:tbl>
          </a:graphicData>
        </a:graphic>
      </p:graphicFrame>
      <p:pic>
        <p:nvPicPr>
          <p:cNvPr id="7" name="Google Shape;400;p4">
            <a:extLst>
              <a:ext uri="{FF2B5EF4-FFF2-40B4-BE49-F238E27FC236}">
                <a16:creationId xmlns:a16="http://schemas.microsoft.com/office/drawing/2014/main" id="{18C9C84D-DD05-AE6A-FB55-F5F452334047}"/>
              </a:ext>
            </a:extLst>
          </p:cNvPr>
          <p:cNvPicPr preferRelativeResize="0"/>
          <p:nvPr/>
        </p:nvPicPr>
        <p:blipFill rotWithShape="1">
          <a:blip r:embed="rId6">
            <a:alphaModFix/>
          </a:blip>
          <a:srcRect/>
          <a:stretch/>
        </p:blipFill>
        <p:spPr>
          <a:xfrm>
            <a:off x="5754563" y="3999062"/>
            <a:ext cx="457200" cy="446694"/>
          </a:xfrm>
          <a:prstGeom prst="rect">
            <a:avLst/>
          </a:prstGeom>
          <a:noFill/>
          <a:ln>
            <a:noFill/>
          </a:ln>
        </p:spPr>
      </p:pic>
    </p:spTree>
    <p:extLst>
      <p:ext uri="{BB962C8B-B14F-4D97-AF65-F5344CB8AC3E}">
        <p14:creationId xmlns:p14="http://schemas.microsoft.com/office/powerpoint/2010/main" val="2077482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oogle Shape;477;p9"/>
          <p:cNvGraphicFramePr/>
          <p:nvPr/>
        </p:nvGraphicFramePr>
        <p:xfrm>
          <a:off x="4758476" y="1497013"/>
          <a:ext cx="6465900" cy="4858445"/>
        </p:xfrm>
        <a:graphic>
          <a:graphicData uri="http://schemas.openxmlformats.org/drawingml/2006/table">
            <a:tbl>
              <a:tblPr firstRow="1" bandRow="1">
                <a:noFill/>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DEFINICIONES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RECOMENDACIONES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Conato (Incendio): Fuego de origen natural o antrópico que afecta o destruye una extensión inferior a 5.000 m2, de cualquier tipo de cobertura vegetal, ya sea en zona urbana o rural.</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panose="020B0604030504040204" pitchFamily="34" charset="0"/>
                          <a:ea typeface="Verdana" panose="020B0604030504040204" pitchFamily="34" charset="0"/>
                          <a:cs typeface="Arial Narrow"/>
                          <a:sym typeface="Arial Narrow"/>
                        </a:rPr>
                        <a:t>Conaf</a:t>
                      </a:r>
                      <a:r>
                        <a:rPr lang="es-MX" sz="900" u="none" strike="noStrike" cap="none" dirty="0">
                          <a:latin typeface="Verdana" panose="020B0604030504040204" pitchFamily="34" charset="0"/>
                          <a:ea typeface="Verdana" panose="020B0604030504040204" pitchFamily="34" charset="0"/>
                          <a:cs typeface="Arial Narrow"/>
                          <a:sym typeface="Arial Narrow"/>
                        </a:rPr>
                        <a:t>, 2019)</a:t>
                      </a:r>
                      <a:endParaRPr sz="900" u="none" strike="noStrike" cap="none" dirty="0">
                        <a:latin typeface="Verdana" panose="020B0604030504040204" pitchFamily="34" charset="0"/>
                        <a:ea typeface="Verdana" panose="020B0604030504040204" pitchFamily="34" charset="0"/>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0" name="Google Shape;478;p9"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
        <p:nvSpPr>
          <p:cNvPr id="2" name="Marcador de texto 3">
            <a:extLst>
              <a:ext uri="{FF2B5EF4-FFF2-40B4-BE49-F238E27FC236}">
                <a16:creationId xmlns:a16="http://schemas.microsoft.com/office/drawing/2014/main" id="{902381D9-9594-B0FA-13BC-496313577139}"/>
              </a:ext>
            </a:extLst>
          </p:cNvPr>
          <p:cNvSpPr txBox="1">
            <a:spLocks/>
          </p:cNvSpPr>
          <p:nvPr/>
        </p:nvSpPr>
        <p:spPr>
          <a:xfrm>
            <a:off x="828879" y="884715"/>
            <a:ext cx="5804834" cy="3833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DEFINICIONES Y RECOMENDACIONES</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355254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0979" name="Google Shape;3708;p49">
            <a:extLst>
              <a:ext uri="{FF2B5EF4-FFF2-40B4-BE49-F238E27FC236}">
                <a16:creationId xmlns:a16="http://schemas.microsoft.com/office/drawing/2014/main" id="{0ADD84DD-C3A4-EF4A-D501-987184A99FB2}"/>
              </a:ext>
            </a:extLst>
          </p:cNvPr>
          <p:cNvGrpSpPr>
            <a:grpSpLocks/>
          </p:cNvGrpSpPr>
          <p:nvPr/>
        </p:nvGrpSpPr>
        <p:grpSpPr bwMode="auto">
          <a:xfrm>
            <a:off x="-1960131" y="3551232"/>
            <a:ext cx="1352550" cy="455612"/>
            <a:chOff x="12854782" y="3843734"/>
            <a:chExt cx="1321700" cy="454747"/>
          </a:xfrm>
        </p:grpSpPr>
        <p:pic>
          <p:nvPicPr>
            <p:cNvPr id="511026" name="Google Shape;3709;p49" descr="Recurso 23.png">
              <a:extLst>
                <a:ext uri="{FF2B5EF4-FFF2-40B4-BE49-F238E27FC236}">
                  <a16:creationId xmlns:a16="http://schemas.microsoft.com/office/drawing/2014/main" id="{EF83C8A3-F79F-98D8-B89F-72594F8C484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Google Shape;3710;p49">
              <a:extLst>
                <a:ext uri="{FF2B5EF4-FFF2-40B4-BE49-F238E27FC236}">
                  <a16:creationId xmlns:a16="http://schemas.microsoft.com/office/drawing/2014/main" id="{94B16F44-229B-E0E5-BCFB-4107AD150908}"/>
                </a:ext>
              </a:extLst>
            </p:cNvPr>
            <p:cNvSpPr/>
            <p:nvPr/>
          </p:nvSpPr>
          <p:spPr>
            <a:xfrm>
              <a:off x="12854782" y="3843734"/>
              <a:ext cx="451426" cy="451578"/>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endParaRPr kumimoji="0" sz="9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8" name="Google Shape;3711;p49">
              <a:extLst>
                <a:ext uri="{FF2B5EF4-FFF2-40B4-BE49-F238E27FC236}">
                  <a16:creationId xmlns:a16="http://schemas.microsoft.com/office/drawing/2014/main" id="{CFF18C70-2FEF-8C7C-8F11-01BE9BBF6B24}"/>
                </a:ext>
              </a:extLst>
            </p:cNvPr>
            <p:cNvSpPr/>
            <p:nvPr/>
          </p:nvSpPr>
          <p:spPr>
            <a:xfrm>
              <a:off x="13326374" y="3987922"/>
              <a:ext cx="763235" cy="145773"/>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r>
                <a:rPr kumimoji="0" lang="es-CO" sz="951" b="1" i="0" u="none" strike="noStrike" kern="0" cap="none" spc="0" normalizeH="0" baseline="0" noProof="0">
                  <a:ln>
                    <a:noFill/>
                  </a:ln>
                  <a:solidFill>
                    <a:prstClr val="black"/>
                  </a:solidFill>
                  <a:effectLst/>
                  <a:uLnTx/>
                  <a:uFillTx/>
                  <a:latin typeface="Arial Narrow"/>
                  <a:ea typeface="Arial Narrow"/>
                  <a:cs typeface="Arial Narrow"/>
                  <a:sym typeface="Arial Narrow"/>
                </a:rPr>
                <a:t>Tiempo lluvioso</a:t>
              </a: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grpSp>
      <p:grpSp>
        <p:nvGrpSpPr>
          <p:cNvPr id="510980" name="Google Shape;3712;p49">
            <a:extLst>
              <a:ext uri="{FF2B5EF4-FFF2-40B4-BE49-F238E27FC236}">
                <a16:creationId xmlns:a16="http://schemas.microsoft.com/office/drawing/2014/main" id="{8037481F-6FD6-B0DA-13B6-747BB74DFC10}"/>
              </a:ext>
            </a:extLst>
          </p:cNvPr>
          <p:cNvGrpSpPr>
            <a:grpSpLocks/>
          </p:cNvGrpSpPr>
          <p:nvPr/>
        </p:nvGrpSpPr>
        <p:grpSpPr bwMode="auto">
          <a:xfrm>
            <a:off x="-4690639" y="3523542"/>
            <a:ext cx="1270000" cy="471487"/>
            <a:chOff x="12849266" y="5857985"/>
            <a:chExt cx="1327216" cy="471600"/>
          </a:xfrm>
        </p:grpSpPr>
        <p:pic>
          <p:nvPicPr>
            <p:cNvPr id="511023" name="Google Shape;3713;p49" descr="Recurso 23.png">
              <a:extLst>
                <a:ext uri="{FF2B5EF4-FFF2-40B4-BE49-F238E27FC236}">
                  <a16:creationId xmlns:a16="http://schemas.microsoft.com/office/drawing/2014/main" id="{E87EFC8A-C8F0-1DD4-8F27-91EBA60D89F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5857985"/>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24" name="Google Shape;3714;p49">
              <a:extLst>
                <a:ext uri="{FF2B5EF4-FFF2-40B4-BE49-F238E27FC236}">
                  <a16:creationId xmlns:a16="http://schemas.microsoft.com/office/drawing/2014/main" id="{90759AC9-F9B3-0B3E-0FC1-DADA128920D3}"/>
                </a:ext>
              </a:extLst>
            </p:cNvPr>
            <p:cNvPicPr preferRelativeResize="0">
              <a:picLocks noChangeAspect="1" noChangeArrowheads="1"/>
            </p:cNvPicPr>
            <p:nvPr/>
          </p:nvPicPr>
          <p:blipFill>
            <a:blip r:embed="rId5" cstate="hqprint">
              <a:extLst>
                <a:ext uri="{28A0092B-C50C-407E-A947-70E740481C1C}">
                  <a14:useLocalDpi xmlns:a14="http://schemas.microsoft.com/office/drawing/2010/main" val="0"/>
                </a:ext>
              </a:extLst>
            </a:blip>
            <a:srcRect b="487"/>
            <a:stretch>
              <a:fillRect/>
            </a:stretch>
          </p:blipFill>
          <p:spPr bwMode="auto">
            <a:xfrm>
              <a:off x="12849266"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Google Shape;3715;p49">
              <a:extLst>
                <a:ext uri="{FF2B5EF4-FFF2-40B4-BE49-F238E27FC236}">
                  <a16:creationId xmlns:a16="http://schemas.microsoft.com/office/drawing/2014/main" id="{861B7298-9A78-5920-82D3-0701853E8230}"/>
                </a:ext>
              </a:extLst>
            </p:cNvPr>
            <p:cNvSpPr/>
            <p:nvPr/>
          </p:nvSpPr>
          <p:spPr>
            <a:xfrm>
              <a:off x="13320428" y="5937379"/>
              <a:ext cx="763149" cy="292170"/>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srgbClr val="FFFFFF"/>
                  </a:solidFill>
                  <a:effectLst/>
                  <a:uLnTx/>
                  <a:uFillTx/>
                  <a:latin typeface="Arial Narrow"/>
                  <a:ea typeface="Arial Narrow"/>
                  <a:cs typeface="Arial Narrow"/>
                  <a:sym typeface="Arial Narrow"/>
                </a:rPr>
                <a:t>Hasta 30 de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srgbClr val="FFFFFF"/>
                  </a:solidFill>
                  <a:effectLst/>
                  <a:uLnTx/>
                  <a:uFillTx/>
                  <a:latin typeface="Arial Narrow"/>
                  <a:ea typeface="Arial Narrow"/>
                  <a:cs typeface="Arial Narrow"/>
                  <a:sym typeface="Arial Narrow"/>
                </a:rPr>
                <a:t>septiembre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10981" name="Google Shape;3716;p49">
            <a:extLst>
              <a:ext uri="{FF2B5EF4-FFF2-40B4-BE49-F238E27FC236}">
                <a16:creationId xmlns:a16="http://schemas.microsoft.com/office/drawing/2014/main" id="{0083AFDC-CFB0-3329-1C61-C699E62007DF}"/>
              </a:ext>
            </a:extLst>
          </p:cNvPr>
          <p:cNvGrpSpPr>
            <a:grpSpLocks/>
          </p:cNvGrpSpPr>
          <p:nvPr/>
        </p:nvGrpSpPr>
        <p:grpSpPr bwMode="auto">
          <a:xfrm>
            <a:off x="-3353576" y="3538295"/>
            <a:ext cx="1352550" cy="552450"/>
            <a:chOff x="12849266" y="7856751"/>
            <a:chExt cx="1327854" cy="473837"/>
          </a:xfrm>
        </p:grpSpPr>
        <p:pic>
          <p:nvPicPr>
            <p:cNvPr id="511020" name="Google Shape;3717;p49" descr="Recurso 23.png">
              <a:extLst>
                <a:ext uri="{FF2B5EF4-FFF2-40B4-BE49-F238E27FC236}">
                  <a16:creationId xmlns:a16="http://schemas.microsoft.com/office/drawing/2014/main" id="{F08C0C9D-5EB7-8DE0-F789-A671F26DD9D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Google Shape;3718;p49">
              <a:extLst>
                <a:ext uri="{FF2B5EF4-FFF2-40B4-BE49-F238E27FC236}">
                  <a16:creationId xmlns:a16="http://schemas.microsoft.com/office/drawing/2014/main" id="{C6EAD917-D827-136D-6A4E-873BD9A51F57}"/>
                </a:ext>
              </a:extLst>
            </p:cNvPr>
            <p:cNvSpPr/>
            <p:nvPr/>
          </p:nvSpPr>
          <p:spPr>
            <a:xfrm>
              <a:off x="12849266" y="7859474"/>
              <a:ext cx="450410" cy="449328"/>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 name="Google Shape;3719;p49">
              <a:extLst>
                <a:ext uri="{FF2B5EF4-FFF2-40B4-BE49-F238E27FC236}">
                  <a16:creationId xmlns:a16="http://schemas.microsoft.com/office/drawing/2014/main" id="{FE0E99F4-F433-B0AD-5913-B59502FA0628}"/>
                </a:ext>
              </a:extLst>
            </p:cNvPr>
            <p:cNvSpPr/>
            <p:nvPr/>
          </p:nvSpPr>
          <p:spPr>
            <a:xfrm>
              <a:off x="13307469" y="7881260"/>
              <a:ext cx="847832" cy="449328"/>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25 - 36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Oeste - Noroeste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3.0 m - 4.0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510983" name="Google Shape;3727;p49">
            <a:extLst>
              <a:ext uri="{FF2B5EF4-FFF2-40B4-BE49-F238E27FC236}">
                <a16:creationId xmlns:a16="http://schemas.microsoft.com/office/drawing/2014/main" id="{42B43953-B281-B1F3-6920-8FB1651F2C8A}"/>
              </a:ext>
            </a:extLst>
          </p:cNvPr>
          <p:cNvGrpSpPr>
            <a:grpSpLocks/>
          </p:cNvGrpSpPr>
          <p:nvPr/>
        </p:nvGrpSpPr>
        <p:grpSpPr bwMode="auto">
          <a:xfrm>
            <a:off x="-4789785" y="4713373"/>
            <a:ext cx="1350963" cy="479425"/>
            <a:chOff x="12855734" y="4509956"/>
            <a:chExt cx="1419882" cy="468160"/>
          </a:xfrm>
        </p:grpSpPr>
        <p:pic>
          <p:nvPicPr>
            <p:cNvPr id="511014" name="Google Shape;3728;p49">
              <a:extLst>
                <a:ext uri="{FF2B5EF4-FFF2-40B4-BE49-F238E27FC236}">
                  <a16:creationId xmlns:a16="http://schemas.microsoft.com/office/drawing/2014/main" id="{72D3A3E4-3343-2C30-53A1-29FD69BE3E6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60910" y="4509956"/>
              <a:ext cx="1214706"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15" name="Google Shape;3729;p49">
              <a:extLst>
                <a:ext uri="{FF2B5EF4-FFF2-40B4-BE49-F238E27FC236}">
                  <a16:creationId xmlns:a16="http://schemas.microsoft.com/office/drawing/2014/main" id="{51E49F10-C9B6-BC55-C26D-D0759A23CCA8}"/>
                </a:ext>
              </a:extLst>
            </p:cNvPr>
            <p:cNvPicPr preferRelativeResize="0">
              <a:picLocks noChangeAspect="1" noChangeArrowheads="1"/>
            </p:cNvPicPr>
            <p:nvPr/>
          </p:nvPicPr>
          <p:blipFill>
            <a:blip r:embed="rId5" cstate="hqprint">
              <a:extLst>
                <a:ext uri="{28A0092B-C50C-407E-A947-70E740481C1C}">
                  <a14:useLocalDpi xmlns:a14="http://schemas.microsoft.com/office/drawing/2010/main" val="0"/>
                </a:ext>
              </a:extLst>
            </a:blip>
            <a:srcRect b="487"/>
            <a:stretch>
              <a:fillRect/>
            </a:stretch>
          </p:blipFill>
          <p:spPr bwMode="auto">
            <a:xfrm>
              <a:off x="12855734" y="4510116"/>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Google Shape;3730;p49">
              <a:extLst>
                <a:ext uri="{FF2B5EF4-FFF2-40B4-BE49-F238E27FC236}">
                  <a16:creationId xmlns:a16="http://schemas.microsoft.com/office/drawing/2014/main" id="{965E23EC-999F-B443-CAAB-10A5DB153D99}"/>
                </a:ext>
              </a:extLst>
            </p:cNvPr>
            <p:cNvSpPr/>
            <p:nvPr/>
          </p:nvSpPr>
          <p:spPr>
            <a:xfrm>
              <a:off x="13359617" y="4576614"/>
              <a:ext cx="832575" cy="327092"/>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el 13 de mayo</a:t>
              </a:r>
              <a:endParaRPr kumimoji="0" sz="9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pic>
        <p:nvPicPr>
          <p:cNvPr id="510984" name="Google Shape;204;p4">
            <a:extLst>
              <a:ext uri="{FF2B5EF4-FFF2-40B4-BE49-F238E27FC236}">
                <a16:creationId xmlns:a16="http://schemas.microsoft.com/office/drawing/2014/main" id="{19794445-4242-23AD-3EE5-55BE7B1DE5F5}"/>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8619" y="1851906"/>
            <a:ext cx="41243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oogle Shape;3696;p48">
            <a:extLst>
              <a:ext uri="{FF2B5EF4-FFF2-40B4-BE49-F238E27FC236}">
                <a16:creationId xmlns:a16="http://schemas.microsoft.com/office/drawing/2014/main" id="{B0A7BD5D-DB10-A4B7-B57C-CFD4EFEA13F2}"/>
              </a:ext>
            </a:extLst>
          </p:cNvPr>
          <p:cNvGrpSpPr>
            <a:grpSpLocks/>
          </p:cNvGrpSpPr>
          <p:nvPr/>
        </p:nvGrpSpPr>
        <p:grpSpPr bwMode="auto">
          <a:xfrm>
            <a:off x="-3446463" y="4662573"/>
            <a:ext cx="1392237" cy="500062"/>
            <a:chOff x="12717919" y="6530147"/>
            <a:chExt cx="1354712" cy="421879"/>
          </a:xfrm>
        </p:grpSpPr>
        <p:pic>
          <p:nvPicPr>
            <p:cNvPr id="33" name="Google Shape;3697;p48">
              <a:extLst>
                <a:ext uri="{FF2B5EF4-FFF2-40B4-BE49-F238E27FC236}">
                  <a16:creationId xmlns:a16="http://schemas.microsoft.com/office/drawing/2014/main" id="{BE1FAC5C-0971-967D-0705-2D8605C2D480}"/>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Google Shape;3698;p48">
              <a:extLst>
                <a:ext uri="{FF2B5EF4-FFF2-40B4-BE49-F238E27FC236}">
                  <a16:creationId xmlns:a16="http://schemas.microsoft.com/office/drawing/2014/main" id="{B20780E3-BC5E-C915-95A8-B479DF3AACC3}"/>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5" name="Google Shape;3699;p48">
              <a:extLst>
                <a:ext uri="{FF2B5EF4-FFF2-40B4-BE49-F238E27FC236}">
                  <a16:creationId xmlns:a16="http://schemas.microsoft.com/office/drawing/2014/main" id="{F1CE0ED8-1E6D-E899-1DD2-36F00D3BB95F}"/>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15 - 20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 2.0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41" name="Google Shape;3653;p48">
            <a:extLst>
              <a:ext uri="{FF2B5EF4-FFF2-40B4-BE49-F238E27FC236}">
                <a16:creationId xmlns:a16="http://schemas.microsoft.com/office/drawing/2014/main" id="{CBAA0BC2-3827-F32D-3C81-CF323F3B85C8}"/>
              </a:ext>
            </a:extLst>
          </p:cNvPr>
          <p:cNvGrpSpPr>
            <a:grpSpLocks/>
          </p:cNvGrpSpPr>
          <p:nvPr/>
        </p:nvGrpSpPr>
        <p:grpSpPr bwMode="auto">
          <a:xfrm>
            <a:off x="-2009362" y="4828794"/>
            <a:ext cx="1265238" cy="447677"/>
            <a:chOff x="12854781" y="2471055"/>
            <a:chExt cx="1308063" cy="450002"/>
          </a:xfrm>
        </p:grpSpPr>
        <p:pic>
          <p:nvPicPr>
            <p:cNvPr id="49" name="Google Shape;3654;p48">
              <a:extLst>
                <a:ext uri="{FF2B5EF4-FFF2-40B4-BE49-F238E27FC236}">
                  <a16:creationId xmlns:a16="http://schemas.microsoft.com/office/drawing/2014/main" id="{6804C380-C442-A26D-F98D-7862A9980768}"/>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Google Shape;3655;p48">
              <a:extLst>
                <a:ext uri="{FF2B5EF4-FFF2-40B4-BE49-F238E27FC236}">
                  <a16:creationId xmlns:a16="http://schemas.microsoft.com/office/drawing/2014/main" id="{11C63530-A793-28A4-CA82-5FA6F8316972}"/>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51" name="Google Shape;3656;p48">
              <a:extLst>
                <a:ext uri="{FF2B5EF4-FFF2-40B4-BE49-F238E27FC236}">
                  <a16:creationId xmlns:a16="http://schemas.microsoft.com/office/drawing/2014/main" id="{20E67292-44F9-FC5C-066F-999659946553}"/>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pic>
        <p:nvPicPr>
          <p:cNvPr id="52" name="Google Shape;3738;p49">
            <a:extLst>
              <a:ext uri="{FF2B5EF4-FFF2-40B4-BE49-F238E27FC236}">
                <a16:creationId xmlns:a16="http://schemas.microsoft.com/office/drawing/2014/main" id="{AEF8384C-1102-8877-8DDA-9DE890FD5E36}"/>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5770" y="4206168"/>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oogle Shape;3696;p48">
            <a:extLst>
              <a:ext uri="{FF2B5EF4-FFF2-40B4-BE49-F238E27FC236}">
                <a16:creationId xmlns:a16="http://schemas.microsoft.com/office/drawing/2014/main" id="{0C88EA0A-5582-1374-0451-1247DCD0A4D7}"/>
              </a:ext>
            </a:extLst>
          </p:cNvPr>
          <p:cNvGrpSpPr>
            <a:grpSpLocks/>
          </p:cNvGrpSpPr>
          <p:nvPr/>
        </p:nvGrpSpPr>
        <p:grpSpPr bwMode="auto">
          <a:xfrm>
            <a:off x="-2016182" y="5419771"/>
            <a:ext cx="1392237" cy="500063"/>
            <a:chOff x="12717919" y="6530147"/>
            <a:chExt cx="1354712" cy="421880"/>
          </a:xfrm>
        </p:grpSpPr>
        <p:pic>
          <p:nvPicPr>
            <p:cNvPr id="3" name="Google Shape;3697;p48">
              <a:extLst>
                <a:ext uri="{FF2B5EF4-FFF2-40B4-BE49-F238E27FC236}">
                  <a16:creationId xmlns:a16="http://schemas.microsoft.com/office/drawing/2014/main" id="{9ADAC575-6B2F-8559-99C4-14974287776E}"/>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6629" y="6530152"/>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698;p48">
              <a:extLst>
                <a:ext uri="{FF2B5EF4-FFF2-40B4-BE49-F238E27FC236}">
                  <a16:creationId xmlns:a16="http://schemas.microsoft.com/office/drawing/2014/main" id="{8D5B8785-76C4-0E2C-580A-871C499AB978}"/>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 name="Google Shape;3699;p48">
              <a:extLst>
                <a:ext uri="{FF2B5EF4-FFF2-40B4-BE49-F238E27FC236}">
                  <a16:creationId xmlns:a16="http://schemas.microsoft.com/office/drawing/2014/main" id="{FAEB526B-7750-D387-4A2A-C65E49A3532B}"/>
                </a:ext>
              </a:extLst>
            </p:cNvPr>
            <p:cNvSpPr/>
            <p:nvPr/>
          </p:nvSpPr>
          <p:spPr>
            <a:xfrm>
              <a:off x="13226129" y="6573002"/>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20 – 25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 - </a:t>
              </a:r>
              <a:r>
                <a:rPr lang="es-CO" sz="851" b="1" kern="0" dirty="0" err="1">
                  <a:solidFill>
                    <a:prstClr val="black"/>
                  </a:solidFill>
                  <a:latin typeface="Arial Narrow"/>
                  <a:ea typeface="Arial Narrow"/>
                  <a:cs typeface="Arial Narrow"/>
                  <a:sym typeface="Arial Narrow"/>
                </a:rPr>
                <a:t>Nor</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a:t>
              </a:r>
              <a:r>
                <a:rPr lang="es-CO" sz="851" b="1" kern="0" dirty="0">
                  <a:solidFill>
                    <a:prstClr val="black"/>
                  </a:solidFill>
                  <a:latin typeface="Arial Narrow"/>
                  <a:ea typeface="Arial Narrow"/>
                  <a:cs typeface="Arial Narrow"/>
                  <a:sym typeface="Arial Narrow"/>
                </a:rPr>
                <a:t>2</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t>
              </a:r>
              <a:r>
                <a:rPr lang="es-CO" sz="851" b="1" kern="0" dirty="0">
                  <a:solidFill>
                    <a:prstClr val="black"/>
                  </a:solidFill>
                  <a:latin typeface="Arial Narrow"/>
                  <a:ea typeface="Arial Narrow"/>
                  <a:cs typeface="Arial Narrow"/>
                  <a:sym typeface="Arial Narrow"/>
                </a:rPr>
                <a:t>0</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a:t>
              </a:r>
              <a:r>
                <a:rPr lang="es-CO" sz="851" b="1" kern="0" dirty="0">
                  <a:solidFill>
                    <a:prstClr val="black"/>
                  </a:solidFill>
                  <a:latin typeface="Arial Narrow"/>
                  <a:ea typeface="Arial Narrow"/>
                  <a:cs typeface="Arial Narrow"/>
                  <a:sym typeface="Arial Narrow"/>
                </a:rPr>
                <a:t>3,0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1" name="Google Shape;3720;p49">
            <a:extLst>
              <a:ext uri="{FF2B5EF4-FFF2-40B4-BE49-F238E27FC236}">
                <a16:creationId xmlns:a16="http://schemas.microsoft.com/office/drawing/2014/main" id="{F44BED6A-0CB6-A009-6BA0-8FB92FD46922}"/>
              </a:ext>
            </a:extLst>
          </p:cNvPr>
          <p:cNvGrpSpPr>
            <a:grpSpLocks/>
          </p:cNvGrpSpPr>
          <p:nvPr/>
        </p:nvGrpSpPr>
        <p:grpSpPr bwMode="auto">
          <a:xfrm>
            <a:off x="-3438822" y="4113964"/>
            <a:ext cx="1352550" cy="474659"/>
            <a:chOff x="12855734" y="7185445"/>
            <a:chExt cx="1321386" cy="453597"/>
          </a:xfrm>
        </p:grpSpPr>
        <p:sp>
          <p:nvSpPr>
            <p:cNvPr id="24" name="Google Shape;3721;p49">
              <a:extLst>
                <a:ext uri="{FF2B5EF4-FFF2-40B4-BE49-F238E27FC236}">
                  <a16:creationId xmlns:a16="http://schemas.microsoft.com/office/drawing/2014/main" id="{BCA27D63-E1E6-095E-2BC9-C337A3046C0D}"/>
                </a:ext>
              </a:extLst>
            </p:cNvPr>
            <p:cNvSpPr/>
            <p:nvPr/>
          </p:nvSpPr>
          <p:spPr>
            <a:xfrm>
              <a:off x="13060456" y="7188476"/>
              <a:ext cx="1116664" cy="450566"/>
            </a:xfrm>
            <a:prstGeom prst="rect">
              <a:avLst/>
            </a:prstGeom>
            <a:blipFill rotWithShape="1">
              <a:blip r:embed="rId10">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6" name="Google Shape;3722;p49">
              <a:extLst>
                <a:ext uri="{FF2B5EF4-FFF2-40B4-BE49-F238E27FC236}">
                  <a16:creationId xmlns:a16="http://schemas.microsoft.com/office/drawing/2014/main" id="{5586A28D-DC57-C150-B9CD-A4EF46F1D7D6}"/>
                </a:ext>
              </a:extLst>
            </p:cNvPr>
            <p:cNvSpPr/>
            <p:nvPr/>
          </p:nvSpPr>
          <p:spPr>
            <a:xfrm>
              <a:off x="12855734" y="7185445"/>
              <a:ext cx="449768" cy="450566"/>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7" name="Google Shape;3723;p49">
              <a:extLst>
                <a:ext uri="{FF2B5EF4-FFF2-40B4-BE49-F238E27FC236}">
                  <a16:creationId xmlns:a16="http://schemas.microsoft.com/office/drawing/2014/main" id="{224E6EEB-5930-5097-20E4-D33B70CFDA90}"/>
                </a:ext>
              </a:extLst>
            </p:cNvPr>
            <p:cNvSpPr/>
            <p:nvPr/>
          </p:nvSpPr>
          <p:spPr>
            <a:xfrm>
              <a:off x="13299666" y="7217304"/>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20 - </a:t>
              </a:r>
              <a:r>
                <a:rPr lang="es-CO" sz="851" b="1" kern="0" dirty="0">
                  <a:solidFill>
                    <a:prstClr val="black"/>
                  </a:solidFill>
                  <a:latin typeface="Arial Narrow"/>
                  <a:ea typeface="Arial Narrow"/>
                  <a:cs typeface="Arial Narrow"/>
                  <a:sym typeface="Arial Narrow"/>
                </a:rPr>
                <a:t>25</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2.0 – 3.0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11" name="Google Shape;3696;p48">
            <a:extLst>
              <a:ext uri="{FF2B5EF4-FFF2-40B4-BE49-F238E27FC236}">
                <a16:creationId xmlns:a16="http://schemas.microsoft.com/office/drawing/2014/main" id="{F059F329-19DA-90D5-7A87-0A8EB6D40867}"/>
              </a:ext>
            </a:extLst>
          </p:cNvPr>
          <p:cNvGrpSpPr>
            <a:grpSpLocks/>
          </p:cNvGrpSpPr>
          <p:nvPr/>
        </p:nvGrpSpPr>
        <p:grpSpPr bwMode="auto">
          <a:xfrm>
            <a:off x="5684408" y="2950084"/>
            <a:ext cx="1392237" cy="500062"/>
            <a:chOff x="12717919" y="6530147"/>
            <a:chExt cx="1354712" cy="421879"/>
          </a:xfrm>
        </p:grpSpPr>
        <p:pic>
          <p:nvPicPr>
            <p:cNvPr id="15" name="Google Shape;3697;p48">
              <a:extLst>
                <a:ext uri="{FF2B5EF4-FFF2-40B4-BE49-F238E27FC236}">
                  <a16:creationId xmlns:a16="http://schemas.microsoft.com/office/drawing/2014/main" id="{F51E04D8-C384-EA7B-5825-BC0222D35CB7}"/>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3698;p48">
              <a:extLst>
                <a:ext uri="{FF2B5EF4-FFF2-40B4-BE49-F238E27FC236}">
                  <a16:creationId xmlns:a16="http://schemas.microsoft.com/office/drawing/2014/main" id="{0A3139AA-DE54-CD09-86CA-F5E106522099}"/>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7" name="Google Shape;3699;p48">
              <a:extLst>
                <a:ext uri="{FF2B5EF4-FFF2-40B4-BE49-F238E27FC236}">
                  <a16:creationId xmlns:a16="http://schemas.microsoft.com/office/drawing/2014/main" id="{5989B964-1036-3C0B-8AFA-491A27207AC9}"/>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a:t>
              </a:r>
              <a:r>
                <a:rPr lang="es-CO" sz="851" b="1" kern="0" dirty="0">
                  <a:solidFill>
                    <a:prstClr val="black"/>
                  </a:solidFill>
                  <a:latin typeface="Arial Narrow"/>
                  <a:ea typeface="Arial Narrow"/>
                  <a:cs typeface="Arial Narrow"/>
                  <a:sym typeface="Arial Narrow"/>
                </a:rPr>
                <a:t>15</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20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 2</a:t>
              </a:r>
              <a:r>
                <a:rPr lang="es-CO" sz="851" b="1" kern="0" dirty="0">
                  <a:solidFill>
                    <a:prstClr val="black"/>
                  </a:solidFill>
                  <a:latin typeface="Arial Narrow"/>
                  <a:ea typeface="Arial Narrow"/>
                  <a:cs typeface="Arial Narrow"/>
                  <a:sym typeface="Arial Narrow"/>
                </a:rPr>
                <a:t>.0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62" name="Google Shape;3696;p48">
            <a:extLst>
              <a:ext uri="{FF2B5EF4-FFF2-40B4-BE49-F238E27FC236}">
                <a16:creationId xmlns:a16="http://schemas.microsoft.com/office/drawing/2014/main" id="{6592EB13-AAD5-DF58-B5CB-9DB8AF784726}"/>
              </a:ext>
            </a:extLst>
          </p:cNvPr>
          <p:cNvGrpSpPr>
            <a:grpSpLocks/>
          </p:cNvGrpSpPr>
          <p:nvPr/>
        </p:nvGrpSpPr>
        <p:grpSpPr bwMode="auto">
          <a:xfrm>
            <a:off x="-3518197" y="5380917"/>
            <a:ext cx="1392237" cy="500062"/>
            <a:chOff x="12717919" y="6530147"/>
            <a:chExt cx="1354712" cy="421879"/>
          </a:xfrm>
        </p:grpSpPr>
        <p:pic>
          <p:nvPicPr>
            <p:cNvPr id="63" name="Google Shape;3697;p48">
              <a:extLst>
                <a:ext uri="{FF2B5EF4-FFF2-40B4-BE49-F238E27FC236}">
                  <a16:creationId xmlns:a16="http://schemas.microsoft.com/office/drawing/2014/main" id="{DFBDF314-B46B-2C15-6599-30EBA6D3FA57}"/>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0976" name="Google Shape;3698;p48">
              <a:extLst>
                <a:ext uri="{FF2B5EF4-FFF2-40B4-BE49-F238E27FC236}">
                  <a16:creationId xmlns:a16="http://schemas.microsoft.com/office/drawing/2014/main" id="{E913FDC3-39D6-913D-FEDC-9B1768B7AE65}"/>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10977" name="Google Shape;3699;p48">
              <a:extLst>
                <a:ext uri="{FF2B5EF4-FFF2-40B4-BE49-F238E27FC236}">
                  <a16:creationId xmlns:a16="http://schemas.microsoft.com/office/drawing/2014/main" id="{6FF04889-6585-4916-AF36-99729F325E8D}"/>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a:t>
              </a:r>
              <a:r>
                <a:rPr lang="es-CO" sz="851" b="1" kern="0" dirty="0">
                  <a:solidFill>
                    <a:prstClr val="black"/>
                  </a:solidFill>
                  <a:latin typeface="Arial Narrow"/>
                  <a:ea typeface="Arial Narrow"/>
                  <a:cs typeface="Arial Narrow"/>
                  <a:sym typeface="Arial Narrow"/>
                </a:rPr>
                <a:t>15</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20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a:t>
              </a:r>
              <a:r>
                <a:rPr lang="es-CO" sz="851" b="1" kern="0" dirty="0">
                  <a:solidFill>
                    <a:prstClr val="black"/>
                  </a:solidFill>
                  <a:latin typeface="Arial Narrow"/>
                  <a:ea typeface="Arial Narrow"/>
                  <a:cs typeface="Arial Narrow"/>
                  <a:sym typeface="Arial Narrow"/>
                </a:rPr>
                <a:t>Nore</a:t>
              </a:r>
              <a:r>
                <a:rPr kumimoji="0" lang="es-CO" sz="851" b="1" i="0" u="none" strike="noStrike" kern="0" cap="none" spc="0" normalizeH="0" baseline="0" noProof="0" dirty="0" err="1">
                  <a:ln>
                    <a:noFill/>
                  </a:ln>
                  <a:solidFill>
                    <a:prstClr val="black"/>
                  </a:solidFill>
                  <a:effectLst/>
                  <a:uLnTx/>
                  <a:uFillTx/>
                  <a:latin typeface="Arial Narrow"/>
                  <a:ea typeface="Arial Narrow"/>
                  <a:cs typeface="Arial Narrow"/>
                  <a:sym typeface="Arial Narrow"/>
                </a:rPr>
                <a:t>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 2</a:t>
              </a:r>
              <a:r>
                <a:rPr lang="es-CO" sz="851" b="1" kern="0" dirty="0">
                  <a:solidFill>
                    <a:prstClr val="black"/>
                  </a:solidFill>
                  <a:latin typeface="Arial Narrow"/>
                  <a:ea typeface="Arial Narrow"/>
                  <a:cs typeface="Arial Narrow"/>
                  <a:sym typeface="Arial Narrow"/>
                </a:rPr>
                <a:t>.5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6" name="Google Shape;3696;p48">
            <a:extLst>
              <a:ext uri="{FF2B5EF4-FFF2-40B4-BE49-F238E27FC236}">
                <a16:creationId xmlns:a16="http://schemas.microsoft.com/office/drawing/2014/main" id="{FA28022F-D924-EEA8-0141-89BCD9A39CEE}"/>
              </a:ext>
            </a:extLst>
          </p:cNvPr>
          <p:cNvGrpSpPr>
            <a:grpSpLocks/>
          </p:cNvGrpSpPr>
          <p:nvPr/>
        </p:nvGrpSpPr>
        <p:grpSpPr bwMode="auto">
          <a:xfrm>
            <a:off x="2985543" y="4713373"/>
            <a:ext cx="1392237" cy="500062"/>
            <a:chOff x="12717919" y="6530147"/>
            <a:chExt cx="1354712" cy="421879"/>
          </a:xfrm>
        </p:grpSpPr>
        <p:pic>
          <p:nvPicPr>
            <p:cNvPr id="7" name="Google Shape;3697;p48">
              <a:extLst>
                <a:ext uri="{FF2B5EF4-FFF2-40B4-BE49-F238E27FC236}">
                  <a16:creationId xmlns:a16="http://schemas.microsoft.com/office/drawing/2014/main" id="{59141358-CAFA-9E76-FF6C-2D666852E377}"/>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698;p48">
              <a:extLst>
                <a:ext uri="{FF2B5EF4-FFF2-40B4-BE49-F238E27FC236}">
                  <a16:creationId xmlns:a16="http://schemas.microsoft.com/office/drawing/2014/main" id="{07F28230-9E14-0ACF-B3EE-AEC8CAD91E71}"/>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9" name="Google Shape;3699;p48">
              <a:extLst>
                <a:ext uri="{FF2B5EF4-FFF2-40B4-BE49-F238E27FC236}">
                  <a16:creationId xmlns:a16="http://schemas.microsoft.com/office/drawing/2014/main" id="{3F623DFA-8059-B38C-AFC1-CCB0C460E304}"/>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a:t>
              </a:r>
              <a:r>
                <a:rPr lang="es-CO" sz="851" b="1" kern="0" dirty="0">
                  <a:solidFill>
                    <a:prstClr val="black"/>
                  </a:solidFill>
                  <a:latin typeface="Arial Narrow"/>
                  <a:ea typeface="Arial Narrow"/>
                  <a:cs typeface="Arial Narrow"/>
                  <a:sym typeface="Arial Narrow"/>
                </a:rPr>
                <a:t>15</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20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a:t>
              </a:r>
              <a:r>
                <a:rPr kumimoji="0" lang="es-CO" sz="851" b="1" i="0" u="none" strike="noStrike" kern="0" cap="none" spc="0" normalizeH="0" baseline="0" noProof="0">
                  <a:ln>
                    <a:noFill/>
                  </a:ln>
                  <a:solidFill>
                    <a:prstClr val="black"/>
                  </a:solidFill>
                  <a:effectLst/>
                  <a:uLnTx/>
                  <a:uFillTx/>
                  <a:latin typeface="Arial Narrow"/>
                  <a:ea typeface="Arial Narrow"/>
                  <a:cs typeface="Arial Narrow"/>
                  <a:sym typeface="Arial Narrow"/>
                </a:rPr>
                <a:t>: Noreste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 2</a:t>
              </a:r>
              <a:r>
                <a:rPr lang="es-CO" sz="851" b="1" kern="0" dirty="0">
                  <a:solidFill>
                    <a:prstClr val="black"/>
                  </a:solidFill>
                  <a:latin typeface="Arial Narrow"/>
                  <a:ea typeface="Arial Narrow"/>
                  <a:cs typeface="Arial Narrow"/>
                  <a:sym typeface="Arial Narrow"/>
                </a:rPr>
                <a:t>.5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pic>
        <p:nvPicPr>
          <p:cNvPr id="10" name="Imagen 9">
            <a:extLst>
              <a:ext uri="{FF2B5EF4-FFF2-40B4-BE49-F238E27FC236}">
                <a16:creationId xmlns:a16="http://schemas.microsoft.com/office/drawing/2014/main" id="{39664B76-5A0A-5817-7EA6-BB9A71FF4F69}"/>
              </a:ext>
            </a:extLst>
          </p:cNvPr>
          <p:cNvPicPr>
            <a:picLocks noChangeAspect="1"/>
          </p:cNvPicPr>
          <p:nvPr/>
        </p:nvPicPr>
        <p:blipFill>
          <a:blip r:embed="rId11"/>
          <a:stretch>
            <a:fillRect/>
          </a:stretch>
        </p:blipFill>
        <p:spPr>
          <a:xfrm>
            <a:off x="947347" y="2902444"/>
            <a:ext cx="1347333" cy="499915"/>
          </a:xfrm>
          <a:prstGeom prst="rect">
            <a:avLst/>
          </a:prstGeom>
        </p:spPr>
      </p:pic>
      <p:pic>
        <p:nvPicPr>
          <p:cNvPr id="12" name="Imagen 11">
            <a:extLst>
              <a:ext uri="{FF2B5EF4-FFF2-40B4-BE49-F238E27FC236}">
                <a16:creationId xmlns:a16="http://schemas.microsoft.com/office/drawing/2014/main" id="{A7C9D08C-A757-5475-A180-37133AE57C5F}"/>
              </a:ext>
            </a:extLst>
          </p:cNvPr>
          <p:cNvPicPr>
            <a:picLocks noChangeAspect="1"/>
          </p:cNvPicPr>
          <p:nvPr/>
        </p:nvPicPr>
        <p:blipFill>
          <a:blip r:embed="rId12"/>
          <a:stretch>
            <a:fillRect/>
          </a:stretch>
        </p:blipFill>
        <p:spPr>
          <a:xfrm>
            <a:off x="4294400" y="3572753"/>
            <a:ext cx="1390008" cy="512108"/>
          </a:xfrm>
          <a:prstGeom prst="rect">
            <a:avLst/>
          </a:prstGeom>
        </p:spPr>
      </p:pic>
    </p:spTree>
    <p:extLst>
      <p:ext uri="{BB962C8B-B14F-4D97-AF65-F5344CB8AC3E}">
        <p14:creationId xmlns:p14="http://schemas.microsoft.com/office/powerpoint/2010/main" val="3068367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Imagen 4">
            <a:extLst>
              <a:ext uri="{FF2B5EF4-FFF2-40B4-BE49-F238E27FC236}">
                <a16:creationId xmlns:a16="http://schemas.microsoft.com/office/drawing/2014/main" id="{2FA1FDB6-D6AE-5E63-15A1-5FCF9516E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427" y="2982199"/>
            <a:ext cx="494665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04591F6F-8E4E-3D93-ED83-05CB2EB53C89}"/>
              </a:ext>
            </a:extLst>
          </p:cNvPr>
          <p:cNvPicPr>
            <a:picLocks noChangeAspect="1"/>
          </p:cNvPicPr>
          <p:nvPr/>
        </p:nvPicPr>
        <p:blipFill>
          <a:blip r:embed="rId3"/>
          <a:stretch>
            <a:fillRect/>
          </a:stretch>
        </p:blipFill>
        <p:spPr>
          <a:xfrm>
            <a:off x="-907792" y="5246983"/>
            <a:ext cx="353697" cy="1201601"/>
          </a:xfrm>
          <a:prstGeom prst="rect">
            <a:avLst/>
          </a:prstGeom>
        </p:spPr>
      </p:pic>
      <p:pic>
        <p:nvPicPr>
          <p:cNvPr id="5" name="Imagen 4">
            <a:extLst>
              <a:ext uri="{FF2B5EF4-FFF2-40B4-BE49-F238E27FC236}">
                <a16:creationId xmlns:a16="http://schemas.microsoft.com/office/drawing/2014/main" id="{60803F4A-45D1-9A93-3AF3-09DCE038B605}"/>
              </a:ext>
            </a:extLst>
          </p:cNvPr>
          <p:cNvPicPr>
            <a:picLocks noChangeAspect="1"/>
          </p:cNvPicPr>
          <p:nvPr/>
        </p:nvPicPr>
        <p:blipFill>
          <a:blip r:embed="rId4"/>
          <a:stretch>
            <a:fillRect/>
          </a:stretch>
        </p:blipFill>
        <p:spPr>
          <a:xfrm>
            <a:off x="7380582" y="5360154"/>
            <a:ext cx="4802636" cy="682058"/>
          </a:xfrm>
          <a:prstGeom prst="rect">
            <a:avLst/>
          </a:prstGeom>
        </p:spPr>
      </p:pic>
      <p:sp>
        <p:nvSpPr>
          <p:cNvPr id="430083" name="Marcador de texto 1">
            <a:extLst>
              <a:ext uri="{FF2B5EF4-FFF2-40B4-BE49-F238E27FC236}">
                <a16:creationId xmlns:a16="http://schemas.microsoft.com/office/drawing/2014/main" id="{8FDA445F-CEE0-4C3C-BE3D-21C08C0001CE}"/>
              </a:ext>
            </a:extLst>
          </p:cNvPr>
          <p:cNvSpPr>
            <a:spLocks noGrp="1" noChangeArrowheads="1"/>
          </p:cNvSpPr>
          <p:nvPr>
            <p:ph type="body" sz="quarter" idx="12"/>
          </p:nvPr>
        </p:nvSpPr>
        <p:spPr>
          <a:xfrm>
            <a:off x="5638800" y="1264023"/>
            <a:ext cx="6203577" cy="440113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nSpc>
                <a:spcPct val="107000"/>
              </a:lnSpc>
              <a:spcAft>
                <a:spcPts val="800"/>
              </a:spcAft>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Se estima </a:t>
            </a:r>
            <a:r>
              <a:rPr lang="es-ES" sz="1400" kern="100" dirty="0">
                <a:latin typeface="Aptos" panose="020B0004020202020204" pitchFamily="34" charset="0"/>
                <a:ea typeface="Aptos" panose="020B0004020202020204" pitchFamily="34" charset="0"/>
                <a:cs typeface="Times New Roman" panose="02020603050405020304" pitchFamily="18" charset="0"/>
              </a:rPr>
              <a:t>para las próximas horas persistencia de las condiciones secas en gran parte del país. </a:t>
            </a:r>
            <a:r>
              <a:rPr lang="es-ES" sz="1400" kern="100" dirty="0">
                <a:effectLst/>
                <a:latin typeface="Aptos" panose="020B0004020202020204" pitchFamily="34" charset="0"/>
                <a:ea typeface="Aptos" panose="020B0004020202020204" pitchFamily="34" charset="0"/>
                <a:cs typeface="Times New Roman" panose="02020603050405020304" pitchFamily="18" charset="0"/>
              </a:rPr>
              <a:t>Mientras que en la Amazónica se espera que se presenten lluvias variadas, precipitaciones de menor intensidad no se descartan en el centro y sur de las Regiones Andina y Pacífica.</a:t>
            </a:r>
          </a:p>
          <a:p>
            <a:pPr>
              <a:lnSpc>
                <a:spcPct val="107000"/>
              </a:lnSpc>
              <a:spcAft>
                <a:spcPts val="800"/>
              </a:spcAft>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Lluvias de variada intensidad se prevé que se presenten en Amazonas, Guainía, sur de Vaupés, centro y sur del océano Pacífico colombiano, no se descartan lloviznas o lluvias ligeras sobre los departamentos de Nariño, Cauca, Valle del Cauca, Sur del Chocó, Huila, Tolima, sur de Cundinamarca, oriente y occidente de Caquetá. </a:t>
            </a:r>
          </a:p>
          <a:p>
            <a:pPr>
              <a:lnSpc>
                <a:spcPct val="107000"/>
              </a:lnSpc>
              <a:spcAft>
                <a:spcPts val="800"/>
              </a:spcAft>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En el Archipiélago de San Andrés, Providencia y Santa Catalina se espera nubosidad variada y tiempo mayormente seco, son probables algunas lluvias de variada intensidad al sur de la zona sobre el mar Caribe.</a:t>
            </a:r>
          </a:p>
        </p:txBody>
      </p:sp>
      <p:pic>
        <p:nvPicPr>
          <p:cNvPr id="2" name="Picture 2">
            <a:extLst>
              <a:ext uri="{FF2B5EF4-FFF2-40B4-BE49-F238E27FC236}">
                <a16:creationId xmlns:a16="http://schemas.microsoft.com/office/drawing/2014/main" id="{63E0FE9A-CEBF-0864-EF1D-97DF72BB517B}"/>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36806" y="1407858"/>
            <a:ext cx="4561153" cy="4105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03" name="Google Shape;3708;p49">
            <a:extLst>
              <a:ext uri="{FF2B5EF4-FFF2-40B4-BE49-F238E27FC236}">
                <a16:creationId xmlns:a16="http://schemas.microsoft.com/office/drawing/2014/main" id="{53D37868-3DC5-8E88-6AC3-D401FD0AB502}"/>
              </a:ext>
            </a:extLst>
          </p:cNvPr>
          <p:cNvGrpSpPr>
            <a:grpSpLocks/>
          </p:cNvGrpSpPr>
          <p:nvPr/>
        </p:nvGrpSpPr>
        <p:grpSpPr bwMode="auto">
          <a:xfrm>
            <a:off x="-1764899" y="2771775"/>
            <a:ext cx="1352550" cy="455612"/>
            <a:chOff x="12854782" y="3843734"/>
            <a:chExt cx="1321700" cy="454747"/>
          </a:xfrm>
        </p:grpSpPr>
        <p:pic>
          <p:nvPicPr>
            <p:cNvPr id="512038" name="Google Shape;3709;p49" descr="Recurso 23.png">
              <a:extLst>
                <a:ext uri="{FF2B5EF4-FFF2-40B4-BE49-F238E27FC236}">
                  <a16:creationId xmlns:a16="http://schemas.microsoft.com/office/drawing/2014/main" id="{A721ED16-C7DA-7691-F015-DCE8562C2DE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710;p49">
              <a:extLst>
                <a:ext uri="{FF2B5EF4-FFF2-40B4-BE49-F238E27FC236}">
                  <a16:creationId xmlns:a16="http://schemas.microsoft.com/office/drawing/2014/main" id="{307E1039-7A8F-962B-A8DF-CBC9F90125BA}"/>
                </a:ext>
              </a:extLst>
            </p:cNvPr>
            <p:cNvSpPr/>
            <p:nvPr/>
          </p:nvSpPr>
          <p:spPr>
            <a:xfrm>
              <a:off x="12854782" y="3843734"/>
              <a:ext cx="451426" cy="451578"/>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endParaRPr kumimoji="0" sz="9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0" name="Google Shape;3711;p49">
              <a:extLst>
                <a:ext uri="{FF2B5EF4-FFF2-40B4-BE49-F238E27FC236}">
                  <a16:creationId xmlns:a16="http://schemas.microsoft.com/office/drawing/2014/main" id="{74A5C1C0-A59D-206F-2F48-220E1673D61A}"/>
                </a:ext>
              </a:extLst>
            </p:cNvPr>
            <p:cNvSpPr/>
            <p:nvPr/>
          </p:nvSpPr>
          <p:spPr>
            <a:xfrm>
              <a:off x="13326374" y="3987922"/>
              <a:ext cx="763235" cy="145773"/>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r>
                <a:rPr kumimoji="0" lang="es-CO" sz="951" b="1" i="0" u="none" strike="noStrike" kern="0" cap="none" spc="0" normalizeH="0" baseline="0" noProof="0">
                  <a:ln>
                    <a:noFill/>
                  </a:ln>
                  <a:solidFill>
                    <a:prstClr val="black"/>
                  </a:solidFill>
                  <a:effectLst/>
                  <a:uLnTx/>
                  <a:uFillTx/>
                  <a:latin typeface="Arial Narrow"/>
                  <a:ea typeface="Arial Narrow"/>
                  <a:cs typeface="Arial Narrow"/>
                  <a:sym typeface="Arial Narrow"/>
                </a:rPr>
                <a:t>Tiempo lluvioso</a:t>
              </a: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grpSp>
      <p:grpSp>
        <p:nvGrpSpPr>
          <p:cNvPr id="512004" name="Google Shape;3712;p49">
            <a:extLst>
              <a:ext uri="{FF2B5EF4-FFF2-40B4-BE49-F238E27FC236}">
                <a16:creationId xmlns:a16="http://schemas.microsoft.com/office/drawing/2014/main" id="{588351DD-0B17-2075-A01A-3ACC11F70723}"/>
              </a:ext>
            </a:extLst>
          </p:cNvPr>
          <p:cNvGrpSpPr>
            <a:grpSpLocks/>
          </p:cNvGrpSpPr>
          <p:nvPr/>
        </p:nvGrpSpPr>
        <p:grpSpPr bwMode="auto">
          <a:xfrm>
            <a:off x="-4756521" y="2794107"/>
            <a:ext cx="1270000" cy="471487"/>
            <a:chOff x="12849266" y="5857985"/>
            <a:chExt cx="1327216" cy="471600"/>
          </a:xfrm>
        </p:grpSpPr>
        <p:pic>
          <p:nvPicPr>
            <p:cNvPr id="512035" name="Google Shape;3713;p49" descr="Recurso 23.png">
              <a:extLst>
                <a:ext uri="{FF2B5EF4-FFF2-40B4-BE49-F238E27FC236}">
                  <a16:creationId xmlns:a16="http://schemas.microsoft.com/office/drawing/2014/main" id="{9ED70758-157E-AFDF-BB3B-75E1F61B0C4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5857985"/>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6" name="Google Shape;3714;p49">
              <a:extLst>
                <a:ext uri="{FF2B5EF4-FFF2-40B4-BE49-F238E27FC236}">
                  <a16:creationId xmlns:a16="http://schemas.microsoft.com/office/drawing/2014/main" id="{E3105D7A-774E-94FC-4EB0-9FC176EAB612}"/>
                </a:ext>
              </a:extLst>
            </p:cNvPr>
            <p:cNvPicPr preferRelativeResize="0">
              <a:picLocks noChangeAspect="1" noChangeArrowheads="1"/>
            </p:cNvPicPr>
            <p:nvPr/>
          </p:nvPicPr>
          <p:blipFill>
            <a:blip r:embed="rId5" cstate="hqprint">
              <a:extLst>
                <a:ext uri="{28A0092B-C50C-407E-A947-70E740481C1C}">
                  <a14:useLocalDpi xmlns:a14="http://schemas.microsoft.com/office/drawing/2010/main" val="0"/>
                </a:ext>
              </a:extLst>
            </a:blip>
            <a:srcRect b="487"/>
            <a:stretch>
              <a:fillRect/>
            </a:stretch>
          </p:blipFill>
          <p:spPr bwMode="auto">
            <a:xfrm>
              <a:off x="12849266"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Google Shape;3715;p49">
              <a:extLst>
                <a:ext uri="{FF2B5EF4-FFF2-40B4-BE49-F238E27FC236}">
                  <a16:creationId xmlns:a16="http://schemas.microsoft.com/office/drawing/2014/main" id="{19445BB1-3E89-799D-B9BB-51A4ABA09D9A}"/>
                </a:ext>
              </a:extLst>
            </p:cNvPr>
            <p:cNvSpPr/>
            <p:nvPr/>
          </p:nvSpPr>
          <p:spPr>
            <a:xfrm>
              <a:off x="13320428" y="5937379"/>
              <a:ext cx="763149" cy="292170"/>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srgbClr val="FFFFFF"/>
                  </a:solidFill>
                  <a:effectLst/>
                  <a:uLnTx/>
                  <a:uFillTx/>
                  <a:latin typeface="Arial Narrow"/>
                  <a:ea typeface="Arial Narrow"/>
                  <a:cs typeface="Arial Narrow"/>
                  <a:sym typeface="Arial Narrow"/>
                </a:rPr>
                <a:t>Hasta 30 de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srgbClr val="FFFFFF"/>
                  </a:solidFill>
                  <a:effectLst/>
                  <a:uLnTx/>
                  <a:uFillTx/>
                  <a:latin typeface="Arial Narrow"/>
                  <a:ea typeface="Arial Narrow"/>
                  <a:cs typeface="Arial Narrow"/>
                  <a:sym typeface="Arial Narrow"/>
                </a:rPr>
                <a:t>septiembre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12005" name="Google Shape;3716;p49">
            <a:extLst>
              <a:ext uri="{FF2B5EF4-FFF2-40B4-BE49-F238E27FC236}">
                <a16:creationId xmlns:a16="http://schemas.microsoft.com/office/drawing/2014/main" id="{813ED771-B53A-AC48-9BE6-32E2B8E21DBE}"/>
              </a:ext>
            </a:extLst>
          </p:cNvPr>
          <p:cNvGrpSpPr>
            <a:grpSpLocks/>
          </p:cNvGrpSpPr>
          <p:nvPr/>
        </p:nvGrpSpPr>
        <p:grpSpPr bwMode="auto">
          <a:xfrm>
            <a:off x="-3297324" y="2739339"/>
            <a:ext cx="1352550" cy="552450"/>
            <a:chOff x="12849266" y="7856751"/>
            <a:chExt cx="1327854" cy="473837"/>
          </a:xfrm>
        </p:grpSpPr>
        <p:pic>
          <p:nvPicPr>
            <p:cNvPr id="512032" name="Google Shape;3717;p49" descr="Recurso 23.png">
              <a:extLst>
                <a:ext uri="{FF2B5EF4-FFF2-40B4-BE49-F238E27FC236}">
                  <a16:creationId xmlns:a16="http://schemas.microsoft.com/office/drawing/2014/main" id="{5C39F31E-2E6E-8F0E-BC2C-0A46C10F180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Google Shape;3718;p49">
              <a:extLst>
                <a:ext uri="{FF2B5EF4-FFF2-40B4-BE49-F238E27FC236}">
                  <a16:creationId xmlns:a16="http://schemas.microsoft.com/office/drawing/2014/main" id="{0CA6420F-FCEE-93DA-CD97-C760D984C762}"/>
                </a:ext>
              </a:extLst>
            </p:cNvPr>
            <p:cNvSpPr/>
            <p:nvPr/>
          </p:nvSpPr>
          <p:spPr>
            <a:xfrm>
              <a:off x="12849266" y="7859474"/>
              <a:ext cx="450410" cy="449328"/>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endParaRPr kumimoji="0" sz="8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40" name="Google Shape;3719;p49">
              <a:extLst>
                <a:ext uri="{FF2B5EF4-FFF2-40B4-BE49-F238E27FC236}">
                  <a16:creationId xmlns:a16="http://schemas.microsoft.com/office/drawing/2014/main" id="{9FAC6AD5-AF2B-55F6-B803-68F197CC7E1C}"/>
                </a:ext>
              </a:extLst>
            </p:cNvPr>
            <p:cNvSpPr/>
            <p:nvPr/>
          </p:nvSpPr>
          <p:spPr>
            <a:xfrm>
              <a:off x="13307469" y="7881260"/>
              <a:ext cx="847832" cy="449328"/>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25 - 36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Oeste - Noroeste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3.0 m - 4.0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512006" name="Google Shape;3720;p49">
            <a:extLst>
              <a:ext uri="{FF2B5EF4-FFF2-40B4-BE49-F238E27FC236}">
                <a16:creationId xmlns:a16="http://schemas.microsoft.com/office/drawing/2014/main" id="{7A1483F1-6350-19B9-2089-F76DE5353DEA}"/>
              </a:ext>
            </a:extLst>
          </p:cNvPr>
          <p:cNvGrpSpPr>
            <a:grpSpLocks/>
          </p:cNvGrpSpPr>
          <p:nvPr/>
        </p:nvGrpSpPr>
        <p:grpSpPr bwMode="auto">
          <a:xfrm>
            <a:off x="-3268715" y="3389607"/>
            <a:ext cx="1352550" cy="474662"/>
            <a:chOff x="12855734" y="7185445"/>
            <a:chExt cx="1321386" cy="453600"/>
          </a:xfrm>
        </p:grpSpPr>
        <p:sp>
          <p:nvSpPr>
            <p:cNvPr id="42" name="Google Shape;3721;p49">
              <a:extLst>
                <a:ext uri="{FF2B5EF4-FFF2-40B4-BE49-F238E27FC236}">
                  <a16:creationId xmlns:a16="http://schemas.microsoft.com/office/drawing/2014/main" id="{4DAAC244-FDAE-2021-7E67-A37F2F080789}"/>
                </a:ext>
              </a:extLst>
            </p:cNvPr>
            <p:cNvSpPr/>
            <p:nvPr/>
          </p:nvSpPr>
          <p:spPr>
            <a:xfrm>
              <a:off x="13060456" y="7188479"/>
              <a:ext cx="1116664" cy="450566"/>
            </a:xfrm>
            <a:prstGeom prst="rect">
              <a:avLst/>
            </a:prstGeom>
            <a:blipFill rotWithShape="1">
              <a:blip r:embed="rId7">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3" name="Google Shape;3722;p49">
              <a:extLst>
                <a:ext uri="{FF2B5EF4-FFF2-40B4-BE49-F238E27FC236}">
                  <a16:creationId xmlns:a16="http://schemas.microsoft.com/office/drawing/2014/main" id="{2927F61C-4F9E-A8A5-481B-D818D499F6C2}"/>
                </a:ext>
              </a:extLst>
            </p:cNvPr>
            <p:cNvSpPr/>
            <p:nvPr/>
          </p:nvSpPr>
          <p:spPr>
            <a:xfrm>
              <a:off x="12855734" y="7185445"/>
              <a:ext cx="449768" cy="450566"/>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4" name="Google Shape;3723;p49">
              <a:extLst>
                <a:ext uri="{FF2B5EF4-FFF2-40B4-BE49-F238E27FC236}">
                  <a16:creationId xmlns:a16="http://schemas.microsoft.com/office/drawing/2014/main" id="{09397074-E0D5-D416-2B9F-B7115704CE92}"/>
                </a:ext>
              </a:extLst>
            </p:cNvPr>
            <p:cNvSpPr/>
            <p:nvPr/>
          </p:nvSpPr>
          <p:spPr>
            <a:xfrm>
              <a:off x="13308603" y="7217303"/>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25 - 30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2.0 – 4.0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pic>
        <p:nvPicPr>
          <p:cNvPr id="6" name="Google Shape;204;p4">
            <a:extLst>
              <a:ext uri="{FF2B5EF4-FFF2-40B4-BE49-F238E27FC236}">
                <a16:creationId xmlns:a16="http://schemas.microsoft.com/office/drawing/2014/main" id="{144496DB-E103-CDE1-7E2E-BE59972EE630}"/>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3964" y="4991583"/>
            <a:ext cx="41243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oogle Shape;3727;p49">
            <a:extLst>
              <a:ext uri="{FF2B5EF4-FFF2-40B4-BE49-F238E27FC236}">
                <a16:creationId xmlns:a16="http://schemas.microsoft.com/office/drawing/2014/main" id="{5D5669D6-DED4-D9AB-821F-0D0CB85BBC83}"/>
              </a:ext>
            </a:extLst>
          </p:cNvPr>
          <p:cNvGrpSpPr>
            <a:grpSpLocks/>
          </p:cNvGrpSpPr>
          <p:nvPr/>
        </p:nvGrpSpPr>
        <p:grpSpPr bwMode="auto">
          <a:xfrm>
            <a:off x="-4706531" y="4015133"/>
            <a:ext cx="1350966" cy="479428"/>
            <a:chOff x="12855734" y="4509953"/>
            <a:chExt cx="1419885" cy="468163"/>
          </a:xfrm>
        </p:grpSpPr>
        <p:pic>
          <p:nvPicPr>
            <p:cNvPr id="41" name="Google Shape;3728;p49">
              <a:extLst>
                <a:ext uri="{FF2B5EF4-FFF2-40B4-BE49-F238E27FC236}">
                  <a16:creationId xmlns:a16="http://schemas.microsoft.com/office/drawing/2014/main" id="{94DB0C77-3C1C-6225-8020-545B8A5B0B89}"/>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60913" y="4509953"/>
              <a:ext cx="1214706"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729;p49">
              <a:extLst>
                <a:ext uri="{FF2B5EF4-FFF2-40B4-BE49-F238E27FC236}">
                  <a16:creationId xmlns:a16="http://schemas.microsoft.com/office/drawing/2014/main" id="{3D5A81AF-EEB8-5A4F-9B65-F7CA2D46CC5F}"/>
                </a:ext>
              </a:extLst>
            </p:cNvPr>
            <p:cNvPicPr preferRelativeResize="0">
              <a:picLocks noChangeAspect="1" noChangeArrowheads="1"/>
            </p:cNvPicPr>
            <p:nvPr/>
          </p:nvPicPr>
          <p:blipFill>
            <a:blip r:embed="rId5" cstate="hqprint">
              <a:extLst>
                <a:ext uri="{28A0092B-C50C-407E-A947-70E740481C1C}">
                  <a14:useLocalDpi xmlns:a14="http://schemas.microsoft.com/office/drawing/2010/main" val="0"/>
                </a:ext>
              </a:extLst>
            </a:blip>
            <a:srcRect b="487"/>
            <a:stretch>
              <a:fillRect/>
            </a:stretch>
          </p:blipFill>
          <p:spPr bwMode="auto">
            <a:xfrm>
              <a:off x="12855734" y="4510116"/>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Google Shape;3730;p49">
              <a:extLst>
                <a:ext uri="{FF2B5EF4-FFF2-40B4-BE49-F238E27FC236}">
                  <a16:creationId xmlns:a16="http://schemas.microsoft.com/office/drawing/2014/main" id="{83014930-CDAF-CB52-B401-C6BC89A1DA38}"/>
                </a:ext>
              </a:extLst>
            </p:cNvPr>
            <p:cNvSpPr/>
            <p:nvPr/>
          </p:nvSpPr>
          <p:spPr>
            <a:xfrm>
              <a:off x="13359617" y="4576614"/>
              <a:ext cx="832575" cy="285768"/>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el 9  de septiembre</a:t>
              </a:r>
              <a:endParaRPr kumimoji="0" sz="9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15" name="Google Shape;3696;p48">
            <a:extLst>
              <a:ext uri="{FF2B5EF4-FFF2-40B4-BE49-F238E27FC236}">
                <a16:creationId xmlns:a16="http://schemas.microsoft.com/office/drawing/2014/main" id="{72DB8DA7-FB3B-6793-1FE0-C740992D8243}"/>
              </a:ext>
            </a:extLst>
          </p:cNvPr>
          <p:cNvGrpSpPr>
            <a:grpSpLocks/>
          </p:cNvGrpSpPr>
          <p:nvPr/>
        </p:nvGrpSpPr>
        <p:grpSpPr bwMode="auto">
          <a:xfrm>
            <a:off x="5182700" y="4741552"/>
            <a:ext cx="1392237" cy="500062"/>
            <a:chOff x="12717919" y="6530147"/>
            <a:chExt cx="1354712" cy="421879"/>
          </a:xfrm>
        </p:grpSpPr>
        <p:pic>
          <p:nvPicPr>
            <p:cNvPr id="16" name="Google Shape;3697;p48">
              <a:extLst>
                <a:ext uri="{FF2B5EF4-FFF2-40B4-BE49-F238E27FC236}">
                  <a16:creationId xmlns:a16="http://schemas.microsoft.com/office/drawing/2014/main" id="{DF5552FF-C541-5685-3382-2584B634D52C}"/>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3698;p48">
              <a:extLst>
                <a:ext uri="{FF2B5EF4-FFF2-40B4-BE49-F238E27FC236}">
                  <a16:creationId xmlns:a16="http://schemas.microsoft.com/office/drawing/2014/main" id="{AA4E9C98-F4B1-E427-9D0D-7D1F828D7B7F}"/>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8" name="Google Shape;3699;p48">
              <a:extLst>
                <a:ext uri="{FF2B5EF4-FFF2-40B4-BE49-F238E27FC236}">
                  <a16:creationId xmlns:a16="http://schemas.microsoft.com/office/drawing/2014/main" id="{6BD4BBC9-51ED-5188-E299-02EDC9AFD258}"/>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15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Suroeste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1.</a:t>
              </a:r>
              <a:r>
                <a:rPr lang="es-CO" sz="851" b="1" kern="0" dirty="0">
                  <a:solidFill>
                    <a:prstClr val="black"/>
                  </a:solidFill>
                  <a:latin typeface="Arial Narrow"/>
                  <a:ea typeface="Arial Narrow"/>
                  <a:cs typeface="Arial Narrow"/>
                  <a:sym typeface="Arial Narrow"/>
                </a:rPr>
                <a:t>5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3" name="Google Shape;3696;p48">
            <a:extLst>
              <a:ext uri="{FF2B5EF4-FFF2-40B4-BE49-F238E27FC236}">
                <a16:creationId xmlns:a16="http://schemas.microsoft.com/office/drawing/2014/main" id="{28E9D9D4-199A-34D8-EFC2-D04E8C448F40}"/>
              </a:ext>
            </a:extLst>
          </p:cNvPr>
          <p:cNvGrpSpPr>
            <a:grpSpLocks/>
          </p:cNvGrpSpPr>
          <p:nvPr/>
        </p:nvGrpSpPr>
        <p:grpSpPr bwMode="auto">
          <a:xfrm>
            <a:off x="-2640893" y="1178502"/>
            <a:ext cx="1392237" cy="500062"/>
            <a:chOff x="12717919" y="6530147"/>
            <a:chExt cx="1354712" cy="421879"/>
          </a:xfrm>
        </p:grpSpPr>
        <p:pic>
          <p:nvPicPr>
            <p:cNvPr id="19" name="Google Shape;3697;p48">
              <a:extLst>
                <a:ext uri="{FF2B5EF4-FFF2-40B4-BE49-F238E27FC236}">
                  <a16:creationId xmlns:a16="http://schemas.microsoft.com/office/drawing/2014/main" id="{B92BF3AB-A0FD-C54A-FFFC-985DB9733244}"/>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Google Shape;3698;p48">
              <a:extLst>
                <a:ext uri="{FF2B5EF4-FFF2-40B4-BE49-F238E27FC236}">
                  <a16:creationId xmlns:a16="http://schemas.microsoft.com/office/drawing/2014/main" id="{A84F1F6E-EAA3-7E7A-A4C2-19E11F71B9AE}"/>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5" name="Google Shape;3699;p48">
              <a:extLst>
                <a:ext uri="{FF2B5EF4-FFF2-40B4-BE49-F238E27FC236}">
                  <a16:creationId xmlns:a16="http://schemas.microsoft.com/office/drawing/2014/main" id="{C3AECDDC-CCA9-C98D-9FD2-85C6A614A800}"/>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15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suroeste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1.5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 name="Google Shape;3653;p48">
            <a:extLst>
              <a:ext uri="{FF2B5EF4-FFF2-40B4-BE49-F238E27FC236}">
                <a16:creationId xmlns:a16="http://schemas.microsoft.com/office/drawing/2014/main" id="{D03E3E8D-55E1-FE8D-037E-DCA0F843BE5C}"/>
              </a:ext>
            </a:extLst>
          </p:cNvPr>
          <p:cNvGrpSpPr>
            <a:grpSpLocks/>
          </p:cNvGrpSpPr>
          <p:nvPr/>
        </p:nvGrpSpPr>
        <p:grpSpPr bwMode="auto">
          <a:xfrm>
            <a:off x="6138375" y="3320707"/>
            <a:ext cx="1265238" cy="447677"/>
            <a:chOff x="12854781" y="2471055"/>
            <a:chExt cx="1308063" cy="450002"/>
          </a:xfrm>
        </p:grpSpPr>
        <p:pic>
          <p:nvPicPr>
            <p:cNvPr id="4" name="Google Shape;3654;p48">
              <a:extLst>
                <a:ext uri="{FF2B5EF4-FFF2-40B4-BE49-F238E27FC236}">
                  <a16:creationId xmlns:a16="http://schemas.microsoft.com/office/drawing/2014/main" id="{D5C0B3B5-A3C7-9211-1577-B51F20F77B23}"/>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3655;p48">
              <a:extLst>
                <a:ext uri="{FF2B5EF4-FFF2-40B4-BE49-F238E27FC236}">
                  <a16:creationId xmlns:a16="http://schemas.microsoft.com/office/drawing/2014/main" id="{DB0BEC63-2CB8-1B0D-19CE-D9A66FAB2803}"/>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7" name="Google Shape;3656;p48">
              <a:extLst>
                <a:ext uri="{FF2B5EF4-FFF2-40B4-BE49-F238E27FC236}">
                  <a16:creationId xmlns:a16="http://schemas.microsoft.com/office/drawing/2014/main" id="{621857DD-3476-85C8-7FE1-944A329D6375}"/>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spTree>
    <p:extLst>
      <p:ext uri="{BB962C8B-B14F-4D97-AF65-F5344CB8AC3E}">
        <p14:creationId xmlns:p14="http://schemas.microsoft.com/office/powerpoint/2010/main" val="4071400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3D8CBE0F-2C1C-4E71-1C6A-D135547957A5}"/>
              </a:ext>
            </a:extLst>
          </p:cNvPr>
          <p:cNvSpPr/>
          <p:nvPr/>
        </p:nvSpPr>
        <p:spPr>
          <a:xfrm>
            <a:off x="8389938" y="2038350"/>
            <a:ext cx="2851150" cy="3767138"/>
          </a:xfrm>
          <a:prstGeom prst="roundRect">
            <a:avLst>
              <a:gd name="adj" fmla="val 61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2" name="Título 1">
            <a:extLst>
              <a:ext uri="{FF2B5EF4-FFF2-40B4-BE49-F238E27FC236}">
                <a16:creationId xmlns:a16="http://schemas.microsoft.com/office/drawing/2014/main" id="{36A8F0CD-8AEF-4767-519F-F27D41096830}"/>
              </a:ext>
            </a:extLst>
          </p:cNvPr>
          <p:cNvSpPr>
            <a:spLocks noGrp="1"/>
          </p:cNvSpPr>
          <p:nvPr>
            <p:ph type="title" idx="4294967295"/>
          </p:nvPr>
        </p:nvSpPr>
        <p:spPr>
          <a:xfrm>
            <a:off x="641350" y="1287463"/>
            <a:ext cx="4941888" cy="922337"/>
          </a:xfrm>
        </p:spPr>
        <p:txBody>
          <a:bodyPr rtlCol="0">
            <a:normAutofit fontScale="90000"/>
          </a:bodyPr>
          <a:lstStyle/>
          <a:p>
            <a:pPr defTabSz="914377" fontAlgn="auto">
              <a:spcAft>
                <a:spcPts val="0"/>
              </a:spcAft>
              <a:defRPr/>
            </a:pPr>
            <a:r>
              <a:rPr lang="es-CO" sz="2400" b="1" dirty="0">
                <a:solidFill>
                  <a:srgbClr val="92D050"/>
                </a:solidFill>
                <a:latin typeface="Verdana" panose="020B0604030504040204" pitchFamily="34" charset="0"/>
                <a:ea typeface="Verdana" panose="020B0604030504040204" pitchFamily="34" charset="0"/>
              </a:rPr>
              <a:t>CONDICIONES HIDROMETEOROLÓGICAS ACTUALES</a:t>
            </a:r>
            <a:endParaRPr lang="es-MX" sz="2400" b="1" dirty="0">
              <a:solidFill>
                <a:srgbClr val="92D050"/>
              </a:solidFill>
              <a:latin typeface="Verdana" panose="020B0604030504040204" pitchFamily="34" charset="0"/>
              <a:ea typeface="Verdana" panose="020B0604030504040204" pitchFamily="34" charset="0"/>
            </a:endParaRPr>
          </a:p>
        </p:txBody>
      </p:sp>
      <p:sp>
        <p:nvSpPr>
          <p:cNvPr id="513029" name="Google Shape;1730;p69">
            <a:extLst>
              <a:ext uri="{FF2B5EF4-FFF2-40B4-BE49-F238E27FC236}">
                <a16:creationId xmlns:a16="http://schemas.microsoft.com/office/drawing/2014/main" id="{CA2ED79E-06FE-A0F4-8CFD-E8E600F92972}"/>
              </a:ext>
            </a:extLst>
          </p:cNvPr>
          <p:cNvSpPr>
            <a:spLocks noChangeArrowheads="1"/>
          </p:cNvSpPr>
          <p:nvPr/>
        </p:nvSpPr>
        <p:spPr bwMode="auto">
          <a:xfrm>
            <a:off x="8550275" y="2114550"/>
            <a:ext cx="20970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FFFFFF"/>
              </a:buClr>
              <a:buSzPts val="1800"/>
              <a:buFont typeface="Calibri" panose="020F0502020204030204" pitchFamily="34" charset="0"/>
              <a:buNone/>
            </a:pPr>
            <a:r>
              <a:rPr lang="es-CO" altLang="es-CO" sz="1400" b="1">
                <a:solidFill>
                  <a:srgbClr val="92D050"/>
                </a:solidFill>
                <a:latin typeface="Verdana" panose="020B0604030504040204" pitchFamily="34" charset="0"/>
                <a:ea typeface="Verdana" panose="020B0604030504040204" pitchFamily="34" charset="0"/>
                <a:cs typeface="Calibri" panose="020F0502020204030204" pitchFamily="34" charset="0"/>
                <a:sym typeface="Calibri" panose="020F0502020204030204" pitchFamily="34" charset="0"/>
              </a:rPr>
              <a:t>VISITA NUESTRAS REDES SOCIALES</a:t>
            </a:r>
            <a:endParaRPr lang="es-CO" altLang="es-CO" sz="1100" b="1">
              <a:solidFill>
                <a:srgbClr val="92D050"/>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grpSp>
        <p:nvGrpSpPr>
          <p:cNvPr id="513030" name="Grupo 37">
            <a:extLst>
              <a:ext uri="{FF2B5EF4-FFF2-40B4-BE49-F238E27FC236}">
                <a16:creationId xmlns:a16="http://schemas.microsoft.com/office/drawing/2014/main" id="{397EBD8D-2C2B-9613-11F8-76E96A73B323}"/>
              </a:ext>
            </a:extLst>
          </p:cNvPr>
          <p:cNvGrpSpPr>
            <a:grpSpLocks/>
          </p:cNvGrpSpPr>
          <p:nvPr/>
        </p:nvGrpSpPr>
        <p:grpSpPr bwMode="auto">
          <a:xfrm>
            <a:off x="8869363" y="2927350"/>
            <a:ext cx="2228850" cy="2559050"/>
            <a:chOff x="8855817" y="2561633"/>
            <a:chExt cx="1843914" cy="2118168"/>
          </a:xfrm>
        </p:grpSpPr>
        <p:pic>
          <p:nvPicPr>
            <p:cNvPr id="513031" name="Imagen 28">
              <a:extLst>
                <a:ext uri="{FF2B5EF4-FFF2-40B4-BE49-F238E27FC236}">
                  <a16:creationId xmlns:a16="http://schemas.microsoft.com/office/drawing/2014/main" id="{75565787-EB91-1909-F09E-E40F7A79B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5817" y="4349526"/>
              <a:ext cx="330275" cy="3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2" name="Imagen 29">
              <a:extLst>
                <a:ext uri="{FF2B5EF4-FFF2-40B4-BE49-F238E27FC236}">
                  <a16:creationId xmlns:a16="http://schemas.microsoft.com/office/drawing/2014/main" id="{CFB54726-AF0C-C8DC-374C-4DF864E8A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817" y="3746544"/>
              <a:ext cx="330275" cy="3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3" name="Imagen 30">
              <a:extLst>
                <a:ext uri="{FF2B5EF4-FFF2-40B4-BE49-F238E27FC236}">
                  <a16:creationId xmlns:a16="http://schemas.microsoft.com/office/drawing/2014/main" id="{B56EA03F-FF28-4250-F152-869973F52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5817" y="3177616"/>
              <a:ext cx="330275" cy="31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4" name="Imagen 31">
              <a:extLst>
                <a:ext uri="{FF2B5EF4-FFF2-40B4-BE49-F238E27FC236}">
                  <a16:creationId xmlns:a16="http://schemas.microsoft.com/office/drawing/2014/main" id="{388C7D3E-53C6-55CF-09F1-750F96BBE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5817" y="2561633"/>
              <a:ext cx="330275" cy="3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Google Shape;1725;p69">
              <a:extLst>
                <a:ext uri="{FF2B5EF4-FFF2-40B4-BE49-F238E27FC236}">
                  <a16:creationId xmlns:a16="http://schemas.microsoft.com/office/drawing/2014/main" id="{40A9C4D5-BAE0-7901-294F-5E1A9D022304}"/>
                </a:ext>
              </a:extLst>
            </p:cNvPr>
            <p:cNvSpPr txBox="1"/>
            <p:nvPr/>
          </p:nvSpPr>
          <p:spPr>
            <a:xfrm flipH="1">
              <a:off x="9274769" y="2591855"/>
              <a:ext cx="1275243"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InstitutoIDEAM</a:t>
              </a:r>
              <a:endParaRPr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4" name="Google Shape;1724;p69">
              <a:extLst>
                <a:ext uri="{FF2B5EF4-FFF2-40B4-BE49-F238E27FC236}">
                  <a16:creationId xmlns:a16="http://schemas.microsoft.com/office/drawing/2014/main" id="{F8A99E5D-B8D6-3627-FC3B-B01D4C509434}"/>
                </a:ext>
              </a:extLst>
            </p:cNvPr>
            <p:cNvSpPr txBox="1"/>
            <p:nvPr/>
          </p:nvSpPr>
          <p:spPr>
            <a:xfrm flipH="1">
              <a:off x="9274769" y="3212063"/>
              <a:ext cx="1424962"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5" name="Google Shape;1724;p69">
              <a:extLst>
                <a:ext uri="{FF2B5EF4-FFF2-40B4-BE49-F238E27FC236}">
                  <a16:creationId xmlns:a16="http://schemas.microsoft.com/office/drawing/2014/main" id="{F71D39C2-D881-FFFC-5E1F-B404BA64CF0E}"/>
                </a:ext>
              </a:extLst>
            </p:cNvPr>
            <p:cNvSpPr txBox="1"/>
            <p:nvPr/>
          </p:nvSpPr>
          <p:spPr>
            <a:xfrm flipH="1">
              <a:off x="9274769" y="3781025"/>
              <a:ext cx="1292316"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6" name="Google Shape;1724;p69">
              <a:extLst>
                <a:ext uri="{FF2B5EF4-FFF2-40B4-BE49-F238E27FC236}">
                  <a16:creationId xmlns:a16="http://schemas.microsoft.com/office/drawing/2014/main" id="{5F88BC41-5EBE-0EF1-C59D-0AC0E3FE1492}"/>
                </a:ext>
              </a:extLst>
            </p:cNvPr>
            <p:cNvSpPr txBox="1"/>
            <p:nvPr/>
          </p:nvSpPr>
          <p:spPr>
            <a:xfrm flipH="1">
              <a:off x="9274769" y="4390721"/>
              <a:ext cx="1292316"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Ideam.Instituto</a:t>
              </a:r>
              <a:endParaRPr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grpSp>
      <p:sp>
        <p:nvSpPr>
          <p:cNvPr id="24" name="Google Shape;1722;p69">
            <a:extLst>
              <a:ext uri="{FF2B5EF4-FFF2-40B4-BE49-F238E27FC236}">
                <a16:creationId xmlns:a16="http://schemas.microsoft.com/office/drawing/2014/main" id="{968B0E9E-D948-2925-C917-8060F8B46B8C}"/>
              </a:ext>
            </a:extLst>
          </p:cNvPr>
          <p:cNvSpPr txBox="1"/>
          <p:nvPr/>
        </p:nvSpPr>
        <p:spPr>
          <a:xfrm>
            <a:off x="641349" y="2636838"/>
            <a:ext cx="7424739" cy="3077725"/>
          </a:xfrm>
          <a:prstGeom prst="rect">
            <a:avLst/>
          </a:prstGeom>
          <a:noFill/>
          <a:ln>
            <a:noFill/>
          </a:ln>
        </p:spPr>
        <p:txBody>
          <a:bodyPr spcFirstLastPara="1" wrap="square" lIns="91425" tIns="45700" rIns="91425" bIns="45700">
            <a:spAutoFit/>
          </a:bodyPr>
          <a:lstStyle/>
          <a:p>
            <a:pPr eaLnBrk="1" fontAlgn="auto" hangingPunct="1">
              <a:spcBef>
                <a:spcPts val="0"/>
              </a:spcBef>
              <a:spcAft>
                <a:spcPts val="0"/>
              </a:spcAft>
              <a:buClr>
                <a:srgbClr val="FFFFFF"/>
              </a:buClr>
              <a:buSzPts val="1400"/>
              <a:buFont typeface="Arial Narrow"/>
              <a:buNone/>
              <a:defRPr/>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Ghisliane Echeverry Prieto | Directora General</a:t>
            </a:r>
          </a:p>
          <a:p>
            <a:pPr eaLnBrk="1" fontAlgn="auto" hangingPunct="1">
              <a:spcBef>
                <a:spcPts val="0"/>
              </a:spcBef>
              <a:spcAft>
                <a:spcPts val="0"/>
              </a:spcAft>
              <a:buClr>
                <a:srgbClr val="FFFFFF"/>
              </a:buClr>
              <a:buSzPts val="1400"/>
              <a:buFont typeface="Arial Narrow"/>
              <a:buNone/>
              <a:defRPr/>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Luis Alfonso López Álvarez | Jefe (E) Oficina del Servicio de Pronóstico y Alertas</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000000"/>
              </a:buClr>
              <a:buSzPts val="1400"/>
              <a:buFont typeface="Calibri"/>
              <a:buNone/>
              <a:defRPr/>
            </a:pPr>
            <a:endPar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p>
            <a:pPr eaLnBrk="1" fontAlgn="auto" hangingPunct="1">
              <a:spcBef>
                <a:spcPts val="0"/>
              </a:spcBef>
              <a:spcAft>
                <a:spcPts val="0"/>
              </a:spcAft>
              <a:buClr>
                <a:srgbClr val="FFFFFF"/>
              </a:buClr>
              <a:buSzPts val="1400"/>
              <a:buFont typeface="Arial Narrow"/>
              <a:buNone/>
              <a:defRPr/>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Elaboró:</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SzPts val="1400"/>
              <a:defRPr/>
            </a:pPr>
            <a:r>
              <a:rPr lang="es-ES" sz="1400" dirty="0" err="1">
                <a:solidFill>
                  <a:prstClr val="black">
                    <a:lumMod val="50000"/>
                    <a:lumOff val="50000"/>
                  </a:prstClr>
                </a:solidFill>
                <a:latin typeface="Verdana" panose="020B0604030504040204" pitchFamily="34" charset="0"/>
                <a:ea typeface="Verdana" panose="020B0604030504040204" pitchFamily="34" charset="0"/>
                <a:sym typeface="Verdana"/>
              </a:rPr>
              <a:t>Rodney</a:t>
            </a:r>
            <a:r>
              <a:rPr lang="es-ES" sz="1400" dirty="0">
                <a:solidFill>
                  <a:prstClr val="black">
                    <a:lumMod val="50000"/>
                    <a:lumOff val="50000"/>
                  </a:prstClr>
                </a:solidFill>
                <a:latin typeface="Verdana" panose="020B0604030504040204" pitchFamily="34" charset="0"/>
                <a:ea typeface="Verdana" panose="020B0604030504040204" pitchFamily="34" charset="0"/>
                <a:sym typeface="Verdana"/>
              </a:rPr>
              <a:t> Poveda (Meteorología)</a:t>
            </a:r>
          </a:p>
          <a:p>
            <a:pPr eaLnBrk="1" fontAlgn="auto" hangingPunct="1">
              <a:spcBef>
                <a:spcPts val="0"/>
              </a:spcBef>
              <a:spcAft>
                <a:spcPts val="0"/>
              </a:spcAft>
              <a:buSzPts val="1400"/>
              <a:defRPr/>
            </a:pPr>
            <a:r>
              <a:rPr lang="es-ES" sz="1400" dirty="0">
                <a:solidFill>
                  <a:prstClr val="black">
                    <a:lumMod val="50000"/>
                    <a:lumOff val="50000"/>
                  </a:prstClr>
                </a:solidFill>
                <a:latin typeface="Verdana" panose="020B0604030504040204" pitchFamily="34" charset="0"/>
                <a:ea typeface="Verdana" panose="020B0604030504040204" pitchFamily="34" charset="0"/>
                <a:sym typeface="Verdana"/>
              </a:rPr>
              <a:t>Claudia Yaneth Contreras Trujillo (Hidrología)</a:t>
            </a:r>
          </a:p>
          <a:p>
            <a:pPr eaLnBrk="1" fontAlgn="auto" hangingPunct="1">
              <a:spcBef>
                <a:spcPts val="0"/>
              </a:spcBef>
              <a:spcAft>
                <a:spcPts val="0"/>
              </a:spcAft>
              <a:buSzPts val="1400"/>
              <a:defRPr/>
            </a:pPr>
            <a:r>
              <a:rPr lang="es-ES" sz="1400" dirty="0">
                <a:solidFill>
                  <a:prstClr val="black">
                    <a:lumMod val="50000"/>
                    <a:lumOff val="50000"/>
                  </a:prstClr>
                </a:solidFill>
                <a:latin typeface="Verdana" panose="020B0604030504040204" pitchFamily="34" charset="0"/>
                <a:ea typeface="Verdana" panose="020B0604030504040204" pitchFamily="34" charset="0"/>
                <a:sym typeface="Verdana"/>
              </a:rPr>
              <a:t>Nubia Traslaviña Saavedra (Deslizamientos de Tierra)</a:t>
            </a:r>
          </a:p>
          <a:p>
            <a:pPr eaLnBrk="1" fontAlgn="auto" hangingPunct="1">
              <a:spcBef>
                <a:spcPts val="0"/>
              </a:spcBef>
              <a:spcAft>
                <a:spcPts val="0"/>
              </a:spcAft>
              <a:buSzPts val="1400"/>
              <a:defRPr/>
            </a:pPr>
            <a:r>
              <a:rPr lang="es-ES" sz="1400" dirty="0">
                <a:solidFill>
                  <a:prstClr val="black">
                    <a:lumMod val="50000"/>
                    <a:lumOff val="50000"/>
                  </a:prstClr>
                </a:solidFill>
                <a:latin typeface="Verdana" panose="020B0604030504040204" pitchFamily="34" charset="0"/>
                <a:ea typeface="Verdana" panose="020B0604030504040204" pitchFamily="34" charset="0"/>
                <a:sym typeface="Verdana"/>
              </a:rPr>
              <a:t>Jhon Bermúdez González (Incendios de la Cobertura Vegetal)</a:t>
            </a:r>
          </a:p>
          <a:p>
            <a:pPr eaLnBrk="1" fontAlgn="auto" hangingPunct="1">
              <a:spcBef>
                <a:spcPts val="0"/>
              </a:spcBef>
              <a:spcAft>
                <a:spcPts val="0"/>
              </a:spcAft>
              <a:buSzPts val="1400"/>
              <a:defRPr/>
            </a:pPr>
            <a:r>
              <a:rPr lang="es-ES" sz="1400" dirty="0">
                <a:solidFill>
                  <a:prstClr val="black">
                    <a:lumMod val="50000"/>
                    <a:lumOff val="50000"/>
                  </a:prstClr>
                </a:solidFill>
                <a:latin typeface="Verdana" panose="020B0604030504040204" pitchFamily="34" charset="0"/>
                <a:ea typeface="Verdana" panose="020B0604030504040204" pitchFamily="34" charset="0"/>
                <a:sym typeface="Verdana"/>
              </a:rPr>
              <a:t>Mauricio Torres (Datos Hidrometeorológicos)</a:t>
            </a:r>
          </a:p>
          <a:p>
            <a:pPr eaLnBrk="1" fontAlgn="auto" hangingPunct="1">
              <a:spcBef>
                <a:spcPts val="0"/>
              </a:spcBef>
              <a:spcAft>
                <a:spcPts val="0"/>
              </a:spcAft>
              <a:buClr>
                <a:srgbClr val="FFFFFF"/>
              </a:buClr>
              <a:buSzPts val="1400"/>
              <a:buFont typeface="Arial"/>
              <a:buNone/>
              <a:defRPr/>
            </a:pP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p>
            <a:pPr eaLnBrk="1" fontAlgn="auto" hangingPunct="1">
              <a:spcBef>
                <a:spcPts val="0"/>
              </a:spcBef>
              <a:spcAft>
                <a:spcPts val="0"/>
              </a:spcAft>
              <a:buClr>
                <a:srgbClr val="FFFFFF"/>
              </a:buClr>
              <a:buSzPts val="1400"/>
              <a:buFont typeface="Arial"/>
              <a:buNone/>
              <a:defRPr/>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OFICINA DEL SERVICIO DE PRONÓSTICO Y ALERTAS</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http://www.ideam.gov.co</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Narrow"/>
              <a:buNone/>
              <a:defRPr/>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Correos electrónicos</a:t>
            </a:r>
            <a:r>
              <a:rPr lang="es-CO"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 servicio@ideam.gov.co, alertas@ideam.gov.co</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Narrow"/>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Calle 25D N° 96B - 70, piso 3. Bogotá, D.C. </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Narrow"/>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Teléfono: 3075625 ext. 1334 -1336.</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Google Shape;482;p1">
            <a:extLst>
              <a:ext uri="{FF2B5EF4-FFF2-40B4-BE49-F238E27FC236}">
                <a16:creationId xmlns:a16="http://schemas.microsoft.com/office/drawing/2014/main" id="{871E6B30-41D5-6B9E-1633-1CF755E29A4B}"/>
              </a:ext>
            </a:extLst>
          </p:cNvPr>
          <p:cNvSpPr>
            <a:spLocks noChangeArrowheads="1"/>
          </p:cNvSpPr>
          <p:nvPr/>
        </p:nvSpPr>
        <p:spPr bwMode="auto">
          <a:xfrm>
            <a:off x="5981700" y="3052763"/>
            <a:ext cx="1216025" cy="5238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514051" name="Google Shape;485;p1">
            <a:extLst>
              <a:ext uri="{FF2B5EF4-FFF2-40B4-BE49-F238E27FC236}">
                <a16:creationId xmlns:a16="http://schemas.microsoft.com/office/drawing/2014/main" id="{A5D28B5E-1360-0ED2-83B3-0736F8998698}"/>
              </a:ext>
            </a:extLst>
          </p:cNvPr>
          <p:cNvSpPr>
            <a:spLocks/>
          </p:cNvSpPr>
          <p:nvPr/>
        </p:nvSpPr>
        <p:spPr bwMode="auto">
          <a:xfrm flipH="1">
            <a:off x="7373938" y="2778125"/>
            <a:ext cx="46037" cy="1057275"/>
          </a:xfrm>
          <a:custGeom>
            <a:avLst/>
            <a:gdLst>
              <a:gd name="T0" fmla="*/ 0 w 120000"/>
              <a:gd name="T1" fmla="*/ 0 h 746760"/>
              <a:gd name="T2" fmla="*/ 0 w 120000"/>
              <a:gd name="T3" fmla="*/ 746628 h 746760"/>
            </a:gdLst>
            <a:ahLst/>
            <a:cxnLst>
              <a:cxn ang="0">
                <a:pos x="T0" y="T1"/>
              </a:cxn>
              <a:cxn ang="0">
                <a:pos x="T2" y="T3"/>
              </a:cxn>
            </a:cxnLst>
            <a:rect l="0" t="0"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514052" name="CuadroTexto 3">
            <a:extLst>
              <a:ext uri="{FF2B5EF4-FFF2-40B4-BE49-F238E27FC236}">
                <a16:creationId xmlns:a16="http://schemas.microsoft.com/office/drawing/2014/main" id="{841C96D3-00A7-6F28-4661-B40A5FB4DFBF}"/>
              </a:ext>
            </a:extLst>
          </p:cNvPr>
          <p:cNvSpPr txBox="1">
            <a:spLocks noChangeArrowheads="1"/>
          </p:cNvSpPr>
          <p:nvPr/>
        </p:nvSpPr>
        <p:spPr bwMode="auto">
          <a:xfrm>
            <a:off x="7596188" y="2778125"/>
            <a:ext cx="40814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MX" altLang="es-CO" sz="800" b="1" dirty="0">
                <a:solidFill>
                  <a:srgbClr val="E123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TOMAR ACCIÓN </a:t>
            </a:r>
            <a:r>
              <a:rPr lang="es-MX"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lang="es-MX" altLang="es-CO" sz="800" dirty="0">
              <a:solidFill>
                <a:srgbClr val="000000"/>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514053" name="Google Shape;483;p1">
            <a:extLst>
              <a:ext uri="{FF2B5EF4-FFF2-40B4-BE49-F238E27FC236}">
                <a16:creationId xmlns:a16="http://schemas.microsoft.com/office/drawing/2014/main" id="{269FE7EA-F693-FF79-357F-A23E4C6BE419}"/>
              </a:ext>
            </a:extLst>
          </p:cNvPr>
          <p:cNvSpPr>
            <a:spLocks noChangeArrowheads="1"/>
          </p:cNvSpPr>
          <p:nvPr/>
        </p:nvSpPr>
        <p:spPr bwMode="auto">
          <a:xfrm>
            <a:off x="5981700" y="4097338"/>
            <a:ext cx="1216025" cy="5095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514054" name="Google Shape;486;p1">
            <a:extLst>
              <a:ext uri="{FF2B5EF4-FFF2-40B4-BE49-F238E27FC236}">
                <a16:creationId xmlns:a16="http://schemas.microsoft.com/office/drawing/2014/main" id="{B6360736-94FE-5A44-F888-87CFA7A5875D}"/>
              </a:ext>
            </a:extLst>
          </p:cNvPr>
          <p:cNvSpPr>
            <a:spLocks/>
          </p:cNvSpPr>
          <p:nvPr/>
        </p:nvSpPr>
        <p:spPr bwMode="auto">
          <a:xfrm flipH="1">
            <a:off x="7358063" y="4030663"/>
            <a:ext cx="61912" cy="641350"/>
          </a:xfrm>
          <a:custGeom>
            <a:avLst/>
            <a:gdLst>
              <a:gd name="T0" fmla="*/ 0 w 120000"/>
              <a:gd name="T1" fmla="*/ 0 h 346710"/>
              <a:gd name="T2" fmla="*/ 0 w 120000"/>
              <a:gd name="T3" fmla="*/ 346328 h 346710"/>
            </a:gdLst>
            <a:ahLst/>
            <a:cxnLst>
              <a:cxn ang="0">
                <a:pos x="T0" y="T1"/>
              </a:cxn>
              <a:cxn ang="0">
                <a:pos x="T2" y="T3"/>
              </a:cxn>
            </a:cxnLst>
            <a:rect l="0" t="0"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514055" name="CuadroTexto 6">
            <a:extLst>
              <a:ext uri="{FF2B5EF4-FFF2-40B4-BE49-F238E27FC236}">
                <a16:creationId xmlns:a16="http://schemas.microsoft.com/office/drawing/2014/main" id="{3AA06CA6-708A-1198-F16B-A5DB2EAB40CD}"/>
              </a:ext>
            </a:extLst>
          </p:cNvPr>
          <p:cNvSpPr txBox="1">
            <a:spLocks noChangeArrowheads="1"/>
          </p:cNvSpPr>
          <p:nvPr/>
        </p:nvSpPr>
        <p:spPr bwMode="auto">
          <a:xfrm>
            <a:off x="7596188" y="3973513"/>
            <a:ext cx="4081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MX" altLang="es-CO" sz="800" b="1">
                <a:solidFill>
                  <a:srgbClr val="FE79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PREPARARSE </a:t>
            </a:r>
            <a:r>
              <a:rPr lang="es-MX" altLang="es-CO" sz="80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lang="es-MX" altLang="es-CO" sz="80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514056" name="Google Shape;484;p1">
            <a:extLst>
              <a:ext uri="{FF2B5EF4-FFF2-40B4-BE49-F238E27FC236}">
                <a16:creationId xmlns:a16="http://schemas.microsoft.com/office/drawing/2014/main" id="{4FAC8C56-DCFB-AB3C-4FD1-463FF4607BAC}"/>
              </a:ext>
            </a:extLst>
          </p:cNvPr>
          <p:cNvSpPr>
            <a:spLocks noChangeArrowheads="1"/>
          </p:cNvSpPr>
          <p:nvPr/>
        </p:nvSpPr>
        <p:spPr bwMode="auto">
          <a:xfrm>
            <a:off x="5965825" y="4973638"/>
            <a:ext cx="1216025" cy="5048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514057" name="Google Shape;487;p1">
            <a:extLst>
              <a:ext uri="{FF2B5EF4-FFF2-40B4-BE49-F238E27FC236}">
                <a16:creationId xmlns:a16="http://schemas.microsoft.com/office/drawing/2014/main" id="{3A3F7AE7-F99D-681D-D77B-0410DD3396A9}"/>
              </a:ext>
            </a:extLst>
          </p:cNvPr>
          <p:cNvSpPr>
            <a:spLocks/>
          </p:cNvSpPr>
          <p:nvPr/>
        </p:nvSpPr>
        <p:spPr bwMode="auto">
          <a:xfrm flipH="1">
            <a:off x="7358063" y="4841875"/>
            <a:ext cx="46037" cy="779463"/>
          </a:xfrm>
          <a:custGeom>
            <a:avLst/>
            <a:gdLst>
              <a:gd name="T0" fmla="*/ 0 w 120000"/>
              <a:gd name="T1" fmla="*/ 0 h 473075"/>
              <a:gd name="T2" fmla="*/ 0 w 120000"/>
              <a:gd name="T3" fmla="*/ 472738 h 473075"/>
            </a:gdLst>
            <a:ahLst/>
            <a:cxnLst>
              <a:cxn ang="0">
                <a:pos x="T0" y="T1"/>
              </a:cxn>
              <a:cxn ang="0">
                <a:pos x="T2" y="T3"/>
              </a:cxn>
            </a:cxnLst>
            <a:rect l="0" t="0"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514058" name="CuadroTexto 9">
            <a:extLst>
              <a:ext uri="{FF2B5EF4-FFF2-40B4-BE49-F238E27FC236}">
                <a16:creationId xmlns:a16="http://schemas.microsoft.com/office/drawing/2014/main" id="{FDD78F68-6696-9AA4-E797-9D7022BEEA76}"/>
              </a:ext>
            </a:extLst>
          </p:cNvPr>
          <p:cNvSpPr txBox="1">
            <a:spLocks noChangeArrowheads="1"/>
          </p:cNvSpPr>
          <p:nvPr/>
        </p:nvSpPr>
        <p:spPr bwMode="auto">
          <a:xfrm>
            <a:off x="7596188" y="4800600"/>
            <a:ext cx="40814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CO" altLang="es-CO" sz="800" b="1">
                <a:solidFill>
                  <a:srgbClr val="FEBB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INFORMARSE  </a:t>
            </a:r>
            <a:r>
              <a:rPr lang="es-CO" altLang="es-CO" sz="80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lang="es-MX" altLang="es-CO" sz="80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514059" name="Google Shape;488;p1">
            <a:extLst>
              <a:ext uri="{FF2B5EF4-FFF2-40B4-BE49-F238E27FC236}">
                <a16:creationId xmlns:a16="http://schemas.microsoft.com/office/drawing/2014/main" id="{9B098B5D-7684-ED00-CC30-E0FC8F4029B6}"/>
              </a:ext>
            </a:extLst>
          </p:cNvPr>
          <p:cNvSpPr>
            <a:spLocks/>
          </p:cNvSpPr>
          <p:nvPr/>
        </p:nvSpPr>
        <p:spPr bwMode="auto">
          <a:xfrm>
            <a:off x="7404100" y="5792788"/>
            <a:ext cx="0" cy="279400"/>
          </a:xfrm>
          <a:custGeom>
            <a:avLst/>
            <a:gdLst>
              <a:gd name="T0" fmla="*/ 0 w 120000"/>
              <a:gd name="T1" fmla="*/ 0 h 280035"/>
              <a:gd name="T2" fmla="*/ 0 w 120000"/>
              <a:gd name="T3" fmla="*/ 279797 h 280035"/>
            </a:gdLst>
            <a:ahLst/>
            <a:cxnLst>
              <a:cxn ang="0">
                <a:pos x="T0" y="T1"/>
              </a:cxn>
              <a:cxn ang="0">
                <a:pos x="T2" y="T3"/>
              </a:cxn>
            </a:cxnLst>
            <a:rect l="0" t="0"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514060" name="CuadroTexto 11">
            <a:extLst>
              <a:ext uri="{FF2B5EF4-FFF2-40B4-BE49-F238E27FC236}">
                <a16:creationId xmlns:a16="http://schemas.microsoft.com/office/drawing/2014/main" id="{DE66870C-4213-7CFD-DBED-59B1A710B62A}"/>
              </a:ext>
            </a:extLst>
          </p:cNvPr>
          <p:cNvSpPr txBox="1">
            <a:spLocks noChangeArrowheads="1"/>
          </p:cNvSpPr>
          <p:nvPr/>
        </p:nvSpPr>
        <p:spPr bwMode="auto">
          <a:xfrm>
            <a:off x="7596188" y="5749925"/>
            <a:ext cx="40814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MX" altLang="es-CO" sz="800" b="1">
                <a:solidFill>
                  <a:srgbClr val="98ECF5"/>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CONDICIONES NORMALES </a:t>
            </a:r>
            <a:r>
              <a:rPr lang="es-MX" altLang="es-CO" sz="80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La información que se suministra se encuentra dentro de los rangos normales.</a:t>
            </a:r>
            <a:endParaRPr lang="es-MX" altLang="es-CO" sz="80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13" name="CuadroTexto 12">
            <a:extLst>
              <a:ext uri="{FF2B5EF4-FFF2-40B4-BE49-F238E27FC236}">
                <a16:creationId xmlns:a16="http://schemas.microsoft.com/office/drawing/2014/main" id="{2A0BA5C0-A8F4-716C-EAF6-911A8A0F22DA}"/>
              </a:ext>
            </a:extLst>
          </p:cNvPr>
          <p:cNvSpPr txBox="1"/>
          <p:nvPr/>
        </p:nvSpPr>
        <p:spPr>
          <a:xfrm>
            <a:off x="658813" y="2438400"/>
            <a:ext cx="3976687" cy="2862322"/>
          </a:xfrm>
          <a:prstGeom prst="rect">
            <a:avLst/>
          </a:prstGeom>
          <a:noFill/>
          <a:ln cap="rnd">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CO" altLang="es-CO" sz="1000" dirty="0">
                <a:solidFill>
                  <a:srgbClr val="7F7F7F"/>
                </a:solidFill>
                <a:latin typeface="Verdana" panose="020B0604030504040204" pitchFamily="34" charset="0"/>
                <a:ea typeface="Verdana" panose="020B0604030504040204" pitchFamily="34" charset="0"/>
                <a:cs typeface="Arial" panose="020B0604020202020204" pitchFamily="34" charset="0"/>
              </a:rPr>
              <a:t>GHISLIANE ECHEVERRY PRIETO</a:t>
            </a:r>
          </a:p>
          <a:p>
            <a:r>
              <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rPr>
              <a:t>Directora General</a:t>
            </a:r>
          </a:p>
          <a:p>
            <a:endPar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endParaRPr>
          </a:p>
          <a:p>
            <a:r>
              <a:rPr lang="es-CO" altLang="es-CO" sz="1000" dirty="0">
                <a:solidFill>
                  <a:srgbClr val="7F7F7F"/>
                </a:solidFill>
                <a:latin typeface="Verdana" panose="020B0604030504040204" pitchFamily="34" charset="0"/>
                <a:ea typeface="Verdana" panose="020B0604030504040204" pitchFamily="34" charset="0"/>
                <a:cs typeface="Arial" panose="020B0604020202020204" pitchFamily="34" charset="0"/>
              </a:rPr>
              <a:t>LUIS ALFONSO LÓPEZ ÁLVAREZ</a:t>
            </a:r>
          </a:p>
          <a:p>
            <a:r>
              <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rPr>
              <a:t>Jefe (E) Oficina del Servicio de Pronósticos y Alertas</a:t>
            </a:r>
          </a:p>
          <a:p>
            <a:endParaRPr lang="es-ES"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endParaRPr>
          </a:p>
          <a:p>
            <a:endPar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endParaRPr>
          </a:p>
          <a:p>
            <a:endPar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endParaRPr>
          </a:p>
          <a:p>
            <a:r>
              <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rPr>
              <a:t>Diseño y diagramación:</a:t>
            </a:r>
            <a:endParaRPr lang="es-CO" altLang="es-CO" sz="1000" b="1"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rPr>
              <a:t>GRUPO DE COMUNICACIONES</a:t>
            </a:r>
          </a:p>
          <a:p>
            <a:endPar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hlinkClick r:id="rId5"/>
              </a:rPr>
              <a:t>http://www.ideam.gov.co</a:t>
            </a:r>
            <a:endPar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rPr>
              <a:t>Correos electrónicos: </a:t>
            </a:r>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hlinkClick r:id="rId6"/>
              </a:rPr>
              <a:t>servicio@ideam.gov.co</a:t>
            </a:r>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rPr>
              <a:t>, alertas@ideam.gov.co</a:t>
            </a:r>
          </a:p>
          <a:p>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rPr>
              <a:t>Calle 25 D No. 96B - 70. Bogotá, D.C.</a:t>
            </a:r>
          </a:p>
          <a:p>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rPr>
              <a:t>Teléfono: 3075625 ext. 1334-1336.</a:t>
            </a:r>
          </a:p>
          <a:p>
            <a:endPar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r>
              <a:rPr lang="es-CO" altLang="es-CO" sz="1000" b="1" dirty="0">
                <a:solidFill>
                  <a:srgbClr val="7F7F7F"/>
                </a:solidFill>
                <a:latin typeface="Verdana" panose="020B0604030504040204" pitchFamily="34" charset="0"/>
                <a:ea typeface="Verdana" panose="020B0604030504040204" pitchFamily="34" charset="0"/>
                <a:cs typeface="Verdana" panose="020B0604030504040204" pitchFamily="34" charset="0"/>
              </a:rPr>
              <a:t>Síganos en:</a:t>
            </a:r>
          </a:p>
        </p:txBody>
      </p:sp>
      <p:grpSp>
        <p:nvGrpSpPr>
          <p:cNvPr id="514062" name="Grupo 24">
            <a:extLst>
              <a:ext uri="{FF2B5EF4-FFF2-40B4-BE49-F238E27FC236}">
                <a16:creationId xmlns:a16="http://schemas.microsoft.com/office/drawing/2014/main" id="{F7088F5C-8328-DB94-963F-A1F4B04D8F7E}"/>
              </a:ext>
            </a:extLst>
          </p:cNvPr>
          <p:cNvGrpSpPr>
            <a:grpSpLocks/>
          </p:cNvGrpSpPr>
          <p:nvPr/>
        </p:nvGrpSpPr>
        <p:grpSpPr bwMode="auto">
          <a:xfrm>
            <a:off x="825500" y="5499100"/>
            <a:ext cx="3581400" cy="930275"/>
            <a:chOff x="824936" y="5360554"/>
            <a:chExt cx="4116082" cy="1069429"/>
          </a:xfrm>
        </p:grpSpPr>
        <p:sp>
          <p:nvSpPr>
            <p:cNvPr id="14" name="Rectángulo redondeado 13">
              <a:extLst>
                <a:ext uri="{FF2B5EF4-FFF2-40B4-BE49-F238E27FC236}">
                  <a16:creationId xmlns:a16="http://schemas.microsoft.com/office/drawing/2014/main" id="{F1FE9C39-CAAD-20FF-DEF4-9A2BA432B00A}"/>
                </a:ext>
              </a:extLst>
            </p:cNvPr>
            <p:cNvSpPr/>
            <p:nvPr/>
          </p:nvSpPr>
          <p:spPr>
            <a:xfrm>
              <a:off x="824936" y="5360554"/>
              <a:ext cx="4116082" cy="1069429"/>
            </a:xfrm>
            <a:prstGeom prst="roundRect">
              <a:avLst>
                <a:gd name="adj" fmla="val 61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200"/>
            </a:p>
          </p:txBody>
        </p:sp>
        <p:pic>
          <p:nvPicPr>
            <p:cNvPr id="514065" name="Imagen 16">
              <a:extLst>
                <a:ext uri="{FF2B5EF4-FFF2-40B4-BE49-F238E27FC236}">
                  <a16:creationId xmlns:a16="http://schemas.microsoft.com/office/drawing/2014/main" id="{AE7EB950-EB7E-622C-F0F6-6A6E44B829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1673" y="5949282"/>
              <a:ext cx="399013" cy="3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66" name="Imagen 17">
              <a:extLst>
                <a:ext uri="{FF2B5EF4-FFF2-40B4-BE49-F238E27FC236}">
                  <a16:creationId xmlns:a16="http://schemas.microsoft.com/office/drawing/2014/main" id="{15E3982E-AED6-760A-3668-C818353DDB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574" y="5946774"/>
              <a:ext cx="399013" cy="3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67" name="Imagen 18">
              <a:extLst>
                <a:ext uri="{FF2B5EF4-FFF2-40B4-BE49-F238E27FC236}">
                  <a16:creationId xmlns:a16="http://schemas.microsoft.com/office/drawing/2014/main" id="{B4281E08-9AE2-B4BE-9265-E10D317791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1673" y="5428147"/>
              <a:ext cx="399013" cy="38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68" name="Imagen 19">
              <a:extLst>
                <a:ext uri="{FF2B5EF4-FFF2-40B4-BE49-F238E27FC236}">
                  <a16:creationId xmlns:a16="http://schemas.microsoft.com/office/drawing/2014/main" id="{E900396E-52C4-3DA8-6C75-B5FC7351A9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826" y="5433166"/>
              <a:ext cx="399013" cy="3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Google Shape;1725;p69">
              <a:extLst>
                <a:ext uri="{FF2B5EF4-FFF2-40B4-BE49-F238E27FC236}">
                  <a16:creationId xmlns:a16="http://schemas.microsoft.com/office/drawing/2014/main" id="{10F149C2-F663-6067-9D09-6D761B834420}"/>
                </a:ext>
              </a:extLst>
            </p:cNvPr>
            <p:cNvSpPr txBox="1"/>
            <p:nvPr/>
          </p:nvSpPr>
          <p:spPr>
            <a:xfrm flipH="1">
              <a:off x="1332148" y="5470052"/>
              <a:ext cx="1541707" cy="282870"/>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InstitutoIDEAM</a:t>
              </a:r>
              <a:endParaRPr sz="10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22" name="Google Shape;1724;p69">
              <a:extLst>
                <a:ext uri="{FF2B5EF4-FFF2-40B4-BE49-F238E27FC236}">
                  <a16:creationId xmlns:a16="http://schemas.microsoft.com/office/drawing/2014/main" id="{1A7D48F9-9480-7F25-53B9-A1C1BAFE60B3}"/>
                </a:ext>
              </a:extLst>
            </p:cNvPr>
            <p:cNvSpPr txBox="1"/>
            <p:nvPr/>
          </p:nvSpPr>
          <p:spPr>
            <a:xfrm flipH="1">
              <a:off x="3350050" y="5470052"/>
              <a:ext cx="1561776" cy="282870"/>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0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23" name="Google Shape;1724;p69">
              <a:extLst>
                <a:ext uri="{FF2B5EF4-FFF2-40B4-BE49-F238E27FC236}">
                  <a16:creationId xmlns:a16="http://schemas.microsoft.com/office/drawing/2014/main" id="{07B9F050-E066-749A-E3D7-630C22E7D3E1}"/>
                </a:ext>
              </a:extLst>
            </p:cNvPr>
            <p:cNvSpPr txBox="1"/>
            <p:nvPr/>
          </p:nvSpPr>
          <p:spPr>
            <a:xfrm flipH="1">
              <a:off x="1312079" y="5988342"/>
              <a:ext cx="1561776" cy="282870"/>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0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24" name="Google Shape;1724;p69">
              <a:extLst>
                <a:ext uri="{FF2B5EF4-FFF2-40B4-BE49-F238E27FC236}">
                  <a16:creationId xmlns:a16="http://schemas.microsoft.com/office/drawing/2014/main" id="{005C832F-884F-A732-7449-3BEF9144CCD4}"/>
                </a:ext>
              </a:extLst>
            </p:cNvPr>
            <p:cNvSpPr txBox="1"/>
            <p:nvPr/>
          </p:nvSpPr>
          <p:spPr>
            <a:xfrm flipH="1">
              <a:off x="3350050" y="5999291"/>
              <a:ext cx="1561776" cy="282870"/>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000"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Ideam.Instituto</a:t>
              </a:r>
              <a:endParaRPr sz="10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grpSp>
      <p:pic>
        <p:nvPicPr>
          <p:cNvPr id="514063" name="Imagen 25">
            <a:extLst>
              <a:ext uri="{FF2B5EF4-FFF2-40B4-BE49-F238E27FC236}">
                <a16:creationId xmlns:a16="http://schemas.microsoft.com/office/drawing/2014/main" id="{A8B53796-07E2-CB09-8988-279EE32A5D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977900"/>
            <a:ext cx="1219200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3664AC-58A3-05A8-B817-F505EF9FE5C2}"/>
            </a:ext>
          </a:extLst>
        </p:cNvPr>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38A28149-A626-BF2E-E16A-959B22679A5D}"/>
              </a:ext>
            </a:extLst>
          </p:cNvPr>
          <p:cNvGraphicFramePr/>
          <p:nvPr>
            <p:extLst>
              <p:ext uri="{D42A27DB-BD31-4B8C-83A1-F6EECF244321}">
                <p14:modId xmlns:p14="http://schemas.microsoft.com/office/powerpoint/2010/main" val="546344171"/>
              </p:ext>
            </p:extLst>
          </p:nvPr>
        </p:nvGraphicFramePr>
        <p:xfrm>
          <a:off x="746919" y="2000918"/>
          <a:ext cx="10731500" cy="2404125"/>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29139">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0879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919065">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a:t>
                      </a:r>
                      <a:r>
                        <a:rPr lang="es-CO" sz="1000" b="1" u="none" strike="noStrike" cap="none" dirty="0" err="1">
                          <a:solidFill>
                            <a:srgbClr val="04945F"/>
                          </a:solidFill>
                          <a:latin typeface="Verdana"/>
                          <a:ea typeface="Verdana"/>
                          <a:cs typeface="Verdana"/>
                          <a:sym typeface="Verdana"/>
                        </a:rPr>
                        <a:t>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a:t>
                      </a:r>
                      <a:r>
                        <a:rPr lang="es-CO" sz="1000" b="0" u="none" strike="noStrike" cap="none" dirty="0">
                          <a:solidFill>
                            <a:srgbClr val="1D1B10"/>
                          </a:solidFill>
                          <a:latin typeface="Verdana"/>
                          <a:ea typeface="Verdana"/>
                          <a:cs typeface="Verdana"/>
                          <a:sym typeface="Verdana"/>
                        </a:rPr>
                        <a:t>: Bojacá, Cajicá, Chía, Chipaque, Choachí, Chocontá, Cogua, Cota, </a:t>
                      </a:r>
                      <a:r>
                        <a:rPr lang="es-CO" sz="1000" b="0" u="none" strike="noStrike" cap="none" dirty="0" err="1">
                          <a:solidFill>
                            <a:srgbClr val="1D1B10"/>
                          </a:solidFill>
                          <a:latin typeface="Verdana"/>
                          <a:ea typeface="Verdana"/>
                          <a:cs typeface="Verdana"/>
                          <a:sym typeface="Verdana"/>
                        </a:rPr>
                        <a:t>Cucunubá</a:t>
                      </a:r>
                      <a:r>
                        <a:rPr lang="es-CO" sz="1000" b="0" u="none" strike="noStrike" cap="none" dirty="0">
                          <a:solidFill>
                            <a:srgbClr val="1D1B10"/>
                          </a:solidFill>
                          <a:latin typeface="Verdana"/>
                          <a:ea typeface="Verdana"/>
                          <a:cs typeface="Verdana"/>
                          <a:sym typeface="Verdana"/>
                        </a:rPr>
                        <a:t>, El Rosal, Facatativá, Funza, Fúquene, Gachancipá, </a:t>
                      </a:r>
                      <a:r>
                        <a:rPr lang="es-CO" sz="1000" b="0" u="none" strike="noStrike" cap="none" dirty="0" err="1">
                          <a:solidFill>
                            <a:srgbClr val="1D1B10"/>
                          </a:solidFill>
                          <a:latin typeface="Verdana"/>
                          <a:ea typeface="Verdana"/>
                          <a:cs typeface="Verdana"/>
                          <a:sym typeface="Verdana"/>
                        </a:rPr>
                        <a:t>Guachetá</a:t>
                      </a:r>
                      <a:r>
                        <a:rPr lang="es-CO" sz="1000" b="0" u="none" strike="noStrike" cap="none" dirty="0">
                          <a:solidFill>
                            <a:srgbClr val="1D1B10"/>
                          </a:solidFill>
                          <a:latin typeface="Verdana"/>
                          <a:ea typeface="Verdana"/>
                          <a:cs typeface="Verdana"/>
                          <a:sym typeface="Verdana"/>
                        </a:rPr>
                        <a:t>, Guasca, Guatavita, La Calera, Lenguazaque, Madrid, Mosquera, Nemocón, Sesquilé, Sibaté, Simijaca, Soacha, Sopó, Subachoque, Suesca, Susa, </a:t>
                      </a:r>
                      <a:r>
                        <a:rPr lang="es-CO" sz="1000" b="0" u="none" strike="noStrike" cap="none" dirty="0" err="1">
                          <a:solidFill>
                            <a:srgbClr val="1D1B10"/>
                          </a:solidFill>
                          <a:latin typeface="Verdana"/>
                          <a:ea typeface="Verdana"/>
                          <a:cs typeface="Verdana"/>
                          <a:sym typeface="Verdana"/>
                        </a:rPr>
                        <a:t>Sutatausa</a:t>
                      </a:r>
                      <a:r>
                        <a:rPr lang="es-CO" sz="1000" b="0" u="none" strike="noStrike" cap="none" dirty="0">
                          <a:solidFill>
                            <a:srgbClr val="1D1B10"/>
                          </a:solidFill>
                          <a:latin typeface="Verdana"/>
                          <a:ea typeface="Verdana"/>
                          <a:cs typeface="Verdana"/>
                          <a:sym typeface="Verdana"/>
                        </a:rPr>
                        <a:t>, Tabio, Tausa, </a:t>
                      </a:r>
                      <a:r>
                        <a:rPr lang="es-CO" sz="1000" b="0" u="none" strike="noStrike" cap="none" dirty="0" err="1">
                          <a:solidFill>
                            <a:srgbClr val="1D1B10"/>
                          </a:solidFill>
                          <a:latin typeface="Verdana"/>
                          <a:ea typeface="Verdana"/>
                          <a:cs typeface="Verdana"/>
                          <a:sym typeface="Verdana"/>
                        </a:rPr>
                        <a:t>Tenjo</a:t>
                      </a:r>
                      <a:r>
                        <a:rPr lang="es-CO" sz="1000" b="0" u="none" strike="noStrike" cap="none" dirty="0">
                          <a:solidFill>
                            <a:srgbClr val="1D1B10"/>
                          </a:solidFill>
                          <a:latin typeface="Verdana"/>
                          <a:ea typeface="Verdana"/>
                          <a:cs typeface="Verdana"/>
                          <a:sym typeface="Verdana"/>
                        </a:rPr>
                        <a:t>, Tocancipá, Ubaque, Ubaté, Villapinzón, </a:t>
                      </a:r>
                      <a:r>
                        <a:rPr lang="es-CO" sz="1000" b="0" u="none" strike="noStrike" cap="none" dirty="0" err="1">
                          <a:solidFill>
                            <a:srgbClr val="1D1B10"/>
                          </a:solidFill>
                          <a:latin typeface="Verdana"/>
                          <a:ea typeface="Verdana"/>
                          <a:cs typeface="Verdana"/>
                          <a:sym typeface="Verdana"/>
                        </a:rPr>
                        <a:t>Zipacón</a:t>
                      </a:r>
                      <a:r>
                        <a:rPr lang="es-CO" sz="1000" b="0" u="none" strike="noStrike" cap="none" dirty="0">
                          <a:solidFill>
                            <a:srgbClr val="1D1B10"/>
                          </a:solidFill>
                          <a:latin typeface="Verdana"/>
                          <a:ea typeface="Verdana"/>
                          <a:cs typeface="Verdana"/>
                          <a:sym typeface="Verdana"/>
                        </a:rPr>
                        <a:t> y Zipaquirá.</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a:t>
                      </a:r>
                      <a:r>
                        <a:rPr lang="es-CO" sz="1000" b="0" u="none" strike="noStrike" cap="none" dirty="0" err="1">
                          <a:solidFill>
                            <a:srgbClr val="1D1B10"/>
                          </a:solidFill>
                          <a:latin typeface="Verdana"/>
                          <a:ea typeface="Verdana"/>
                          <a:cs typeface="Verdana"/>
                          <a:sym typeface="Verdana"/>
                        </a:rPr>
                        <a:t>Betéitiva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Busbanzá</a:t>
                      </a:r>
                      <a:r>
                        <a:rPr lang="es-CO" sz="1000" b="0" u="none" strike="noStrike" cap="none" dirty="0">
                          <a:solidFill>
                            <a:srgbClr val="1D1B10"/>
                          </a:solidFill>
                          <a:latin typeface="Verdana"/>
                          <a:ea typeface="Verdana"/>
                          <a:cs typeface="Verdana"/>
                          <a:sym typeface="Verdana"/>
                        </a:rPr>
                        <a:t>, Caldas, </a:t>
                      </a:r>
                      <a:r>
                        <a:rPr lang="es-CO" sz="1000" b="0" u="none" strike="noStrike" cap="none" dirty="0" err="1">
                          <a:solidFill>
                            <a:srgbClr val="1D1B10"/>
                          </a:solidFill>
                          <a:latin typeface="Verdana"/>
                          <a:ea typeface="Verdana"/>
                          <a:cs typeface="Verdana"/>
                          <a:sym typeface="Verdana"/>
                        </a:rPr>
                        <a:t>Cerinza</a:t>
                      </a:r>
                      <a:r>
                        <a:rPr lang="es-CO" sz="1000" b="0" u="none" strike="noStrike" cap="none" dirty="0">
                          <a:solidFill>
                            <a:srgbClr val="1D1B10"/>
                          </a:solidFill>
                          <a:latin typeface="Verdana"/>
                          <a:ea typeface="Verdana"/>
                          <a:cs typeface="Verdana"/>
                          <a:sym typeface="Verdana"/>
                        </a:rPr>
                        <a:t>, Chiquinquirá, Chivatá, Ciénega, </a:t>
                      </a:r>
                      <a:r>
                        <a:rPr lang="es-CO" sz="1000" b="0" u="none" strike="noStrike" cap="none" dirty="0" err="1">
                          <a:solidFill>
                            <a:srgbClr val="1D1B10"/>
                          </a:solidFill>
                          <a:latin typeface="Verdana"/>
                          <a:ea typeface="Verdana"/>
                          <a:cs typeface="Verdana"/>
                          <a:sym typeface="Verdana"/>
                        </a:rPr>
                        <a:t>Cómbita</a:t>
                      </a:r>
                      <a:r>
                        <a:rPr lang="es-CO" sz="1000" b="0" u="none" strike="noStrike" cap="none" dirty="0">
                          <a:solidFill>
                            <a:srgbClr val="1D1B10"/>
                          </a:solidFill>
                          <a:latin typeface="Verdana"/>
                          <a:ea typeface="Verdana"/>
                          <a:cs typeface="Verdana"/>
                          <a:sym typeface="Verdana"/>
                        </a:rPr>
                        <a:t>, Corrales, </a:t>
                      </a:r>
                      <a:r>
                        <a:rPr lang="es-CO" sz="1000" b="0" u="none" strike="noStrike" cap="none" dirty="0" err="1">
                          <a:solidFill>
                            <a:srgbClr val="1D1B10"/>
                          </a:solidFill>
                          <a:latin typeface="Verdana"/>
                          <a:ea typeface="Verdana"/>
                          <a:cs typeface="Verdana"/>
                          <a:sym typeface="Verdana"/>
                        </a:rPr>
                        <a:t>Cucaita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Cuítiva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Chíquiza</a:t>
                      </a:r>
                      <a:r>
                        <a:rPr lang="es-CO" sz="1000" b="0" u="none" strike="noStrike" cap="none" dirty="0">
                          <a:solidFill>
                            <a:srgbClr val="1D1B10"/>
                          </a:solidFill>
                          <a:latin typeface="Verdana"/>
                          <a:ea typeface="Verdana"/>
                          <a:cs typeface="Verdana"/>
                          <a:sym typeface="Verdana"/>
                        </a:rPr>
                        <a:t>, Duitama, Firavitoba, Floresta, </a:t>
                      </a:r>
                      <a:r>
                        <a:rPr lang="es-CO" sz="1000" b="0" u="none" strike="noStrike" cap="none" dirty="0" err="1">
                          <a:solidFill>
                            <a:srgbClr val="1D1B10"/>
                          </a:solidFill>
                          <a:latin typeface="Verdana"/>
                          <a:ea typeface="Verdana"/>
                          <a:cs typeface="Verdana"/>
                          <a:sym typeface="Verdana"/>
                        </a:rPr>
                        <a:t>Gámeza</a:t>
                      </a:r>
                      <a:r>
                        <a:rPr lang="es-CO" sz="1000" b="0" u="none" strike="noStrike" cap="none" dirty="0">
                          <a:solidFill>
                            <a:srgbClr val="1D1B10"/>
                          </a:solidFill>
                          <a:latin typeface="Verdana"/>
                          <a:ea typeface="Verdana"/>
                          <a:cs typeface="Verdana"/>
                          <a:sym typeface="Verdana"/>
                        </a:rPr>
                        <a:t>, Iza, Villa de Leyva, Mongua, </a:t>
                      </a:r>
                      <a:r>
                        <a:rPr lang="es-CO" sz="1000" b="0" u="none" strike="noStrike" cap="none" dirty="0" err="1">
                          <a:solidFill>
                            <a:srgbClr val="1D1B10"/>
                          </a:solidFill>
                          <a:latin typeface="Verdana"/>
                          <a:ea typeface="Verdana"/>
                          <a:cs typeface="Verdana"/>
                          <a:sym typeface="Verdana"/>
                        </a:rPr>
                        <a:t>Monguí</a:t>
                      </a:r>
                      <a:r>
                        <a:rPr lang="es-CO" sz="1000" b="0" u="none" strike="noStrike" cap="none" dirty="0">
                          <a:solidFill>
                            <a:srgbClr val="1D1B10"/>
                          </a:solidFill>
                          <a:latin typeface="Verdana"/>
                          <a:ea typeface="Verdana"/>
                          <a:cs typeface="Verdana"/>
                          <a:sym typeface="Verdana"/>
                        </a:rPr>
                        <a:t>, Motavita, Nobsa, </a:t>
                      </a:r>
                      <a:r>
                        <a:rPr lang="es-CO" sz="1000" b="0" u="none" strike="noStrike" cap="none" dirty="0" err="1">
                          <a:solidFill>
                            <a:srgbClr val="1D1B10"/>
                          </a:solidFill>
                          <a:latin typeface="Verdana"/>
                          <a:ea typeface="Verdana"/>
                          <a:cs typeface="Verdana"/>
                          <a:sym typeface="Verdana"/>
                        </a:rPr>
                        <a:t>Oicatá</a:t>
                      </a:r>
                      <a:r>
                        <a:rPr lang="es-CO" sz="1000" b="0" u="none" strike="noStrike" cap="none" dirty="0">
                          <a:solidFill>
                            <a:srgbClr val="1D1B10"/>
                          </a:solidFill>
                          <a:latin typeface="Verdana"/>
                          <a:ea typeface="Verdana"/>
                          <a:cs typeface="Verdana"/>
                          <a:sym typeface="Verdana"/>
                        </a:rPr>
                        <a:t>, Paipa, Paz de Río, Pesca, </a:t>
                      </a:r>
                      <a:r>
                        <a:rPr lang="es-CO" sz="1000" b="0" u="none" strike="noStrike" cap="none" dirty="0" err="1">
                          <a:solidFill>
                            <a:srgbClr val="1D1B10"/>
                          </a:solidFill>
                          <a:latin typeface="Verdana"/>
                          <a:ea typeface="Verdana"/>
                          <a:cs typeface="Verdana"/>
                          <a:sym typeface="Verdana"/>
                        </a:rPr>
                        <a:t>Ráquira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Saboyá</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Samacá</a:t>
                      </a:r>
                      <a:r>
                        <a:rPr lang="es-CO" sz="1000" b="0" u="none" strike="noStrike" cap="none" dirty="0">
                          <a:solidFill>
                            <a:srgbClr val="1D1B10"/>
                          </a:solidFill>
                          <a:latin typeface="Verdana"/>
                          <a:ea typeface="Verdana"/>
                          <a:cs typeface="Verdana"/>
                          <a:sym typeface="Verdana"/>
                        </a:rPr>
                        <a:t>, San Miguel de Sema, Santa Rosa de Viterbo, </a:t>
                      </a:r>
                      <a:r>
                        <a:rPr lang="es-CO" sz="1000" b="0" u="none" strike="noStrike" cap="none" dirty="0" err="1">
                          <a:solidFill>
                            <a:srgbClr val="1D1B10"/>
                          </a:solidFill>
                          <a:latin typeface="Verdana"/>
                          <a:ea typeface="Verdana"/>
                          <a:cs typeface="Verdana"/>
                          <a:sym typeface="Verdana"/>
                        </a:rPr>
                        <a:t>Siachoque</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Socha</a:t>
                      </a:r>
                      <a:r>
                        <a:rPr lang="es-CO" sz="1000" b="0" u="none" strike="noStrike" cap="none" dirty="0">
                          <a:solidFill>
                            <a:srgbClr val="1D1B10"/>
                          </a:solidFill>
                          <a:latin typeface="Verdana"/>
                          <a:ea typeface="Verdana"/>
                          <a:cs typeface="Verdana"/>
                          <a:sym typeface="Verdana"/>
                        </a:rPr>
                        <a:t>, Sogamoso, Sora, Sotaquirá, </a:t>
                      </a:r>
                      <a:r>
                        <a:rPr lang="es-CO" sz="1000" b="0" u="none" strike="noStrike" cap="none" dirty="0" err="1">
                          <a:solidFill>
                            <a:srgbClr val="1D1B10"/>
                          </a:solidFill>
                          <a:latin typeface="Verdana"/>
                          <a:ea typeface="Verdana"/>
                          <a:cs typeface="Verdana"/>
                          <a:sym typeface="Verdana"/>
                        </a:rPr>
                        <a:t>Soracá</a:t>
                      </a:r>
                      <a:r>
                        <a:rPr lang="es-CO" sz="1000" b="0" u="none" strike="noStrike" cap="none" dirty="0">
                          <a:solidFill>
                            <a:srgbClr val="1D1B10"/>
                          </a:solidFill>
                          <a:latin typeface="Verdana"/>
                          <a:ea typeface="Verdana"/>
                          <a:cs typeface="Verdana"/>
                          <a:sym typeface="Verdana"/>
                        </a:rPr>
                        <a:t>, Tasco, Tibasosa, Toca, Tópaga, Tota, Tuta, </a:t>
                      </a:r>
                      <a:r>
                        <a:rPr lang="es-CO" sz="1000" b="0" u="none" strike="noStrike" cap="none" dirty="0" err="1">
                          <a:solidFill>
                            <a:srgbClr val="1D1B10"/>
                          </a:solidFill>
                          <a:latin typeface="Verdana"/>
                          <a:ea typeface="Verdana"/>
                          <a:cs typeface="Verdana"/>
                          <a:sym typeface="Verdana"/>
                        </a:rPr>
                        <a:t>Tutazá</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Ventaquemada</a:t>
                      </a:r>
                      <a:r>
                        <a:rPr lang="es-CO" sz="1000" b="0" u="none" strike="noStrike" cap="none" dirty="0">
                          <a:solidFill>
                            <a:srgbClr val="1D1B10"/>
                          </a:solidFill>
                          <a:latin typeface="Verdana"/>
                          <a:ea typeface="Verdana"/>
                          <a:cs typeface="Verdana"/>
                          <a:sym typeface="Verdana"/>
                        </a:rPr>
                        <a:t> y </a:t>
                      </a:r>
                      <a:r>
                        <a:rPr lang="es-CO" sz="1000" b="0" u="none" strike="noStrike" cap="none" dirty="0" err="1">
                          <a:solidFill>
                            <a:srgbClr val="1D1B10"/>
                          </a:solidFill>
                          <a:latin typeface="Verdana"/>
                          <a:ea typeface="Verdana"/>
                          <a:cs typeface="Verdana"/>
                          <a:sym typeface="Verdana"/>
                        </a:rPr>
                        <a:t>Viracachá</a:t>
                      </a:r>
                      <a:r>
                        <a:rPr lang="es-CO" sz="1000" b="0" u="none" strike="noStrike" cap="none" dirty="0">
                          <a:solidFill>
                            <a:srgbClr val="1D1B10"/>
                          </a:solidFill>
                          <a:latin typeface="Verdana"/>
                          <a:ea typeface="Verdana"/>
                          <a:cs typeface="Verdana"/>
                          <a:sym typeface="Verdana"/>
                        </a:rPr>
                        <a:t>.</a:t>
                      </a:r>
                      <a:endParaRPr sz="10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000" b="0" u="none" strike="noStrike" cap="none"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36948" name="Google Shape;681;p7" descr="Recurso 25.png">
            <a:extLst>
              <a:ext uri="{FF2B5EF4-FFF2-40B4-BE49-F238E27FC236}">
                <a16:creationId xmlns:a16="http://schemas.microsoft.com/office/drawing/2014/main" id="{C76E4BED-0EB9-BB78-69BB-9D87BD3FDA1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F0E5B062-E0B2-AD2F-C709-49BF7994CA07}"/>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9F674ACE-9793-94F0-58F2-E2FEFE9352F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564" y="2855911"/>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A2F41345-0FDA-4EB1-268C-4D27AC3D7681}"/>
              </a:ext>
            </a:extLst>
          </p:cNvPr>
          <p:cNvGrpSpPr>
            <a:grpSpLocks/>
          </p:cNvGrpSpPr>
          <p:nvPr/>
        </p:nvGrpSpPr>
        <p:grpSpPr bwMode="auto">
          <a:xfrm>
            <a:off x="2090738" y="955231"/>
            <a:ext cx="8699500" cy="581025"/>
            <a:chOff x="1743616" y="1035694"/>
            <a:chExt cx="8699679" cy="579550"/>
          </a:xfrm>
        </p:grpSpPr>
        <p:sp>
          <p:nvSpPr>
            <p:cNvPr id="636953" name="Google Shape;685;p7">
              <a:extLst>
                <a:ext uri="{FF2B5EF4-FFF2-40B4-BE49-F238E27FC236}">
                  <a16:creationId xmlns:a16="http://schemas.microsoft.com/office/drawing/2014/main" id="{76B80C66-E5F0-144E-B3C7-C32FF3DFC0A8}"/>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altLang="es-CO" sz="180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BEC10B64-6247-F061-B999-DAA93A97340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190BB030-87CE-6475-648C-2B03C8CBB5A3}"/>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120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88CB67EE-61D1-E51F-B2AE-9DAD0AD4DE33}"/>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90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2" name="Rectángulo 1">
            <a:extLst>
              <a:ext uri="{FF2B5EF4-FFF2-40B4-BE49-F238E27FC236}">
                <a16:creationId xmlns:a16="http://schemas.microsoft.com/office/drawing/2014/main" id="{13F73596-A340-6CB1-1FC6-FF6C98D5006D}"/>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99</a:t>
            </a:r>
          </a:p>
        </p:txBody>
      </p:sp>
      <p:sp>
        <p:nvSpPr>
          <p:cNvPr id="3" name="Rectángulo 2">
            <a:extLst>
              <a:ext uri="{FF2B5EF4-FFF2-40B4-BE49-F238E27FC236}">
                <a16:creationId xmlns:a16="http://schemas.microsoft.com/office/drawing/2014/main" id="{03091C60-5D79-46F1-64F2-B9B5FEF2A6A5}"/>
              </a:ext>
            </a:extLst>
          </p:cNvPr>
          <p:cNvSpPr/>
          <p:nvPr/>
        </p:nvSpPr>
        <p:spPr>
          <a:xfrm>
            <a:off x="10135394" y="410331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90</a:t>
            </a:r>
          </a:p>
        </p:txBody>
      </p:sp>
      <p:sp>
        <p:nvSpPr>
          <p:cNvPr id="4" name="Marcador de texto 1">
            <a:extLst>
              <a:ext uri="{FF2B5EF4-FFF2-40B4-BE49-F238E27FC236}">
                <a16:creationId xmlns:a16="http://schemas.microsoft.com/office/drawing/2014/main" id="{8F8C7111-C046-4D31-038A-6B8ABCE8A739}"/>
              </a:ext>
            </a:extLst>
          </p:cNvPr>
          <p:cNvSpPr txBox="1">
            <a:spLocks/>
          </p:cNvSpPr>
          <p:nvPr/>
        </p:nvSpPr>
        <p:spPr>
          <a:xfrm>
            <a:off x="3741738" y="712089"/>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fontAlgn="auto" hangingPunct="1">
              <a:spcAft>
                <a:spcPts val="0"/>
              </a:spcAft>
              <a:defRPr/>
            </a:pPr>
            <a:r>
              <a:rPr lang="es-MX" sz="1200" b="1" kern="0" dirty="0">
                <a:solidFill>
                  <a:srgbClr val="00B0F0"/>
                </a:solidFill>
                <a:latin typeface="Arial Narrow" panose="020B0606020202030204" pitchFamily="34" charset="0"/>
                <a:sym typeface="Arial"/>
              </a:rPr>
              <a:t>Actualización: 27 de noviembre de 2024 | 00:00 HLC</a:t>
            </a:r>
          </a:p>
        </p:txBody>
      </p:sp>
      <p:sp>
        <p:nvSpPr>
          <p:cNvPr id="5" name="Rectángulo 4">
            <a:extLst>
              <a:ext uri="{FF2B5EF4-FFF2-40B4-BE49-F238E27FC236}">
                <a16:creationId xmlns:a16="http://schemas.microsoft.com/office/drawing/2014/main" id="{155937E5-CC1D-FD3D-98D6-9080F5633646}"/>
              </a:ext>
            </a:extLst>
          </p:cNvPr>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49</a:t>
            </a:r>
          </a:p>
        </p:txBody>
      </p:sp>
      <p:pic>
        <p:nvPicPr>
          <p:cNvPr id="6" name="Imagen 1">
            <a:extLst>
              <a:ext uri="{FF2B5EF4-FFF2-40B4-BE49-F238E27FC236}">
                <a16:creationId xmlns:a16="http://schemas.microsoft.com/office/drawing/2014/main" id="{7DFED12A-7FA2-4ECE-586C-375D2BBFAD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82061" y="4243862"/>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3">
            <a:extLst>
              <a:ext uri="{FF2B5EF4-FFF2-40B4-BE49-F238E27FC236}">
                <a16:creationId xmlns:a16="http://schemas.microsoft.com/office/drawing/2014/main" id="{A5F047D7-FFBC-D67E-28D4-73995F34C72D}"/>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s-CO" altLang="es-CO" dirty="0">
                <a:latin typeface="Calibri" panose="020F0502020204030204" pitchFamily="34" charset="0"/>
                <a:sym typeface="Calibri" panose="020F0502020204030204" pitchFamily="34" charset="0"/>
                <a:hlinkClick r:id="rId8" action="ppaction://hlinkfile"/>
              </a:rPr>
              <a:t>Contador de municipios</a:t>
            </a:r>
            <a:endParaRPr lang="es-CO" altLang="es-CO" dirty="0">
              <a:latin typeface="Calibri" panose="020F0502020204030204" pitchFamily="34" charset="0"/>
              <a:sym typeface="Calibri" panose="020F0502020204030204" pitchFamily="34" charset="0"/>
            </a:endParaRPr>
          </a:p>
          <a:p>
            <a:pPr eaLnBrk="1" hangingPunct="1">
              <a:buSzPts val="1400"/>
            </a:pPr>
            <a:endParaRPr lang="es-CO" altLang="es-CO" dirty="0">
              <a:latin typeface="Calibri" panose="020F0502020204030204" pitchFamily="34" charset="0"/>
              <a:sym typeface="Calibri" panose="020F0502020204030204" pitchFamily="34" charset="0"/>
            </a:endParaRPr>
          </a:p>
          <a:p>
            <a:pPr eaLnBrk="1" hangingPunct="1">
              <a:buSzPts val="1400"/>
            </a:pPr>
            <a:r>
              <a:rPr lang="es-CO" altLang="es-CO" dirty="0">
                <a:latin typeface="Calibri" panose="020F0502020204030204" pitchFamily="34" charset="0"/>
                <a:sym typeface="Calibri" panose="020F0502020204030204" pitchFamily="34" charset="0"/>
              </a:rPr>
              <a:t>De </a:t>
            </a:r>
            <a:r>
              <a:rPr lang="es-CO" altLang="es-CO" dirty="0" err="1">
                <a:latin typeface="Calibri" panose="020F0502020204030204" pitchFamily="34" charset="0"/>
                <a:sym typeface="Calibri" panose="020F0502020204030204" pitchFamily="34" charset="0"/>
              </a:rPr>
              <a:t>click</a:t>
            </a:r>
            <a:r>
              <a:rPr lang="es-CO" altLang="es-CO" dirty="0">
                <a:latin typeface="Calibri" panose="020F0502020204030204" pitchFamily="34" charset="0"/>
                <a:sym typeface="Calibri" panose="020F0502020204030204" pitchFamily="34" charset="0"/>
              </a:rPr>
              <a:t> derecho en el hipervínculo y consulte el archivo</a:t>
            </a:r>
          </a:p>
        </p:txBody>
      </p:sp>
    </p:spTree>
    <p:extLst>
      <p:ext uri="{BB962C8B-B14F-4D97-AF65-F5344CB8AC3E}">
        <p14:creationId xmlns:p14="http://schemas.microsoft.com/office/powerpoint/2010/main" val="230188973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31106" name="Grupo 9">
            <a:extLst>
              <a:ext uri="{FF2B5EF4-FFF2-40B4-BE49-F238E27FC236}">
                <a16:creationId xmlns:a16="http://schemas.microsoft.com/office/drawing/2014/main" id="{EE7B0A5C-FF1C-B013-0C9F-57FCBBD0CB5E}"/>
              </a:ext>
            </a:extLst>
          </p:cNvPr>
          <p:cNvGrpSpPr>
            <a:grpSpLocks/>
          </p:cNvGrpSpPr>
          <p:nvPr/>
        </p:nvGrpSpPr>
        <p:grpSpPr bwMode="auto">
          <a:xfrm>
            <a:off x="852488" y="1766888"/>
            <a:ext cx="10731500" cy="4233883"/>
            <a:chOff x="852724" y="2093014"/>
            <a:chExt cx="10730807" cy="4234371"/>
          </a:xfrm>
        </p:grpSpPr>
        <p:graphicFrame>
          <p:nvGraphicFramePr>
            <p:cNvPr id="2" name="Google Shape;22;p73">
              <a:extLst>
                <a:ext uri="{FF2B5EF4-FFF2-40B4-BE49-F238E27FC236}">
                  <a16:creationId xmlns:a16="http://schemas.microsoft.com/office/drawing/2014/main" id="{B2DD46DB-4BDE-0B6C-0C2D-44402E81D644}"/>
                </a:ext>
              </a:extLst>
            </p:cNvPr>
            <p:cNvGraphicFramePr/>
            <p:nvPr/>
          </p:nvGraphicFramePr>
          <p:xfrm>
            <a:off x="852724" y="2093014"/>
            <a:ext cx="10730807" cy="4234371"/>
          </p:xfrm>
          <a:graphic>
            <a:graphicData uri="http://schemas.openxmlformats.org/drawingml/2006/table">
              <a:tbl>
                <a:tblPr>
                  <a:tableStyleId>{10A1B5D5-9B99-4C35-A422-299274C87663}</a:tableStyleId>
                </a:tblPr>
                <a:tblGrid>
                  <a:gridCol w="1601821">
                    <a:extLst>
                      <a:ext uri="{9D8B030D-6E8A-4147-A177-3AD203B41FA5}">
                        <a16:colId xmlns:a16="http://schemas.microsoft.com/office/drawing/2014/main" val="20000"/>
                      </a:ext>
                    </a:extLst>
                  </a:gridCol>
                  <a:gridCol w="9129679">
                    <a:extLst>
                      <a:ext uri="{9D8B030D-6E8A-4147-A177-3AD203B41FA5}">
                        <a16:colId xmlns:a16="http://schemas.microsoft.com/office/drawing/2014/main" val="20001"/>
                      </a:ext>
                    </a:extLst>
                  </a:gridCol>
                </a:tblGrid>
                <a:tr h="25774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REGIÓN</a:t>
                        </a:r>
                        <a:r>
                          <a:rPr lang="es-CO" sz="1200" b="1" u="none" strike="noStrike" cap="none" baseline="0" dirty="0">
                            <a:solidFill>
                              <a:schemeClr val="bg1"/>
                            </a:solidFill>
                            <a:latin typeface="Verdana" panose="020B0604030504040204" pitchFamily="34" charset="0"/>
                            <a:ea typeface="Verdana" panose="020B0604030504040204" pitchFamily="34" charset="0"/>
                            <a:cs typeface="Arial Narrow"/>
                            <a:sym typeface="Arial Narrow"/>
                          </a:rPr>
                          <a:t> DE LA ALERTA</a:t>
                        </a:r>
                        <a:endParaRPr sz="1200" b="1" u="none" strike="noStrike" cap="none" dirty="0">
                          <a:solidFill>
                            <a:schemeClr val="bg1"/>
                          </a:solidFill>
                          <a:latin typeface="Verdana" panose="020B0604030504040204" pitchFamily="34" charset="0"/>
                          <a:ea typeface="Verdana" panose="020B0604030504040204" pitchFamily="34" charset="0"/>
                          <a:cs typeface="Arial Narrow"/>
                          <a:sym typeface="Arial Narrow"/>
                        </a:endParaRPr>
                      </a:p>
                    </a:txBody>
                    <a:tcPr marL="74900" marR="74900" marT="37444" marB="37444" anchor="ctr">
                      <a:lnL w="12700" cmpd="sng">
                        <a:noFill/>
                      </a:lnL>
                      <a:lnR w="12700" cap="flat" cmpd="sng" algn="ctr">
                        <a:no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solidFill>
                        <a:srgbClr val="16719A"/>
                      </a:solidFill>
                    </a:tcPr>
                  </a:tc>
                  <a:tc hMerge="1">
                    <a:txBody>
                      <a:bodyPr/>
                      <a:lstStyle/>
                      <a:p>
                        <a:pPr marL="0" marR="0" lvl="0" indent="0" algn="ctr" rtl="0">
                          <a:lnSpc>
                            <a:spcPct val="107000"/>
                          </a:lnSpc>
                          <a:spcBef>
                            <a:spcPts val="0"/>
                          </a:spcBef>
                          <a:spcAft>
                            <a:spcPts val="0"/>
                          </a:spcAft>
                          <a:buClr>
                            <a:srgbClr val="000000"/>
                          </a:buClr>
                          <a:buSzPts val="1400"/>
                          <a:buFont typeface="Arial"/>
                          <a:buNone/>
                        </a:pPr>
                        <a:endParaRPr sz="10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56161" marR="56161"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34889">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dirty="0">
                            <a:solidFill>
                              <a:srgbClr val="16719A"/>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74900" marR="74900" marT="37444" marB="37444" anchor="ctr">
                      <a:lnL w="12700" cmpd="sng">
                        <a:noFill/>
                      </a:lnL>
                      <a:lnR w="12700" cap="flat" cmpd="sng" algn="ctr">
                        <a:no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rtl="0">
                          <a:lnSpc>
                            <a:spcPct val="107000"/>
                          </a:lnSpc>
                          <a:spcBef>
                            <a:spcPts val="0"/>
                          </a:spcBef>
                          <a:spcAft>
                            <a:spcPts val="0"/>
                          </a:spcAft>
                          <a:buClr>
                            <a:srgbClr val="000000"/>
                          </a:buClr>
                          <a:buSzPts val="1400"/>
                          <a:buFont typeface="Arial"/>
                          <a:buNone/>
                        </a:pPr>
                        <a:endParaRPr sz="10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56161" marR="56161"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44361">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latin typeface="Arial Narrow"/>
                          <a:ea typeface="Arial Narrow"/>
                          <a:cs typeface="Arial Narrow"/>
                          <a:sym typeface="Arial Narrow"/>
                        </a:endParaRPr>
                      </a:p>
                    </a:txBody>
                    <a:tcPr marL="74900" marR="74900" marT="37444" marB="37444">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0" u="none" strike="noStrike" cap="none" dirty="0">
                          <a:solidFill>
                            <a:schemeClr val="tx1">
                              <a:lumMod val="50000"/>
                              <a:lumOff val="50000"/>
                            </a:schemeClr>
                          </a:solidFill>
                          <a:latin typeface="Verdana" panose="020B0604030504040204" pitchFamily="34" charset="0"/>
                          <a:ea typeface="Verdana" panose="020B0604030504040204" pitchFamily="34" charset="0"/>
                          <a:sym typeface="Arial Narrow"/>
                        </a:endParaRPr>
                      </a:p>
                    </a:txBody>
                    <a:tcPr marL="74900" marR="74900" marT="37444" marB="37444">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73172">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latin typeface="Arial Narrow"/>
                          <a:ea typeface="Arial Narrow"/>
                          <a:cs typeface="Arial Narrow"/>
                          <a:sym typeface="Arial Narrow"/>
                        </a:endParaRPr>
                      </a:p>
                    </a:txBody>
                    <a:tcPr marL="74900" marR="74900" marT="37444" marB="37444">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txBody>
                    <a:tcPr marL="74900" marR="74900" marT="37444" marB="37444">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323693">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latin typeface="Arial Narrow"/>
                          <a:ea typeface="Arial Narrow"/>
                          <a:cs typeface="Arial Narrow"/>
                          <a:sym typeface="Arial Narrow"/>
                        </a:endParaRPr>
                      </a:p>
                    </a:txBody>
                    <a:tcPr marL="74900" marR="74900" marT="37444" marB="37444">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txBody>
                    <a:tcPr marL="74900" marR="74900" marT="37444" marB="37444">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431113" name="Google Shape;644;p9" descr="Recurso 25.png">
              <a:extLst>
                <a:ext uri="{FF2B5EF4-FFF2-40B4-BE49-F238E27FC236}">
                  <a16:creationId xmlns:a16="http://schemas.microsoft.com/office/drawing/2014/main" id="{4F659C5E-2146-1FB8-21B0-6E72D3EAD55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747" y="2714937"/>
              <a:ext cx="855872" cy="85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14" name="Google Shape;643;p9">
              <a:extLst>
                <a:ext uri="{FF2B5EF4-FFF2-40B4-BE49-F238E27FC236}">
                  <a16:creationId xmlns:a16="http://schemas.microsoft.com/office/drawing/2014/main" id="{12CCC6B2-84F8-8B78-47C5-F8C2F31533F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747" y="3946799"/>
              <a:ext cx="892717" cy="89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15" name="Google Shape;639;p9">
              <a:extLst>
                <a:ext uri="{FF2B5EF4-FFF2-40B4-BE49-F238E27FC236}">
                  <a16:creationId xmlns:a16="http://schemas.microsoft.com/office/drawing/2014/main" id="{1733796A-F231-11CA-58FD-90F24B1CC74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747" y="5203724"/>
              <a:ext cx="907349"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1107" name="Grupo 8">
            <a:extLst>
              <a:ext uri="{FF2B5EF4-FFF2-40B4-BE49-F238E27FC236}">
                <a16:creationId xmlns:a16="http://schemas.microsoft.com/office/drawing/2014/main" id="{6CF59C6C-7EBE-389E-AA3D-259D12DEB4EF}"/>
              </a:ext>
            </a:extLst>
          </p:cNvPr>
          <p:cNvGrpSpPr>
            <a:grpSpLocks/>
          </p:cNvGrpSpPr>
          <p:nvPr/>
        </p:nvGrpSpPr>
        <p:grpSpPr bwMode="auto">
          <a:xfrm>
            <a:off x="1746250" y="982663"/>
            <a:ext cx="8699500" cy="581025"/>
            <a:chOff x="1743616" y="1035694"/>
            <a:chExt cx="8699679" cy="579550"/>
          </a:xfrm>
        </p:grpSpPr>
        <p:sp>
          <p:nvSpPr>
            <p:cNvPr id="8" name="Rectángulo redondeado 7">
              <a:extLst>
                <a:ext uri="{FF2B5EF4-FFF2-40B4-BE49-F238E27FC236}">
                  <a16:creationId xmlns:a16="http://schemas.microsoft.com/office/drawing/2014/main" id="{D8CD0E05-E935-499C-6495-CA52BD292C2A}"/>
                </a:ext>
              </a:extLst>
            </p:cNvPr>
            <p:cNvSpPr/>
            <p:nvPr/>
          </p:nvSpPr>
          <p:spPr>
            <a:xfrm>
              <a:off x="1743616" y="1035694"/>
              <a:ext cx="8699679" cy="57955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5">
              <a:extLst>
                <a:ext uri="{FF2B5EF4-FFF2-40B4-BE49-F238E27FC236}">
                  <a16:creationId xmlns:a16="http://schemas.microsoft.com/office/drawing/2014/main" id="{71C58691-F51D-0A2E-A443-DAA9BC7A3C3D}"/>
                </a:ext>
              </a:extLst>
            </p:cNvPr>
            <p:cNvPicPr>
              <a:picLocks noChangeAspect="1"/>
            </p:cNvPicPr>
            <p:nvPr/>
          </p:nvPicPr>
          <p:blipFill>
            <a:blip r:embed="rId5">
              <a:duotone>
                <a:schemeClr val="accent1">
                  <a:shade val="45000"/>
                  <a:satMod val="135000"/>
                </a:schemeClr>
                <a:prstClr val="white"/>
              </a:duotone>
            </a:blip>
            <a:stretch>
              <a:fillRect/>
            </a:stretch>
          </p:blipFill>
          <p:spPr>
            <a:xfrm>
              <a:off x="1979090" y="1122460"/>
              <a:ext cx="396227" cy="389837"/>
            </a:xfrm>
            <a:prstGeom prst="rect">
              <a:avLst/>
            </a:prstGeom>
          </p:spPr>
        </p:pic>
        <p:sp>
          <p:nvSpPr>
            <p:cNvPr id="431111" name="CuadroTexto 6">
              <a:extLst>
                <a:ext uri="{FF2B5EF4-FFF2-40B4-BE49-F238E27FC236}">
                  <a16:creationId xmlns:a16="http://schemas.microsoft.com/office/drawing/2014/main" id="{3D9C188B-E7CA-76A3-41B3-B492787653A9}"/>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MX" altLang="es-CO" sz="1200">
                  <a:solidFill>
                    <a:srgbClr val="16719A"/>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Se emite esta alerta por la probabilidad de descensos de la temperatura del aire en horas de la madrugada para zonas de altiplano (entre los 2,500 y los 2,900 msnm) de los siguientes municipios:</a:t>
              </a:r>
              <a:endParaRPr lang="es-MX" altLang="es-CO" sz="1200">
                <a:solidFill>
                  <a:srgbClr val="16719A"/>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grpSp>
      <p:sp>
        <p:nvSpPr>
          <p:cNvPr id="11" name="CuadroTexto 10">
            <a:extLst>
              <a:ext uri="{FF2B5EF4-FFF2-40B4-BE49-F238E27FC236}">
                <a16:creationId xmlns:a16="http://schemas.microsoft.com/office/drawing/2014/main" id="{209C4C37-0886-18F0-765C-0730EB1B46F8}"/>
              </a:ext>
            </a:extLst>
          </p:cNvPr>
          <p:cNvSpPr txBox="1"/>
          <p:nvPr/>
        </p:nvSpPr>
        <p:spPr>
          <a:xfrm>
            <a:off x="922338" y="6113463"/>
            <a:ext cx="10347325" cy="508000"/>
          </a:xfrm>
          <a:prstGeom prst="rect">
            <a:avLst/>
          </a:prstGeom>
          <a:noFill/>
        </p:spPr>
        <p:txBody>
          <a:bodyPr>
            <a:spAutoFit/>
          </a:bodyPr>
          <a:lstStyle/>
          <a:p>
            <a:pPr eaLnBrk="1" fontAlgn="auto" hangingPunct="1">
              <a:spcBef>
                <a:spcPts val="0"/>
              </a:spcBef>
              <a:spcAft>
                <a:spcPts val="0"/>
              </a:spcAft>
              <a:defRPr/>
            </a:pPr>
            <a:r>
              <a:rPr lang="es-MX" sz="9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endParaRPr lang="es-MX" sz="9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1CA024C0-71E8-D94C-1B9D-C6850A2858E6}"/>
              </a:ext>
            </a:extLst>
          </p:cNvPr>
          <p:cNvGraphicFramePr/>
          <p:nvPr>
            <p:extLst>
              <p:ext uri="{D42A27DB-BD31-4B8C-83A1-F6EECF244321}">
                <p14:modId xmlns:p14="http://schemas.microsoft.com/office/powerpoint/2010/main" val="3082854817"/>
              </p:ext>
            </p:extLst>
          </p:nvPr>
        </p:nvGraphicFramePr>
        <p:xfrm>
          <a:off x="730250" y="1746310"/>
          <a:ext cx="10731500" cy="2651513"/>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77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88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598890">
                <a:tc rowSpan="2">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a:t>
                      </a:r>
                      <a:r>
                        <a:rPr lang="es-CO" sz="1000" b="1" u="none" strike="noStrike" cap="none" dirty="0" err="1">
                          <a:solidFill>
                            <a:srgbClr val="04945F"/>
                          </a:solidFill>
                          <a:latin typeface="Verdana"/>
                          <a:ea typeface="Verdana"/>
                          <a:cs typeface="Verdana"/>
                          <a:sym typeface="Verdana"/>
                        </a:rPr>
                        <a:t>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a:t>
                      </a:r>
                      <a:r>
                        <a:rPr lang="es-CO" sz="1000" b="0" u="none" strike="noStrike" cap="none" dirty="0">
                          <a:solidFill>
                            <a:srgbClr val="1D1B10"/>
                          </a:solidFill>
                          <a:latin typeface="Verdana"/>
                          <a:ea typeface="Verdana"/>
                          <a:cs typeface="Verdana"/>
                          <a:sym typeface="Verdana"/>
                        </a:rPr>
                        <a:t>: Bojacá, Cajicá, Chía, Chipaque, Choachí, Chocontá, Cogua, Cota, </a:t>
                      </a:r>
                      <a:r>
                        <a:rPr lang="es-CO" sz="1000" b="0" u="none" strike="noStrike" cap="none" dirty="0" err="1">
                          <a:solidFill>
                            <a:srgbClr val="1D1B10"/>
                          </a:solidFill>
                          <a:latin typeface="Verdana"/>
                          <a:ea typeface="Verdana"/>
                          <a:cs typeface="Verdana"/>
                          <a:sym typeface="Verdana"/>
                        </a:rPr>
                        <a:t>Cucunubá</a:t>
                      </a:r>
                      <a:r>
                        <a:rPr lang="es-CO" sz="1000" b="0" u="none" strike="noStrike" cap="none" dirty="0">
                          <a:solidFill>
                            <a:srgbClr val="1D1B10"/>
                          </a:solidFill>
                          <a:latin typeface="Verdana"/>
                          <a:ea typeface="Verdana"/>
                          <a:cs typeface="Verdana"/>
                          <a:sym typeface="Verdana"/>
                        </a:rPr>
                        <a:t>, El Rosal, Facatativá, Funza, Fúquene, Gachancipá, </a:t>
                      </a:r>
                      <a:r>
                        <a:rPr lang="es-CO" sz="1000" b="0" u="none" strike="noStrike" cap="none" dirty="0" err="1">
                          <a:solidFill>
                            <a:srgbClr val="1D1B10"/>
                          </a:solidFill>
                          <a:latin typeface="Verdana"/>
                          <a:ea typeface="Verdana"/>
                          <a:cs typeface="Verdana"/>
                          <a:sym typeface="Verdana"/>
                        </a:rPr>
                        <a:t>Guachetá</a:t>
                      </a:r>
                      <a:r>
                        <a:rPr lang="es-CO" sz="1000" b="0" u="none" strike="noStrike" cap="none" dirty="0">
                          <a:solidFill>
                            <a:srgbClr val="1D1B10"/>
                          </a:solidFill>
                          <a:latin typeface="Verdana"/>
                          <a:ea typeface="Verdana"/>
                          <a:cs typeface="Verdana"/>
                          <a:sym typeface="Verdana"/>
                        </a:rPr>
                        <a:t>, Guasca, Guatavita, La Calera, Lenguazaque, Madrid, Mosquera, Nemocón, Sesquilé, Sibaté, Simijaca, Soacha, Sopó, Subachoque, Suesca, Susa, </a:t>
                      </a:r>
                      <a:r>
                        <a:rPr lang="es-CO" sz="1000" b="0" u="none" strike="noStrike" cap="none" dirty="0" err="1">
                          <a:solidFill>
                            <a:srgbClr val="1D1B10"/>
                          </a:solidFill>
                          <a:latin typeface="Verdana"/>
                          <a:ea typeface="Verdana"/>
                          <a:cs typeface="Verdana"/>
                          <a:sym typeface="Verdana"/>
                        </a:rPr>
                        <a:t>Sutatausa</a:t>
                      </a:r>
                      <a:r>
                        <a:rPr lang="es-CO" sz="1000" b="0" u="none" strike="noStrike" cap="none" dirty="0">
                          <a:solidFill>
                            <a:srgbClr val="1D1B10"/>
                          </a:solidFill>
                          <a:latin typeface="Verdana"/>
                          <a:ea typeface="Verdana"/>
                          <a:cs typeface="Verdana"/>
                          <a:sym typeface="Verdana"/>
                        </a:rPr>
                        <a:t>, Tabio, Tausa, </a:t>
                      </a:r>
                      <a:r>
                        <a:rPr lang="es-CO" sz="1000" b="0" u="none" strike="noStrike" cap="none" dirty="0" err="1">
                          <a:solidFill>
                            <a:srgbClr val="1D1B10"/>
                          </a:solidFill>
                          <a:latin typeface="Verdana"/>
                          <a:ea typeface="Verdana"/>
                          <a:cs typeface="Verdana"/>
                          <a:sym typeface="Verdana"/>
                        </a:rPr>
                        <a:t>Tenjo</a:t>
                      </a:r>
                      <a:r>
                        <a:rPr lang="es-CO" sz="1000" b="0" u="none" strike="noStrike" cap="none" dirty="0">
                          <a:solidFill>
                            <a:srgbClr val="1D1B10"/>
                          </a:solidFill>
                          <a:latin typeface="Verdana"/>
                          <a:ea typeface="Verdana"/>
                          <a:cs typeface="Verdana"/>
                          <a:sym typeface="Verdana"/>
                        </a:rPr>
                        <a:t>, Tocancipá, Ubaque, Ubaté, Villapinzón, </a:t>
                      </a:r>
                      <a:r>
                        <a:rPr lang="es-CO" sz="1000" b="0" u="none" strike="noStrike" cap="none" dirty="0" err="1">
                          <a:solidFill>
                            <a:srgbClr val="1D1B10"/>
                          </a:solidFill>
                          <a:latin typeface="Verdana"/>
                          <a:ea typeface="Verdana"/>
                          <a:cs typeface="Verdana"/>
                          <a:sym typeface="Verdana"/>
                        </a:rPr>
                        <a:t>Zipacón</a:t>
                      </a:r>
                      <a:r>
                        <a:rPr lang="es-CO" sz="1000" b="0" u="none" strike="noStrike" cap="none" dirty="0">
                          <a:solidFill>
                            <a:srgbClr val="1D1B10"/>
                          </a:solidFill>
                          <a:latin typeface="Verdana"/>
                          <a:ea typeface="Verdana"/>
                          <a:cs typeface="Verdana"/>
                          <a:sym typeface="Verdana"/>
                        </a:rPr>
                        <a:t> y Zipaquirá.</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a:t>
                      </a:r>
                      <a:r>
                        <a:rPr lang="es-CO" sz="1000" b="0" u="none" strike="noStrike" cap="none" dirty="0" err="1">
                          <a:solidFill>
                            <a:srgbClr val="1D1B10"/>
                          </a:solidFill>
                          <a:latin typeface="Verdana"/>
                          <a:ea typeface="Verdana"/>
                          <a:cs typeface="Verdana"/>
                          <a:sym typeface="Verdana"/>
                        </a:rPr>
                        <a:t>Betéitiva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Busbanzá</a:t>
                      </a:r>
                      <a:r>
                        <a:rPr lang="es-CO" sz="1000" b="0" u="none" strike="noStrike" cap="none" dirty="0">
                          <a:solidFill>
                            <a:srgbClr val="1D1B10"/>
                          </a:solidFill>
                          <a:latin typeface="Verdana"/>
                          <a:ea typeface="Verdana"/>
                          <a:cs typeface="Verdana"/>
                          <a:sym typeface="Verdana"/>
                        </a:rPr>
                        <a:t>, Caldas, </a:t>
                      </a:r>
                      <a:r>
                        <a:rPr lang="es-CO" sz="1000" b="0" u="none" strike="noStrike" cap="none" dirty="0" err="1">
                          <a:solidFill>
                            <a:srgbClr val="1D1B10"/>
                          </a:solidFill>
                          <a:latin typeface="Verdana"/>
                          <a:ea typeface="Verdana"/>
                          <a:cs typeface="Verdana"/>
                          <a:sym typeface="Verdana"/>
                        </a:rPr>
                        <a:t>Cerinza</a:t>
                      </a:r>
                      <a:r>
                        <a:rPr lang="es-CO" sz="1000" b="0" u="none" strike="noStrike" cap="none" dirty="0">
                          <a:solidFill>
                            <a:srgbClr val="1D1B10"/>
                          </a:solidFill>
                          <a:latin typeface="Verdana"/>
                          <a:ea typeface="Verdana"/>
                          <a:cs typeface="Verdana"/>
                          <a:sym typeface="Verdana"/>
                        </a:rPr>
                        <a:t>, Chiquinquirá, Chivatá, Ciénega, </a:t>
                      </a:r>
                      <a:r>
                        <a:rPr lang="es-CO" sz="1000" b="0" u="none" strike="noStrike" cap="none" dirty="0" err="1">
                          <a:solidFill>
                            <a:srgbClr val="1D1B10"/>
                          </a:solidFill>
                          <a:latin typeface="Verdana"/>
                          <a:ea typeface="Verdana"/>
                          <a:cs typeface="Verdana"/>
                          <a:sym typeface="Verdana"/>
                        </a:rPr>
                        <a:t>Cómbita</a:t>
                      </a:r>
                      <a:r>
                        <a:rPr lang="es-CO" sz="1000" b="0" u="none" strike="noStrike" cap="none" dirty="0">
                          <a:solidFill>
                            <a:srgbClr val="1D1B10"/>
                          </a:solidFill>
                          <a:latin typeface="Verdana"/>
                          <a:ea typeface="Verdana"/>
                          <a:cs typeface="Verdana"/>
                          <a:sym typeface="Verdana"/>
                        </a:rPr>
                        <a:t>, Corrales, </a:t>
                      </a:r>
                      <a:r>
                        <a:rPr lang="es-CO" sz="1000" b="0" u="none" strike="noStrike" cap="none" dirty="0" err="1">
                          <a:solidFill>
                            <a:srgbClr val="1D1B10"/>
                          </a:solidFill>
                          <a:latin typeface="Verdana"/>
                          <a:ea typeface="Verdana"/>
                          <a:cs typeface="Verdana"/>
                          <a:sym typeface="Verdana"/>
                        </a:rPr>
                        <a:t>Cucaita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Cuítiva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Chíquiza</a:t>
                      </a:r>
                      <a:r>
                        <a:rPr lang="es-CO" sz="1000" b="0" u="none" strike="noStrike" cap="none" dirty="0">
                          <a:solidFill>
                            <a:srgbClr val="1D1B10"/>
                          </a:solidFill>
                          <a:latin typeface="Verdana"/>
                          <a:ea typeface="Verdana"/>
                          <a:cs typeface="Verdana"/>
                          <a:sym typeface="Verdana"/>
                        </a:rPr>
                        <a:t>, Duitama, Firavitoba, Floresta, </a:t>
                      </a:r>
                      <a:r>
                        <a:rPr lang="es-CO" sz="1000" b="0" u="none" strike="noStrike" cap="none" dirty="0" err="1">
                          <a:solidFill>
                            <a:srgbClr val="1D1B10"/>
                          </a:solidFill>
                          <a:latin typeface="Verdana"/>
                          <a:ea typeface="Verdana"/>
                          <a:cs typeface="Verdana"/>
                          <a:sym typeface="Verdana"/>
                        </a:rPr>
                        <a:t>Gámeza</a:t>
                      </a:r>
                      <a:r>
                        <a:rPr lang="es-CO" sz="1000" b="0" u="none" strike="noStrike" cap="none" dirty="0">
                          <a:solidFill>
                            <a:srgbClr val="1D1B10"/>
                          </a:solidFill>
                          <a:latin typeface="Verdana"/>
                          <a:ea typeface="Verdana"/>
                          <a:cs typeface="Verdana"/>
                          <a:sym typeface="Verdana"/>
                        </a:rPr>
                        <a:t>, Iza, Villa de Leyva, Mongua, </a:t>
                      </a:r>
                      <a:r>
                        <a:rPr lang="es-CO" sz="1000" b="0" u="none" strike="noStrike" cap="none" dirty="0" err="1">
                          <a:solidFill>
                            <a:srgbClr val="1D1B10"/>
                          </a:solidFill>
                          <a:latin typeface="Verdana"/>
                          <a:ea typeface="Verdana"/>
                          <a:cs typeface="Verdana"/>
                          <a:sym typeface="Verdana"/>
                        </a:rPr>
                        <a:t>Monguí</a:t>
                      </a:r>
                      <a:r>
                        <a:rPr lang="es-CO" sz="1000" b="0" u="none" strike="noStrike" cap="none" dirty="0">
                          <a:solidFill>
                            <a:srgbClr val="1D1B10"/>
                          </a:solidFill>
                          <a:latin typeface="Verdana"/>
                          <a:ea typeface="Verdana"/>
                          <a:cs typeface="Verdana"/>
                          <a:sym typeface="Verdana"/>
                        </a:rPr>
                        <a:t>, Motavita, Nobsa, </a:t>
                      </a:r>
                      <a:r>
                        <a:rPr lang="es-CO" sz="1000" b="0" u="none" strike="noStrike" cap="none" dirty="0" err="1">
                          <a:solidFill>
                            <a:srgbClr val="1D1B10"/>
                          </a:solidFill>
                          <a:latin typeface="Verdana"/>
                          <a:ea typeface="Verdana"/>
                          <a:cs typeface="Verdana"/>
                          <a:sym typeface="Verdana"/>
                        </a:rPr>
                        <a:t>Oicatá</a:t>
                      </a:r>
                      <a:r>
                        <a:rPr lang="es-CO" sz="1000" b="0" u="none" strike="noStrike" cap="none" dirty="0">
                          <a:solidFill>
                            <a:srgbClr val="1D1B10"/>
                          </a:solidFill>
                          <a:latin typeface="Verdana"/>
                          <a:ea typeface="Verdana"/>
                          <a:cs typeface="Verdana"/>
                          <a:sym typeface="Verdana"/>
                        </a:rPr>
                        <a:t>, Paipa, Paz de Río, Pesca, </a:t>
                      </a:r>
                      <a:r>
                        <a:rPr lang="es-CO" sz="1000" b="0" u="none" strike="noStrike" cap="none" dirty="0" err="1">
                          <a:solidFill>
                            <a:srgbClr val="1D1B10"/>
                          </a:solidFill>
                          <a:latin typeface="Verdana"/>
                          <a:ea typeface="Verdana"/>
                          <a:cs typeface="Verdana"/>
                          <a:sym typeface="Verdana"/>
                        </a:rPr>
                        <a:t>Ráquira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Saboyá</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Samacá</a:t>
                      </a:r>
                      <a:r>
                        <a:rPr lang="es-CO" sz="1000" b="0" u="none" strike="noStrike" cap="none" dirty="0">
                          <a:solidFill>
                            <a:srgbClr val="1D1B10"/>
                          </a:solidFill>
                          <a:latin typeface="Verdana"/>
                          <a:ea typeface="Verdana"/>
                          <a:cs typeface="Verdana"/>
                          <a:sym typeface="Verdana"/>
                        </a:rPr>
                        <a:t>, San Miguel de Sema, Santa Rosa de Viterbo, </a:t>
                      </a:r>
                      <a:r>
                        <a:rPr lang="es-CO" sz="1000" b="0" u="none" strike="noStrike" cap="none" dirty="0" err="1">
                          <a:solidFill>
                            <a:srgbClr val="1D1B10"/>
                          </a:solidFill>
                          <a:latin typeface="Verdana"/>
                          <a:ea typeface="Verdana"/>
                          <a:cs typeface="Verdana"/>
                          <a:sym typeface="Verdana"/>
                        </a:rPr>
                        <a:t>Siachoque</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Socha</a:t>
                      </a:r>
                      <a:r>
                        <a:rPr lang="es-CO" sz="1000" b="0" u="none" strike="noStrike" cap="none" dirty="0">
                          <a:solidFill>
                            <a:srgbClr val="1D1B10"/>
                          </a:solidFill>
                          <a:latin typeface="Verdana"/>
                          <a:ea typeface="Verdana"/>
                          <a:cs typeface="Verdana"/>
                          <a:sym typeface="Verdana"/>
                        </a:rPr>
                        <a:t>, Sogamoso, Sora, Sotaquirá, </a:t>
                      </a:r>
                      <a:r>
                        <a:rPr lang="es-CO" sz="1000" b="0" u="none" strike="noStrike" cap="none" dirty="0" err="1">
                          <a:solidFill>
                            <a:srgbClr val="1D1B10"/>
                          </a:solidFill>
                          <a:latin typeface="Verdana"/>
                          <a:ea typeface="Verdana"/>
                          <a:cs typeface="Verdana"/>
                          <a:sym typeface="Verdana"/>
                        </a:rPr>
                        <a:t>Soracá</a:t>
                      </a:r>
                      <a:r>
                        <a:rPr lang="es-CO" sz="1000" b="0" u="none" strike="noStrike" cap="none" dirty="0">
                          <a:solidFill>
                            <a:srgbClr val="1D1B10"/>
                          </a:solidFill>
                          <a:latin typeface="Verdana"/>
                          <a:ea typeface="Verdana"/>
                          <a:cs typeface="Verdana"/>
                          <a:sym typeface="Verdana"/>
                        </a:rPr>
                        <a:t>, Tasco, Tibasosa, Toca, Tópaga, Tota, Tuta, </a:t>
                      </a:r>
                      <a:r>
                        <a:rPr lang="es-CO" sz="1000" b="0" u="none" strike="noStrike" cap="none" dirty="0" err="1">
                          <a:solidFill>
                            <a:srgbClr val="1D1B10"/>
                          </a:solidFill>
                          <a:latin typeface="Verdana"/>
                          <a:ea typeface="Verdana"/>
                          <a:cs typeface="Verdana"/>
                          <a:sym typeface="Verdana"/>
                        </a:rPr>
                        <a:t>Tutazá</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Ventaquemada</a:t>
                      </a:r>
                      <a:r>
                        <a:rPr lang="es-CO" sz="1000" b="0" u="none" strike="noStrike" cap="none" dirty="0">
                          <a:solidFill>
                            <a:srgbClr val="1D1B10"/>
                          </a:solidFill>
                          <a:latin typeface="Verdana"/>
                          <a:ea typeface="Verdana"/>
                          <a:cs typeface="Verdana"/>
                          <a:sym typeface="Verdana"/>
                        </a:rPr>
                        <a:t> y </a:t>
                      </a:r>
                      <a:r>
                        <a:rPr lang="es-CO" sz="1000" b="0" u="none" strike="noStrike" cap="none" dirty="0" err="1">
                          <a:solidFill>
                            <a:srgbClr val="1D1B10"/>
                          </a:solidFill>
                          <a:latin typeface="Verdana"/>
                          <a:ea typeface="Verdana"/>
                          <a:cs typeface="Verdana"/>
                          <a:sym typeface="Verdana"/>
                        </a:rPr>
                        <a:t>Viracachá</a:t>
                      </a:r>
                      <a:r>
                        <a:rPr lang="es-CO" sz="1000" b="0" u="none" strike="noStrike" cap="none" dirty="0">
                          <a:solidFill>
                            <a:srgbClr val="1D1B10"/>
                          </a:solidFill>
                          <a:latin typeface="Verdana"/>
                          <a:ea typeface="Verdana"/>
                          <a:cs typeface="Verdana"/>
                          <a:sym typeface="Verdana"/>
                        </a:rPr>
                        <a:t>.</a:t>
                      </a:r>
                      <a:endParaRPr sz="10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000" b="0" u="none" strike="noStrike" cap="none"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r h="559967">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SANTANDER</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SANTANDER</a:t>
                      </a:r>
                      <a:r>
                        <a:rPr lang="es-CO" sz="1000" u="none" strike="noStrike" cap="none" dirty="0">
                          <a:solidFill>
                            <a:srgbClr val="1D1B10"/>
                          </a:solidFill>
                          <a:latin typeface="Verdana"/>
                          <a:ea typeface="Verdana"/>
                          <a:cs typeface="Verdana"/>
                          <a:sym typeface="Verdana"/>
                        </a:rPr>
                        <a:t>: Bolívar, El Peñón, Jesús María, Sucre y Vélez.</a:t>
                      </a:r>
                      <a:endParaRPr sz="1000" u="none" strike="noStrike" cap="none" dirty="0">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636948" name="Google Shape;681;p7" descr="Recurso 25.png">
            <a:extLst>
              <a:ext uri="{FF2B5EF4-FFF2-40B4-BE49-F238E27FC236}">
                <a16:creationId xmlns:a16="http://schemas.microsoft.com/office/drawing/2014/main" id="{EE720A37-FB7E-EA0D-1D8A-95F0AA1B3D3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9A90F029-9A7F-D47A-2882-656638D8DCC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FF7FFD43-898F-D8DC-169C-29D669AC1B5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564" y="2855911"/>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6FDCDFFF-5531-4DE6-8BF4-20132EB83450}"/>
              </a:ext>
            </a:extLst>
          </p:cNvPr>
          <p:cNvGrpSpPr>
            <a:grpSpLocks/>
          </p:cNvGrpSpPr>
          <p:nvPr/>
        </p:nvGrpSpPr>
        <p:grpSpPr bwMode="auto">
          <a:xfrm>
            <a:off x="2090738" y="955231"/>
            <a:ext cx="8699500" cy="581025"/>
            <a:chOff x="1743616" y="1035694"/>
            <a:chExt cx="8699679" cy="579550"/>
          </a:xfrm>
        </p:grpSpPr>
        <p:sp>
          <p:nvSpPr>
            <p:cNvPr id="636953" name="Google Shape;685;p7">
              <a:extLst>
                <a:ext uri="{FF2B5EF4-FFF2-40B4-BE49-F238E27FC236}">
                  <a16:creationId xmlns:a16="http://schemas.microsoft.com/office/drawing/2014/main" id="{8471DC06-EF7D-BCC6-8E1C-2EEFEB8538AE}"/>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altLang="es-CO" sz="180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FD1E9AF8-BB04-EB55-10CB-B181925EEB2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BB0CD11B-4C27-4238-50D4-51CAAD522029}"/>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120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27802D03-0152-6CFA-DF9F-AADC9779DC74}"/>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90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2" name="Rectángulo 1">
            <a:extLst>
              <a:ext uri="{FF2B5EF4-FFF2-40B4-BE49-F238E27FC236}">
                <a16:creationId xmlns:a16="http://schemas.microsoft.com/office/drawing/2014/main" id="{6C7D4DEE-08DC-9E15-4B8E-C1C6B3623389}"/>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99</a:t>
            </a:r>
          </a:p>
        </p:txBody>
      </p:sp>
      <p:sp>
        <p:nvSpPr>
          <p:cNvPr id="3" name="Rectángulo 2">
            <a:extLst>
              <a:ext uri="{FF2B5EF4-FFF2-40B4-BE49-F238E27FC236}">
                <a16:creationId xmlns:a16="http://schemas.microsoft.com/office/drawing/2014/main" id="{F4974A0D-4FD0-C19B-D009-6AB7028F5481}"/>
              </a:ext>
            </a:extLst>
          </p:cNvPr>
          <p:cNvSpPr/>
          <p:nvPr/>
        </p:nvSpPr>
        <p:spPr>
          <a:xfrm>
            <a:off x="10135394" y="410331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95</a:t>
            </a:r>
          </a:p>
        </p:txBody>
      </p:sp>
      <p:sp>
        <p:nvSpPr>
          <p:cNvPr id="4" name="Marcador de texto 1">
            <a:extLst>
              <a:ext uri="{FF2B5EF4-FFF2-40B4-BE49-F238E27FC236}">
                <a16:creationId xmlns:a16="http://schemas.microsoft.com/office/drawing/2014/main" id="{FFB544D1-ECBD-306C-DE3D-4F22B62CF964}"/>
              </a:ext>
            </a:extLst>
          </p:cNvPr>
          <p:cNvSpPr txBox="1">
            <a:spLocks/>
          </p:cNvSpPr>
          <p:nvPr/>
        </p:nvSpPr>
        <p:spPr>
          <a:xfrm>
            <a:off x="3741738" y="712089"/>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fontAlgn="auto" hangingPunct="1">
              <a:spcAft>
                <a:spcPts val="0"/>
              </a:spcAft>
              <a:defRPr/>
            </a:pPr>
            <a:r>
              <a:rPr lang="es-MX" sz="1200" b="1" kern="0" dirty="0">
                <a:solidFill>
                  <a:srgbClr val="00B0F0"/>
                </a:solidFill>
                <a:latin typeface="Arial Narrow" panose="020B0606020202030204" pitchFamily="34" charset="0"/>
                <a:sym typeface="Arial"/>
              </a:rPr>
              <a:t>Actualización: 12 de octubre de 2024 | 00:00 HLC</a:t>
            </a:r>
          </a:p>
        </p:txBody>
      </p:sp>
      <p:sp>
        <p:nvSpPr>
          <p:cNvPr id="5" name="Rectángulo 4">
            <a:extLst>
              <a:ext uri="{FF2B5EF4-FFF2-40B4-BE49-F238E27FC236}">
                <a16:creationId xmlns:a16="http://schemas.microsoft.com/office/drawing/2014/main" id="{29FDDCA1-EB45-99CE-984E-6194740423F6}"/>
              </a:ext>
            </a:extLst>
          </p:cNvPr>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49</a:t>
            </a:r>
          </a:p>
        </p:txBody>
      </p:sp>
      <p:pic>
        <p:nvPicPr>
          <p:cNvPr id="6" name="Imagen 1">
            <a:extLst>
              <a:ext uri="{FF2B5EF4-FFF2-40B4-BE49-F238E27FC236}">
                <a16:creationId xmlns:a16="http://schemas.microsoft.com/office/drawing/2014/main" id="{8DBD5837-C6F8-5DB7-B031-4417D92556F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26374" y="3762374"/>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3">
            <a:extLst>
              <a:ext uri="{FF2B5EF4-FFF2-40B4-BE49-F238E27FC236}">
                <a16:creationId xmlns:a16="http://schemas.microsoft.com/office/drawing/2014/main" id="{985BF902-7C87-58AB-FC02-66A434813212}"/>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s-CO" altLang="es-CO" dirty="0">
                <a:latin typeface="Calibri" panose="020F0502020204030204" pitchFamily="34" charset="0"/>
                <a:sym typeface="Calibri" panose="020F0502020204030204" pitchFamily="34" charset="0"/>
                <a:hlinkClick r:id="rId8" action="ppaction://hlinkfile"/>
              </a:rPr>
              <a:t>Contador de municipios</a:t>
            </a:r>
            <a:endParaRPr lang="es-CO" altLang="es-CO" dirty="0">
              <a:latin typeface="Calibri" panose="020F0502020204030204" pitchFamily="34" charset="0"/>
              <a:sym typeface="Calibri" panose="020F0502020204030204" pitchFamily="34" charset="0"/>
            </a:endParaRPr>
          </a:p>
          <a:p>
            <a:pPr eaLnBrk="1" hangingPunct="1">
              <a:buSzPts val="1400"/>
            </a:pPr>
            <a:endParaRPr lang="es-CO" altLang="es-CO" dirty="0">
              <a:latin typeface="Calibri" panose="020F0502020204030204" pitchFamily="34" charset="0"/>
              <a:sym typeface="Calibri" panose="020F0502020204030204" pitchFamily="34" charset="0"/>
            </a:endParaRPr>
          </a:p>
          <a:p>
            <a:pPr eaLnBrk="1" hangingPunct="1">
              <a:buSzPts val="1400"/>
            </a:pPr>
            <a:r>
              <a:rPr lang="es-CO" altLang="es-CO" dirty="0">
                <a:latin typeface="Calibri" panose="020F0502020204030204" pitchFamily="34" charset="0"/>
                <a:sym typeface="Calibri" panose="020F0502020204030204" pitchFamily="34" charset="0"/>
              </a:rPr>
              <a:t>De </a:t>
            </a:r>
            <a:r>
              <a:rPr lang="es-CO" altLang="es-CO" dirty="0" err="1">
                <a:latin typeface="Calibri" panose="020F0502020204030204" pitchFamily="34" charset="0"/>
                <a:sym typeface="Calibri" panose="020F0502020204030204" pitchFamily="34" charset="0"/>
              </a:rPr>
              <a:t>click</a:t>
            </a:r>
            <a:r>
              <a:rPr lang="es-CO" altLang="es-CO" dirty="0">
                <a:latin typeface="Calibri" panose="020F0502020204030204" pitchFamily="34" charset="0"/>
                <a:sym typeface="Calibri" panose="020F0502020204030204" pitchFamily="34" charset="0"/>
              </a:rPr>
              <a:t> derecho en el hipervínculo y consulte el archivo</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1CA024C0-71E8-D94C-1B9D-C6850A2858E6}"/>
              </a:ext>
            </a:extLst>
          </p:cNvPr>
          <p:cNvGraphicFramePr/>
          <p:nvPr/>
        </p:nvGraphicFramePr>
        <p:xfrm>
          <a:off x="852488" y="1766888"/>
          <a:ext cx="10731500" cy="4322763"/>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77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88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598890">
                <a:tc rowSpan="4">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a:t>
                      </a:r>
                      <a:r>
                        <a:rPr lang="es-CO" sz="1000" b="1" u="none" strike="noStrike" cap="none" dirty="0" err="1">
                          <a:solidFill>
                            <a:srgbClr val="04945F"/>
                          </a:solidFill>
                          <a:latin typeface="Verdana"/>
                          <a:ea typeface="Verdana"/>
                          <a:cs typeface="Verdana"/>
                          <a:sym typeface="Verdana"/>
                        </a:rPr>
                        <a:t>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a:t>
                      </a:r>
                      <a:r>
                        <a:rPr lang="es-CO" sz="1000" b="0" u="none" strike="noStrike" cap="none" dirty="0">
                          <a:solidFill>
                            <a:srgbClr val="1D1B10"/>
                          </a:solidFill>
                          <a:latin typeface="Verdana"/>
                          <a:ea typeface="Verdana"/>
                          <a:cs typeface="Verdana"/>
                          <a:sym typeface="Verdana"/>
                        </a:rPr>
                        <a:t>: Bojacá, Cajicá, Chía, Chipaque, Choachí, Chocontá, Cogua, Cota, </a:t>
                      </a:r>
                      <a:r>
                        <a:rPr lang="es-CO" sz="1000" b="0" u="none" strike="noStrike" cap="none" dirty="0" err="1">
                          <a:solidFill>
                            <a:srgbClr val="1D1B10"/>
                          </a:solidFill>
                          <a:latin typeface="Verdana"/>
                          <a:ea typeface="Verdana"/>
                          <a:cs typeface="Verdana"/>
                          <a:sym typeface="Verdana"/>
                        </a:rPr>
                        <a:t>Cucunubá</a:t>
                      </a:r>
                      <a:r>
                        <a:rPr lang="es-CO" sz="1000" b="0" u="none" strike="noStrike" cap="none" dirty="0">
                          <a:solidFill>
                            <a:srgbClr val="1D1B10"/>
                          </a:solidFill>
                          <a:latin typeface="Verdana"/>
                          <a:ea typeface="Verdana"/>
                          <a:cs typeface="Verdana"/>
                          <a:sym typeface="Verdana"/>
                        </a:rPr>
                        <a:t>, El Rosal, Facatativá, Funza, Fúquene, Gachancipá, </a:t>
                      </a:r>
                      <a:r>
                        <a:rPr lang="es-CO" sz="1000" b="0" u="none" strike="noStrike" cap="none" dirty="0" err="1">
                          <a:solidFill>
                            <a:srgbClr val="1D1B10"/>
                          </a:solidFill>
                          <a:latin typeface="Verdana"/>
                          <a:ea typeface="Verdana"/>
                          <a:cs typeface="Verdana"/>
                          <a:sym typeface="Verdana"/>
                        </a:rPr>
                        <a:t>Guachetá</a:t>
                      </a:r>
                      <a:r>
                        <a:rPr lang="es-CO" sz="1000" b="0" u="none" strike="noStrike" cap="none" dirty="0">
                          <a:solidFill>
                            <a:srgbClr val="1D1B10"/>
                          </a:solidFill>
                          <a:latin typeface="Verdana"/>
                          <a:ea typeface="Verdana"/>
                          <a:cs typeface="Verdana"/>
                          <a:sym typeface="Verdana"/>
                        </a:rPr>
                        <a:t>, Guasca, Guatavita, La Calera, Lenguazaque, Madrid, Mosquera, Nemocón, Sesquilé, Sibaté, Simijaca, Soacha, Sopó, Subachoque, Suesca, Susa, </a:t>
                      </a:r>
                      <a:r>
                        <a:rPr lang="es-CO" sz="1000" b="0" u="none" strike="noStrike" cap="none" dirty="0" err="1">
                          <a:solidFill>
                            <a:srgbClr val="1D1B10"/>
                          </a:solidFill>
                          <a:latin typeface="Verdana"/>
                          <a:ea typeface="Verdana"/>
                          <a:cs typeface="Verdana"/>
                          <a:sym typeface="Verdana"/>
                        </a:rPr>
                        <a:t>Sutatausa</a:t>
                      </a:r>
                      <a:r>
                        <a:rPr lang="es-CO" sz="1000" b="0" u="none" strike="noStrike" cap="none" dirty="0">
                          <a:solidFill>
                            <a:srgbClr val="1D1B10"/>
                          </a:solidFill>
                          <a:latin typeface="Verdana"/>
                          <a:ea typeface="Verdana"/>
                          <a:cs typeface="Verdana"/>
                          <a:sym typeface="Verdana"/>
                        </a:rPr>
                        <a:t>, Tabio, Tausa, </a:t>
                      </a:r>
                      <a:r>
                        <a:rPr lang="es-CO" sz="1000" b="0" u="none" strike="noStrike" cap="none" dirty="0" err="1">
                          <a:solidFill>
                            <a:srgbClr val="1D1B10"/>
                          </a:solidFill>
                          <a:latin typeface="Verdana"/>
                          <a:ea typeface="Verdana"/>
                          <a:cs typeface="Verdana"/>
                          <a:sym typeface="Verdana"/>
                        </a:rPr>
                        <a:t>Tenjo</a:t>
                      </a:r>
                      <a:r>
                        <a:rPr lang="es-CO" sz="1000" b="0" u="none" strike="noStrike" cap="none" dirty="0">
                          <a:solidFill>
                            <a:srgbClr val="1D1B10"/>
                          </a:solidFill>
                          <a:latin typeface="Verdana"/>
                          <a:ea typeface="Verdana"/>
                          <a:cs typeface="Verdana"/>
                          <a:sym typeface="Verdana"/>
                        </a:rPr>
                        <a:t>, Tocancipá, Ubaque, Ubaté, Villapinzón, </a:t>
                      </a:r>
                      <a:r>
                        <a:rPr lang="es-CO" sz="1000" b="0" u="none" strike="noStrike" cap="none" dirty="0" err="1">
                          <a:solidFill>
                            <a:srgbClr val="1D1B10"/>
                          </a:solidFill>
                          <a:latin typeface="Verdana"/>
                          <a:ea typeface="Verdana"/>
                          <a:cs typeface="Verdana"/>
                          <a:sym typeface="Verdana"/>
                        </a:rPr>
                        <a:t>Zipacón</a:t>
                      </a:r>
                      <a:r>
                        <a:rPr lang="es-CO" sz="1000" b="0" u="none" strike="noStrike" cap="none" dirty="0">
                          <a:solidFill>
                            <a:srgbClr val="1D1B10"/>
                          </a:solidFill>
                          <a:latin typeface="Verdana"/>
                          <a:ea typeface="Verdana"/>
                          <a:cs typeface="Verdana"/>
                          <a:sym typeface="Verdana"/>
                        </a:rPr>
                        <a:t> y Zipaquirá.</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a:t>
                      </a:r>
                      <a:r>
                        <a:rPr lang="es-CO" sz="1000" b="0" u="none" strike="noStrike" cap="none" dirty="0" err="1">
                          <a:solidFill>
                            <a:srgbClr val="1D1B10"/>
                          </a:solidFill>
                          <a:latin typeface="Verdana"/>
                          <a:ea typeface="Verdana"/>
                          <a:cs typeface="Verdana"/>
                          <a:sym typeface="Verdana"/>
                        </a:rPr>
                        <a:t>Betéitiva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Busbanzá</a:t>
                      </a:r>
                      <a:r>
                        <a:rPr lang="es-CO" sz="1000" b="0" u="none" strike="noStrike" cap="none" dirty="0">
                          <a:solidFill>
                            <a:srgbClr val="1D1B10"/>
                          </a:solidFill>
                          <a:latin typeface="Verdana"/>
                          <a:ea typeface="Verdana"/>
                          <a:cs typeface="Verdana"/>
                          <a:sym typeface="Verdana"/>
                        </a:rPr>
                        <a:t>, Caldas, </a:t>
                      </a:r>
                      <a:r>
                        <a:rPr lang="es-CO" sz="1000" b="0" u="none" strike="noStrike" cap="none" dirty="0" err="1">
                          <a:solidFill>
                            <a:srgbClr val="1D1B10"/>
                          </a:solidFill>
                          <a:latin typeface="Verdana"/>
                          <a:ea typeface="Verdana"/>
                          <a:cs typeface="Verdana"/>
                          <a:sym typeface="Verdana"/>
                        </a:rPr>
                        <a:t>Cerinza</a:t>
                      </a:r>
                      <a:r>
                        <a:rPr lang="es-CO" sz="1000" b="0" u="none" strike="noStrike" cap="none" dirty="0">
                          <a:solidFill>
                            <a:srgbClr val="1D1B10"/>
                          </a:solidFill>
                          <a:latin typeface="Verdana"/>
                          <a:ea typeface="Verdana"/>
                          <a:cs typeface="Verdana"/>
                          <a:sym typeface="Verdana"/>
                        </a:rPr>
                        <a:t>, Chiquinquirá, Chivatá, Ciénega, </a:t>
                      </a:r>
                      <a:r>
                        <a:rPr lang="es-CO" sz="1000" b="0" u="none" strike="noStrike" cap="none" dirty="0" err="1">
                          <a:solidFill>
                            <a:srgbClr val="1D1B10"/>
                          </a:solidFill>
                          <a:latin typeface="Verdana"/>
                          <a:ea typeface="Verdana"/>
                          <a:cs typeface="Verdana"/>
                          <a:sym typeface="Verdana"/>
                        </a:rPr>
                        <a:t>Cómbita</a:t>
                      </a:r>
                      <a:r>
                        <a:rPr lang="es-CO" sz="1000" b="0" u="none" strike="noStrike" cap="none" dirty="0">
                          <a:solidFill>
                            <a:srgbClr val="1D1B10"/>
                          </a:solidFill>
                          <a:latin typeface="Verdana"/>
                          <a:ea typeface="Verdana"/>
                          <a:cs typeface="Verdana"/>
                          <a:sym typeface="Verdana"/>
                        </a:rPr>
                        <a:t>, Corrales, </a:t>
                      </a:r>
                      <a:r>
                        <a:rPr lang="es-CO" sz="1000" b="0" u="none" strike="noStrike" cap="none" dirty="0" err="1">
                          <a:solidFill>
                            <a:srgbClr val="1D1B10"/>
                          </a:solidFill>
                          <a:latin typeface="Verdana"/>
                          <a:ea typeface="Verdana"/>
                          <a:cs typeface="Verdana"/>
                          <a:sym typeface="Verdana"/>
                        </a:rPr>
                        <a:t>Cucaita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Cuítiva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Chíquiza</a:t>
                      </a:r>
                      <a:r>
                        <a:rPr lang="es-CO" sz="1000" b="0" u="none" strike="noStrike" cap="none" dirty="0">
                          <a:solidFill>
                            <a:srgbClr val="1D1B10"/>
                          </a:solidFill>
                          <a:latin typeface="Verdana"/>
                          <a:ea typeface="Verdana"/>
                          <a:cs typeface="Verdana"/>
                          <a:sym typeface="Verdana"/>
                        </a:rPr>
                        <a:t>, Duitama, Firavitoba, Floresta, </a:t>
                      </a:r>
                      <a:r>
                        <a:rPr lang="es-CO" sz="1000" b="0" u="none" strike="noStrike" cap="none" dirty="0" err="1">
                          <a:solidFill>
                            <a:srgbClr val="1D1B10"/>
                          </a:solidFill>
                          <a:latin typeface="Verdana"/>
                          <a:ea typeface="Verdana"/>
                          <a:cs typeface="Verdana"/>
                          <a:sym typeface="Verdana"/>
                        </a:rPr>
                        <a:t>Gámeza</a:t>
                      </a:r>
                      <a:r>
                        <a:rPr lang="es-CO" sz="1000" b="0" u="none" strike="noStrike" cap="none" dirty="0">
                          <a:solidFill>
                            <a:srgbClr val="1D1B10"/>
                          </a:solidFill>
                          <a:latin typeface="Verdana"/>
                          <a:ea typeface="Verdana"/>
                          <a:cs typeface="Verdana"/>
                          <a:sym typeface="Verdana"/>
                        </a:rPr>
                        <a:t>, Iza, Villa de Leyva, Mongua, </a:t>
                      </a:r>
                      <a:r>
                        <a:rPr lang="es-CO" sz="1000" b="0" u="none" strike="noStrike" cap="none" dirty="0" err="1">
                          <a:solidFill>
                            <a:srgbClr val="1D1B10"/>
                          </a:solidFill>
                          <a:latin typeface="Verdana"/>
                          <a:ea typeface="Verdana"/>
                          <a:cs typeface="Verdana"/>
                          <a:sym typeface="Verdana"/>
                        </a:rPr>
                        <a:t>Monguí</a:t>
                      </a:r>
                      <a:r>
                        <a:rPr lang="es-CO" sz="1000" b="0" u="none" strike="noStrike" cap="none" dirty="0">
                          <a:solidFill>
                            <a:srgbClr val="1D1B10"/>
                          </a:solidFill>
                          <a:latin typeface="Verdana"/>
                          <a:ea typeface="Verdana"/>
                          <a:cs typeface="Verdana"/>
                          <a:sym typeface="Verdana"/>
                        </a:rPr>
                        <a:t>, Motavita, Nobsa, </a:t>
                      </a:r>
                      <a:r>
                        <a:rPr lang="es-CO" sz="1000" b="0" u="none" strike="noStrike" cap="none" dirty="0" err="1">
                          <a:solidFill>
                            <a:srgbClr val="1D1B10"/>
                          </a:solidFill>
                          <a:latin typeface="Verdana"/>
                          <a:ea typeface="Verdana"/>
                          <a:cs typeface="Verdana"/>
                          <a:sym typeface="Verdana"/>
                        </a:rPr>
                        <a:t>Oicatá</a:t>
                      </a:r>
                      <a:r>
                        <a:rPr lang="es-CO" sz="1000" b="0" u="none" strike="noStrike" cap="none" dirty="0">
                          <a:solidFill>
                            <a:srgbClr val="1D1B10"/>
                          </a:solidFill>
                          <a:latin typeface="Verdana"/>
                          <a:ea typeface="Verdana"/>
                          <a:cs typeface="Verdana"/>
                          <a:sym typeface="Verdana"/>
                        </a:rPr>
                        <a:t>, Paipa, Paz de Río, Pesca, </a:t>
                      </a:r>
                      <a:r>
                        <a:rPr lang="es-CO" sz="1000" b="0" u="none" strike="noStrike" cap="none" dirty="0" err="1">
                          <a:solidFill>
                            <a:srgbClr val="1D1B10"/>
                          </a:solidFill>
                          <a:latin typeface="Verdana"/>
                          <a:ea typeface="Verdana"/>
                          <a:cs typeface="Verdana"/>
                          <a:sym typeface="Verdana"/>
                        </a:rPr>
                        <a:t>Ráquira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Saboyá</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Samacá</a:t>
                      </a:r>
                      <a:r>
                        <a:rPr lang="es-CO" sz="1000" b="0" u="none" strike="noStrike" cap="none" dirty="0">
                          <a:solidFill>
                            <a:srgbClr val="1D1B10"/>
                          </a:solidFill>
                          <a:latin typeface="Verdana"/>
                          <a:ea typeface="Verdana"/>
                          <a:cs typeface="Verdana"/>
                          <a:sym typeface="Verdana"/>
                        </a:rPr>
                        <a:t>, San Miguel de Sema, Santa Rosa de Viterbo, </a:t>
                      </a:r>
                      <a:r>
                        <a:rPr lang="es-CO" sz="1000" b="0" u="none" strike="noStrike" cap="none" dirty="0" err="1">
                          <a:solidFill>
                            <a:srgbClr val="1D1B10"/>
                          </a:solidFill>
                          <a:latin typeface="Verdana"/>
                          <a:ea typeface="Verdana"/>
                          <a:cs typeface="Verdana"/>
                          <a:sym typeface="Verdana"/>
                        </a:rPr>
                        <a:t>Siachoque</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Socha</a:t>
                      </a:r>
                      <a:r>
                        <a:rPr lang="es-CO" sz="1000" b="0" u="none" strike="noStrike" cap="none" dirty="0">
                          <a:solidFill>
                            <a:srgbClr val="1D1B10"/>
                          </a:solidFill>
                          <a:latin typeface="Verdana"/>
                          <a:ea typeface="Verdana"/>
                          <a:cs typeface="Verdana"/>
                          <a:sym typeface="Verdana"/>
                        </a:rPr>
                        <a:t>, Sogamoso, Sora, Sotaquirá, </a:t>
                      </a:r>
                      <a:r>
                        <a:rPr lang="es-CO" sz="1000" b="0" u="none" strike="noStrike" cap="none" dirty="0" err="1">
                          <a:solidFill>
                            <a:srgbClr val="1D1B10"/>
                          </a:solidFill>
                          <a:latin typeface="Verdana"/>
                          <a:ea typeface="Verdana"/>
                          <a:cs typeface="Verdana"/>
                          <a:sym typeface="Verdana"/>
                        </a:rPr>
                        <a:t>Soracá</a:t>
                      </a:r>
                      <a:r>
                        <a:rPr lang="es-CO" sz="1000" b="0" u="none" strike="noStrike" cap="none" dirty="0">
                          <a:solidFill>
                            <a:srgbClr val="1D1B10"/>
                          </a:solidFill>
                          <a:latin typeface="Verdana"/>
                          <a:ea typeface="Verdana"/>
                          <a:cs typeface="Verdana"/>
                          <a:sym typeface="Verdana"/>
                        </a:rPr>
                        <a:t>, Tasco, Tibasosa, Toca, Tópaga, Tota, Tuta, </a:t>
                      </a:r>
                      <a:r>
                        <a:rPr lang="es-CO" sz="1000" b="0" u="none" strike="noStrike" cap="none" dirty="0" err="1">
                          <a:solidFill>
                            <a:srgbClr val="1D1B10"/>
                          </a:solidFill>
                          <a:latin typeface="Verdana"/>
                          <a:ea typeface="Verdana"/>
                          <a:cs typeface="Verdana"/>
                          <a:sym typeface="Verdana"/>
                        </a:rPr>
                        <a:t>Tutazá</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Ventaquemada</a:t>
                      </a:r>
                      <a:r>
                        <a:rPr lang="es-CO" sz="1000" b="0" u="none" strike="noStrike" cap="none" dirty="0">
                          <a:solidFill>
                            <a:srgbClr val="1D1B10"/>
                          </a:solidFill>
                          <a:latin typeface="Verdana"/>
                          <a:ea typeface="Verdana"/>
                          <a:cs typeface="Verdana"/>
                          <a:sym typeface="Verdana"/>
                        </a:rPr>
                        <a:t> y </a:t>
                      </a:r>
                      <a:r>
                        <a:rPr lang="es-CO" sz="1000" b="0" u="none" strike="noStrike" cap="none" dirty="0" err="1">
                          <a:solidFill>
                            <a:srgbClr val="1D1B10"/>
                          </a:solidFill>
                          <a:latin typeface="Verdana"/>
                          <a:ea typeface="Verdana"/>
                          <a:cs typeface="Verdana"/>
                          <a:sym typeface="Verdana"/>
                        </a:rPr>
                        <a:t>Viracachá</a:t>
                      </a:r>
                      <a:r>
                        <a:rPr lang="es-CO" sz="1000" b="0" u="none" strike="noStrike" cap="none" dirty="0">
                          <a:solidFill>
                            <a:srgbClr val="1D1B10"/>
                          </a:solidFill>
                          <a:latin typeface="Verdana"/>
                          <a:ea typeface="Verdana"/>
                          <a:cs typeface="Verdana"/>
                          <a:sym typeface="Verdana"/>
                        </a:rPr>
                        <a:t>.</a:t>
                      </a:r>
                      <a:endParaRPr sz="10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000" b="0" u="none" strike="noStrike" cap="none"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r h="559967">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SANTANDERES</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NORTE</a:t>
                      </a:r>
                      <a:r>
                        <a:rPr lang="es-CO" sz="1000" u="none" strike="noStrike" cap="none" dirty="0">
                          <a:solidFill>
                            <a:srgbClr val="1D1B10"/>
                          </a:solidFill>
                          <a:latin typeface="Verdana"/>
                          <a:ea typeface="Verdana"/>
                          <a:cs typeface="Verdana"/>
                          <a:sym typeface="Verdana"/>
                        </a:rPr>
                        <a:t> </a:t>
                      </a:r>
                      <a:r>
                        <a:rPr lang="es-CO" sz="1000" b="1" u="none" strike="noStrike" cap="none" dirty="0">
                          <a:solidFill>
                            <a:srgbClr val="1D1B10"/>
                          </a:solidFill>
                          <a:latin typeface="Verdana"/>
                          <a:ea typeface="Verdana"/>
                          <a:cs typeface="Verdana"/>
                          <a:sym typeface="Verdana"/>
                        </a:rPr>
                        <a:t>DE</a:t>
                      </a:r>
                      <a:r>
                        <a:rPr lang="es-CO" sz="1000" u="none" strike="noStrike" cap="none" dirty="0">
                          <a:solidFill>
                            <a:srgbClr val="1D1B10"/>
                          </a:solidFill>
                          <a:latin typeface="Verdana"/>
                          <a:ea typeface="Verdana"/>
                          <a:cs typeface="Verdana"/>
                          <a:sym typeface="Verdana"/>
                        </a:rPr>
                        <a:t> </a:t>
                      </a:r>
                      <a:r>
                        <a:rPr lang="es-CO" sz="1000" b="1" u="none" strike="noStrike" cap="none" dirty="0">
                          <a:solidFill>
                            <a:srgbClr val="1D1B10"/>
                          </a:solidFill>
                          <a:latin typeface="Verdana"/>
                          <a:ea typeface="Verdana"/>
                          <a:cs typeface="Verdana"/>
                          <a:sym typeface="Verdana"/>
                        </a:rPr>
                        <a:t>SANTANDER</a:t>
                      </a:r>
                      <a:r>
                        <a:rPr lang="es-CO" sz="1000" u="none" strike="noStrike" cap="none" dirty="0">
                          <a:solidFill>
                            <a:srgbClr val="1D1B10"/>
                          </a:solidFill>
                          <a:latin typeface="Verdana"/>
                          <a:ea typeface="Verdana"/>
                          <a:cs typeface="Verdana"/>
                          <a:sym typeface="Verdana"/>
                        </a:rPr>
                        <a:t>: Cácota, Mutiscua, Pamplona y Silos.</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SANTANDER</a:t>
                      </a:r>
                      <a:r>
                        <a:rPr lang="es-CO" sz="1000" u="none" strike="noStrike" cap="none" dirty="0">
                          <a:solidFill>
                            <a:srgbClr val="1D1B10"/>
                          </a:solidFill>
                          <a:latin typeface="Verdana"/>
                          <a:ea typeface="Verdana"/>
                          <a:cs typeface="Verdana"/>
                          <a:sym typeface="Verdana"/>
                        </a:rPr>
                        <a:t>: Bolívar, El Peñón, Jesús María, Sucre y Vélez.</a:t>
                      </a:r>
                      <a:endParaRPr sz="1000" u="none" strike="noStrike" cap="none" dirty="0">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3"/>
                  </a:ext>
                </a:extLst>
              </a:tr>
              <a:tr h="461431">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ES" sz="1000" b="1" u="none" strike="noStrike" cap="none">
                          <a:solidFill>
                            <a:srgbClr val="04945F"/>
                          </a:solidFill>
                          <a:latin typeface="Verdana"/>
                          <a:ea typeface="Verdana"/>
                          <a:cs typeface="Verdana"/>
                          <a:sym typeface="Verdana"/>
                        </a:rPr>
                        <a:t>ANTIOQUIA </a:t>
                      </a:r>
                      <a:endParaRPr lang="es-ES" sz="10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ES" sz="1000" b="1" u="none" strike="noStrike" cap="none">
                          <a:solidFill>
                            <a:srgbClr val="1D1B10"/>
                          </a:solidFill>
                          <a:latin typeface="Verdana"/>
                          <a:ea typeface="Verdana"/>
                          <a:cs typeface="Verdana"/>
                          <a:sym typeface="Verdana"/>
                        </a:rPr>
                        <a:t>ANTIOQUIA</a:t>
                      </a:r>
                      <a:r>
                        <a:rPr lang="es-ES" sz="1000" u="none" strike="noStrike" cap="none">
                          <a:solidFill>
                            <a:srgbClr val="1D1B10"/>
                          </a:solidFill>
                          <a:latin typeface="Verdana"/>
                          <a:ea typeface="Verdana"/>
                          <a:cs typeface="Verdana"/>
                          <a:sym typeface="Verdana"/>
                        </a:rPr>
                        <a:t>: Angostura, Belmira, Entrerríos, San Andrés, San José de La Montaña, San Pedro, Santa Rosa de Osos y Yarumal.</a:t>
                      </a:r>
                      <a:endParaRPr lang="es-ES" sz="1000" b="0" u="none" strike="noStrike" cap="none" dirty="0">
                        <a:solidFill>
                          <a:srgbClr val="1D1B10"/>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4"/>
                  </a:ext>
                </a:extLst>
              </a:tr>
              <a:tr h="1209819">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CAUCA Y NARIÑO</a:t>
                      </a:r>
                      <a:endParaRPr lang="es-CO"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CAUCA</a:t>
                      </a:r>
                      <a:r>
                        <a:rPr lang="es-CO" sz="1000" b="0" u="none" strike="noStrike" cap="none" dirty="0">
                          <a:solidFill>
                            <a:srgbClr val="1D1B10"/>
                          </a:solidFill>
                          <a:latin typeface="Verdana"/>
                          <a:ea typeface="Verdana"/>
                          <a:cs typeface="Verdana"/>
                          <a:sym typeface="Verdana"/>
                        </a:rPr>
                        <a:t>: Almaguer, Bolívar, Corinto, </a:t>
                      </a:r>
                      <a:r>
                        <a:rPr lang="es-CO" sz="1000" b="0" u="none" strike="noStrike" cap="none" dirty="0" err="1">
                          <a:solidFill>
                            <a:srgbClr val="1D1B10"/>
                          </a:solidFill>
                          <a:latin typeface="Verdana"/>
                          <a:ea typeface="Verdana"/>
                          <a:cs typeface="Verdana"/>
                          <a:sym typeface="Verdana"/>
                        </a:rPr>
                        <a:t>Inzá</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Jambaló</a:t>
                      </a:r>
                      <a:r>
                        <a:rPr lang="es-CO" sz="1000" b="0" u="none" strike="noStrike" cap="none" dirty="0">
                          <a:solidFill>
                            <a:srgbClr val="1D1B10"/>
                          </a:solidFill>
                          <a:latin typeface="Verdana"/>
                          <a:ea typeface="Verdana"/>
                          <a:cs typeface="Verdana"/>
                          <a:sym typeface="Verdana"/>
                        </a:rPr>
                        <a:t>, La Vega, Miranda, Páez (Belalcázar), Puracé (</a:t>
                      </a:r>
                      <a:r>
                        <a:rPr lang="es-CO" sz="1000" b="0" u="none" strike="noStrike" cap="none" dirty="0" err="1">
                          <a:solidFill>
                            <a:srgbClr val="1D1B10"/>
                          </a:solidFill>
                          <a:latin typeface="Verdana"/>
                          <a:ea typeface="Verdana"/>
                          <a:cs typeface="Verdana"/>
                          <a:sym typeface="Verdana"/>
                        </a:rPr>
                        <a:t>Coconuco</a:t>
                      </a:r>
                      <a:r>
                        <a:rPr lang="es-CO" sz="1000" b="0" u="none" strike="noStrike" cap="none" dirty="0">
                          <a:solidFill>
                            <a:srgbClr val="1D1B10"/>
                          </a:solidFill>
                          <a:latin typeface="Verdana"/>
                          <a:ea typeface="Verdana"/>
                          <a:cs typeface="Verdana"/>
                          <a:sym typeface="Verdana"/>
                        </a:rPr>
                        <a:t>), San Sebastián, Santa Rosa, Silvia, Sotará (</a:t>
                      </a:r>
                      <a:r>
                        <a:rPr lang="es-CO" sz="1000" b="0" u="none" strike="noStrike" cap="none" dirty="0" err="1">
                          <a:solidFill>
                            <a:srgbClr val="1D1B10"/>
                          </a:solidFill>
                          <a:latin typeface="Verdana"/>
                          <a:ea typeface="Verdana"/>
                          <a:cs typeface="Verdana"/>
                          <a:sym typeface="Verdana"/>
                        </a:rPr>
                        <a:t>Paispamba</a:t>
                      </a:r>
                      <a:r>
                        <a:rPr lang="es-CO" sz="1000" b="0" u="none" strike="noStrike" cap="none" dirty="0">
                          <a:solidFill>
                            <a:srgbClr val="1D1B10"/>
                          </a:solidFill>
                          <a:latin typeface="Verdana"/>
                          <a:ea typeface="Verdana"/>
                          <a:cs typeface="Verdana"/>
                          <a:sym typeface="Verdana"/>
                        </a:rPr>
                        <a:t>), Sucre, </a:t>
                      </a:r>
                      <a:r>
                        <a:rPr lang="es-CO" sz="1000" b="0" u="none" strike="noStrike" cap="none" dirty="0" err="1">
                          <a:solidFill>
                            <a:srgbClr val="1D1B10"/>
                          </a:solidFill>
                          <a:latin typeface="Verdana"/>
                          <a:ea typeface="Verdana"/>
                          <a:cs typeface="Verdana"/>
                          <a:sym typeface="Verdana"/>
                        </a:rPr>
                        <a:t>Toribío</a:t>
                      </a:r>
                      <a:r>
                        <a:rPr lang="es-CO" sz="1000" b="0" u="none" strike="noStrike" cap="none" dirty="0">
                          <a:solidFill>
                            <a:srgbClr val="1D1B10"/>
                          </a:solidFill>
                          <a:latin typeface="Verdana"/>
                          <a:ea typeface="Verdana"/>
                          <a:cs typeface="Verdana"/>
                          <a:sym typeface="Verdana"/>
                        </a:rPr>
                        <a:t> y Totoró.</a:t>
                      </a:r>
                      <a:endParaRPr lang="es-CO"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NARIÑO</a:t>
                      </a:r>
                      <a:r>
                        <a:rPr lang="es-CO" sz="1000" b="0" u="none" strike="noStrike" cap="none" dirty="0">
                          <a:solidFill>
                            <a:srgbClr val="1D1B10"/>
                          </a:solidFill>
                          <a:latin typeface="Verdana"/>
                          <a:ea typeface="Verdana"/>
                          <a:cs typeface="Verdana"/>
                          <a:sym typeface="Verdana"/>
                        </a:rPr>
                        <a:t>: Pasto, Aldana, Buesaco, </a:t>
                      </a:r>
                      <a:r>
                        <a:rPr lang="es-CO" sz="1000" b="0" u="none" strike="noStrike" cap="none" dirty="0" err="1">
                          <a:solidFill>
                            <a:srgbClr val="1D1B10"/>
                          </a:solidFill>
                          <a:latin typeface="Verdana"/>
                          <a:ea typeface="Verdana"/>
                          <a:cs typeface="Verdana"/>
                          <a:sym typeface="Verdana"/>
                        </a:rPr>
                        <a:t>Consacá</a:t>
                      </a:r>
                      <a:r>
                        <a:rPr lang="es-CO" sz="1000" b="0" u="none" strike="noStrike" cap="none" dirty="0">
                          <a:solidFill>
                            <a:srgbClr val="1D1B10"/>
                          </a:solidFill>
                          <a:latin typeface="Verdana"/>
                          <a:ea typeface="Verdana"/>
                          <a:cs typeface="Verdana"/>
                          <a:sym typeface="Verdana"/>
                        </a:rPr>
                        <a:t>, Contadero, Córdoba, Cuaspud (Carlosama), Cumbal, </a:t>
                      </a:r>
                      <a:r>
                        <a:rPr lang="es-CO" sz="1000" b="0" u="none" strike="noStrike" cap="none" dirty="0" err="1">
                          <a:solidFill>
                            <a:srgbClr val="1D1B10"/>
                          </a:solidFill>
                          <a:latin typeface="Verdana"/>
                          <a:ea typeface="Verdana"/>
                          <a:cs typeface="Verdana"/>
                          <a:sym typeface="Verdana"/>
                        </a:rPr>
                        <a:t>Chachaguí</a:t>
                      </a:r>
                      <a:r>
                        <a:rPr lang="es-CO" sz="1000" b="0" u="none" strike="noStrike" cap="none" dirty="0">
                          <a:solidFill>
                            <a:srgbClr val="1D1B10"/>
                          </a:solidFill>
                          <a:latin typeface="Verdana"/>
                          <a:ea typeface="Verdana"/>
                          <a:cs typeface="Verdana"/>
                          <a:sym typeface="Verdana"/>
                        </a:rPr>
                        <a:t>, El Tablón, Funes, Guaitarilla, </a:t>
                      </a:r>
                      <a:r>
                        <a:rPr lang="es-CO" sz="1000" b="0" u="none" strike="noStrike" cap="none" dirty="0" err="1">
                          <a:solidFill>
                            <a:srgbClr val="1D1B10"/>
                          </a:solidFill>
                          <a:latin typeface="Verdana"/>
                          <a:ea typeface="Verdana"/>
                          <a:cs typeface="Verdana"/>
                          <a:sym typeface="Verdana"/>
                        </a:rPr>
                        <a:t>Gualmatán</a:t>
                      </a:r>
                      <a:r>
                        <a:rPr lang="es-CO" sz="1000" b="0" u="none" strike="noStrike" cap="none" dirty="0">
                          <a:solidFill>
                            <a:srgbClr val="1D1B10"/>
                          </a:solidFill>
                          <a:latin typeface="Verdana"/>
                          <a:ea typeface="Verdana"/>
                          <a:cs typeface="Verdana"/>
                          <a:sym typeface="Verdana"/>
                        </a:rPr>
                        <a:t>, Iles, </a:t>
                      </a:r>
                      <a:r>
                        <a:rPr lang="es-CO" sz="1000" b="0" u="none" strike="noStrike" cap="none" dirty="0" err="1">
                          <a:solidFill>
                            <a:srgbClr val="1D1B10"/>
                          </a:solidFill>
                          <a:latin typeface="Verdana"/>
                          <a:ea typeface="Verdana"/>
                          <a:cs typeface="Verdana"/>
                          <a:sym typeface="Verdana"/>
                        </a:rPr>
                        <a:t>Imués</a:t>
                      </a:r>
                      <a:r>
                        <a:rPr lang="es-CO" sz="1000" b="0" u="none" strike="noStrike" cap="none" dirty="0">
                          <a:solidFill>
                            <a:srgbClr val="1D1B10"/>
                          </a:solidFill>
                          <a:latin typeface="Verdana"/>
                          <a:ea typeface="Verdana"/>
                          <a:cs typeface="Verdana"/>
                          <a:sym typeface="Verdana"/>
                        </a:rPr>
                        <a:t>, Ipiales, La Cruz, La Florida, Mallama (</a:t>
                      </a:r>
                      <a:r>
                        <a:rPr lang="es-CO" sz="1000" b="0" u="none" strike="noStrike" cap="none" dirty="0" err="1">
                          <a:solidFill>
                            <a:srgbClr val="1D1B10"/>
                          </a:solidFill>
                          <a:latin typeface="Verdana"/>
                          <a:ea typeface="Verdana"/>
                          <a:cs typeface="Verdana"/>
                          <a:sym typeface="Verdana"/>
                        </a:rPr>
                        <a:t>Piedrancha</a:t>
                      </a:r>
                      <a:r>
                        <a:rPr lang="es-CO" sz="1000" b="0" u="none" strike="noStrike" cap="none" dirty="0">
                          <a:solidFill>
                            <a:srgbClr val="1D1B10"/>
                          </a:solidFill>
                          <a:latin typeface="Verdana"/>
                          <a:ea typeface="Verdana"/>
                          <a:cs typeface="Verdana"/>
                          <a:sym typeface="Verdana"/>
                        </a:rPr>
                        <a:t>), Nariño, Ospina, Potosí, Providencia, Puerres, Pupiales, Sandoná, San Bernardo, San Pablo, Santa Cruz (</a:t>
                      </a:r>
                      <a:r>
                        <a:rPr lang="es-CO" sz="1000" b="0" u="none" strike="noStrike" cap="none" dirty="0" err="1">
                          <a:solidFill>
                            <a:srgbClr val="1D1B10"/>
                          </a:solidFill>
                          <a:latin typeface="Verdana"/>
                          <a:ea typeface="Verdana"/>
                          <a:cs typeface="Verdana"/>
                          <a:sym typeface="Verdana"/>
                        </a:rPr>
                        <a:t>Guachavés</a:t>
                      </a:r>
                      <a:r>
                        <a:rPr lang="es-CO" sz="1000" b="0" u="none" strike="noStrike" cap="none" dirty="0">
                          <a:solidFill>
                            <a:srgbClr val="1D1B10"/>
                          </a:solidFill>
                          <a:latin typeface="Verdana"/>
                          <a:ea typeface="Verdana"/>
                          <a:cs typeface="Verdana"/>
                          <a:sym typeface="Verdana"/>
                        </a:rPr>
                        <a:t>), Sapuyes, Tangua, Túquerres y </a:t>
                      </a:r>
                      <a:r>
                        <a:rPr lang="es-CO" sz="1000" b="0" u="none" strike="noStrike" cap="none" dirty="0" err="1">
                          <a:solidFill>
                            <a:srgbClr val="1D1B10"/>
                          </a:solidFill>
                          <a:latin typeface="Verdana"/>
                          <a:ea typeface="Verdana"/>
                          <a:cs typeface="Verdana"/>
                          <a:sym typeface="Verdana"/>
                        </a:rPr>
                        <a:t>Yacuanquer</a:t>
                      </a:r>
                      <a:r>
                        <a:rPr lang="es-CO" sz="1000" b="0" u="none" strike="noStrike" cap="none" dirty="0">
                          <a:solidFill>
                            <a:srgbClr val="1D1B10"/>
                          </a:solidFill>
                          <a:latin typeface="Verdana"/>
                          <a:ea typeface="Verdana"/>
                          <a:cs typeface="Verdana"/>
                          <a:sym typeface="Verdana"/>
                        </a:rPr>
                        <a:t>.</a:t>
                      </a:r>
                      <a:endParaRPr lang="es-CO" sz="10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lang="es-CO" sz="1000" b="0" u="none" strike="noStrike" cap="none"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636948" name="Google Shape;681;p7" descr="Recurso 25.png">
            <a:extLst>
              <a:ext uri="{FF2B5EF4-FFF2-40B4-BE49-F238E27FC236}">
                <a16:creationId xmlns:a16="http://schemas.microsoft.com/office/drawing/2014/main" id="{EE720A37-FB7E-EA0D-1D8A-95F0AA1B3D3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9A90F029-9A7F-D47A-2882-656638D8DCC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FF7FFD43-898F-D8DC-169C-29D669AC1B5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275" y="3714750"/>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6FDCDFFF-5531-4DE6-8BF4-20132EB83450}"/>
              </a:ext>
            </a:extLst>
          </p:cNvPr>
          <p:cNvGrpSpPr>
            <a:grpSpLocks/>
          </p:cNvGrpSpPr>
          <p:nvPr/>
        </p:nvGrpSpPr>
        <p:grpSpPr bwMode="auto">
          <a:xfrm>
            <a:off x="1746250" y="982663"/>
            <a:ext cx="8699500" cy="581025"/>
            <a:chOff x="1743616" y="1035694"/>
            <a:chExt cx="8699679" cy="579550"/>
          </a:xfrm>
        </p:grpSpPr>
        <p:sp>
          <p:nvSpPr>
            <p:cNvPr id="636953" name="Google Shape;685;p7">
              <a:extLst>
                <a:ext uri="{FF2B5EF4-FFF2-40B4-BE49-F238E27FC236}">
                  <a16:creationId xmlns:a16="http://schemas.microsoft.com/office/drawing/2014/main" id="{8471DC06-EF7D-BCC6-8E1C-2EEFEB8538AE}"/>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altLang="es-CO" sz="180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FD1E9AF8-BB04-EB55-10CB-B181925EEB2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BB0CD11B-4C27-4238-50D4-51CAAD522029}"/>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120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27802D03-0152-6CFA-DF9F-AADC9779DC74}"/>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90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Tree>
    <p:extLst>
      <p:ext uri="{BB962C8B-B14F-4D97-AF65-F5344CB8AC3E}">
        <p14:creationId xmlns:p14="http://schemas.microsoft.com/office/powerpoint/2010/main" val="2828924087"/>
      </p:ext>
    </p:extLst>
  </p:cSld>
  <p:clrMapOvr>
    <a:masterClrMapping/>
  </p:clrMapOvr>
  <p:transition spd="slow"/>
</p:sld>
</file>

<file path=ppt/theme/theme1.xml><?xml version="1.0" encoding="utf-8"?>
<a:theme xmlns:a="http://schemas.openxmlformats.org/drawingml/2006/main" name="Plantilla IDEA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Diseño OSP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3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seño Cerrej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7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41050</TotalTime>
  <Words>8196</Words>
  <Application>Microsoft Office PowerPoint</Application>
  <PresentationFormat>Panorámica</PresentationFormat>
  <Paragraphs>595</Paragraphs>
  <Slides>52</Slides>
  <Notes>24</Notes>
  <HiddenSlides>6</HiddenSlides>
  <MMClips>0</MMClips>
  <ScaleCrop>false</ScaleCrop>
  <HeadingPairs>
    <vt:vector size="6" baseType="variant">
      <vt:variant>
        <vt:lpstr>Fuentes usadas</vt:lpstr>
      </vt:variant>
      <vt:variant>
        <vt:i4>12</vt:i4>
      </vt:variant>
      <vt:variant>
        <vt:lpstr>Tema</vt:lpstr>
      </vt:variant>
      <vt:variant>
        <vt:i4>13</vt:i4>
      </vt:variant>
      <vt:variant>
        <vt:lpstr>Títulos de diapositiva</vt:lpstr>
      </vt:variant>
      <vt:variant>
        <vt:i4>52</vt:i4>
      </vt:variant>
    </vt:vector>
  </HeadingPairs>
  <TitlesOfParts>
    <vt:vector size="77" baseType="lpstr">
      <vt:lpstr>Aptos</vt:lpstr>
      <vt:lpstr>Arial</vt:lpstr>
      <vt:lpstr>Arial Black</vt:lpstr>
      <vt:lpstr>Arial Narrow</vt:lpstr>
      <vt:lpstr>Calibri</vt:lpstr>
      <vt:lpstr>Calibri Light</vt:lpstr>
      <vt:lpstr>Helvetica</vt:lpstr>
      <vt:lpstr>Helvetica Neue</vt:lpstr>
      <vt:lpstr>Noto Sans Symbols</vt:lpstr>
      <vt:lpstr>Symbol</vt:lpstr>
      <vt:lpstr>Times New Roman</vt:lpstr>
      <vt:lpstr>Verdana</vt:lpstr>
      <vt:lpstr>Plantilla IDEAM</vt:lpstr>
      <vt:lpstr>Diseño OSPA</vt:lpstr>
      <vt:lpstr>Diseño Cerrejon</vt:lpstr>
      <vt:lpstr>22_Diseño OSPA</vt:lpstr>
      <vt:lpstr>5_Diseño OSPA</vt:lpstr>
      <vt:lpstr>10_Diseño OSPA</vt:lpstr>
      <vt:lpstr>17_Diseño OSPA</vt:lpstr>
      <vt:lpstr>9_Diseño OSPA</vt:lpstr>
      <vt:lpstr>2_Diseño OSPA</vt:lpstr>
      <vt:lpstr>3_Diseño OSPA</vt:lpstr>
      <vt:lpstr>23_Diseño OSPA</vt:lpstr>
      <vt:lpstr>6_Diseño OSPA</vt:lpstr>
      <vt:lpstr>7_Diseño OSPA</vt:lpstr>
      <vt:lpstr>Presentación de PowerPoint</vt:lpstr>
      <vt:lpstr>CONDICIONES HIDROMETEOROLÓGICAS ACTUALES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CONDICIONES HIDROMETEOROLÓGICAS ACTUALES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Luisa Rodrìguez Arias</dc:creator>
  <cp:lastModifiedBy>Servicio Operacional De Pronósticos Y Alertas - Ospa</cp:lastModifiedBy>
  <cp:revision>4026</cp:revision>
  <dcterms:created xsi:type="dcterms:W3CDTF">2023-05-19T19:31:54Z</dcterms:created>
  <dcterms:modified xsi:type="dcterms:W3CDTF">2024-12-08T22:34:07Z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2024-06-11T19:56:26Z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196c6643-7610-4215-8e60-fe808d18baa5</vt:lpwstr>
  </property>
  <property fmtid="{D5CDD505-2E9C-101B-9397-08002B2CF9AE}" pid="8" name="MSIP_Label_defa4170-0d19-0005-0004-bc88714345d2_ContentBits">
    <vt:lpwstr>0</vt:lpwstr>
  </property>
</Properties>
</file>