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8" r:id="rId5"/>
    <p:sldMasterId id="2147483679" r:id="rId6"/>
  </p:sldMasterIdLst>
  <p:notesMasterIdLst>
    <p:notesMasterId r:id="rId26"/>
  </p:notesMasterIdLst>
  <p:handoutMasterIdLst>
    <p:handoutMasterId r:id="rId27"/>
  </p:handoutMasterIdLst>
  <p:sldIdLst>
    <p:sldId id="256" r:id="rId7"/>
    <p:sldId id="258" r:id="rId8"/>
    <p:sldId id="257" r:id="rId9"/>
    <p:sldId id="259" r:id="rId10"/>
    <p:sldId id="260" r:id="rId11"/>
    <p:sldId id="261" r:id="rId12"/>
    <p:sldId id="262" r:id="rId13"/>
    <p:sldId id="263" r:id="rId14"/>
    <p:sldId id="264" r:id="rId15"/>
    <p:sldId id="265" r:id="rId16"/>
    <p:sldId id="266" r:id="rId17"/>
    <p:sldId id="267" r:id="rId18"/>
    <p:sldId id="275" r:id="rId19"/>
    <p:sldId id="268" r:id="rId20"/>
    <p:sldId id="270" r:id="rId21"/>
    <p:sldId id="271" r:id="rId22"/>
    <p:sldId id="272" r:id="rId23"/>
    <p:sldId id="273" r:id="rId24"/>
    <p:sldId id="274" r:id="rId2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D4623B-2FC1-1ACE-E1F7-E47738B025F9}" name="Luis Mario Moreno Amado" initials="LM" userId="S::lmoreno@ideam.gov.co::0af33ed2-6288-4bd7-85ad-00f8722e4465" providerId="AD"/>
  <p188:author id="{B575CA9D-0261-AF5B-FF9F-BE7D1A691F5D}" name="Ana María Hernández Hernández" initials="AH" userId="S::amhernandez@ideam.gov.co::e830a226-d9cd-4f5e-ae6d-214b0754b7d3" providerId="AD"/>
  <p188:author id="{B3BC8DDB-283C-4091-E91B-22EE75EA12F8}" name="Ana Maria Hernandez Hernandez" initials="AH" userId="f2b117e2bb2ec3d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1008"/>
    <a:srgbClr val="004070"/>
    <a:srgbClr val="0070C0"/>
    <a:srgbClr val="563A12"/>
    <a:srgbClr val="ED0802"/>
    <a:srgbClr val="000000"/>
    <a:srgbClr val="A10E07"/>
    <a:srgbClr val="6C320A"/>
    <a:srgbClr val="F9652F"/>
    <a:srgbClr val="10A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73" autoAdjust="0"/>
    <p:restoredTop sz="94660"/>
  </p:normalViewPr>
  <p:slideViewPr>
    <p:cSldViewPr snapToGrid="0">
      <p:cViewPr varScale="1">
        <p:scale>
          <a:sx n="111" d="100"/>
          <a:sy n="111" d="100"/>
        </p:scale>
        <p:origin x="954" y="78"/>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3A5A6A-EF40-4D83-9F11-3AF6FE43C542}" type="datetimeFigureOut">
              <a:rPr lang="es-CO" smtClean="0"/>
              <a:t>17/10/2024</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0CCEC4-929D-4520-899D-7D1E36ED0D66}" type="slidenum">
              <a:rPr lang="es-CO" smtClean="0"/>
              <a:t>‹Nº›</a:t>
            </a:fld>
            <a:endParaRPr lang="es-CO"/>
          </a:p>
        </p:txBody>
      </p:sp>
    </p:spTree>
    <p:extLst>
      <p:ext uri="{BB962C8B-B14F-4D97-AF65-F5344CB8AC3E}">
        <p14:creationId xmlns:p14="http://schemas.microsoft.com/office/powerpoint/2010/main" val="3725291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39B20-166D-4624-BB22-A74B51DD5675}" type="datetimeFigureOut">
              <a:rPr lang="es-MX" smtClean="0"/>
              <a:t>17/10/2024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280A9-CB00-4B90-9015-F997404898FF}" type="slidenum">
              <a:rPr lang="es-MX" smtClean="0"/>
              <a:t>‹Nº›</a:t>
            </a:fld>
            <a:endParaRPr lang="es-MX"/>
          </a:p>
        </p:txBody>
      </p:sp>
    </p:spTree>
    <p:extLst>
      <p:ext uri="{BB962C8B-B14F-4D97-AF65-F5344CB8AC3E}">
        <p14:creationId xmlns:p14="http://schemas.microsoft.com/office/powerpoint/2010/main" val="9157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5.wdp"/><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6.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7.wdp"/><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8.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7.jp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8.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02B6317-D322-6910-FAE3-4A3D23D5FE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5915" y="2022155"/>
            <a:ext cx="2280170" cy="2813691"/>
          </a:xfrm>
          <a:prstGeom prst="rect">
            <a:avLst/>
          </a:prstGeom>
        </p:spPr>
      </p:pic>
    </p:spTree>
    <p:extLst>
      <p:ext uri="{BB962C8B-B14F-4D97-AF65-F5344CB8AC3E}">
        <p14:creationId xmlns:p14="http://schemas.microsoft.com/office/powerpoint/2010/main" val="1770355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texto vertical 2">
            <a:extLst>
              <a:ext uri="{FF2B5EF4-FFF2-40B4-BE49-F238E27FC236}">
                <a16:creationId xmlns:a16="http://schemas.microsoft.com/office/drawing/2014/main" id="{B48743B4-32EC-4FB8-39DA-43FAD87E5862}"/>
              </a:ext>
            </a:extLst>
          </p:cNvPr>
          <p:cNvSpPr>
            <a:spLocks noGrp="1"/>
          </p:cNvSpPr>
          <p:nvPr>
            <p:ph type="body" orient="vert" idx="1"/>
          </p:nvPr>
        </p:nvSpPr>
        <p:spPr/>
        <p:txBody>
          <a:bodyPr vert="eaVert">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4ADD26-250E-D59C-44D4-29E9114C640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17/10/2024</a:t>
            </a:fld>
            <a:endParaRPr lang="es-CO"/>
          </a:p>
        </p:txBody>
      </p:sp>
      <p:sp>
        <p:nvSpPr>
          <p:cNvPr id="5" name="Marcador de pie de página 4">
            <a:extLst>
              <a:ext uri="{FF2B5EF4-FFF2-40B4-BE49-F238E27FC236}">
                <a16:creationId xmlns:a16="http://schemas.microsoft.com/office/drawing/2014/main" id="{4714E331-D95D-C3B1-08DE-44AFB93C897E}"/>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CC34E802-05AD-0EDE-DF6F-5A7678636F24}"/>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2" name="Imagen 11">
            <a:extLst>
              <a:ext uri="{FF2B5EF4-FFF2-40B4-BE49-F238E27FC236}">
                <a16:creationId xmlns:a16="http://schemas.microsoft.com/office/drawing/2014/main" id="{9B947472-AA8D-E9B0-9E8E-CEC7CE9510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3" name="Imagen 12">
            <a:extLst>
              <a:ext uri="{FF2B5EF4-FFF2-40B4-BE49-F238E27FC236}">
                <a16:creationId xmlns:a16="http://schemas.microsoft.com/office/drawing/2014/main" id="{D1585F5D-2E05-677D-9748-C1D8742609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59377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A75D2D-FF8E-E886-CA68-B24A8FE549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5915" y="2022155"/>
            <a:ext cx="2280170" cy="2813691"/>
          </a:xfrm>
          <a:prstGeom prst="rect">
            <a:avLst/>
          </a:prstGeom>
        </p:spPr>
      </p:pic>
    </p:spTree>
    <p:extLst>
      <p:ext uri="{BB962C8B-B14F-4D97-AF65-F5344CB8AC3E}">
        <p14:creationId xmlns:p14="http://schemas.microsoft.com/office/powerpoint/2010/main" val="615748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5" name="Imagen 4">
            <a:extLst>
              <a:ext uri="{FF2B5EF4-FFF2-40B4-BE49-F238E27FC236}">
                <a16:creationId xmlns:a16="http://schemas.microsoft.com/office/drawing/2014/main" id="{3D82D759-81F9-2F2D-2BE9-6DB2DC21B7E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6" name="Rectángulo: esquinas superiores redondeadas 5">
            <a:extLst>
              <a:ext uri="{FF2B5EF4-FFF2-40B4-BE49-F238E27FC236}">
                <a16:creationId xmlns:a16="http://schemas.microsoft.com/office/drawing/2014/main" id="{3746117A-F2B2-B05A-93EB-9767AF34ECAC}"/>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29" name="CuadroTexto 28"/>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16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390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7" name="Rectángulo: esquinas superiores redondeadas 6">
            <a:extLst>
              <a:ext uri="{FF2B5EF4-FFF2-40B4-BE49-F238E27FC236}">
                <a16:creationId xmlns:a16="http://schemas.microsoft.com/office/drawing/2014/main" id="{693C2614-2550-AFBB-658C-FFED1C9504EF}"/>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9" name="Imagen 8">
            <a:extLst>
              <a:ext uri="{FF2B5EF4-FFF2-40B4-BE49-F238E27FC236}">
                <a16:creationId xmlns:a16="http://schemas.microsoft.com/office/drawing/2014/main" id="{F79F18CF-1119-F722-55A1-84DB62DEC146}"/>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10" name="CuadroTexto 9">
            <a:extLst>
              <a:ext uri="{FF2B5EF4-FFF2-40B4-BE49-F238E27FC236}">
                <a16:creationId xmlns:a16="http://schemas.microsoft.com/office/drawing/2014/main" id="{8026212B-C652-E810-3945-2F252EB124AA}"/>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F14D66C4-81F0-A4CC-4F00-7FA49F6371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2741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46738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14">
            <a:extLst>
              <a:ext uri="{FF2B5EF4-FFF2-40B4-BE49-F238E27FC236}">
                <a16:creationId xmlns:a16="http://schemas.microsoft.com/office/drawing/2014/main" id="{EFACA062-428F-161E-3600-A15359BFBC5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6" name="Rectángulo: esquinas superiores redondeadas 15">
            <a:extLst>
              <a:ext uri="{FF2B5EF4-FFF2-40B4-BE49-F238E27FC236}">
                <a16:creationId xmlns:a16="http://schemas.microsoft.com/office/drawing/2014/main" id="{CFD59E9F-82FC-7198-95E4-9D7E467ECBD7}"/>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 name="Imagen 1">
            <a:extLst>
              <a:ext uri="{FF2B5EF4-FFF2-40B4-BE49-F238E27FC236}">
                <a16:creationId xmlns:a16="http://schemas.microsoft.com/office/drawing/2014/main" id="{311A2049-FD33-982B-9930-7B60B48AA66F}"/>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29" name="CuadroTexto 28"/>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627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a:extLst>
              <a:ext uri="{FF2B5EF4-FFF2-40B4-BE49-F238E27FC236}">
                <a16:creationId xmlns:a16="http://schemas.microsoft.com/office/drawing/2014/main" id="{89FF0EA6-2C93-596F-51C4-5C8B587F3A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6" name="Rectángulo: esquinas superiores redondeadas 5">
            <a:extLst>
              <a:ext uri="{FF2B5EF4-FFF2-40B4-BE49-F238E27FC236}">
                <a16:creationId xmlns:a16="http://schemas.microsoft.com/office/drawing/2014/main" id="{906C133A-C11E-AA31-9A89-C5E9CA6EA473}"/>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CuadroTexto 28"/>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3" name="Imagen 2"/>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842814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2" name="Imagen 1">
            <a:extLst>
              <a:ext uri="{FF2B5EF4-FFF2-40B4-BE49-F238E27FC236}">
                <a16:creationId xmlns:a16="http://schemas.microsoft.com/office/drawing/2014/main" id="{06E80258-6AA2-3ED5-3279-768638CA4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19791D01-1A72-ABB3-DA50-029994C34DEC}"/>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CuadroTexto 28"/>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4" name="Imagen 3"/>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6"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27452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873742"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7" name="Google Shape;698;p13" descr="Recurso 24.png"/>
          <p:cNvPicPr preferRelativeResize="0"/>
          <p:nvPr userDrawn="1"/>
        </p:nvPicPr>
        <p:blipFill rotWithShape="1">
          <a:blip r:embed="rId3">
            <a:alphaModFix/>
          </a:blip>
          <a:srcRect/>
          <a:stretch/>
        </p:blipFill>
        <p:spPr>
          <a:xfrm>
            <a:off x="10688637" y="4673292"/>
            <a:ext cx="382588" cy="536575"/>
          </a:xfrm>
          <a:prstGeom prst="rect">
            <a:avLst/>
          </a:prstGeom>
          <a:noFill/>
          <a:ln>
            <a:noFill/>
          </a:ln>
        </p:spPr>
      </p:pic>
      <p:cxnSp>
        <p:nvCxnSpPr>
          <p:cNvPr id="21" name="Conector recto 20"/>
          <p:cNvCxnSpPr/>
          <p:nvPr userDrawn="1"/>
        </p:nvCxnSpPr>
        <p:spPr>
          <a:xfrm>
            <a:off x="4873742" y="4464653"/>
            <a:ext cx="6592544"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userDrawn="1"/>
        </p:nvCxnSpPr>
        <p:spPr>
          <a:xfrm>
            <a:off x="4873742" y="5417964"/>
            <a:ext cx="6592544"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4"/>
          <a:stretch>
            <a:fillRect/>
          </a:stretch>
        </p:blipFill>
        <p:spPr>
          <a:xfrm>
            <a:off x="11385290" y="1012617"/>
            <a:ext cx="797392" cy="5668738"/>
          </a:xfrm>
          <a:prstGeom prst="rect">
            <a:avLst/>
          </a:prstGeom>
        </p:spPr>
      </p:pic>
      <p:sp>
        <p:nvSpPr>
          <p:cNvPr id="26" name="Marcador de texto 25"/>
          <p:cNvSpPr>
            <a:spLocks noGrp="1"/>
          </p:cNvSpPr>
          <p:nvPr>
            <p:ph type="body" sz="quarter" idx="10"/>
          </p:nvPr>
        </p:nvSpPr>
        <p:spPr>
          <a:xfrm>
            <a:off x="4994275" y="5503863"/>
            <a:ext cx="6076950" cy="935037"/>
          </a:xfrm>
        </p:spPr>
        <p:txBody>
          <a:bodyPr>
            <a:normAutofit/>
          </a:bodyPr>
          <a:lstStyle>
            <a:lvl1pPr marL="0" indent="0">
              <a:buNone/>
              <a:defRPr sz="9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7" name="Marcador de texto 25"/>
          <p:cNvSpPr>
            <a:spLocks noGrp="1"/>
          </p:cNvSpPr>
          <p:nvPr>
            <p:ph type="body" sz="quarter" idx="11"/>
          </p:nvPr>
        </p:nvSpPr>
        <p:spPr>
          <a:xfrm>
            <a:off x="4994275" y="4061566"/>
            <a:ext cx="6076950" cy="297364"/>
          </a:xfrm>
        </p:spPr>
        <p:txBody>
          <a:bodyPr>
            <a:normAutofit/>
          </a:bodyPr>
          <a:lstStyle>
            <a:lvl1pPr marL="0" indent="0" algn="ctr">
              <a:buNone/>
              <a:defRPr sz="8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8" name="Marcador de texto 25"/>
          <p:cNvSpPr>
            <a:spLocks noGrp="1"/>
          </p:cNvSpPr>
          <p:nvPr>
            <p:ph type="body" sz="quarter" idx="12"/>
          </p:nvPr>
        </p:nvSpPr>
        <p:spPr>
          <a:xfrm>
            <a:off x="7767756" y="4595044"/>
            <a:ext cx="2817866" cy="708271"/>
          </a:xfrm>
        </p:spPr>
        <p:txBody>
          <a:bodyPr>
            <a:normAutofit/>
          </a:bodyPr>
          <a:lstStyle>
            <a:lvl1pPr marL="0" indent="0" algn="l">
              <a:buNone/>
              <a:defRPr sz="8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2" name="Imagen 1">
            <a:extLst>
              <a:ext uri="{FF2B5EF4-FFF2-40B4-BE49-F238E27FC236}">
                <a16:creationId xmlns:a16="http://schemas.microsoft.com/office/drawing/2014/main" id="{E2CE6330-152C-4CD7-EAF1-5F6678E5AF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0F06E2D2-42DF-E131-809F-ED4DA9D75FA6}"/>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680595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a:extLst>
              <a:ext uri="{FF2B5EF4-FFF2-40B4-BE49-F238E27FC236}">
                <a16:creationId xmlns:a16="http://schemas.microsoft.com/office/drawing/2014/main" id="{F9164EFC-3EAF-5D04-435B-8B3EAB0F2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29B353D2-5395-A2D2-3024-94CF6EF82E63}"/>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spTree>
    <p:extLst>
      <p:ext uri="{BB962C8B-B14F-4D97-AF65-F5344CB8AC3E}">
        <p14:creationId xmlns:p14="http://schemas.microsoft.com/office/powerpoint/2010/main" val="1341496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A30E0F68-C2A9-3B46-32A6-A4237E31B7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773849D7-D0DD-CF0D-AAAE-06DD17F5BAF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96298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2BB3979-ED42-DD2F-5A42-1F28544A9D74}"/>
              </a:ext>
            </a:extLst>
          </p:cNvPr>
          <p:cNvSpPr/>
          <p:nvPr userDrawn="1"/>
        </p:nvSpPr>
        <p:spPr>
          <a:xfrm>
            <a:off x="0" y="819253"/>
            <a:ext cx="12192000" cy="5219493"/>
          </a:xfrm>
          <a:prstGeom prst="rect">
            <a:avLst/>
          </a:prstGeom>
          <a:solidFill>
            <a:srgbClr val="93B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 name="Título 1">
            <a:extLst>
              <a:ext uri="{FF2B5EF4-FFF2-40B4-BE49-F238E27FC236}">
                <a16:creationId xmlns:a16="http://schemas.microsoft.com/office/drawing/2014/main" id="{3D14FD9B-F460-87A8-F5D0-E06C6971546D}"/>
              </a:ext>
            </a:extLst>
          </p:cNvPr>
          <p:cNvSpPr>
            <a:spLocks noGrp="1"/>
          </p:cNvSpPr>
          <p:nvPr>
            <p:ph type="title"/>
          </p:nvPr>
        </p:nvSpPr>
        <p:spPr>
          <a:xfrm>
            <a:off x="1366923" y="2778853"/>
            <a:ext cx="9458153" cy="1300291"/>
          </a:xfrm>
        </p:spPr>
        <p:txBody>
          <a:bodyPr anchor="b">
            <a:normAutofit/>
          </a:bodyPr>
          <a:lstStyle>
            <a:lvl1pPr algn="ctr" defTabSz="0">
              <a:lnSpc>
                <a:spcPct val="100000"/>
              </a:lnSpc>
              <a:defRPr sz="3200" b="0">
                <a:solidFill>
                  <a:schemeClr val="bg1"/>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5" name="Imagen 4">
            <a:extLst>
              <a:ext uri="{FF2B5EF4-FFF2-40B4-BE49-F238E27FC236}">
                <a16:creationId xmlns:a16="http://schemas.microsoft.com/office/drawing/2014/main" id="{59ECF0C3-66BE-2733-69BA-597159D6C4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47196" y="5265892"/>
            <a:ext cx="591177" cy="591177"/>
          </a:xfrm>
          <a:prstGeom prst="rect">
            <a:avLst/>
          </a:prstGeom>
        </p:spPr>
      </p:pic>
    </p:spTree>
    <p:extLst>
      <p:ext uri="{BB962C8B-B14F-4D97-AF65-F5344CB8AC3E}">
        <p14:creationId xmlns:p14="http://schemas.microsoft.com/office/powerpoint/2010/main" val="2600876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pic>
        <p:nvPicPr>
          <p:cNvPr id="2" name="Imagen 1">
            <a:extLst>
              <a:ext uri="{FF2B5EF4-FFF2-40B4-BE49-F238E27FC236}">
                <a16:creationId xmlns:a16="http://schemas.microsoft.com/office/drawing/2014/main" id="{AB765217-A815-BE3A-8B25-1075CC3A73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E5BC0015-ADC8-8DF0-4673-8DD67020269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4C8C588C-1394-7A7F-B5CC-96CC7A25F6E9}"/>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409ABC3B-FDA6-5F1B-A625-D631F6A6D55B}"/>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471426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Área Hidrográfica 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7F2DFE8C-FD65-8FC8-3BC7-453D760E39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B718E77E-107A-B7F2-C756-77D6C6A75061}"/>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C9833A77-15BE-AF48-CA2F-6F668AC0DB3F}"/>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78530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Área Hidrográfica 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F4480A92-F905-5278-B17C-45BA8552A2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F5EE3D2D-422D-A7F4-B89F-826871AD06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2172EC98-6F84-E81B-238B-B7E45F173B59}"/>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7125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Área Hidrográfica 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EB2A0B40-0571-657A-81A2-DFA5D13232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C73BF5CB-D6AD-644B-F603-A23BE3850436}"/>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6A40A11-0B9D-40AA-181D-16B97993D35F}"/>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99900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Área Hidrográfica 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44B2D12B-3BC5-17E8-C58C-350E77A6E3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18A9DD4F-9EEE-2308-6B3A-9144259254E9}"/>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0CF1B4D2-4B06-62B9-315E-496FEDEE8BB0}"/>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9283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6312FF33-AA3C-868A-0233-60C4D285DF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E727588D-51FC-E529-011F-C4D5E2AEA12D}"/>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0DED3D7D-93BF-4CEA-C1A5-8A460303E5A5}"/>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096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Rectángulo: esquinas superiores redondeadas 1">
            <a:extLst>
              <a:ext uri="{FF2B5EF4-FFF2-40B4-BE49-F238E27FC236}">
                <a16:creationId xmlns:a16="http://schemas.microsoft.com/office/drawing/2014/main" id="{971500D4-7186-08E4-3C14-3B2714375B1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 name="Imagen 2">
            <a:extLst>
              <a:ext uri="{FF2B5EF4-FFF2-40B4-BE49-F238E27FC236}">
                <a16:creationId xmlns:a16="http://schemas.microsoft.com/office/drawing/2014/main" id="{BA79CB8E-7110-20E4-B7FD-5EC39CB6981C}"/>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C3CC25C9-C197-607B-5148-158EFA2960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0522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3"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6B334709-92B6-4D09-C26E-79CD5F8F69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A5AD9810-73B5-21CA-E822-5089639E52B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spTree>
    <p:extLst>
      <p:ext uri="{BB962C8B-B14F-4D97-AF65-F5344CB8AC3E}">
        <p14:creationId xmlns:p14="http://schemas.microsoft.com/office/powerpoint/2010/main" val="2636727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3"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C377453F-FEE5-6557-7DF5-C92BA814C5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722760E1-F7EB-8053-D0F6-F4F8022BF84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spTree>
    <p:extLst>
      <p:ext uri="{BB962C8B-B14F-4D97-AF65-F5344CB8AC3E}">
        <p14:creationId xmlns:p14="http://schemas.microsoft.com/office/powerpoint/2010/main" val="2862468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pic>
        <p:nvPicPr>
          <p:cNvPr id="4" name="Imagen 3">
            <a:extLst>
              <a:ext uri="{FF2B5EF4-FFF2-40B4-BE49-F238E27FC236}">
                <a16:creationId xmlns:a16="http://schemas.microsoft.com/office/drawing/2014/main" id="{6695D158-4A1F-37C2-4BB1-36710F26F38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3" name="Rectángulo: esquinas superiores redondeadas 12">
            <a:extLst>
              <a:ext uri="{FF2B5EF4-FFF2-40B4-BE49-F238E27FC236}">
                <a16:creationId xmlns:a16="http://schemas.microsoft.com/office/drawing/2014/main" id="{1F0951A9-71B4-43A5-1384-F93D06EC0D2C}"/>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Tree>
    <p:extLst>
      <p:ext uri="{BB962C8B-B14F-4D97-AF65-F5344CB8AC3E}">
        <p14:creationId xmlns:p14="http://schemas.microsoft.com/office/powerpoint/2010/main" val="2361751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0" name="Imagen 9"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1" name="CuadroTexto 10">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8E5926E-30E4-EBC2-97A5-22B7D3BBE4C6}"/>
              </a:ext>
            </a:extLst>
          </p:cNvPr>
          <p:cNvSpPr>
            <a:spLocks noGrp="1"/>
          </p:cNvSpPr>
          <p:nvPr>
            <p:ph idx="1"/>
          </p:nvPr>
        </p:nvSpPr>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4235E2D5-AC69-DF0E-9281-285FB18D09C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17/10/2024</a:t>
            </a:fld>
            <a:endParaRPr lang="es-CO"/>
          </a:p>
        </p:txBody>
      </p:sp>
      <p:sp>
        <p:nvSpPr>
          <p:cNvPr id="5" name="Marcador de pie de página 4">
            <a:extLst>
              <a:ext uri="{FF2B5EF4-FFF2-40B4-BE49-F238E27FC236}">
                <a16:creationId xmlns:a16="http://schemas.microsoft.com/office/drawing/2014/main" id="{300CE787-DACE-C79C-761D-3A5A19FA6C24}"/>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21013298-6923-3085-7A31-DA1FD65E28D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8" name="Imagen 7">
            <a:extLst>
              <a:ext uri="{FF2B5EF4-FFF2-40B4-BE49-F238E27FC236}">
                <a16:creationId xmlns:a16="http://schemas.microsoft.com/office/drawing/2014/main" id="{64652B8C-014E-C9CE-C76A-435CEA07F7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3" name="Imagen 12">
            <a:extLst>
              <a:ext uri="{FF2B5EF4-FFF2-40B4-BE49-F238E27FC236}">
                <a16:creationId xmlns:a16="http://schemas.microsoft.com/office/drawing/2014/main" id="{EC57BEE1-149E-EE33-634C-7DC9212396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8940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 name="Imagen 3">
            <a:extLst>
              <a:ext uri="{FF2B5EF4-FFF2-40B4-BE49-F238E27FC236}">
                <a16:creationId xmlns:a16="http://schemas.microsoft.com/office/drawing/2014/main" id="{8711FB72-6EB6-18B9-BC44-366BE25CAA6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1" name="Rectángulo: esquinas superiores redondeadas 10">
            <a:extLst>
              <a:ext uri="{FF2B5EF4-FFF2-40B4-BE49-F238E27FC236}">
                <a16:creationId xmlns:a16="http://schemas.microsoft.com/office/drawing/2014/main" id="{DC8F3D9A-3807-63C4-612B-76F493D41592}"/>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3" name="Imagen 12">
            <a:extLst>
              <a:ext uri="{FF2B5EF4-FFF2-40B4-BE49-F238E27FC236}">
                <a16:creationId xmlns:a16="http://schemas.microsoft.com/office/drawing/2014/main" id="{D6464237-BEF6-68CB-F9FC-AA57177BAFB8}"/>
              </a:ext>
            </a:extLst>
          </p:cNvPr>
          <p:cNvPicPr>
            <a:picLocks noChangeAspect="1"/>
          </p:cNvPicPr>
          <p:nvPr userDrawn="1"/>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9" name="CuadroTexto 8"/>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21725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Cerrejó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CDEED43C-EA76-43A5-A968-31F76E99CF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5166E97C-4384-EF1D-8595-FC6892AC3ED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44426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errejon situ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974336"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5153981" y="1981114"/>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Condiciones meteorológicas</a:t>
            </a:r>
            <a:r>
              <a:rPr lang="es-CO" sz="1400" b="1" baseline="0" dirty="0">
                <a:solidFill>
                  <a:schemeClr val="tx1">
                    <a:lumMod val="50000"/>
                    <a:lumOff val="50000"/>
                  </a:schemeClr>
                </a:solidFill>
                <a:latin typeface="Verdana" panose="020B0604030504040204" pitchFamily="34" charset="0"/>
                <a:ea typeface="Verdana" panose="020B0604030504040204" pitchFamily="34" charset="0"/>
              </a:rPr>
              <a:t> en las últimas 4 horas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3" name="Rectángulo 12"/>
          <p:cNvSpPr/>
          <p:nvPr userDrawn="1"/>
        </p:nvSpPr>
        <p:spPr>
          <a:xfrm>
            <a:off x="658368" y="1445341"/>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976425" y="1445341"/>
            <a:ext cx="3023420" cy="369332"/>
          </a:xfrm>
          <a:prstGeom prst="rect">
            <a:avLst/>
          </a:prstGeom>
          <a:noFill/>
        </p:spPr>
        <p:txBody>
          <a:bodyPr wrap="square" rtlCol="0">
            <a:spAutoFit/>
          </a:bodyPr>
          <a:lstStyle/>
          <a:p>
            <a:pPr algn="ctr"/>
            <a:r>
              <a:rPr lang="es-CO" b="1" dirty="0">
                <a:solidFill>
                  <a:sysClr val="windowText" lastClr="000000"/>
                </a:solidFill>
                <a:latin typeface="Verdana" panose="020B0604030504040204" pitchFamily="34" charset="0"/>
                <a:ea typeface="Verdana" panose="020B0604030504040204" pitchFamily="34" charset="0"/>
              </a:rPr>
              <a:t>Situación Actual</a:t>
            </a:r>
            <a:endParaRPr lang="es-MX"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744257" y="1434128"/>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528907" y="1445341"/>
            <a:ext cx="2106589" cy="369332"/>
          </a:xfrm>
          <a:prstGeom prst="rect">
            <a:avLst/>
          </a:prstGeom>
          <a:noFill/>
        </p:spPr>
        <p:txBody>
          <a:bodyPr wrap="square" rtlCol="0">
            <a:spAutoFit/>
          </a:bodyPr>
          <a:lstStyle/>
          <a:p>
            <a:pPr algn="l"/>
            <a:r>
              <a:rPr lang="es-CO" b="1" dirty="0">
                <a:solidFill>
                  <a:sysClr val="windowText" lastClr="000000"/>
                </a:solidFill>
                <a:latin typeface="Verdana" panose="020B0604030504040204" pitchFamily="34" charset="0"/>
                <a:ea typeface="Verdana" panose="020B0604030504040204" pitchFamily="34" charset="0"/>
              </a:rPr>
              <a:t>Para destacar</a:t>
            </a:r>
            <a:endParaRPr lang="es-MX" b="1" dirty="0">
              <a:solidFill>
                <a:sysClr val="windowText" lastClr="000000"/>
              </a:solidFill>
              <a:latin typeface="Verdana" panose="020B0604030504040204" pitchFamily="34" charset="0"/>
              <a:ea typeface="Verdana" panose="020B0604030504040204" pitchFamily="34" charset="0"/>
            </a:endParaRPr>
          </a:p>
        </p:txBody>
      </p:sp>
      <p:cxnSp>
        <p:nvCxnSpPr>
          <p:cNvPr id="16" name="Conector recto 15"/>
          <p:cNvCxnSpPr/>
          <p:nvPr userDrawn="1"/>
        </p:nvCxnSpPr>
        <p:spPr>
          <a:xfrm>
            <a:off x="4974336" y="3611335"/>
            <a:ext cx="6711696"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userDrawn="1"/>
        </p:nvSpPr>
        <p:spPr>
          <a:xfrm>
            <a:off x="5153981" y="3738167"/>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Alertas Vigentes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8"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9" name="Marcador de texto 12"/>
          <p:cNvSpPr>
            <a:spLocks noGrp="1"/>
          </p:cNvSpPr>
          <p:nvPr>
            <p:ph type="body" sz="quarter" idx="11"/>
          </p:nvPr>
        </p:nvSpPr>
        <p:spPr>
          <a:xfrm>
            <a:off x="5241956" y="2429380"/>
            <a:ext cx="6444076" cy="1055124"/>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0" name="Marcador de texto 12"/>
          <p:cNvSpPr>
            <a:spLocks noGrp="1"/>
          </p:cNvSpPr>
          <p:nvPr>
            <p:ph type="body" sz="quarter" idx="12"/>
          </p:nvPr>
        </p:nvSpPr>
        <p:spPr>
          <a:xfrm>
            <a:off x="5241956" y="4172774"/>
            <a:ext cx="6444076" cy="2246313"/>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A2DD26B0-D67C-D2DB-41CB-1D53C58A61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79CC1-4A62-3B36-80CE-3733036C327B}"/>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56999F84-4CE1-DF47-2236-E5887E7D06E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32415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errejón precipit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855802"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4117082"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51717" y="1491182"/>
            <a:ext cx="3943506"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Distribución espacial de la precipitación</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5153981" y="1434128"/>
            <a:ext cx="6562680"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5209872" y="1509509"/>
            <a:ext cx="6474705" cy="261610"/>
          </a:xfrm>
          <a:prstGeom prst="rect">
            <a:avLst/>
          </a:prstGeom>
          <a:noFill/>
        </p:spPr>
        <p:txBody>
          <a:bodyPr wrap="square" rtlCol="0">
            <a:spAutoFit/>
          </a:bodyPr>
          <a:lstStyle/>
          <a:p>
            <a:pPr algn="l"/>
            <a:r>
              <a:rPr lang="es-CO" sz="1100" b="1" dirty="0">
                <a:solidFill>
                  <a:sysClr val="windowText" lastClr="000000"/>
                </a:solidFill>
                <a:latin typeface="Verdana" panose="020B0604030504040204" pitchFamily="34" charset="0"/>
                <a:ea typeface="Verdana" panose="020B0604030504040204" pitchFamily="34" charset="0"/>
              </a:rPr>
              <a:t>Precipitación (Estaciones de referencia, comparación mes-década-climatología)</a:t>
            </a:r>
            <a:endParaRPr lang="es-MX" sz="1100" b="1" dirty="0">
              <a:solidFill>
                <a:sysClr val="windowText" lastClr="000000"/>
              </a:solidFill>
              <a:latin typeface="Verdana" panose="020B0604030504040204" pitchFamily="34" charset="0"/>
              <a:ea typeface="Verdana" panose="020B0604030504040204" pitchFamily="34" charset="0"/>
            </a:endParaRPr>
          </a:p>
        </p:txBody>
      </p:sp>
      <p:sp>
        <p:nvSpPr>
          <p:cNvPr id="17" name="CuadroTexto 16"/>
          <p:cNvSpPr txBox="1"/>
          <p:nvPr userDrawn="1"/>
        </p:nvSpPr>
        <p:spPr>
          <a:xfrm>
            <a:off x="5121896" y="6140360"/>
            <a:ext cx="668509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Las líneas punteadas de color rojo corresponden a los volúmenes de lluvia del promedio climatológico de la serie 1981 -2010. Las azules muestran el acumulado </a:t>
            </a:r>
            <a:r>
              <a:rPr kumimoji="0" lang="es-CO" sz="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decadal</a:t>
            </a: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de precipitación. Las barras horizontales denotan las lluvia acumulada en 24 horas </a:t>
            </a:r>
          </a:p>
        </p:txBody>
      </p:sp>
      <p:sp>
        <p:nvSpPr>
          <p:cNvPr id="3" name="Marcador de texto 12">
            <a:extLst>
              <a:ext uri="{FF2B5EF4-FFF2-40B4-BE49-F238E27FC236}">
                <a16:creationId xmlns:a16="http://schemas.microsoft.com/office/drawing/2014/main" id="{05D92CCF-F799-C065-F4D4-8F62465F6CD3}"/>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CAC35841-2F13-7644-5536-D2C68F6132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B2E0BBED-4F6F-1C09-A1F0-E36352C27187}"/>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BC3E6299-DDBE-E105-9623-9DE652CF2B49}"/>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98940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errejón Hato Nuev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Marcador de texto 12">
            <a:extLst>
              <a:ext uri="{FF2B5EF4-FFF2-40B4-BE49-F238E27FC236}">
                <a16:creationId xmlns:a16="http://schemas.microsoft.com/office/drawing/2014/main" id="{DDC79146-2D55-6DFB-ED57-05782CD3AC87}"/>
              </a:ext>
            </a:extLst>
          </p:cNvPr>
          <p:cNvSpPr>
            <a:spLocks noGrp="1"/>
          </p:cNvSpPr>
          <p:nvPr>
            <p:ph type="body" sz="quarter" idx="10" hasCustomPrompt="1"/>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Comportamiento de la temperatura en Hato Nuevo</a:t>
            </a:r>
          </a:p>
        </p:txBody>
      </p:sp>
      <p:pic>
        <p:nvPicPr>
          <p:cNvPr id="3" name="Imagen 2">
            <a:extLst>
              <a:ext uri="{FF2B5EF4-FFF2-40B4-BE49-F238E27FC236}">
                <a16:creationId xmlns:a16="http://schemas.microsoft.com/office/drawing/2014/main" id="{292E4CF4-7D25-1C53-BF8B-0ADBB6073F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2326C9C-34EF-0496-E623-6EC3F16EFE8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4AE39E15-10AB-003C-44EE-CE379F445C2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00255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errejón Precipitación CERREJ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195" y="1778294"/>
            <a:ext cx="7922063" cy="3960000"/>
          </a:xfrm>
          <a:prstGeom prst="rect">
            <a:avLst/>
          </a:prstGeom>
        </p:spPr>
      </p:pic>
      <p:sp>
        <p:nvSpPr>
          <p:cNvPr id="2" name="Marcador de texto 12">
            <a:extLst>
              <a:ext uri="{FF2B5EF4-FFF2-40B4-BE49-F238E27FC236}">
                <a16:creationId xmlns:a16="http://schemas.microsoft.com/office/drawing/2014/main" id="{9D3D55A8-DAB7-AED4-4790-E370ABDA239D}"/>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037AAF09-C3CF-3F57-4972-D08B52DEE2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0975EE52-435A-E532-1B13-160528A9E01E}"/>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5A0C2E62-CA9F-668A-B752-584E0D1F9F9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53749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errejón Precipitación PUERTO BOLIVAR">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539" y="1778294"/>
            <a:ext cx="7922063" cy="3960000"/>
          </a:xfrm>
          <a:prstGeom prst="rect">
            <a:avLst/>
          </a:prstGeom>
        </p:spPr>
      </p:pic>
      <p:sp>
        <p:nvSpPr>
          <p:cNvPr id="2" name="Marcador de texto 12">
            <a:extLst>
              <a:ext uri="{FF2B5EF4-FFF2-40B4-BE49-F238E27FC236}">
                <a16:creationId xmlns:a16="http://schemas.microsoft.com/office/drawing/2014/main" id="{E7CD38CA-6EC1-AD24-B335-74A71E94FCD6}"/>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B6E1E993-8731-94A1-0E10-870374726E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719CE06-8618-86C4-5406-2B421D52B402}"/>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5AE7BDCE-BE66-13AF-423A-EB893D874D2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05383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errejón Precipitación ZONA MARITIM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605" y="1782890"/>
            <a:ext cx="7922063" cy="3960000"/>
          </a:xfrm>
          <a:prstGeom prst="rect">
            <a:avLst/>
          </a:prstGeom>
        </p:spPr>
      </p:pic>
      <p:sp>
        <p:nvSpPr>
          <p:cNvPr id="2" name="Marcador de texto 12">
            <a:extLst>
              <a:ext uri="{FF2B5EF4-FFF2-40B4-BE49-F238E27FC236}">
                <a16:creationId xmlns:a16="http://schemas.microsoft.com/office/drawing/2014/main" id="{6D8285B6-09A1-B3A6-0C45-D704F9C944FF}"/>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F2846AF1-F387-5CDA-B86D-AD23C162D3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1FD85AEC-1CED-E240-2DD7-B472B02DFE26}"/>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0B033F87-02E3-0823-7C9A-1E5101797FD6}"/>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16412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errejón mapa oleaj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6096000"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5411664"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17850" y="1491182"/>
            <a:ext cx="5290285"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Mapa</a:t>
            </a:r>
            <a:r>
              <a:rPr lang="es-CO" sz="1300" b="1" baseline="0" dirty="0">
                <a:solidFill>
                  <a:sysClr val="windowText" lastClr="000000"/>
                </a:solidFill>
                <a:latin typeface="Verdana" panose="020B0604030504040204" pitchFamily="34" charset="0"/>
                <a:ea typeface="Verdana" panose="020B0604030504040204" pitchFamily="34" charset="0"/>
              </a:rPr>
              <a:t> de análisis de la situación sinóptica en superficie</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315409" y="1434128"/>
            <a:ext cx="5401252" cy="4064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652974" y="1509509"/>
            <a:ext cx="2760710" cy="261610"/>
          </a:xfrm>
          <a:prstGeom prst="rect">
            <a:avLst/>
          </a:prstGeom>
          <a:noFill/>
        </p:spPr>
        <p:txBody>
          <a:bodyPr wrap="square" rtlCol="0">
            <a:spAutoFit/>
          </a:bodyPr>
          <a:lstStyle/>
          <a:p>
            <a:pPr algn="l"/>
            <a:r>
              <a:rPr lang="es-CO" sz="1100" b="1" dirty="0">
                <a:solidFill>
                  <a:schemeClr val="bg1"/>
                </a:solidFill>
                <a:latin typeface="Verdana" panose="020B0604030504040204" pitchFamily="34" charset="0"/>
                <a:ea typeface="Verdana" panose="020B0604030504040204" pitchFamily="34" charset="0"/>
              </a:rPr>
              <a:t>Comportamiento oleaje y viento</a:t>
            </a:r>
            <a:endParaRPr lang="es-MX" sz="1100" b="1" dirty="0">
              <a:solidFill>
                <a:schemeClr val="bg1"/>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9940E6C4-9C5C-BAA3-D2EA-8FA3C0E4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636980BB-E744-7EE5-3321-AC37A8FD6C6C}"/>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946FFAD-63D7-9632-3297-31351EC3D85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75676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errejón estado tiemp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378416" y="1319517"/>
            <a:ext cx="6321006" cy="5381922"/>
          </a:xfrm>
          <a:prstGeom prst="rect">
            <a:avLst/>
          </a:prstGeom>
        </p:spPr>
      </p:pic>
      <p:pic>
        <p:nvPicPr>
          <p:cNvPr id="15" name="Imagen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31852" y="1285612"/>
            <a:ext cx="432694" cy="458939"/>
          </a:xfrm>
          <a:prstGeom prst="rect">
            <a:avLst/>
          </a:prstGeom>
        </p:spPr>
      </p:pic>
      <p:sp>
        <p:nvSpPr>
          <p:cNvPr id="16" name="TextBox 102"/>
          <p:cNvSpPr txBox="1"/>
          <p:nvPr userDrawn="1"/>
        </p:nvSpPr>
        <p:spPr>
          <a:xfrm>
            <a:off x="11228240" y="1690024"/>
            <a:ext cx="639919"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Despejado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17" name="Imagen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5561" y="2091051"/>
            <a:ext cx="505274" cy="466285"/>
          </a:xfrm>
          <a:prstGeom prst="rect">
            <a:avLst/>
          </a:prstGeom>
        </p:spPr>
      </p:pic>
      <p:sp>
        <p:nvSpPr>
          <p:cNvPr id="19" name="TextBox 104"/>
          <p:cNvSpPr txBox="1"/>
          <p:nvPr userDrawn="1"/>
        </p:nvSpPr>
        <p:spPr>
          <a:xfrm>
            <a:off x="11091238" y="2498058"/>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Parcialmente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sp>
        <p:nvSpPr>
          <p:cNvPr id="20" name="TextBox 105"/>
          <p:cNvSpPr txBox="1"/>
          <p:nvPr userDrawn="1"/>
        </p:nvSpPr>
        <p:spPr>
          <a:xfrm>
            <a:off x="11091238" y="3468424"/>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Mayormente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1" name="Imagen 1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83861" y="3029567"/>
            <a:ext cx="528678" cy="448255"/>
          </a:xfrm>
          <a:prstGeom prst="rect">
            <a:avLst/>
          </a:prstGeom>
        </p:spPr>
      </p:pic>
      <p:sp>
        <p:nvSpPr>
          <p:cNvPr id="22" name="TextBox 107"/>
          <p:cNvSpPr txBox="1"/>
          <p:nvPr userDrawn="1"/>
        </p:nvSpPr>
        <p:spPr>
          <a:xfrm>
            <a:off x="11146488" y="4294786"/>
            <a:ext cx="80342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ligeras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y/o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lloviznas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3" name="Imagen 1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01271" y="4798749"/>
            <a:ext cx="493855" cy="452236"/>
          </a:xfrm>
          <a:prstGeom prst="rect">
            <a:avLst/>
          </a:prstGeom>
        </p:spPr>
      </p:pic>
      <p:pic>
        <p:nvPicPr>
          <p:cNvPr id="24" name="Imagen 1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305147" y="5625487"/>
            <a:ext cx="486106" cy="478615"/>
          </a:xfrm>
          <a:prstGeom prst="rect">
            <a:avLst/>
          </a:prstGeom>
        </p:spPr>
      </p:pic>
      <p:sp>
        <p:nvSpPr>
          <p:cNvPr id="25" name="TextBox 110"/>
          <p:cNvSpPr txBox="1"/>
          <p:nvPr userDrawn="1"/>
        </p:nvSpPr>
        <p:spPr>
          <a:xfrm>
            <a:off x="11058321" y="6045396"/>
            <a:ext cx="97975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con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tormenta</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eléctrica</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6" name="Imagen 1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301271" y="3944243"/>
            <a:ext cx="493855" cy="452236"/>
          </a:xfrm>
          <a:prstGeom prst="rect">
            <a:avLst/>
          </a:prstGeom>
        </p:spPr>
      </p:pic>
      <p:sp>
        <p:nvSpPr>
          <p:cNvPr id="27" name="TextBox 107"/>
          <p:cNvSpPr txBox="1"/>
          <p:nvPr userDrawn="1"/>
        </p:nvSpPr>
        <p:spPr>
          <a:xfrm>
            <a:off x="11305183" y="5204599"/>
            <a:ext cx="486030"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cxnSp>
        <p:nvCxnSpPr>
          <p:cNvPr id="28" name="Conector recto 27"/>
          <p:cNvCxnSpPr/>
          <p:nvPr userDrawn="1"/>
        </p:nvCxnSpPr>
        <p:spPr>
          <a:xfrm>
            <a:off x="10949742" y="1163352"/>
            <a:ext cx="0" cy="5182126"/>
          </a:xfrm>
          <a:prstGeom prst="line">
            <a:avLst/>
          </a:prstGeom>
          <a:ln w="12700" cmpd="sng">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Tabla 11"/>
          <p:cNvGraphicFramePr>
            <a:graphicFrameLocks noGrp="1"/>
          </p:cNvGraphicFramePr>
          <p:nvPr userDrawn="1">
            <p:extLst>
              <p:ext uri="{D42A27DB-BD31-4B8C-83A1-F6EECF244321}">
                <p14:modId xmlns:p14="http://schemas.microsoft.com/office/powerpoint/2010/main" val="3855769825"/>
              </p:ext>
            </p:extLst>
          </p:nvPr>
        </p:nvGraphicFramePr>
        <p:xfrm>
          <a:off x="7282534" y="1922626"/>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29" name="CuadroTexto 28"/>
          <p:cNvSpPr txBox="1"/>
          <p:nvPr userDrawn="1"/>
        </p:nvSpPr>
        <p:spPr>
          <a:xfrm>
            <a:off x="7282534" y="1515081"/>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Zona Marítima</a:t>
            </a:r>
            <a:endParaRPr lang="es-MX" sz="1600" b="1" dirty="0">
              <a:latin typeface="Verdana" panose="020B0604030504040204" pitchFamily="34" charset="0"/>
              <a:ea typeface="Verdana" panose="020B0604030504040204" pitchFamily="34" charset="0"/>
            </a:endParaRPr>
          </a:p>
        </p:txBody>
      </p:sp>
      <p:graphicFrame>
        <p:nvGraphicFramePr>
          <p:cNvPr id="30" name="Tabla 29"/>
          <p:cNvGraphicFramePr>
            <a:graphicFrameLocks noGrp="1"/>
          </p:cNvGraphicFramePr>
          <p:nvPr userDrawn="1">
            <p:extLst>
              <p:ext uri="{D42A27DB-BD31-4B8C-83A1-F6EECF244321}">
                <p14:modId xmlns:p14="http://schemas.microsoft.com/office/powerpoint/2010/main" val="774538599"/>
              </p:ext>
            </p:extLst>
          </p:nvPr>
        </p:nvGraphicFramePr>
        <p:xfrm>
          <a:off x="7282534" y="3608073"/>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1" name="CuadroTexto 30"/>
          <p:cNvSpPr txBox="1"/>
          <p:nvPr userDrawn="1"/>
        </p:nvSpPr>
        <p:spPr>
          <a:xfrm>
            <a:off x="7282534" y="3200528"/>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Puerto Bolívar</a:t>
            </a:r>
            <a:endParaRPr lang="es-MX" sz="1600" b="1" dirty="0">
              <a:latin typeface="Verdana" panose="020B0604030504040204" pitchFamily="34" charset="0"/>
              <a:ea typeface="Verdana" panose="020B0604030504040204" pitchFamily="34" charset="0"/>
            </a:endParaRPr>
          </a:p>
        </p:txBody>
      </p:sp>
      <p:graphicFrame>
        <p:nvGraphicFramePr>
          <p:cNvPr id="32" name="Tabla 31"/>
          <p:cNvGraphicFramePr>
            <a:graphicFrameLocks noGrp="1"/>
          </p:cNvGraphicFramePr>
          <p:nvPr userDrawn="1">
            <p:extLst>
              <p:ext uri="{D42A27DB-BD31-4B8C-83A1-F6EECF244321}">
                <p14:modId xmlns:p14="http://schemas.microsoft.com/office/powerpoint/2010/main" val="774538599"/>
              </p:ext>
            </p:extLst>
          </p:nvPr>
        </p:nvGraphicFramePr>
        <p:xfrm>
          <a:off x="7282534" y="5265098"/>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3" name="CuadroTexto 32"/>
          <p:cNvSpPr txBox="1"/>
          <p:nvPr userDrawn="1"/>
        </p:nvSpPr>
        <p:spPr>
          <a:xfrm>
            <a:off x="7282534" y="4857553"/>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Cerrejón</a:t>
            </a:r>
            <a:endParaRPr lang="es-MX" sz="1600" b="1" dirty="0">
              <a:latin typeface="Verdana" panose="020B0604030504040204" pitchFamily="34" charset="0"/>
              <a:ea typeface="Verdana" panose="020B0604030504040204" pitchFamily="34" charset="0"/>
            </a:endParaRPr>
          </a:p>
        </p:txBody>
      </p:sp>
      <p:sp>
        <p:nvSpPr>
          <p:cNvPr id="2" name="Marcador de texto 12">
            <a:extLst>
              <a:ext uri="{FF2B5EF4-FFF2-40B4-BE49-F238E27FC236}">
                <a16:creationId xmlns:a16="http://schemas.microsoft.com/office/drawing/2014/main" id="{922490D9-18A4-F549-160A-F475ED895D0F}"/>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DB2AFF86-7277-3F4C-2269-B2FF2B7E86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41F454F1-E935-34F0-234C-13BA74DEA41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7232BDC3-F428-F51A-3617-416B71B62D23}"/>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35708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contenido 2">
            <a:extLst>
              <a:ext uri="{FF2B5EF4-FFF2-40B4-BE49-F238E27FC236}">
                <a16:creationId xmlns:a16="http://schemas.microsoft.com/office/drawing/2014/main" id="{F17927BC-795C-7059-C65D-3ADE221A9CE0}"/>
              </a:ext>
            </a:extLst>
          </p:cNvPr>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6423C72-35C2-C627-EAB3-11B183CEAE80}"/>
              </a:ext>
            </a:extLst>
          </p:cNvPr>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730999-A66F-D476-B3C7-E75BF6C751B0}"/>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17/10/2024</a:t>
            </a:fld>
            <a:endParaRPr lang="es-CO"/>
          </a:p>
        </p:txBody>
      </p:sp>
      <p:sp>
        <p:nvSpPr>
          <p:cNvPr id="6" name="Marcador de pie de página 5">
            <a:extLst>
              <a:ext uri="{FF2B5EF4-FFF2-40B4-BE49-F238E27FC236}">
                <a16:creationId xmlns:a16="http://schemas.microsoft.com/office/drawing/2014/main" id="{D4D91968-CD8A-3BD0-88EB-5E3934EB631A}"/>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71089FC1-C77E-F6AF-950A-398BE65C1EB8}"/>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1" name="Imagen 10">
            <a:extLst>
              <a:ext uri="{FF2B5EF4-FFF2-40B4-BE49-F238E27FC236}">
                <a16:creationId xmlns:a16="http://schemas.microsoft.com/office/drawing/2014/main" id="{6FEAD162-4DD5-E881-CDB1-657D97BD6B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4" name="Imagen 13">
            <a:extLst>
              <a:ext uri="{FF2B5EF4-FFF2-40B4-BE49-F238E27FC236}">
                <a16:creationId xmlns:a16="http://schemas.microsoft.com/office/drawing/2014/main" id="{293A18F1-F3DE-34DB-D7EA-926B452164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01418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errejón Alerta Hidrologic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806337"/>
            <a:ext cx="2867030" cy="338554"/>
          </a:xfrm>
          <a:prstGeom prst="rect">
            <a:avLst/>
          </a:prstGeom>
          <a:solidFill>
            <a:schemeClr val="bg1"/>
          </a:solidFill>
        </p:spPr>
        <p:txBody>
          <a:bodyPr wrap="square" rtlCol="0">
            <a:spAutoFit/>
          </a:bodyPr>
          <a:lstStyle/>
          <a:p>
            <a:pPr algn="l"/>
            <a:r>
              <a:rPr lang="es-CO" sz="1600" b="1" dirty="0">
                <a:solidFill>
                  <a:srgbClr val="0070C0"/>
                </a:solidFill>
                <a:latin typeface="Verdana" panose="020B0604030504040204" pitchFamily="34" charset="0"/>
                <a:ea typeface="Verdana" panose="020B0604030504040204" pitchFamily="34" charset="0"/>
              </a:rPr>
              <a:t>Alertas Hidrológicas</a:t>
            </a:r>
            <a:endParaRPr lang="es-MX" sz="1600" b="1" dirty="0">
              <a:solidFill>
                <a:srgbClr val="0070C0"/>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533D7312-07EB-C76E-A289-84D299AF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BC8F69AB-5F31-0F8E-2B90-F65D594677C0}"/>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2651B017-838D-17AB-2D86-C606C587EEB0}"/>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45821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rrejón Alerta incendio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787344"/>
            <a:ext cx="3079743" cy="461665"/>
          </a:xfrm>
          <a:prstGeom prst="rect">
            <a:avLst/>
          </a:prstGeom>
          <a:noFill/>
        </p:spPr>
        <p:txBody>
          <a:bodyPr wrap="square" rtlCol="0">
            <a:spAutoFit/>
          </a:bodyPr>
          <a:lstStyle/>
          <a:p>
            <a:pPr algn="l"/>
            <a:r>
              <a:rPr lang="es-CO" sz="1200" b="1" dirty="0">
                <a:solidFill>
                  <a:srgbClr val="ED0802"/>
                </a:solidFill>
                <a:latin typeface="Verdana" panose="020B0604030504040204" pitchFamily="34" charset="0"/>
                <a:ea typeface="Verdana" panose="020B0604030504040204" pitchFamily="34" charset="0"/>
              </a:rPr>
              <a:t>Alertas por amenaza</a:t>
            </a:r>
            <a:r>
              <a:rPr lang="es-CO" sz="1200" b="1" baseline="0" dirty="0">
                <a:solidFill>
                  <a:srgbClr val="ED0802"/>
                </a:solidFill>
                <a:latin typeface="Verdana" panose="020B0604030504040204" pitchFamily="34" charset="0"/>
                <a:ea typeface="Verdana" panose="020B0604030504040204" pitchFamily="34" charset="0"/>
              </a:rPr>
              <a:t> de incendios de la cobertura vegetal</a:t>
            </a:r>
            <a:endParaRPr lang="es-MX" sz="1200" b="1" dirty="0">
              <a:solidFill>
                <a:srgbClr val="ED080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5D2A471E-327A-2FEA-8AC4-51FA1BCC2C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2B5BDC-9A66-5A8F-95F7-53A86CDCAC75}"/>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4359BF00-93C6-104F-496D-AA43C33F06F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0713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errejón alerta deslizamient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787344"/>
            <a:ext cx="2478840" cy="523220"/>
          </a:xfrm>
          <a:prstGeom prst="rect">
            <a:avLst/>
          </a:prstGeom>
          <a:noFill/>
        </p:spPr>
        <p:txBody>
          <a:bodyPr wrap="square" rtlCol="0">
            <a:spAutoFit/>
          </a:bodyPr>
          <a:lstStyle/>
          <a:p>
            <a:pPr algn="l"/>
            <a:r>
              <a:rPr lang="es-CO" sz="1400" b="1" dirty="0">
                <a:solidFill>
                  <a:srgbClr val="563A12"/>
                </a:solidFill>
                <a:latin typeface="Verdana" panose="020B0604030504040204" pitchFamily="34" charset="0"/>
                <a:ea typeface="Verdana" panose="020B0604030504040204" pitchFamily="34" charset="0"/>
              </a:rPr>
              <a:t>Alertas por amenaza</a:t>
            </a:r>
            <a:r>
              <a:rPr lang="es-CO" sz="1400" b="1" baseline="0" dirty="0">
                <a:solidFill>
                  <a:srgbClr val="563A12"/>
                </a:solidFill>
                <a:latin typeface="Verdana" panose="020B0604030504040204" pitchFamily="34" charset="0"/>
                <a:ea typeface="Verdana" panose="020B0604030504040204" pitchFamily="34" charset="0"/>
              </a:rPr>
              <a:t> de deslizamiento</a:t>
            </a:r>
            <a:endParaRPr lang="es-MX" sz="1400" b="1" dirty="0">
              <a:solidFill>
                <a:srgbClr val="563A1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DD77088B-ADB9-A149-7D68-BA8EC4202B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3E3DE-2268-405F-1E87-D7405250E58D}"/>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C1C0905A-CA4E-34E0-0E12-FEB030D8C6D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47794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errejón alerta meteomarin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814630"/>
            <a:ext cx="2565340" cy="307777"/>
          </a:xfrm>
          <a:prstGeom prst="rect">
            <a:avLst/>
          </a:prstGeom>
          <a:noFill/>
        </p:spPr>
        <p:txBody>
          <a:bodyPr wrap="square" rtlCol="0">
            <a:spAutoFit/>
          </a:bodyPr>
          <a:lstStyle/>
          <a:p>
            <a:pPr algn="l"/>
            <a:r>
              <a:rPr lang="es-CO" sz="1400" b="1" dirty="0">
                <a:solidFill>
                  <a:srgbClr val="004070"/>
                </a:solidFill>
                <a:latin typeface="Verdana" panose="020B0604030504040204" pitchFamily="34" charset="0"/>
                <a:ea typeface="Verdana" panose="020B0604030504040204" pitchFamily="34" charset="0"/>
              </a:rPr>
              <a:t>Alertas Meteomarinas</a:t>
            </a:r>
            <a:endParaRPr lang="es-MX" sz="1400" b="1" dirty="0">
              <a:solidFill>
                <a:srgbClr val="004070"/>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18AFD55E-1204-F1F9-C8B2-17426075CD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B99D92E0-0AC3-8F36-16C9-7DDB393A4C8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E324354B-C680-CC30-5BD4-7E52417AFC5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71580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texto 2">
            <a:extLst>
              <a:ext uri="{FF2B5EF4-FFF2-40B4-BE49-F238E27FC236}">
                <a16:creationId xmlns:a16="http://schemas.microsoft.com/office/drawing/2014/main" id="{9782756F-3320-1BDD-9F26-F33C25C5D76B}"/>
              </a:ext>
            </a:extLst>
          </p:cNvPr>
          <p:cNvSpPr>
            <a:spLocks noGrp="1"/>
          </p:cNvSpPr>
          <p:nvPr>
            <p:ph type="body" idx="1"/>
          </p:nvPr>
        </p:nvSpPr>
        <p:spPr>
          <a:xfrm>
            <a:off x="839789" y="1730591"/>
            <a:ext cx="5157787"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B950E239-8FC8-FADD-7CB8-977111D00AE0}"/>
              </a:ext>
            </a:extLst>
          </p:cNvPr>
          <p:cNvSpPr>
            <a:spLocks noGrp="1"/>
          </p:cNvSpPr>
          <p:nvPr>
            <p:ph sz="half" idx="2"/>
          </p:nvPr>
        </p:nvSpPr>
        <p:spPr>
          <a:xfrm>
            <a:off x="839789" y="2505075"/>
            <a:ext cx="5157787"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623AC6C-0E6C-8D3A-441F-5314AB46E22F}"/>
              </a:ext>
            </a:extLst>
          </p:cNvPr>
          <p:cNvSpPr>
            <a:spLocks noGrp="1"/>
          </p:cNvSpPr>
          <p:nvPr>
            <p:ph type="body" sz="quarter" idx="3"/>
          </p:nvPr>
        </p:nvSpPr>
        <p:spPr>
          <a:xfrm>
            <a:off x="6172201" y="1730591"/>
            <a:ext cx="5183188"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A937D4-2802-D166-2A0C-ED77747DF219}"/>
              </a:ext>
            </a:extLst>
          </p:cNvPr>
          <p:cNvSpPr>
            <a:spLocks noGrp="1"/>
          </p:cNvSpPr>
          <p:nvPr>
            <p:ph sz="quarter" idx="4"/>
          </p:nvPr>
        </p:nvSpPr>
        <p:spPr>
          <a:xfrm>
            <a:off x="6172201" y="2505075"/>
            <a:ext cx="5183188"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fecha 6">
            <a:extLst>
              <a:ext uri="{FF2B5EF4-FFF2-40B4-BE49-F238E27FC236}">
                <a16:creationId xmlns:a16="http://schemas.microsoft.com/office/drawing/2014/main" id="{0A69B877-A357-7B6E-4932-C5C55949C775}"/>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17/10/2024</a:t>
            </a:fld>
            <a:endParaRPr lang="es-CO"/>
          </a:p>
        </p:txBody>
      </p:sp>
      <p:sp>
        <p:nvSpPr>
          <p:cNvPr id="8" name="Marcador de pie de página 7">
            <a:extLst>
              <a:ext uri="{FF2B5EF4-FFF2-40B4-BE49-F238E27FC236}">
                <a16:creationId xmlns:a16="http://schemas.microsoft.com/office/drawing/2014/main" id="{BABBA54D-8050-21BB-1E38-CE656471623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9" name="Marcador de número de diapositiva 8">
            <a:extLst>
              <a:ext uri="{FF2B5EF4-FFF2-40B4-BE49-F238E27FC236}">
                <a16:creationId xmlns:a16="http://schemas.microsoft.com/office/drawing/2014/main" id="{33F69977-F20E-1B9B-CE7C-6E921821E8A3}"/>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11"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5" name="Imagen 14">
            <a:extLst>
              <a:ext uri="{FF2B5EF4-FFF2-40B4-BE49-F238E27FC236}">
                <a16:creationId xmlns:a16="http://schemas.microsoft.com/office/drawing/2014/main" id="{A6336CA5-77AD-D576-1A08-262F2C4394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6" name="Imagen 15">
            <a:extLst>
              <a:ext uri="{FF2B5EF4-FFF2-40B4-BE49-F238E27FC236}">
                <a16:creationId xmlns:a16="http://schemas.microsoft.com/office/drawing/2014/main" id="{6B12E50D-6B51-42DA-6417-618ADD02A0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8585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17/10/2024</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1" name="Imagen 10">
            <a:extLst>
              <a:ext uri="{FF2B5EF4-FFF2-40B4-BE49-F238E27FC236}">
                <a16:creationId xmlns:a16="http://schemas.microsoft.com/office/drawing/2014/main" id="{8B9BB72C-65DD-1434-A8B5-79167E79EF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2" name="Imagen 11">
            <a:extLst>
              <a:ext uri="{FF2B5EF4-FFF2-40B4-BE49-F238E27FC236}">
                <a16:creationId xmlns:a16="http://schemas.microsoft.com/office/drawing/2014/main" id="{FE5FD859-45BF-9525-DB0B-FF209DCC14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12182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17/10/2024</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10" name="Imagen 9">
            <a:extLst>
              <a:ext uri="{FF2B5EF4-FFF2-40B4-BE49-F238E27FC236}">
                <a16:creationId xmlns:a16="http://schemas.microsoft.com/office/drawing/2014/main" id="{E4F95BF6-4AF6-295E-AD17-CC4CB7798F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1" name="Imagen 10">
            <a:extLst>
              <a:ext uri="{FF2B5EF4-FFF2-40B4-BE49-F238E27FC236}">
                <a16:creationId xmlns:a16="http://schemas.microsoft.com/office/drawing/2014/main" id="{A24224FA-9ACF-1F3B-9017-CDBF6ADAF0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7814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D9CE069-7D79-5D0B-EDCB-42D1CED081C8}"/>
              </a:ext>
            </a:extLst>
          </p:cNvPr>
          <p:cNvSpPr>
            <a:spLocks noGrp="1"/>
          </p:cNvSpPr>
          <p:nvPr>
            <p:ph idx="1"/>
          </p:nvPr>
        </p:nvSpPr>
        <p:spPr>
          <a:xfrm>
            <a:off x="5183188" y="1140341"/>
            <a:ext cx="6172200" cy="4720711"/>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FD08BF-32A7-8F6D-ABA4-A41338582E82}"/>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17/10/2024</a:t>
            </a:fld>
            <a:endParaRPr lang="es-CO"/>
          </a:p>
        </p:txBody>
      </p:sp>
      <p:sp>
        <p:nvSpPr>
          <p:cNvPr id="6" name="Marcador de pie de página 5">
            <a:extLst>
              <a:ext uri="{FF2B5EF4-FFF2-40B4-BE49-F238E27FC236}">
                <a16:creationId xmlns:a16="http://schemas.microsoft.com/office/drawing/2014/main" id="{A2029AC4-A08D-E631-174E-58A27C7D575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D11830B9-637A-CFAD-9AAF-B5CA6A1A2B71}"/>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13" name="Imagen 12">
            <a:extLst>
              <a:ext uri="{FF2B5EF4-FFF2-40B4-BE49-F238E27FC236}">
                <a16:creationId xmlns:a16="http://schemas.microsoft.com/office/drawing/2014/main" id="{4DDCA6FA-19E8-E71B-0B88-A4EC3C061D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4" name="Imagen 13">
            <a:extLst>
              <a:ext uri="{FF2B5EF4-FFF2-40B4-BE49-F238E27FC236}">
                <a16:creationId xmlns:a16="http://schemas.microsoft.com/office/drawing/2014/main" id="{D46D15F9-D685-B182-C95C-6E692E37273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886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pic>
        <p:nvPicPr>
          <p:cNvPr id="11" name="Imagen 10"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CuadroTexto 11">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posición de imagen 2">
            <a:extLst>
              <a:ext uri="{FF2B5EF4-FFF2-40B4-BE49-F238E27FC236}">
                <a16:creationId xmlns:a16="http://schemas.microsoft.com/office/drawing/2014/main" id="{A770AA19-4CE4-D16F-1325-A1E65BC992AD}"/>
              </a:ext>
            </a:extLst>
          </p:cNvPr>
          <p:cNvSpPr>
            <a:spLocks noGrp="1"/>
          </p:cNvSpPr>
          <p:nvPr>
            <p:ph type="pic" idx="1"/>
          </p:nvPr>
        </p:nvSpPr>
        <p:spPr>
          <a:xfrm>
            <a:off x="5183188" y="1140341"/>
            <a:ext cx="6172200" cy="472071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CO"/>
          </a:p>
        </p:txBody>
      </p:sp>
      <p:sp>
        <p:nvSpPr>
          <p:cNvPr id="5" name="Marcador de fecha 4">
            <a:extLst>
              <a:ext uri="{FF2B5EF4-FFF2-40B4-BE49-F238E27FC236}">
                <a16:creationId xmlns:a16="http://schemas.microsoft.com/office/drawing/2014/main" id="{28CB4689-EA09-EF4A-843B-2A7A0F720BF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17/10/2024</a:t>
            </a:fld>
            <a:endParaRPr lang="es-CO"/>
          </a:p>
        </p:txBody>
      </p:sp>
      <p:sp>
        <p:nvSpPr>
          <p:cNvPr id="6" name="Marcador de pie de página 5">
            <a:extLst>
              <a:ext uri="{FF2B5EF4-FFF2-40B4-BE49-F238E27FC236}">
                <a16:creationId xmlns:a16="http://schemas.microsoft.com/office/drawing/2014/main" id="{7BB86C21-8B50-A1A6-6518-83192006C70B}"/>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C3F1394A-0743-FA96-0EE3-43B1FE98BBE2}"/>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10"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pic>
        <p:nvPicPr>
          <p:cNvPr id="13" name="Imagen 12">
            <a:extLst>
              <a:ext uri="{FF2B5EF4-FFF2-40B4-BE49-F238E27FC236}">
                <a16:creationId xmlns:a16="http://schemas.microsoft.com/office/drawing/2014/main" id="{A7457D53-B5CB-D104-D236-DCC4A9132C8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4" name="Imagen 13">
            <a:extLst>
              <a:ext uri="{FF2B5EF4-FFF2-40B4-BE49-F238E27FC236}">
                <a16:creationId xmlns:a16="http://schemas.microsoft.com/office/drawing/2014/main" id="{73ADB5BD-4204-219A-545B-A1196C2AE0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35281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D93ECB-BCF0-1E1C-A43A-8219DE2C731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6D8A185-B39C-0D25-4551-25708FF4F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89359907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64" r:id="rId7"/>
    <p:sldLayoutId id="2147483656" r:id="rId8"/>
    <p:sldLayoutId id="2147483657" r:id="rId9"/>
    <p:sldLayoutId id="2147483658" r:id="rId10"/>
    <p:sldLayoutId id="214748370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08637424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55"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6242B-E25B-46E0-80E2-968C01D3C142}" type="datetimeFigureOut">
              <a:rPr lang="es-MX" smtClean="0"/>
              <a:t>17/10/2024</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15A7D-551E-4BDC-992F-33AC8C07A465}" type="slidenum">
              <a:rPr lang="es-MX" smtClean="0"/>
              <a:t>‹Nº›</a:t>
            </a:fld>
            <a:endParaRPr lang="es-MX"/>
          </a:p>
        </p:txBody>
      </p:sp>
    </p:spTree>
    <p:extLst>
      <p:ext uri="{BB962C8B-B14F-4D97-AF65-F5344CB8AC3E}">
        <p14:creationId xmlns:p14="http://schemas.microsoft.com/office/powerpoint/2010/main" val="321204442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emf"/><Relationship Id="rId5" Type="http://schemas.openxmlformats.org/officeDocument/2006/relationships/image" Target="../media/image64.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2.png"/><Relationship Id="rId7" Type="http://schemas.openxmlformats.org/officeDocument/2006/relationships/image" Target="../media/image69.jpe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3.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72.emf"/><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siata.gov.co/siata_nuevo/" TargetMode="External"/><Relationship Id="rId13" Type="http://schemas.openxmlformats.org/officeDocument/2006/relationships/hyperlink" Target="https://cdiac.manizales.unal.edu.co/geoportal-simac/" TargetMode="External"/><Relationship Id="rId3" Type="http://schemas.openxmlformats.org/officeDocument/2006/relationships/image" Target="../media/image41.png"/><Relationship Id="rId7" Type="http://schemas.openxmlformats.org/officeDocument/2006/relationships/hyperlink" Target="http://190.255.43.62/" TargetMode="External"/><Relationship Id="rId12" Type="http://schemas.openxmlformats.org/officeDocument/2006/relationships/hyperlink" Target="https://suite.ambiensq.com/#!/mapaMonitoreo/cdmb" TargetMode="External"/><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hyperlink" Target="http://iboca.ambientebogota.gov.co/mapa/" TargetMode="External"/><Relationship Id="rId11" Type="http://schemas.openxmlformats.org/officeDocument/2006/relationships/hyperlink" Target="https://geopiragua.corantioquia.gov.co/red-automatica" TargetMode="External"/><Relationship Id="rId5" Type="http://schemas.openxmlformats.org/officeDocument/2006/relationships/image" Target="../media/image81.png"/><Relationship Id="rId15" Type="http://schemas.openxmlformats.org/officeDocument/2006/relationships/image" Target="../media/image82.png"/><Relationship Id="rId10" Type="http://schemas.openxmlformats.org/officeDocument/2006/relationships/hyperlink" Target="https://suite.ambiensq.com/#!/mapaMonitoreo/cpc" TargetMode="External"/><Relationship Id="rId4" Type="http://schemas.microsoft.com/office/2007/relationships/hdphoto" Target="../media/hdphoto9.wdp"/><Relationship Id="rId9" Type="http://schemas.openxmlformats.org/officeDocument/2006/relationships/hyperlink" Target="https://suite.ambiensq.com/#!/mapaMonitoreo/cpg" TargetMode="External"/><Relationship Id="rId14" Type="http://schemas.openxmlformats.org/officeDocument/2006/relationships/hyperlink" Target="https://drive.google.com/drive/folders/1pMltye2lJIMxDBJHvPsD573Va6_FoyNP"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1.png"/><Relationship Id="rId7" Type="http://schemas.openxmlformats.org/officeDocument/2006/relationships/hyperlink" Target="http://www.ideam.gov.co/web/tiempo-y-clima/boletin-clima-y-salud" TargetMode="External"/><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hyperlink" Target="https://www.minsalud.gov.co/" TargetMode="External"/><Relationship Id="rId5" Type="http://schemas.openxmlformats.org/officeDocument/2006/relationships/hyperlink" Target="http://www.ideam.gov.co/web/tiempo-y-clima/recomendaciones-para-la-proteccion-contra-la-radiacion-ultravioleta" TargetMode="Externa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1.png"/><Relationship Id="rId7" Type="http://schemas.openxmlformats.org/officeDocument/2006/relationships/hyperlink" Target="http://www.ideam.gov.co/web/tiempo-y-clima/boletin-agroclimatico" TargetMode="External"/><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hyperlink" Target="http://www.pronosticosyalertas.gov.co/boletines-e-informes-tecnicos" TargetMode="External"/><Relationship Id="rId4" Type="http://schemas.microsoft.com/office/2007/relationships/hdphoto" Target="../media/hdphoto9.wdp"/><Relationship Id="rId9"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hyperlink" Target="https://www.ideam.gov.co/sala-de-prensa/boletines"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2.png"/><Relationship Id="rId5" Type="http://schemas.microsoft.com/office/2007/relationships/hdphoto" Target="../media/hdphoto9.wdp"/><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jpg"/><Relationship Id="rId5" Type="http://schemas.openxmlformats.org/officeDocument/2006/relationships/image" Target="../media/image43.png"/><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47.png"/><Relationship Id="rId4" Type="http://schemas.microsoft.com/office/2007/relationships/hdphoto" Target="../media/hdphoto9.wdp"/><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hyperlink" Target="https://www.ideam.gov.co/sala-de-prensa/boletines/Bolet%C3%ADn-de-Alertas-por-Pron%C3%B3stico-de-la-Amenaza-por-Incendios-de-la-Cobertura-Vegetal-(BAICV)" TargetMode="External"/><Relationship Id="rId2" Type="http://schemas.openxmlformats.org/officeDocument/2006/relationships/image" Target="../media/image5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70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grama de flujo: operación manual 29">
            <a:extLst>
              <a:ext uri="{FF2B5EF4-FFF2-40B4-BE49-F238E27FC236}">
                <a16:creationId xmlns:a16="http://schemas.microsoft.com/office/drawing/2014/main" id="{EFDE106B-BF4C-3EC1-9CCE-AEBBBFA2912B}"/>
              </a:ext>
            </a:extLst>
          </p:cNvPr>
          <p:cNvSpPr/>
          <p:nvPr/>
        </p:nvSpPr>
        <p:spPr>
          <a:xfrm>
            <a:off x="2710251"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a:gsLst>
              <a:gs pos="33580">
                <a:srgbClr val="DD0000"/>
              </a:gs>
              <a:gs pos="0">
                <a:srgbClr val="C00000"/>
              </a:gs>
              <a:gs pos="97000">
                <a:srgbClr val="FF0000"/>
              </a:gs>
              <a:gs pos="73000">
                <a:srgbClr val="FF0000"/>
              </a:gs>
              <a:gs pos="100000">
                <a:srgbClr val="FF33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a:t> </a:t>
            </a:r>
            <a:endParaRPr lang="es-CO" dirty="0"/>
          </a:p>
        </p:txBody>
      </p:sp>
      <p:sp>
        <p:nvSpPr>
          <p:cNvPr id="5" name="Título 6">
            <a:extLst>
              <a:ext uri="{FF2B5EF4-FFF2-40B4-BE49-F238E27FC236}">
                <a16:creationId xmlns:a16="http://schemas.microsoft.com/office/drawing/2014/main" id="{FAAEACAA-3008-EE2F-E6B6-B53284276A07}"/>
              </a:ext>
            </a:extLst>
          </p:cNvPr>
          <p:cNvSpPr txBox="1">
            <a:spLocks/>
          </p:cNvSpPr>
          <p:nvPr/>
        </p:nvSpPr>
        <p:spPr>
          <a:xfrm>
            <a:off x="3410676" y="134423"/>
            <a:ext cx="5370647" cy="480131"/>
          </a:xfrm>
          <a:prstGeom prst="rect">
            <a:avLst/>
          </a:prstGeom>
          <a:noFill/>
          <a:ln>
            <a:noFill/>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Promedio de la amenaza por incendios de la cobertura vegetal </a:t>
            </a:r>
          </a:p>
        </p:txBody>
      </p:sp>
      <p:pic>
        <p:nvPicPr>
          <p:cNvPr id="6" name="object 3">
            <a:extLst>
              <a:ext uri="{FF2B5EF4-FFF2-40B4-BE49-F238E27FC236}">
                <a16:creationId xmlns:a16="http://schemas.microsoft.com/office/drawing/2014/main" id="{10E261C0-3E43-FF03-A345-ED399533C152}"/>
              </a:ext>
            </a:extLst>
          </p:cNvPr>
          <p:cNvPicPr/>
          <p:nvPr/>
        </p:nvPicPr>
        <p:blipFill>
          <a:blip r:embed="rId2" cstate="print"/>
          <a:stretch>
            <a:fillRect/>
          </a:stretch>
        </p:blipFill>
        <p:spPr>
          <a:xfrm>
            <a:off x="3299527" y="63661"/>
            <a:ext cx="368808" cy="504444"/>
          </a:xfrm>
          <a:prstGeom prst="rect">
            <a:avLst/>
          </a:prstGeom>
        </p:spPr>
      </p:pic>
      <p:sp>
        <p:nvSpPr>
          <p:cNvPr id="7" name="Rectángulo 6">
            <a:extLst>
              <a:ext uri="{FF2B5EF4-FFF2-40B4-BE49-F238E27FC236}">
                <a16:creationId xmlns:a16="http://schemas.microsoft.com/office/drawing/2014/main" id="{D365FC87-38A4-A7A2-6F26-5CFD96415082}"/>
              </a:ext>
            </a:extLst>
          </p:cNvPr>
          <p:cNvSpPr/>
          <p:nvPr/>
        </p:nvSpPr>
        <p:spPr>
          <a:xfrm>
            <a:off x="6674831" y="1137846"/>
            <a:ext cx="5286895" cy="5154328"/>
          </a:xfrm>
          <a:prstGeom prst="rect">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882CD7EC-D1C7-FE97-F08B-77CB8F61F908}"/>
              </a:ext>
            </a:extLst>
          </p:cNvPr>
          <p:cNvSpPr txBox="1"/>
          <p:nvPr/>
        </p:nvSpPr>
        <p:spPr>
          <a:xfrm>
            <a:off x="6875524" y="1306658"/>
            <a:ext cx="4885507" cy="5186035"/>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Promedio mensual de la amenaza por incendios de la cobertura vegetal septiembre 2024</a:t>
            </a:r>
            <a:endPar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En el mapa se presenta el promedio de la amenaza, entendida como la estimación promedio de la probabilidad para la ocurrencia de incendios de la cobertura vegetal, en relación con las condiciones de humedad en las coberturas vegetales durante el mes de septiembre de 2024, de acuerdo con el Sistema de Información  Geográfica para Prevención de Incendios (SIGPI).</a:t>
            </a:r>
          </a:p>
          <a:p>
            <a:pPr lvl="0" algn="just">
              <a:buClr>
                <a:srgbClr val="000000"/>
              </a:buClr>
              <a:buSzPts val="1000"/>
            </a:pPr>
            <a:endPar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endPar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Debido a las precipitaciones y temperaturas que se presentaron durante el mes de septiembre, las condiciones de amenaza para la ocurrencia de incendios estuvieron muy bajas en sectores puntuales de la región Caribe, en zonas de la región Andina y en el sur de la región Pacífica, sur de la región de la Orinoquia y en el oriente y sur de la Amazonia; bajas en sectores puntuales en el centro y sur de la región Andina y en el sur de la región Pacífica; moderada en sectores puntuales de la región Andina y sur de la región de la región Pacífica, se resalta zonas de amenaza alta en el departamento de Huila, para gran parte del resto del territorio se presentó una condición sin amenaza para la ocurrencia de incendios.</a:t>
            </a: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9" name="CuadroTexto 8">
            <a:extLst>
              <a:ext uri="{FF2B5EF4-FFF2-40B4-BE49-F238E27FC236}">
                <a16:creationId xmlns:a16="http://schemas.microsoft.com/office/drawing/2014/main" id="{5DD6C6FA-CE08-2E7C-83F7-7919A1F46C1E}"/>
              </a:ext>
            </a:extLst>
          </p:cNvPr>
          <p:cNvSpPr txBox="1"/>
          <p:nvPr/>
        </p:nvSpPr>
        <p:spPr>
          <a:xfrm>
            <a:off x="900486" y="6150114"/>
            <a:ext cx="5350489" cy="707886"/>
          </a:xfrm>
          <a:prstGeom prst="rect">
            <a:avLst/>
          </a:prstGeom>
          <a:noFill/>
        </p:spPr>
        <p:txBody>
          <a:bodyPr wrap="square" rtlCol="0">
            <a:spAutoFit/>
          </a:bodyPr>
          <a:lstStyle/>
          <a:p>
            <a:pPr lvl="0" algn="ctr"/>
            <a:r>
              <a:rPr lang="es-ES" sz="1000" i="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Modelo SIGPI de la OSPA. Este modelo se corre a diario y se extrae el promedio para el mes de Septiembre. </a:t>
            </a:r>
          </a:p>
          <a:p>
            <a:pPr lvl="0" algn="ctr"/>
            <a:r>
              <a:rPr lang="es-ES" sz="1000" i="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Fuente: IDEAM, 2024.</a:t>
            </a:r>
          </a:p>
          <a:p>
            <a:endParaRPr lang="en-US" sz="1000" dirty="0">
              <a:solidFill>
                <a:schemeClr val="tx1">
                  <a:lumMod val="50000"/>
                  <a:lumOff val="50000"/>
                </a:schemeClr>
              </a:solidFill>
            </a:endParaRPr>
          </a:p>
        </p:txBody>
      </p:sp>
      <p:pic>
        <p:nvPicPr>
          <p:cNvPr id="3" name="Imagen 2">
            <a:extLst>
              <a:ext uri="{FF2B5EF4-FFF2-40B4-BE49-F238E27FC236}">
                <a16:creationId xmlns:a16="http://schemas.microsoft.com/office/drawing/2014/main" id="{3FB334B7-8F86-564C-BDDC-B73D3B577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709" y="855270"/>
            <a:ext cx="4132461" cy="5294844"/>
          </a:xfrm>
          <a:prstGeom prst="rect">
            <a:avLst/>
          </a:prstGeom>
        </p:spPr>
      </p:pic>
    </p:spTree>
    <p:extLst>
      <p:ext uri="{BB962C8B-B14F-4D97-AF65-F5344CB8AC3E}">
        <p14:creationId xmlns:p14="http://schemas.microsoft.com/office/powerpoint/2010/main" val="3936769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F69553C-CCB3-6F76-27C7-367B32EA060A}"/>
              </a:ext>
            </a:extLst>
          </p:cNvPr>
          <p:cNvPicPr>
            <a:picLocks noChangeAspect="1"/>
          </p:cNvPicPr>
          <p:nvPr/>
        </p:nvPicPr>
        <p:blipFill>
          <a:blip r:embed="rId2"/>
          <a:stretch>
            <a:fillRect/>
          </a:stretch>
        </p:blipFill>
        <p:spPr>
          <a:xfrm>
            <a:off x="2608786" y="0"/>
            <a:ext cx="6974428" cy="658425"/>
          </a:xfrm>
          <a:prstGeom prst="rect">
            <a:avLst/>
          </a:prstGeom>
        </p:spPr>
      </p:pic>
      <p:pic>
        <p:nvPicPr>
          <p:cNvPr id="7" name="Imagen 6">
            <a:extLst>
              <a:ext uri="{FF2B5EF4-FFF2-40B4-BE49-F238E27FC236}">
                <a16:creationId xmlns:a16="http://schemas.microsoft.com/office/drawing/2014/main" id="{98C63B99-5725-FD34-DEBA-3A7EB1AD7F53}"/>
              </a:ext>
            </a:extLst>
          </p:cNvPr>
          <p:cNvPicPr>
            <a:picLocks noChangeAspect="1"/>
          </p:cNvPicPr>
          <p:nvPr/>
        </p:nvPicPr>
        <p:blipFill>
          <a:blip r:embed="rId3"/>
          <a:stretch>
            <a:fillRect/>
          </a:stretch>
        </p:blipFill>
        <p:spPr>
          <a:xfrm>
            <a:off x="6835614" y="1159903"/>
            <a:ext cx="5212532" cy="3133616"/>
          </a:xfrm>
          <a:prstGeom prst="rect">
            <a:avLst/>
          </a:prstGeom>
        </p:spPr>
      </p:pic>
      <p:sp>
        <p:nvSpPr>
          <p:cNvPr id="8" name="CuadroTexto 7">
            <a:extLst>
              <a:ext uri="{FF2B5EF4-FFF2-40B4-BE49-F238E27FC236}">
                <a16:creationId xmlns:a16="http://schemas.microsoft.com/office/drawing/2014/main" id="{0D7E67BD-8040-F0DA-EBB3-8211775F965C}"/>
              </a:ext>
            </a:extLst>
          </p:cNvPr>
          <p:cNvSpPr txBox="1"/>
          <p:nvPr/>
        </p:nvSpPr>
        <p:spPr>
          <a:xfrm>
            <a:off x="7146228" y="1318929"/>
            <a:ext cx="4433752" cy="290848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Aerosoles totales y de combustión de biomasa:</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Los aerosoles atmosféricos son pequeñas partículas o gotitas de líquido que se encuentran suspendidas en la atmósfera. Pueden originarse a partir del polvo del desierto, erupciones volcánicas e incendios forestales, también la actividad humana.</a:t>
            </a:r>
          </a:p>
          <a:p>
            <a:pPr marL="0" marR="0" lvl="0" indent="0" algn="just" rtl="0">
              <a:lnSpc>
                <a:spcPct val="100000"/>
              </a:lnSpc>
              <a:spcBef>
                <a:spcPts val="0"/>
              </a:spcBef>
              <a:spcAft>
                <a:spcPts val="0"/>
              </a:spcAft>
              <a:buClr>
                <a:srgbClr val="000000"/>
              </a:buClr>
              <a:buSzPts val="1000"/>
              <a:buFont typeface="Arial"/>
              <a:buNone/>
            </a:pPr>
            <a:endParaRPr lang="es-MX"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CO"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profundidad óptica del aerosol es una medida de la cantidad total de aerosol en una columna vertical de la atmósfera. Los pronósticos de CAMS proporcionan valores para la profundidad óptica del aerosol total, así como individualmente para aerosoles de combustión de biomasa.</a:t>
            </a:r>
            <a:endParaRPr lang="es-CO"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9" name="Título 6">
            <a:extLst>
              <a:ext uri="{FF2B5EF4-FFF2-40B4-BE49-F238E27FC236}">
                <a16:creationId xmlns:a16="http://schemas.microsoft.com/office/drawing/2014/main" id="{5CCDDA3F-AADA-6B46-F41B-D81C704063BF}"/>
              </a:ext>
            </a:extLst>
          </p:cNvPr>
          <p:cNvSpPr txBox="1">
            <a:spLocks/>
          </p:cNvSpPr>
          <p:nvPr/>
        </p:nvSpPr>
        <p:spPr>
          <a:xfrm>
            <a:off x="3160450" y="60720"/>
            <a:ext cx="5019927"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panose="020B0604030504040204" pitchFamily="34" charset="0"/>
                <a:ea typeface="Verdana" panose="020B0604030504040204" pitchFamily="34" charset="0"/>
              </a:rPr>
              <a:t>Aerosoles de combustión de biomasa</a:t>
            </a:r>
          </a:p>
        </p:txBody>
      </p:sp>
      <p:pic>
        <p:nvPicPr>
          <p:cNvPr id="10" name="Imagen 9">
            <a:extLst>
              <a:ext uri="{FF2B5EF4-FFF2-40B4-BE49-F238E27FC236}">
                <a16:creationId xmlns:a16="http://schemas.microsoft.com/office/drawing/2014/main" id="{5366520A-9E40-06AB-F9A0-52C1D0DC68D8}"/>
              </a:ext>
            </a:extLst>
          </p:cNvPr>
          <p:cNvPicPr>
            <a:picLocks noChangeAspect="1"/>
          </p:cNvPicPr>
          <p:nvPr/>
        </p:nvPicPr>
        <p:blipFill>
          <a:blip r:embed="rId4"/>
          <a:stretch>
            <a:fillRect/>
          </a:stretch>
        </p:blipFill>
        <p:spPr>
          <a:xfrm>
            <a:off x="8114768" y="118917"/>
            <a:ext cx="617273" cy="419136"/>
          </a:xfrm>
          <a:prstGeom prst="rect">
            <a:avLst/>
          </a:prstGeom>
        </p:spPr>
      </p:pic>
      <p:sp>
        <p:nvSpPr>
          <p:cNvPr id="11" name="Rectángulo 10">
            <a:extLst>
              <a:ext uri="{FF2B5EF4-FFF2-40B4-BE49-F238E27FC236}">
                <a16:creationId xmlns:a16="http://schemas.microsoft.com/office/drawing/2014/main" id="{344E5F6B-36D6-52E0-EF89-69A8CB1DE780}"/>
              </a:ext>
            </a:extLst>
          </p:cNvPr>
          <p:cNvSpPr/>
          <p:nvPr/>
        </p:nvSpPr>
        <p:spPr>
          <a:xfrm>
            <a:off x="425821" y="656594"/>
            <a:ext cx="6413565" cy="307777"/>
          </a:xfrm>
          <a:prstGeom prst="rect">
            <a:avLst/>
          </a:prstGeom>
        </p:spPr>
        <p:txBody>
          <a:bodyPr wrap="square">
            <a:spAutoFit/>
          </a:bodyPr>
          <a:lstStyle/>
          <a:p>
            <a:r>
              <a:rPr lang="es-CO" sz="1400" b="1" dirty="0">
                <a:solidFill>
                  <a:srgbClr val="2091C9"/>
                </a:solidFill>
                <a:latin typeface="Verdana" panose="020B0604030504040204" pitchFamily="34" charset="0"/>
                <a:ea typeface="Verdana" panose="020B0604030504040204" pitchFamily="34" charset="0"/>
                <a:cs typeface="Calibri"/>
                <a:sym typeface="Calibri"/>
              </a:rPr>
              <a:t>Pronóstico de aerosoles de combustión de biomasa:</a:t>
            </a:r>
          </a:p>
        </p:txBody>
      </p:sp>
      <p:grpSp>
        <p:nvGrpSpPr>
          <p:cNvPr id="12" name="Grupo 11">
            <a:extLst>
              <a:ext uri="{FF2B5EF4-FFF2-40B4-BE49-F238E27FC236}">
                <a16:creationId xmlns:a16="http://schemas.microsoft.com/office/drawing/2014/main" id="{783CE761-570C-8758-312F-1E213CCD3977}"/>
              </a:ext>
            </a:extLst>
          </p:cNvPr>
          <p:cNvGrpSpPr/>
          <p:nvPr/>
        </p:nvGrpSpPr>
        <p:grpSpPr>
          <a:xfrm>
            <a:off x="4807779" y="1630609"/>
            <a:ext cx="1109822" cy="2275086"/>
            <a:chOff x="5657035" y="1333675"/>
            <a:chExt cx="864000" cy="1730372"/>
          </a:xfrm>
        </p:grpSpPr>
        <p:pic>
          <p:nvPicPr>
            <p:cNvPr id="13" name="Imagen 12">
              <a:extLst>
                <a:ext uri="{FF2B5EF4-FFF2-40B4-BE49-F238E27FC236}">
                  <a16:creationId xmlns:a16="http://schemas.microsoft.com/office/drawing/2014/main" id="{4139EEFD-81DB-B3FD-FE34-758B4C2E4C7A}"/>
                </a:ext>
              </a:extLst>
            </p:cNvPr>
            <p:cNvPicPr>
              <a:picLocks noChangeAspect="1"/>
            </p:cNvPicPr>
            <p:nvPr/>
          </p:nvPicPr>
          <p:blipFill rotWithShape="1">
            <a:blip r:embed="rId5"/>
            <a:srcRect r="87789"/>
            <a:stretch/>
          </p:blipFill>
          <p:spPr>
            <a:xfrm>
              <a:off x="5660357" y="1333675"/>
              <a:ext cx="858979" cy="648000"/>
            </a:xfrm>
            <a:prstGeom prst="rect">
              <a:avLst/>
            </a:prstGeom>
          </p:spPr>
        </p:pic>
        <p:pic>
          <p:nvPicPr>
            <p:cNvPr id="14" name="Imagen 13">
              <a:extLst>
                <a:ext uri="{FF2B5EF4-FFF2-40B4-BE49-F238E27FC236}">
                  <a16:creationId xmlns:a16="http://schemas.microsoft.com/office/drawing/2014/main" id="{2A3598D6-D5C7-20AA-8FD9-3788AED7F060}"/>
                </a:ext>
              </a:extLst>
            </p:cNvPr>
            <p:cNvPicPr>
              <a:picLocks noChangeAspect="1"/>
            </p:cNvPicPr>
            <p:nvPr/>
          </p:nvPicPr>
          <p:blipFill rotWithShape="1">
            <a:blip r:embed="rId5"/>
            <a:srcRect l="11955" r="65492"/>
            <a:stretch/>
          </p:blipFill>
          <p:spPr>
            <a:xfrm>
              <a:off x="5657035" y="2032934"/>
              <a:ext cx="864000" cy="352914"/>
            </a:xfrm>
            <a:prstGeom prst="rect">
              <a:avLst/>
            </a:prstGeom>
          </p:spPr>
        </p:pic>
        <p:pic>
          <p:nvPicPr>
            <p:cNvPr id="15" name="Imagen 14">
              <a:extLst>
                <a:ext uri="{FF2B5EF4-FFF2-40B4-BE49-F238E27FC236}">
                  <a16:creationId xmlns:a16="http://schemas.microsoft.com/office/drawing/2014/main" id="{B5442C42-8274-728A-F8D6-EDBA406A8886}"/>
                </a:ext>
              </a:extLst>
            </p:cNvPr>
            <p:cNvPicPr>
              <a:picLocks noChangeAspect="1"/>
            </p:cNvPicPr>
            <p:nvPr/>
          </p:nvPicPr>
          <p:blipFill rotWithShape="1">
            <a:blip r:embed="rId5"/>
            <a:srcRect l="36017" r="55682" b="2587"/>
            <a:stretch/>
          </p:blipFill>
          <p:spPr>
            <a:xfrm>
              <a:off x="5777981" y="2416047"/>
              <a:ext cx="599404" cy="648000"/>
            </a:xfrm>
            <a:prstGeom prst="rect">
              <a:avLst/>
            </a:prstGeom>
          </p:spPr>
        </p:pic>
      </p:grpSp>
      <p:sp>
        <p:nvSpPr>
          <p:cNvPr id="16" name="CuadroTexto 15">
            <a:extLst>
              <a:ext uri="{FF2B5EF4-FFF2-40B4-BE49-F238E27FC236}">
                <a16:creationId xmlns:a16="http://schemas.microsoft.com/office/drawing/2014/main" id="{CCE3A074-838A-0140-1ED4-E07E7D9AC756}"/>
              </a:ext>
            </a:extLst>
          </p:cNvPr>
          <p:cNvSpPr txBox="1"/>
          <p:nvPr/>
        </p:nvSpPr>
        <p:spPr>
          <a:xfrm>
            <a:off x="425821" y="4125429"/>
            <a:ext cx="5996416" cy="338554"/>
          </a:xfrm>
          <a:prstGeom prst="rect">
            <a:avLst/>
          </a:prstGeom>
          <a:noFill/>
        </p:spPr>
        <p:txBody>
          <a:bodyPr wrap="square" lIns="91440" tIns="45720" rIns="91440" bIns="45720" anchor="t">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CO" sz="800" i="1" dirty="0">
                <a:solidFill>
                  <a:schemeClr val="tx1">
                    <a:lumMod val="50000"/>
                    <a:lumOff val="50000"/>
                  </a:schemeClr>
                </a:solidFill>
                <a:latin typeface="Verdana"/>
                <a:ea typeface="Verdana"/>
              </a:rPr>
              <a:t>Profundidad óptica del aerosol de combustión de biomasa a 550 nm. </a:t>
            </a:r>
          </a:p>
          <a:p>
            <a:r>
              <a:rPr lang="es-CO" sz="800" i="1" dirty="0">
                <a:solidFill>
                  <a:schemeClr val="tx1">
                    <a:lumMod val="50000"/>
                    <a:lumOff val="50000"/>
                  </a:schemeClr>
                </a:solidFill>
                <a:latin typeface="Verdana"/>
                <a:ea typeface="Verdana"/>
              </a:rPr>
              <a:t>Fuente: proporcionada por CAMS (Servicio de Monitoreo de la Atmósfera de </a:t>
            </a:r>
            <a:r>
              <a:rPr lang="es-CO" sz="800" i="1" err="1">
                <a:solidFill>
                  <a:schemeClr val="tx1">
                    <a:lumMod val="50000"/>
                    <a:lumOff val="50000"/>
                  </a:schemeClr>
                </a:solidFill>
                <a:latin typeface="Verdana"/>
                <a:ea typeface="Verdana"/>
              </a:rPr>
              <a:t>Copernicus</a:t>
            </a:r>
            <a:r>
              <a:rPr lang="es-CO" sz="800" i="1" dirty="0">
                <a:solidFill>
                  <a:schemeClr val="tx1">
                    <a:lumMod val="50000"/>
                    <a:lumOff val="50000"/>
                  </a:schemeClr>
                </a:solidFill>
                <a:latin typeface="Verdana"/>
                <a:ea typeface="Verdana"/>
              </a:rPr>
              <a:t>), 2024.</a:t>
            </a:r>
            <a:endParaRPr lang="es-MX" sz="800" i="1" dirty="0">
              <a:solidFill>
                <a:schemeClr val="tx1">
                  <a:lumMod val="50000"/>
                  <a:lumOff val="50000"/>
                </a:schemeClr>
              </a:solidFill>
              <a:latin typeface="Verdana"/>
              <a:ea typeface="Verdana"/>
            </a:endParaRPr>
          </a:p>
        </p:txBody>
      </p:sp>
      <p:sp>
        <p:nvSpPr>
          <p:cNvPr id="17" name="CuadroTexto 16">
            <a:extLst>
              <a:ext uri="{FF2B5EF4-FFF2-40B4-BE49-F238E27FC236}">
                <a16:creationId xmlns:a16="http://schemas.microsoft.com/office/drawing/2014/main" id="{3AADE677-958D-0E90-51D8-6E1143188B43}"/>
              </a:ext>
            </a:extLst>
          </p:cNvPr>
          <p:cNvSpPr txBox="1"/>
          <p:nvPr/>
        </p:nvSpPr>
        <p:spPr>
          <a:xfrm>
            <a:off x="137747" y="4458519"/>
            <a:ext cx="11926809" cy="2246769"/>
          </a:xfrm>
          <a:prstGeom prst="rect">
            <a:avLst/>
          </a:prstGeom>
          <a:noFill/>
        </p:spPr>
        <p:txBody>
          <a:bodyPr wrap="square" lIns="91440" tIns="45720" rIns="91440" bIns="45720" rtlCol="0" anchor="t">
            <a:spAutoFit/>
          </a:bodyPr>
          <a:lstStyle/>
          <a:p>
            <a:pPr algn="just"/>
            <a:r>
              <a:rPr lang="es-MX" sz="900" dirty="0">
                <a:solidFill>
                  <a:schemeClr val="tx1">
                    <a:lumMod val="50000"/>
                    <a:lumOff val="50000"/>
                  </a:schemeClr>
                </a:solidFill>
                <a:latin typeface="Verdana"/>
                <a:ea typeface="Verdana"/>
              </a:rPr>
              <a:t>De</a:t>
            </a:r>
            <a:r>
              <a:rPr lang="es-MX" sz="1000" dirty="0">
                <a:solidFill>
                  <a:schemeClr val="tx1">
                    <a:lumMod val="50000"/>
                    <a:lumOff val="50000"/>
                  </a:schemeClr>
                </a:solidFill>
                <a:latin typeface="Verdana"/>
                <a:ea typeface="Verdana"/>
              </a:rPr>
              <a:t> acuerdo con el modelo global de pronóstico de aerosoles de combustión de biomasa (efectuado a partir del </a:t>
            </a:r>
            <a:r>
              <a:rPr lang="es-CO" sz="1000" dirty="0">
                <a:solidFill>
                  <a:schemeClr val="tx1">
                    <a:lumMod val="50000"/>
                    <a:lumOff val="50000"/>
                  </a:schemeClr>
                </a:solidFill>
                <a:latin typeface="Verdana"/>
                <a:ea typeface="Verdana"/>
              </a:rPr>
              <a:t>conjunto de satélites </a:t>
            </a:r>
            <a:r>
              <a:rPr lang="es-CO" sz="1000" dirty="0" err="1">
                <a:solidFill>
                  <a:schemeClr val="tx1">
                    <a:lumMod val="50000"/>
                    <a:lumOff val="50000"/>
                  </a:schemeClr>
                </a:solidFill>
                <a:latin typeface="Verdana"/>
                <a:ea typeface="Verdana"/>
              </a:rPr>
              <a:t>Sentinel</a:t>
            </a:r>
            <a:r>
              <a:rPr lang="es-CO" sz="1000" dirty="0">
                <a:solidFill>
                  <a:schemeClr val="tx1">
                    <a:lumMod val="50000"/>
                    <a:lumOff val="50000"/>
                  </a:schemeClr>
                </a:solidFill>
                <a:latin typeface="Verdana"/>
                <a:ea typeface="Verdana"/>
              </a:rPr>
              <a:t> del Programa de Observación de la Tierra</a:t>
            </a:r>
            <a:r>
              <a:rPr lang="es-MX" sz="1000" dirty="0">
                <a:solidFill>
                  <a:schemeClr val="tx1">
                    <a:lumMod val="50000"/>
                    <a:lumOff val="50000"/>
                  </a:schemeClr>
                </a:solidFill>
                <a:latin typeface="Verdana"/>
                <a:ea typeface="Verdana"/>
              </a:rPr>
              <a:t>), proporcionado por </a:t>
            </a:r>
            <a:r>
              <a:rPr lang="es-CO" sz="1000" dirty="0">
                <a:solidFill>
                  <a:schemeClr val="tx1">
                    <a:lumMod val="50000"/>
                    <a:lumOff val="50000"/>
                  </a:schemeClr>
                </a:solidFill>
                <a:latin typeface="Verdana"/>
                <a:ea typeface="Verdana"/>
              </a:rPr>
              <a:t>CAMS, el Servicio de Monitoreo de la Atmósfera de Copernicus,</a:t>
            </a:r>
            <a:r>
              <a:rPr lang="es-MX" sz="1000" dirty="0">
                <a:solidFill>
                  <a:schemeClr val="tx1">
                    <a:lumMod val="50000"/>
                    <a:lumOff val="50000"/>
                  </a:schemeClr>
                </a:solidFill>
                <a:latin typeface="Verdana"/>
                <a:ea typeface="Verdana"/>
              </a:rPr>
              <a:t> se observan concentraciones aumentadas de este contaminante a principios del mes de septiembre extendiéndose aproximadamente hasta los días los días 16 y 17 de septiembre, hacia el centro y sur del país, </a:t>
            </a:r>
            <a:r>
              <a:rPr lang="es-MX" sz="1000" dirty="0" err="1">
                <a:solidFill>
                  <a:schemeClr val="tx1">
                    <a:lumMod val="50000"/>
                    <a:lumOff val="50000"/>
                  </a:schemeClr>
                </a:solidFill>
                <a:latin typeface="Verdana"/>
                <a:ea typeface="Verdana"/>
              </a:rPr>
              <a:t>especificamente</a:t>
            </a:r>
            <a:r>
              <a:rPr lang="es-MX" sz="1000" dirty="0">
                <a:solidFill>
                  <a:schemeClr val="tx1">
                    <a:lumMod val="50000"/>
                    <a:lumOff val="50000"/>
                  </a:schemeClr>
                </a:solidFill>
                <a:latin typeface="Verdana"/>
                <a:ea typeface="Verdana"/>
              </a:rPr>
              <a:t> en el centro y sur de la región Andina y en la región Amazónica. Sin embargo, no se observan concentraciones de aerosoles por combustión de biomasa a lo largo del territorio colombiano correspondiente a la segunda quincena del mes de septiembre 2024. Debido a la temporada de incendios que se presenta anualmente en la Amazonía, se observa en el territorio colombiano el ingreso de masas de aire cargadas con aerosoles provenientes de la quema de biomasa originada en la selva Amazónica (del Brasil y Bolivia principalmente). Por lo general, la trayectoria de los contaminantes procedentes de estos incendios, se dispersan hacia el suroriente de Suramérica, sin embargo, los cambios repentinos en la dirección del viento en eventos puntuales pueden provocar un deterioro en la calidad del aire al sur de Colombia, principalmente al sur de la región Amazónica.</a:t>
            </a:r>
          </a:p>
          <a:p>
            <a:pPr algn="just"/>
            <a:endParaRPr lang="es-MX" sz="1000" dirty="0">
              <a:solidFill>
                <a:schemeClr val="tx1">
                  <a:lumMod val="50000"/>
                  <a:lumOff val="50000"/>
                </a:schemeClr>
              </a:solidFill>
              <a:latin typeface="Verdana"/>
              <a:ea typeface="Verdana"/>
            </a:endParaRPr>
          </a:p>
          <a:p>
            <a:pPr algn="just"/>
            <a:r>
              <a:rPr lang="es-ES" sz="1000" dirty="0">
                <a:solidFill>
                  <a:schemeClr val="tx1">
                    <a:lumMod val="50000"/>
                    <a:lumOff val="50000"/>
                  </a:schemeClr>
                </a:solidFill>
                <a:latin typeface="Verdana"/>
                <a:ea typeface="Verdana"/>
              </a:rPr>
              <a:t>Es de precisar que los modelos globales de pronóstico proporcionan información indicativa, adecuadas para orientar acerca de las tendencias en la distribución global de los contaminantes atmosféricos,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endParaRPr lang="es-MX" sz="1000" dirty="0">
              <a:solidFill>
                <a:schemeClr val="tx1">
                  <a:lumMod val="50000"/>
                  <a:lumOff val="50000"/>
                </a:schemeClr>
              </a:solidFill>
              <a:latin typeface="Verdana"/>
              <a:ea typeface="Verdana"/>
            </a:endParaRPr>
          </a:p>
        </p:txBody>
      </p:sp>
      <p:pic>
        <p:nvPicPr>
          <p:cNvPr id="3" name="Imagen 2">
            <a:extLst>
              <a:ext uri="{FF2B5EF4-FFF2-40B4-BE49-F238E27FC236}">
                <a16:creationId xmlns:a16="http://schemas.microsoft.com/office/drawing/2014/main" id="{89458FB3-DB22-BAB2-43AB-77227C417448}"/>
              </a:ext>
            </a:extLst>
          </p:cNvPr>
          <p:cNvPicPr>
            <a:picLocks noChangeAspect="1"/>
          </p:cNvPicPr>
          <p:nvPr/>
        </p:nvPicPr>
        <p:blipFill>
          <a:blip r:embed="rId6"/>
          <a:stretch>
            <a:fillRect/>
          </a:stretch>
        </p:blipFill>
        <p:spPr>
          <a:xfrm>
            <a:off x="676611" y="933719"/>
            <a:ext cx="3415175" cy="3232546"/>
          </a:xfrm>
          <a:prstGeom prst="rect">
            <a:avLst/>
          </a:prstGeom>
        </p:spPr>
      </p:pic>
      <p:pic>
        <p:nvPicPr>
          <p:cNvPr id="6" name="Imagen 5">
            <a:extLst>
              <a:ext uri="{FF2B5EF4-FFF2-40B4-BE49-F238E27FC236}">
                <a16:creationId xmlns:a16="http://schemas.microsoft.com/office/drawing/2014/main" id="{6BF97307-DDA7-4ED2-ADE5-B495DE4C5A8E}"/>
              </a:ext>
            </a:extLst>
          </p:cNvPr>
          <p:cNvPicPr>
            <a:picLocks noChangeAspect="1"/>
          </p:cNvPicPr>
          <p:nvPr/>
        </p:nvPicPr>
        <p:blipFill rotWithShape="1">
          <a:blip r:embed="rId7"/>
          <a:srcRect l="1870" t="8094" b="-1"/>
          <a:stretch/>
        </p:blipFill>
        <p:spPr>
          <a:xfrm rot="5400000">
            <a:off x="2630774" y="2393881"/>
            <a:ext cx="3232558" cy="250102"/>
          </a:xfrm>
          <a:prstGeom prst="rect">
            <a:avLst/>
          </a:prstGeom>
        </p:spPr>
      </p:pic>
    </p:spTree>
    <p:extLst>
      <p:ext uri="{BB962C8B-B14F-4D97-AF65-F5344CB8AC3E}">
        <p14:creationId xmlns:p14="http://schemas.microsoft.com/office/powerpoint/2010/main" val="27296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F69553C-CCB3-6F76-27C7-367B32EA060A}"/>
              </a:ext>
            </a:extLst>
          </p:cNvPr>
          <p:cNvPicPr>
            <a:picLocks noChangeAspect="1"/>
          </p:cNvPicPr>
          <p:nvPr/>
        </p:nvPicPr>
        <p:blipFill>
          <a:blip r:embed="rId2"/>
          <a:stretch>
            <a:fillRect/>
          </a:stretch>
        </p:blipFill>
        <p:spPr>
          <a:xfrm>
            <a:off x="2608786" y="0"/>
            <a:ext cx="6974428" cy="658425"/>
          </a:xfrm>
          <a:prstGeom prst="rect">
            <a:avLst/>
          </a:prstGeom>
        </p:spPr>
      </p:pic>
      <p:pic>
        <p:nvPicPr>
          <p:cNvPr id="7" name="Imagen 6">
            <a:extLst>
              <a:ext uri="{FF2B5EF4-FFF2-40B4-BE49-F238E27FC236}">
                <a16:creationId xmlns:a16="http://schemas.microsoft.com/office/drawing/2014/main" id="{98C63B99-5725-FD34-DEBA-3A7EB1AD7F53}"/>
              </a:ext>
            </a:extLst>
          </p:cNvPr>
          <p:cNvPicPr>
            <a:picLocks noChangeAspect="1"/>
          </p:cNvPicPr>
          <p:nvPr/>
        </p:nvPicPr>
        <p:blipFill>
          <a:blip r:embed="rId3"/>
          <a:stretch>
            <a:fillRect/>
          </a:stretch>
        </p:blipFill>
        <p:spPr>
          <a:xfrm>
            <a:off x="7709125" y="1011220"/>
            <a:ext cx="4329728" cy="3440275"/>
          </a:xfrm>
          <a:prstGeom prst="rect">
            <a:avLst/>
          </a:prstGeom>
        </p:spPr>
      </p:pic>
      <p:pic>
        <p:nvPicPr>
          <p:cNvPr id="10" name="Imagen 9">
            <a:extLst>
              <a:ext uri="{FF2B5EF4-FFF2-40B4-BE49-F238E27FC236}">
                <a16:creationId xmlns:a16="http://schemas.microsoft.com/office/drawing/2014/main" id="{5366520A-9E40-06AB-F9A0-52C1D0DC68D8}"/>
              </a:ext>
            </a:extLst>
          </p:cNvPr>
          <p:cNvPicPr>
            <a:picLocks noChangeAspect="1"/>
          </p:cNvPicPr>
          <p:nvPr/>
        </p:nvPicPr>
        <p:blipFill>
          <a:blip r:embed="rId4"/>
          <a:stretch>
            <a:fillRect/>
          </a:stretch>
        </p:blipFill>
        <p:spPr>
          <a:xfrm>
            <a:off x="8114768" y="118917"/>
            <a:ext cx="617273" cy="419136"/>
          </a:xfrm>
          <a:prstGeom prst="rect">
            <a:avLst/>
          </a:prstGeom>
        </p:spPr>
      </p:pic>
      <p:sp>
        <p:nvSpPr>
          <p:cNvPr id="11" name="Rectángulo 10">
            <a:extLst>
              <a:ext uri="{FF2B5EF4-FFF2-40B4-BE49-F238E27FC236}">
                <a16:creationId xmlns:a16="http://schemas.microsoft.com/office/drawing/2014/main" id="{344E5F6B-36D6-52E0-EF89-69A8CB1DE780}"/>
              </a:ext>
            </a:extLst>
          </p:cNvPr>
          <p:cNvSpPr/>
          <p:nvPr/>
        </p:nvSpPr>
        <p:spPr>
          <a:xfrm>
            <a:off x="313863" y="726341"/>
            <a:ext cx="6413565" cy="307777"/>
          </a:xfrm>
          <a:prstGeom prst="rect">
            <a:avLst/>
          </a:prstGeom>
        </p:spPr>
        <p:txBody>
          <a:bodyPr wrap="square" lIns="91440" tIns="45720" rIns="91440" bIns="45720" anchor="t">
            <a:spAutoFit/>
          </a:bodyPr>
          <a:lstStyle/>
          <a:p>
            <a:r>
              <a:rPr lang="es-CO" sz="1400" b="1" dirty="0">
                <a:solidFill>
                  <a:srgbClr val="2091C9"/>
                </a:solidFill>
                <a:latin typeface="Verdana"/>
                <a:ea typeface="Verdana"/>
                <a:cs typeface="Calibri"/>
                <a:sym typeface="Calibri"/>
              </a:rPr>
              <a:t>Pronóstico de Carbono Negro:</a:t>
            </a:r>
            <a:endParaRPr lang="es-CO" sz="1400" b="1" dirty="0">
              <a:solidFill>
                <a:srgbClr val="2091C9"/>
              </a:solidFill>
              <a:latin typeface="Verdana" panose="020B0604030504040204" pitchFamily="34" charset="0"/>
              <a:ea typeface="Verdana" panose="020B0604030504040204" pitchFamily="34" charset="0"/>
              <a:cs typeface="Calibri"/>
              <a:sym typeface="Calibri"/>
            </a:endParaRPr>
          </a:p>
        </p:txBody>
      </p:sp>
      <p:sp>
        <p:nvSpPr>
          <p:cNvPr id="2" name="Título 6">
            <a:extLst>
              <a:ext uri="{FF2B5EF4-FFF2-40B4-BE49-F238E27FC236}">
                <a16:creationId xmlns:a16="http://schemas.microsoft.com/office/drawing/2014/main" id="{795C79AA-1FDA-81AB-7A99-22D09727D455}"/>
              </a:ext>
            </a:extLst>
          </p:cNvPr>
          <p:cNvSpPr txBox="1">
            <a:spLocks/>
          </p:cNvSpPr>
          <p:nvPr/>
        </p:nvSpPr>
        <p:spPr>
          <a:xfrm>
            <a:off x="3290150" y="118325"/>
            <a:ext cx="4824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panose="020B0604030504040204" pitchFamily="34" charset="0"/>
                <a:ea typeface="Verdana" panose="020B0604030504040204" pitchFamily="34" charset="0"/>
              </a:rPr>
              <a:t>Carbono Negro</a:t>
            </a:r>
          </a:p>
        </p:txBody>
      </p:sp>
      <p:pic>
        <p:nvPicPr>
          <p:cNvPr id="3" name="Imagen 2">
            <a:extLst>
              <a:ext uri="{FF2B5EF4-FFF2-40B4-BE49-F238E27FC236}">
                <a16:creationId xmlns:a16="http://schemas.microsoft.com/office/drawing/2014/main" id="{E232D557-2CD1-004E-9220-3AADAA8C92DC}"/>
              </a:ext>
            </a:extLst>
          </p:cNvPr>
          <p:cNvPicPr>
            <a:picLocks noChangeAspect="1"/>
          </p:cNvPicPr>
          <p:nvPr/>
        </p:nvPicPr>
        <p:blipFill>
          <a:blip r:embed="rId5"/>
          <a:stretch>
            <a:fillRect/>
          </a:stretch>
        </p:blipFill>
        <p:spPr>
          <a:xfrm>
            <a:off x="3716997" y="1015850"/>
            <a:ext cx="336807" cy="3237945"/>
          </a:xfrm>
          <a:prstGeom prst="rect">
            <a:avLst/>
          </a:prstGeom>
        </p:spPr>
      </p:pic>
      <p:pic>
        <p:nvPicPr>
          <p:cNvPr id="4" name="Picture 4">
            <a:extLst>
              <a:ext uri="{FF2B5EF4-FFF2-40B4-BE49-F238E27FC236}">
                <a16:creationId xmlns:a16="http://schemas.microsoft.com/office/drawing/2014/main" id="{302ADA88-1DE9-7681-31AA-93A047CA67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428" y="2095552"/>
            <a:ext cx="990600" cy="285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B4382B0-AE23-B8DB-717A-258D097366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5306" y="2701138"/>
            <a:ext cx="933450" cy="723900"/>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B69D25D5-DE67-C7F7-7102-5EF800BA01E8}"/>
              </a:ext>
            </a:extLst>
          </p:cNvPr>
          <p:cNvSpPr txBox="1"/>
          <p:nvPr/>
        </p:nvSpPr>
        <p:spPr>
          <a:xfrm>
            <a:off x="252101" y="4260305"/>
            <a:ext cx="6067608" cy="369332"/>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MX" sz="900" i="1" dirty="0">
                <a:solidFill>
                  <a:schemeClr val="tx1">
                    <a:lumMod val="50000"/>
                    <a:lumOff val="50000"/>
                  </a:schemeClr>
                </a:solidFill>
              </a:rPr>
              <a:t>Pronóstico de Carbono negro – Profundidad óptica del aerosol.</a:t>
            </a:r>
          </a:p>
          <a:p>
            <a:r>
              <a:rPr lang="es-MX" sz="900" i="1" dirty="0">
                <a:solidFill>
                  <a:schemeClr val="tx1">
                    <a:lumMod val="50000"/>
                    <a:lumOff val="50000"/>
                  </a:schemeClr>
                </a:solidFill>
              </a:rPr>
              <a:t>Fuente: </a:t>
            </a:r>
            <a:r>
              <a:rPr lang="en-US" sz="900" i="1" dirty="0">
                <a:solidFill>
                  <a:schemeClr val="tx1">
                    <a:lumMod val="50000"/>
                    <a:lumOff val="50000"/>
                  </a:schemeClr>
                </a:solidFill>
              </a:rPr>
              <a:t>Global Modeling and Assimilation Office - GMAO</a:t>
            </a:r>
            <a:r>
              <a:rPr lang="es-MX" sz="900" i="1" dirty="0">
                <a:solidFill>
                  <a:schemeClr val="tx1">
                    <a:lumMod val="50000"/>
                    <a:lumOff val="50000"/>
                  </a:schemeClr>
                </a:solidFill>
              </a:rPr>
              <a:t> de la NASA, 2024. </a:t>
            </a:r>
          </a:p>
        </p:txBody>
      </p:sp>
      <p:sp>
        <p:nvSpPr>
          <p:cNvPr id="19" name="CuadroTexto 18">
            <a:extLst>
              <a:ext uri="{FF2B5EF4-FFF2-40B4-BE49-F238E27FC236}">
                <a16:creationId xmlns:a16="http://schemas.microsoft.com/office/drawing/2014/main" id="{D01A6FB7-A5E9-D0F6-4BE3-FAFD80F0C42F}"/>
              </a:ext>
            </a:extLst>
          </p:cNvPr>
          <p:cNvSpPr txBox="1"/>
          <p:nvPr/>
        </p:nvSpPr>
        <p:spPr>
          <a:xfrm>
            <a:off x="390575" y="4627462"/>
            <a:ext cx="11192704" cy="2069797"/>
          </a:xfrm>
          <a:prstGeom prst="rect">
            <a:avLst/>
          </a:prstGeom>
          <a:noFill/>
        </p:spPr>
        <p:txBody>
          <a:bodyPr wrap="square" lIns="91440" tIns="45720" rIns="91440" bIns="45720" rtlCol="0" anchor="t">
            <a:spAutoFit/>
          </a:bodyPr>
          <a:lstStyle/>
          <a:p>
            <a:pPr algn="just"/>
            <a:r>
              <a:rPr lang="es-MX" sz="1050" dirty="0">
                <a:solidFill>
                  <a:schemeClr val="tx1">
                    <a:lumMod val="50000"/>
                    <a:lumOff val="50000"/>
                  </a:schemeClr>
                </a:solidFill>
                <a:latin typeface="Verdana"/>
                <a:ea typeface="Verdana"/>
              </a:rPr>
              <a:t>De acuerdo con el modelo global de pronóstico de Carbono negro (efectuado a partir del Sistema de Observación de la Tierra Goddard - GEOS-5), proporcionado por GMAO, la Oficina Global de Modelado y Asimilación de la NASA,</a:t>
            </a:r>
            <a:r>
              <a:rPr lang="es-ES" sz="1050" dirty="0">
                <a:solidFill>
                  <a:schemeClr val="tx1">
                    <a:lumMod val="50000"/>
                    <a:lumOff val="50000"/>
                  </a:schemeClr>
                </a:solidFill>
                <a:latin typeface="Verdana"/>
                <a:ea typeface="Verdana"/>
              </a:rPr>
              <a:t> se observan concentraciones aumentadas de este contaminante en lo transcurrido del mes de septiembre 2024; así mismo, se ha observado al sur del territorio nacional el ingreso de concentraciones másicas de carbono negro procedentes de la quema de biomasa en la selva Amazónica del Brasil y Bolivia,  dicho comportamiento sugirió un impacto moderado con mayor relevancia entre los días del 1/09/2024 al 6/09/2024 y desde el 18/09/2024 hasta el 20/09/2024, principalmente en la región de la Amazonía, y sectores puntuales de la región Andina y en la región Orinoquía, denotándose mayor impacto en la región Amazónica.</a:t>
            </a:r>
            <a:endParaRPr lang="es-ES" dirty="0">
              <a:solidFill>
                <a:schemeClr val="tx1">
                  <a:lumMod val="50000"/>
                  <a:lumOff val="50000"/>
                </a:schemeClr>
              </a:solidFill>
              <a:ea typeface="Calibri"/>
              <a:cs typeface="Calibri"/>
            </a:endParaRPr>
          </a:p>
          <a:p>
            <a:pPr algn="just"/>
            <a:endParaRPr lang="es-MX" sz="105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MX" sz="1050" dirty="0">
                <a:solidFill>
                  <a:schemeClr val="tx1">
                    <a:lumMod val="50000"/>
                    <a:lumOff val="50000"/>
                  </a:schemeClr>
                </a:solidFill>
                <a:latin typeface="Verdana" panose="020B0604030504040204" pitchFamily="34" charset="0"/>
                <a:ea typeface="Verdana" panose="020B0604030504040204" pitchFamily="34" charset="0"/>
              </a:rPr>
              <a:t>Es de precisar que los modelos globales de pronóstico proporcionan </a:t>
            </a:r>
            <a:r>
              <a:rPr lang="es-MX" sz="1050" b="1" u="sng" dirty="0">
                <a:solidFill>
                  <a:schemeClr val="tx1">
                    <a:lumMod val="50000"/>
                    <a:lumOff val="50000"/>
                  </a:schemeClr>
                </a:solidFill>
                <a:latin typeface="Verdana" panose="020B0604030504040204" pitchFamily="34" charset="0"/>
                <a:ea typeface="Verdana" panose="020B0604030504040204" pitchFamily="34" charset="0"/>
              </a:rPr>
              <a:t>información indicativa</a:t>
            </a:r>
            <a:r>
              <a:rPr lang="es-MX" sz="1050" dirty="0">
                <a:solidFill>
                  <a:schemeClr val="tx1">
                    <a:lumMod val="50000"/>
                    <a:lumOff val="50000"/>
                  </a:schemeClr>
                </a:solidFill>
                <a:latin typeface="Verdana" panose="020B0604030504040204" pitchFamily="34" charset="0"/>
                <a:ea typeface="Verdana" panose="020B0604030504040204" pitchFamily="34" charset="0"/>
              </a:rPr>
              <a:t>,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p>
        </p:txBody>
      </p:sp>
      <p:sp>
        <p:nvSpPr>
          <p:cNvPr id="20" name="CuadroTexto 19">
            <a:extLst>
              <a:ext uri="{FF2B5EF4-FFF2-40B4-BE49-F238E27FC236}">
                <a16:creationId xmlns:a16="http://schemas.microsoft.com/office/drawing/2014/main" id="{6E02A1AB-3392-9E06-9512-97466CB5C9C2}"/>
              </a:ext>
            </a:extLst>
          </p:cNvPr>
          <p:cNvSpPr txBox="1"/>
          <p:nvPr/>
        </p:nvSpPr>
        <p:spPr>
          <a:xfrm>
            <a:off x="7881016" y="1169639"/>
            <a:ext cx="4027508" cy="30623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Carbono negro:</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a:t>
            </a:r>
            <a:r>
              <a:rPr lang="es-MX" sz="12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Carbono negro </a:t>
            </a: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es un aerosol que se encuentra contenido en el material particulado fino (PM2,5) y se compone esencialmente por carbón. Su principal fuente de emisión es la combustión incompleta de combustibles fósiles y de biomasa.</a:t>
            </a:r>
          </a:p>
          <a:p>
            <a:pPr marL="0" marR="0" lvl="0" indent="0" algn="just" rtl="0">
              <a:lnSpc>
                <a:spcPct val="100000"/>
              </a:lnSpc>
              <a:spcBef>
                <a:spcPts val="0"/>
              </a:spcBef>
              <a:spcAft>
                <a:spcPts val="0"/>
              </a:spcAft>
              <a:buClr>
                <a:srgbClr val="000000"/>
              </a:buClr>
              <a:buSzPts val="1000"/>
              <a:buFont typeface="Arial"/>
              <a:buNone/>
            </a:pP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Carbono negro se produce al quemar celulosa, por lo que usualmente se emplea como marcador o trazador de la combustión de biomasa generada a partir de los incendios de la cobertura vegetal. La profundidad óptica del aerosol es una medida de la cantidad total del aerosol en una columna vertical de la atmósfera. </a:t>
            </a:r>
            <a:endParaRPr lang="es-CO"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22" name="Imagen 21">
            <a:extLst>
              <a:ext uri="{FF2B5EF4-FFF2-40B4-BE49-F238E27FC236}">
                <a16:creationId xmlns:a16="http://schemas.microsoft.com/office/drawing/2014/main" id="{DE5F240C-C52D-045B-0180-E39C98FE1201}"/>
              </a:ext>
            </a:extLst>
          </p:cNvPr>
          <p:cNvPicPr>
            <a:picLocks noChangeAspect="1"/>
          </p:cNvPicPr>
          <p:nvPr/>
        </p:nvPicPr>
        <p:blipFill>
          <a:blip r:embed="rId8"/>
          <a:stretch>
            <a:fillRect/>
          </a:stretch>
        </p:blipFill>
        <p:spPr>
          <a:xfrm>
            <a:off x="219191" y="1062920"/>
            <a:ext cx="3516856" cy="3178335"/>
          </a:xfrm>
          <a:prstGeom prst="rect">
            <a:avLst/>
          </a:prstGeom>
        </p:spPr>
      </p:pic>
      <p:pic>
        <p:nvPicPr>
          <p:cNvPr id="23" name="Imagen 22">
            <a:extLst>
              <a:ext uri="{FF2B5EF4-FFF2-40B4-BE49-F238E27FC236}">
                <a16:creationId xmlns:a16="http://schemas.microsoft.com/office/drawing/2014/main" id="{94C76689-1962-AFFE-0D8A-822B9943F8AE}"/>
              </a:ext>
            </a:extLst>
          </p:cNvPr>
          <p:cNvPicPr>
            <a:picLocks noChangeAspect="1"/>
          </p:cNvPicPr>
          <p:nvPr/>
        </p:nvPicPr>
        <p:blipFill rotWithShape="1">
          <a:blip r:embed="rId9"/>
          <a:srcRect l="18842" r="18366"/>
          <a:stretch/>
        </p:blipFill>
        <p:spPr>
          <a:xfrm>
            <a:off x="4053804" y="1050274"/>
            <a:ext cx="2653255" cy="3169096"/>
          </a:xfrm>
          <a:prstGeom prst="rect">
            <a:avLst/>
          </a:prstGeom>
        </p:spPr>
      </p:pic>
    </p:spTree>
    <p:extLst>
      <p:ext uri="{BB962C8B-B14F-4D97-AF65-F5344CB8AC3E}">
        <p14:creationId xmlns:p14="http://schemas.microsoft.com/office/powerpoint/2010/main" val="3801073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F69553C-CCB3-6F76-27C7-367B32EA060A}"/>
              </a:ext>
            </a:extLst>
          </p:cNvPr>
          <p:cNvPicPr>
            <a:picLocks noChangeAspect="1"/>
          </p:cNvPicPr>
          <p:nvPr/>
        </p:nvPicPr>
        <p:blipFill>
          <a:blip r:embed="rId2"/>
          <a:stretch>
            <a:fillRect/>
          </a:stretch>
        </p:blipFill>
        <p:spPr>
          <a:xfrm>
            <a:off x="2608786" y="0"/>
            <a:ext cx="6974428" cy="658425"/>
          </a:xfrm>
          <a:prstGeom prst="rect">
            <a:avLst/>
          </a:prstGeom>
        </p:spPr>
      </p:pic>
      <p:pic>
        <p:nvPicPr>
          <p:cNvPr id="7" name="Imagen 6">
            <a:extLst>
              <a:ext uri="{FF2B5EF4-FFF2-40B4-BE49-F238E27FC236}">
                <a16:creationId xmlns:a16="http://schemas.microsoft.com/office/drawing/2014/main" id="{98C63B99-5725-FD34-DEBA-3A7EB1AD7F53}"/>
              </a:ext>
            </a:extLst>
          </p:cNvPr>
          <p:cNvPicPr>
            <a:picLocks noChangeAspect="1"/>
          </p:cNvPicPr>
          <p:nvPr/>
        </p:nvPicPr>
        <p:blipFill>
          <a:blip r:embed="rId3"/>
          <a:stretch>
            <a:fillRect/>
          </a:stretch>
        </p:blipFill>
        <p:spPr>
          <a:xfrm>
            <a:off x="6835614" y="1159903"/>
            <a:ext cx="5212532" cy="3133616"/>
          </a:xfrm>
          <a:prstGeom prst="rect">
            <a:avLst/>
          </a:prstGeom>
        </p:spPr>
      </p:pic>
      <p:sp>
        <p:nvSpPr>
          <p:cNvPr id="8" name="CuadroTexto 7">
            <a:extLst>
              <a:ext uri="{FF2B5EF4-FFF2-40B4-BE49-F238E27FC236}">
                <a16:creationId xmlns:a16="http://schemas.microsoft.com/office/drawing/2014/main" id="{0D7E67BD-8040-F0DA-EBB3-8211775F965C}"/>
              </a:ext>
            </a:extLst>
          </p:cNvPr>
          <p:cNvSpPr txBox="1"/>
          <p:nvPr/>
        </p:nvSpPr>
        <p:spPr>
          <a:xfrm>
            <a:off x="7218309" y="1391010"/>
            <a:ext cx="4433752" cy="2677656"/>
          </a:xfrm>
          <a:prstGeom prst="rect">
            <a:avLst/>
          </a:prstGeom>
          <a:noFill/>
        </p:spPr>
        <p:txBody>
          <a:bodyPr wrap="square" lIns="91440" tIns="45720" rIns="91440" bIns="45720" anchor="t">
            <a:spAutoFit/>
          </a:bodyPr>
          <a:lstStyle/>
          <a:p>
            <a:pPr algn="ctr"/>
            <a:r>
              <a:rPr lang="es-MX" sz="1600" b="1" dirty="0">
                <a:solidFill>
                  <a:schemeClr val="bg1"/>
                </a:solidFill>
                <a:latin typeface="Verdana"/>
                <a:ea typeface="Verdana"/>
                <a:cs typeface="Calibri"/>
                <a:sym typeface="Arial"/>
              </a:rPr>
              <a:t>Monóxido de Carbono:</a:t>
            </a:r>
            <a:endParaRPr lang="es-ES" sz="1600" b="1" dirty="0">
              <a:solidFill>
                <a:schemeClr val="bg1"/>
              </a:solidFill>
              <a:latin typeface="Verdana"/>
              <a:ea typeface="Verdana"/>
              <a:cs typeface="Calibri"/>
            </a:endParaRPr>
          </a:p>
          <a:p>
            <a:pPr marL="0" marR="0" lvl="0" indent="0" algn="just" rtl="0">
              <a:lnSpc>
                <a:spcPct val="100000"/>
              </a:lnSpc>
              <a:spcBef>
                <a:spcPts val="0"/>
              </a:spcBef>
              <a:spcAft>
                <a:spcPts val="0"/>
              </a:spcAft>
              <a:buClr>
                <a:srgbClr val="000000"/>
              </a:buClr>
              <a:buSzPts val="1000"/>
              <a:buFont typeface="Arial"/>
              <a:buNone/>
            </a:pP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endParaRPr>
          </a:p>
          <a:p>
            <a:pPr algn="just"/>
            <a:r>
              <a:rPr lang="es-MX" sz="1200" dirty="0">
                <a:solidFill>
                  <a:schemeClr val="bg1"/>
                </a:solidFill>
                <a:latin typeface="Verdana"/>
                <a:ea typeface="Calibri"/>
                <a:cs typeface="Calibri"/>
              </a:rPr>
              <a:t>En la tierra constantemente hay emisiones de gases por procesos de combustión, en la mayoría de las situaciones, la combustión no es completa y los incendios o la quema de combustibles fósiles producen una mezcla de gases, que incluyen dióxido de carbono, metano y monóxido de carbono.</a:t>
            </a:r>
            <a:r>
              <a:rPr lang="es-MX" sz="1400" dirty="0">
                <a:solidFill>
                  <a:schemeClr val="bg1"/>
                </a:solidFill>
                <a:latin typeface="Verdana"/>
                <a:ea typeface="Calibri"/>
                <a:cs typeface="Calibri"/>
              </a:rPr>
              <a:t> </a:t>
            </a:r>
          </a:p>
          <a:p>
            <a:pPr algn="just"/>
            <a:endParaRPr lang="es-MX" sz="1400" dirty="0">
              <a:solidFill>
                <a:schemeClr val="bg1"/>
              </a:solidFill>
              <a:latin typeface="Verdana"/>
              <a:ea typeface="Calibri"/>
              <a:cs typeface="Calibri"/>
            </a:endParaRPr>
          </a:p>
          <a:p>
            <a:pPr algn="just"/>
            <a:r>
              <a:rPr lang="es-CO" sz="1200" dirty="0">
                <a:solidFill>
                  <a:schemeClr val="bg1"/>
                </a:solidFill>
                <a:latin typeface="Verdana"/>
                <a:ea typeface="Verdana"/>
                <a:cs typeface="Calibri"/>
              </a:rPr>
              <a:t>Los pronósticos de CAMS, </a:t>
            </a:r>
            <a:r>
              <a:rPr lang="es-MX" sz="1200" dirty="0">
                <a:solidFill>
                  <a:schemeClr val="bg1"/>
                </a:solidFill>
                <a:latin typeface="Verdana"/>
                <a:ea typeface="Calibri"/>
                <a:cs typeface="Calibri"/>
              </a:rPr>
              <a:t>permite observar de manera global y regional las concentraciones de monóxido de carbono que se encuentran en la atmósfera.</a:t>
            </a:r>
            <a:r>
              <a:rPr lang="es-MX" sz="1400" dirty="0">
                <a:solidFill>
                  <a:srgbClr val="000000"/>
                </a:solidFill>
                <a:latin typeface="Calibri"/>
                <a:ea typeface="Calibri"/>
                <a:cs typeface="Calibri"/>
              </a:rPr>
              <a:t> </a:t>
            </a:r>
            <a:endParaRPr lang="es-MX" dirty="0">
              <a:solidFill>
                <a:srgbClr val="000000"/>
              </a:solidFill>
              <a:latin typeface="Calibri" panose="020F0502020204030204"/>
              <a:ea typeface="Calibri"/>
              <a:cs typeface="Calibri"/>
            </a:endParaRPr>
          </a:p>
          <a:p>
            <a:pPr algn="just"/>
            <a:endParaRPr lang="es-MX" sz="1400" dirty="0">
              <a:solidFill>
                <a:schemeClr val="bg1"/>
              </a:solidFill>
              <a:latin typeface="Verdana"/>
              <a:ea typeface="Calibri"/>
              <a:cs typeface="Calibri"/>
            </a:endParaRPr>
          </a:p>
        </p:txBody>
      </p:sp>
      <p:sp>
        <p:nvSpPr>
          <p:cNvPr id="9" name="Título 6">
            <a:extLst>
              <a:ext uri="{FF2B5EF4-FFF2-40B4-BE49-F238E27FC236}">
                <a16:creationId xmlns:a16="http://schemas.microsoft.com/office/drawing/2014/main" id="{5CCDDA3F-AADA-6B46-F41B-D81C704063BF}"/>
              </a:ext>
            </a:extLst>
          </p:cNvPr>
          <p:cNvSpPr txBox="1">
            <a:spLocks/>
          </p:cNvSpPr>
          <p:nvPr/>
        </p:nvSpPr>
        <p:spPr>
          <a:xfrm>
            <a:off x="3160450" y="60720"/>
            <a:ext cx="5019927"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a:ea typeface="Verdana"/>
              </a:rPr>
              <a:t>Monóxido de Carbono</a:t>
            </a:r>
          </a:p>
        </p:txBody>
      </p:sp>
      <p:pic>
        <p:nvPicPr>
          <p:cNvPr id="10" name="Imagen 9">
            <a:extLst>
              <a:ext uri="{FF2B5EF4-FFF2-40B4-BE49-F238E27FC236}">
                <a16:creationId xmlns:a16="http://schemas.microsoft.com/office/drawing/2014/main" id="{5366520A-9E40-06AB-F9A0-52C1D0DC68D8}"/>
              </a:ext>
            </a:extLst>
          </p:cNvPr>
          <p:cNvPicPr>
            <a:picLocks noChangeAspect="1"/>
          </p:cNvPicPr>
          <p:nvPr/>
        </p:nvPicPr>
        <p:blipFill>
          <a:blip r:embed="rId4"/>
          <a:stretch>
            <a:fillRect/>
          </a:stretch>
        </p:blipFill>
        <p:spPr>
          <a:xfrm>
            <a:off x="8114768" y="118917"/>
            <a:ext cx="617273" cy="419136"/>
          </a:xfrm>
          <a:prstGeom prst="rect">
            <a:avLst/>
          </a:prstGeom>
        </p:spPr>
      </p:pic>
      <p:sp>
        <p:nvSpPr>
          <p:cNvPr id="11" name="Rectángulo 10">
            <a:extLst>
              <a:ext uri="{FF2B5EF4-FFF2-40B4-BE49-F238E27FC236}">
                <a16:creationId xmlns:a16="http://schemas.microsoft.com/office/drawing/2014/main" id="{344E5F6B-36D6-52E0-EF89-69A8CB1DE780}"/>
              </a:ext>
            </a:extLst>
          </p:cNvPr>
          <p:cNvSpPr/>
          <p:nvPr/>
        </p:nvSpPr>
        <p:spPr>
          <a:xfrm>
            <a:off x="804744" y="765944"/>
            <a:ext cx="6413565" cy="307777"/>
          </a:xfrm>
          <a:prstGeom prst="rect">
            <a:avLst/>
          </a:prstGeom>
        </p:spPr>
        <p:txBody>
          <a:bodyPr wrap="square" lIns="91440" tIns="45720" rIns="91440" bIns="45720" anchor="t">
            <a:spAutoFit/>
          </a:bodyPr>
          <a:lstStyle/>
          <a:p>
            <a:r>
              <a:rPr lang="es-CO" sz="1400" b="1" dirty="0">
                <a:solidFill>
                  <a:srgbClr val="2091C9"/>
                </a:solidFill>
                <a:latin typeface="Verdana"/>
                <a:ea typeface="Verdana"/>
                <a:cs typeface="Calibri"/>
                <a:sym typeface="Calibri"/>
              </a:rPr>
              <a:t>Pronóstico Monóxido de Carbono:</a:t>
            </a:r>
          </a:p>
        </p:txBody>
      </p:sp>
      <p:grpSp>
        <p:nvGrpSpPr>
          <p:cNvPr id="12" name="Grupo 11">
            <a:extLst>
              <a:ext uri="{FF2B5EF4-FFF2-40B4-BE49-F238E27FC236}">
                <a16:creationId xmlns:a16="http://schemas.microsoft.com/office/drawing/2014/main" id="{783CE761-570C-8758-312F-1E213CCD3977}"/>
              </a:ext>
            </a:extLst>
          </p:cNvPr>
          <p:cNvGrpSpPr/>
          <p:nvPr/>
        </p:nvGrpSpPr>
        <p:grpSpPr>
          <a:xfrm>
            <a:off x="5532608" y="1630609"/>
            <a:ext cx="1109822" cy="2275086"/>
            <a:chOff x="5657035" y="1333675"/>
            <a:chExt cx="864000" cy="1730372"/>
          </a:xfrm>
        </p:grpSpPr>
        <p:pic>
          <p:nvPicPr>
            <p:cNvPr id="13" name="Imagen 12">
              <a:extLst>
                <a:ext uri="{FF2B5EF4-FFF2-40B4-BE49-F238E27FC236}">
                  <a16:creationId xmlns:a16="http://schemas.microsoft.com/office/drawing/2014/main" id="{4139EEFD-81DB-B3FD-FE34-758B4C2E4C7A}"/>
                </a:ext>
              </a:extLst>
            </p:cNvPr>
            <p:cNvPicPr>
              <a:picLocks noChangeAspect="1"/>
            </p:cNvPicPr>
            <p:nvPr/>
          </p:nvPicPr>
          <p:blipFill rotWithShape="1">
            <a:blip r:embed="rId5"/>
            <a:srcRect r="87789"/>
            <a:stretch/>
          </p:blipFill>
          <p:spPr>
            <a:xfrm>
              <a:off x="5660357" y="1333675"/>
              <a:ext cx="858979" cy="648000"/>
            </a:xfrm>
            <a:prstGeom prst="rect">
              <a:avLst/>
            </a:prstGeom>
          </p:spPr>
        </p:pic>
        <p:pic>
          <p:nvPicPr>
            <p:cNvPr id="14" name="Imagen 13">
              <a:extLst>
                <a:ext uri="{FF2B5EF4-FFF2-40B4-BE49-F238E27FC236}">
                  <a16:creationId xmlns:a16="http://schemas.microsoft.com/office/drawing/2014/main" id="{2A3598D6-D5C7-20AA-8FD9-3788AED7F060}"/>
                </a:ext>
              </a:extLst>
            </p:cNvPr>
            <p:cNvPicPr>
              <a:picLocks noChangeAspect="1"/>
            </p:cNvPicPr>
            <p:nvPr/>
          </p:nvPicPr>
          <p:blipFill rotWithShape="1">
            <a:blip r:embed="rId5"/>
            <a:srcRect l="11955" r="65492"/>
            <a:stretch/>
          </p:blipFill>
          <p:spPr>
            <a:xfrm>
              <a:off x="5657035" y="2032934"/>
              <a:ext cx="864000" cy="352914"/>
            </a:xfrm>
            <a:prstGeom prst="rect">
              <a:avLst/>
            </a:prstGeom>
          </p:spPr>
        </p:pic>
        <p:pic>
          <p:nvPicPr>
            <p:cNvPr id="15" name="Imagen 14">
              <a:extLst>
                <a:ext uri="{FF2B5EF4-FFF2-40B4-BE49-F238E27FC236}">
                  <a16:creationId xmlns:a16="http://schemas.microsoft.com/office/drawing/2014/main" id="{B5442C42-8274-728A-F8D6-EDBA406A8886}"/>
                </a:ext>
              </a:extLst>
            </p:cNvPr>
            <p:cNvPicPr>
              <a:picLocks noChangeAspect="1"/>
            </p:cNvPicPr>
            <p:nvPr/>
          </p:nvPicPr>
          <p:blipFill rotWithShape="1">
            <a:blip r:embed="rId5"/>
            <a:srcRect l="36017" r="55682" b="2587"/>
            <a:stretch/>
          </p:blipFill>
          <p:spPr>
            <a:xfrm>
              <a:off x="5777981" y="2416047"/>
              <a:ext cx="599404" cy="648000"/>
            </a:xfrm>
            <a:prstGeom prst="rect">
              <a:avLst/>
            </a:prstGeom>
          </p:spPr>
        </p:pic>
      </p:grpSp>
      <p:sp>
        <p:nvSpPr>
          <p:cNvPr id="16" name="CuadroTexto 15">
            <a:extLst>
              <a:ext uri="{FF2B5EF4-FFF2-40B4-BE49-F238E27FC236}">
                <a16:creationId xmlns:a16="http://schemas.microsoft.com/office/drawing/2014/main" id="{CCE3A074-838A-0140-1ED4-E07E7D9AC756}"/>
              </a:ext>
            </a:extLst>
          </p:cNvPr>
          <p:cNvSpPr txBox="1"/>
          <p:nvPr/>
        </p:nvSpPr>
        <p:spPr>
          <a:xfrm>
            <a:off x="425821" y="4125429"/>
            <a:ext cx="5996416" cy="338554"/>
          </a:xfrm>
          <a:prstGeom prst="rect">
            <a:avLst/>
          </a:prstGeom>
          <a:noFill/>
        </p:spPr>
        <p:txBody>
          <a:bodyPr wrap="square" lIns="91440" tIns="45720" rIns="91440" bIns="45720" anchor="t">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CO" sz="800" i="1" dirty="0">
                <a:solidFill>
                  <a:schemeClr val="tx1">
                    <a:lumMod val="50000"/>
                    <a:lumOff val="50000"/>
                  </a:schemeClr>
                </a:solidFill>
                <a:latin typeface="Verdana"/>
                <a:ea typeface="Verdana"/>
              </a:rPr>
              <a:t>Pronostico Monóxido de Carbono a 850 hPa (PPBV).</a:t>
            </a:r>
          </a:p>
          <a:p>
            <a:r>
              <a:rPr lang="es-CO" sz="800" i="1" dirty="0">
                <a:solidFill>
                  <a:schemeClr val="tx1">
                    <a:lumMod val="50000"/>
                    <a:lumOff val="50000"/>
                  </a:schemeClr>
                </a:solidFill>
                <a:latin typeface="Verdana"/>
                <a:ea typeface="Verdana"/>
              </a:rPr>
              <a:t>Fuente: proporcionada por CAMS (Servicio de Monitoreo de la Atmósfera de </a:t>
            </a:r>
            <a:r>
              <a:rPr lang="es-CO" sz="800" i="1" err="1">
                <a:solidFill>
                  <a:schemeClr val="tx1">
                    <a:lumMod val="50000"/>
                    <a:lumOff val="50000"/>
                  </a:schemeClr>
                </a:solidFill>
                <a:latin typeface="Verdana"/>
                <a:ea typeface="Verdana"/>
              </a:rPr>
              <a:t>Copernicus</a:t>
            </a:r>
            <a:r>
              <a:rPr lang="es-CO" sz="800" i="1" dirty="0">
                <a:solidFill>
                  <a:schemeClr val="tx1">
                    <a:lumMod val="50000"/>
                    <a:lumOff val="50000"/>
                  </a:schemeClr>
                </a:solidFill>
                <a:latin typeface="Verdana"/>
                <a:ea typeface="Verdana"/>
              </a:rPr>
              <a:t>), 2024.</a:t>
            </a:r>
            <a:endParaRPr lang="es-MX" sz="800" i="1" dirty="0">
              <a:solidFill>
                <a:schemeClr val="tx1">
                  <a:lumMod val="50000"/>
                  <a:lumOff val="50000"/>
                </a:schemeClr>
              </a:solidFill>
              <a:latin typeface="Verdana"/>
              <a:ea typeface="Verdana"/>
            </a:endParaRPr>
          </a:p>
        </p:txBody>
      </p:sp>
      <p:sp>
        <p:nvSpPr>
          <p:cNvPr id="17" name="CuadroTexto 16">
            <a:extLst>
              <a:ext uri="{FF2B5EF4-FFF2-40B4-BE49-F238E27FC236}">
                <a16:creationId xmlns:a16="http://schemas.microsoft.com/office/drawing/2014/main" id="{3AADE677-958D-0E90-51D8-6E1143188B43}"/>
              </a:ext>
            </a:extLst>
          </p:cNvPr>
          <p:cNvSpPr txBox="1"/>
          <p:nvPr/>
        </p:nvSpPr>
        <p:spPr>
          <a:xfrm>
            <a:off x="126541" y="4570578"/>
            <a:ext cx="11926809" cy="1938992"/>
          </a:xfrm>
          <a:prstGeom prst="rect">
            <a:avLst/>
          </a:prstGeom>
          <a:noFill/>
        </p:spPr>
        <p:txBody>
          <a:bodyPr wrap="square" lIns="91440" tIns="45720" rIns="91440" bIns="45720" rtlCol="0" anchor="t">
            <a:spAutoFit/>
          </a:bodyPr>
          <a:lstStyle/>
          <a:p>
            <a:pPr algn="just"/>
            <a:r>
              <a:rPr lang="es-MX" sz="900" dirty="0">
                <a:solidFill>
                  <a:schemeClr val="tx1">
                    <a:lumMod val="50000"/>
                    <a:lumOff val="50000"/>
                  </a:schemeClr>
                </a:solidFill>
                <a:latin typeface="Verdana"/>
                <a:ea typeface="Verdana"/>
              </a:rPr>
              <a:t>De</a:t>
            </a:r>
            <a:r>
              <a:rPr lang="es-MX" sz="1000" dirty="0">
                <a:solidFill>
                  <a:schemeClr val="tx1">
                    <a:lumMod val="50000"/>
                    <a:lumOff val="50000"/>
                  </a:schemeClr>
                </a:solidFill>
                <a:latin typeface="Verdana"/>
                <a:ea typeface="Verdana"/>
              </a:rPr>
              <a:t> acuerdo con el modelo global de pronóstico de Monóxido de Carbono (efectuado a partir del </a:t>
            </a:r>
            <a:r>
              <a:rPr lang="es-CO" sz="1000" dirty="0">
                <a:solidFill>
                  <a:schemeClr val="tx1">
                    <a:lumMod val="50000"/>
                    <a:lumOff val="50000"/>
                  </a:schemeClr>
                </a:solidFill>
                <a:latin typeface="Verdana"/>
                <a:ea typeface="Verdana"/>
              </a:rPr>
              <a:t>conjunto de satélites </a:t>
            </a:r>
            <a:r>
              <a:rPr lang="es-CO" sz="1000" dirty="0" err="1">
                <a:solidFill>
                  <a:schemeClr val="tx1">
                    <a:lumMod val="50000"/>
                    <a:lumOff val="50000"/>
                  </a:schemeClr>
                </a:solidFill>
                <a:latin typeface="Verdana"/>
                <a:ea typeface="Verdana"/>
              </a:rPr>
              <a:t>Sentinel</a:t>
            </a:r>
            <a:r>
              <a:rPr lang="es-CO" sz="1000" dirty="0">
                <a:solidFill>
                  <a:schemeClr val="tx1">
                    <a:lumMod val="50000"/>
                    <a:lumOff val="50000"/>
                  </a:schemeClr>
                </a:solidFill>
                <a:latin typeface="Verdana"/>
                <a:ea typeface="Verdana"/>
              </a:rPr>
              <a:t> del Programa de Observación de la Tierra</a:t>
            </a:r>
            <a:r>
              <a:rPr lang="es-MX" sz="1000" dirty="0">
                <a:solidFill>
                  <a:schemeClr val="tx1">
                    <a:lumMod val="50000"/>
                    <a:lumOff val="50000"/>
                  </a:schemeClr>
                </a:solidFill>
                <a:latin typeface="Verdana"/>
                <a:ea typeface="Verdana"/>
              </a:rPr>
              <a:t>), proporcionado por </a:t>
            </a:r>
            <a:r>
              <a:rPr lang="es-CO" sz="1000" dirty="0">
                <a:solidFill>
                  <a:schemeClr val="tx1">
                    <a:lumMod val="50000"/>
                    <a:lumOff val="50000"/>
                  </a:schemeClr>
                </a:solidFill>
                <a:latin typeface="Verdana"/>
                <a:ea typeface="Verdana"/>
              </a:rPr>
              <a:t>CAMS, el Servicio de Monitoreo de la Atmósfera de </a:t>
            </a:r>
            <a:r>
              <a:rPr lang="es-CO" sz="1000" dirty="0" err="1">
                <a:solidFill>
                  <a:schemeClr val="tx1">
                    <a:lumMod val="50000"/>
                    <a:lumOff val="50000"/>
                  </a:schemeClr>
                </a:solidFill>
                <a:latin typeface="Verdana"/>
                <a:ea typeface="Verdana"/>
              </a:rPr>
              <a:t>Copernicus</a:t>
            </a:r>
            <a:r>
              <a:rPr lang="es-CO" sz="1000" dirty="0">
                <a:solidFill>
                  <a:schemeClr val="tx1">
                    <a:lumMod val="50000"/>
                    <a:lumOff val="50000"/>
                  </a:schemeClr>
                </a:solidFill>
                <a:latin typeface="Verdana"/>
                <a:ea typeface="Verdana"/>
              </a:rPr>
              <a:t>,</a:t>
            </a:r>
            <a:r>
              <a:rPr lang="es-MX" sz="1000" dirty="0">
                <a:solidFill>
                  <a:schemeClr val="tx1">
                    <a:lumMod val="50000"/>
                    <a:lumOff val="50000"/>
                  </a:schemeClr>
                </a:solidFill>
                <a:latin typeface="Verdana"/>
                <a:ea typeface="Verdana"/>
              </a:rPr>
              <a:t> en lo corrido del mes de septiembre se ha observado el ingreso de masas de aire con contenidos de monóxido de carbono procedentes de la quema de biomasa en la selva Amazónica del Brasil y Bolivia. Se observó principalmente al centro y sur del país un aumento en las concentraciones de este contaminante marcador de la quema de biomasa, principalmente procedente de los incendios que se generan comúnmente en los meses de agosto, septiembre y octubre, en la selva Amazónica. Como se observa en las imágenes de pronóstico de monóxido de carbono, la trayectoria de los  contaminantes se dispersó hacia el occidente, oriente y sur del territorio nacional, sugiriendo un impacto moderado, principalmente en los primeros días del mes de septiembre.</a:t>
            </a:r>
            <a:endParaRPr lang="es-ES" sz="1000" dirty="0">
              <a:solidFill>
                <a:schemeClr val="tx1">
                  <a:lumMod val="50000"/>
                  <a:lumOff val="50000"/>
                </a:schemeClr>
              </a:solidFill>
              <a:latin typeface="Verdana"/>
              <a:ea typeface="Verdana"/>
            </a:endParaRPr>
          </a:p>
          <a:p>
            <a:pPr algn="just"/>
            <a:endParaRPr lang="es-MX" sz="1000" dirty="0">
              <a:solidFill>
                <a:schemeClr val="tx1">
                  <a:lumMod val="50000"/>
                  <a:lumOff val="50000"/>
                </a:schemeClr>
              </a:solidFill>
              <a:latin typeface="Verdana"/>
              <a:ea typeface="Verdana"/>
            </a:endParaRPr>
          </a:p>
          <a:p>
            <a:pPr algn="just"/>
            <a:r>
              <a:rPr lang="es-ES" sz="1000" dirty="0">
                <a:solidFill>
                  <a:schemeClr val="tx1">
                    <a:lumMod val="50000"/>
                    <a:lumOff val="50000"/>
                  </a:schemeClr>
                </a:solidFill>
                <a:latin typeface="Verdana"/>
                <a:ea typeface="Verdana"/>
              </a:rPr>
              <a:t>Es de precisar que los modelos globales de pronóstico proporcionan información indicativa, adecuadas para orientar acerca de las tendencias en la distribución global de los contaminantes atmosféricos,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endParaRPr lang="es-MX" sz="1000" dirty="0">
              <a:solidFill>
                <a:schemeClr val="tx1">
                  <a:lumMod val="50000"/>
                  <a:lumOff val="50000"/>
                </a:schemeClr>
              </a:solidFill>
              <a:latin typeface="Verdana"/>
              <a:ea typeface="Verdana"/>
            </a:endParaRPr>
          </a:p>
        </p:txBody>
      </p:sp>
      <p:pic>
        <p:nvPicPr>
          <p:cNvPr id="4" name="Imagen 3">
            <a:extLst>
              <a:ext uri="{FF2B5EF4-FFF2-40B4-BE49-F238E27FC236}">
                <a16:creationId xmlns:a16="http://schemas.microsoft.com/office/drawing/2014/main" id="{97805F5D-99F0-BE5D-81A1-9CE227E85E4D}"/>
              </a:ext>
            </a:extLst>
          </p:cNvPr>
          <p:cNvPicPr>
            <a:picLocks noChangeAspect="1"/>
          </p:cNvPicPr>
          <p:nvPr/>
        </p:nvPicPr>
        <p:blipFill>
          <a:blip r:embed="rId6"/>
          <a:stretch>
            <a:fillRect/>
          </a:stretch>
        </p:blipFill>
        <p:spPr>
          <a:xfrm>
            <a:off x="520063" y="1070752"/>
            <a:ext cx="4379092" cy="3088045"/>
          </a:xfrm>
          <a:prstGeom prst="rect">
            <a:avLst/>
          </a:prstGeom>
        </p:spPr>
      </p:pic>
      <p:pic>
        <p:nvPicPr>
          <p:cNvPr id="18" name="Imagen 17">
            <a:extLst>
              <a:ext uri="{FF2B5EF4-FFF2-40B4-BE49-F238E27FC236}">
                <a16:creationId xmlns:a16="http://schemas.microsoft.com/office/drawing/2014/main" id="{D14D4A68-B75E-8D64-40F4-4C48898A1463}"/>
              </a:ext>
            </a:extLst>
          </p:cNvPr>
          <p:cNvPicPr>
            <a:picLocks noChangeAspect="1"/>
          </p:cNvPicPr>
          <p:nvPr/>
        </p:nvPicPr>
        <p:blipFill>
          <a:blip r:embed="rId7"/>
          <a:stretch>
            <a:fillRect/>
          </a:stretch>
        </p:blipFill>
        <p:spPr>
          <a:xfrm rot="5400000">
            <a:off x="3584819" y="2372415"/>
            <a:ext cx="2946205" cy="292669"/>
          </a:xfrm>
          <a:prstGeom prst="rect">
            <a:avLst/>
          </a:prstGeom>
        </p:spPr>
      </p:pic>
    </p:spTree>
    <p:extLst>
      <p:ext uri="{BB962C8B-B14F-4D97-AF65-F5344CB8AC3E}">
        <p14:creationId xmlns:p14="http://schemas.microsoft.com/office/powerpoint/2010/main" val="32780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E2E4A36-30A4-B2D2-1AD6-5A2406EC72E7}"/>
              </a:ext>
            </a:extLst>
          </p:cNvPr>
          <p:cNvPicPr>
            <a:picLocks noChangeAspect="1"/>
          </p:cNvPicPr>
          <p:nvPr/>
        </p:nvPicPr>
        <p:blipFill>
          <a:blip r:embed="rId2"/>
          <a:stretch>
            <a:fillRect/>
          </a:stretch>
        </p:blipFill>
        <p:spPr>
          <a:xfrm>
            <a:off x="2608786" y="0"/>
            <a:ext cx="6974428" cy="664522"/>
          </a:xfrm>
          <a:prstGeom prst="rect">
            <a:avLst/>
          </a:prstGeom>
        </p:spPr>
      </p:pic>
      <p:sp>
        <p:nvSpPr>
          <p:cNvPr id="7" name="Título 6">
            <a:extLst>
              <a:ext uri="{FF2B5EF4-FFF2-40B4-BE49-F238E27FC236}">
                <a16:creationId xmlns:a16="http://schemas.microsoft.com/office/drawing/2014/main" id="{C16BDD75-54DC-9FEB-F22A-8B14CFB20FF0}"/>
              </a:ext>
            </a:extLst>
          </p:cNvPr>
          <p:cNvSpPr txBox="1">
            <a:spLocks/>
          </p:cNvSpPr>
          <p:nvPr/>
        </p:nvSpPr>
        <p:spPr>
          <a:xfrm>
            <a:off x="3055801" y="-35974"/>
            <a:ext cx="5370647"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600" b="1" dirty="0">
                <a:solidFill>
                  <a:schemeClr val="bg1"/>
                </a:solidFill>
                <a:latin typeface="Verdana" panose="020B0604030504040204" pitchFamily="34" charset="0"/>
                <a:ea typeface="Verdana" panose="020B0604030504040204" pitchFamily="34" charset="0"/>
              </a:rPr>
              <a:t>Predicción climática </a:t>
            </a:r>
          </a:p>
          <a:p>
            <a:pPr algn="ctr"/>
            <a:r>
              <a:rPr lang="es-ES" sz="1600" b="1" dirty="0">
                <a:solidFill>
                  <a:schemeClr val="bg1"/>
                </a:solidFill>
                <a:latin typeface="Verdana" panose="020B0604030504040204" pitchFamily="34" charset="0"/>
                <a:ea typeface="Verdana" panose="020B0604030504040204" pitchFamily="34" charset="0"/>
              </a:rPr>
              <a:t>Precipitación-Temperatura</a:t>
            </a:r>
          </a:p>
          <a:p>
            <a:pPr algn="ctr"/>
            <a:r>
              <a:rPr lang="es-ES" sz="1600" b="1" dirty="0">
                <a:solidFill>
                  <a:schemeClr val="bg1"/>
                </a:solidFill>
                <a:latin typeface="Verdana" panose="020B0604030504040204" pitchFamily="34" charset="0"/>
                <a:ea typeface="Verdana" panose="020B0604030504040204" pitchFamily="34" charset="0"/>
              </a:rPr>
              <a:t>Octubre 2024</a:t>
            </a:r>
          </a:p>
        </p:txBody>
      </p:sp>
      <p:pic>
        <p:nvPicPr>
          <p:cNvPr id="8" name="Imagen 7">
            <a:extLst>
              <a:ext uri="{FF2B5EF4-FFF2-40B4-BE49-F238E27FC236}">
                <a16:creationId xmlns:a16="http://schemas.microsoft.com/office/drawing/2014/main" id="{80C79FF1-8438-1E52-B2F7-0ED60E82F8A5}"/>
              </a:ext>
            </a:extLst>
          </p:cNvPr>
          <p:cNvPicPr>
            <a:picLocks noChangeAspect="1"/>
          </p:cNvPicPr>
          <p:nvPr/>
        </p:nvPicPr>
        <p:blipFill rotWithShape="1">
          <a:blip r:embed="rId3"/>
          <a:srcRect l="7688" t="81875" r="62215" b="8661"/>
          <a:stretch/>
        </p:blipFill>
        <p:spPr>
          <a:xfrm>
            <a:off x="2116525" y="945741"/>
            <a:ext cx="2518696" cy="445312"/>
          </a:xfrm>
          <a:prstGeom prst="rect">
            <a:avLst/>
          </a:prstGeom>
        </p:spPr>
      </p:pic>
      <p:pic>
        <p:nvPicPr>
          <p:cNvPr id="9" name="Imagen 8">
            <a:extLst>
              <a:ext uri="{FF2B5EF4-FFF2-40B4-BE49-F238E27FC236}">
                <a16:creationId xmlns:a16="http://schemas.microsoft.com/office/drawing/2014/main" id="{C7D5EDA9-6098-1D45-E5CE-098325BD6E02}"/>
              </a:ext>
            </a:extLst>
          </p:cNvPr>
          <p:cNvPicPr>
            <a:picLocks noChangeAspect="1"/>
          </p:cNvPicPr>
          <p:nvPr/>
        </p:nvPicPr>
        <p:blipFill>
          <a:blip r:embed="rId4"/>
          <a:stretch>
            <a:fillRect/>
          </a:stretch>
        </p:blipFill>
        <p:spPr>
          <a:xfrm>
            <a:off x="7657759" y="946172"/>
            <a:ext cx="2396085" cy="449876"/>
          </a:xfrm>
          <a:prstGeom prst="rect">
            <a:avLst/>
          </a:prstGeom>
        </p:spPr>
      </p:pic>
      <p:pic>
        <p:nvPicPr>
          <p:cNvPr id="11" name="Imagen 10">
            <a:extLst>
              <a:ext uri="{FF2B5EF4-FFF2-40B4-BE49-F238E27FC236}">
                <a16:creationId xmlns:a16="http://schemas.microsoft.com/office/drawing/2014/main" id="{29D05052-F6FA-9B3D-C2BF-A772E9C86ECE}"/>
              </a:ext>
            </a:extLst>
          </p:cNvPr>
          <p:cNvPicPr>
            <a:picLocks noChangeAspect="1"/>
          </p:cNvPicPr>
          <p:nvPr/>
        </p:nvPicPr>
        <p:blipFill>
          <a:blip r:embed="rId5"/>
          <a:stretch>
            <a:fillRect/>
          </a:stretch>
        </p:blipFill>
        <p:spPr>
          <a:xfrm>
            <a:off x="3839007" y="1673328"/>
            <a:ext cx="1902117" cy="4115157"/>
          </a:xfrm>
          <a:prstGeom prst="rect">
            <a:avLst/>
          </a:prstGeom>
        </p:spPr>
      </p:pic>
      <p:sp>
        <p:nvSpPr>
          <p:cNvPr id="12" name="Rectángulo 11">
            <a:extLst>
              <a:ext uri="{FF2B5EF4-FFF2-40B4-BE49-F238E27FC236}">
                <a16:creationId xmlns:a16="http://schemas.microsoft.com/office/drawing/2014/main" id="{D4E0578E-27AF-5DBD-C497-320E6508CC69}"/>
              </a:ext>
            </a:extLst>
          </p:cNvPr>
          <p:cNvSpPr/>
          <p:nvPr/>
        </p:nvSpPr>
        <p:spPr>
          <a:xfrm>
            <a:off x="9495009" y="1672978"/>
            <a:ext cx="1972768" cy="4115507"/>
          </a:xfrm>
          <a:prstGeom prst="rect">
            <a:avLst/>
          </a:prstGeom>
          <a:solidFill>
            <a:srgbClr val="CB372F"/>
          </a:solidFill>
          <a:ln>
            <a:solidFill>
              <a:srgbClr val="9929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5E788F5D-2379-2B0C-DC68-7A9CA58CB8E9}"/>
              </a:ext>
            </a:extLst>
          </p:cNvPr>
          <p:cNvSpPr txBox="1"/>
          <p:nvPr/>
        </p:nvSpPr>
        <p:spPr>
          <a:xfrm>
            <a:off x="804184" y="6222215"/>
            <a:ext cx="11052699" cy="415498"/>
          </a:xfrm>
          <a:prstGeom prst="rect">
            <a:avLst/>
          </a:prstGeom>
          <a:noFill/>
        </p:spPr>
        <p:txBody>
          <a:bodyPr wrap="square" rtlCol="0">
            <a:spAutoFit/>
          </a:bodyPr>
          <a:lstStyle/>
          <a:p>
            <a:pPr algn="ctr"/>
            <a:r>
              <a:rPr lang="es-MX" sz="1050" b="1" i="1" dirty="0">
                <a:solidFill>
                  <a:schemeClr val="tx1">
                    <a:lumMod val="50000"/>
                    <a:lumOff val="50000"/>
                  </a:schemeClr>
                </a:solidFill>
                <a:latin typeface="Verdana" panose="020B0604030504040204" pitchFamily="34" charset="0"/>
                <a:ea typeface="Verdana" panose="020B0604030504040204" pitchFamily="34" charset="0"/>
              </a:rPr>
              <a:t>Predicción de la precipitación y la temperatura máxima mensual emitida por la subdirección de Meteorología. </a:t>
            </a:r>
          </a:p>
          <a:p>
            <a:pPr algn="ctr"/>
            <a:r>
              <a:rPr lang="es-MX" sz="1050" b="1" i="1" dirty="0">
                <a:solidFill>
                  <a:schemeClr val="tx1">
                    <a:lumMod val="50000"/>
                    <a:lumOff val="50000"/>
                  </a:schemeClr>
                </a:solidFill>
                <a:latin typeface="Verdana" panose="020B0604030504040204" pitchFamily="34" charset="0"/>
                <a:ea typeface="Verdana" panose="020B0604030504040204" pitchFamily="34" charset="0"/>
              </a:rPr>
              <a:t>Fuente: IDEAM, 2024.</a:t>
            </a:r>
          </a:p>
        </p:txBody>
      </p:sp>
      <p:sp>
        <p:nvSpPr>
          <p:cNvPr id="14" name="CuadroTexto 13">
            <a:extLst>
              <a:ext uri="{FF2B5EF4-FFF2-40B4-BE49-F238E27FC236}">
                <a16:creationId xmlns:a16="http://schemas.microsoft.com/office/drawing/2014/main" id="{BF4054BC-6C4B-1277-2A86-BEC9EBD20230}"/>
              </a:ext>
            </a:extLst>
          </p:cNvPr>
          <p:cNvSpPr txBox="1"/>
          <p:nvPr/>
        </p:nvSpPr>
        <p:spPr>
          <a:xfrm>
            <a:off x="3839007" y="1946262"/>
            <a:ext cx="1904260" cy="3293209"/>
          </a:xfrm>
          <a:prstGeom prst="rect">
            <a:avLst/>
          </a:prstGeom>
          <a:noFill/>
        </p:spPr>
        <p:txBody>
          <a:bodyPr wrap="square" lIns="91440" tIns="45720" rIns="91440" bIns="45720" anchor="t">
            <a:spAutoFit/>
          </a:bodyPr>
          <a:lstStyle/>
          <a:p>
            <a:pPr marL="0" marR="0" lvl="0" indent="0" algn="ctr" rtl="0">
              <a:lnSpc>
                <a:spcPct val="100000"/>
              </a:lnSpc>
              <a:spcBef>
                <a:spcPts val="0"/>
              </a:spcBef>
              <a:spcAft>
                <a:spcPts val="0"/>
              </a:spcAft>
              <a:buClr>
                <a:srgbClr val="000000"/>
              </a:buClr>
              <a:buSzPts val="1000"/>
              <a:buFont typeface="Arial"/>
              <a:buNone/>
            </a:pPr>
            <a:endParaRPr lang="es-MX" sz="10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Precipitación:</a:t>
            </a:r>
          </a:p>
          <a:p>
            <a:pPr marL="0" marR="0" lvl="0" indent="0" algn="ctr"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r>
              <a:rPr lang="es-MX" sz="900" b="1" dirty="0">
                <a:solidFill>
                  <a:schemeClr val="bg1"/>
                </a:solidFill>
                <a:latin typeface="Verdana"/>
                <a:ea typeface="Verdana"/>
                <a:cs typeface="Calibri"/>
                <a:sym typeface="Arial"/>
              </a:rPr>
              <a:t>La predicción del </a:t>
            </a:r>
            <a:r>
              <a:rPr lang="es-MX" sz="900" b="1" dirty="0" err="1">
                <a:solidFill>
                  <a:schemeClr val="bg1"/>
                </a:solidFill>
                <a:latin typeface="Verdana"/>
                <a:ea typeface="Verdana"/>
                <a:cs typeface="Calibri"/>
                <a:sym typeface="Arial"/>
              </a:rPr>
              <a:t>Ideam</a:t>
            </a:r>
            <a:r>
              <a:rPr lang="es-MX" sz="900" b="1" dirty="0">
                <a:solidFill>
                  <a:schemeClr val="bg1"/>
                </a:solidFill>
                <a:latin typeface="Verdana"/>
                <a:ea typeface="Verdana"/>
                <a:cs typeface="Calibri"/>
                <a:sym typeface="Arial"/>
              </a:rPr>
              <a:t> estima para octubre de 2024 precipitaciones por encima de los promedios </a:t>
            </a:r>
            <a:r>
              <a:rPr lang="es-ES" sz="900" b="1" dirty="0">
                <a:solidFill>
                  <a:schemeClr val="bg1"/>
                </a:solidFill>
                <a:latin typeface="Verdana"/>
                <a:ea typeface="Verdana"/>
                <a:cs typeface="Calibri"/>
                <a:sym typeface="Arial"/>
              </a:rPr>
              <a:t>en San Andrés y Providencia, regiones Caribe, Andina y Pacífica, en el departamento de Putumayo, oeste de Caquetá y Trapecio Amazónico.</a:t>
            </a:r>
          </a:p>
          <a:p>
            <a:pPr algn="just">
              <a:buSzPts val="1000"/>
            </a:pPr>
            <a:endParaRPr lang="es-ES" sz="900" b="1" dirty="0">
              <a:solidFill>
                <a:schemeClr val="bg1"/>
              </a:solidFill>
              <a:latin typeface="Verdana"/>
              <a:ea typeface="Verdana"/>
              <a:cs typeface="Calibri"/>
              <a:sym typeface="Arial"/>
            </a:endParaRPr>
          </a:p>
          <a:p>
            <a:pPr algn="just">
              <a:buSzPts val="1000"/>
            </a:pPr>
            <a:r>
              <a:rPr lang="es-ES" sz="900" b="1" dirty="0">
                <a:solidFill>
                  <a:schemeClr val="bg1"/>
                </a:solidFill>
                <a:latin typeface="Verdana"/>
                <a:ea typeface="Verdana"/>
                <a:cs typeface="Calibri"/>
                <a:sym typeface="Arial"/>
              </a:rPr>
              <a:t>Para el golfo de Urabá, regiones de la Orinoquía y Amazonía se esperan lluvias deficitarias con respecto a la climatología de referencia. ​</a:t>
            </a:r>
            <a:endParaRPr lang="es-MX" sz="900" b="1" dirty="0">
              <a:solidFill>
                <a:schemeClr val="bg1"/>
              </a:solidFill>
              <a:latin typeface="Verdana"/>
              <a:ea typeface="Verdana"/>
              <a:cs typeface="Calibri"/>
            </a:endParaRPr>
          </a:p>
          <a:p>
            <a:pPr lvl="0" algn="just">
              <a:buClr>
                <a:srgbClr val="000000"/>
              </a:buClr>
              <a:buSzPts val="1000"/>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15" name="CuadroTexto 14">
            <a:extLst>
              <a:ext uri="{FF2B5EF4-FFF2-40B4-BE49-F238E27FC236}">
                <a16:creationId xmlns:a16="http://schemas.microsoft.com/office/drawing/2014/main" id="{62DFC8A0-289F-023D-0394-3C27725FB17B}"/>
              </a:ext>
            </a:extLst>
          </p:cNvPr>
          <p:cNvSpPr txBox="1"/>
          <p:nvPr/>
        </p:nvSpPr>
        <p:spPr>
          <a:xfrm>
            <a:off x="9593626" y="2121181"/>
            <a:ext cx="1775534" cy="2246769"/>
          </a:xfrm>
          <a:prstGeom prst="rect">
            <a:avLst/>
          </a:prstGeom>
          <a:noFill/>
        </p:spPr>
        <p:txBody>
          <a:bodyPr wrap="square" lIns="91440" tIns="45720" rIns="91440" bIns="45720" anchor="t">
            <a:spAutoFit/>
          </a:bodyPr>
          <a:lstStyle/>
          <a:p>
            <a:pPr marL="0" marR="0" lvl="0" indent="0" algn="ctr" rtl="0">
              <a:lnSpc>
                <a:spcPct val="100000"/>
              </a:lnSpc>
              <a:spcBef>
                <a:spcPts val="0"/>
              </a:spcBef>
              <a:spcAft>
                <a:spcPts val="0"/>
              </a:spcAft>
              <a:buClr>
                <a:srgbClr val="000000"/>
              </a:buClr>
              <a:buSzPts val="1000"/>
              <a:buFont typeface="Arial"/>
              <a:buNone/>
            </a:pP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r>
              <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Temperatura máxima:</a:t>
            </a:r>
          </a:p>
          <a:p>
            <a:pPr marL="0" marR="0" lvl="0" indent="0" algn="ctr"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9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r>
              <a:rPr lang="es-MX" sz="900" b="1" dirty="0">
                <a:solidFill>
                  <a:schemeClr val="bg1"/>
                </a:solidFill>
                <a:latin typeface="Verdana"/>
                <a:ea typeface="Verdana"/>
                <a:cs typeface="Calibri"/>
                <a:sym typeface="Arial"/>
              </a:rPr>
              <a:t>Para el mes de octubre 2024 se prevén </a:t>
            </a:r>
            <a:r>
              <a:rPr lang="es-ES" sz="900" b="1" dirty="0">
                <a:solidFill>
                  <a:schemeClr val="bg1"/>
                </a:solidFill>
                <a:latin typeface="Verdana"/>
                <a:ea typeface="Verdana"/>
                <a:cs typeface="Calibri"/>
                <a:sym typeface="Arial"/>
              </a:rPr>
              <a:t> anomalías de la  temperatura media del aire con valores positivos en la mayor parte del país; excepto en sectores puntuales de la región Caribe, región Andina, región Orinoquia y Amazonia .​</a:t>
            </a:r>
            <a:endParaRPr lang="es-MX" sz="900" b="1" dirty="0">
              <a:solidFill>
                <a:schemeClr val="bg1"/>
              </a:solidFill>
              <a:latin typeface="Verdana"/>
              <a:ea typeface="Verdana"/>
              <a:cs typeface="Calibri"/>
              <a:sym typeface="Arial"/>
            </a:endParaRPr>
          </a:p>
        </p:txBody>
      </p:sp>
      <p:pic>
        <p:nvPicPr>
          <p:cNvPr id="3" name="Imagen 2">
            <a:extLst>
              <a:ext uri="{FF2B5EF4-FFF2-40B4-BE49-F238E27FC236}">
                <a16:creationId xmlns:a16="http://schemas.microsoft.com/office/drawing/2014/main" id="{1C02ECA6-B251-9824-C605-4FCE66907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912" y="1537640"/>
            <a:ext cx="3403951" cy="4405113"/>
          </a:xfrm>
          <a:prstGeom prst="rect">
            <a:avLst/>
          </a:prstGeom>
        </p:spPr>
      </p:pic>
      <p:pic>
        <p:nvPicPr>
          <p:cNvPr id="5" name="Imagen 4">
            <a:extLst>
              <a:ext uri="{FF2B5EF4-FFF2-40B4-BE49-F238E27FC236}">
                <a16:creationId xmlns:a16="http://schemas.microsoft.com/office/drawing/2014/main" id="{19066961-F735-3C6D-0FAC-DF07CF6292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8915" y="1557657"/>
            <a:ext cx="3403951" cy="4405113"/>
          </a:xfrm>
          <a:prstGeom prst="rect">
            <a:avLst/>
          </a:prstGeom>
        </p:spPr>
      </p:pic>
    </p:spTree>
    <p:extLst>
      <p:ext uri="{BB962C8B-B14F-4D97-AF65-F5344CB8AC3E}">
        <p14:creationId xmlns:p14="http://schemas.microsoft.com/office/powerpoint/2010/main" val="649479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grama de flujo: operación manual 29">
            <a:extLst>
              <a:ext uri="{FF2B5EF4-FFF2-40B4-BE49-F238E27FC236}">
                <a16:creationId xmlns:a16="http://schemas.microsoft.com/office/drawing/2014/main" id="{B475D790-9DEB-7D56-D1FE-1BA7880FF56E}"/>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a:gsLst>
              <a:gs pos="33580">
                <a:srgbClr val="DD0000"/>
              </a:gs>
              <a:gs pos="0">
                <a:srgbClr val="C00000"/>
              </a:gs>
              <a:gs pos="97000">
                <a:srgbClr val="FF0000"/>
              </a:gs>
              <a:gs pos="73000">
                <a:srgbClr val="FF0000"/>
              </a:gs>
              <a:gs pos="100000">
                <a:srgbClr val="FF3300"/>
              </a:gs>
            </a:gsLst>
            <a:lin ang="5400000" scaled="1"/>
          </a:gra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ítulo 6">
            <a:extLst>
              <a:ext uri="{FF2B5EF4-FFF2-40B4-BE49-F238E27FC236}">
                <a16:creationId xmlns:a16="http://schemas.microsoft.com/office/drawing/2014/main" id="{C4DD361F-A469-3539-B156-829229B49BC3}"/>
              </a:ext>
            </a:extLst>
          </p:cNvPr>
          <p:cNvSpPr txBox="1">
            <a:spLocks/>
          </p:cNvSpPr>
          <p:nvPr/>
        </p:nvSpPr>
        <p:spPr>
          <a:xfrm>
            <a:off x="4114522" y="28767"/>
            <a:ext cx="4561966"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Proyección de las condiciones para el riesgo de incendios de la cobertura vegetal</a:t>
            </a:r>
            <a:r>
              <a:rPr lang="es-MX" sz="1400" b="1" dirty="0">
                <a:solidFill>
                  <a:schemeClr val="bg1"/>
                </a:solidFill>
                <a:latin typeface="Verdana" panose="020B0604030504040204" pitchFamily="34" charset="0"/>
                <a:ea typeface="Verdana" panose="020B0604030504040204" pitchFamily="34" charset="0"/>
              </a:rPr>
              <a:t> Octubre 2024</a:t>
            </a:r>
          </a:p>
        </p:txBody>
      </p:sp>
      <p:pic>
        <p:nvPicPr>
          <p:cNvPr id="6" name="object 3">
            <a:extLst>
              <a:ext uri="{FF2B5EF4-FFF2-40B4-BE49-F238E27FC236}">
                <a16:creationId xmlns:a16="http://schemas.microsoft.com/office/drawing/2014/main" id="{EAC68C62-A268-9D89-A1CD-01997ED3DD40}"/>
              </a:ext>
            </a:extLst>
          </p:cNvPr>
          <p:cNvPicPr/>
          <p:nvPr/>
        </p:nvPicPr>
        <p:blipFill>
          <a:blip r:embed="rId2" cstate="print"/>
          <a:stretch>
            <a:fillRect/>
          </a:stretch>
        </p:blipFill>
        <p:spPr>
          <a:xfrm>
            <a:off x="8772625" y="78279"/>
            <a:ext cx="368808" cy="504444"/>
          </a:xfrm>
          <a:prstGeom prst="rect">
            <a:avLst/>
          </a:prstGeom>
        </p:spPr>
      </p:pic>
      <p:sp>
        <p:nvSpPr>
          <p:cNvPr id="7" name="Google Shape;310;p9">
            <a:extLst>
              <a:ext uri="{FF2B5EF4-FFF2-40B4-BE49-F238E27FC236}">
                <a16:creationId xmlns:a16="http://schemas.microsoft.com/office/drawing/2014/main" id="{4EFC7E3A-ECE7-CB10-C7C4-0443E62E989B}"/>
              </a:ext>
            </a:extLst>
          </p:cNvPr>
          <p:cNvSpPr txBox="1"/>
          <p:nvPr/>
        </p:nvSpPr>
        <p:spPr>
          <a:xfrm>
            <a:off x="9816353" y="833557"/>
            <a:ext cx="2152746" cy="1031332"/>
          </a:xfrm>
          <a:prstGeom prst="rect">
            <a:avLst/>
          </a:prstGeom>
          <a:solidFill>
            <a:srgbClr val="FF0000"/>
          </a:solidFill>
          <a:ln>
            <a:noFill/>
          </a:ln>
        </p:spPr>
        <p:txBody>
          <a:bodyPr spcFirstLastPara="1" wrap="square" lIns="91425" tIns="45700" rIns="91425" bIns="45700" anchor="t" anchorCtr="0">
            <a:spAutoFit/>
          </a:bodyPr>
          <a:lstStyle/>
          <a:p>
            <a:pPr algn="ctr">
              <a:lnSpc>
                <a:spcPct val="78000"/>
              </a:lnSpc>
              <a:buClr>
                <a:srgbClr val="000000"/>
              </a:buClr>
              <a:buSzPts val="1000"/>
              <a:buFont typeface="Arial"/>
              <a:buNone/>
            </a:pPr>
            <a:r>
              <a:rPr lang="es-CO" sz="900" b="1"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MUY ALTA</a:t>
            </a:r>
            <a:endParaRPr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algn="ctr">
              <a:lnSpc>
                <a:spcPct val="75000"/>
              </a:lnSpc>
              <a:buClr>
                <a:srgbClr val="000000"/>
              </a:buClr>
              <a:buSzPts val="1000"/>
              <a:buFont typeface="Arial"/>
              <a:buNone/>
            </a:pPr>
            <a:r>
              <a:rPr lang="es-CO"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La humedad disponible en la vegetación presente es muy escasa, así como las precipitaciones esperadas para el mes; la temperatura, la radiación solar y el viento son muy altos, lo cual favorece la propagación del fuego.</a:t>
            </a:r>
            <a:endParaRPr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8" name="Google Shape;311;p9">
            <a:extLst>
              <a:ext uri="{FF2B5EF4-FFF2-40B4-BE49-F238E27FC236}">
                <a16:creationId xmlns:a16="http://schemas.microsoft.com/office/drawing/2014/main" id="{6171F8D6-2660-4AD3-9F01-100D3FB53D0C}"/>
              </a:ext>
            </a:extLst>
          </p:cNvPr>
          <p:cNvSpPr txBox="1"/>
          <p:nvPr/>
        </p:nvSpPr>
        <p:spPr>
          <a:xfrm>
            <a:off x="9816353" y="1832273"/>
            <a:ext cx="2152746" cy="1031332"/>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ALTA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La humedad disponible en la vegetación presente es escasa, así como las precipitaciones esperadas para el mes; la temperatura, la radiación solar y el viento son altos, lo cual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9" name="Google Shape;312;p9">
            <a:extLst>
              <a:ext uri="{FF2B5EF4-FFF2-40B4-BE49-F238E27FC236}">
                <a16:creationId xmlns:a16="http://schemas.microsoft.com/office/drawing/2014/main" id="{5F3301E4-6D3F-A2FA-3CEA-3C31B966ECF2}"/>
              </a:ext>
            </a:extLst>
          </p:cNvPr>
          <p:cNvSpPr txBox="1"/>
          <p:nvPr/>
        </p:nvSpPr>
        <p:spPr>
          <a:xfrm>
            <a:off x="9816353" y="2838839"/>
            <a:ext cx="2152746" cy="1031332"/>
          </a:xfrm>
          <a:prstGeom prst="rect">
            <a:avLst/>
          </a:prstGeom>
          <a:solidFill>
            <a:srgbClr val="FFED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MODERADA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pero, las precipitaciones esperadas para el mes son escasas; la temperatura, la radiación solar y el viento son altos, lo cual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0" name="Google Shape;314;p9">
            <a:extLst>
              <a:ext uri="{FF2B5EF4-FFF2-40B4-BE49-F238E27FC236}">
                <a16:creationId xmlns:a16="http://schemas.microsoft.com/office/drawing/2014/main" id="{CF60193B-AB8F-05C5-08B5-1A5B5324CD3C}"/>
              </a:ext>
            </a:extLst>
          </p:cNvPr>
          <p:cNvSpPr txBox="1"/>
          <p:nvPr/>
        </p:nvSpPr>
        <p:spPr>
          <a:xfrm>
            <a:off x="9816353" y="3859078"/>
            <a:ext cx="2177725" cy="1031332"/>
          </a:xfrm>
          <a:prstGeom prst="rect">
            <a:avLst/>
          </a:prstGeom>
          <a:solidFill>
            <a:srgbClr val="00FF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BAJA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algn="ctr">
              <a:lnSpc>
                <a:spcPct val="75000"/>
              </a:lnSpc>
              <a:buClr>
                <a:srgbClr val="000000"/>
              </a:buClr>
              <a:buSzPts val="1000"/>
            </a:pPr>
            <a:r>
              <a:rPr lang="es-CO" sz="900" b="0" i="0" u="none" strike="noStrike" cap="none" dirty="0">
                <a:solidFill>
                  <a:schemeClr val="tx1">
                    <a:lumMod val="50000"/>
                    <a:lumOff val="50000"/>
                  </a:schemeClr>
                </a:solidFill>
                <a:latin typeface="Verdana"/>
                <a:ea typeface="Verdana"/>
                <a:cs typeface="Calibri"/>
                <a:sym typeface="Calibri"/>
              </a:rPr>
              <a:t>Hay disponibilidad de humedad en la vegetación presente y se esperan precipitaciones moderadas para el mes; la temperatura, la radiación solar y </a:t>
            </a:r>
            <a:r>
              <a:rPr lang="es-CO" sz="900" dirty="0">
                <a:solidFill>
                  <a:schemeClr val="tx1">
                    <a:lumMod val="50000"/>
                    <a:lumOff val="50000"/>
                  </a:schemeClr>
                </a:solidFill>
                <a:latin typeface="Verdana"/>
                <a:ea typeface="Verdana"/>
                <a:cs typeface="Calibri"/>
                <a:sym typeface="Calibri"/>
              </a:rPr>
              <a:t>los </a:t>
            </a:r>
            <a:r>
              <a:rPr lang="es-CO" sz="900" b="0" i="0" u="none" strike="noStrike" cap="none" dirty="0">
                <a:solidFill>
                  <a:schemeClr val="tx1">
                    <a:lumMod val="50000"/>
                    <a:lumOff val="50000"/>
                  </a:schemeClr>
                </a:solidFill>
                <a:latin typeface="Verdana"/>
                <a:ea typeface="Verdana"/>
                <a:cs typeface="Calibri"/>
                <a:sym typeface="Calibri"/>
              </a:rPr>
              <a:t>vientos son bajos, lo cual inhibe en alguna medida la propagación del fuego.</a:t>
            </a:r>
            <a:endParaRPr sz="900" b="0" i="0" u="none" strike="noStrike" cap="none" dirty="0">
              <a:solidFill>
                <a:schemeClr val="tx1">
                  <a:lumMod val="50000"/>
                  <a:lumOff val="50000"/>
                </a:schemeClr>
              </a:solidFill>
              <a:latin typeface="Verdana"/>
              <a:ea typeface="Verdana"/>
              <a:cs typeface="Calibri"/>
              <a:sym typeface="Calibri"/>
            </a:endParaRPr>
          </a:p>
        </p:txBody>
      </p:sp>
      <p:sp>
        <p:nvSpPr>
          <p:cNvPr id="11" name="Google Shape;313;p9">
            <a:extLst>
              <a:ext uri="{FF2B5EF4-FFF2-40B4-BE49-F238E27FC236}">
                <a16:creationId xmlns:a16="http://schemas.microsoft.com/office/drawing/2014/main" id="{240FB5A8-02E7-4D12-22C9-ED24A99347F3}"/>
              </a:ext>
            </a:extLst>
          </p:cNvPr>
          <p:cNvSpPr txBox="1"/>
          <p:nvPr/>
        </p:nvSpPr>
        <p:spPr>
          <a:xfrm>
            <a:off x="9816353" y="4879317"/>
            <a:ext cx="2177725" cy="927458"/>
          </a:xfrm>
          <a:prstGeom prst="rect">
            <a:avLst/>
          </a:prstGeom>
          <a:solidFill>
            <a:srgbClr val="52AE32"/>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MUY BAJA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las precipitaciones esperadas para el mes son altas; la temperatura, la radiación solar y el viento son muy bajos, lo cual no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2" name="Google Shape;315;p9">
            <a:extLst>
              <a:ext uri="{FF2B5EF4-FFF2-40B4-BE49-F238E27FC236}">
                <a16:creationId xmlns:a16="http://schemas.microsoft.com/office/drawing/2014/main" id="{5A7D82CA-1C48-8D4B-5FE0-6B29A1B4B1B2}"/>
              </a:ext>
            </a:extLst>
          </p:cNvPr>
          <p:cNvSpPr txBox="1"/>
          <p:nvPr/>
        </p:nvSpPr>
        <p:spPr>
          <a:xfrm>
            <a:off x="9816353" y="5807854"/>
            <a:ext cx="2152746" cy="719708"/>
          </a:xfrm>
          <a:prstGeom prst="rect">
            <a:avLst/>
          </a:prstGeom>
          <a:solidFill>
            <a:srgbClr val="DAEEF3"/>
          </a:solidFill>
          <a:ln>
            <a:noFill/>
          </a:ln>
        </p:spPr>
        <p:txBody>
          <a:bodyPr spcFirstLastPara="1" wrap="square" lIns="91425" tIns="45700" rIns="91425" bIns="45700" anchor="ctr"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SIN CONDICIÓN</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esperan niveles con valores en el rango de los mínimos para que se desarrollen incendios en la vegetación  respecto a los valores históricos del mes.</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5" name="Google Shape;320;p9">
            <a:extLst>
              <a:ext uri="{FF2B5EF4-FFF2-40B4-BE49-F238E27FC236}">
                <a16:creationId xmlns:a16="http://schemas.microsoft.com/office/drawing/2014/main" id="{D2A3E58D-E7D9-73A6-5325-8A1E65B17ED3}"/>
              </a:ext>
            </a:extLst>
          </p:cNvPr>
          <p:cNvSpPr txBox="1"/>
          <p:nvPr/>
        </p:nvSpPr>
        <p:spPr>
          <a:xfrm>
            <a:off x="70809" y="757542"/>
            <a:ext cx="5120735" cy="5524549"/>
          </a:xfrm>
          <a:prstGeom prst="rect">
            <a:avLst/>
          </a:prstGeom>
          <a:noFill/>
          <a:ln>
            <a:noFill/>
          </a:ln>
        </p:spPr>
        <p:txBody>
          <a:bodyPr spcFirstLastPara="1" wrap="square" lIns="91425" tIns="45700" rIns="90000" bIns="45700" anchor="t" anchorCtr="0">
            <a:spAutoFit/>
          </a:bodyPr>
          <a:lstStyle/>
          <a:p>
            <a:pPr algn="just">
              <a:spcAft>
                <a:spcPts val="1200"/>
              </a:spcAft>
            </a:pPr>
            <a:r>
              <a:rPr lang="es-ES" sz="900" b="1" i="0" u="none" strike="noStrike" cap="none" dirty="0">
                <a:solidFill>
                  <a:srgbClr val="5C77DF"/>
                </a:solidFill>
                <a:latin typeface="Verdana"/>
                <a:ea typeface="Verdana"/>
                <a:cs typeface="Calibri"/>
                <a:sym typeface="Calibri"/>
              </a:rPr>
              <a:t>Región Caribe: </a:t>
            </a:r>
            <a:r>
              <a:rPr lang="es-ES" sz="900" dirty="0">
                <a:solidFill>
                  <a:schemeClr val="tx1">
                    <a:lumMod val="50000"/>
                    <a:lumOff val="50000"/>
                  </a:schemeClr>
                </a:solidFill>
                <a:latin typeface="Verdana"/>
                <a:ea typeface="Verdana"/>
                <a:cs typeface="Calibri"/>
              </a:rPr>
              <a:t>Se espera que la mayor parte de los departamentos de La Guajira, Córdoba, Atlántico y Sucre presente una </a:t>
            </a:r>
            <a:r>
              <a:rPr lang="es-ES" sz="900" b="1" dirty="0">
                <a:solidFill>
                  <a:srgbClr val="FFC000"/>
                </a:solidFill>
                <a:latin typeface="Verdana"/>
                <a:ea typeface="Verdana"/>
                <a:cs typeface="Calibri"/>
              </a:rPr>
              <a:t>alta </a:t>
            </a:r>
            <a:r>
              <a:rPr lang="es-ES" sz="900" dirty="0">
                <a:solidFill>
                  <a:schemeClr val="tx1">
                    <a:lumMod val="50000"/>
                    <a:lumOff val="50000"/>
                  </a:schemeClr>
                </a:solidFill>
                <a:latin typeface="Verdana"/>
                <a:ea typeface="Verdana"/>
                <a:cs typeface="Calibri"/>
              </a:rPr>
              <a:t>condición. Además, se anticipa esta misma condición en algunas áreas dispersas de Bolívar, Magdalena, Cesar y el noroccidente de Antioquia. Por otro lado, se prevé una condición </a:t>
            </a:r>
            <a:r>
              <a:rPr lang="es-ES" sz="900" b="1" dirty="0">
                <a:solidFill>
                  <a:srgbClr val="FFED00"/>
                </a:solidFill>
                <a:latin typeface="Verdana"/>
                <a:ea typeface="Verdana"/>
                <a:cs typeface="Calibri"/>
              </a:rPr>
              <a:t>moderada </a:t>
            </a:r>
            <a:r>
              <a:rPr lang="es-CO" sz="900" dirty="0">
                <a:solidFill>
                  <a:schemeClr val="tx1">
                    <a:lumMod val="50000"/>
                    <a:lumOff val="50000"/>
                  </a:schemeClr>
                </a:solidFill>
                <a:latin typeface="Verdana"/>
                <a:ea typeface="Verdana"/>
                <a:cs typeface="Calibri"/>
              </a:rPr>
              <a:t>en la mayor parte de Cesar y Bolívar, oriente de Magdalena, así como en el norte de Antioquia y algunas zonas de La Guajira, Sucre y Córdoba. En las áreas de mayor altitud de la Sierra Nevada de Santa Marta y en ciertas regiones limítrofes con Venezuela en el departamento de Cesar, se espera una condición que variará entre</a:t>
            </a:r>
            <a:r>
              <a:rPr lang="es-ES" sz="900" dirty="0">
                <a:solidFill>
                  <a:schemeClr val="tx1">
                    <a:lumMod val="50000"/>
                    <a:lumOff val="50000"/>
                  </a:schemeClr>
                </a:solidFill>
                <a:latin typeface="Verdana"/>
                <a:ea typeface="Verdana"/>
                <a:cs typeface="Calibri"/>
              </a:rPr>
              <a:t>  </a:t>
            </a:r>
            <a:r>
              <a:rPr lang="es-ES" sz="900" b="1" dirty="0">
                <a:solidFill>
                  <a:srgbClr val="00FF00"/>
                </a:solidFill>
                <a:latin typeface="Verdana" panose="020B0604030504040204" pitchFamily="34" charset="0"/>
                <a:ea typeface="Verdana" panose="020B0604030504040204" pitchFamily="34" charset="0"/>
                <a:cs typeface="Calibri"/>
                <a:sym typeface="Calibri"/>
              </a:rPr>
              <a:t>baja </a:t>
            </a:r>
            <a:r>
              <a:rPr lang="es-ES" sz="900" dirty="0">
                <a:solidFill>
                  <a:schemeClr val="tx1">
                    <a:lumMod val="50000"/>
                    <a:lumOff val="50000"/>
                  </a:schemeClr>
                </a:solidFill>
                <a:latin typeface="Verdana"/>
                <a:ea typeface="Verdana"/>
                <a:cs typeface="Calibri"/>
                <a:sym typeface="Calibri"/>
              </a:rPr>
              <a:t>a</a:t>
            </a:r>
            <a:r>
              <a:rPr lang="es-ES" sz="900" b="1" dirty="0">
                <a:solidFill>
                  <a:srgbClr val="00FF00"/>
                </a:solidFill>
                <a:latin typeface="Verdana" panose="020B0604030504040204" pitchFamily="34" charset="0"/>
                <a:ea typeface="Verdana" panose="020B0604030504040204" pitchFamily="34" charset="0"/>
                <a:cs typeface="Calibri"/>
                <a:sym typeface="Calibri"/>
              </a:rPr>
              <a:t> </a:t>
            </a:r>
            <a:r>
              <a:rPr lang="es-ES" sz="900" b="1" dirty="0">
                <a:solidFill>
                  <a:srgbClr val="52AE32"/>
                </a:solidFill>
                <a:latin typeface="Verdana" panose="020B0604030504040204" pitchFamily="34" charset="0"/>
                <a:ea typeface="Verdana" panose="020B0604030504040204" pitchFamily="34" charset="0"/>
                <a:cs typeface="Calibri"/>
                <a:sym typeface="Calibri"/>
              </a:rPr>
              <a:t>muy baja.</a:t>
            </a:r>
            <a:r>
              <a:rPr lang="es-ES" sz="900" b="1" dirty="0">
                <a:solidFill>
                  <a:srgbClr val="00FF00"/>
                </a:solidFill>
                <a:latin typeface="Verdana" panose="020B0604030504040204" pitchFamily="34" charset="0"/>
                <a:ea typeface="Verdana" panose="020B0604030504040204" pitchFamily="34" charset="0"/>
                <a:cs typeface="Calibri"/>
                <a:sym typeface="Calibri"/>
              </a:rPr>
              <a:t> </a:t>
            </a:r>
          </a:p>
          <a:p>
            <a:pPr algn="just">
              <a:spcAft>
                <a:spcPts val="1200"/>
              </a:spcAft>
            </a:pPr>
            <a:r>
              <a:rPr lang="es-ES" sz="9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Andina: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anticipa una condición </a:t>
            </a:r>
            <a:r>
              <a:rPr lang="es-ES" sz="900" b="1" dirty="0">
                <a:solidFill>
                  <a:srgbClr val="FFC000"/>
                </a:solidFill>
                <a:latin typeface="Verdana" panose="020B0604030504040204" pitchFamily="34" charset="0"/>
                <a:ea typeface="Verdana" panose="020B0604030504040204" pitchFamily="34" charset="0"/>
                <a:cs typeface="Calibri"/>
                <a:sym typeface="Calibri"/>
              </a:rPr>
              <a:t>alta</a:t>
            </a:r>
            <a:r>
              <a:rPr lang="es-ES" sz="900" b="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áreas específicas de los departamentos de Cundinamarca, Tolima y Huila, particularmente en el valle central del alto Magdalena, así como en algunas zonas dispersas de Cauca, Putumayo y Norte de Santander. Se espera una condición </a:t>
            </a:r>
            <a:r>
              <a:rPr lang="es-ES" sz="900" b="1" dirty="0">
                <a:solidFill>
                  <a:srgbClr val="FFED00"/>
                </a:solidFill>
                <a:latin typeface="Verdana" panose="020B0604030504040204" pitchFamily="34" charset="0"/>
                <a:ea typeface="Verdana" panose="020B0604030504040204" pitchFamily="34" charset="0"/>
                <a:cs typeface="Calibri"/>
                <a:sym typeface="Calibri"/>
              </a:rPr>
              <a:t>moderada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las áreas de altitud media que se extienden a lo largo de los valles entre las cordilleras oriental, central y occidental, así como en gran parte del norte de la región. Por otro lado, se prevé una condición </a:t>
            </a:r>
            <a:r>
              <a:rPr lang="es-ES" sz="900" b="1" dirty="0">
                <a:solidFill>
                  <a:srgbClr val="00FF00"/>
                </a:solidFill>
                <a:latin typeface="Verdana" panose="020B0604030504040204" pitchFamily="34" charset="0"/>
                <a:ea typeface="Verdana" panose="020B0604030504040204" pitchFamily="34" charset="0"/>
                <a:cs typeface="Calibri"/>
                <a:sym typeface="Calibri"/>
              </a:rPr>
              <a:t>baja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todas las áreas de la cordillera central y occidental, así como en zonas puntuales del norte y centro de la cordillera oriental y en algunas áreas del sur del departamento de Bolívar, sur y occidente de Santander y el norte de Norte de Santander. Finalmente, se espera una condición </a:t>
            </a:r>
            <a:r>
              <a:rPr lang="es-ES" sz="900" b="1" dirty="0">
                <a:solidFill>
                  <a:srgbClr val="52AE32"/>
                </a:solidFill>
                <a:latin typeface="Verdana" panose="020B0604030504040204" pitchFamily="34" charset="0"/>
                <a:ea typeface="Verdana" panose="020B0604030504040204" pitchFamily="34" charset="0"/>
                <a:cs typeface="Calibri"/>
                <a:sym typeface="Calibri"/>
              </a:rPr>
              <a:t>muy baja</a:t>
            </a:r>
            <a:r>
              <a:rPr lang="es-ES" sz="900" b="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zonas dispersas de mayor altitud en las cordilleras occidental y central.</a:t>
            </a:r>
          </a:p>
          <a:p>
            <a:pPr lvl="0" algn="just">
              <a:buClr>
                <a:srgbClr val="000000"/>
              </a:buClr>
              <a:buSzPts val="1150"/>
            </a:pPr>
            <a:r>
              <a:rPr lang="es-ES" sz="9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Pacífica: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900" b="1" dirty="0">
                <a:solidFill>
                  <a:srgbClr val="FFC000"/>
                </a:solidFill>
                <a:latin typeface="Verdana" panose="020B0604030504040204" pitchFamily="34" charset="0"/>
                <a:ea typeface="Verdana" panose="020B0604030504040204" pitchFamily="34" charset="0"/>
                <a:cs typeface="Calibri"/>
                <a:sym typeface="Calibri"/>
              </a:rPr>
              <a:t>alta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una zona específica en inmediaciones del golfo de Urabá, mientras que las áreas del norte y sur de la región presentarán una condición </a:t>
            </a:r>
            <a:r>
              <a:rPr lang="es-ES" sz="900" b="1" dirty="0">
                <a:solidFill>
                  <a:srgbClr val="FFED00"/>
                </a:solidFill>
                <a:latin typeface="Verdana" panose="020B0604030504040204" pitchFamily="34" charset="0"/>
                <a:ea typeface="Verdana" panose="020B0604030504040204" pitchFamily="34" charset="0"/>
                <a:cs typeface="Calibri"/>
                <a:sym typeface="Calibri"/>
              </a:rPr>
              <a:t>moderada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el resto de las zonas del centro, especialmente en el departamento del Chocó, Valle del Cauca, Cauca y el norte de Nariño, se anticipa una condición que varía entre </a:t>
            </a:r>
            <a:r>
              <a:rPr lang="es-ES" sz="900" b="1" dirty="0">
                <a:solidFill>
                  <a:srgbClr val="52AE32"/>
                </a:solidFill>
                <a:latin typeface="Verdana" panose="020B0604030504040204" pitchFamily="34" charset="0"/>
                <a:ea typeface="Verdana" panose="020B0604030504040204" pitchFamily="34" charset="0"/>
                <a:cs typeface="Calibri"/>
                <a:sym typeface="Calibri"/>
              </a:rPr>
              <a:t>muy baja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y </a:t>
            </a:r>
            <a:r>
              <a:rPr lang="es-ES" sz="900" b="1" dirty="0">
                <a:solidFill>
                  <a:schemeClr val="accent5">
                    <a:lumMod val="20000"/>
                    <a:lumOff val="80000"/>
                  </a:schemeClr>
                </a:solidFill>
                <a:latin typeface="Verdana" panose="020B0604030504040204" pitchFamily="34" charset="0"/>
                <a:ea typeface="Verdana" panose="020B0604030504040204" pitchFamily="34" charset="0"/>
                <a:cs typeface="Calibri"/>
                <a:sym typeface="Calibri"/>
              </a:rPr>
              <a:t>sin condición</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a:t>
            </a:r>
          </a:p>
          <a:p>
            <a:pPr lvl="0" algn="just">
              <a:buClr>
                <a:srgbClr val="000000"/>
              </a:buClr>
              <a:buSzPts val="1150"/>
            </a:pP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a:t>
            </a:r>
          </a:p>
          <a:p>
            <a:pPr lvl="0" algn="just">
              <a:buClr>
                <a:srgbClr val="000000"/>
              </a:buClr>
              <a:buSzPts val="1150"/>
            </a:pPr>
            <a:r>
              <a:rPr lang="es-ES" sz="9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Orinoquia</a:t>
            </a:r>
            <a:r>
              <a:rPr lang="es-ES" sz="900" i="0" u="none" strike="noStrike" cap="none" dirty="0">
                <a:solidFill>
                  <a:srgbClr val="5C77DF"/>
                </a:solidFill>
                <a:latin typeface="Verdana" panose="020B0604030504040204" pitchFamily="34" charset="0"/>
                <a:ea typeface="Verdana" panose="020B0604030504040204" pitchFamily="34" charset="0"/>
                <a:cs typeface="Calibri"/>
                <a:sym typeface="Calibri"/>
              </a:rPr>
              <a:t>: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espera una condición </a:t>
            </a:r>
            <a:r>
              <a:rPr lang="es-ES" sz="900" b="1" dirty="0">
                <a:solidFill>
                  <a:srgbClr val="FFC000"/>
                </a:solidFill>
                <a:latin typeface="Verdana" panose="020B0604030504040204" pitchFamily="34" charset="0"/>
                <a:ea typeface="Verdana" panose="020B0604030504040204" pitchFamily="34" charset="0"/>
                <a:cs typeface="Calibri"/>
                <a:sym typeface="Calibri"/>
              </a:rPr>
              <a:t>alta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gran parte de los departamentos de Arauca, Casanare y Vichada, así como en algunas áreas del norte del departamento del Meta. Por otro lado, se espera una condición </a:t>
            </a:r>
            <a:r>
              <a:rPr lang="es-ES" sz="900" b="1" dirty="0">
                <a:solidFill>
                  <a:srgbClr val="FFED00"/>
                </a:solidFill>
                <a:latin typeface="Verdana" panose="020B0604030504040204" pitchFamily="34" charset="0"/>
                <a:ea typeface="Verdana" panose="020B0604030504040204" pitchFamily="34" charset="0"/>
                <a:cs typeface="Calibri"/>
                <a:sym typeface="Calibri"/>
              </a:rPr>
              <a:t>moderada</a:t>
            </a:r>
            <a:r>
              <a:rPr lang="es-CO" sz="900" dirty="0">
                <a:solidFill>
                  <a:schemeClr val="tx1">
                    <a:lumMod val="50000"/>
                    <a:lumOff val="50000"/>
                  </a:schemeClr>
                </a:solidFill>
                <a:latin typeface="Verdana" panose="020B0604030504040204" pitchFamily="34" charset="0"/>
                <a:ea typeface="Verdana" panose="020B0604030504040204" pitchFamily="34" charset="0"/>
                <a:cs typeface="Calibri"/>
              </a:rPr>
              <a:t>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rPr>
              <a:t>en el sur de la región, que abarca gran parte del departamento del Meta, sur de Vichada, las zonas limítrofes con la región andina, y el norte de los departamentos de Guainía y Guaviare. </a:t>
            </a:r>
            <a:endPar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lvl="0" algn="just">
              <a:buClr>
                <a:srgbClr val="000000"/>
              </a:buClr>
              <a:buSzPts val="1150"/>
            </a:pPr>
            <a:endPar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12700" lvl="0" algn="just">
              <a:buClr>
                <a:srgbClr val="000000"/>
              </a:buClr>
              <a:buSzPts val="1150"/>
            </a:pPr>
            <a:r>
              <a:rPr lang="es-ES" sz="9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Amazonía: </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señala una condición </a:t>
            </a:r>
            <a:r>
              <a:rPr lang="es-ES" sz="900" b="1" dirty="0">
                <a:solidFill>
                  <a:srgbClr val="FFC000"/>
                </a:solidFill>
                <a:latin typeface="Verdana" panose="020B0604030504040204" pitchFamily="34" charset="0"/>
                <a:ea typeface="Verdana" panose="020B0604030504040204" pitchFamily="34" charset="0"/>
                <a:cs typeface="Calibri"/>
                <a:sym typeface="Calibri"/>
              </a:rPr>
              <a:t>alta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dos áreas específicas del piedemonte de Caquetá, así como algunas áreas en los departamentos de Amazonas, Guainía, Guaviare y Vaupés. Además, se espera una condición </a:t>
            </a:r>
            <a:r>
              <a:rPr lang="es-ES" sz="900" b="1" dirty="0">
                <a:solidFill>
                  <a:srgbClr val="FFED00"/>
                </a:solidFill>
                <a:latin typeface="Verdana" panose="020B0604030504040204" pitchFamily="34" charset="0"/>
                <a:ea typeface="Verdana" panose="020B0604030504040204" pitchFamily="34" charset="0"/>
                <a:cs typeface="Calibri"/>
                <a:sym typeface="Calibri"/>
              </a:rPr>
              <a:t>moderada</a:t>
            </a:r>
            <a:r>
              <a:rPr lang="es-ES" sz="9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gran parte de la región, abarcando todos los departamentos. </a:t>
            </a:r>
            <a:endPar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6" name="CuadroTexto 15">
            <a:extLst>
              <a:ext uri="{FF2B5EF4-FFF2-40B4-BE49-F238E27FC236}">
                <a16:creationId xmlns:a16="http://schemas.microsoft.com/office/drawing/2014/main" id="{D472A032-F59A-6649-818E-BDFADD793E3A}"/>
              </a:ext>
            </a:extLst>
          </p:cNvPr>
          <p:cNvSpPr txBox="1"/>
          <p:nvPr/>
        </p:nvSpPr>
        <p:spPr>
          <a:xfrm>
            <a:off x="70809" y="6282273"/>
            <a:ext cx="3749744" cy="230832"/>
          </a:xfrm>
          <a:prstGeom prst="rect">
            <a:avLst/>
          </a:prstGeom>
          <a:noFill/>
        </p:spPr>
        <p:txBody>
          <a:bodyPr wrap="none" rtlCol="0">
            <a:spAutoFit/>
          </a:bodyPr>
          <a:lstStyle/>
          <a:p>
            <a:r>
              <a:rPr lang="es-ES" sz="900" b="1" dirty="0">
                <a:solidFill>
                  <a:schemeClr val="tx1">
                    <a:lumMod val="50000"/>
                    <a:lumOff val="50000"/>
                  </a:schemeClr>
                </a:solidFill>
                <a:latin typeface="Verdana" panose="020B0604030504040204" pitchFamily="34" charset="0"/>
                <a:ea typeface="Verdana" panose="020B0604030504040204" pitchFamily="34" charset="0"/>
              </a:rPr>
              <a:t>Subdirección de Ecosistemas e Información Ambiental.</a:t>
            </a:r>
            <a:endParaRPr lang="en-US" sz="9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7" name="CuadroTexto 16">
            <a:extLst>
              <a:ext uri="{FF2B5EF4-FFF2-40B4-BE49-F238E27FC236}">
                <a16:creationId xmlns:a16="http://schemas.microsoft.com/office/drawing/2014/main" id="{C6F34D1A-0A75-1B5E-E3DB-20E5000F81DA}"/>
              </a:ext>
            </a:extLst>
          </p:cNvPr>
          <p:cNvSpPr txBox="1"/>
          <p:nvPr/>
        </p:nvSpPr>
        <p:spPr>
          <a:xfrm>
            <a:off x="70809" y="6434506"/>
            <a:ext cx="2991525" cy="246221"/>
          </a:xfrm>
          <a:prstGeom prst="rect">
            <a:avLst/>
          </a:prstGeom>
          <a:noFill/>
        </p:spPr>
        <p:txBody>
          <a:bodyPr wrap="none" rtlCol="0">
            <a:spAutoFit/>
          </a:bodyPr>
          <a:lstStyle/>
          <a:p>
            <a:r>
              <a:rPr lang="es-ES" sz="900" i="1" dirty="0">
                <a:solidFill>
                  <a:schemeClr val="tx1">
                    <a:lumMod val="50000"/>
                    <a:lumOff val="50000"/>
                  </a:schemeClr>
                </a:solidFill>
                <a:latin typeface="Verdana" panose="020B0604030504040204" pitchFamily="34" charset="0"/>
                <a:ea typeface="Verdana" panose="020B0604030504040204" pitchFamily="34" charset="0"/>
              </a:rPr>
              <a:t>Fuente: Informe 356 Septiembre; IDEAM, 2024</a:t>
            </a:r>
            <a:r>
              <a:rPr lang="es-ES" sz="1000" i="1" dirty="0">
                <a:solidFill>
                  <a:schemeClr val="tx1">
                    <a:lumMod val="50000"/>
                    <a:lumOff val="50000"/>
                  </a:schemeClr>
                </a:solidFill>
                <a:latin typeface="Verdana" panose="020B0604030504040204" pitchFamily="34" charset="0"/>
                <a:ea typeface="Verdana" panose="020B0604030504040204" pitchFamily="34" charset="0"/>
              </a:rPr>
              <a:t>.</a:t>
            </a:r>
            <a:endParaRPr lang="en-US" sz="1000" i="1" dirty="0">
              <a:solidFill>
                <a:schemeClr val="tx1">
                  <a:lumMod val="50000"/>
                  <a:lumOff val="50000"/>
                </a:schemeClr>
              </a:solidFill>
              <a:latin typeface="Verdana" panose="020B0604030504040204" pitchFamily="34" charset="0"/>
              <a:ea typeface="Verdana" panose="020B0604030504040204" pitchFamily="34" charset="0"/>
            </a:endParaRPr>
          </a:p>
        </p:txBody>
      </p:sp>
      <p:pic>
        <p:nvPicPr>
          <p:cNvPr id="2" name="Imagen 1">
            <a:extLst>
              <a:ext uri="{FF2B5EF4-FFF2-40B4-BE49-F238E27FC236}">
                <a16:creationId xmlns:a16="http://schemas.microsoft.com/office/drawing/2014/main" id="{0F7B626F-1BA5-83A9-33C5-6DB200E516C1}"/>
              </a:ext>
            </a:extLst>
          </p:cNvPr>
          <p:cNvPicPr>
            <a:picLocks noChangeAspect="1"/>
          </p:cNvPicPr>
          <p:nvPr/>
        </p:nvPicPr>
        <p:blipFill>
          <a:blip r:embed="rId3" cstate="print">
            <a:extLst>
              <a:ext uri="{28A0092B-C50C-407E-A947-70E740481C1C}">
                <a14:useLocalDpi xmlns:a14="http://schemas.microsoft.com/office/drawing/2010/main" val="0"/>
              </a:ext>
            </a:extLst>
          </a:blip>
          <a:srcRect l="547" r="1867"/>
          <a:stretch/>
        </p:blipFill>
        <p:spPr bwMode="auto">
          <a:xfrm>
            <a:off x="5190305" y="749952"/>
            <a:ext cx="4561966" cy="5930775"/>
          </a:xfrm>
          <a:prstGeom prst="rect">
            <a:avLst/>
          </a:prstGeom>
          <a:noFill/>
          <a:ln>
            <a:noFill/>
          </a:ln>
        </p:spPr>
      </p:pic>
    </p:spTree>
    <p:extLst>
      <p:ext uri="{BB962C8B-B14F-4D97-AF65-F5344CB8AC3E}">
        <p14:creationId xmlns:p14="http://schemas.microsoft.com/office/powerpoint/2010/main" val="3707111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73761A-D282-B0E8-33BF-664D67D98CDC}"/>
              </a:ext>
            </a:extLst>
          </p:cNvPr>
          <p:cNvPicPr>
            <a:picLocks noChangeAspect="1"/>
          </p:cNvPicPr>
          <p:nvPr/>
        </p:nvPicPr>
        <p:blipFill>
          <a:blip r:embed="rId2"/>
          <a:stretch>
            <a:fillRect/>
          </a:stretch>
        </p:blipFill>
        <p:spPr>
          <a:xfrm>
            <a:off x="2665698" y="0"/>
            <a:ext cx="6980525" cy="658425"/>
          </a:xfrm>
          <a:prstGeom prst="rect">
            <a:avLst/>
          </a:prstGeom>
        </p:spPr>
      </p:pic>
      <p:sp>
        <p:nvSpPr>
          <p:cNvPr id="6" name="Título 6">
            <a:extLst>
              <a:ext uri="{FF2B5EF4-FFF2-40B4-BE49-F238E27FC236}">
                <a16:creationId xmlns:a16="http://schemas.microsoft.com/office/drawing/2014/main" id="{538DD6FF-7110-ADE1-9F80-B9E08C608701}"/>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7" name="Picture 4" descr="Your Utah, Your Future - Air Quality">
            <a:extLst>
              <a:ext uri="{FF2B5EF4-FFF2-40B4-BE49-F238E27FC236}">
                <a16:creationId xmlns:a16="http://schemas.microsoft.com/office/drawing/2014/main" id="{66EE5DED-8590-CE29-94AB-73C4013720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CE6183E3-0626-EE10-F43C-425F9B88373A}"/>
              </a:ext>
            </a:extLst>
          </p:cNvPr>
          <p:cNvPicPr>
            <a:picLocks noChangeAspect="1"/>
          </p:cNvPicPr>
          <p:nvPr/>
        </p:nvPicPr>
        <p:blipFill>
          <a:blip r:embed="rId5"/>
          <a:stretch>
            <a:fillRect/>
          </a:stretch>
        </p:blipFill>
        <p:spPr>
          <a:xfrm>
            <a:off x="0" y="1056157"/>
            <a:ext cx="12192000" cy="1267968"/>
          </a:xfrm>
          <a:prstGeom prst="rect">
            <a:avLst/>
          </a:prstGeom>
        </p:spPr>
      </p:pic>
      <p:sp>
        <p:nvSpPr>
          <p:cNvPr id="10" name="CuadroTexto 9">
            <a:extLst>
              <a:ext uri="{FF2B5EF4-FFF2-40B4-BE49-F238E27FC236}">
                <a16:creationId xmlns:a16="http://schemas.microsoft.com/office/drawing/2014/main" id="{0CC1EFC4-C241-6F3E-2493-9357F7C75BE1}"/>
              </a:ext>
            </a:extLst>
          </p:cNvPr>
          <p:cNvSpPr txBox="1"/>
          <p:nvPr/>
        </p:nvSpPr>
        <p:spPr>
          <a:xfrm>
            <a:off x="375791" y="1119796"/>
            <a:ext cx="11158549" cy="1015663"/>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IDEAM, en la temática de calidad del aire tiene la competencia de evaluar e informar sobre los fenómenos meteorológicos que ocasionen el transporte de contaminantes a nivel nacional o global que impacten la calidad del aire del país, por su parte, </a:t>
            </a:r>
            <a:r>
              <a:rPr lang="es-MX" sz="1200" b="0" i="1"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declaratoria de los niveles de prevención, alerta o emergencia corresponde a las autoridades ambientales competentes con el fin de tomar medidas integrales de control de la contaminación y reducción de la exposición de los receptores de interés, deberá hacerse de manera coordinada con los organismos responsables de la gestión del riesgo a nivel departamental, municipal y distrital” (Resolución 2254 de 2017). </a:t>
            </a: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11" name="Google Shape;352;p10">
            <a:extLst>
              <a:ext uri="{FF2B5EF4-FFF2-40B4-BE49-F238E27FC236}">
                <a16:creationId xmlns:a16="http://schemas.microsoft.com/office/drawing/2014/main" id="{F2A19796-428D-FA14-CCED-559B60AD5E7E}"/>
              </a:ext>
            </a:extLst>
          </p:cNvPr>
          <p:cNvSpPr txBox="1"/>
          <p:nvPr/>
        </p:nvSpPr>
        <p:spPr>
          <a:xfrm>
            <a:off x="2159074" y="2387764"/>
            <a:ext cx="9407316" cy="4328572"/>
          </a:xfrm>
          <a:prstGeom prst="rect">
            <a:avLst/>
          </a:prstGeom>
          <a:noFill/>
          <a:ln>
            <a:noFill/>
          </a:ln>
        </p:spPr>
        <p:txBody>
          <a:bodyPr spcFirstLastPara="1" wrap="square" lIns="80516" tIns="40235" rIns="80516" bIns="40235" anchor="t" anchorCtr="0">
            <a:spAutoFit/>
          </a:bodyPr>
          <a:lstStyle/>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autoridades ambientales locales y regionales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en jurisdicción de áreas de amenaza por incendios de la cobertura vegetal, de acuerdo con sus competencias, realizar el respectivo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monitoreo y hacer seguimiento continuo  a la calidad del aire y declarar oportunamente los estados excepcionales de prevención, alerta o emergencia,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ante eventuales episodios de contaminación atmosférica,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basados en el análisis de información procedente de las estaciones de monitoreo de los Sistemas de Vigilancia de la Calidad del Aire de su jurisdicción, de acuerdo con los lineamientos definidos en la Resolución 2254 del 2017. En consecuencia, adoptar las medidas necesarias para mitigar la posible afectación sobre la calidad del aire y, por ende, sobre la población.</a:t>
            </a:r>
          </a:p>
          <a:p>
            <a:pPr marL="251831" indent="-251831" algn="just">
              <a:buSzPts val="500"/>
              <a:buFont typeface="Courier New" panose="02070309020205020404" pitchFamily="49" charset="0"/>
              <a:buChar char="o"/>
            </a:pPr>
            <a:endParaRPr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la información de calidad del aire en tipo real que disponen algunas autoridades ambientales en línea:</a:t>
            </a: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Secretaría Distrital de Ambiente de Bogotá - SDA: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6"/>
              </a:rPr>
              <a:t>http://iboca.ambientebogota.gov.co/mapa/</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sym typeface="Calibri"/>
              </a:rPr>
              <a:t>Corporación Autónoma Regional de Cundinamarca - CAR: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rPr>
              <a:t>http://190.255.43.62/</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sym typeface="Calibri"/>
              </a:rPr>
              <a:t>Área Metropolitana del Valle de Aburrá - AMVA: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8"/>
              </a:rPr>
              <a:t>https://siata.gov.co/siata_nuevo/</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la Guajira - Corpoguajira:</a:t>
            </a:r>
          </a:p>
          <a:p>
            <a:pPr marL="266700" algn="just">
              <a:buSzPts val="950"/>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9"/>
              </a:rPr>
              <a:t>https://suite.ambiensq.com/#!/mapaMonitoreo/cpg</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del Cesar - </a:t>
            </a:r>
            <a:r>
              <a:rPr lang="es-CO" sz="1200" dirty="0" err="1">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Corpocesar</a:t>
            </a: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0"/>
              </a:rPr>
              <a:t>https://suite.ambiensq.com/#!/mapaMonitoreo/cpc</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Antioquia: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1"/>
              </a:rPr>
              <a:t>https://geopiragua.corantioquia.gov.co/red-automatica</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MX"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Para la Defensa de Bucaramanga - CDMB: </a:t>
            </a:r>
          </a:p>
          <a:p>
            <a:pPr marL="266700" algn="just">
              <a:buSzPts val="950"/>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2"/>
              </a:rPr>
              <a:t>https://suite.ambiensq.com/#!/mapaMonitoreo/cdmb</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MX"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Caldas - </a:t>
            </a:r>
            <a:r>
              <a:rPr lang="es-CO" sz="1200" dirty="0" err="1">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Corpocaldas</a:t>
            </a: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3"/>
              </a:rPr>
              <a:t>https://cdiac.manizales.unal.edu.co/geoportal-simac/</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Para más información sobre el estado de la calidad en Colombia, consulte aquí el último informe anual (2022) que elabora el Ideam: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4"/>
              </a:rPr>
              <a:t>https://drive.google.com/drive/folders/1pMltye2lJIMxDBJHvPsD573Va6_FoyNP</a:t>
            </a:r>
            <a:endParaRPr lang="es-CO" sz="1200" b="1"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12" name="Picture 4" descr="Ambiental - Iconos gratis de naturaleza">
            <a:extLst>
              <a:ext uri="{FF2B5EF4-FFF2-40B4-BE49-F238E27FC236}">
                <a16:creationId xmlns:a16="http://schemas.microsoft.com/office/drawing/2014/main" id="{E02FA4A0-FCE2-309D-0B32-B123F401F2C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5791" y="3050498"/>
            <a:ext cx="1579719" cy="1579719"/>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350;p10">
            <a:extLst>
              <a:ext uri="{FF2B5EF4-FFF2-40B4-BE49-F238E27FC236}">
                <a16:creationId xmlns:a16="http://schemas.microsoft.com/office/drawing/2014/main" id="{24886E6B-786B-69A5-A283-AFF058C62A06}"/>
              </a:ext>
            </a:extLst>
          </p:cNvPr>
          <p:cNvSpPr txBox="1"/>
          <p:nvPr/>
        </p:nvSpPr>
        <p:spPr>
          <a:xfrm>
            <a:off x="470408" y="4782892"/>
            <a:ext cx="1329722"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 Ambiente</a:t>
            </a:r>
            <a:endParaRPr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4" name="Google Shape;130;p5">
            <a:extLst>
              <a:ext uri="{FF2B5EF4-FFF2-40B4-BE49-F238E27FC236}">
                <a16:creationId xmlns:a16="http://schemas.microsoft.com/office/drawing/2014/main" id="{E68C89E2-2D20-585B-B2FB-FB070F6007FC}"/>
              </a:ext>
            </a:extLst>
          </p:cNvPr>
          <p:cNvSpPr/>
          <p:nvPr/>
        </p:nvSpPr>
        <p:spPr>
          <a:xfrm rot="10800000" flipH="1">
            <a:off x="2098386" y="2387764"/>
            <a:ext cx="94616" cy="4025900"/>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Tree>
    <p:extLst>
      <p:ext uri="{BB962C8B-B14F-4D97-AF65-F5344CB8AC3E}">
        <p14:creationId xmlns:p14="http://schemas.microsoft.com/office/powerpoint/2010/main" val="1798461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73761A-D282-B0E8-33BF-664D67D98CDC}"/>
              </a:ext>
            </a:extLst>
          </p:cNvPr>
          <p:cNvPicPr>
            <a:picLocks noChangeAspect="1"/>
          </p:cNvPicPr>
          <p:nvPr/>
        </p:nvPicPr>
        <p:blipFill>
          <a:blip r:embed="rId2"/>
          <a:stretch>
            <a:fillRect/>
          </a:stretch>
        </p:blipFill>
        <p:spPr>
          <a:xfrm>
            <a:off x="2665698" y="0"/>
            <a:ext cx="6980525" cy="658425"/>
          </a:xfrm>
          <a:prstGeom prst="rect">
            <a:avLst/>
          </a:prstGeom>
        </p:spPr>
      </p:pic>
      <p:sp>
        <p:nvSpPr>
          <p:cNvPr id="6" name="Título 6">
            <a:extLst>
              <a:ext uri="{FF2B5EF4-FFF2-40B4-BE49-F238E27FC236}">
                <a16:creationId xmlns:a16="http://schemas.microsoft.com/office/drawing/2014/main" id="{538DD6FF-7110-ADE1-9F80-B9E08C608701}"/>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7" name="Picture 4" descr="Your Utah, Your Future - Air Quality">
            <a:extLst>
              <a:ext uri="{FF2B5EF4-FFF2-40B4-BE49-F238E27FC236}">
                <a16:creationId xmlns:a16="http://schemas.microsoft.com/office/drawing/2014/main" id="{66EE5DED-8590-CE29-94AB-73C4013720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52;p10">
            <a:extLst>
              <a:ext uri="{FF2B5EF4-FFF2-40B4-BE49-F238E27FC236}">
                <a16:creationId xmlns:a16="http://schemas.microsoft.com/office/drawing/2014/main" id="{17D9DB52-9BA7-A1DE-0386-74809261FCEF}"/>
              </a:ext>
            </a:extLst>
          </p:cNvPr>
          <p:cNvSpPr txBox="1"/>
          <p:nvPr/>
        </p:nvSpPr>
        <p:spPr>
          <a:xfrm>
            <a:off x="2465998" y="1335456"/>
            <a:ext cx="9101936" cy="4734837"/>
          </a:xfrm>
          <a:prstGeom prst="rect">
            <a:avLst/>
          </a:prstGeom>
          <a:noFill/>
          <a:ln>
            <a:noFill/>
          </a:ln>
        </p:spPr>
        <p:txBody>
          <a:bodyPr spcFirstLastPara="1" wrap="square" lIns="80516" tIns="40235" rIns="80516" bIns="40235" anchor="t" anchorCtr="0">
            <a:spAutoFit/>
          </a:bodyPr>
          <a:lstStyle/>
          <a:p>
            <a:pPr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En caso de que la autoridad ambiental de la jurisdicción declare un nivel de prevención, alerta o emergencia:</a:t>
            </a:r>
          </a:p>
          <a:p>
            <a:pPr algn="just">
              <a:lnSpc>
                <a:spcPct val="80000"/>
              </a:lnSpc>
              <a:buSzPts val="950"/>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Mantener el esquema de recomendaciones impartidas por el sector salud, ambiente y organismos de gestión de riesgo a nivel departamental, municipal y distrital.</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Estar alerta frente a la presencia de signos y síntomas respiratorios, como: aumento de la dificultad para respirar, tos, expectoración o silbidos en el pecho para consultar oportunamente al servicio de salud.</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personas extremadamente sensibles con asma y adultos con enfermedad </a:t>
            </a:r>
            <a:r>
              <a:rPr lang="es-CO" sz="14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cardio</a:t>
            </a: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-cerebrovascular como hipertensión arterial, enfermedad isquémica del miocardio o pulmonar como asma, enfisema y bronquitis crónica, se recomienda reducir la actividad física fuerte o prolongada. Así mismo, en dado caso, se recomienda, utilizar continuamente los medios de protección personal como gafas o tapabocas.</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Dada la baja nubosidad, es posible mayores intensidades de radiación global en superficie, consecuentemente altos niveles de radiación ultravioleta, por lo que se sugieren las siguientes recomendaciones de exposición saludable al sol: </a:t>
            </a: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5"/>
              </a:rPr>
              <a:t>http://www.ideam.gov.co/web/tiempo-y-clima/recomendaciones-para-la-proteccion-contra-la-radiacion-ultravioleta</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lgn="just">
              <a:lnSpc>
                <a:spcPct val="80000"/>
              </a:lnSpc>
              <a:buSzPts val="950"/>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la información generada por el Ministerio de Salud y protección social en el siguiente enlace:</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6"/>
              </a:rPr>
              <a:t>https://www.minsalud.gov.co/</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Las recomendaciones en relación con el clima y la salud las podrá encontrar en:</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rPr>
              <a:t>http://www.ideam.gov.co/web/tiempo-y-clima/boletin-clima-y-salud</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4" name="Picture 4" descr="https://cdn-icons-png.flaticon.com/512/5759/5759472.png">
            <a:extLst>
              <a:ext uri="{FF2B5EF4-FFF2-40B4-BE49-F238E27FC236}">
                <a16:creationId xmlns:a16="http://schemas.microsoft.com/office/drawing/2014/main" id="{197B9BFB-914C-FE89-603C-0D076E1BA30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56543" y="2086395"/>
            <a:ext cx="1707840" cy="170784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50;p10">
            <a:extLst>
              <a:ext uri="{FF2B5EF4-FFF2-40B4-BE49-F238E27FC236}">
                <a16:creationId xmlns:a16="http://schemas.microsoft.com/office/drawing/2014/main" id="{3785593D-2C2A-B7C3-C429-D4259505EDCD}"/>
              </a:ext>
            </a:extLst>
          </p:cNvPr>
          <p:cNvSpPr txBox="1"/>
          <p:nvPr/>
        </p:nvSpPr>
        <p:spPr>
          <a:xfrm>
            <a:off x="256543" y="4042862"/>
            <a:ext cx="1561747"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 Salud</a:t>
            </a:r>
            <a:endParaRPr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5" name="Google Shape;130;p5">
            <a:extLst>
              <a:ext uri="{FF2B5EF4-FFF2-40B4-BE49-F238E27FC236}">
                <a16:creationId xmlns:a16="http://schemas.microsoft.com/office/drawing/2014/main" id="{B8968160-FE56-CB12-3FAC-4094C3C4F857}"/>
              </a:ext>
            </a:extLst>
          </p:cNvPr>
          <p:cNvSpPr/>
          <p:nvPr/>
        </p:nvSpPr>
        <p:spPr>
          <a:xfrm rot="10800000" flipH="1">
            <a:off x="2129530" y="943084"/>
            <a:ext cx="318553" cy="5583839"/>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Tree>
    <p:extLst>
      <p:ext uri="{BB962C8B-B14F-4D97-AF65-F5344CB8AC3E}">
        <p14:creationId xmlns:p14="http://schemas.microsoft.com/office/powerpoint/2010/main" val="738671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73761A-D282-B0E8-33BF-664D67D98CDC}"/>
              </a:ext>
            </a:extLst>
          </p:cNvPr>
          <p:cNvPicPr>
            <a:picLocks noChangeAspect="1"/>
          </p:cNvPicPr>
          <p:nvPr/>
        </p:nvPicPr>
        <p:blipFill>
          <a:blip r:embed="rId2"/>
          <a:stretch>
            <a:fillRect/>
          </a:stretch>
        </p:blipFill>
        <p:spPr>
          <a:xfrm>
            <a:off x="2665698" y="0"/>
            <a:ext cx="6980525" cy="658425"/>
          </a:xfrm>
          <a:prstGeom prst="rect">
            <a:avLst/>
          </a:prstGeom>
        </p:spPr>
      </p:pic>
      <p:sp>
        <p:nvSpPr>
          <p:cNvPr id="6" name="Título 6">
            <a:extLst>
              <a:ext uri="{FF2B5EF4-FFF2-40B4-BE49-F238E27FC236}">
                <a16:creationId xmlns:a16="http://schemas.microsoft.com/office/drawing/2014/main" id="{538DD6FF-7110-ADE1-9F80-B9E08C608701}"/>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7" name="Picture 4" descr="Your Utah, Your Future - Air Quality">
            <a:extLst>
              <a:ext uri="{FF2B5EF4-FFF2-40B4-BE49-F238E27FC236}">
                <a16:creationId xmlns:a16="http://schemas.microsoft.com/office/drawing/2014/main" id="{66EE5DED-8590-CE29-94AB-73C4013720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52;p10">
            <a:extLst>
              <a:ext uri="{FF2B5EF4-FFF2-40B4-BE49-F238E27FC236}">
                <a16:creationId xmlns:a16="http://schemas.microsoft.com/office/drawing/2014/main" id="{02740606-927E-9F28-8402-8847114D845D}"/>
              </a:ext>
            </a:extLst>
          </p:cNvPr>
          <p:cNvSpPr txBox="1"/>
          <p:nvPr/>
        </p:nvSpPr>
        <p:spPr>
          <a:xfrm>
            <a:off x="2998613" y="977865"/>
            <a:ext cx="8266997" cy="2451135"/>
          </a:xfrm>
          <a:prstGeom prst="rect">
            <a:avLst/>
          </a:prstGeom>
          <a:noFill/>
          <a:ln>
            <a:noFill/>
          </a:ln>
        </p:spPr>
        <p:txBody>
          <a:bodyPr spcFirstLastPara="1" wrap="square" lIns="80516" tIns="40235" rIns="80516" bIns="40235" anchor="t" anchorCtr="0">
            <a:spAutoFit/>
          </a:bodyPr>
          <a:lstStyle/>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los Consejos de Gestión de Riesgo de Desastres Departamentales Distritales y Municipales (Art. 15 de la Ley 1523), y a las autoridades ambientales regionales y locales, mantener activos los planes de prevención y atención de incendios con el fin de evitar la ocurrencia y propagación de los mismos, especialmente en áreas de reserva forestal y de Parques Nacionales Naturales.</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los sistemas regionales y locales de bomberos, disponer de los elementos y la logística necesaria para la atención oportuna de eventos de incendio de la cobertura vegetal.</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los distintos boletines técnicos que emite el Ideam en el siguiente enlace: </a:t>
            </a:r>
          </a:p>
          <a:p>
            <a:pPr marL="265113" algn="just">
              <a:buSzPts val="950"/>
            </a:pPr>
            <a:r>
              <a:rPr lang="es-CO" sz="1400"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5"/>
              </a:rPr>
              <a:t>http://www.pronosticosyalertas.gov.co/boletines-e-informes-tecnicos</a:t>
            </a:r>
            <a:endParaRPr lang="es-CO" sz="1400"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9" name="Imagen 8">
            <a:extLst>
              <a:ext uri="{FF2B5EF4-FFF2-40B4-BE49-F238E27FC236}">
                <a16:creationId xmlns:a16="http://schemas.microsoft.com/office/drawing/2014/main" id="{FF2AD6F4-DD05-DD81-C7F1-4162C922CEB1}"/>
              </a:ext>
            </a:extLst>
          </p:cNvPr>
          <p:cNvPicPr>
            <a:picLocks noChangeAspect="1"/>
          </p:cNvPicPr>
          <p:nvPr/>
        </p:nvPicPr>
        <p:blipFill rotWithShape="1">
          <a:blip r:embed="rId6"/>
          <a:srcRect l="27990" t="10131" r="30116" b="28532"/>
          <a:stretch/>
        </p:blipFill>
        <p:spPr>
          <a:xfrm>
            <a:off x="1122499" y="1046929"/>
            <a:ext cx="1013553" cy="1156771"/>
          </a:xfrm>
          <a:prstGeom prst="rect">
            <a:avLst/>
          </a:prstGeom>
        </p:spPr>
      </p:pic>
      <p:sp>
        <p:nvSpPr>
          <p:cNvPr id="10" name="Google Shape;350;p10">
            <a:extLst>
              <a:ext uri="{FF2B5EF4-FFF2-40B4-BE49-F238E27FC236}">
                <a16:creationId xmlns:a16="http://schemas.microsoft.com/office/drawing/2014/main" id="{CC0E3FC2-51D3-24D5-8FD2-E62BD7D6E991}"/>
              </a:ext>
            </a:extLst>
          </p:cNvPr>
          <p:cNvSpPr txBox="1"/>
          <p:nvPr/>
        </p:nvSpPr>
        <p:spPr>
          <a:xfrm>
            <a:off x="611162" y="2362859"/>
            <a:ext cx="2225409" cy="1066141"/>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Sistema Nacional de Gestión del Riesgo de Desastres</a:t>
            </a:r>
          </a:p>
        </p:txBody>
      </p:sp>
      <p:sp>
        <p:nvSpPr>
          <p:cNvPr id="11" name="Google Shape;130;p5">
            <a:extLst>
              <a:ext uri="{FF2B5EF4-FFF2-40B4-BE49-F238E27FC236}">
                <a16:creationId xmlns:a16="http://schemas.microsoft.com/office/drawing/2014/main" id="{BCB2BAAB-20BD-EE29-B914-DD5301A14CFE}"/>
              </a:ext>
            </a:extLst>
          </p:cNvPr>
          <p:cNvSpPr/>
          <p:nvPr/>
        </p:nvSpPr>
        <p:spPr>
          <a:xfrm rot="5400000" flipH="1">
            <a:off x="5928459" y="-1721563"/>
            <a:ext cx="307653" cy="10311791"/>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
        <p:nvSpPr>
          <p:cNvPr id="12" name="Rectángulo 11">
            <a:extLst>
              <a:ext uri="{FF2B5EF4-FFF2-40B4-BE49-F238E27FC236}">
                <a16:creationId xmlns:a16="http://schemas.microsoft.com/office/drawing/2014/main" id="{4AF80367-23BF-0606-85C5-5566EDE6B73E}"/>
              </a:ext>
            </a:extLst>
          </p:cNvPr>
          <p:cNvSpPr/>
          <p:nvPr/>
        </p:nvSpPr>
        <p:spPr>
          <a:xfrm>
            <a:off x="2998614" y="4085996"/>
            <a:ext cx="8266996" cy="1804805"/>
          </a:xfrm>
          <a:prstGeom prst="rect">
            <a:avLst/>
          </a:prstGeom>
          <a:noFill/>
          <a:ln>
            <a:noFill/>
          </a:ln>
        </p:spPr>
        <p:txBody>
          <a:bodyPr spcFirstLastPara="1" wrap="square" lIns="80516" tIns="40235" rIns="80516" bIns="40235" anchor="t" anchorCtr="0">
            <a:spAutoFit/>
          </a:bodyPr>
          <a:lstStyle/>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personas que realizan quemas abiertas controladas para actividades agrícolas y mineras, se les recuerda que, para permitir su realización, deben cumplir con los requisitos, términos y condiciones establecidos en la Resolución No. 532 de 2005 del Ministerio de Ambiente, Vivienda y Desarrollo Territorial hoy Ministerio de Ambiente y Desarrollo Sostenible. </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Todas las recomendaciones necesarias con respecto a efectos y recomendaciones para el sector agropecuario por regiones y departamentos, las podrá encontrar en el enlace:</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rPr>
              <a:t>http://www.ideam.gov.co/web/tiempo-y-clima/boletin-agroclimatico</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extLst>
                  <a:ext uri="{A12FA001-AC4F-418D-AE19-62706E023703}">
                    <ahyp:hlinkClr xmlns:ahyp="http://schemas.microsoft.com/office/drawing/2018/hyperlinkcolor" val="tx"/>
                  </a:ext>
                </a:extLst>
              </a:hlinkClick>
            </a:endParaRPr>
          </a:p>
        </p:txBody>
      </p:sp>
      <p:pic>
        <p:nvPicPr>
          <p:cNvPr id="13" name="Imagen 12">
            <a:extLst>
              <a:ext uri="{FF2B5EF4-FFF2-40B4-BE49-F238E27FC236}">
                <a16:creationId xmlns:a16="http://schemas.microsoft.com/office/drawing/2014/main" id="{B83B88E1-E81D-A367-2297-4F71A31E7CA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1681" r="97479">
                        <a14:foregroundMark x1="67647" y1="49057" x2="67647" y2="49057"/>
                      </a14:backgroundRemoval>
                    </a14:imgEffect>
                  </a14:imgLayer>
                </a14:imgProps>
              </a:ext>
              <a:ext uri="{28A0092B-C50C-407E-A947-70E740481C1C}">
                <a14:useLocalDpi xmlns:a14="http://schemas.microsoft.com/office/drawing/2010/main" val="0"/>
              </a:ext>
            </a:extLst>
          </a:blip>
          <a:stretch>
            <a:fillRect/>
          </a:stretch>
        </p:blipFill>
        <p:spPr>
          <a:xfrm>
            <a:off x="1001964" y="3908134"/>
            <a:ext cx="1443803" cy="1286077"/>
          </a:xfrm>
          <a:prstGeom prst="rect">
            <a:avLst/>
          </a:prstGeom>
        </p:spPr>
      </p:pic>
      <p:sp>
        <p:nvSpPr>
          <p:cNvPr id="14" name="Google Shape;350;p10">
            <a:extLst>
              <a:ext uri="{FF2B5EF4-FFF2-40B4-BE49-F238E27FC236}">
                <a16:creationId xmlns:a16="http://schemas.microsoft.com/office/drawing/2014/main" id="{42FADC52-DFDD-AFE8-DEDA-1067B633D648}"/>
              </a:ext>
            </a:extLst>
          </p:cNvPr>
          <p:cNvSpPr txBox="1"/>
          <p:nvPr/>
        </p:nvSpPr>
        <p:spPr>
          <a:xfrm>
            <a:off x="873873" y="5317103"/>
            <a:ext cx="1699983"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a:t>
            </a:r>
          </a:p>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Agropecuario</a:t>
            </a:r>
          </a:p>
        </p:txBody>
      </p:sp>
    </p:spTree>
    <p:extLst>
      <p:ext uri="{BB962C8B-B14F-4D97-AF65-F5344CB8AC3E}">
        <p14:creationId xmlns:p14="http://schemas.microsoft.com/office/powerpoint/2010/main" val="2601266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6FC695-3ECC-152B-5858-A049BF1D82E1}"/>
              </a:ext>
            </a:extLst>
          </p:cNvPr>
          <p:cNvPicPr>
            <a:picLocks noChangeAspect="1"/>
          </p:cNvPicPr>
          <p:nvPr/>
        </p:nvPicPr>
        <p:blipFill rotWithShape="1">
          <a:blip r:embed="rId2">
            <a:extLst>
              <a:ext uri="{28A0092B-C50C-407E-A947-70E740481C1C}">
                <a14:useLocalDpi xmlns:a14="http://schemas.microsoft.com/office/drawing/2010/main" val="0"/>
              </a:ext>
            </a:extLst>
          </a:blip>
          <a:srcRect l="20208" r="36169" b="2593"/>
          <a:stretch/>
        </p:blipFill>
        <p:spPr>
          <a:xfrm>
            <a:off x="7047244" y="0"/>
            <a:ext cx="5144756" cy="6680200"/>
          </a:xfrm>
          <a:prstGeom prst="rect">
            <a:avLst/>
          </a:prstGeom>
        </p:spPr>
      </p:pic>
      <p:sp>
        <p:nvSpPr>
          <p:cNvPr id="5" name="Rectángulo 4">
            <a:extLst>
              <a:ext uri="{FF2B5EF4-FFF2-40B4-BE49-F238E27FC236}">
                <a16:creationId xmlns:a16="http://schemas.microsoft.com/office/drawing/2014/main" id="{5FD78871-018C-2785-7973-664A33299F08}"/>
              </a:ext>
            </a:extLst>
          </p:cNvPr>
          <p:cNvSpPr/>
          <p:nvPr/>
        </p:nvSpPr>
        <p:spPr>
          <a:xfrm>
            <a:off x="7047244" y="0"/>
            <a:ext cx="5144756" cy="6680199"/>
          </a:xfrm>
          <a:prstGeom prst="rect">
            <a:avLst/>
          </a:prstGeom>
          <a:solidFill>
            <a:srgbClr val="2091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239D9561-72C7-A1A0-E414-337927FBD0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3341" y="248389"/>
            <a:ext cx="803999" cy="736349"/>
          </a:xfrm>
          <a:prstGeom prst="rect">
            <a:avLst/>
          </a:prstGeom>
        </p:spPr>
      </p:pic>
      <p:grpSp>
        <p:nvGrpSpPr>
          <p:cNvPr id="7" name="Grupo 6">
            <a:extLst>
              <a:ext uri="{FF2B5EF4-FFF2-40B4-BE49-F238E27FC236}">
                <a16:creationId xmlns:a16="http://schemas.microsoft.com/office/drawing/2014/main" id="{2AAB2FF3-69ED-2A1F-0F4F-245C12546335}"/>
              </a:ext>
            </a:extLst>
          </p:cNvPr>
          <p:cNvGrpSpPr/>
          <p:nvPr/>
        </p:nvGrpSpPr>
        <p:grpSpPr>
          <a:xfrm>
            <a:off x="8531430" y="1713574"/>
            <a:ext cx="2594113" cy="3487381"/>
            <a:chOff x="8418444" y="1243645"/>
            <a:chExt cx="2594113" cy="3487381"/>
          </a:xfrm>
        </p:grpSpPr>
        <p:sp>
          <p:nvSpPr>
            <p:cNvPr id="8" name="Google Shape;484;p25">
              <a:extLst>
                <a:ext uri="{FF2B5EF4-FFF2-40B4-BE49-F238E27FC236}">
                  <a16:creationId xmlns:a16="http://schemas.microsoft.com/office/drawing/2014/main" id="{AE469E62-5B54-6787-679B-809FCD7EFFDF}"/>
                </a:ext>
              </a:extLst>
            </p:cNvPr>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 name="Google Shape;487;p25">
              <a:extLst>
                <a:ext uri="{FF2B5EF4-FFF2-40B4-BE49-F238E27FC236}">
                  <a16:creationId xmlns:a16="http://schemas.microsoft.com/office/drawing/2014/main" id="{59579D02-3EC3-C1C1-4F28-3365C1434DC1}"/>
                </a:ext>
              </a:extLst>
            </p:cNvPr>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s-MX" sz="1400" b="1" i="0" u="none" strike="noStrike" cap="none" dirty="0">
                  <a:solidFill>
                    <a:srgbClr val="2091C9"/>
                  </a:solidFill>
                  <a:latin typeface="Verdana"/>
                  <a:ea typeface="Verdana"/>
                  <a:cs typeface="Verdana"/>
                  <a:sym typeface="Verdana"/>
                </a:rPr>
                <a:t>VISITA NUESTRAS REDES SOCIALES</a:t>
              </a:r>
              <a:endParaRPr sz="1100" b="1" i="0" u="none" strike="noStrike" cap="none" dirty="0">
                <a:solidFill>
                  <a:srgbClr val="2091C9"/>
                </a:solidFill>
                <a:latin typeface="Verdana"/>
                <a:ea typeface="Verdana"/>
                <a:cs typeface="Verdana"/>
                <a:sym typeface="Verdana"/>
              </a:endParaRPr>
            </a:p>
          </p:txBody>
        </p:sp>
        <p:grpSp>
          <p:nvGrpSpPr>
            <p:cNvPr id="10" name="Google Shape;488;p25">
              <a:extLst>
                <a:ext uri="{FF2B5EF4-FFF2-40B4-BE49-F238E27FC236}">
                  <a16:creationId xmlns:a16="http://schemas.microsoft.com/office/drawing/2014/main" id="{B7B7AEFC-C76A-B19E-911D-69A442BE828D}"/>
                </a:ext>
              </a:extLst>
            </p:cNvPr>
            <p:cNvGrpSpPr/>
            <p:nvPr/>
          </p:nvGrpSpPr>
          <p:grpSpPr>
            <a:xfrm>
              <a:off x="8760760" y="2132261"/>
              <a:ext cx="2092771" cy="2404039"/>
              <a:chOff x="8855817" y="2561633"/>
              <a:chExt cx="1843914" cy="2118168"/>
            </a:xfrm>
          </p:grpSpPr>
          <p:pic>
            <p:nvPicPr>
              <p:cNvPr id="11" name="Google Shape;489;p25">
                <a:extLst>
                  <a:ext uri="{FF2B5EF4-FFF2-40B4-BE49-F238E27FC236}">
                    <a16:creationId xmlns:a16="http://schemas.microsoft.com/office/drawing/2014/main" id="{34C841F0-DCD9-6CE8-5B86-7E1A46895BC0}"/>
                  </a:ext>
                </a:extLst>
              </p:cNvPr>
              <p:cNvPicPr preferRelativeResize="0"/>
              <p:nvPr/>
            </p:nvPicPr>
            <p:blipFill rotWithShape="1">
              <a:blip r:embed="rId4">
                <a:alphaModFix/>
              </a:blip>
              <a:srcRect/>
              <a:stretch/>
            </p:blipFill>
            <p:spPr>
              <a:xfrm>
                <a:off x="8855817" y="4349526"/>
                <a:ext cx="330275" cy="330275"/>
              </a:xfrm>
              <a:prstGeom prst="rect">
                <a:avLst/>
              </a:prstGeom>
              <a:noFill/>
              <a:ln>
                <a:noFill/>
              </a:ln>
            </p:spPr>
          </p:pic>
          <p:pic>
            <p:nvPicPr>
              <p:cNvPr id="12" name="Google Shape;490;p25">
                <a:extLst>
                  <a:ext uri="{FF2B5EF4-FFF2-40B4-BE49-F238E27FC236}">
                    <a16:creationId xmlns:a16="http://schemas.microsoft.com/office/drawing/2014/main" id="{BE7FE0C7-FCFD-0876-5753-50C86E7557D8}"/>
                  </a:ext>
                </a:extLst>
              </p:cNvPr>
              <p:cNvPicPr preferRelativeResize="0"/>
              <p:nvPr/>
            </p:nvPicPr>
            <p:blipFill rotWithShape="1">
              <a:blip r:embed="rId5">
                <a:alphaModFix/>
              </a:blip>
              <a:srcRect/>
              <a:stretch/>
            </p:blipFill>
            <p:spPr>
              <a:xfrm>
                <a:off x="8855817" y="3746544"/>
                <a:ext cx="330275" cy="330275"/>
              </a:xfrm>
              <a:prstGeom prst="rect">
                <a:avLst/>
              </a:prstGeom>
              <a:noFill/>
              <a:ln>
                <a:noFill/>
              </a:ln>
            </p:spPr>
          </p:pic>
          <p:pic>
            <p:nvPicPr>
              <p:cNvPr id="13" name="Google Shape;491;p25">
                <a:extLst>
                  <a:ext uri="{FF2B5EF4-FFF2-40B4-BE49-F238E27FC236}">
                    <a16:creationId xmlns:a16="http://schemas.microsoft.com/office/drawing/2014/main" id="{B6625525-D471-809B-A251-F10976856D16}"/>
                  </a:ext>
                </a:extLst>
              </p:cNvPr>
              <p:cNvPicPr preferRelativeResize="0"/>
              <p:nvPr/>
            </p:nvPicPr>
            <p:blipFill rotWithShape="1">
              <a:blip r:embed="rId6">
                <a:alphaModFix/>
              </a:blip>
              <a:srcRect/>
              <a:stretch/>
            </p:blipFill>
            <p:spPr>
              <a:xfrm>
                <a:off x="8855817" y="3177616"/>
                <a:ext cx="330275" cy="317572"/>
              </a:xfrm>
              <a:prstGeom prst="rect">
                <a:avLst/>
              </a:prstGeom>
              <a:noFill/>
              <a:ln>
                <a:noFill/>
              </a:ln>
            </p:spPr>
          </p:pic>
          <p:pic>
            <p:nvPicPr>
              <p:cNvPr id="14" name="Google Shape;492;p25">
                <a:extLst>
                  <a:ext uri="{FF2B5EF4-FFF2-40B4-BE49-F238E27FC236}">
                    <a16:creationId xmlns:a16="http://schemas.microsoft.com/office/drawing/2014/main" id="{A167FF45-493A-96C5-2BB9-614D076D0AA9}"/>
                  </a:ext>
                </a:extLst>
              </p:cNvPr>
              <p:cNvPicPr preferRelativeResize="0"/>
              <p:nvPr/>
            </p:nvPicPr>
            <p:blipFill rotWithShape="1">
              <a:blip r:embed="rId7">
                <a:alphaModFix/>
              </a:blip>
              <a:srcRect/>
              <a:stretch/>
            </p:blipFill>
            <p:spPr>
              <a:xfrm>
                <a:off x="8855817" y="2561633"/>
                <a:ext cx="330275" cy="330275"/>
              </a:xfrm>
              <a:prstGeom prst="rect">
                <a:avLst/>
              </a:prstGeom>
              <a:noFill/>
              <a:ln>
                <a:noFill/>
              </a:ln>
            </p:spPr>
          </p:pic>
          <p:sp>
            <p:nvSpPr>
              <p:cNvPr id="15" name="Google Shape;493;p25">
                <a:extLst>
                  <a:ext uri="{FF2B5EF4-FFF2-40B4-BE49-F238E27FC236}">
                    <a16:creationId xmlns:a16="http://schemas.microsoft.com/office/drawing/2014/main" id="{08EE0DF5-06B9-3F43-83D5-8F4389C3DE13}"/>
                  </a:ext>
                </a:extLst>
              </p:cNvPr>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16" name="Google Shape;494;p25">
                <a:extLst>
                  <a:ext uri="{FF2B5EF4-FFF2-40B4-BE49-F238E27FC236}">
                    <a16:creationId xmlns:a16="http://schemas.microsoft.com/office/drawing/2014/main" id="{1009D51E-DF0A-01D2-14E9-82E6BC7F02AE}"/>
                  </a:ext>
                </a:extLst>
              </p:cNvPr>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17" name="Google Shape;495;p25">
                <a:extLst>
                  <a:ext uri="{FF2B5EF4-FFF2-40B4-BE49-F238E27FC236}">
                    <a16:creationId xmlns:a16="http://schemas.microsoft.com/office/drawing/2014/main" id="{719E4903-66D9-9638-FFEF-CF71EE96A34D}"/>
                  </a:ext>
                </a:extLst>
              </p:cNvPr>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18" name="Google Shape;496;p25">
                <a:extLst>
                  <a:ext uri="{FF2B5EF4-FFF2-40B4-BE49-F238E27FC236}">
                    <a16:creationId xmlns:a16="http://schemas.microsoft.com/office/drawing/2014/main" id="{FBF06A52-F15F-772C-7EF7-FBB5FBE48DB6}"/>
                  </a:ext>
                </a:extLst>
              </p:cNvPr>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err="1">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grpSp>
      <p:sp>
        <p:nvSpPr>
          <p:cNvPr id="19" name="Título 1">
            <a:extLst>
              <a:ext uri="{FF2B5EF4-FFF2-40B4-BE49-F238E27FC236}">
                <a16:creationId xmlns:a16="http://schemas.microsoft.com/office/drawing/2014/main" id="{02B3071F-9F81-AC9A-C361-CD4BFF557829}"/>
              </a:ext>
            </a:extLst>
          </p:cNvPr>
          <p:cNvSpPr txBox="1">
            <a:spLocks/>
          </p:cNvSpPr>
          <p:nvPr/>
        </p:nvSpPr>
        <p:spPr>
          <a:xfrm>
            <a:off x="724783" y="975608"/>
            <a:ext cx="3664006" cy="8440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400" b="1" dirty="0">
                <a:solidFill>
                  <a:schemeClr val="tx1">
                    <a:lumMod val="50000"/>
                    <a:lumOff val="50000"/>
                  </a:schemeClr>
                </a:solidFill>
                <a:latin typeface="Verdana" panose="020B0604030504040204" pitchFamily="34" charset="0"/>
                <a:ea typeface="Verdana" panose="020B0604030504040204" pitchFamily="34" charset="0"/>
              </a:rPr>
              <a:t>Boletín de Calidad del Aire del Ideam</a:t>
            </a:r>
            <a:endParaRPr lang="es-CO" sz="2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0" name="Rectángulo 19">
            <a:extLst>
              <a:ext uri="{FF2B5EF4-FFF2-40B4-BE49-F238E27FC236}">
                <a16:creationId xmlns:a16="http://schemas.microsoft.com/office/drawing/2014/main" id="{A5D0F0DB-7160-2629-4CDF-2F3475E695CA}"/>
              </a:ext>
            </a:extLst>
          </p:cNvPr>
          <p:cNvSpPr/>
          <p:nvPr/>
        </p:nvSpPr>
        <p:spPr>
          <a:xfrm>
            <a:off x="724783" y="1930174"/>
            <a:ext cx="5779534" cy="4632037"/>
          </a:xfrm>
          <a:prstGeom prst="rect">
            <a:avLst/>
          </a:prstGeom>
        </p:spPr>
        <p:txBody>
          <a:bodyPr wrap="square">
            <a:spAutoFit/>
          </a:bodyPr>
          <a:lstStyle/>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INSTITUTO DE HIDROLOGÍA, METEOROLOGÍA Y ESTUDIOS AMBIENTALES │ 2024</a:t>
            </a:r>
          </a:p>
          <a:p>
            <a:pPr>
              <a:buSzPts val="900"/>
            </a:pPr>
            <a:endPar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Ghisliane Echeverry Prieto │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Directora General</a:t>
            </a:r>
          </a:p>
          <a:p>
            <a:pPr>
              <a:buSzPts val="900"/>
            </a:pPr>
            <a:endParaRPr lang="es-MX" sz="7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105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Elizabeth Patiño Correa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Subdirectora de Estudios Ambientales</a:t>
            </a:r>
          </a:p>
          <a:p>
            <a:pPr>
              <a:buSzPts val="1050"/>
            </a:pPr>
            <a:endPar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105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Luis Alfonso López Álvarez –</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 </a:t>
            </a:r>
            <a:r>
              <a:rPr lang="es-MX" sz="1200" dirty="0">
                <a:solidFill>
                  <a:schemeClr val="tx1">
                    <a:lumMod val="50000"/>
                    <a:lumOff val="50000"/>
                  </a:schemeClr>
                </a:solidFill>
                <a:latin typeface="Verdana" panose="020B0604030504040204" pitchFamily="34" charset="0"/>
                <a:ea typeface="Verdana" panose="020B0604030504040204" pitchFamily="34" charset="0"/>
                <a:sym typeface="Calibri"/>
              </a:rPr>
              <a:t>Jefe Oficina del Servicio de Pronósticos y Alertas</a:t>
            </a:r>
          </a:p>
          <a:p>
            <a:pPr>
              <a:buSzPts val="900"/>
            </a:pPr>
            <a:endPar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Elaboró</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Martha Cortina Gómez </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Seguimiento a la Sostenibilidad del Desarrollo – Subdirección de Estudios Ambientales</a:t>
            </a:r>
          </a:p>
          <a:p>
            <a:pPr>
              <a:buSzPts val="900"/>
            </a:pPr>
            <a:endPar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Apoyo técnico</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Carolina Valencia</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Oficina de Pronostico y Alertas</a:t>
            </a: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Luis Mario Moreno Amado│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Bosques - Subdirección de Ecosistemas e Información Ambiental </a:t>
            </a: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Adriana Marcela Tamayo Quintana│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Bosques Subdirección de Ecosistemas e Información Ambiental </a:t>
            </a:r>
            <a:endPar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José Franklin Ruiz Murcia │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Modelamiento del Tiempo y Clima - Subdirección de Meteorología</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Wendi Yurani Garzón Herrera - </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Ana María Hernández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Seguimiento a la Sostenibilidad del Desarrollo – Subdirección de Estudios Ambientales</a:t>
            </a:r>
          </a:p>
        </p:txBody>
      </p:sp>
    </p:spTree>
    <p:extLst>
      <p:ext uri="{BB962C8B-B14F-4D97-AF65-F5344CB8AC3E}">
        <p14:creationId xmlns:p14="http://schemas.microsoft.com/office/powerpoint/2010/main" val="2887501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D71D125-EF25-E623-C975-7F4DAD30AB8C}"/>
              </a:ext>
            </a:extLst>
          </p:cNvPr>
          <p:cNvPicPr>
            <a:picLocks noChangeAspect="1"/>
          </p:cNvPicPr>
          <p:nvPr/>
        </p:nvPicPr>
        <p:blipFill rotWithShape="1">
          <a:blip r:embed="rId2">
            <a:extLst>
              <a:ext uri="{28A0092B-C50C-407E-A947-70E740481C1C}">
                <a14:useLocalDpi xmlns:a14="http://schemas.microsoft.com/office/drawing/2010/main" val="0"/>
              </a:ext>
            </a:extLst>
          </a:blip>
          <a:srcRect l="20208" r="36169" b="2593"/>
          <a:stretch/>
        </p:blipFill>
        <p:spPr>
          <a:xfrm>
            <a:off x="0" y="836320"/>
            <a:ext cx="3993505" cy="5185360"/>
          </a:xfrm>
          <a:prstGeom prst="rect">
            <a:avLst/>
          </a:prstGeom>
        </p:spPr>
      </p:pic>
      <p:sp>
        <p:nvSpPr>
          <p:cNvPr id="5" name="Rectángulo 4">
            <a:extLst>
              <a:ext uri="{FF2B5EF4-FFF2-40B4-BE49-F238E27FC236}">
                <a16:creationId xmlns:a16="http://schemas.microsoft.com/office/drawing/2014/main" id="{8C7AB359-6827-051D-A757-AC975B108883}"/>
              </a:ext>
            </a:extLst>
          </p:cNvPr>
          <p:cNvSpPr/>
          <p:nvPr/>
        </p:nvSpPr>
        <p:spPr>
          <a:xfrm>
            <a:off x="0" y="836320"/>
            <a:ext cx="3993505" cy="5185361"/>
          </a:xfrm>
          <a:prstGeom prst="rect">
            <a:avLst/>
          </a:prstGeom>
          <a:solidFill>
            <a:srgbClr val="2091C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Título 1">
            <a:extLst>
              <a:ext uri="{FF2B5EF4-FFF2-40B4-BE49-F238E27FC236}">
                <a16:creationId xmlns:a16="http://schemas.microsoft.com/office/drawing/2014/main" id="{E41C0EFD-3144-EA51-486F-3E258F0D9705}"/>
              </a:ext>
            </a:extLst>
          </p:cNvPr>
          <p:cNvSpPr txBox="1">
            <a:spLocks noGrp="1"/>
          </p:cNvSpPr>
          <p:nvPr>
            <p:ph type="title"/>
          </p:nvPr>
        </p:nvSpPr>
        <p:spPr>
          <a:xfrm>
            <a:off x="4815470" y="1062816"/>
            <a:ext cx="6467475" cy="13001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S" sz="4000" b="1" dirty="0">
                <a:solidFill>
                  <a:schemeClr val="tx1">
                    <a:lumMod val="50000"/>
                    <a:lumOff val="50000"/>
                  </a:schemeClr>
                </a:solidFill>
                <a:latin typeface="Verdana" panose="020B0604030504040204" pitchFamily="34" charset="0"/>
                <a:ea typeface="Verdana" panose="020B0604030504040204" pitchFamily="34" charset="0"/>
              </a:rPr>
              <a:t>Boletín de Calidad del Aire del Ideam</a:t>
            </a:r>
            <a:endParaRPr lang="es-CO" sz="40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7" name="Google Shape;96;p1">
            <a:extLst>
              <a:ext uri="{FF2B5EF4-FFF2-40B4-BE49-F238E27FC236}">
                <a16:creationId xmlns:a16="http://schemas.microsoft.com/office/drawing/2014/main" id="{674D1613-C5A9-BCEB-DC01-0DE377B41BE8}"/>
              </a:ext>
            </a:extLst>
          </p:cNvPr>
          <p:cNvSpPr txBox="1"/>
          <p:nvPr/>
        </p:nvSpPr>
        <p:spPr>
          <a:xfrm>
            <a:off x="4964759" y="2693990"/>
            <a:ext cx="5547657" cy="2979394"/>
          </a:xfrm>
          <a:prstGeom prst="rect">
            <a:avLst/>
          </a:prstGeom>
          <a:noFill/>
          <a:ln>
            <a:noFill/>
          </a:ln>
        </p:spPr>
        <p:txBody>
          <a:bodyPr spcFirstLastPara="1" wrap="square" lIns="0" tIns="0" rIns="0" bIns="0" anchor="t" anchorCtr="0">
            <a:noAutofit/>
          </a:bodyPr>
          <a:lstStyle/>
          <a:p>
            <a:pPr marL="12700" marR="0" lvl="0" indent="0" rtl="0">
              <a:lnSpc>
                <a:spcPct val="100000"/>
              </a:lnSpc>
              <a:spcBef>
                <a:spcPts val="0"/>
              </a:spcBef>
              <a:spcAft>
                <a:spcPts val="0"/>
              </a:spcAft>
              <a:buClr>
                <a:srgbClr val="000000"/>
              </a:buClr>
              <a:buSzPts val="2400"/>
              <a:buFont typeface="Arial"/>
              <a:buNone/>
            </a:pPr>
            <a:r>
              <a:rPr lang="es-CO" sz="1600" dirty="0">
                <a:solidFill>
                  <a:schemeClr val="bg1"/>
                </a:solidFill>
                <a:latin typeface="Verdana" panose="020B0604030504040204" pitchFamily="34" charset="0"/>
                <a:ea typeface="Verdana" panose="020B0604030504040204" pitchFamily="34" charset="0"/>
                <a:sym typeface="Calibri"/>
              </a:rPr>
              <a:t>Publicación No. 12</a:t>
            </a:r>
            <a:endParaRPr sz="1600" dirty="0">
              <a:solidFill>
                <a:schemeClr val="bg1"/>
              </a:solidFill>
              <a:latin typeface="Verdana" panose="020B0604030504040204" pitchFamily="34" charset="0"/>
              <a:ea typeface="Verdana" panose="020B0604030504040204" pitchFamily="34" charset="0"/>
              <a:sym typeface="Calibri"/>
            </a:endParaRPr>
          </a:p>
          <a:p>
            <a:pPr marL="12700">
              <a:buClr>
                <a:srgbClr val="000000"/>
              </a:buClr>
              <a:buSzPts val="2400"/>
            </a:pPr>
            <a:r>
              <a:rPr lang="es-ES" sz="1600" dirty="0">
                <a:solidFill>
                  <a:schemeClr val="bg1"/>
                </a:solidFill>
                <a:latin typeface="Verdana" panose="020B0604030504040204" pitchFamily="34" charset="0"/>
                <a:ea typeface="Verdana" panose="020B0604030504040204" pitchFamily="34" charset="0"/>
              </a:rPr>
              <a:t>Edición</a:t>
            </a:r>
            <a:r>
              <a:rPr lang="es-CO" sz="1600" dirty="0">
                <a:solidFill>
                  <a:schemeClr val="bg1"/>
                </a:solidFill>
                <a:latin typeface="Verdana" panose="020B0604030504040204" pitchFamily="34" charset="0"/>
                <a:ea typeface="Verdana" panose="020B0604030504040204" pitchFamily="34" charset="0"/>
                <a:sym typeface="Calibri"/>
              </a:rPr>
              <a:t> Septiembre-Octubre 2024</a:t>
            </a:r>
            <a:endParaRPr lang="es-ES" sz="1600" dirty="0">
              <a:solidFill>
                <a:schemeClr val="bg1"/>
              </a:solidFill>
              <a:latin typeface="Verdana" panose="020B0604030504040204" pitchFamily="34" charset="0"/>
              <a:ea typeface="Verdana" panose="020B0604030504040204" pitchFamily="34" charset="0"/>
            </a:endParaRPr>
          </a:p>
          <a:p>
            <a:pPr marL="0" marR="0" lvl="0" indent="0" algn="l" rtl="0">
              <a:lnSpc>
                <a:spcPct val="108333"/>
              </a:lnSpc>
              <a:spcBef>
                <a:spcPts val="3"/>
              </a:spcBef>
              <a:spcAft>
                <a:spcPts val="0"/>
              </a:spcAft>
              <a:buClr>
                <a:srgbClr val="000000"/>
              </a:buClr>
              <a:buSzPts val="1300"/>
              <a:buFont typeface="Arial"/>
              <a:buNone/>
            </a:pPr>
            <a:endParaRPr sz="1600" dirty="0">
              <a:solidFill>
                <a:schemeClr val="bg1"/>
              </a:solidFill>
              <a:latin typeface="Verdana" panose="020B0604030504040204" pitchFamily="34" charset="0"/>
              <a:ea typeface="Verdana" panose="020B0604030504040204" pitchFamily="34" charset="0"/>
              <a:sym typeface="Calibri"/>
            </a:endParaRPr>
          </a:p>
          <a:p>
            <a:pPr lvl="0" algn="just">
              <a:lnSpc>
                <a:spcPct val="115000"/>
              </a:lnSpc>
              <a:buClr>
                <a:schemeClr val="dk1"/>
              </a:buClr>
              <a:buSzPts val="1100"/>
            </a:pPr>
            <a:r>
              <a:rPr lang="es-CO" sz="1200" dirty="0">
                <a:solidFill>
                  <a:schemeClr val="bg1"/>
                </a:solidFill>
                <a:latin typeface="Verdana" panose="020B0604030504040204" pitchFamily="34" charset="0"/>
                <a:ea typeface="Verdana" panose="020B0604030504040204" pitchFamily="34" charset="0"/>
                <a:sym typeface="Calibri"/>
              </a:rPr>
              <a:t>Este boletín presenta la descripción del comportamiento de algunas variables atmosféricas y su incidencia en los fenómenos más relevantes en la dinámica de la calidad del aire, aportando insumos importantes para la construcción de nuevo conocimiento de la atmósfera y su relación con posibles episodios de contaminación, con impacto regional o local</a:t>
            </a:r>
            <a:r>
              <a:rPr lang="es-CO" sz="1100" dirty="0">
                <a:solidFill>
                  <a:schemeClr val="bg1"/>
                </a:solidFill>
                <a:latin typeface="Verdana" panose="020B0604030504040204" pitchFamily="34" charset="0"/>
                <a:ea typeface="Verdana" panose="020B0604030504040204" pitchFamily="34" charset="0"/>
                <a:sym typeface="Calibri"/>
              </a:rPr>
              <a:t>.</a:t>
            </a:r>
            <a:endParaRPr sz="1100" dirty="0">
              <a:solidFill>
                <a:schemeClr val="bg1"/>
              </a:solidFill>
              <a:latin typeface="Verdana" panose="020B0604030504040204" pitchFamily="34" charset="0"/>
              <a:ea typeface="Verdana" panose="020B0604030504040204" pitchFamily="34" charset="0"/>
              <a:sym typeface="Calibri"/>
            </a:endParaRPr>
          </a:p>
        </p:txBody>
      </p:sp>
      <p:sp>
        <p:nvSpPr>
          <p:cNvPr id="8" name="Google Shape;103;p1">
            <a:extLst>
              <a:ext uri="{FF2B5EF4-FFF2-40B4-BE49-F238E27FC236}">
                <a16:creationId xmlns:a16="http://schemas.microsoft.com/office/drawing/2014/main" id="{87494118-C7FC-80C5-79F0-7293FEA2AECE}"/>
              </a:ext>
            </a:extLst>
          </p:cNvPr>
          <p:cNvSpPr txBox="1"/>
          <p:nvPr/>
        </p:nvSpPr>
        <p:spPr>
          <a:xfrm>
            <a:off x="4964760" y="4824393"/>
            <a:ext cx="5547656" cy="1697982"/>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es-CO" sz="1100" dirty="0">
                <a:solidFill>
                  <a:schemeClr val="bg1"/>
                </a:solidFill>
                <a:latin typeface="Verdana"/>
                <a:ea typeface="Verdana"/>
                <a:sym typeface="Calibri"/>
              </a:rPr>
              <a:t>Se recomienda el seguimiento diario de los diferentes boletines de pronóstico y de alertas emitidos por el </a:t>
            </a:r>
            <a:r>
              <a:rPr lang="es-CO" sz="1100" dirty="0" err="1">
                <a:solidFill>
                  <a:schemeClr val="bg1"/>
                </a:solidFill>
                <a:latin typeface="Verdana"/>
                <a:ea typeface="Verdana"/>
                <a:sym typeface="Calibri"/>
              </a:rPr>
              <a:t>Ideam</a:t>
            </a:r>
            <a:r>
              <a:rPr lang="es-CO" sz="1100" dirty="0">
                <a:solidFill>
                  <a:schemeClr val="bg1"/>
                </a:solidFill>
                <a:latin typeface="Verdana"/>
                <a:ea typeface="Verdana"/>
                <a:sym typeface="Calibri"/>
              </a:rPr>
              <a:t>:</a:t>
            </a: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r>
              <a:rPr lang="es-CO" sz="1100" dirty="0">
                <a:solidFill>
                  <a:schemeClr val="tx1">
                    <a:lumMod val="50000"/>
                    <a:lumOff val="50000"/>
                  </a:schemeClr>
                </a:solidFill>
                <a:latin typeface="Verdana"/>
                <a:ea typeface="Verdana"/>
                <a:sym typeface="Calibri"/>
                <a:hlinkClick r:id="rId3"/>
              </a:rPr>
              <a:t>https://www.ideam.gov.co/sala-de-prensa/boletines</a:t>
            </a: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2">
                  <a:lumMod val="60000"/>
                  <a:lumOff val="40000"/>
                </a:schemeClr>
              </a:solidFill>
              <a:latin typeface="Verdana" panose="020B0604030504040204" pitchFamily="34" charset="0"/>
              <a:ea typeface="Verdana" panose="020B0604030504040204" pitchFamily="34" charset="0"/>
            </a:endParaRPr>
          </a:p>
          <a:p>
            <a:pPr marL="0" marR="0" lvl="0" indent="0" algn="just" rtl="0">
              <a:lnSpc>
                <a:spcPct val="115000"/>
              </a:lnSpc>
              <a:spcBef>
                <a:spcPts val="0"/>
              </a:spcBef>
              <a:spcAft>
                <a:spcPts val="0"/>
              </a:spcAft>
              <a:buClr>
                <a:schemeClr val="dk1"/>
              </a:buClr>
              <a:buSzPts val="1100"/>
              <a:buFont typeface="Arial"/>
              <a:buNone/>
            </a:pPr>
            <a:endParaRPr sz="1100" dirty="0">
              <a:solidFill>
                <a:schemeClr val="tx1">
                  <a:lumMod val="50000"/>
                  <a:lumOff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59973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a:extLst>
              <a:ext uri="{FF2B5EF4-FFF2-40B4-BE49-F238E27FC236}">
                <a16:creationId xmlns:a16="http://schemas.microsoft.com/office/drawing/2014/main" id="{D0A86790-7F9D-0A2D-0B1F-096058AADCB6}"/>
              </a:ext>
            </a:extLst>
          </p:cNvPr>
          <p:cNvPicPr>
            <a:picLocks noGrp="1" noChangeAspect="1"/>
          </p:cNvPicPr>
          <p:nvPr>
            <p:ph idx="1"/>
          </p:nvPr>
        </p:nvPicPr>
        <p:blipFill>
          <a:blip r:embed="rId2"/>
          <a:stretch>
            <a:fillRect/>
          </a:stretch>
        </p:blipFill>
        <p:spPr>
          <a:xfrm>
            <a:off x="6096000" y="1741649"/>
            <a:ext cx="5263895" cy="4351338"/>
          </a:xfrm>
          <a:prstGeom prst="rect">
            <a:avLst/>
          </a:prstGeom>
        </p:spPr>
      </p:pic>
      <p:pic>
        <p:nvPicPr>
          <p:cNvPr id="5" name="Imagen 4">
            <a:extLst>
              <a:ext uri="{FF2B5EF4-FFF2-40B4-BE49-F238E27FC236}">
                <a16:creationId xmlns:a16="http://schemas.microsoft.com/office/drawing/2014/main" id="{E16E25BC-C8DB-D819-7467-48CDF035451C}"/>
              </a:ext>
            </a:extLst>
          </p:cNvPr>
          <p:cNvPicPr>
            <a:picLocks noChangeAspect="1"/>
          </p:cNvPicPr>
          <p:nvPr/>
        </p:nvPicPr>
        <p:blipFill>
          <a:blip r:embed="rId3"/>
          <a:stretch>
            <a:fillRect/>
          </a:stretch>
        </p:blipFill>
        <p:spPr>
          <a:xfrm>
            <a:off x="2531092" y="0"/>
            <a:ext cx="6980525" cy="658425"/>
          </a:xfrm>
          <a:prstGeom prst="rect">
            <a:avLst/>
          </a:prstGeom>
        </p:spPr>
      </p:pic>
      <p:sp>
        <p:nvSpPr>
          <p:cNvPr id="6" name="Título 6">
            <a:extLst>
              <a:ext uri="{FF2B5EF4-FFF2-40B4-BE49-F238E27FC236}">
                <a16:creationId xmlns:a16="http://schemas.microsoft.com/office/drawing/2014/main" id="{3E6D5D34-E7E8-A734-0777-93AA16211AED}"/>
              </a:ext>
            </a:extLst>
          </p:cNvPr>
          <p:cNvSpPr txBox="1">
            <a:spLocks/>
          </p:cNvSpPr>
          <p:nvPr/>
        </p:nvSpPr>
        <p:spPr>
          <a:xfrm>
            <a:off x="3860045" y="17224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Boletín Calidad del Aire</a:t>
            </a:r>
          </a:p>
        </p:txBody>
      </p:sp>
      <p:pic>
        <p:nvPicPr>
          <p:cNvPr id="7" name="Picture 4" descr="Your Utah, Your Future - Air Quality">
            <a:extLst>
              <a:ext uri="{FF2B5EF4-FFF2-40B4-BE49-F238E27FC236}">
                <a16:creationId xmlns:a16="http://schemas.microsoft.com/office/drawing/2014/main" id="{3A099808-2DC4-B35D-96B9-7A3E62063E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223860" y="63899"/>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3DBA4F7E-1149-001B-49F2-21940C1113C4}"/>
              </a:ext>
            </a:extLst>
          </p:cNvPr>
          <p:cNvPicPr>
            <a:picLocks noChangeAspect="1"/>
          </p:cNvPicPr>
          <p:nvPr/>
        </p:nvPicPr>
        <p:blipFill>
          <a:blip r:embed="rId6"/>
          <a:stretch>
            <a:fillRect/>
          </a:stretch>
        </p:blipFill>
        <p:spPr>
          <a:xfrm>
            <a:off x="6092496" y="2102239"/>
            <a:ext cx="5261304" cy="3505504"/>
          </a:xfrm>
          <a:prstGeom prst="rect">
            <a:avLst/>
          </a:prstGeom>
        </p:spPr>
      </p:pic>
      <p:sp>
        <p:nvSpPr>
          <p:cNvPr id="12" name="Título 11">
            <a:extLst>
              <a:ext uri="{FF2B5EF4-FFF2-40B4-BE49-F238E27FC236}">
                <a16:creationId xmlns:a16="http://schemas.microsoft.com/office/drawing/2014/main" id="{06C34CFA-8C6C-4A27-29E4-9111881D50CF}"/>
              </a:ext>
            </a:extLst>
          </p:cNvPr>
          <p:cNvSpPr txBox="1">
            <a:spLocks noGrp="1"/>
          </p:cNvSpPr>
          <p:nvPr>
            <p:ph type="title"/>
          </p:nvPr>
        </p:nvSpPr>
        <p:spPr>
          <a:xfrm>
            <a:off x="511626" y="943758"/>
            <a:ext cx="5096069" cy="369332"/>
          </a:xfrm>
          <a:prstGeom prst="rect">
            <a:avLst/>
          </a:prstGeom>
          <a:noFill/>
        </p:spPr>
        <p:txBody>
          <a:bodyPr wrap="square">
            <a:spAutoFit/>
          </a:bodyPr>
          <a:lstStyle/>
          <a:p>
            <a:pPr algn="ctr"/>
            <a:r>
              <a:rPr lang="es-MX" sz="2000" b="1" dirty="0">
                <a:solidFill>
                  <a:srgbClr val="2091C9"/>
                </a:solidFill>
                <a:latin typeface="Verdana" panose="020B0604030504040204" pitchFamily="34" charset="0"/>
                <a:ea typeface="Verdana" panose="020B0604030504040204" pitchFamily="34" charset="0"/>
              </a:rPr>
              <a:t>CONTENIDO</a:t>
            </a:r>
          </a:p>
        </p:txBody>
      </p:sp>
      <p:sp>
        <p:nvSpPr>
          <p:cNvPr id="13" name="Google Shape;98;p1">
            <a:extLst>
              <a:ext uri="{FF2B5EF4-FFF2-40B4-BE49-F238E27FC236}">
                <a16:creationId xmlns:a16="http://schemas.microsoft.com/office/drawing/2014/main" id="{E3A041B6-DED7-2C42-2435-FB949000DA6E}"/>
              </a:ext>
            </a:extLst>
          </p:cNvPr>
          <p:cNvSpPr txBox="1"/>
          <p:nvPr/>
        </p:nvSpPr>
        <p:spPr>
          <a:xfrm>
            <a:off x="267702" y="1741649"/>
            <a:ext cx="5583921" cy="1382170"/>
          </a:xfrm>
          <a:prstGeom prst="rect">
            <a:avLst/>
          </a:prstGeom>
          <a:noFill/>
          <a:ln>
            <a:noFill/>
          </a:ln>
        </p:spPr>
        <p:txBody>
          <a:bodyPr spcFirstLastPara="1" wrap="square" lIns="0" tIns="0" rIns="0" bIns="0" anchor="t" anchorCtr="0">
            <a:noAutofit/>
          </a:bodyPr>
          <a:lstStyle/>
          <a:p>
            <a:pPr marL="184150" marR="12700" lvl="0" indent="-171450" algn="just" rtl="0">
              <a:lnSpc>
                <a:spcPct val="100000"/>
              </a:lnSpc>
              <a:spcBef>
                <a:spcPts val="0"/>
              </a:spcBef>
              <a:spcAft>
                <a:spcPts val="0"/>
              </a:spcAft>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a:ea typeface="Verdana"/>
                <a:sym typeface="Calibri"/>
              </a:rPr>
              <a:t>Panorama nacional del comportamiento de la precipitación e incendios durante el mes de septiembre 2024.</a:t>
            </a:r>
            <a:endParaRPr sz="1200" dirty="0">
              <a:solidFill>
                <a:schemeClr val="tx1">
                  <a:lumMod val="50000"/>
                  <a:lumOff val="50000"/>
                </a:schemeClr>
              </a:solidFill>
              <a:latin typeface="Verdana"/>
              <a:ea typeface="Verdana"/>
            </a:endParaRPr>
          </a:p>
          <a:p>
            <a:pPr marL="184150" marR="12700" lvl="0" indent="-171450" algn="just">
              <a:spcBef>
                <a:spcPts val="1000"/>
              </a:spcBef>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Monitoreo de focos de calor (</a:t>
            </a:r>
            <a:r>
              <a:rPr lang="es-CO" sz="1200" dirty="0" err="1">
                <a:solidFill>
                  <a:schemeClr val="tx1">
                    <a:lumMod val="50000"/>
                    <a:lumOff val="50000"/>
                  </a:schemeClr>
                </a:solidFill>
                <a:latin typeface="Verdana" panose="020B0604030504040204" pitchFamily="34" charset="0"/>
                <a:ea typeface="Verdana" panose="020B0604030504040204" pitchFamily="34" charset="0"/>
                <a:sym typeface="Calibri"/>
              </a:rPr>
              <a:t>Firms</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 pronóstico de aerosoles de combustión de biomasa (CAMS) y pronóstico de carbono negro (GMAO; NASA) para el mes de septiembre 2024.</a:t>
            </a:r>
          </a:p>
          <a:p>
            <a:pPr marL="184150" marR="12700" lvl="0" indent="-171450" algn="just">
              <a:spcBef>
                <a:spcPts val="1000"/>
              </a:spcBef>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Seguimiento de las condiciones climatológicas para</a:t>
            </a:r>
            <a:r>
              <a:rPr lang="es-CO" dirty="0">
                <a:solidFill>
                  <a:schemeClr val="bg1"/>
                </a:solidFill>
                <a:latin typeface="Calibri" panose="020F050202020403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el mes de septiembre 2024.</a:t>
            </a:r>
            <a:endParaRPr sz="1200" dirty="0">
              <a:solidFill>
                <a:schemeClr val="tx1">
                  <a:lumMod val="50000"/>
                  <a:lumOff val="50000"/>
                </a:schemeClr>
              </a:solidFill>
              <a:latin typeface="Verdana" panose="020B0604030504040204" pitchFamily="34" charset="0"/>
              <a:ea typeface="Verdana" panose="020B0604030504040204" pitchFamily="34" charset="0"/>
            </a:endParaRPr>
          </a:p>
          <a:p>
            <a:pPr marL="342900" marR="12700" lvl="0" indent="-330200" algn="l" rtl="0">
              <a:lnSpc>
                <a:spcPct val="100000"/>
              </a:lnSpc>
              <a:spcBef>
                <a:spcPts val="1000"/>
              </a:spcBef>
              <a:spcAft>
                <a:spcPts val="1000"/>
              </a:spcAft>
              <a:buClr>
                <a:srgbClr val="FFFFFF"/>
              </a:buClr>
              <a:buSzPts val="1536"/>
              <a:buFont typeface="Arial"/>
              <a:buChar char="●"/>
            </a:pPr>
            <a:r>
              <a:rPr lang="es-CO" dirty="0">
                <a:solidFill>
                  <a:schemeClr val="bg1"/>
                </a:solidFill>
                <a:latin typeface="Calibri" panose="020F0502020204030204" pitchFamily="34" charset="0"/>
                <a:sym typeface="Calibri"/>
              </a:rPr>
              <a:t>Recomendaciones</a:t>
            </a:r>
            <a:endParaRPr dirty="0">
              <a:solidFill>
                <a:schemeClr val="bg1"/>
              </a:solidFill>
              <a:latin typeface="Calibri" panose="020F0502020204030204" pitchFamily="34" charset="0"/>
              <a:sym typeface="Calibri"/>
            </a:endParaRPr>
          </a:p>
        </p:txBody>
      </p:sp>
      <p:cxnSp>
        <p:nvCxnSpPr>
          <p:cNvPr id="14" name="Conector recto 13">
            <a:extLst>
              <a:ext uri="{FF2B5EF4-FFF2-40B4-BE49-F238E27FC236}">
                <a16:creationId xmlns:a16="http://schemas.microsoft.com/office/drawing/2014/main" id="{4963E17B-645F-D95F-D471-02FE22C39853}"/>
              </a:ext>
            </a:extLst>
          </p:cNvPr>
          <p:cNvCxnSpPr>
            <a:cxnSpLocks/>
          </p:cNvCxnSpPr>
          <p:nvPr/>
        </p:nvCxnSpPr>
        <p:spPr>
          <a:xfrm>
            <a:off x="178130" y="3512976"/>
            <a:ext cx="5763063"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Google Shape;97;p1">
            <a:extLst>
              <a:ext uri="{FF2B5EF4-FFF2-40B4-BE49-F238E27FC236}">
                <a16:creationId xmlns:a16="http://schemas.microsoft.com/office/drawing/2014/main" id="{18D542D3-7215-CF66-D536-FCD6BAE873DA}"/>
              </a:ext>
            </a:extLst>
          </p:cNvPr>
          <p:cNvSpPr txBox="1"/>
          <p:nvPr/>
        </p:nvSpPr>
        <p:spPr>
          <a:xfrm>
            <a:off x="325821" y="3653371"/>
            <a:ext cx="5525802" cy="1397051"/>
          </a:xfrm>
          <a:prstGeom prst="rect">
            <a:avLst/>
          </a:prstGeom>
          <a:noFill/>
          <a:ln>
            <a:noFill/>
          </a:ln>
        </p:spPr>
        <p:txBody>
          <a:bodyPr spcFirstLastPara="1" wrap="square" lIns="0" tIns="0" rIns="0" bIns="0" anchor="t" anchorCtr="0">
            <a:noAutofit/>
          </a:bodyPr>
          <a:lstStyle/>
          <a:p>
            <a:pPr marL="12700" marR="12700" lvl="0" algn="just">
              <a:buSzPts val="1300"/>
            </a:pPr>
            <a:r>
              <a:rPr lang="es-CO" sz="1200" b="1" dirty="0">
                <a:solidFill>
                  <a:schemeClr val="tx1">
                    <a:lumMod val="50000"/>
                    <a:lumOff val="50000"/>
                  </a:schemeClr>
                </a:solidFill>
                <a:latin typeface="Verdana" panose="020B0604030504040204" pitchFamily="34" charset="0"/>
                <a:ea typeface="Verdana" panose="020B0604030504040204" pitchFamily="34" charset="0"/>
                <a:sym typeface="Calibri"/>
              </a:rPr>
              <a:t>Seguimiento: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Durante el mes de septiembre se destaca el siguiente evento / fenómeno que podría representar incidencia sobre la calidad del aire, con posibles impactos regionales o locales: </a:t>
            </a:r>
          </a:p>
          <a:p>
            <a:pPr marL="12700" marR="12700" lvl="0" algn="just">
              <a:buSzPts val="1300"/>
            </a:pPr>
            <a:endParaRPr lang="es-CO"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84150" marR="12700" indent="-171450">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Incendios de la cobertura vegetal </a:t>
            </a:r>
          </a:p>
          <a:p>
            <a:pPr marL="12700" marR="12700">
              <a:buClr>
                <a:schemeClr val="bg1">
                  <a:lumMod val="50000"/>
                </a:schemeClr>
              </a:buClr>
              <a:buSzPts val="1536"/>
            </a:pPr>
            <a:endParaRPr lang="es-CO" sz="1200" dirty="0">
              <a:solidFill>
                <a:schemeClr val="tx1">
                  <a:lumMod val="50000"/>
                  <a:lumOff val="50000"/>
                </a:schemeClr>
              </a:solidFill>
              <a:latin typeface="Verdana" panose="020B0604030504040204" pitchFamily="34" charset="0"/>
              <a:ea typeface="Verdana" panose="020B0604030504040204" pitchFamily="34" charset="0"/>
              <a:sym typeface="Calibri"/>
            </a:endParaRPr>
          </a:p>
        </p:txBody>
      </p:sp>
      <p:cxnSp>
        <p:nvCxnSpPr>
          <p:cNvPr id="17" name="Conector recto 16">
            <a:extLst>
              <a:ext uri="{FF2B5EF4-FFF2-40B4-BE49-F238E27FC236}">
                <a16:creationId xmlns:a16="http://schemas.microsoft.com/office/drawing/2014/main" id="{247D9796-13AC-05C7-A457-3C6E5413EB7F}"/>
              </a:ext>
            </a:extLst>
          </p:cNvPr>
          <p:cNvCxnSpPr>
            <a:cxnSpLocks/>
          </p:cNvCxnSpPr>
          <p:nvPr/>
        </p:nvCxnSpPr>
        <p:spPr>
          <a:xfrm>
            <a:off x="207190" y="4870821"/>
            <a:ext cx="576306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Google Shape;100;p1">
            <a:extLst>
              <a:ext uri="{FF2B5EF4-FFF2-40B4-BE49-F238E27FC236}">
                <a16:creationId xmlns:a16="http://schemas.microsoft.com/office/drawing/2014/main" id="{7996200F-DA92-36B9-A188-3550F249DE86}"/>
              </a:ext>
            </a:extLst>
          </p:cNvPr>
          <p:cNvSpPr txBox="1"/>
          <p:nvPr/>
        </p:nvSpPr>
        <p:spPr>
          <a:xfrm>
            <a:off x="325821" y="5050422"/>
            <a:ext cx="5583921" cy="1454255"/>
          </a:xfrm>
          <a:prstGeom prst="rect">
            <a:avLst/>
          </a:prstGeom>
          <a:noFill/>
          <a:ln>
            <a:noFill/>
          </a:ln>
        </p:spPr>
        <p:txBody>
          <a:bodyPr spcFirstLastPara="1" wrap="square" lIns="0" tIns="0" rIns="0" bIns="0" anchor="t" anchorCtr="0">
            <a:noAutofit/>
          </a:bodyPr>
          <a:lstStyle/>
          <a:p>
            <a:pPr marL="12700" marR="12700" lvl="0" indent="0" algn="just" rtl="0">
              <a:lnSpc>
                <a:spcPct val="100000"/>
              </a:lnSpc>
              <a:spcBef>
                <a:spcPts val="0"/>
              </a:spcBef>
              <a:spcAft>
                <a:spcPts val="0"/>
              </a:spcAft>
              <a:buClr>
                <a:srgbClr val="000000"/>
              </a:buClr>
              <a:buSzPts val="1300"/>
              <a:buFont typeface="Arial"/>
              <a:buNone/>
            </a:pPr>
            <a:r>
              <a:rPr lang="es-CO" sz="1200" b="1" dirty="0">
                <a:solidFill>
                  <a:schemeClr val="tx1">
                    <a:lumMod val="50000"/>
                    <a:lumOff val="50000"/>
                  </a:schemeClr>
                </a:solidFill>
                <a:latin typeface="Verdana" panose="020B0604030504040204" pitchFamily="34" charset="0"/>
                <a:ea typeface="Verdana" panose="020B0604030504040204" pitchFamily="34" charset="0"/>
                <a:sym typeface="Calibri"/>
              </a:rPr>
              <a:t>Predicción: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Para  el  mes  de  octubre se presenta la proyección de las variables climatológicas de mayor relevancia con posible repercusión en la calidad del aire, tales como la precipitación y la temperatura.  Así mismo, se presentan otros factores determinantes como la proyección de la amenaza por incendios.</a:t>
            </a:r>
            <a:endParaRPr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2700" marR="12700" lvl="0" indent="0" algn="just" rtl="0">
              <a:lnSpc>
                <a:spcPct val="100000"/>
              </a:lnSpc>
              <a:spcBef>
                <a:spcPts val="0"/>
              </a:spcBef>
              <a:spcAft>
                <a:spcPts val="0"/>
              </a:spcAft>
              <a:buClr>
                <a:srgbClr val="000000"/>
              </a:buClr>
              <a:buSzPts val="1300"/>
              <a:buFont typeface="Arial"/>
              <a:buNone/>
            </a:pPr>
            <a:endParaRPr sz="1200" dirty="0">
              <a:solidFill>
                <a:schemeClr val="bg1">
                  <a:lumMod val="75000"/>
                </a:schemeClr>
              </a:solidFill>
              <a:latin typeface="Verdana" panose="020B0604030504040204" pitchFamily="34" charset="0"/>
              <a:ea typeface="Verdana" panose="020B0604030504040204" pitchFamily="34" charset="0"/>
              <a:sym typeface="Calibri"/>
            </a:endParaRPr>
          </a:p>
          <a:p>
            <a:pPr marL="12700" marR="12700" lvl="0" indent="0" algn="just" rtl="0">
              <a:lnSpc>
                <a:spcPct val="100000"/>
              </a:lnSpc>
              <a:spcBef>
                <a:spcPts val="0"/>
              </a:spcBef>
              <a:spcAft>
                <a:spcPts val="0"/>
              </a:spcAft>
              <a:buClr>
                <a:srgbClr val="000000"/>
              </a:buClr>
              <a:buSzPts val="1300"/>
              <a:buFont typeface="Arial"/>
              <a:buNone/>
            </a:pPr>
            <a:endParaRPr sz="1200" dirty="0">
              <a:solidFill>
                <a:schemeClr val="bg1">
                  <a:lumMod val="75000"/>
                </a:schemeClr>
              </a:solidFill>
              <a:latin typeface="Verdana" panose="020B0604030504040204" pitchFamily="34" charset="0"/>
              <a:ea typeface="Verdana" panose="020B0604030504040204" pitchFamily="34" charset="0"/>
              <a:sym typeface="Calibri"/>
            </a:endParaRPr>
          </a:p>
        </p:txBody>
      </p:sp>
    </p:spTree>
    <p:extLst>
      <p:ext uri="{BB962C8B-B14F-4D97-AF65-F5344CB8AC3E}">
        <p14:creationId xmlns:p14="http://schemas.microsoft.com/office/powerpoint/2010/main" val="399683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6E25BC-C8DB-D819-7467-48CDF035451C}"/>
              </a:ext>
            </a:extLst>
          </p:cNvPr>
          <p:cNvPicPr>
            <a:picLocks noChangeAspect="1"/>
          </p:cNvPicPr>
          <p:nvPr/>
        </p:nvPicPr>
        <p:blipFill>
          <a:blip r:embed="rId2"/>
          <a:stretch>
            <a:fillRect/>
          </a:stretch>
        </p:blipFill>
        <p:spPr>
          <a:xfrm>
            <a:off x="2531092" y="0"/>
            <a:ext cx="6980525" cy="658425"/>
          </a:xfrm>
          <a:prstGeom prst="rect">
            <a:avLst/>
          </a:prstGeom>
        </p:spPr>
      </p:pic>
      <p:pic>
        <p:nvPicPr>
          <p:cNvPr id="7" name="Picture 4" descr="Your Utah, Your Future - Air Quality">
            <a:extLst>
              <a:ext uri="{FF2B5EF4-FFF2-40B4-BE49-F238E27FC236}">
                <a16:creationId xmlns:a16="http://schemas.microsoft.com/office/drawing/2014/main" id="{3A099808-2DC4-B35D-96B9-7A3E62063ED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223860" y="63899"/>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6">
            <a:extLst>
              <a:ext uri="{FF2B5EF4-FFF2-40B4-BE49-F238E27FC236}">
                <a16:creationId xmlns:a16="http://schemas.microsoft.com/office/drawing/2014/main" id="{BAB60994-B3F7-3CF6-3DE7-8F926B46F3C0}"/>
              </a:ext>
            </a:extLst>
          </p:cNvPr>
          <p:cNvSpPr txBox="1">
            <a:spLocks/>
          </p:cNvSpPr>
          <p:nvPr/>
        </p:nvSpPr>
        <p:spPr>
          <a:xfrm>
            <a:off x="4107714" y="-40618"/>
            <a:ext cx="4322618" cy="71558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500" b="1" dirty="0">
                <a:solidFill>
                  <a:schemeClr val="bg1"/>
                </a:solidFill>
                <a:latin typeface="Verdana" panose="020B0604030504040204" pitchFamily="34" charset="0"/>
                <a:ea typeface="Verdana" panose="020B0604030504040204" pitchFamily="34" charset="0"/>
              </a:rPr>
              <a:t>Panorama nacional precipitación acumulada y anomalía de lluvia mes de septiembre</a:t>
            </a:r>
            <a:endParaRPr lang="es-ES" sz="1500" dirty="0">
              <a:solidFill>
                <a:schemeClr val="bg1"/>
              </a:solidFill>
              <a:latin typeface="Verdana" panose="020B0604030504040204" pitchFamily="34" charset="0"/>
              <a:ea typeface="Verdana" panose="020B0604030504040204" pitchFamily="34" charset="0"/>
            </a:endParaRPr>
          </a:p>
        </p:txBody>
      </p:sp>
      <p:sp>
        <p:nvSpPr>
          <p:cNvPr id="15" name="Título 14">
            <a:extLst>
              <a:ext uri="{FF2B5EF4-FFF2-40B4-BE49-F238E27FC236}">
                <a16:creationId xmlns:a16="http://schemas.microsoft.com/office/drawing/2014/main" id="{824171EC-C517-5BCD-BC5C-F0D87BDE8551}"/>
              </a:ext>
            </a:extLst>
          </p:cNvPr>
          <p:cNvSpPr txBox="1">
            <a:spLocks noGrp="1"/>
          </p:cNvSpPr>
          <p:nvPr>
            <p:ph type="title"/>
          </p:nvPr>
        </p:nvSpPr>
        <p:spPr>
          <a:xfrm>
            <a:off x="763554" y="732429"/>
            <a:ext cx="10515600" cy="424732"/>
          </a:xfrm>
          <a:prstGeom prst="rect">
            <a:avLst/>
          </a:prstGeom>
          <a:noFill/>
        </p:spPr>
        <p:txBody>
          <a:bodyPr wrap="square">
            <a:spAutoFit/>
          </a:bodyPr>
          <a:lstStyle/>
          <a:p>
            <a:pPr algn="ctr"/>
            <a:r>
              <a:rPr lang="es-MX" sz="1200" b="1" dirty="0">
                <a:solidFill>
                  <a:srgbClr val="2091C9"/>
                </a:solidFill>
                <a:latin typeface="Verdana" panose="020B0604030504040204" pitchFamily="34" charset="0"/>
                <a:ea typeface="Verdana" panose="020B0604030504040204" pitchFamily="34" charset="0"/>
              </a:rPr>
              <a:t>Precipitación acumulada y anomalía de lluvia a partir de 2024-09-01 07:00 HCL hasta las 07:00 HCL 2024-10-01  para Colombia</a:t>
            </a:r>
          </a:p>
        </p:txBody>
      </p:sp>
      <p:pic>
        <p:nvPicPr>
          <p:cNvPr id="20" name="Imagen 19">
            <a:extLst>
              <a:ext uri="{FF2B5EF4-FFF2-40B4-BE49-F238E27FC236}">
                <a16:creationId xmlns:a16="http://schemas.microsoft.com/office/drawing/2014/main" id="{07AD543D-AC24-2ADD-7C10-1CC0C55D05CA}"/>
              </a:ext>
            </a:extLst>
          </p:cNvPr>
          <p:cNvPicPr>
            <a:picLocks noChangeAspect="1"/>
          </p:cNvPicPr>
          <p:nvPr/>
        </p:nvPicPr>
        <p:blipFill>
          <a:blip r:embed="rId5"/>
          <a:stretch>
            <a:fillRect/>
          </a:stretch>
        </p:blipFill>
        <p:spPr>
          <a:xfrm>
            <a:off x="4424463" y="1469793"/>
            <a:ext cx="3078747" cy="3524901"/>
          </a:xfrm>
          <a:prstGeom prst="rect">
            <a:avLst/>
          </a:prstGeom>
        </p:spPr>
      </p:pic>
      <p:sp>
        <p:nvSpPr>
          <p:cNvPr id="21" name="CustomShape 5">
            <a:extLst>
              <a:ext uri="{FF2B5EF4-FFF2-40B4-BE49-F238E27FC236}">
                <a16:creationId xmlns:a16="http://schemas.microsoft.com/office/drawing/2014/main" id="{F8FC71F0-F3E3-8959-6DF5-771FF2E0A0D2}"/>
              </a:ext>
            </a:extLst>
          </p:cNvPr>
          <p:cNvSpPr/>
          <p:nvPr/>
        </p:nvSpPr>
        <p:spPr>
          <a:xfrm>
            <a:off x="375951" y="1167109"/>
            <a:ext cx="4013219" cy="260156"/>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1" u="none" strike="noStrike" kern="1200" cap="none" spc="-1" normalizeH="0" baseline="0" noProof="0" dirty="0">
                <a:ln>
                  <a:noFill/>
                </a:ln>
                <a:solidFill>
                  <a:prstClr val="black"/>
                </a:solidFill>
                <a:effectLst/>
                <a:uLnTx/>
                <a:uFillTx/>
                <a:latin typeface="Arial Narrow"/>
              </a:rPr>
              <a:t>Lluvia acumulada del 01 de </a:t>
            </a:r>
            <a:r>
              <a:rPr lang="es-CO" sz="1100" b="1" i="1" spc="-1" noProof="0" dirty="0">
                <a:solidFill>
                  <a:prstClr val="black"/>
                </a:solidFill>
                <a:latin typeface="Arial Narrow"/>
              </a:rPr>
              <a:t>septiembre</a:t>
            </a:r>
            <a:r>
              <a:rPr kumimoji="0" lang="es-CO" sz="1100" b="1" i="1" u="none" strike="noStrike" kern="1200" cap="none" spc="-1" normalizeH="0" baseline="0" noProof="0" dirty="0">
                <a:ln>
                  <a:noFill/>
                </a:ln>
                <a:solidFill>
                  <a:prstClr val="black"/>
                </a:solidFill>
                <a:effectLst/>
                <a:uLnTx/>
                <a:uFillTx/>
                <a:latin typeface="Arial Narrow"/>
              </a:rPr>
              <a:t> al </a:t>
            </a:r>
            <a:r>
              <a:rPr lang="es-CO" sz="1100" b="1" i="1" spc="-1" dirty="0">
                <a:solidFill>
                  <a:prstClr val="black"/>
                </a:solidFill>
                <a:latin typeface="Arial Narrow"/>
              </a:rPr>
              <a:t>01</a:t>
            </a:r>
            <a:r>
              <a:rPr kumimoji="0" lang="es-CO" sz="1100" b="1" i="1" u="none" strike="noStrike" kern="1200" cap="none" spc="-1" normalizeH="0" baseline="0" noProof="0" dirty="0">
                <a:ln>
                  <a:noFill/>
                </a:ln>
                <a:solidFill>
                  <a:prstClr val="black"/>
                </a:solidFill>
                <a:effectLst/>
                <a:uLnTx/>
                <a:uFillTx/>
                <a:latin typeface="Arial Narrow"/>
              </a:rPr>
              <a:t> octubre de 2024</a:t>
            </a:r>
            <a:endParaRPr kumimoji="0" lang="es-CO" sz="1100" b="0" i="0" u="none" strike="noStrike" kern="1200" cap="none" spc="-1" normalizeH="0" baseline="0" noProof="0" dirty="0">
              <a:ln>
                <a:noFill/>
              </a:ln>
              <a:solidFill>
                <a:prstClr val="black"/>
              </a:solidFill>
              <a:effectLst/>
              <a:uLnTx/>
              <a:uFillTx/>
              <a:latin typeface="Arial"/>
            </a:endParaRPr>
          </a:p>
        </p:txBody>
      </p:sp>
      <p:sp>
        <p:nvSpPr>
          <p:cNvPr id="22" name="CustomShape 6">
            <a:extLst>
              <a:ext uri="{FF2B5EF4-FFF2-40B4-BE49-F238E27FC236}">
                <a16:creationId xmlns:a16="http://schemas.microsoft.com/office/drawing/2014/main" id="{0E2D8812-AC4E-DF21-3A3A-D13F24E1FF41}"/>
              </a:ext>
            </a:extLst>
          </p:cNvPr>
          <p:cNvSpPr/>
          <p:nvPr/>
        </p:nvSpPr>
        <p:spPr>
          <a:xfrm>
            <a:off x="7451163" y="1140456"/>
            <a:ext cx="4518827" cy="260156"/>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1" u="none" strike="noStrike" kern="1200" cap="none" spc="-1" normalizeH="0" baseline="0" noProof="0" dirty="0">
                <a:ln>
                  <a:noFill/>
                </a:ln>
                <a:solidFill>
                  <a:srgbClr val="203864"/>
                </a:solidFill>
                <a:effectLst/>
                <a:uLnTx/>
                <a:uFillTx/>
                <a:latin typeface="Arial Narrow"/>
              </a:rPr>
              <a:t> </a:t>
            </a:r>
            <a:r>
              <a:rPr kumimoji="0" lang="es-CO" sz="1100" b="1" i="1" u="none" strike="noStrike" kern="1200" cap="none" spc="-1" normalizeH="0" baseline="0" noProof="0" dirty="0">
                <a:ln>
                  <a:noFill/>
                </a:ln>
                <a:solidFill>
                  <a:prstClr val="black"/>
                </a:solidFill>
                <a:effectLst/>
                <a:uLnTx/>
                <a:uFillTx/>
                <a:latin typeface="Arial Narrow"/>
              </a:rPr>
              <a:t>Anomalía ponderada de la lluvia del 01 </a:t>
            </a:r>
            <a:r>
              <a:rPr lang="es-CO" sz="1100" b="1" i="1" spc="-1" dirty="0">
                <a:solidFill>
                  <a:prstClr val="black"/>
                </a:solidFill>
                <a:latin typeface="Arial Narrow"/>
              </a:rPr>
              <a:t>de septiembre al 01 de octubre de </a:t>
            </a:r>
            <a:r>
              <a:rPr kumimoji="0" lang="es-CO" sz="1100" b="1" i="1" u="none" strike="noStrike" kern="1200" cap="none" spc="-1" normalizeH="0" baseline="0" noProof="0" dirty="0">
                <a:ln>
                  <a:noFill/>
                </a:ln>
                <a:solidFill>
                  <a:prstClr val="black"/>
                </a:solidFill>
                <a:effectLst/>
                <a:uLnTx/>
                <a:uFillTx/>
                <a:latin typeface="Arial Narrow"/>
              </a:rPr>
              <a:t>2024</a:t>
            </a:r>
            <a:endParaRPr kumimoji="0" lang="es-CO" sz="1100" b="0" i="0" u="none" strike="noStrike" kern="1200" cap="none" spc="-1" normalizeH="0" baseline="0" noProof="0" dirty="0">
              <a:ln>
                <a:noFill/>
              </a:ln>
              <a:solidFill>
                <a:prstClr val="black"/>
              </a:solidFill>
              <a:effectLst/>
              <a:uLnTx/>
              <a:uFillTx/>
              <a:latin typeface="Arial"/>
            </a:endParaRPr>
          </a:p>
        </p:txBody>
      </p:sp>
      <p:sp>
        <p:nvSpPr>
          <p:cNvPr id="23" name="Rectángulo 22">
            <a:extLst>
              <a:ext uri="{FF2B5EF4-FFF2-40B4-BE49-F238E27FC236}">
                <a16:creationId xmlns:a16="http://schemas.microsoft.com/office/drawing/2014/main" id="{10DFE67B-29C8-66C5-2A63-EA9A9DE7E05E}"/>
              </a:ext>
            </a:extLst>
          </p:cNvPr>
          <p:cNvSpPr/>
          <p:nvPr/>
        </p:nvSpPr>
        <p:spPr>
          <a:xfrm>
            <a:off x="4470071" y="1565188"/>
            <a:ext cx="2987529" cy="3662541"/>
          </a:xfrm>
          <a:prstGeom prst="rect">
            <a:avLst/>
          </a:prstGeom>
        </p:spPr>
        <p:txBody>
          <a:bodyPr wrap="square" lIns="91440" tIns="45720" rIns="91440" bIns="45720" anchor="t">
            <a:spAutoFit/>
          </a:bodyPr>
          <a:lstStyle/>
          <a:p>
            <a:pPr algn="just"/>
            <a:endParaRPr lang="es-ES" sz="1100" dirty="0">
              <a:solidFill>
                <a:schemeClr val="bg1"/>
              </a:solidFill>
              <a:latin typeface="Verdana" panose="020B0604030504040204" pitchFamily="34" charset="0"/>
              <a:ea typeface="Verdana" panose="020B0604030504040204" pitchFamily="34" charset="0"/>
            </a:endParaRPr>
          </a:p>
          <a:p>
            <a:pPr algn="just"/>
            <a:r>
              <a:rPr lang="es-ES" sz="1100" dirty="0">
                <a:solidFill>
                  <a:schemeClr val="bg1"/>
                </a:solidFill>
                <a:latin typeface="Verdana" panose="020B0604030504040204" pitchFamily="34" charset="0"/>
                <a:ea typeface="Verdana" panose="020B0604030504040204" pitchFamily="34" charset="0"/>
              </a:rPr>
              <a:t>Septiembre marca la transición hacia la</a:t>
            </a:r>
          </a:p>
          <a:p>
            <a:pPr algn="just"/>
            <a:r>
              <a:rPr lang="es-ES" sz="1100" dirty="0">
                <a:solidFill>
                  <a:schemeClr val="bg1"/>
                </a:solidFill>
                <a:latin typeface="Verdana" panose="020B0604030504040204" pitchFamily="34" charset="0"/>
                <a:ea typeface="Verdana" panose="020B0604030504040204" pitchFamily="34" charset="0"/>
              </a:rPr>
              <a:t>segunda temporada de lluvias del año,</a:t>
            </a:r>
          </a:p>
          <a:p>
            <a:pPr algn="just"/>
            <a:r>
              <a:rPr lang="es-ES" sz="1100" dirty="0">
                <a:solidFill>
                  <a:schemeClr val="bg1"/>
                </a:solidFill>
                <a:latin typeface="Verdana" panose="020B0604030504040204" pitchFamily="34" charset="0"/>
                <a:ea typeface="Verdana" panose="020B0604030504040204" pitchFamily="34" charset="0"/>
              </a:rPr>
              <a:t>especialmente en la región Andina y el oriente de la Caribe. En el occidente de la Orinoquia y amplias áreas de la región Pacífica, las precipitaciones podrían ser significativas.</a:t>
            </a:r>
          </a:p>
          <a:p>
            <a:pPr algn="just"/>
            <a:endParaRPr lang="es-ES" sz="1100" dirty="0">
              <a:solidFill>
                <a:schemeClr val="bg1"/>
              </a:solidFill>
              <a:latin typeface="Verdana" panose="020B0604030504040204" pitchFamily="34" charset="0"/>
              <a:ea typeface="Verdana" panose="020B0604030504040204" pitchFamily="34" charset="0"/>
            </a:endParaRPr>
          </a:p>
          <a:p>
            <a:pPr algn="just"/>
            <a:endParaRPr lang="es-ES" sz="1100" dirty="0">
              <a:solidFill>
                <a:schemeClr val="bg1"/>
              </a:solidFill>
              <a:latin typeface="Verdana" panose="020B0604030504040204" pitchFamily="34" charset="0"/>
              <a:ea typeface="Verdana" panose="020B0604030504040204" pitchFamily="34" charset="0"/>
            </a:endParaRPr>
          </a:p>
          <a:p>
            <a:pPr algn="just"/>
            <a:r>
              <a:rPr lang="es-ES" sz="1100" dirty="0">
                <a:solidFill>
                  <a:schemeClr val="bg1"/>
                </a:solidFill>
                <a:latin typeface="Verdana"/>
                <a:ea typeface="Verdana"/>
              </a:rPr>
              <a:t>El día más lluvioso, a nivel nacional, fue el 28 de septiembre, con una precipitación total de 14784.8 </a:t>
            </a:r>
            <a:r>
              <a:rPr lang="es-ES" sz="1100" dirty="0" err="1">
                <a:solidFill>
                  <a:schemeClr val="bg1"/>
                </a:solidFill>
                <a:latin typeface="Verdana"/>
                <a:ea typeface="Verdana"/>
              </a:rPr>
              <a:t>mm.</a:t>
            </a:r>
            <a:r>
              <a:rPr lang="es-ES" sz="1100" dirty="0">
                <a:solidFill>
                  <a:schemeClr val="bg1"/>
                </a:solidFill>
                <a:latin typeface="Verdana"/>
                <a:ea typeface="Verdana"/>
              </a:rPr>
              <a:t> A nivel de estación y/o municipio, se presentó un registro máximo del mes, con 304,0 mm en 24 horas, en la estación Istmina en el municipio de Istmina, departamento de Chocó, el día 30 de septiembre. </a:t>
            </a:r>
            <a:endParaRPr lang="es-ES" dirty="0">
              <a:solidFill>
                <a:schemeClr val="bg1"/>
              </a:solidFill>
              <a:cs typeface="Calibri"/>
            </a:endParaRPr>
          </a:p>
          <a:p>
            <a:pPr algn="just"/>
            <a:endParaRPr lang="es-ES" sz="1100" dirty="0">
              <a:solidFill>
                <a:schemeClr val="bg1"/>
              </a:solidFill>
              <a:latin typeface="Verdana" panose="020B0604030504040204" pitchFamily="34" charset="0"/>
              <a:ea typeface="Verdana" panose="020B0604030504040204" pitchFamily="34" charset="0"/>
            </a:endParaRPr>
          </a:p>
          <a:p>
            <a:pPr algn="just"/>
            <a:endParaRPr lang="es-ES" sz="1200" dirty="0">
              <a:solidFill>
                <a:schemeClr val="bg1"/>
              </a:solidFill>
              <a:latin typeface="Verdana" panose="020B0604030504040204" pitchFamily="34" charset="0"/>
              <a:ea typeface="Verdana" panose="020B0604030504040204" pitchFamily="34" charset="0"/>
            </a:endParaRPr>
          </a:p>
        </p:txBody>
      </p:sp>
      <p:sp>
        <p:nvSpPr>
          <p:cNvPr id="24" name="Rectángulo 23">
            <a:extLst>
              <a:ext uri="{FF2B5EF4-FFF2-40B4-BE49-F238E27FC236}">
                <a16:creationId xmlns:a16="http://schemas.microsoft.com/office/drawing/2014/main" id="{3E8C392D-6AEB-FF22-0D4E-9B5C39A8B137}"/>
              </a:ext>
            </a:extLst>
          </p:cNvPr>
          <p:cNvSpPr/>
          <p:nvPr/>
        </p:nvSpPr>
        <p:spPr>
          <a:xfrm>
            <a:off x="62193" y="5191758"/>
            <a:ext cx="4341396" cy="1323439"/>
          </a:xfrm>
          <a:prstGeom prst="rect">
            <a:avLst/>
          </a:prstGeom>
        </p:spPr>
        <p:txBody>
          <a:bodyPr wrap="square">
            <a:spAutoFit/>
          </a:bodyPr>
          <a:lstStyle/>
          <a:p>
            <a:pPr algn="just"/>
            <a:r>
              <a:rPr lang="es-ES" sz="1000" dirty="0">
                <a:solidFill>
                  <a:schemeClr val="tx1">
                    <a:lumMod val="50000"/>
                    <a:lumOff val="50000"/>
                  </a:schemeClr>
                </a:solidFill>
                <a:latin typeface="Verdana" panose="020B0604030504040204" pitchFamily="34" charset="0"/>
                <a:ea typeface="Verdana" panose="020B0604030504040204" pitchFamily="34" charset="0"/>
              </a:rPr>
              <a:t>En lo corrido del mes de septiembre del presente año, se ha identificado una ausencia notable de lluvias (indicadas en tonos blancos a rojos) en áreas específicas de Boyacá, Cundinamarca, Tolima, Huila, oriente de Valle del Cauca, Cauca, Nariño, centro de Putumayo. En contraste se han registrado precipitaciones abundantes (indicadas en tonos verdes a azules y lilas), en el</a:t>
            </a:r>
          </a:p>
          <a:p>
            <a:pPr algn="just"/>
            <a:r>
              <a:rPr lang="es-ES" sz="1000" dirty="0">
                <a:solidFill>
                  <a:schemeClr val="tx1">
                    <a:lumMod val="50000"/>
                    <a:lumOff val="50000"/>
                  </a:schemeClr>
                </a:solidFill>
                <a:latin typeface="Verdana" panose="020B0604030504040204" pitchFamily="34" charset="0"/>
                <a:ea typeface="Verdana" panose="020B0604030504040204" pitchFamily="34" charset="0"/>
              </a:rPr>
              <a:t>departamento de Chocó, y occidente de Valle del Cauca y Cauca. </a:t>
            </a:r>
            <a:endParaRPr lang="en-US" sz="10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5" name="Rectángulo 24">
            <a:extLst>
              <a:ext uri="{FF2B5EF4-FFF2-40B4-BE49-F238E27FC236}">
                <a16:creationId xmlns:a16="http://schemas.microsoft.com/office/drawing/2014/main" id="{16A5E1B3-CA5F-37F8-E912-45110C6A34BC}"/>
              </a:ext>
            </a:extLst>
          </p:cNvPr>
          <p:cNvSpPr/>
          <p:nvPr/>
        </p:nvSpPr>
        <p:spPr>
          <a:xfrm>
            <a:off x="7610979" y="5191758"/>
            <a:ext cx="4518828" cy="1323439"/>
          </a:xfrm>
          <a:prstGeom prst="rect">
            <a:avLst/>
          </a:prstGeom>
        </p:spPr>
        <p:txBody>
          <a:bodyPr wrap="square">
            <a:spAutoFit/>
          </a:bodyPr>
          <a:lstStyle/>
          <a:p>
            <a:pPr algn="just"/>
            <a:r>
              <a:rPr lang="es-ES" sz="1000" dirty="0">
                <a:solidFill>
                  <a:schemeClr val="tx1">
                    <a:lumMod val="50000"/>
                    <a:lumOff val="50000"/>
                  </a:schemeClr>
                </a:solidFill>
                <a:latin typeface="Verdana" panose="020B0604030504040204" pitchFamily="34" charset="0"/>
                <a:ea typeface="Verdana" panose="020B0604030504040204" pitchFamily="34" charset="0"/>
              </a:rPr>
              <a:t>En el transcurso de septiembre de este año la anomalía ponderada de lluvias reveló excesos (representados en tonos azules) en áreas puntuales de La Guajira, Magdalena, Atlántico, Bolívar, Norte de Santander, Santander, Cundinamarca y Chocó. En contraste, se han identificado déficits (indicados en tonos amarillos a rojos) en amplias zonas del territorio nacional, especialmente sur de Magdalena y Bolívar, Caldas, Risaralda, occidente de Quindío, oriente de Valle del Cauca y Cauca, Nariño, Caquetá y Meta.</a:t>
            </a:r>
            <a:endParaRPr lang="en-US" sz="10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6" name="CuadroTexto 25">
            <a:extLst>
              <a:ext uri="{FF2B5EF4-FFF2-40B4-BE49-F238E27FC236}">
                <a16:creationId xmlns:a16="http://schemas.microsoft.com/office/drawing/2014/main" id="{26EDCAFD-B49F-7D7D-7677-A8FB3B6AFD0F}"/>
              </a:ext>
            </a:extLst>
          </p:cNvPr>
          <p:cNvSpPr txBox="1"/>
          <p:nvPr/>
        </p:nvSpPr>
        <p:spPr>
          <a:xfrm>
            <a:off x="43706" y="6445919"/>
            <a:ext cx="3434678" cy="230832"/>
          </a:xfrm>
          <a:prstGeom prst="rect">
            <a:avLst/>
          </a:prstGeom>
          <a:noFill/>
        </p:spPr>
        <p:txBody>
          <a:bodyPr wrap="square">
            <a:spAutoFit/>
          </a:bodyPr>
          <a:lstStyle/>
          <a:p>
            <a:r>
              <a:rPr lang="es-MX" sz="900" i="1" dirty="0">
                <a:solidFill>
                  <a:schemeClr val="tx1">
                    <a:lumMod val="50000"/>
                    <a:lumOff val="50000"/>
                  </a:schemeClr>
                </a:solidFill>
                <a:latin typeface="Verdana" panose="020B0604030504040204" pitchFamily="34" charset="0"/>
                <a:ea typeface="Verdana" panose="020B0604030504040204" pitchFamily="34" charset="0"/>
              </a:rPr>
              <a:t>30 de septiembre de 2024. Fuente: IDEAM, 2024.</a:t>
            </a:r>
          </a:p>
        </p:txBody>
      </p:sp>
      <p:pic>
        <p:nvPicPr>
          <p:cNvPr id="6" name="Imagen 5">
            <a:extLst>
              <a:ext uri="{FF2B5EF4-FFF2-40B4-BE49-F238E27FC236}">
                <a16:creationId xmlns:a16="http://schemas.microsoft.com/office/drawing/2014/main" id="{4A292C6C-8D2A-0E6D-2A9A-2EDEDD226D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6709" y="1360986"/>
            <a:ext cx="3344159" cy="3830771"/>
          </a:xfrm>
          <a:prstGeom prst="rect">
            <a:avLst/>
          </a:prstGeom>
        </p:spPr>
      </p:pic>
      <p:pic>
        <p:nvPicPr>
          <p:cNvPr id="4" name="Imagen 3">
            <a:extLst>
              <a:ext uri="{FF2B5EF4-FFF2-40B4-BE49-F238E27FC236}">
                <a16:creationId xmlns:a16="http://schemas.microsoft.com/office/drawing/2014/main" id="{7B148DC0-BD7A-73DA-796C-E47DA50B18D2}"/>
              </a:ext>
            </a:extLst>
          </p:cNvPr>
          <p:cNvPicPr>
            <a:picLocks noChangeAspect="1"/>
          </p:cNvPicPr>
          <p:nvPr/>
        </p:nvPicPr>
        <p:blipFill>
          <a:blip r:embed="rId7"/>
          <a:stretch>
            <a:fillRect/>
          </a:stretch>
        </p:blipFill>
        <p:spPr>
          <a:xfrm>
            <a:off x="820429" y="1427265"/>
            <a:ext cx="3344159" cy="3832847"/>
          </a:xfrm>
          <a:prstGeom prst="rect">
            <a:avLst/>
          </a:prstGeom>
        </p:spPr>
      </p:pic>
    </p:spTree>
    <p:extLst>
      <p:ext uri="{BB962C8B-B14F-4D97-AF65-F5344CB8AC3E}">
        <p14:creationId xmlns:p14="http://schemas.microsoft.com/office/powerpoint/2010/main" val="3631943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id="{B8923BF1-FBF5-CB64-6E45-9D5CDB8E94D1}"/>
              </a:ext>
            </a:extLst>
          </p:cNvPr>
          <p:cNvPicPr>
            <a:picLocks noGrp="1" noChangeAspect="1"/>
          </p:cNvPicPr>
          <p:nvPr>
            <p:ph idx="1"/>
          </p:nvPr>
        </p:nvPicPr>
        <p:blipFill>
          <a:blip r:embed="rId2"/>
          <a:stretch>
            <a:fillRect/>
          </a:stretch>
        </p:blipFill>
        <p:spPr>
          <a:xfrm>
            <a:off x="7594110" y="856926"/>
            <a:ext cx="4482462" cy="4198223"/>
          </a:xfrm>
          <a:prstGeom prst="rect">
            <a:avLst/>
          </a:prstGeom>
        </p:spPr>
      </p:pic>
      <p:sp>
        <p:nvSpPr>
          <p:cNvPr id="4" name="Diagrama de flujo: operación manual 29">
            <a:extLst>
              <a:ext uri="{FF2B5EF4-FFF2-40B4-BE49-F238E27FC236}">
                <a16:creationId xmlns:a16="http://schemas.microsoft.com/office/drawing/2014/main" id="{43BE162B-346B-E52E-9489-86A180D2271E}"/>
              </a:ext>
            </a:extLst>
          </p:cNvPr>
          <p:cNvSpPr/>
          <p:nvPr/>
        </p:nvSpPr>
        <p:spPr>
          <a:xfrm>
            <a:off x="297265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ítulo 6">
            <a:extLst>
              <a:ext uri="{FF2B5EF4-FFF2-40B4-BE49-F238E27FC236}">
                <a16:creationId xmlns:a16="http://schemas.microsoft.com/office/drawing/2014/main" id="{B6A3D6F8-5483-55BC-7E86-8B66C183270A}"/>
              </a:ext>
            </a:extLst>
          </p:cNvPr>
          <p:cNvSpPr txBox="1">
            <a:spLocks/>
          </p:cNvSpPr>
          <p:nvPr/>
        </p:nvSpPr>
        <p:spPr>
          <a:xfrm>
            <a:off x="4470831" y="-48509"/>
            <a:ext cx="4322618"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a:t>
            </a:r>
          </a:p>
          <a:p>
            <a:pPr algn="ctr"/>
            <a:r>
              <a:rPr lang="es-MX" sz="1600" b="1" dirty="0">
                <a:solidFill>
                  <a:schemeClr val="bg1"/>
                </a:solidFill>
                <a:latin typeface="Verdana" panose="020B0604030504040204" pitchFamily="34" charset="0"/>
                <a:ea typeface="Verdana" panose="020B0604030504040204" pitchFamily="34" charset="0"/>
              </a:rPr>
              <a:t>Puntos de calor – </a:t>
            </a:r>
            <a:r>
              <a:rPr lang="es-MX" sz="1600" b="1" dirty="0" err="1">
                <a:solidFill>
                  <a:schemeClr val="bg1"/>
                </a:solidFill>
                <a:latin typeface="Verdana" panose="020B0604030504040204" pitchFamily="34" charset="0"/>
                <a:ea typeface="Verdana" panose="020B0604030504040204" pitchFamily="34" charset="0"/>
              </a:rPr>
              <a:t>Firms</a:t>
            </a:r>
            <a:endParaRPr lang="es-MX" sz="1600" b="1" dirty="0">
              <a:solidFill>
                <a:schemeClr val="bg1"/>
              </a:solidFill>
              <a:latin typeface="Verdana" panose="020B0604030504040204" pitchFamily="34" charset="0"/>
              <a:ea typeface="Verdana" panose="020B0604030504040204" pitchFamily="34" charset="0"/>
            </a:endParaRPr>
          </a:p>
          <a:p>
            <a:pPr algn="ctr"/>
            <a:r>
              <a:rPr lang="es-MX" sz="1600" b="1" dirty="0">
                <a:solidFill>
                  <a:schemeClr val="bg1"/>
                </a:solidFill>
                <a:latin typeface="Verdana" panose="020B0604030504040204" pitchFamily="34" charset="0"/>
                <a:ea typeface="Verdana" panose="020B0604030504040204" pitchFamily="34" charset="0"/>
              </a:rPr>
              <a:t>Septiembre 2024</a:t>
            </a:r>
            <a:endParaRPr lang="es-ES" sz="1600" dirty="0">
              <a:solidFill>
                <a:schemeClr val="bg1"/>
              </a:solidFill>
              <a:latin typeface="Verdana" panose="020B0604030504040204" pitchFamily="34" charset="0"/>
              <a:ea typeface="Verdana" panose="020B0604030504040204" pitchFamily="34" charset="0"/>
            </a:endParaRPr>
          </a:p>
        </p:txBody>
      </p:sp>
      <p:pic>
        <p:nvPicPr>
          <p:cNvPr id="6" name="Picture 4" descr="Your Utah, Your Future - Air Quality">
            <a:extLst>
              <a:ext uri="{FF2B5EF4-FFF2-40B4-BE49-F238E27FC236}">
                <a16:creationId xmlns:a16="http://schemas.microsoft.com/office/drawing/2014/main" id="{3E62AFB8-175E-867F-DA30-0BD7C75A062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428314" y="65188"/>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1DB8E4DD-F488-AEFE-FFB1-A234CC73D8E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917517" y="855734"/>
            <a:ext cx="408819" cy="556772"/>
          </a:xfrm>
          <a:prstGeom prst="rect">
            <a:avLst/>
          </a:prstGeom>
        </p:spPr>
      </p:pic>
      <p:sp>
        <p:nvSpPr>
          <p:cNvPr id="10" name="CuadroTexto 9">
            <a:extLst>
              <a:ext uri="{FF2B5EF4-FFF2-40B4-BE49-F238E27FC236}">
                <a16:creationId xmlns:a16="http://schemas.microsoft.com/office/drawing/2014/main" id="{58241CF0-E0B0-716B-4FAC-5C94439618C6}"/>
              </a:ext>
            </a:extLst>
          </p:cNvPr>
          <p:cNvSpPr txBox="1"/>
          <p:nvPr/>
        </p:nvSpPr>
        <p:spPr>
          <a:xfrm>
            <a:off x="8440327" y="976540"/>
            <a:ext cx="3921839" cy="307777"/>
          </a:xfrm>
          <a:prstGeom prst="rect">
            <a:avLst/>
          </a:prstGeom>
          <a:noFill/>
        </p:spPr>
        <p:txBody>
          <a:bodyPr wrap="square" lIns="91440" tIns="45720" rIns="91440" bIns="45720" rtlCol="0" anchor="t">
            <a:spAutoFit/>
          </a:bodyPr>
          <a:lstStyle/>
          <a:p>
            <a:r>
              <a:rPr lang="es-MX" sz="1400" b="1" dirty="0">
                <a:solidFill>
                  <a:schemeClr val="bg1"/>
                </a:solidFill>
                <a:latin typeface="Verdana"/>
                <a:ea typeface="Verdana"/>
              </a:rPr>
              <a:t>Incendios de la cobertura vegetal:</a:t>
            </a:r>
          </a:p>
        </p:txBody>
      </p:sp>
      <p:sp>
        <p:nvSpPr>
          <p:cNvPr id="11" name="Rectángulo 10">
            <a:extLst>
              <a:ext uri="{FF2B5EF4-FFF2-40B4-BE49-F238E27FC236}">
                <a16:creationId xmlns:a16="http://schemas.microsoft.com/office/drawing/2014/main" id="{9ACF4770-FE96-0BDF-C516-392F0D8B6CB6}"/>
              </a:ext>
            </a:extLst>
          </p:cNvPr>
          <p:cNvSpPr/>
          <p:nvPr/>
        </p:nvSpPr>
        <p:spPr>
          <a:xfrm>
            <a:off x="7776121" y="1441912"/>
            <a:ext cx="4267124" cy="1605889"/>
          </a:xfrm>
          <a:prstGeom prst="rect">
            <a:avLst/>
          </a:prstGeom>
          <a:noFill/>
        </p:spPr>
        <p:txBody>
          <a:bodyPr wrap="square" lIns="91440" tIns="45720" rIns="91440" bIns="45720" anchor="t">
            <a:spAutoFit/>
          </a:bodyPr>
          <a:lstStyle/>
          <a:p>
            <a:pPr algn="just">
              <a:lnSpc>
                <a:spcPct val="120000"/>
              </a:lnSpc>
            </a:pPr>
            <a:r>
              <a:rPr lang="es-MX" sz="900" dirty="0">
                <a:solidFill>
                  <a:schemeClr val="bg1"/>
                </a:solidFill>
                <a:latin typeface="Verdana"/>
                <a:ea typeface="Verdana"/>
                <a:cs typeface="Calibri"/>
              </a:rPr>
              <a:t>A</a:t>
            </a:r>
            <a:r>
              <a:rPr lang="es-ES" sz="900" dirty="0">
                <a:solidFill>
                  <a:schemeClr val="bg1"/>
                </a:solidFill>
                <a:latin typeface="Verdana"/>
                <a:ea typeface="Verdana"/>
                <a:cs typeface="Calibri"/>
              </a:rPr>
              <a:t> partir del monitoreo satelital (teledetección) de los puntos de calor, efectuado mediante el sistema FIRMS de la NASA, se identifica desde principios del mes de septiembre un aumento en el número de puntos de calor (</a:t>
            </a:r>
            <a:r>
              <a:rPr lang="es-MX" sz="900" dirty="0">
                <a:solidFill>
                  <a:schemeClr val="bg1"/>
                </a:solidFill>
                <a:latin typeface="Verdana"/>
                <a:ea typeface="Verdana"/>
                <a:cs typeface="Calibri"/>
              </a:rPr>
              <a:t>con respecto al segundo trimestre del año, en su mayoría por condiciones de lluvias</a:t>
            </a:r>
            <a:r>
              <a:rPr lang="es-ES" sz="900" dirty="0">
                <a:solidFill>
                  <a:schemeClr val="bg1"/>
                </a:solidFill>
                <a:latin typeface="Verdana"/>
                <a:ea typeface="Verdana"/>
                <a:cs typeface="Calibri"/>
              </a:rPr>
              <a:t>), en el territorio nacional, se presenta una disminución en los puntos de calor a finales del mes los cuales se evidencian principalmente en las regiones Caribe, sectores puntuales del norte y sur de la región Andina, norte de la región Pacífica y la región Amazonia.</a:t>
            </a:r>
            <a:r>
              <a:rPr lang="es-ES" sz="1100" dirty="0">
                <a:solidFill>
                  <a:schemeClr val="bg1"/>
                </a:solidFill>
                <a:latin typeface="Verdana"/>
                <a:ea typeface="Verdana"/>
                <a:cs typeface="Calibri"/>
              </a:rPr>
              <a:t>​</a:t>
            </a:r>
            <a:endParaRPr lang="es-CO" sz="1100" dirty="0">
              <a:solidFill>
                <a:schemeClr val="bg1"/>
              </a:solidFill>
              <a:latin typeface="Verdana"/>
              <a:ea typeface="Verdana"/>
              <a:cs typeface="Calibri"/>
            </a:endParaRPr>
          </a:p>
        </p:txBody>
      </p:sp>
      <p:sp>
        <p:nvSpPr>
          <p:cNvPr id="12" name="Rectángulo 11">
            <a:extLst>
              <a:ext uri="{FF2B5EF4-FFF2-40B4-BE49-F238E27FC236}">
                <a16:creationId xmlns:a16="http://schemas.microsoft.com/office/drawing/2014/main" id="{3646F233-502A-ED4F-A41A-B34B4D2E2D04}"/>
              </a:ext>
            </a:extLst>
          </p:cNvPr>
          <p:cNvSpPr/>
          <p:nvPr/>
        </p:nvSpPr>
        <p:spPr>
          <a:xfrm>
            <a:off x="7794706" y="3078437"/>
            <a:ext cx="4267125" cy="1892826"/>
          </a:xfrm>
          <a:prstGeom prst="rect">
            <a:avLst/>
          </a:prstGeom>
        </p:spPr>
        <p:txBody>
          <a:bodyPr wrap="square" lIns="91440" tIns="45720" rIns="91440" bIns="45720" anchor="t">
            <a:spAutoFit/>
          </a:bodyPr>
          <a:lstStyle/>
          <a:p>
            <a:pPr algn="just"/>
            <a:r>
              <a:rPr lang="es-ES" sz="900" dirty="0">
                <a:solidFill>
                  <a:schemeClr val="bg1"/>
                </a:solidFill>
                <a:latin typeface="Verdana"/>
                <a:ea typeface="Verdana"/>
                <a:cs typeface="Verdana" panose="020B0604030504040204" pitchFamily="34" charset="0"/>
              </a:rPr>
              <a:t>Es importante considerar que los registros de incendios obtenidos en campo no son comparables con los registros de emisiones de radiación térmica presentados en FIRMS de la NASA, los cuales se obtienen mediante detección satelital; ya que:</a:t>
            </a:r>
          </a:p>
          <a:p>
            <a:pPr marL="228600" indent="-228600" algn="just">
              <a:buAutoNum type="arabicParenR"/>
            </a:pPr>
            <a:r>
              <a:rPr lang="es-ES" sz="900" dirty="0">
                <a:solidFill>
                  <a:schemeClr val="bg1"/>
                </a:solidFill>
                <a:latin typeface="Verdana"/>
                <a:ea typeface="Verdana"/>
                <a:cs typeface="Verdana" panose="020B0604030504040204" pitchFamily="34" charset="0"/>
              </a:rPr>
              <a:t>La cantidad de focos no implica el número de incendios (varios focos pueden ser puntos calientes de un solo incendio). </a:t>
            </a:r>
          </a:p>
          <a:p>
            <a:pPr marL="228600" indent="-228600" algn="just">
              <a:buAutoNum type="arabicParenR"/>
            </a:pPr>
            <a:r>
              <a:rPr lang="es-ES" sz="900" dirty="0">
                <a:solidFill>
                  <a:schemeClr val="bg1"/>
                </a:solidFill>
                <a:latin typeface="Verdana"/>
                <a:ea typeface="Verdana"/>
                <a:cs typeface="Verdana" panose="020B0604030504040204" pitchFamily="34" charset="0"/>
              </a:rPr>
              <a:t>La cantidad de focos no es igual a la totalidad de incendios que se presentan en un momento, pueden ser simplemente registros de temperaturas similares a las emanadas por incendios, pero procedentes de otras fuentes. </a:t>
            </a:r>
          </a:p>
          <a:p>
            <a:pPr marL="228600" indent="-228600" algn="just">
              <a:buAutoNum type="arabicParenR"/>
            </a:pPr>
            <a:r>
              <a:rPr lang="es-ES" sz="900" dirty="0">
                <a:solidFill>
                  <a:schemeClr val="bg1"/>
                </a:solidFill>
                <a:latin typeface="Verdana"/>
                <a:ea typeface="Verdana"/>
                <a:cs typeface="Verdana" panose="020B0604030504040204" pitchFamily="34" charset="0"/>
              </a:rPr>
              <a:t>No todos los incendios que se presentan en un momento dado son registrados por los satélites (en ocasiones la presencia de nubes y la topografía podrían ocultar los incendios).</a:t>
            </a:r>
            <a:endParaRPr lang="en-US" sz="900" dirty="0">
              <a:solidFill>
                <a:schemeClr val="bg1"/>
              </a:solidFill>
              <a:latin typeface="Verdana"/>
              <a:ea typeface="Verdana"/>
              <a:cs typeface="Verdana" panose="020B0604030504040204" pitchFamily="34" charset="0"/>
            </a:endParaRPr>
          </a:p>
        </p:txBody>
      </p:sp>
      <p:sp>
        <p:nvSpPr>
          <p:cNvPr id="13" name="CuadroTexto 12">
            <a:extLst>
              <a:ext uri="{FF2B5EF4-FFF2-40B4-BE49-F238E27FC236}">
                <a16:creationId xmlns:a16="http://schemas.microsoft.com/office/drawing/2014/main" id="{A7DBEADA-8E2A-ADBE-863E-7D76859DEC17}"/>
              </a:ext>
            </a:extLst>
          </p:cNvPr>
          <p:cNvSpPr txBox="1"/>
          <p:nvPr/>
        </p:nvSpPr>
        <p:spPr>
          <a:xfrm>
            <a:off x="-4623" y="5058046"/>
            <a:ext cx="12098323" cy="1477328"/>
          </a:xfrm>
          <a:prstGeom prst="rect">
            <a:avLst/>
          </a:prstGeom>
          <a:noFill/>
        </p:spPr>
        <p:txBody>
          <a:bodyPr wrap="square" lIns="91440" tIns="45720" rIns="91440" bIns="45720" rtlCol="0" anchor="t">
            <a:spAutoFit/>
          </a:bodyPr>
          <a:lstStyle/>
          <a:p>
            <a:pPr algn="just"/>
            <a:r>
              <a:rPr lang="es-ES" sz="900" dirty="0">
                <a:solidFill>
                  <a:schemeClr val="tx1">
                    <a:lumMod val="50000"/>
                    <a:lumOff val="50000"/>
                  </a:schemeClr>
                </a:solidFill>
                <a:latin typeface="Verdana"/>
                <a:ea typeface="Verdana"/>
              </a:rPr>
              <a:t>Para el mes de septiembre se ha presentado un incremento de la nubosidad y presencia de precipitaciones en algunas regiones del país, además, el aumento en los contenidos de humedad tanto en la atmósfera como en superficie en los últimos días del mes, el cual atenúa la incidencia de radiación solar en el suelo y la vegetación, disminuyendo la ocurrencia de incendios de la cobertura vegetal. </a:t>
            </a:r>
            <a:endParaRPr lang="es-ES" dirty="0">
              <a:solidFill>
                <a:schemeClr val="tx1">
                  <a:lumMod val="50000"/>
                  <a:lumOff val="50000"/>
                </a:schemeClr>
              </a:solidFill>
              <a:latin typeface="Calibri" panose="020F0502020204030204"/>
              <a:ea typeface="Calibri" panose="020F0502020204030204"/>
              <a:cs typeface="Calibri" panose="020F0502020204030204"/>
            </a:endParaRPr>
          </a:p>
          <a:p>
            <a:pPr algn="just"/>
            <a:endParaRPr lang="es-ES" sz="900" dirty="0">
              <a:solidFill>
                <a:schemeClr val="tx1">
                  <a:lumMod val="50000"/>
                  <a:lumOff val="50000"/>
                </a:schemeClr>
              </a:solidFill>
              <a:latin typeface="Verdana"/>
              <a:ea typeface="Verdana"/>
            </a:endParaRPr>
          </a:p>
          <a:p>
            <a:pPr algn="just"/>
            <a:r>
              <a:rPr lang="es-ES" sz="900" dirty="0">
                <a:solidFill>
                  <a:schemeClr val="tx1">
                    <a:lumMod val="50000"/>
                    <a:lumOff val="50000"/>
                  </a:schemeClr>
                </a:solidFill>
                <a:latin typeface="Verdana"/>
                <a:ea typeface="Verdana"/>
              </a:rPr>
              <a:t>De acuerdo con la información de incendios del sistema FIRMS de la NASA, se identifican puntos de calor (que, en la mayoría de los casos pueden estar relacionados con incendios de la cobertura vegetal), principalmente en sectores puntuales del norte la región Caribe, norte y sur de la región Andina, sur de la región Pacífica, norte de la región Orinoquía y sectores puntuales del sur de la Amazonía, lo cual podría representar presuntamente en dichas regiones un deterioro a la calidad del aire por aerosoles procedentes de la quema de biomasa; sin embargo, se evidencia una disminución de estos puntos de calor en los últimos días del mes debido al aumento de las precipitaciones. No obstante, entre el 9 y 19 de septiembre se presentó un aumento en los puntos de calor en algunos sectores de la región Caribe, región Andina y sur de la región Pacífica. Así mismo, en el </a:t>
            </a:r>
            <a:r>
              <a:rPr lang="es-CO" sz="900" dirty="0">
                <a:solidFill>
                  <a:schemeClr val="tx1">
                    <a:lumMod val="50000"/>
                    <a:lumOff val="50000"/>
                  </a:schemeClr>
                </a:solidFill>
                <a:latin typeface="Verdana"/>
                <a:ea typeface="Verdana"/>
              </a:rPr>
              <a:t>oriente, centro y occidente de la Amazonia, se favorecen la ocurrencia de incendios forestales debido a las condiciones de esta temporada del año asociadas a menos precipitaciones y altas temperaturas, por lo cual la trayectoria de los contaminantes procedentes de estos incendios, se pueden dispersar de acuerdo con la dirección del viento, provocando deterioro en la calidad del aire al sur de Colombia, principalmente al sur de la región Amazónica.</a:t>
            </a:r>
            <a:endParaRPr lang="es-ES" dirty="0">
              <a:solidFill>
                <a:schemeClr val="tx1">
                  <a:lumMod val="50000"/>
                  <a:lumOff val="50000"/>
                </a:schemeClr>
              </a:solidFill>
              <a:ea typeface="Calibri"/>
              <a:cs typeface="Calibri"/>
            </a:endParaRPr>
          </a:p>
        </p:txBody>
      </p:sp>
      <p:sp>
        <p:nvSpPr>
          <p:cNvPr id="14" name="CuadroTexto 4">
            <a:extLst>
              <a:ext uri="{FF2B5EF4-FFF2-40B4-BE49-F238E27FC236}">
                <a16:creationId xmlns:a16="http://schemas.microsoft.com/office/drawing/2014/main" id="{EBD85E37-2093-09C8-800F-1F0B0CDD26DC}"/>
              </a:ext>
            </a:extLst>
          </p:cNvPr>
          <p:cNvSpPr txBox="1"/>
          <p:nvPr/>
        </p:nvSpPr>
        <p:spPr>
          <a:xfrm>
            <a:off x="192721" y="4554766"/>
            <a:ext cx="3548158" cy="477054"/>
          </a:xfrm>
          <a:prstGeom prst="rect">
            <a:avLst/>
          </a:prstGeom>
          <a:noFill/>
        </p:spPr>
        <p:txBody>
          <a:bodyPr wrap="square" lIns="91440" tIns="45720" rIns="91440" bIns="4572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800" i="1" dirty="0">
                <a:solidFill>
                  <a:schemeClr val="tx1">
                    <a:lumMod val="50000"/>
                    <a:lumOff val="50000"/>
                  </a:schemeClr>
                </a:solidFill>
                <a:latin typeface="Verdana"/>
                <a:ea typeface="Verdana"/>
                <a:cs typeface="Verdana" panose="020B0604030504040204" pitchFamily="34" charset="0"/>
              </a:rPr>
              <a:t>Incendios – Puntos de calor. </a:t>
            </a:r>
          </a:p>
          <a:p>
            <a:pPr algn="just"/>
            <a:r>
              <a:rPr lang="es-MX" sz="800" i="1" dirty="0">
                <a:solidFill>
                  <a:schemeClr val="tx1">
                    <a:lumMod val="50000"/>
                    <a:lumOff val="50000"/>
                  </a:schemeClr>
                </a:solidFill>
                <a:latin typeface="Verdana"/>
                <a:ea typeface="Verdana"/>
                <a:cs typeface="Verdana" panose="020B0604030504040204" pitchFamily="34" charset="0"/>
              </a:rPr>
              <a:t>Fuente: FIRMS Información de incendios para el sistema de gestión de recursos, NASA, 2024. </a:t>
            </a:r>
          </a:p>
        </p:txBody>
      </p:sp>
      <p:pic>
        <p:nvPicPr>
          <p:cNvPr id="15" name="Imagen 14">
            <a:extLst>
              <a:ext uri="{FF2B5EF4-FFF2-40B4-BE49-F238E27FC236}">
                <a16:creationId xmlns:a16="http://schemas.microsoft.com/office/drawing/2014/main" id="{CE4452E7-E59A-5293-C8DD-DFC3C0627C43}"/>
              </a:ext>
            </a:extLst>
          </p:cNvPr>
          <p:cNvPicPr>
            <a:picLocks noChangeAspect="1"/>
          </p:cNvPicPr>
          <p:nvPr/>
        </p:nvPicPr>
        <p:blipFill>
          <a:blip r:embed="rId7"/>
          <a:stretch>
            <a:fillRect/>
          </a:stretch>
        </p:blipFill>
        <p:spPr>
          <a:xfrm>
            <a:off x="209152" y="4193298"/>
            <a:ext cx="3217511" cy="357870"/>
          </a:xfrm>
          <a:prstGeom prst="rect">
            <a:avLst/>
          </a:prstGeom>
        </p:spPr>
      </p:pic>
      <p:sp>
        <p:nvSpPr>
          <p:cNvPr id="16" name="CuadroTexto 4">
            <a:extLst>
              <a:ext uri="{FF2B5EF4-FFF2-40B4-BE49-F238E27FC236}">
                <a16:creationId xmlns:a16="http://schemas.microsoft.com/office/drawing/2014/main" id="{ECBD3D7E-F0AE-C3C0-B8B9-B9411F91FD11}"/>
              </a:ext>
            </a:extLst>
          </p:cNvPr>
          <p:cNvSpPr txBox="1"/>
          <p:nvPr/>
        </p:nvSpPr>
        <p:spPr>
          <a:xfrm>
            <a:off x="3499245" y="4017609"/>
            <a:ext cx="3808857" cy="584775"/>
          </a:xfrm>
          <a:prstGeom prst="rect">
            <a:avLst/>
          </a:prstGeom>
          <a:noFill/>
        </p:spPr>
        <p:txBody>
          <a:bodyPr wrap="square" lIns="91440" tIns="45720" rIns="91440" bIns="4572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800" i="1" dirty="0">
                <a:solidFill>
                  <a:schemeClr val="tx1">
                    <a:lumMod val="50000"/>
                    <a:lumOff val="50000"/>
                  </a:schemeClr>
                </a:solidFill>
                <a:latin typeface="Verdana"/>
                <a:ea typeface="Verdana"/>
                <a:cs typeface="Verdana" panose="020B0604030504040204" pitchFamily="34" charset="0"/>
              </a:rPr>
              <a:t>Incendios – Puntos de calor. </a:t>
            </a:r>
          </a:p>
          <a:p>
            <a:pPr algn="just"/>
            <a:r>
              <a:rPr lang="es-MX" sz="800" i="1" dirty="0">
                <a:solidFill>
                  <a:schemeClr val="tx1">
                    <a:lumMod val="50000"/>
                    <a:lumOff val="50000"/>
                  </a:schemeClr>
                </a:solidFill>
                <a:latin typeface="Verdana"/>
                <a:ea typeface="Verdana"/>
                <a:cs typeface="Verdana" panose="020B0604030504040204" pitchFamily="34" charset="0"/>
              </a:rPr>
              <a:t>Fuente: FIRMS Información de incendios para el sistema de gestión de recursos, NASA, 12 de septiembre 2024. </a:t>
            </a:r>
          </a:p>
          <a:p>
            <a:pPr algn="just"/>
            <a:endParaRPr lang="es-MX" sz="800" i="1" dirty="0">
              <a:solidFill>
                <a:schemeClr val="tx1">
                  <a:lumMod val="50000"/>
                  <a:lumOff val="50000"/>
                </a:schemeClr>
              </a:solidFill>
              <a:latin typeface="Verdana"/>
              <a:ea typeface="Verdana"/>
              <a:cs typeface="Verdana" panose="020B0604030504040204" pitchFamily="34" charset="0"/>
            </a:endParaRPr>
          </a:p>
        </p:txBody>
      </p:sp>
      <p:pic>
        <p:nvPicPr>
          <p:cNvPr id="23" name="Imagen 22">
            <a:extLst>
              <a:ext uri="{FF2B5EF4-FFF2-40B4-BE49-F238E27FC236}">
                <a16:creationId xmlns:a16="http://schemas.microsoft.com/office/drawing/2014/main" id="{6173736C-297B-7844-8F93-4F73C4AC035B}"/>
              </a:ext>
            </a:extLst>
          </p:cNvPr>
          <p:cNvPicPr>
            <a:picLocks noChangeAspect="1"/>
          </p:cNvPicPr>
          <p:nvPr/>
        </p:nvPicPr>
        <p:blipFill>
          <a:blip r:embed="rId8"/>
          <a:stretch>
            <a:fillRect/>
          </a:stretch>
        </p:blipFill>
        <p:spPr>
          <a:xfrm>
            <a:off x="236757" y="964323"/>
            <a:ext cx="3162300" cy="3200400"/>
          </a:xfrm>
          <a:prstGeom prst="rect">
            <a:avLst/>
          </a:prstGeom>
        </p:spPr>
      </p:pic>
      <p:pic>
        <p:nvPicPr>
          <p:cNvPr id="24" name="Imagen 23">
            <a:extLst>
              <a:ext uri="{FF2B5EF4-FFF2-40B4-BE49-F238E27FC236}">
                <a16:creationId xmlns:a16="http://schemas.microsoft.com/office/drawing/2014/main" id="{64F9E32A-6468-1FA4-B32C-35A086F56BAC}"/>
              </a:ext>
            </a:extLst>
          </p:cNvPr>
          <p:cNvPicPr>
            <a:picLocks noChangeAspect="1"/>
          </p:cNvPicPr>
          <p:nvPr/>
        </p:nvPicPr>
        <p:blipFill rotWithShape="1">
          <a:blip r:embed="rId9"/>
          <a:srcRect r="40577" b="8176"/>
          <a:stretch/>
        </p:blipFill>
        <p:spPr>
          <a:xfrm>
            <a:off x="3526851" y="1157749"/>
            <a:ext cx="3967071" cy="2841562"/>
          </a:xfrm>
          <a:prstGeom prst="rect">
            <a:avLst/>
          </a:prstGeom>
        </p:spPr>
      </p:pic>
    </p:spTree>
    <p:extLst>
      <p:ext uri="{BB962C8B-B14F-4D97-AF65-F5344CB8AC3E}">
        <p14:creationId xmlns:p14="http://schemas.microsoft.com/office/powerpoint/2010/main" val="116073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334B55E-F29F-706D-4F7E-0FAE62AC8161}"/>
              </a:ext>
            </a:extLst>
          </p:cNvPr>
          <p:cNvPicPr>
            <a:picLocks noChangeAspect="1"/>
          </p:cNvPicPr>
          <p:nvPr/>
        </p:nvPicPr>
        <p:blipFill>
          <a:blip r:embed="rId2"/>
          <a:stretch>
            <a:fillRect/>
          </a:stretch>
        </p:blipFill>
        <p:spPr>
          <a:xfrm>
            <a:off x="3176298" y="0"/>
            <a:ext cx="6356808" cy="629204"/>
          </a:xfrm>
          <a:prstGeom prst="rect">
            <a:avLst/>
          </a:prstGeom>
        </p:spPr>
      </p:pic>
      <p:pic>
        <p:nvPicPr>
          <p:cNvPr id="8" name="Imagen 7">
            <a:extLst>
              <a:ext uri="{FF2B5EF4-FFF2-40B4-BE49-F238E27FC236}">
                <a16:creationId xmlns:a16="http://schemas.microsoft.com/office/drawing/2014/main" id="{40EBB456-E623-4084-0E1B-B04E8AFCE31E}"/>
              </a:ext>
            </a:extLst>
          </p:cNvPr>
          <p:cNvPicPr>
            <a:picLocks noChangeAspect="1"/>
          </p:cNvPicPr>
          <p:nvPr/>
        </p:nvPicPr>
        <p:blipFill>
          <a:blip r:embed="rId3"/>
          <a:stretch>
            <a:fillRect/>
          </a:stretch>
        </p:blipFill>
        <p:spPr>
          <a:xfrm>
            <a:off x="0" y="4304489"/>
            <a:ext cx="12198735" cy="2368686"/>
          </a:xfrm>
          <a:prstGeom prst="rect">
            <a:avLst/>
          </a:prstGeom>
        </p:spPr>
      </p:pic>
      <p:pic>
        <p:nvPicPr>
          <p:cNvPr id="10" name="Imagen 9">
            <a:extLst>
              <a:ext uri="{FF2B5EF4-FFF2-40B4-BE49-F238E27FC236}">
                <a16:creationId xmlns:a16="http://schemas.microsoft.com/office/drawing/2014/main" id="{04106B13-EEEC-21F8-7754-8E70975A34AA}"/>
              </a:ext>
            </a:extLst>
          </p:cNvPr>
          <p:cNvPicPr>
            <a:picLocks noChangeAspect="1"/>
          </p:cNvPicPr>
          <p:nvPr/>
        </p:nvPicPr>
        <p:blipFill rotWithShape="1">
          <a:blip r:embed="rId4"/>
          <a:srcRect r="3275"/>
          <a:stretch/>
        </p:blipFill>
        <p:spPr>
          <a:xfrm>
            <a:off x="4062118" y="702247"/>
            <a:ext cx="8042869" cy="3605178"/>
          </a:xfrm>
          <a:prstGeom prst="rect">
            <a:avLst/>
          </a:prstGeom>
        </p:spPr>
      </p:pic>
      <p:sp>
        <p:nvSpPr>
          <p:cNvPr id="11" name="object 7">
            <a:extLst>
              <a:ext uri="{FF2B5EF4-FFF2-40B4-BE49-F238E27FC236}">
                <a16:creationId xmlns:a16="http://schemas.microsoft.com/office/drawing/2014/main" id="{A34564C5-4FD0-BC59-CFB9-5A30B287435F}"/>
              </a:ext>
            </a:extLst>
          </p:cNvPr>
          <p:cNvSpPr txBox="1"/>
          <p:nvPr/>
        </p:nvSpPr>
        <p:spPr>
          <a:xfrm>
            <a:off x="455047" y="1528433"/>
            <a:ext cx="3513323" cy="2137472"/>
          </a:xfrm>
          <a:prstGeom prst="rect">
            <a:avLst/>
          </a:prstGeom>
          <a:noFill/>
          <a:ln>
            <a:noFill/>
          </a:ln>
        </p:spPr>
        <p:txBody>
          <a:bodyPr vert="horz" wrap="square" lIns="144000" tIns="144000" rIns="144000" bIns="144000" rtlCol="0">
            <a:spAutoFit/>
          </a:bodyPr>
          <a:lstStyle/>
          <a:p>
            <a:pPr marL="12700" marR="5080" algn="ctr">
              <a:lnSpc>
                <a:spcPct val="100000"/>
              </a:lnSpc>
            </a:pPr>
            <a:r>
              <a:rPr lang="es-CO" sz="1200" spc="-5" dirty="0">
                <a:solidFill>
                  <a:srgbClr val="992923"/>
                </a:solidFill>
                <a:latin typeface="Verdana"/>
                <a:cs typeface="Verdana"/>
              </a:rPr>
              <a:t>Durante el </a:t>
            </a:r>
            <a:r>
              <a:rPr lang="es-CO" sz="1200" spc="5" dirty="0">
                <a:solidFill>
                  <a:srgbClr val="992923"/>
                </a:solidFill>
                <a:latin typeface="Verdana"/>
                <a:cs typeface="Verdana"/>
              </a:rPr>
              <a:t>mes de septiembre se presentó un aumento en las</a:t>
            </a:r>
            <a:r>
              <a:rPr sz="1200" spc="10" dirty="0">
                <a:solidFill>
                  <a:srgbClr val="992923"/>
                </a:solidFill>
                <a:latin typeface="Verdana"/>
                <a:cs typeface="Verdana"/>
              </a:rPr>
              <a:t> </a:t>
            </a:r>
            <a:r>
              <a:rPr lang="es-CO" sz="1200" spc="-5" dirty="0">
                <a:solidFill>
                  <a:srgbClr val="992923"/>
                </a:solidFill>
                <a:latin typeface="Verdana"/>
                <a:cs typeface="Verdana"/>
              </a:rPr>
              <a:t>precipitaciones </a:t>
            </a:r>
            <a:r>
              <a:rPr sz="1200" dirty="0">
                <a:solidFill>
                  <a:srgbClr val="992923"/>
                </a:solidFill>
                <a:latin typeface="Verdana"/>
                <a:cs typeface="Verdana"/>
              </a:rPr>
              <a:t>y</a:t>
            </a:r>
            <a:r>
              <a:rPr sz="1200" spc="5" dirty="0">
                <a:solidFill>
                  <a:srgbClr val="992923"/>
                </a:solidFill>
                <a:latin typeface="Verdana"/>
                <a:cs typeface="Verdana"/>
              </a:rPr>
              <a:t> </a:t>
            </a:r>
            <a:r>
              <a:rPr lang="es-CO" sz="1200" spc="5" dirty="0">
                <a:solidFill>
                  <a:srgbClr val="992923"/>
                </a:solidFill>
                <a:latin typeface="Verdana"/>
                <a:cs typeface="Verdana"/>
              </a:rPr>
              <a:t>disminución en las </a:t>
            </a:r>
            <a:r>
              <a:rPr lang="es-CO" sz="1200" spc="-5" dirty="0">
                <a:solidFill>
                  <a:srgbClr val="992923"/>
                </a:solidFill>
                <a:latin typeface="Verdana"/>
                <a:cs typeface="Verdana"/>
              </a:rPr>
              <a:t>temperaturas a finales del mes; sin embargo, persistieron las </a:t>
            </a:r>
            <a:r>
              <a:rPr sz="1200" spc="-5" dirty="0">
                <a:solidFill>
                  <a:srgbClr val="992923"/>
                </a:solidFill>
                <a:latin typeface="Verdana"/>
                <a:cs typeface="Verdana"/>
              </a:rPr>
              <a:t>condiciones</a:t>
            </a:r>
            <a:r>
              <a:rPr sz="1200" spc="600" dirty="0">
                <a:solidFill>
                  <a:srgbClr val="992923"/>
                </a:solidFill>
                <a:latin typeface="Verdana"/>
                <a:cs typeface="Verdana"/>
              </a:rPr>
              <a:t> </a:t>
            </a:r>
            <a:r>
              <a:rPr sz="1200" spc="-5" dirty="0">
                <a:solidFill>
                  <a:srgbClr val="992923"/>
                </a:solidFill>
                <a:latin typeface="Verdana"/>
                <a:cs typeface="Verdana"/>
              </a:rPr>
              <a:t>de</a:t>
            </a:r>
            <a:r>
              <a:rPr sz="1200" spc="595" dirty="0">
                <a:solidFill>
                  <a:srgbClr val="992923"/>
                </a:solidFill>
                <a:latin typeface="Verdana"/>
                <a:cs typeface="Verdana"/>
              </a:rPr>
              <a:t> </a:t>
            </a:r>
            <a:r>
              <a:rPr sz="1200" dirty="0">
                <a:solidFill>
                  <a:srgbClr val="992923"/>
                </a:solidFill>
                <a:latin typeface="Verdana"/>
                <a:cs typeface="Verdana"/>
              </a:rPr>
              <a:t>algún</a:t>
            </a:r>
            <a:r>
              <a:rPr sz="1200" spc="615" dirty="0">
                <a:solidFill>
                  <a:srgbClr val="992923"/>
                </a:solidFill>
                <a:latin typeface="Verdana"/>
                <a:cs typeface="Verdana"/>
              </a:rPr>
              <a:t> </a:t>
            </a:r>
            <a:r>
              <a:rPr sz="1200" spc="-5" dirty="0">
                <a:solidFill>
                  <a:srgbClr val="992923"/>
                </a:solidFill>
                <a:latin typeface="Verdana"/>
                <a:cs typeface="Verdana"/>
              </a:rPr>
              <a:t>tipo</a:t>
            </a:r>
            <a:r>
              <a:rPr sz="1200" spc="600" dirty="0">
                <a:solidFill>
                  <a:srgbClr val="992923"/>
                </a:solidFill>
                <a:latin typeface="Verdana"/>
                <a:cs typeface="Verdana"/>
              </a:rPr>
              <a:t> </a:t>
            </a:r>
            <a:r>
              <a:rPr sz="1200" spc="5" dirty="0">
                <a:solidFill>
                  <a:srgbClr val="992923"/>
                </a:solidFill>
                <a:latin typeface="Verdana"/>
                <a:cs typeface="Verdana"/>
              </a:rPr>
              <a:t>de </a:t>
            </a:r>
            <a:r>
              <a:rPr sz="1200" spc="-620" dirty="0">
                <a:solidFill>
                  <a:srgbClr val="992923"/>
                </a:solidFill>
                <a:latin typeface="Verdana"/>
                <a:cs typeface="Verdana"/>
              </a:rPr>
              <a:t> </a:t>
            </a:r>
            <a:r>
              <a:rPr sz="1200" spc="-5" dirty="0">
                <a:solidFill>
                  <a:srgbClr val="992923"/>
                </a:solidFill>
                <a:latin typeface="Verdana"/>
                <a:cs typeface="Verdana"/>
              </a:rPr>
              <a:t>amenaza por probabilidad </a:t>
            </a:r>
            <a:r>
              <a:rPr sz="1200" dirty="0">
                <a:solidFill>
                  <a:srgbClr val="992923"/>
                </a:solidFill>
                <a:latin typeface="Verdana"/>
                <a:cs typeface="Verdana"/>
              </a:rPr>
              <a:t>de </a:t>
            </a:r>
            <a:r>
              <a:rPr sz="1200" spc="-5" dirty="0">
                <a:solidFill>
                  <a:srgbClr val="992923"/>
                </a:solidFill>
                <a:latin typeface="Verdana"/>
                <a:cs typeface="Verdana"/>
              </a:rPr>
              <a:t>ocurrencia </a:t>
            </a:r>
            <a:r>
              <a:rPr sz="1200" spc="-10" dirty="0">
                <a:solidFill>
                  <a:srgbClr val="992923"/>
                </a:solidFill>
                <a:latin typeface="Verdana"/>
                <a:cs typeface="Verdana"/>
              </a:rPr>
              <a:t>de </a:t>
            </a:r>
            <a:r>
              <a:rPr sz="1200" spc="-5" dirty="0">
                <a:solidFill>
                  <a:srgbClr val="992923"/>
                </a:solidFill>
                <a:latin typeface="Verdana"/>
                <a:cs typeface="Verdana"/>
              </a:rPr>
              <a:t> </a:t>
            </a:r>
            <a:r>
              <a:rPr sz="1200" dirty="0">
                <a:solidFill>
                  <a:srgbClr val="992923"/>
                </a:solidFill>
                <a:latin typeface="Verdana"/>
                <a:cs typeface="Verdana"/>
              </a:rPr>
              <a:t>incendios de </a:t>
            </a:r>
            <a:r>
              <a:rPr sz="1200" spc="5" dirty="0">
                <a:solidFill>
                  <a:srgbClr val="992923"/>
                </a:solidFill>
                <a:latin typeface="Verdana"/>
                <a:cs typeface="Verdana"/>
              </a:rPr>
              <a:t>la </a:t>
            </a:r>
            <a:r>
              <a:rPr lang="es-CO" sz="1200" spc="-5" dirty="0">
                <a:solidFill>
                  <a:srgbClr val="992923"/>
                </a:solidFill>
                <a:latin typeface="Verdana"/>
                <a:cs typeface="Verdana"/>
              </a:rPr>
              <a:t>cobertura</a:t>
            </a:r>
            <a:r>
              <a:rPr sz="1200" spc="-5" dirty="0">
                <a:solidFill>
                  <a:srgbClr val="992923"/>
                </a:solidFill>
                <a:latin typeface="Verdana"/>
                <a:cs typeface="Verdana"/>
              </a:rPr>
              <a:t> </a:t>
            </a:r>
            <a:r>
              <a:rPr sz="1200" dirty="0">
                <a:solidFill>
                  <a:srgbClr val="992923"/>
                </a:solidFill>
                <a:latin typeface="Verdana"/>
                <a:cs typeface="Verdana"/>
              </a:rPr>
              <a:t>vegetal</a:t>
            </a:r>
            <a:r>
              <a:rPr lang="es-CO" sz="1200" dirty="0">
                <a:solidFill>
                  <a:srgbClr val="992923"/>
                </a:solidFill>
                <a:latin typeface="Verdana"/>
                <a:cs typeface="Verdana"/>
              </a:rPr>
              <a:t>, </a:t>
            </a:r>
            <a:r>
              <a:rPr lang="es-CO" sz="1200" spc="-5" dirty="0">
                <a:solidFill>
                  <a:srgbClr val="992923"/>
                </a:solidFill>
                <a:latin typeface="Verdana"/>
                <a:cs typeface="Verdana"/>
              </a:rPr>
              <a:t>principalmente </a:t>
            </a:r>
            <a:r>
              <a:rPr lang="es-CO" sz="1200" dirty="0">
                <a:solidFill>
                  <a:srgbClr val="992923"/>
                </a:solidFill>
                <a:latin typeface="Verdana"/>
                <a:cs typeface="Verdana"/>
              </a:rPr>
              <a:t>en </a:t>
            </a:r>
            <a:r>
              <a:rPr sz="1200" dirty="0">
                <a:solidFill>
                  <a:srgbClr val="992923"/>
                </a:solidFill>
                <a:latin typeface="Verdana"/>
                <a:cs typeface="Verdana"/>
              </a:rPr>
              <a:t>las</a:t>
            </a:r>
            <a:r>
              <a:rPr sz="1200" spc="5" dirty="0">
                <a:solidFill>
                  <a:srgbClr val="992923"/>
                </a:solidFill>
                <a:latin typeface="Verdana"/>
                <a:cs typeface="Verdana"/>
              </a:rPr>
              <a:t> </a:t>
            </a:r>
            <a:r>
              <a:rPr lang="es-CO" sz="1200" spc="-5" dirty="0">
                <a:solidFill>
                  <a:srgbClr val="992923"/>
                </a:solidFill>
                <a:latin typeface="Verdana"/>
                <a:cs typeface="Verdana"/>
              </a:rPr>
              <a:t>regiones</a:t>
            </a:r>
            <a:r>
              <a:rPr sz="1200" dirty="0">
                <a:solidFill>
                  <a:srgbClr val="992923"/>
                </a:solidFill>
                <a:latin typeface="Verdana"/>
                <a:cs typeface="Verdana"/>
              </a:rPr>
              <a:t> </a:t>
            </a:r>
            <a:r>
              <a:rPr lang="es-CO" sz="1200" spc="-5" dirty="0">
                <a:solidFill>
                  <a:srgbClr val="992923"/>
                </a:solidFill>
                <a:latin typeface="Verdana"/>
                <a:cs typeface="Verdana"/>
              </a:rPr>
              <a:t>Caribe, Andina, Pacífico, Orinoquia y Amazonía.</a:t>
            </a:r>
            <a:endParaRPr sz="1200" dirty="0">
              <a:solidFill>
                <a:srgbClr val="992923"/>
              </a:solidFill>
              <a:latin typeface="Verdana"/>
              <a:cs typeface="Verdana"/>
            </a:endParaRPr>
          </a:p>
        </p:txBody>
      </p:sp>
    </p:spTree>
    <p:extLst>
      <p:ext uri="{BB962C8B-B14F-4D97-AF65-F5344CB8AC3E}">
        <p14:creationId xmlns:p14="http://schemas.microsoft.com/office/powerpoint/2010/main" val="3753257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A59CFFD-312A-2E45-BEA6-E3B260EF40B0}"/>
              </a:ext>
            </a:extLst>
          </p:cNvPr>
          <p:cNvPicPr>
            <a:picLocks noChangeAspect="1"/>
          </p:cNvPicPr>
          <p:nvPr/>
        </p:nvPicPr>
        <p:blipFill>
          <a:blip r:embed="rId2"/>
          <a:srcRect r="1864"/>
          <a:stretch/>
        </p:blipFill>
        <p:spPr>
          <a:xfrm>
            <a:off x="2952562" y="0"/>
            <a:ext cx="6298576" cy="634635"/>
          </a:xfrm>
          <a:prstGeom prst="rect">
            <a:avLst/>
          </a:prstGeom>
        </p:spPr>
      </p:pic>
      <p:sp>
        <p:nvSpPr>
          <p:cNvPr id="6" name="CuadroTexto 5">
            <a:extLst>
              <a:ext uri="{FF2B5EF4-FFF2-40B4-BE49-F238E27FC236}">
                <a16:creationId xmlns:a16="http://schemas.microsoft.com/office/drawing/2014/main" id="{309BA85F-274A-D078-60A0-C7E293795415}"/>
              </a:ext>
            </a:extLst>
          </p:cNvPr>
          <p:cNvSpPr txBox="1"/>
          <p:nvPr/>
        </p:nvSpPr>
        <p:spPr>
          <a:xfrm>
            <a:off x="1152708" y="5935273"/>
            <a:ext cx="9886583" cy="707886"/>
          </a:xfrm>
          <a:prstGeom prst="rect">
            <a:avLst/>
          </a:prstGeom>
          <a:noFill/>
        </p:spPr>
        <p:txBody>
          <a:bodyPr wrap="square" rtlCol="0">
            <a:spAutoFit/>
          </a:bodyPr>
          <a:lstStyle/>
          <a:p>
            <a:pPr algn="just"/>
            <a:r>
              <a:rPr lang="en-US" sz="1000" dirty="0">
                <a:solidFill>
                  <a:schemeClr val="tx1">
                    <a:lumMod val="50000"/>
                    <a:lumOff val="50000"/>
                  </a:schemeClr>
                </a:solidFill>
                <a:latin typeface="Verdana" panose="020B0604030504040204" pitchFamily="34" charset="0"/>
                <a:ea typeface="Verdana" panose="020B0604030504040204" pitchFamily="34" charset="0"/>
              </a:rPr>
              <a:t>El eje horizontal presenta la fecha de evaluación de las alertas, el eje vertical izquierdo el porcentaje de municipios * en alerta y el eje vertical derecho el número total de éstos; categorizando las alertas en una barra apilada según su nivel de amenaza: alta (rojo), moderada (naranja) y baja (amarillo).</a:t>
            </a:r>
          </a:p>
          <a:p>
            <a:r>
              <a:rPr lang="en-US" sz="1000" i="1" dirty="0">
                <a:solidFill>
                  <a:schemeClr val="tx1">
                    <a:lumMod val="50000"/>
                    <a:lumOff val="50000"/>
                  </a:schemeClr>
                </a:solidFill>
                <a:latin typeface="Verdana" panose="020B0604030504040204" pitchFamily="34" charset="0"/>
                <a:ea typeface="Verdana" panose="020B0604030504040204" pitchFamily="34" charset="0"/>
              </a:rPr>
              <a:t>*Municipios oficiales registrados por el DANE representado el 100% (1121municipios) a la fecha.</a:t>
            </a:r>
          </a:p>
        </p:txBody>
      </p:sp>
      <p:sp>
        <p:nvSpPr>
          <p:cNvPr id="7" name="CuadroTexto 6">
            <a:extLst>
              <a:ext uri="{FF2B5EF4-FFF2-40B4-BE49-F238E27FC236}">
                <a16:creationId xmlns:a16="http://schemas.microsoft.com/office/drawing/2014/main" id="{3DA95553-9308-B6DE-152F-88437E49ABC3}"/>
              </a:ext>
            </a:extLst>
          </p:cNvPr>
          <p:cNvSpPr txBox="1"/>
          <p:nvPr/>
        </p:nvSpPr>
        <p:spPr>
          <a:xfrm>
            <a:off x="5041359" y="5626461"/>
            <a:ext cx="2308194" cy="246221"/>
          </a:xfrm>
          <a:prstGeom prst="rect">
            <a:avLst/>
          </a:prstGeom>
          <a:noFill/>
        </p:spPr>
        <p:txBody>
          <a:bodyPr wrap="square" rtlCol="0">
            <a:spAutoFit/>
          </a:bodyPr>
          <a:lstStyle/>
          <a:p>
            <a:r>
              <a:rPr lang="es-CO" sz="1000" i="1" dirty="0">
                <a:solidFill>
                  <a:schemeClr val="tx1">
                    <a:lumMod val="50000"/>
                    <a:lumOff val="50000"/>
                  </a:schemeClr>
                </a:solidFill>
                <a:latin typeface="Verdana" panose="020B0604030504040204" pitchFamily="34" charset="0"/>
                <a:ea typeface="Verdana" panose="020B0604030504040204" pitchFamily="34" charset="0"/>
              </a:rPr>
              <a:t>Fuente: IDEAM, 2024.</a:t>
            </a:r>
          </a:p>
        </p:txBody>
      </p:sp>
      <p:pic>
        <p:nvPicPr>
          <p:cNvPr id="5" name="Imagen 4">
            <a:extLst>
              <a:ext uri="{FF2B5EF4-FFF2-40B4-BE49-F238E27FC236}">
                <a16:creationId xmlns:a16="http://schemas.microsoft.com/office/drawing/2014/main" id="{B9AA736A-0373-AB9B-CB51-D90B145961EF}"/>
              </a:ext>
            </a:extLst>
          </p:cNvPr>
          <p:cNvPicPr>
            <a:picLocks noChangeAspect="1"/>
          </p:cNvPicPr>
          <p:nvPr/>
        </p:nvPicPr>
        <p:blipFill>
          <a:blip r:embed="rId3"/>
          <a:stretch>
            <a:fillRect/>
          </a:stretch>
        </p:blipFill>
        <p:spPr>
          <a:xfrm>
            <a:off x="1310225" y="978957"/>
            <a:ext cx="9571549" cy="4900085"/>
          </a:xfrm>
          <a:prstGeom prst="rect">
            <a:avLst/>
          </a:prstGeom>
        </p:spPr>
      </p:pic>
    </p:spTree>
    <p:extLst>
      <p:ext uri="{BB962C8B-B14F-4D97-AF65-F5344CB8AC3E}">
        <p14:creationId xmlns:p14="http://schemas.microsoft.com/office/powerpoint/2010/main" val="2099784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C596C6-2621-6ACF-18E2-EB671890875F}"/>
              </a:ext>
            </a:extLst>
          </p:cNvPr>
          <p:cNvPicPr>
            <a:picLocks noChangeAspect="1"/>
          </p:cNvPicPr>
          <p:nvPr/>
        </p:nvPicPr>
        <p:blipFill>
          <a:blip r:embed="rId2"/>
          <a:srcRect r="3062"/>
          <a:stretch/>
        </p:blipFill>
        <p:spPr>
          <a:xfrm>
            <a:off x="2952562" y="0"/>
            <a:ext cx="6764063" cy="690664"/>
          </a:xfrm>
          <a:prstGeom prst="rect">
            <a:avLst/>
          </a:prstGeom>
        </p:spPr>
      </p:pic>
      <p:sp>
        <p:nvSpPr>
          <p:cNvPr id="5" name="CuadroTexto 4">
            <a:extLst>
              <a:ext uri="{FF2B5EF4-FFF2-40B4-BE49-F238E27FC236}">
                <a16:creationId xmlns:a16="http://schemas.microsoft.com/office/drawing/2014/main" id="{77612507-136F-C9E4-1D8A-F703A1B99E8A}"/>
              </a:ext>
            </a:extLst>
          </p:cNvPr>
          <p:cNvSpPr txBox="1"/>
          <p:nvPr/>
        </p:nvSpPr>
        <p:spPr>
          <a:xfrm>
            <a:off x="80654" y="4949042"/>
            <a:ext cx="11781692" cy="1908215"/>
          </a:xfrm>
          <a:prstGeom prst="rect">
            <a:avLst/>
          </a:prstGeom>
          <a:noFill/>
        </p:spPr>
        <p:txBody>
          <a:bodyPr wrap="square" lIns="91440" tIns="45720" rIns="91440" bIns="45720" rtlCol="0" anchor="t">
            <a:spAutoFit/>
          </a:bodyPr>
          <a:lstStyle/>
          <a:p>
            <a:pPr algn="just"/>
            <a:r>
              <a:rPr lang="es-ES" sz="1100" dirty="0">
                <a:solidFill>
                  <a:schemeClr val="tx1">
                    <a:lumMod val="50000"/>
                    <a:lumOff val="50000"/>
                  </a:schemeClr>
                </a:solidFill>
                <a:latin typeface="Verdana"/>
                <a:ea typeface="Verdana"/>
              </a:rPr>
              <a:t>De acuerdo con el pronóstico de la amenaza por incendios de la cobertura vegetal en el mes de septiembre se tiene que el día que presentó mayores alertas rojas fue el día 12/09/2024 con un total de 198 municipios, destacándose los departamentos de Nariño, Cauca, Tolima y Cundinamarca, seguidos por las alertas naranja con un total de 133 municipios y por último, las alertas amarillas con un total de 100 municipios, para un total de 431 municipios en algún nivel de alerta. Por otro lado, se destaca el día 30/09/2024 el cual se evidenció una disminución del número de alertas rojas con un total de cero municipios en alerta, las alertas naranjas con un total de cero municipios, y por último, las alertas amarillas con un total de 15 municipios, para un total de 15 municipios en algún nivel de alerta, esto debido al aumento de las precipitaciones en varios sectores del país. El día 28/09/2024 fue el más lluvioso del mes de septiembre, consecuente con la disminución de las alertas por incendios de la cobertura vegetal, comportamiento que se evidenció a finales del mes de septiembre.</a:t>
            </a:r>
          </a:p>
          <a:p>
            <a:pPr algn="just"/>
            <a:endParaRPr lang="es-ES" sz="100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ES" sz="1000" i="1" dirty="0">
                <a:solidFill>
                  <a:schemeClr val="tx1">
                    <a:lumMod val="50000"/>
                    <a:lumOff val="50000"/>
                  </a:schemeClr>
                </a:solidFill>
                <a:latin typeface="Verdana" panose="020B0604030504040204" pitchFamily="34" charset="0"/>
                <a:ea typeface="Verdana" panose="020B0604030504040204" pitchFamily="34" charset="0"/>
              </a:rPr>
              <a:t>Boletines incendios de la cobertura vegetal.</a:t>
            </a:r>
          </a:p>
          <a:p>
            <a:pPr algn="just"/>
            <a:r>
              <a:rPr lang="es-ES" sz="1000" i="1" dirty="0">
                <a:solidFill>
                  <a:schemeClr val="tx1">
                    <a:lumMod val="50000"/>
                    <a:lumOff val="50000"/>
                  </a:schemeClr>
                </a:solidFill>
                <a:latin typeface="Verdana" panose="020B0604030504040204" pitchFamily="34" charset="0"/>
                <a:ea typeface="Verdana" panose="020B0604030504040204" pitchFamily="34" charset="0"/>
              </a:rPr>
              <a:t>Fuente: IDEAM, 2024.</a:t>
            </a:r>
            <a:endParaRPr lang="es-ES" sz="1000" dirty="0">
              <a:solidFill>
                <a:schemeClr val="tx1">
                  <a:lumMod val="50000"/>
                  <a:lumOff val="50000"/>
                </a:schemeClr>
              </a:solidFill>
              <a:latin typeface="Verdana" panose="020B0604030504040204" pitchFamily="34" charset="0"/>
              <a:ea typeface="Verdana" panose="020B0604030504040204" pitchFamily="34" charset="0"/>
            </a:endParaRPr>
          </a:p>
          <a:p>
            <a:endParaRPr lang="en-US" sz="1100" i="1" dirty="0">
              <a:solidFill>
                <a:schemeClr val="tx1">
                  <a:lumMod val="50000"/>
                  <a:lumOff val="50000"/>
                </a:schemeClr>
              </a:solidFill>
            </a:endParaRPr>
          </a:p>
        </p:txBody>
      </p:sp>
      <p:pic>
        <p:nvPicPr>
          <p:cNvPr id="9" name="Imagen 8">
            <a:extLst>
              <a:ext uri="{FF2B5EF4-FFF2-40B4-BE49-F238E27FC236}">
                <a16:creationId xmlns:a16="http://schemas.microsoft.com/office/drawing/2014/main" id="{83BCACD4-AD35-2D13-F54B-77F79102CF42}"/>
              </a:ext>
            </a:extLst>
          </p:cNvPr>
          <p:cNvPicPr>
            <a:picLocks noChangeAspect="1"/>
          </p:cNvPicPr>
          <p:nvPr/>
        </p:nvPicPr>
        <p:blipFill>
          <a:blip r:embed="rId3"/>
          <a:srcRect l="4157" r="676"/>
          <a:stretch/>
        </p:blipFill>
        <p:spPr>
          <a:xfrm>
            <a:off x="-1" y="1477885"/>
            <a:ext cx="6270171" cy="3235528"/>
          </a:xfrm>
          <a:prstGeom prst="rect">
            <a:avLst/>
          </a:prstGeom>
        </p:spPr>
      </p:pic>
      <p:pic>
        <p:nvPicPr>
          <p:cNvPr id="11" name="Imagen 10">
            <a:extLst>
              <a:ext uri="{FF2B5EF4-FFF2-40B4-BE49-F238E27FC236}">
                <a16:creationId xmlns:a16="http://schemas.microsoft.com/office/drawing/2014/main" id="{72C2075F-548D-5BD3-7CAC-C3C83F817416}"/>
              </a:ext>
            </a:extLst>
          </p:cNvPr>
          <p:cNvPicPr>
            <a:picLocks noChangeAspect="1"/>
          </p:cNvPicPr>
          <p:nvPr/>
        </p:nvPicPr>
        <p:blipFill>
          <a:blip r:embed="rId4"/>
          <a:stretch>
            <a:fillRect/>
          </a:stretch>
        </p:blipFill>
        <p:spPr>
          <a:xfrm>
            <a:off x="1944541" y="851907"/>
            <a:ext cx="1517116" cy="485477"/>
          </a:xfrm>
          <a:prstGeom prst="rect">
            <a:avLst/>
          </a:prstGeom>
        </p:spPr>
      </p:pic>
      <p:pic>
        <p:nvPicPr>
          <p:cNvPr id="13" name="Imagen 12">
            <a:extLst>
              <a:ext uri="{FF2B5EF4-FFF2-40B4-BE49-F238E27FC236}">
                <a16:creationId xmlns:a16="http://schemas.microsoft.com/office/drawing/2014/main" id="{4A77B0F8-4170-DC78-5C88-05B6C674F0D3}"/>
              </a:ext>
            </a:extLst>
          </p:cNvPr>
          <p:cNvPicPr>
            <a:picLocks noChangeAspect="1"/>
          </p:cNvPicPr>
          <p:nvPr/>
        </p:nvPicPr>
        <p:blipFill>
          <a:blip r:embed="rId5"/>
          <a:stretch>
            <a:fillRect/>
          </a:stretch>
        </p:blipFill>
        <p:spPr>
          <a:xfrm>
            <a:off x="7794052" y="846780"/>
            <a:ext cx="1732503" cy="499985"/>
          </a:xfrm>
          <a:prstGeom prst="rect">
            <a:avLst/>
          </a:prstGeom>
        </p:spPr>
      </p:pic>
      <p:pic>
        <p:nvPicPr>
          <p:cNvPr id="15" name="Imagen 14">
            <a:extLst>
              <a:ext uri="{FF2B5EF4-FFF2-40B4-BE49-F238E27FC236}">
                <a16:creationId xmlns:a16="http://schemas.microsoft.com/office/drawing/2014/main" id="{A24E0164-209D-0ABA-EA87-F9191439749E}"/>
              </a:ext>
            </a:extLst>
          </p:cNvPr>
          <p:cNvPicPr>
            <a:picLocks noChangeAspect="1"/>
          </p:cNvPicPr>
          <p:nvPr/>
        </p:nvPicPr>
        <p:blipFill>
          <a:blip r:embed="rId6"/>
          <a:srcRect l="1237"/>
          <a:stretch/>
        </p:blipFill>
        <p:spPr>
          <a:xfrm>
            <a:off x="6270170" y="1477885"/>
            <a:ext cx="5921830" cy="3060838"/>
          </a:xfrm>
          <a:prstGeom prst="rect">
            <a:avLst/>
          </a:prstGeom>
        </p:spPr>
      </p:pic>
    </p:spTree>
    <p:extLst>
      <p:ext uri="{BB962C8B-B14F-4D97-AF65-F5344CB8AC3E}">
        <p14:creationId xmlns:p14="http://schemas.microsoft.com/office/powerpoint/2010/main" val="1366771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65681D3-3398-E49E-C7F6-E5F4A34206D7}"/>
              </a:ext>
            </a:extLst>
          </p:cNvPr>
          <p:cNvPicPr>
            <a:picLocks noChangeAspect="1"/>
          </p:cNvPicPr>
          <p:nvPr/>
        </p:nvPicPr>
        <p:blipFill>
          <a:blip r:embed="rId2"/>
          <a:stretch>
            <a:fillRect/>
          </a:stretch>
        </p:blipFill>
        <p:spPr>
          <a:xfrm>
            <a:off x="2952562" y="0"/>
            <a:ext cx="6977735" cy="690664"/>
          </a:xfrm>
          <a:prstGeom prst="rect">
            <a:avLst/>
          </a:prstGeom>
        </p:spPr>
      </p:pic>
      <p:sp>
        <p:nvSpPr>
          <p:cNvPr id="5" name="Rectángulo 4">
            <a:extLst>
              <a:ext uri="{FF2B5EF4-FFF2-40B4-BE49-F238E27FC236}">
                <a16:creationId xmlns:a16="http://schemas.microsoft.com/office/drawing/2014/main" id="{8B3D6E2D-AF40-ADE0-37ED-E2B51F62DAF5}"/>
              </a:ext>
            </a:extLst>
          </p:cNvPr>
          <p:cNvSpPr/>
          <p:nvPr/>
        </p:nvSpPr>
        <p:spPr>
          <a:xfrm>
            <a:off x="927001" y="2024458"/>
            <a:ext cx="3123277" cy="3425874"/>
          </a:xfrm>
          <a:prstGeom prst="rect">
            <a:avLst/>
          </a:prstGeom>
          <a:noFill/>
        </p:spPr>
        <p:txBody>
          <a:bodyPr wrap="square">
            <a:spAutoFit/>
          </a:bodyPr>
          <a:lstStyle/>
          <a:p>
            <a:pPr algn="ctr">
              <a:lnSpc>
                <a:spcPct val="120000"/>
              </a:lnSpc>
            </a:pPr>
            <a:r>
              <a:rPr lang="es-CO" sz="1400" b="1" dirty="0">
                <a:solidFill>
                  <a:srgbClr val="992923"/>
                </a:solidFill>
                <a:latin typeface="Verdana" panose="020B0604030504040204" pitchFamily="34" charset="0"/>
                <a:ea typeface="Verdana" panose="020B0604030504040204" pitchFamily="34" charset="0"/>
              </a:rPr>
              <a:t>¡Consulta aquí los Informes Diarios de Incendios!</a:t>
            </a:r>
          </a:p>
          <a:p>
            <a:pPr algn="ctr">
              <a:lnSpc>
                <a:spcPct val="120000"/>
              </a:lnSpc>
            </a:pPr>
            <a:endParaRPr lang="es-CO" sz="1400" b="1" dirty="0">
              <a:solidFill>
                <a:srgbClr val="992923"/>
              </a:solidFill>
              <a:latin typeface="Verdana" panose="020B0604030504040204" pitchFamily="34" charset="0"/>
              <a:ea typeface="Verdana" panose="020B0604030504040204" pitchFamily="34" charset="0"/>
            </a:endParaRPr>
          </a:p>
          <a:p>
            <a:pPr algn="ctr">
              <a:lnSpc>
                <a:spcPct val="120000"/>
              </a:lnSpc>
            </a:pPr>
            <a:r>
              <a:rPr lang="es-CO" sz="1400" b="1" dirty="0">
                <a:solidFill>
                  <a:srgbClr val="992923"/>
                </a:solidFill>
                <a:latin typeface="Verdana" panose="020B0604030504040204" pitchFamily="34" charset="0"/>
                <a:ea typeface="Verdana" panose="020B0604030504040204" pitchFamily="34" charset="0"/>
                <a:hlinkClick r:id="rId3"/>
              </a:rPr>
              <a:t>https://www.ideam.gov.co/sala-de-prensa/boletines/Bolet%C3%ADn-de-Alertas-por-Pron%C3%B3stico-de-la-Amenaza-por-Incendios-de-la-Cobertura-Vegetal-(BAICV)</a:t>
            </a:r>
            <a:endParaRPr lang="es-CO" sz="1400" b="1" dirty="0">
              <a:solidFill>
                <a:srgbClr val="992923"/>
              </a:solidFill>
              <a:latin typeface="Verdana" panose="020B0604030504040204" pitchFamily="34" charset="0"/>
              <a:ea typeface="Verdana" panose="020B0604030504040204" pitchFamily="34" charset="0"/>
            </a:endParaRPr>
          </a:p>
          <a:p>
            <a:pPr algn="ctr">
              <a:lnSpc>
                <a:spcPct val="120000"/>
              </a:lnSpc>
            </a:pPr>
            <a:endParaRPr lang="es-CO" sz="1400" b="1" dirty="0">
              <a:solidFill>
                <a:srgbClr val="992923"/>
              </a:solidFill>
              <a:latin typeface="Verdana" panose="020B0604030504040204" pitchFamily="34" charset="0"/>
              <a:ea typeface="Verdana" panose="020B0604030504040204" pitchFamily="34" charset="0"/>
            </a:endParaRPr>
          </a:p>
          <a:p>
            <a:pPr algn="ctr">
              <a:lnSpc>
                <a:spcPct val="120000"/>
              </a:lnSpc>
            </a:pPr>
            <a:endParaRPr lang="es-CO" sz="1400" b="1" dirty="0">
              <a:solidFill>
                <a:srgbClr val="992923"/>
              </a:solidFill>
              <a:latin typeface="Verdana" panose="020B0604030504040204" pitchFamily="34" charset="0"/>
              <a:ea typeface="Verdana" panose="020B0604030504040204" pitchFamily="34" charset="0"/>
            </a:endParaRPr>
          </a:p>
        </p:txBody>
      </p:sp>
      <p:sp>
        <p:nvSpPr>
          <p:cNvPr id="6" name="Rectángulo 5">
            <a:extLst>
              <a:ext uri="{FF2B5EF4-FFF2-40B4-BE49-F238E27FC236}">
                <a16:creationId xmlns:a16="http://schemas.microsoft.com/office/drawing/2014/main" id="{40CA3A58-7152-F257-FCC6-DA367AFB16A3}"/>
              </a:ext>
            </a:extLst>
          </p:cNvPr>
          <p:cNvSpPr/>
          <p:nvPr/>
        </p:nvSpPr>
        <p:spPr>
          <a:xfrm>
            <a:off x="4984256" y="1402005"/>
            <a:ext cx="7207744" cy="4982268"/>
          </a:xfrm>
          <a:prstGeom prst="rect">
            <a:avLst/>
          </a:prstGeom>
          <a:solidFill>
            <a:srgbClr val="CB3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F327AB6C-BC37-227E-04DA-231C1932A6CD}"/>
              </a:ext>
            </a:extLst>
          </p:cNvPr>
          <p:cNvSpPr/>
          <p:nvPr/>
        </p:nvSpPr>
        <p:spPr>
          <a:xfrm>
            <a:off x="5152726" y="1490626"/>
            <a:ext cx="6542638" cy="4893647"/>
          </a:xfrm>
          <a:prstGeom prst="rect">
            <a:avLst/>
          </a:prstGeom>
          <a:noFill/>
        </p:spPr>
        <p:txBody>
          <a:bodyPr wrap="square" lIns="91440" tIns="45720" rIns="91440" bIns="45720" anchor="t">
            <a:spAutoFit/>
          </a:bodyPr>
          <a:lstStyle/>
          <a:p>
            <a:pPr algn="just"/>
            <a:r>
              <a:rPr lang="es-MX" sz="1300" dirty="0">
                <a:solidFill>
                  <a:schemeClr val="bg1"/>
                </a:solidFill>
                <a:latin typeface="Verdana"/>
                <a:ea typeface="Verdana"/>
              </a:rPr>
              <a:t>Durante los primeros días del mes predominaron las condiciones mayormente secas en el país con cielos ligeramente nublados, con lo cual la probabilidad de ocurrencia de incendios de la cobertura vegetal aumentó, presentándose alertas, entre </a:t>
            </a:r>
            <a:r>
              <a:rPr lang="es-MX" sz="1300" b="1" dirty="0">
                <a:solidFill>
                  <a:schemeClr val="bg1"/>
                </a:solidFill>
                <a:latin typeface="Verdana"/>
                <a:ea typeface="Verdana"/>
              </a:rPr>
              <a:t>rojas y amarillas, </a:t>
            </a:r>
            <a:r>
              <a:rPr lang="es-MX" sz="1300" dirty="0">
                <a:solidFill>
                  <a:schemeClr val="bg1"/>
                </a:solidFill>
                <a:latin typeface="Verdana"/>
                <a:ea typeface="Verdana"/>
              </a:rPr>
              <a:t>de la amenaza por incendios de la cobertura vegetal. A partir de la tercera </a:t>
            </a:r>
            <a:r>
              <a:rPr lang="es-MX" sz="1300" dirty="0" err="1">
                <a:solidFill>
                  <a:schemeClr val="bg1"/>
                </a:solidFill>
                <a:latin typeface="Verdana"/>
                <a:ea typeface="Verdana"/>
              </a:rPr>
              <a:t>decadía</a:t>
            </a:r>
            <a:r>
              <a:rPr lang="es-MX" sz="1300" dirty="0">
                <a:solidFill>
                  <a:schemeClr val="bg1"/>
                </a:solidFill>
                <a:latin typeface="Verdana"/>
                <a:ea typeface="Verdana"/>
              </a:rPr>
              <a:t> y hasta finales de mes, prevalecieron condiciones mayormente lluviosas, disminuyendo ostensiblemente el número de puntos de calor.</a:t>
            </a:r>
          </a:p>
          <a:p>
            <a:pPr algn="just"/>
            <a:endParaRPr lang="es-MX" sz="1300" dirty="0">
              <a:solidFill>
                <a:schemeClr val="bg1"/>
              </a:solidFill>
              <a:latin typeface="Verdana"/>
              <a:ea typeface="Verdana"/>
            </a:endParaRPr>
          </a:p>
          <a:p>
            <a:pPr algn="just"/>
            <a:r>
              <a:rPr lang="es-MX" sz="1300" dirty="0">
                <a:solidFill>
                  <a:schemeClr val="bg1"/>
                </a:solidFill>
                <a:latin typeface="Verdana"/>
                <a:ea typeface="Verdana"/>
              </a:rPr>
              <a:t>Desde principios del mes hacia y hasta mediados de éste, se registraron las mayores cantidades de municipios con alertas, particularmente entre los días 9/09/2024 al 12/09/2024, en el norte y sur de la </a:t>
            </a:r>
            <a:r>
              <a:rPr lang="es-MX" sz="1300" b="1" dirty="0">
                <a:solidFill>
                  <a:schemeClr val="bg1"/>
                </a:solidFill>
                <a:latin typeface="Verdana"/>
                <a:ea typeface="Verdana"/>
              </a:rPr>
              <a:t>región Andina, </a:t>
            </a:r>
            <a:r>
              <a:rPr lang="es-MX" sz="1300" dirty="0">
                <a:solidFill>
                  <a:schemeClr val="bg1"/>
                </a:solidFill>
                <a:latin typeface="Verdana"/>
                <a:ea typeface="Verdana"/>
              </a:rPr>
              <a:t>sur de la </a:t>
            </a:r>
            <a:r>
              <a:rPr lang="es-MX" sz="1300" b="1" dirty="0">
                <a:solidFill>
                  <a:schemeClr val="bg1"/>
                </a:solidFill>
                <a:latin typeface="Verdana"/>
                <a:ea typeface="Verdana"/>
              </a:rPr>
              <a:t>región Pacífica, </a:t>
            </a:r>
            <a:r>
              <a:rPr lang="es-MX" sz="1300" dirty="0">
                <a:solidFill>
                  <a:schemeClr val="bg1"/>
                </a:solidFill>
                <a:latin typeface="Verdana"/>
                <a:ea typeface="Verdana"/>
              </a:rPr>
              <a:t>sectores puntuales de la </a:t>
            </a:r>
            <a:r>
              <a:rPr lang="es-MX" sz="1300" b="1" dirty="0">
                <a:solidFill>
                  <a:schemeClr val="bg1"/>
                </a:solidFill>
                <a:latin typeface="Verdana"/>
                <a:ea typeface="Verdana"/>
              </a:rPr>
              <a:t>región Orinoquia </a:t>
            </a:r>
            <a:r>
              <a:rPr lang="es-MX" sz="1300" dirty="0">
                <a:solidFill>
                  <a:schemeClr val="bg1"/>
                </a:solidFill>
                <a:latin typeface="Verdana"/>
                <a:ea typeface="Verdana"/>
              </a:rPr>
              <a:t>y sur de la</a:t>
            </a:r>
            <a:r>
              <a:rPr lang="es-MX" sz="1300" b="1" dirty="0">
                <a:solidFill>
                  <a:schemeClr val="bg1"/>
                </a:solidFill>
                <a:latin typeface="Verdana"/>
                <a:ea typeface="Verdana"/>
              </a:rPr>
              <a:t> región Amazónica.</a:t>
            </a:r>
          </a:p>
          <a:p>
            <a:pPr algn="just"/>
            <a:endParaRPr lang="es-MX" sz="1300" dirty="0">
              <a:solidFill>
                <a:schemeClr val="bg1"/>
              </a:solidFill>
              <a:latin typeface="Verdana" panose="020B0604030504040204" pitchFamily="34" charset="0"/>
              <a:ea typeface="Verdana" panose="020B0604030504040204" pitchFamily="34" charset="0"/>
            </a:endParaRPr>
          </a:p>
          <a:p>
            <a:pPr algn="just"/>
            <a:r>
              <a:rPr lang="es-MX" sz="1300" dirty="0">
                <a:solidFill>
                  <a:schemeClr val="bg1"/>
                </a:solidFill>
                <a:latin typeface="Verdana" panose="020B0604030504040204" pitchFamily="34" charset="0"/>
                <a:ea typeface="Verdana" panose="020B0604030504040204" pitchFamily="34" charset="0"/>
              </a:rPr>
              <a:t>Sumado a ello, estas condiciones meteorológicas favorecen la disponibilidad de biomasa seca con bajos contenidos de humedad del suelo, que propician el aumento de la probabilidad de la propagación de los incendios de la cobertura vegetal.</a:t>
            </a:r>
          </a:p>
          <a:p>
            <a:pPr algn="just"/>
            <a:endParaRPr lang="es-MX" sz="1300" dirty="0">
              <a:solidFill>
                <a:schemeClr val="bg1"/>
              </a:solidFill>
              <a:latin typeface="Verdana" panose="020B0604030504040204" pitchFamily="34" charset="0"/>
              <a:ea typeface="Verdana" panose="020B0604030504040204" pitchFamily="34" charset="0"/>
            </a:endParaRPr>
          </a:p>
          <a:p>
            <a:pPr algn="just"/>
            <a:r>
              <a:rPr lang="es-MX" sz="1300" dirty="0">
                <a:solidFill>
                  <a:schemeClr val="bg1"/>
                </a:solidFill>
                <a:latin typeface="Verdana" panose="020B0604030504040204" pitchFamily="34" charset="0"/>
                <a:ea typeface="Verdana" panose="020B0604030504040204" pitchFamily="34" charset="0"/>
              </a:rPr>
              <a:t>La ocurrencia de estos incendios incide significativamente en el detrimento de la calidad del aire en las zonas donde se presentan, sumado a la ausencia o bajas precipitaciones y vientos de moderada intensidad,  desfavoreciendo procesos de dispersión de contaminantes y de lavado de la atmósfera.                            </a:t>
            </a:r>
          </a:p>
        </p:txBody>
      </p:sp>
    </p:spTree>
    <p:extLst>
      <p:ext uri="{BB962C8B-B14F-4D97-AF65-F5344CB8AC3E}">
        <p14:creationId xmlns:p14="http://schemas.microsoft.com/office/powerpoint/2010/main" val="2835503163"/>
      </p:ext>
    </p:extLst>
  </p:cSld>
  <p:clrMapOvr>
    <a:masterClrMapping/>
  </p:clrMapOvr>
</p:sld>
</file>

<file path=ppt/theme/theme1.xml><?xml version="1.0" encoding="utf-8"?>
<a:theme xmlns:a="http://schemas.openxmlformats.org/drawingml/2006/main" name="Plantilla IDEA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Cerrej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b5275e-ae01-42c5-988e-af94d28a4e7f">
      <Terms xmlns="http://schemas.microsoft.com/office/infopath/2007/PartnerControls"/>
    </lcf76f155ced4ddcb4097134ff3c332f>
    <TaxCatchAll xmlns="37130ef0-5c66-454e-8046-70ae2f71bbe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8B412D4C349E3D4EA30C84D24047197F" ma:contentTypeVersion="14" ma:contentTypeDescription="Crear nuevo documento." ma:contentTypeScope="" ma:versionID="229f32925c15054cd96d1815965661df">
  <xsd:schema xmlns:xsd="http://www.w3.org/2001/XMLSchema" xmlns:xs="http://www.w3.org/2001/XMLSchema" xmlns:p="http://schemas.microsoft.com/office/2006/metadata/properties" xmlns:ns2="18b5275e-ae01-42c5-988e-af94d28a4e7f" xmlns:ns3="37130ef0-5c66-454e-8046-70ae2f71bbe0" targetNamespace="http://schemas.microsoft.com/office/2006/metadata/properties" ma:root="true" ma:fieldsID="12cae1e70bda897699bac35f4cb19cb8" ns2:_="" ns3:_="">
    <xsd:import namespace="18b5275e-ae01-42c5-988e-af94d28a4e7f"/>
    <xsd:import namespace="37130ef0-5c66-454e-8046-70ae2f71bb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5275e-ae01-42c5-988e-af94d28a4e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fa4c69d-b1f6-4e6d-9b00-6144774bce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7130ef0-5c66-454e-8046-70ae2f71bbe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0320a29-b779-4cd5-a3e2-8f91c1a9323c}" ma:internalName="TaxCatchAll" ma:showField="CatchAllData" ma:web="37130ef0-5c66-454e-8046-70ae2f71bbe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EA2712-E729-4161-8286-4FBA92C6C444}">
  <ds:schemaRefs>
    <ds:schemaRef ds:uri="http://schemas.microsoft.com/sharepoint/v3/contenttype/forms"/>
  </ds:schemaRefs>
</ds:datastoreItem>
</file>

<file path=customXml/itemProps2.xml><?xml version="1.0" encoding="utf-8"?>
<ds:datastoreItem xmlns:ds="http://schemas.openxmlformats.org/officeDocument/2006/customXml" ds:itemID="{36F24527-160D-4924-8B4A-B01AF2196A6D}">
  <ds:schemaRefs>
    <ds:schemaRef ds:uri="http://schemas.microsoft.com/office/2006/metadata/properties"/>
    <ds:schemaRef ds:uri="http://schemas.microsoft.com/office/infopath/2007/PartnerControls"/>
    <ds:schemaRef ds:uri="18b5275e-ae01-42c5-988e-af94d28a4e7f"/>
    <ds:schemaRef ds:uri="37130ef0-5c66-454e-8046-70ae2f71bbe0"/>
  </ds:schemaRefs>
</ds:datastoreItem>
</file>

<file path=customXml/itemProps3.xml><?xml version="1.0" encoding="utf-8"?>
<ds:datastoreItem xmlns:ds="http://schemas.openxmlformats.org/officeDocument/2006/customXml" ds:itemID="{D37BF5A3-23C8-4571-9ACB-D787F78677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b5275e-ae01-42c5-988e-af94d28a4e7f"/>
    <ds:schemaRef ds:uri="37130ef0-5c66-454e-8046-70ae2f71b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4415</TotalTime>
  <Words>5444</Words>
  <Application>Microsoft Office PowerPoint</Application>
  <PresentationFormat>Panorámica</PresentationFormat>
  <Paragraphs>229</Paragraphs>
  <Slides>19</Slides>
  <Notes>0</Notes>
  <HiddenSlides>0</HiddenSlides>
  <MMClips>0</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19</vt:i4>
      </vt:variant>
    </vt:vector>
  </HeadingPairs>
  <TitlesOfParts>
    <vt:vector size="29" baseType="lpstr">
      <vt:lpstr>Arial</vt:lpstr>
      <vt:lpstr>Arial Narrow</vt:lpstr>
      <vt:lpstr>Calibri</vt:lpstr>
      <vt:lpstr>Calibri Light</vt:lpstr>
      <vt:lpstr>Courier New</vt:lpstr>
      <vt:lpstr>Helvetica</vt:lpstr>
      <vt:lpstr>Verdana</vt:lpstr>
      <vt:lpstr>Plantilla IDEAM</vt:lpstr>
      <vt:lpstr>Diseño OSPA</vt:lpstr>
      <vt:lpstr>Diseño Cerrejon</vt:lpstr>
      <vt:lpstr>Presentación de PowerPoint</vt:lpstr>
      <vt:lpstr>Boletín de Calidad del Aire del Ideam</vt:lpstr>
      <vt:lpstr>CONTENIDO</vt:lpstr>
      <vt:lpstr>Precipitación acumulada y anomalía de lluvia a partir de 2024-09-01 07:00 HCL hasta las 07:00 HCL 2024-10-01  para Colombia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Martha Patricia Cortina Gómez</cp:lastModifiedBy>
  <cp:revision>729</cp:revision>
  <dcterms:created xsi:type="dcterms:W3CDTF">2023-05-19T19:31:54Z</dcterms:created>
  <dcterms:modified xsi:type="dcterms:W3CDTF">2024-10-17T15:52:32Z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2024-03-12T19:16:51Z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e8b8858c-758f-4ffb-bfe4-b827629c0bb4</vt:lpwstr>
  </property>
  <property fmtid="{D5CDD505-2E9C-101B-9397-08002B2CF9AE}" pid="8" name="MSIP_Label_defa4170-0d19-0005-0004-bc88714345d2_ContentBits">
    <vt:lpwstr>0</vt:lpwstr>
  </property>
  <property fmtid="{D5CDD505-2E9C-101B-9397-08002B2CF9AE}" pid="9" name="ContentTypeId">
    <vt:lpwstr>0x0101008B412D4C349E3D4EA30C84D24047197F</vt:lpwstr>
  </property>
  <property fmtid="{D5CDD505-2E9C-101B-9397-08002B2CF9AE}" pid="10" name="MediaServiceImageTags">
    <vt:lpwstr/>
  </property>
</Properties>
</file>