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79" r:id="rId2"/>
  </p:sldMasterIdLst>
  <p:notesMasterIdLst>
    <p:notesMasterId r:id="rId15"/>
  </p:notesMasterIdLst>
  <p:handoutMasterIdLst>
    <p:handoutMasterId r:id="rId16"/>
  </p:handoutMasterIdLst>
  <p:sldIdLst>
    <p:sldId id="346" r:id="rId3"/>
    <p:sldId id="319" r:id="rId4"/>
    <p:sldId id="347" r:id="rId5"/>
    <p:sldId id="320" r:id="rId6"/>
    <p:sldId id="348" r:id="rId7"/>
    <p:sldId id="321" r:id="rId8"/>
    <p:sldId id="350" r:id="rId9"/>
    <p:sldId id="323" r:id="rId10"/>
    <p:sldId id="324" r:id="rId11"/>
    <p:sldId id="325" r:id="rId12"/>
    <p:sldId id="326" r:id="rId13"/>
    <p:sldId id="327" r:id="rId1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70"/>
    <a:srgbClr val="0070C0"/>
    <a:srgbClr val="00FFFF"/>
    <a:srgbClr val="563A12"/>
    <a:srgbClr val="ED0802"/>
    <a:srgbClr val="FC6B32"/>
    <a:srgbClr val="FE793F"/>
    <a:srgbClr val="E1233F"/>
    <a:srgbClr val="16719A"/>
    <a:srgbClr val="96B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96247" autoAdjust="0"/>
  </p:normalViewPr>
  <p:slideViewPr>
    <p:cSldViewPr snapToGrid="0">
      <p:cViewPr varScale="1">
        <p:scale>
          <a:sx n="103" d="100"/>
          <a:sy n="103" d="100"/>
        </p:scale>
        <p:origin x="870" y="72"/>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A5A6A-EF40-4D83-9F11-3AF6FE43C542}" type="datetimeFigureOut">
              <a:rPr lang="es-CO" smtClean="0"/>
              <a:t>9/09/2024</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0CCEC4-929D-4520-899D-7D1E36ED0D66}" type="slidenum">
              <a:rPr lang="es-CO" smtClean="0"/>
              <a:t>‹Nº›</a:t>
            </a:fld>
            <a:endParaRPr lang="es-CO"/>
          </a:p>
        </p:txBody>
      </p:sp>
    </p:spTree>
    <p:extLst>
      <p:ext uri="{BB962C8B-B14F-4D97-AF65-F5344CB8AC3E}">
        <p14:creationId xmlns:p14="http://schemas.microsoft.com/office/powerpoint/2010/main" val="3725291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39B20-166D-4624-BB22-A74B51DD5675}" type="datetimeFigureOut">
              <a:rPr lang="es-MX" smtClean="0"/>
              <a:t>09/09/2024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280A9-CB00-4B90-9015-F997404898FF}" type="slidenum">
              <a:rPr lang="es-MX" smtClean="0"/>
              <a:t>‹Nº›</a:t>
            </a:fld>
            <a:endParaRPr lang="es-MX"/>
          </a:p>
        </p:txBody>
      </p:sp>
    </p:spTree>
    <p:extLst>
      <p:ext uri="{BB962C8B-B14F-4D97-AF65-F5344CB8AC3E}">
        <p14:creationId xmlns:p14="http://schemas.microsoft.com/office/powerpoint/2010/main" val="9157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7.wdp"/></Relationships>
</file>

<file path=ppt/slideLayouts/_rels/slideLayout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jp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 Id="rId6" Type="http://schemas.microsoft.com/office/2007/relationships/hdphoto" Target="../media/hdphoto7.wdp"/><Relationship Id="rId5" Type="http://schemas.openxmlformats.org/officeDocument/2006/relationships/image" Target="../media/image17.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5.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16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7246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6908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90769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2106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7895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0211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6727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2468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175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172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274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5594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29555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11763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5812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683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8305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59963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04117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5561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CDEED43C-EA76-43A5-A968-31F76E99CF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5166E97C-4384-EF1D-8595-FC6892AC3ED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41020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627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errejon situ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974336"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5153981" y="1981114"/>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Condiciones meteorológicas</a:t>
            </a:r>
            <a:r>
              <a:rPr lang="es-CO" sz="1400" b="1" baseline="0" dirty="0">
                <a:solidFill>
                  <a:schemeClr val="tx1">
                    <a:lumMod val="50000"/>
                    <a:lumOff val="50000"/>
                  </a:schemeClr>
                </a:solidFill>
                <a:latin typeface="Verdana" panose="020B0604030504040204" pitchFamily="34" charset="0"/>
                <a:ea typeface="Verdana" panose="020B0604030504040204" pitchFamily="34" charset="0"/>
              </a:rPr>
              <a:t> en las últimas 4 horas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3" name="Rectángulo 12"/>
          <p:cNvSpPr/>
          <p:nvPr userDrawn="1"/>
        </p:nvSpPr>
        <p:spPr>
          <a:xfrm>
            <a:off x="658368" y="1445341"/>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976425" y="1445341"/>
            <a:ext cx="3023420" cy="369332"/>
          </a:xfrm>
          <a:prstGeom prst="rect">
            <a:avLst/>
          </a:prstGeom>
          <a:noFill/>
        </p:spPr>
        <p:txBody>
          <a:bodyPr wrap="square" rtlCol="0">
            <a:spAutoFit/>
          </a:bodyPr>
          <a:lstStyle/>
          <a:p>
            <a:pPr algn="ctr"/>
            <a:r>
              <a:rPr lang="es-CO" b="1" dirty="0">
                <a:solidFill>
                  <a:sysClr val="windowText" lastClr="000000"/>
                </a:solidFill>
                <a:latin typeface="Verdana" panose="020B0604030504040204" pitchFamily="34" charset="0"/>
                <a:ea typeface="Verdana" panose="020B0604030504040204" pitchFamily="34" charset="0"/>
              </a:rPr>
              <a:t>Situación Actual</a:t>
            </a:r>
            <a:endParaRPr lang="es-MX"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744257" y="1434128"/>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528907" y="1445341"/>
            <a:ext cx="2106589" cy="369332"/>
          </a:xfrm>
          <a:prstGeom prst="rect">
            <a:avLst/>
          </a:prstGeom>
          <a:noFill/>
        </p:spPr>
        <p:txBody>
          <a:bodyPr wrap="square" rtlCol="0">
            <a:spAutoFit/>
          </a:bodyPr>
          <a:lstStyle/>
          <a:p>
            <a:pPr algn="l"/>
            <a:r>
              <a:rPr lang="es-CO" b="1" dirty="0">
                <a:solidFill>
                  <a:sysClr val="windowText" lastClr="000000"/>
                </a:solidFill>
                <a:latin typeface="Verdana" panose="020B0604030504040204" pitchFamily="34" charset="0"/>
                <a:ea typeface="Verdana" panose="020B0604030504040204" pitchFamily="34" charset="0"/>
              </a:rPr>
              <a:t>Para destacar</a:t>
            </a:r>
            <a:endParaRPr lang="es-MX" b="1" dirty="0">
              <a:solidFill>
                <a:sysClr val="windowText" lastClr="000000"/>
              </a:solidFill>
              <a:latin typeface="Verdana" panose="020B0604030504040204" pitchFamily="34" charset="0"/>
              <a:ea typeface="Verdana" panose="020B0604030504040204" pitchFamily="34" charset="0"/>
            </a:endParaRPr>
          </a:p>
        </p:txBody>
      </p:sp>
      <p:cxnSp>
        <p:nvCxnSpPr>
          <p:cNvPr id="16" name="Conector recto 15"/>
          <p:cNvCxnSpPr/>
          <p:nvPr userDrawn="1"/>
        </p:nvCxnSpPr>
        <p:spPr>
          <a:xfrm>
            <a:off x="4974336" y="3611335"/>
            <a:ext cx="6711696"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userDrawn="1"/>
        </p:nvSpPr>
        <p:spPr>
          <a:xfrm>
            <a:off x="5153981" y="3738167"/>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Alertas Vigentes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8"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9" name="Marcador de texto 12"/>
          <p:cNvSpPr>
            <a:spLocks noGrp="1"/>
          </p:cNvSpPr>
          <p:nvPr>
            <p:ph type="body" sz="quarter" idx="11"/>
          </p:nvPr>
        </p:nvSpPr>
        <p:spPr>
          <a:xfrm>
            <a:off x="5241956" y="2429380"/>
            <a:ext cx="6444076" cy="1055124"/>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0" name="Marcador de texto 12"/>
          <p:cNvSpPr>
            <a:spLocks noGrp="1"/>
          </p:cNvSpPr>
          <p:nvPr>
            <p:ph type="body" sz="quarter" idx="12"/>
          </p:nvPr>
        </p:nvSpPr>
        <p:spPr>
          <a:xfrm>
            <a:off x="5241956" y="4172774"/>
            <a:ext cx="6444076" cy="2246313"/>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A2DD26B0-D67C-D2DB-41CB-1D53C58A6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79CC1-4A62-3B36-80CE-3733036C327B}"/>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56999F84-4CE1-DF47-2236-E5887E7D06E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2280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errejón precipit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855802"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4117082"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51717" y="1491182"/>
            <a:ext cx="3943506"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Distribución espacial de la precipitación</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5153981" y="1434128"/>
            <a:ext cx="6562680"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5209872" y="1509509"/>
            <a:ext cx="6474705" cy="261610"/>
          </a:xfrm>
          <a:prstGeom prst="rect">
            <a:avLst/>
          </a:prstGeom>
          <a:noFill/>
        </p:spPr>
        <p:txBody>
          <a:bodyPr wrap="square" rtlCol="0">
            <a:spAutoFit/>
          </a:bodyPr>
          <a:lstStyle/>
          <a:p>
            <a:pPr algn="l"/>
            <a:r>
              <a:rPr lang="es-CO" sz="1100" b="1" dirty="0">
                <a:solidFill>
                  <a:sysClr val="windowText" lastClr="000000"/>
                </a:solidFill>
                <a:latin typeface="Verdana" panose="020B0604030504040204" pitchFamily="34" charset="0"/>
                <a:ea typeface="Verdana" panose="020B0604030504040204" pitchFamily="34" charset="0"/>
              </a:rPr>
              <a:t>Precipitación (Estaciones de referencia, comparación mes-década-climatología)</a:t>
            </a:r>
            <a:endParaRPr lang="es-MX" sz="1100" b="1" dirty="0">
              <a:solidFill>
                <a:sysClr val="windowText" lastClr="000000"/>
              </a:solidFill>
              <a:latin typeface="Verdana" panose="020B0604030504040204" pitchFamily="34" charset="0"/>
              <a:ea typeface="Verdana" panose="020B0604030504040204" pitchFamily="34" charset="0"/>
            </a:endParaRPr>
          </a:p>
        </p:txBody>
      </p:sp>
      <p:sp>
        <p:nvSpPr>
          <p:cNvPr id="17" name="CuadroTexto 16"/>
          <p:cNvSpPr txBox="1"/>
          <p:nvPr userDrawn="1"/>
        </p:nvSpPr>
        <p:spPr>
          <a:xfrm>
            <a:off x="5121896" y="6140360"/>
            <a:ext cx="668509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Las líneas punteadas de color rojo corresponden a los volúmenes de lluvia del promedio climatológico de la serie 1981 -2010. Las azules muestran el acumulado </a:t>
            </a:r>
            <a:r>
              <a:rPr kumimoji="0" lang="es-CO" sz="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decadal</a:t>
            </a: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de precipitación. Las barras horizontales denotan las lluvia acumulada en 24 horas </a:t>
            </a:r>
          </a:p>
        </p:txBody>
      </p:sp>
      <p:sp>
        <p:nvSpPr>
          <p:cNvPr id="3" name="Marcador de texto 12">
            <a:extLst>
              <a:ext uri="{FF2B5EF4-FFF2-40B4-BE49-F238E27FC236}">
                <a16:creationId xmlns:a16="http://schemas.microsoft.com/office/drawing/2014/main" id="{05D92CCF-F799-C065-F4D4-8F62465F6CD3}"/>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CAC35841-2F13-7644-5536-D2C68F613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B2E0BBED-4F6F-1C09-A1F0-E36352C27187}"/>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BC3E6299-DDBE-E105-9623-9DE652CF2B49}"/>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26857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errejón Hato Nuev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texto 12">
            <a:extLst>
              <a:ext uri="{FF2B5EF4-FFF2-40B4-BE49-F238E27FC236}">
                <a16:creationId xmlns:a16="http://schemas.microsoft.com/office/drawing/2014/main" id="{DDC79146-2D55-6DFB-ED57-05782CD3AC87}"/>
              </a:ext>
            </a:extLst>
          </p:cNvPr>
          <p:cNvSpPr>
            <a:spLocks noGrp="1"/>
          </p:cNvSpPr>
          <p:nvPr>
            <p:ph type="body" sz="quarter" idx="10" hasCustomPrompt="1"/>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Comportamiento de la temperatura en Hato Nuevo</a:t>
            </a:r>
          </a:p>
        </p:txBody>
      </p:sp>
      <p:pic>
        <p:nvPicPr>
          <p:cNvPr id="3" name="Imagen 2">
            <a:extLst>
              <a:ext uri="{FF2B5EF4-FFF2-40B4-BE49-F238E27FC236}">
                <a16:creationId xmlns:a16="http://schemas.microsoft.com/office/drawing/2014/main" id="{292E4CF4-7D25-1C53-BF8B-0ADBB6073F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2326C9C-34EF-0496-E623-6EC3F16EFE8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4AE39E15-10AB-003C-44EE-CE379F445C2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52960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errejón Precipitación CERREJ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195" y="1778294"/>
            <a:ext cx="7922063" cy="3960000"/>
          </a:xfrm>
          <a:prstGeom prst="rect">
            <a:avLst/>
          </a:prstGeom>
        </p:spPr>
      </p:pic>
      <p:sp>
        <p:nvSpPr>
          <p:cNvPr id="2" name="Marcador de texto 12">
            <a:extLst>
              <a:ext uri="{FF2B5EF4-FFF2-40B4-BE49-F238E27FC236}">
                <a16:creationId xmlns:a16="http://schemas.microsoft.com/office/drawing/2014/main" id="{9D3D55A8-DAB7-AED4-4790-E370ABDA239D}"/>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037AAF09-C3CF-3F57-4972-D08B52DEE2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0975EE52-435A-E532-1B13-160528A9E01E}"/>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5A0C2E62-CA9F-668A-B752-584E0D1F9F9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17153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errejón Precipitación PUERTO BOLIVAR">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539" y="1778294"/>
            <a:ext cx="7922063" cy="3960000"/>
          </a:xfrm>
          <a:prstGeom prst="rect">
            <a:avLst/>
          </a:prstGeom>
        </p:spPr>
      </p:pic>
      <p:sp>
        <p:nvSpPr>
          <p:cNvPr id="2" name="Marcador de texto 12">
            <a:extLst>
              <a:ext uri="{FF2B5EF4-FFF2-40B4-BE49-F238E27FC236}">
                <a16:creationId xmlns:a16="http://schemas.microsoft.com/office/drawing/2014/main" id="{E7CD38CA-6EC1-AD24-B335-74A71E94FCD6}"/>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B6E1E993-8731-94A1-0E10-870374726E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719CE06-8618-86C4-5406-2B421D52B402}"/>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5AE7BDCE-BE66-13AF-423A-EB893D874D2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83540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errejón Precipitación ZONA MARITIM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605" y="1782890"/>
            <a:ext cx="7922063" cy="3960000"/>
          </a:xfrm>
          <a:prstGeom prst="rect">
            <a:avLst/>
          </a:prstGeom>
        </p:spPr>
      </p:pic>
      <p:sp>
        <p:nvSpPr>
          <p:cNvPr id="2" name="Marcador de texto 12">
            <a:extLst>
              <a:ext uri="{FF2B5EF4-FFF2-40B4-BE49-F238E27FC236}">
                <a16:creationId xmlns:a16="http://schemas.microsoft.com/office/drawing/2014/main" id="{6D8285B6-09A1-B3A6-0C45-D704F9C944FF}"/>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F2846AF1-F387-5CDA-B86D-AD23C162D3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1FD85AEC-1CED-E240-2DD7-B472B02DFE26}"/>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0B033F87-02E3-0823-7C9A-1E5101797FD6}"/>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96498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errejón mapa oleaj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6096000"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5411664"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17850" y="1491182"/>
            <a:ext cx="5290285"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Mapa</a:t>
            </a:r>
            <a:r>
              <a:rPr lang="es-CO" sz="1300" b="1" baseline="0" dirty="0">
                <a:solidFill>
                  <a:sysClr val="windowText" lastClr="000000"/>
                </a:solidFill>
                <a:latin typeface="Verdana" panose="020B0604030504040204" pitchFamily="34" charset="0"/>
                <a:ea typeface="Verdana" panose="020B0604030504040204" pitchFamily="34" charset="0"/>
              </a:rPr>
              <a:t> de análisis de la situación sinóptica en superficie</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315409" y="1434128"/>
            <a:ext cx="5401252" cy="4064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652974" y="1509509"/>
            <a:ext cx="2760710" cy="261610"/>
          </a:xfrm>
          <a:prstGeom prst="rect">
            <a:avLst/>
          </a:prstGeom>
          <a:noFill/>
        </p:spPr>
        <p:txBody>
          <a:bodyPr wrap="square" rtlCol="0">
            <a:spAutoFit/>
          </a:bodyPr>
          <a:lstStyle/>
          <a:p>
            <a:pPr algn="l"/>
            <a:r>
              <a:rPr lang="es-CO" sz="1100" b="1" dirty="0">
                <a:solidFill>
                  <a:schemeClr val="bg1"/>
                </a:solidFill>
                <a:latin typeface="Verdana" panose="020B0604030504040204" pitchFamily="34" charset="0"/>
                <a:ea typeface="Verdana" panose="020B0604030504040204" pitchFamily="34" charset="0"/>
              </a:rPr>
              <a:t>Comportamiento oleaje y viento</a:t>
            </a:r>
            <a:endParaRPr lang="es-MX" sz="11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9940E6C4-9C5C-BAA3-D2EA-8FA3C0E4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636980BB-E744-7EE5-3321-AC37A8FD6C6C}"/>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946FFAD-63D7-9632-3297-31351EC3D85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89710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errejón estado tiemp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378416" y="1319517"/>
            <a:ext cx="6321006" cy="5381922"/>
          </a:xfrm>
          <a:prstGeom prst="rect">
            <a:avLst/>
          </a:prstGeom>
        </p:spPr>
      </p:pic>
      <p:pic>
        <p:nvPicPr>
          <p:cNvPr id="15" name="Imagen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31852" y="1285612"/>
            <a:ext cx="432694" cy="458939"/>
          </a:xfrm>
          <a:prstGeom prst="rect">
            <a:avLst/>
          </a:prstGeom>
        </p:spPr>
      </p:pic>
      <p:sp>
        <p:nvSpPr>
          <p:cNvPr id="16" name="TextBox 102"/>
          <p:cNvSpPr txBox="1"/>
          <p:nvPr userDrawn="1"/>
        </p:nvSpPr>
        <p:spPr>
          <a:xfrm>
            <a:off x="11228240" y="1690024"/>
            <a:ext cx="639919"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Despejado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17" name="Imagen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5561" y="2091051"/>
            <a:ext cx="505274" cy="466285"/>
          </a:xfrm>
          <a:prstGeom prst="rect">
            <a:avLst/>
          </a:prstGeom>
        </p:spPr>
      </p:pic>
      <p:sp>
        <p:nvSpPr>
          <p:cNvPr id="19" name="TextBox 104"/>
          <p:cNvSpPr txBox="1"/>
          <p:nvPr userDrawn="1"/>
        </p:nvSpPr>
        <p:spPr>
          <a:xfrm>
            <a:off x="11091238" y="2498058"/>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Parcialmente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sp>
        <p:nvSpPr>
          <p:cNvPr id="20" name="TextBox 105"/>
          <p:cNvSpPr txBox="1"/>
          <p:nvPr userDrawn="1"/>
        </p:nvSpPr>
        <p:spPr>
          <a:xfrm>
            <a:off x="11091238" y="3468424"/>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Mayormente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1" name="Imagen 1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83861" y="3029567"/>
            <a:ext cx="528678" cy="448255"/>
          </a:xfrm>
          <a:prstGeom prst="rect">
            <a:avLst/>
          </a:prstGeom>
        </p:spPr>
      </p:pic>
      <p:sp>
        <p:nvSpPr>
          <p:cNvPr id="22" name="TextBox 107"/>
          <p:cNvSpPr txBox="1"/>
          <p:nvPr userDrawn="1"/>
        </p:nvSpPr>
        <p:spPr>
          <a:xfrm>
            <a:off x="11146488" y="4294786"/>
            <a:ext cx="80342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ligeras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y/o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lloviznas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3" name="Imagen 1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01271" y="4798749"/>
            <a:ext cx="493855" cy="452236"/>
          </a:xfrm>
          <a:prstGeom prst="rect">
            <a:avLst/>
          </a:prstGeom>
        </p:spPr>
      </p:pic>
      <p:pic>
        <p:nvPicPr>
          <p:cNvPr id="24" name="Imagen 1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305147" y="5625487"/>
            <a:ext cx="486106" cy="478615"/>
          </a:xfrm>
          <a:prstGeom prst="rect">
            <a:avLst/>
          </a:prstGeom>
        </p:spPr>
      </p:pic>
      <p:sp>
        <p:nvSpPr>
          <p:cNvPr id="25" name="TextBox 110"/>
          <p:cNvSpPr txBox="1"/>
          <p:nvPr userDrawn="1"/>
        </p:nvSpPr>
        <p:spPr>
          <a:xfrm>
            <a:off x="11058321" y="6045396"/>
            <a:ext cx="97975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con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tormenta</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eléctrica</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6" name="Imagen 1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01271" y="3944243"/>
            <a:ext cx="493855" cy="452236"/>
          </a:xfrm>
          <a:prstGeom prst="rect">
            <a:avLst/>
          </a:prstGeom>
        </p:spPr>
      </p:pic>
      <p:sp>
        <p:nvSpPr>
          <p:cNvPr id="27" name="TextBox 107"/>
          <p:cNvSpPr txBox="1"/>
          <p:nvPr userDrawn="1"/>
        </p:nvSpPr>
        <p:spPr>
          <a:xfrm>
            <a:off x="11305183" y="5204599"/>
            <a:ext cx="486030"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cxnSp>
        <p:nvCxnSpPr>
          <p:cNvPr id="28" name="Conector recto 27"/>
          <p:cNvCxnSpPr/>
          <p:nvPr userDrawn="1"/>
        </p:nvCxnSpPr>
        <p:spPr>
          <a:xfrm>
            <a:off x="10949742" y="1163352"/>
            <a:ext cx="0" cy="5182126"/>
          </a:xfrm>
          <a:prstGeom prst="line">
            <a:avLst/>
          </a:prstGeom>
          <a:ln w="12700" cmpd="sng">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Tabla 11"/>
          <p:cNvGraphicFramePr>
            <a:graphicFrameLocks noGrp="1"/>
          </p:cNvGraphicFramePr>
          <p:nvPr userDrawn="1">
            <p:extLst>
              <p:ext uri="{D42A27DB-BD31-4B8C-83A1-F6EECF244321}">
                <p14:modId xmlns:p14="http://schemas.microsoft.com/office/powerpoint/2010/main" val="3855769825"/>
              </p:ext>
            </p:extLst>
          </p:nvPr>
        </p:nvGraphicFramePr>
        <p:xfrm>
          <a:off x="7282534" y="1922626"/>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29" name="CuadroTexto 28"/>
          <p:cNvSpPr txBox="1"/>
          <p:nvPr userDrawn="1"/>
        </p:nvSpPr>
        <p:spPr>
          <a:xfrm>
            <a:off x="7282534" y="1515081"/>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Zona Marítima</a:t>
            </a:r>
            <a:endParaRPr lang="es-MX" sz="1600" b="1" dirty="0">
              <a:latin typeface="Verdana" panose="020B0604030504040204" pitchFamily="34" charset="0"/>
              <a:ea typeface="Verdana" panose="020B0604030504040204" pitchFamily="34" charset="0"/>
            </a:endParaRPr>
          </a:p>
        </p:txBody>
      </p:sp>
      <p:graphicFrame>
        <p:nvGraphicFramePr>
          <p:cNvPr id="30" name="Tabla 29"/>
          <p:cNvGraphicFramePr>
            <a:graphicFrameLocks noGrp="1"/>
          </p:cNvGraphicFramePr>
          <p:nvPr userDrawn="1">
            <p:extLst>
              <p:ext uri="{D42A27DB-BD31-4B8C-83A1-F6EECF244321}">
                <p14:modId xmlns:p14="http://schemas.microsoft.com/office/powerpoint/2010/main" val="774538599"/>
              </p:ext>
            </p:extLst>
          </p:nvPr>
        </p:nvGraphicFramePr>
        <p:xfrm>
          <a:off x="7282534" y="3608073"/>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1" name="CuadroTexto 30"/>
          <p:cNvSpPr txBox="1"/>
          <p:nvPr userDrawn="1"/>
        </p:nvSpPr>
        <p:spPr>
          <a:xfrm>
            <a:off x="7282534" y="3200528"/>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Puerto Bolívar</a:t>
            </a:r>
            <a:endParaRPr lang="es-MX" sz="1600" b="1" dirty="0">
              <a:latin typeface="Verdana" panose="020B0604030504040204" pitchFamily="34" charset="0"/>
              <a:ea typeface="Verdana" panose="020B0604030504040204" pitchFamily="34" charset="0"/>
            </a:endParaRPr>
          </a:p>
        </p:txBody>
      </p:sp>
      <p:graphicFrame>
        <p:nvGraphicFramePr>
          <p:cNvPr id="32" name="Tabla 31"/>
          <p:cNvGraphicFramePr>
            <a:graphicFrameLocks noGrp="1"/>
          </p:cNvGraphicFramePr>
          <p:nvPr userDrawn="1">
            <p:extLst>
              <p:ext uri="{D42A27DB-BD31-4B8C-83A1-F6EECF244321}">
                <p14:modId xmlns:p14="http://schemas.microsoft.com/office/powerpoint/2010/main" val="774538599"/>
              </p:ext>
            </p:extLst>
          </p:nvPr>
        </p:nvGraphicFramePr>
        <p:xfrm>
          <a:off x="7282534" y="5265098"/>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3" name="CuadroTexto 32"/>
          <p:cNvSpPr txBox="1"/>
          <p:nvPr userDrawn="1"/>
        </p:nvSpPr>
        <p:spPr>
          <a:xfrm>
            <a:off x="7282534" y="4857553"/>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Cerrejón</a:t>
            </a:r>
            <a:endParaRPr lang="es-MX" sz="1600" b="1" dirty="0">
              <a:latin typeface="Verdana" panose="020B0604030504040204" pitchFamily="34" charset="0"/>
              <a:ea typeface="Verdana" panose="020B0604030504040204" pitchFamily="34" charset="0"/>
            </a:endParaRPr>
          </a:p>
        </p:txBody>
      </p:sp>
      <p:sp>
        <p:nvSpPr>
          <p:cNvPr id="2" name="Marcador de texto 12">
            <a:extLst>
              <a:ext uri="{FF2B5EF4-FFF2-40B4-BE49-F238E27FC236}">
                <a16:creationId xmlns:a16="http://schemas.microsoft.com/office/drawing/2014/main" id="{922490D9-18A4-F549-160A-F475ED895D0F}"/>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DB2AFF86-7277-3F4C-2269-B2FF2B7E86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41F454F1-E935-34F0-234C-13BA74DEA41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7232BDC3-F428-F51A-3617-416B71B62D23}"/>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45757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errejón Alerta Hidrologic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806337"/>
            <a:ext cx="2867030" cy="338554"/>
          </a:xfrm>
          <a:prstGeom prst="rect">
            <a:avLst/>
          </a:prstGeom>
          <a:solidFill>
            <a:schemeClr val="bg1"/>
          </a:solidFill>
        </p:spPr>
        <p:txBody>
          <a:bodyPr wrap="square" rtlCol="0">
            <a:spAutoFit/>
          </a:bodyPr>
          <a:lstStyle/>
          <a:p>
            <a:pPr algn="l"/>
            <a:r>
              <a:rPr lang="es-CO" sz="1600" b="1" dirty="0">
                <a:solidFill>
                  <a:srgbClr val="0070C0"/>
                </a:solidFill>
                <a:latin typeface="Verdana" panose="020B0604030504040204" pitchFamily="34" charset="0"/>
                <a:ea typeface="Verdana" panose="020B0604030504040204" pitchFamily="34" charset="0"/>
              </a:rPr>
              <a:t>Alertas Hidrológicas</a:t>
            </a:r>
            <a:endParaRPr lang="es-MX" sz="1600" b="1" dirty="0">
              <a:solidFill>
                <a:srgbClr val="0070C0"/>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533D7312-07EB-C76E-A289-84D299AF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BC8F69AB-5F31-0F8E-2B90-F65D594677C0}"/>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2651B017-838D-17AB-2D86-C606C587EEB0}"/>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6987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errejón Alerta incendio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787344"/>
            <a:ext cx="3079743" cy="461665"/>
          </a:xfrm>
          <a:prstGeom prst="rect">
            <a:avLst/>
          </a:prstGeom>
          <a:noFill/>
        </p:spPr>
        <p:txBody>
          <a:bodyPr wrap="square" rtlCol="0">
            <a:spAutoFit/>
          </a:bodyPr>
          <a:lstStyle/>
          <a:p>
            <a:pPr algn="l"/>
            <a:r>
              <a:rPr lang="es-CO" sz="1200" b="1" dirty="0">
                <a:solidFill>
                  <a:srgbClr val="ED0802"/>
                </a:solidFill>
                <a:latin typeface="Verdana" panose="020B0604030504040204" pitchFamily="34" charset="0"/>
                <a:ea typeface="Verdana" panose="020B0604030504040204" pitchFamily="34" charset="0"/>
              </a:rPr>
              <a:t>Alertas por amenaza</a:t>
            </a:r>
            <a:r>
              <a:rPr lang="es-CO" sz="1200" b="1" baseline="0" dirty="0">
                <a:solidFill>
                  <a:srgbClr val="ED0802"/>
                </a:solidFill>
                <a:latin typeface="Verdana" panose="020B0604030504040204" pitchFamily="34" charset="0"/>
                <a:ea typeface="Verdana" panose="020B0604030504040204" pitchFamily="34" charset="0"/>
              </a:rPr>
              <a:t> de incendios de la cobertura vegetal</a:t>
            </a:r>
            <a:endParaRPr lang="es-MX" sz="1200" b="1" dirty="0">
              <a:solidFill>
                <a:srgbClr val="ED080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5D2A471E-327A-2FEA-8AC4-51FA1BCC2C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2B5BDC-9A66-5A8F-95F7-53A86CDCAC75}"/>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4359BF00-93C6-104F-496D-AA43C33F06F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1544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42814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errejón alerta deslizamient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787344"/>
            <a:ext cx="2478840" cy="523220"/>
          </a:xfrm>
          <a:prstGeom prst="rect">
            <a:avLst/>
          </a:prstGeom>
          <a:noFill/>
        </p:spPr>
        <p:txBody>
          <a:bodyPr wrap="square" rtlCol="0">
            <a:spAutoFit/>
          </a:bodyPr>
          <a:lstStyle/>
          <a:p>
            <a:pPr algn="l"/>
            <a:r>
              <a:rPr lang="es-CO" sz="1400" b="1" dirty="0">
                <a:solidFill>
                  <a:srgbClr val="563A12"/>
                </a:solidFill>
                <a:latin typeface="Verdana" panose="020B0604030504040204" pitchFamily="34" charset="0"/>
                <a:ea typeface="Verdana" panose="020B0604030504040204" pitchFamily="34" charset="0"/>
              </a:rPr>
              <a:t>Alertas por amenaza</a:t>
            </a:r>
            <a:r>
              <a:rPr lang="es-CO" sz="1400" b="1" baseline="0" dirty="0">
                <a:solidFill>
                  <a:srgbClr val="563A12"/>
                </a:solidFill>
                <a:latin typeface="Verdana" panose="020B0604030504040204" pitchFamily="34" charset="0"/>
                <a:ea typeface="Verdana" panose="020B0604030504040204" pitchFamily="34" charset="0"/>
              </a:rPr>
              <a:t> de deslizamiento</a:t>
            </a:r>
            <a:endParaRPr lang="es-MX" sz="1400" b="1" dirty="0">
              <a:solidFill>
                <a:srgbClr val="563A1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DD77088B-ADB9-A149-7D68-BA8EC4202B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3E3DE-2268-405F-1E87-D7405250E58D}"/>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C1C0905A-CA4E-34E0-0E12-FEB030D8C6D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79708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errejón alerta meteomarin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814630"/>
            <a:ext cx="2565340" cy="307777"/>
          </a:xfrm>
          <a:prstGeom prst="rect">
            <a:avLst/>
          </a:prstGeom>
          <a:noFill/>
        </p:spPr>
        <p:txBody>
          <a:bodyPr wrap="square" rtlCol="0">
            <a:spAutoFit/>
          </a:bodyPr>
          <a:lstStyle/>
          <a:p>
            <a:pPr algn="l"/>
            <a:r>
              <a:rPr lang="es-CO" sz="1400" b="1" dirty="0">
                <a:solidFill>
                  <a:srgbClr val="004070"/>
                </a:solidFill>
                <a:latin typeface="Verdana" panose="020B0604030504040204" pitchFamily="34" charset="0"/>
                <a:ea typeface="Verdana" panose="020B0604030504040204" pitchFamily="34" charset="0"/>
              </a:rPr>
              <a:t>Alertas Meteomarinas</a:t>
            </a:r>
            <a:endParaRPr lang="es-MX" sz="1400" b="1" dirty="0">
              <a:solidFill>
                <a:srgbClr val="004070"/>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18AFD55E-1204-F1F9-C8B2-17426075CD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B99D92E0-0AC3-8F36-16C9-7DDB393A4C8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E324354B-C680-CC30-5BD4-7E52417AFC5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96380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Rectángulo: esquinas superiores redondeadas 3">
            <a:extLst>
              <a:ext uri="{FF2B5EF4-FFF2-40B4-BE49-F238E27FC236}">
                <a16:creationId xmlns:a16="http://schemas.microsoft.com/office/drawing/2014/main" id="{6E6A9EAE-E7D3-A7DB-54FF-EE0CC213D888}"/>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B549F7D-E9EB-9AC3-A45C-E82E28C0A1FD}"/>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E5963691-013E-C831-CC9D-367E822056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4442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27452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421391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0529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7752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139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2.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08637424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730"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674" r:id="rId16"/>
    <p:sldLayoutId id="2147483675" r:id="rId17"/>
    <p:sldLayoutId id="2147483676" r:id="rId18"/>
    <p:sldLayoutId id="2147483677" r:id="rId19"/>
    <p:sldLayoutId id="2147483723" r:id="rId20"/>
    <p:sldLayoutId id="2147483724" r:id="rId21"/>
    <p:sldLayoutId id="2147483725" r:id="rId22"/>
    <p:sldLayoutId id="2147483726" r:id="rId23"/>
    <p:sldLayoutId id="2147483727" r:id="rId24"/>
    <p:sldLayoutId id="2147483728" r:id="rId25"/>
    <p:sldLayoutId id="2147483729" r:id="rId26"/>
    <p:sldLayoutId id="2147483711" r:id="rId27"/>
    <p:sldLayoutId id="2147483712"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6242B-E25B-46E0-80E2-968C01D3C142}" type="datetimeFigureOut">
              <a:rPr lang="es-MX" smtClean="0"/>
              <a:t>09/09/2024</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15A7D-551E-4BDC-992F-33AC8C07A465}" type="slidenum">
              <a:rPr lang="es-MX" smtClean="0"/>
              <a:t>‹Nº›</a:t>
            </a:fld>
            <a:endParaRPr lang="es-MX"/>
          </a:p>
        </p:txBody>
      </p:sp>
    </p:spTree>
    <p:extLst>
      <p:ext uri="{BB962C8B-B14F-4D97-AF65-F5344CB8AC3E}">
        <p14:creationId xmlns:p14="http://schemas.microsoft.com/office/powerpoint/2010/main" val="321204442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2" Type="http://schemas.openxmlformats.org/officeDocument/2006/relationships/image" Target="../media/image55.jpeg"/><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7.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43.jpeg"/><Relationship Id="rId1" Type="http://schemas.openxmlformats.org/officeDocument/2006/relationships/slideLayout" Target="../slideLayouts/slideLayout28.xml"/><Relationship Id="rId6" Type="http://schemas.openxmlformats.org/officeDocument/2006/relationships/image" Target="../media/image45.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47.jpeg"/><Relationship Id="rId4" Type="http://schemas.openxmlformats.org/officeDocument/2006/relationships/image" Target="../media/image44.jpeg"/><Relationship Id="rId9" Type="http://schemas.openxmlformats.org/officeDocument/2006/relationships/image" Target="file:///O:\Mi%20unidad\OSPA\01.%20Tematicas\03.%20Deslizamientos\01.%20Productos\postmodelo_idd\temporales\orange_icv.jp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43.jpeg"/><Relationship Id="rId1" Type="http://schemas.openxmlformats.org/officeDocument/2006/relationships/slideLayout" Target="../slideLayouts/slideLayout28.xml"/><Relationship Id="rId6" Type="http://schemas.openxmlformats.org/officeDocument/2006/relationships/image" Target="../media/image45.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47.jpeg"/><Relationship Id="rId4" Type="http://schemas.openxmlformats.org/officeDocument/2006/relationships/image" Target="../media/image44.jpeg"/><Relationship Id="rId9" Type="http://schemas.openxmlformats.org/officeDocument/2006/relationships/image" Target="file:///O:\Mi%20unidad\OSPA\01.%20Tematicas\03.%20Deslizamientos\01.%20Productos\postmodelo_idd\temporales\orange_icv.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caribe.jpg" TargetMode="External"/><Relationship Id="rId2" Type="http://schemas.openxmlformats.org/officeDocument/2006/relationships/image" Target="../media/image48.jpeg"/><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ndina.jpg" TargetMode="External"/><Relationship Id="rId2" Type="http://schemas.openxmlformats.org/officeDocument/2006/relationships/image" Target="../media/image52.jpe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pacifico.jpg" TargetMode="External"/><Relationship Id="rId2" Type="http://schemas.openxmlformats.org/officeDocument/2006/relationships/image" Target="../media/image53.jpe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orinoquia.jpg" TargetMode="External"/><Relationship Id="rId2" Type="http://schemas.openxmlformats.org/officeDocument/2006/relationships/image" Target="../media/image54.jpeg"/><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14135" y="1982944"/>
            <a:ext cx="2775284" cy="54437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5" name="CuadroTexto 4"/>
          <p:cNvSpPr txBox="1"/>
          <p:nvPr/>
        </p:nvSpPr>
        <p:spPr>
          <a:xfrm>
            <a:off x="990598" y="1486580"/>
            <a:ext cx="2422357" cy="400110"/>
          </a:xfrm>
          <a:prstGeom prst="rect">
            <a:avLst/>
          </a:prstGeom>
          <a:noFill/>
        </p:spPr>
        <p:txBody>
          <a:bodyPr wrap="square" rtlCol="0">
            <a:spAutoFit/>
          </a:bodyPr>
          <a:lstStyle/>
          <a:p>
            <a:pPr algn="ctr"/>
            <a:r>
              <a:rPr lang="es-CO" sz="2000" b="1" dirty="0">
                <a:solidFill>
                  <a:schemeClr val="accent6">
                    <a:lumMod val="50000"/>
                  </a:schemeClr>
                </a:solidFill>
                <a:latin typeface="Verdana" panose="020B0604030504040204" pitchFamily="34" charset="0"/>
                <a:ea typeface="Verdana" panose="020B0604030504040204" pitchFamily="34" charset="0"/>
              </a:rPr>
              <a:t>Boletín No.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sp>
        <p:nvSpPr>
          <p:cNvPr id="6" name="CuadroTexto 5"/>
          <p:cNvSpPr txBox="1"/>
          <p:nvPr/>
        </p:nvSpPr>
        <p:spPr>
          <a:xfrm>
            <a:off x="990598" y="2020887"/>
            <a:ext cx="2422357" cy="461665"/>
          </a:xfrm>
          <a:prstGeom prst="rect">
            <a:avLst/>
          </a:prstGeom>
          <a:noFill/>
        </p:spPr>
        <p:txBody>
          <a:bodyPr wrap="square" rtlCol="0">
            <a:spAutoFit/>
          </a:bodyPr>
          <a:lstStyle/>
          <a:p>
            <a:pPr algn="ctr"/>
            <a:r>
              <a:rPr lang="es-CO" sz="2400" b="1" dirty="0">
                <a:solidFill>
                  <a:schemeClr val="bg1"/>
                </a:solidFill>
                <a:latin typeface="Verdana" panose="020B0604030504040204" pitchFamily="34" charset="0"/>
                <a:ea typeface="Verdana" panose="020B0604030504040204" pitchFamily="34" charset="0"/>
              </a:rPr>
              <a:t>253</a:t>
            </a:r>
            <a:endParaRPr lang="es-MX" sz="2400" b="1" dirty="0">
              <a:solidFill>
                <a:schemeClr val="bg1"/>
              </a:solidFill>
              <a:latin typeface="Verdana" panose="020B0604030504040204" pitchFamily="34" charset="0"/>
              <a:ea typeface="Verdana" panose="020B0604030504040204" pitchFamily="34" charset="0"/>
            </a:endParaRPr>
          </a:p>
        </p:txBody>
      </p:sp>
      <p:cxnSp>
        <p:nvCxnSpPr>
          <p:cNvPr id="18" name="Conector recto 17"/>
          <p:cNvCxnSpPr/>
          <p:nvPr/>
        </p:nvCxnSpPr>
        <p:spPr>
          <a:xfrm>
            <a:off x="4283815" y="1132114"/>
            <a:ext cx="0" cy="2854531"/>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 name="Marcador de contenido 3"/>
          <p:cNvSpPr txBox="1">
            <a:spLocks/>
          </p:cNvSpPr>
          <p:nvPr/>
        </p:nvSpPr>
        <p:spPr>
          <a:xfrm>
            <a:off x="371778" y="2939306"/>
            <a:ext cx="3841634" cy="533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0" indent="0">
              <a:lnSpc>
                <a:spcPct val="100000"/>
              </a:lnSpc>
              <a:spcBef>
                <a:spcPts val="0"/>
              </a:spcBef>
              <a:buSzPts val="1050"/>
              <a:buNone/>
            </a:pPr>
            <a:r>
              <a:rPr lang="es-MX" sz="1100" b="1" dirty="0">
                <a:solidFill>
                  <a:schemeClr val="accent6">
                    <a:lumMod val="50000"/>
                  </a:schemeClr>
                </a:solidFill>
                <a:ea typeface="Calibri"/>
                <a:cs typeface="Calibri"/>
                <a:sym typeface="Calibri"/>
              </a:rPr>
              <a:t>Actualización:  </a:t>
            </a:r>
            <a:fld id="{529C7154-DBE3-4556-8084-9F45BB11AB4B}" type="datetime4">
              <a:rPr lang="es-MX" sz="1100" b="1">
                <a:solidFill>
                  <a:schemeClr val="accent6">
                    <a:lumMod val="50000"/>
                  </a:schemeClr>
                </a:solidFill>
                <a:ea typeface="Calibri"/>
                <a:cs typeface="Calibri"/>
                <a:sym typeface="Calibri"/>
              </a:rPr>
              <a:pPr marL="12700" lvl="0" indent="0">
                <a:lnSpc>
                  <a:spcPct val="100000"/>
                </a:lnSpc>
                <a:spcBef>
                  <a:spcPts val="0"/>
                </a:spcBef>
                <a:buSzPts val="1050"/>
                <a:buNone/>
              </a:pPr>
              <a:t>9 de septiembre de 2024</a:t>
            </a:fld>
            <a:r>
              <a:rPr lang="es-MX" sz="1100" b="1" dirty="0">
                <a:solidFill>
                  <a:schemeClr val="accent6">
                    <a:lumMod val="50000"/>
                  </a:schemeClr>
                </a:solidFill>
                <a:ea typeface="Calibri"/>
                <a:cs typeface="Calibri"/>
                <a:sym typeface="Calibri"/>
              </a:rPr>
              <a:t> – 12:00 HLC.</a:t>
            </a:r>
            <a:endParaRPr lang="es-MX" sz="1100" dirty="0">
              <a:solidFill>
                <a:schemeClr val="accent6">
                  <a:lumMod val="50000"/>
                </a:schemeClr>
              </a:solidFill>
              <a:ea typeface="Calibri"/>
              <a:cs typeface="Calibri"/>
              <a:sym typeface="Calibri"/>
            </a:endParaRPr>
          </a:p>
          <a:p>
            <a:pPr marL="12700" lvl="0" indent="0">
              <a:lnSpc>
                <a:spcPct val="100000"/>
              </a:lnSpc>
              <a:spcBef>
                <a:spcPts val="0"/>
              </a:spcBef>
              <a:buSzPts val="1050"/>
              <a:buNone/>
            </a:pPr>
            <a:r>
              <a:rPr lang="es-MX" sz="1100" b="1" dirty="0">
                <a:solidFill>
                  <a:schemeClr val="accent6">
                    <a:lumMod val="50000"/>
                  </a:schemeClr>
                </a:solidFill>
                <a:ea typeface="Calibri"/>
                <a:cs typeface="Calibri"/>
                <a:sym typeface="Calibri"/>
              </a:rPr>
              <a:t>Alertas vigentes hasta:  10 de septiembre de 2024 – 12:00 HLC.</a:t>
            </a:r>
            <a:endParaRPr lang="es-MX" sz="1100" dirty="0">
              <a:solidFill>
                <a:schemeClr val="accent6">
                  <a:lumMod val="50000"/>
                </a:schemeClr>
              </a:solidFill>
              <a:ea typeface="Calibri"/>
              <a:cs typeface="Calibri"/>
              <a:sym typeface="Calibri"/>
            </a:endParaRPr>
          </a:p>
        </p:txBody>
      </p:sp>
      <p:grpSp>
        <p:nvGrpSpPr>
          <p:cNvPr id="2" name="Grupo 1"/>
          <p:cNvGrpSpPr/>
          <p:nvPr/>
        </p:nvGrpSpPr>
        <p:grpSpPr>
          <a:xfrm>
            <a:off x="4535861" y="1313660"/>
            <a:ext cx="7127753" cy="2553637"/>
            <a:chOff x="4535861" y="1313660"/>
            <a:chExt cx="7127753" cy="2553637"/>
          </a:xfrm>
        </p:grpSpPr>
        <p:sp>
          <p:nvSpPr>
            <p:cNvPr id="7" name="Google Shape;482;p1"/>
            <p:cNvSpPr/>
            <p:nvPr/>
          </p:nvSpPr>
          <p:spPr>
            <a:xfrm>
              <a:off x="4556962" y="1416848"/>
              <a:ext cx="1216025" cy="523875"/>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8" name="Google Shape;485;p1"/>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 name="CuadroTexto 8"/>
            <p:cNvSpPr txBox="1"/>
            <p:nvPr/>
          </p:nvSpPr>
          <p:spPr>
            <a:xfrm>
              <a:off x="6171701" y="1313660"/>
              <a:ext cx="5491913" cy="830997"/>
            </a:xfrm>
            <a:prstGeom prst="rect">
              <a:avLst/>
            </a:prstGeom>
            <a:noFill/>
          </p:spPr>
          <p:txBody>
            <a:bodyPr wrap="square" rtlCol="0">
              <a:spAutoFit/>
            </a:bodyPr>
            <a:lstStyle/>
            <a:p>
              <a:pPr lvl="0" algn="just"/>
              <a:r>
                <a:rPr lang="es-MX" sz="800" b="1" dirty="0">
                  <a:solidFill>
                    <a:srgbClr val="E1233F"/>
                  </a:solidFill>
                  <a:latin typeface="Verdana" panose="020B0604030504040204" pitchFamily="34" charset="0"/>
                  <a:ea typeface="Verdana" panose="020B0604030504040204" pitchFamily="34" charset="0"/>
                  <a:cs typeface="Arial Narrow"/>
                  <a:sym typeface="Arial Narrow"/>
                </a:rPr>
                <a:t>PARA TOMAR ACCIÓN </a:t>
              </a:r>
              <a:r>
                <a:rPr lang="es-MX" sz="800" dirty="0">
                  <a:solidFill>
                    <a:srgbClr val="171616"/>
                  </a:solidFill>
                  <a:latin typeface="Verdana" panose="020B0604030504040204" pitchFamily="34" charset="0"/>
                  <a:ea typeface="Verdana" panose="020B0604030504040204" pitchFamily="34" charset="0"/>
                  <a:cs typeface="Arial Narrow"/>
                  <a:sym typeface="Arial Narrow"/>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sz="800" dirty="0">
                <a:solidFill>
                  <a:srgbClr val="000000"/>
                </a:solidFill>
                <a:latin typeface="Verdana" panose="020B0604030504040204" pitchFamily="34" charset="0"/>
                <a:ea typeface="Verdana" panose="020B0604030504040204" pitchFamily="34" charset="0"/>
                <a:cs typeface="Arial"/>
                <a:sym typeface="Arial"/>
              </a:endParaRPr>
            </a:p>
          </p:txBody>
        </p:sp>
        <p:sp>
          <p:nvSpPr>
            <p:cNvPr id="10" name="Google Shape;483;p1"/>
            <p:cNvSpPr/>
            <p:nvPr/>
          </p:nvSpPr>
          <p:spPr>
            <a:xfrm>
              <a:off x="4556962" y="2202816"/>
              <a:ext cx="1216025" cy="50958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1" name="Google Shape;486;p1"/>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 name="CuadroTexto 11"/>
            <p:cNvSpPr txBox="1"/>
            <p:nvPr/>
          </p:nvSpPr>
          <p:spPr>
            <a:xfrm>
              <a:off x="6171701" y="2164341"/>
              <a:ext cx="5491913" cy="584775"/>
            </a:xfrm>
            <a:prstGeom prst="rect">
              <a:avLst/>
            </a:prstGeom>
            <a:noFill/>
          </p:spPr>
          <p:txBody>
            <a:bodyPr wrap="square" rtlCol="0">
              <a:spAutoFit/>
            </a:bodyPr>
            <a:lstStyle/>
            <a:p>
              <a:pPr marL="12700" algn="just">
                <a:buClr>
                  <a:srgbClr val="000000"/>
                </a:buClr>
                <a:buSzPts val="900"/>
              </a:pPr>
              <a:r>
                <a:rPr lang="es-MX" sz="800" b="1" dirty="0">
                  <a:solidFill>
                    <a:srgbClr val="FE793F"/>
                  </a:solidFill>
                  <a:latin typeface="Verdana" panose="020B0604030504040204" pitchFamily="34" charset="0"/>
                  <a:ea typeface="Verdana" panose="020B0604030504040204" pitchFamily="34" charset="0"/>
                  <a:cs typeface="Arial Narrow"/>
                  <a:sym typeface="Arial Narrow"/>
                </a:rPr>
                <a:t>PARA PREPARARSE </a:t>
              </a:r>
              <a:r>
                <a:rPr lang="es-MX" sz="800" dirty="0">
                  <a:solidFill>
                    <a:srgbClr val="171616"/>
                  </a:solidFill>
                  <a:latin typeface="Verdana" panose="020B0604030504040204" pitchFamily="34" charset="0"/>
                  <a:ea typeface="Verdana" panose="020B0604030504040204" pitchFamily="34" charset="0"/>
                  <a:cs typeface="Arial Narrow"/>
                  <a:sym typeface="Arial Narrow"/>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sp>
          <p:nvSpPr>
            <p:cNvPr id="13" name="Google Shape;484;p1"/>
            <p:cNvSpPr/>
            <p:nvPr/>
          </p:nvSpPr>
          <p:spPr>
            <a:xfrm>
              <a:off x="4541801" y="2882023"/>
              <a:ext cx="1216025" cy="5048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4" name="Google Shape;487;p1"/>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 name="CuadroTexto 14"/>
            <p:cNvSpPr txBox="1"/>
            <p:nvPr/>
          </p:nvSpPr>
          <p:spPr>
            <a:xfrm>
              <a:off x="6171701" y="2842308"/>
              <a:ext cx="5491913" cy="584775"/>
            </a:xfrm>
            <a:prstGeom prst="rect">
              <a:avLst/>
            </a:prstGeom>
            <a:noFill/>
          </p:spPr>
          <p:txBody>
            <a:bodyPr wrap="square" rtlCol="0">
              <a:spAutoFit/>
            </a:bodyPr>
            <a:lstStyle/>
            <a:p>
              <a:pPr marL="12700" algn="just">
                <a:buClr>
                  <a:srgbClr val="000000"/>
                </a:buClr>
                <a:buSzPts val="900"/>
              </a:pPr>
              <a:r>
                <a:rPr lang="es-CO" sz="800" b="1" dirty="0">
                  <a:solidFill>
                    <a:srgbClr val="FEBB3F"/>
                  </a:solidFill>
                  <a:latin typeface="Verdana" panose="020B0604030504040204" pitchFamily="34" charset="0"/>
                  <a:ea typeface="Verdana" panose="020B0604030504040204" pitchFamily="34" charset="0"/>
                  <a:cs typeface="Arial Narrow"/>
                  <a:sym typeface="Arial Narrow"/>
                </a:rPr>
                <a:t>PARA  INFORMARSE  </a:t>
              </a:r>
              <a:r>
                <a:rPr lang="es-CO" sz="800" dirty="0">
                  <a:solidFill>
                    <a:srgbClr val="171616"/>
                  </a:solidFill>
                  <a:latin typeface="Verdana" panose="020B0604030504040204" pitchFamily="34" charset="0"/>
                  <a:ea typeface="Verdana" panose="020B0604030504040204" pitchFamily="34" charset="0"/>
                  <a:cs typeface="Arial Narrow"/>
                  <a:sym typeface="Arial Narrow"/>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sp>
          <p:nvSpPr>
            <p:cNvPr id="16" name="Google Shape;488;p1"/>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2D05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7" name="CuadroTexto 16"/>
            <p:cNvSpPr txBox="1"/>
            <p:nvPr/>
          </p:nvSpPr>
          <p:spPr>
            <a:xfrm>
              <a:off x="6171701" y="3472503"/>
              <a:ext cx="5491913" cy="338554"/>
            </a:xfrm>
            <a:prstGeom prst="rect">
              <a:avLst/>
            </a:prstGeom>
            <a:noFill/>
          </p:spPr>
          <p:txBody>
            <a:bodyPr wrap="square" rtlCol="0">
              <a:spAutoFit/>
            </a:bodyPr>
            <a:lstStyle/>
            <a:p>
              <a:pPr marL="12700" algn="just">
                <a:buClr>
                  <a:srgbClr val="000000"/>
                </a:buClr>
                <a:buSzPts val="900"/>
              </a:pPr>
              <a:r>
                <a:rPr lang="es-MX" sz="800" b="1" dirty="0">
                  <a:solidFill>
                    <a:srgbClr val="92D050"/>
                  </a:solidFill>
                  <a:latin typeface="Verdana" panose="020B0604030504040204" pitchFamily="34" charset="0"/>
                  <a:ea typeface="Verdana" panose="020B0604030504040204" pitchFamily="34" charset="0"/>
                  <a:cs typeface="Arial Narrow"/>
                  <a:sym typeface="Arial Narrow"/>
                </a:rPr>
                <a:t>CONDICIONES NORMALES </a:t>
              </a:r>
              <a:r>
                <a:rPr lang="es-MX" sz="800" dirty="0">
                  <a:solidFill>
                    <a:srgbClr val="171616"/>
                  </a:solidFill>
                  <a:latin typeface="Verdana" panose="020B0604030504040204" pitchFamily="34" charset="0"/>
                  <a:ea typeface="Verdana" panose="020B0604030504040204" pitchFamily="34" charset="0"/>
                  <a:cs typeface="Arial Narrow"/>
                  <a:sym typeface="Arial Narrow"/>
                </a:rPr>
                <a:t>La información que se suministra se encuentra dentro de los rangos normales.</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pic>
          <p:nvPicPr>
            <p:cNvPr id="20" name="Google Shape;194;p2" descr="Recurso 39.pn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61" y="3520213"/>
              <a:ext cx="1237126" cy="3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619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194915" y="1057275"/>
            <a:ext cx="5005156" cy="5162815"/>
          </a:xfrm>
          <a:prstGeom prst="rect">
            <a:avLst/>
          </a:prstGeom>
          <a:noFill/>
          <a:ln>
            <a:noFill/>
          </a:ln>
        </p:spPr>
      </p:pic>
      <p:pic>
        <p:nvPicPr>
          <p:cNvPr id="11" name="Google Shape;142;p3"/>
          <p:cNvPicPr preferRelativeResize="0"/>
          <p:nvPr/>
        </p:nvPicPr>
        <p:blipFill rotWithShape="1">
          <a:blip r:embed="rId4">
            <a:alphaModFix/>
          </a:blip>
          <a:srcRect/>
          <a:stretch/>
        </p:blipFill>
        <p:spPr>
          <a:xfrm>
            <a:off x="12952987" y="4599558"/>
            <a:ext cx="476980" cy="448214"/>
          </a:xfrm>
          <a:prstGeom prst="rect">
            <a:avLst/>
          </a:prstGeom>
          <a:noFill/>
          <a:ln>
            <a:noFill/>
          </a:ln>
        </p:spPr>
      </p:pic>
      <p:graphicFrame>
        <p:nvGraphicFramePr>
          <p:cNvPr id="10" name="Google Shape;135;p3">
            <a:extLst>
              <a:ext uri="{FF2B5EF4-FFF2-40B4-BE49-F238E27FC236}">
                <a16:creationId xmlns:a16="http://schemas.microsoft.com/office/drawing/2014/main" id="{D12D24E7-7371-0B7D-268E-483358660673}"/>
              </a:ext>
            </a:extLst>
          </p:cNvPr>
          <p:cNvGraphicFramePr/>
          <p:nvPr>
            <p:extLst>
              <p:ext uri="{D42A27DB-BD31-4B8C-83A1-F6EECF244321}">
                <p14:modId xmlns:p14="http://schemas.microsoft.com/office/powerpoint/2010/main" val="2210635201"/>
              </p:ext>
            </p:extLst>
          </p:nvPr>
        </p:nvGraphicFramePr>
        <p:xfrm>
          <a:off x="12451208" y="5642920"/>
          <a:ext cx="6236910" cy="1154340"/>
        </p:xfrm>
        <a:graphic>
          <a:graphicData uri="http://schemas.openxmlformats.org/drawingml/2006/table">
            <a:tbl>
              <a:tblPr>
                <a:noFill/>
              </a:tblPr>
              <a:tblGrid>
                <a:gridCol w="943310">
                  <a:extLst>
                    <a:ext uri="{9D8B030D-6E8A-4147-A177-3AD203B41FA5}">
                      <a16:colId xmlns:a16="http://schemas.microsoft.com/office/drawing/2014/main" val="20000"/>
                    </a:ext>
                  </a:extLst>
                </a:gridCol>
                <a:gridCol w="529360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El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Paujíl</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 Florencia, La Montañita.</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pic>
        <p:nvPicPr>
          <p:cNvPr id="4" name="Google Shape;144;p3" descr="Recurso 25.png">
            <a:extLst>
              <a:ext uri="{FF2B5EF4-FFF2-40B4-BE49-F238E27FC236}">
                <a16:creationId xmlns:a16="http://schemas.microsoft.com/office/drawing/2014/main" id="{9936EBC0-0C67-8D3B-DB97-6F250DAFB461}"/>
              </a:ext>
            </a:extLst>
          </p:cNvPr>
          <p:cNvPicPr preferRelativeResize="0"/>
          <p:nvPr/>
        </p:nvPicPr>
        <p:blipFill rotWithShape="1">
          <a:blip r:embed="rId5">
            <a:alphaModFix/>
          </a:blip>
          <a:srcRect/>
          <a:stretch/>
        </p:blipFill>
        <p:spPr>
          <a:xfrm>
            <a:off x="13612601" y="1832674"/>
            <a:ext cx="439616" cy="439615"/>
          </a:xfrm>
          <a:prstGeom prst="rect">
            <a:avLst/>
          </a:prstGeom>
          <a:noFill/>
          <a:ln>
            <a:noFill/>
          </a:ln>
        </p:spPr>
      </p:pic>
      <p:graphicFrame>
        <p:nvGraphicFramePr>
          <p:cNvPr id="5" name="Google Shape;135;p3">
            <a:extLst>
              <a:ext uri="{FF2B5EF4-FFF2-40B4-BE49-F238E27FC236}">
                <a16:creationId xmlns:a16="http://schemas.microsoft.com/office/drawing/2014/main" id="{8A39D736-2CEE-2EFD-7316-026DCC85B603}"/>
              </a:ext>
            </a:extLst>
          </p:cNvPr>
          <p:cNvGraphicFramePr/>
          <p:nvPr>
            <p:extLst>
              <p:ext uri="{D42A27DB-BD31-4B8C-83A1-F6EECF244321}">
                <p14:modId xmlns:p14="http://schemas.microsoft.com/office/powerpoint/2010/main" val="2260071400"/>
              </p:ext>
            </p:extLst>
          </p:nvPr>
        </p:nvGraphicFramePr>
        <p:xfrm>
          <a:off x="5523865" y="1999845"/>
          <a:ext cx="6236910" cy="2594340"/>
        </p:xfrm>
        <a:graphic>
          <a:graphicData uri="http://schemas.openxmlformats.org/drawingml/2006/table">
            <a:tbl>
              <a:tblPr>
                <a:noFill/>
              </a:tblPr>
              <a:tblGrid>
                <a:gridCol w="943310">
                  <a:extLst>
                    <a:ext uri="{9D8B030D-6E8A-4147-A177-3AD203B41FA5}">
                      <a16:colId xmlns:a16="http://schemas.microsoft.com/office/drawing/2014/main" val="20000"/>
                    </a:ext>
                  </a:extLst>
                </a:gridCol>
                <a:gridCol w="5293600">
                  <a:extLst>
                    <a:ext uri="{9D8B030D-6E8A-4147-A177-3AD203B41FA5}">
                      <a16:colId xmlns:a16="http://schemas.microsoft.com/office/drawing/2014/main" val="20001"/>
                    </a:ext>
                  </a:extLst>
                </a:gridCol>
              </a:tblGrid>
              <a:tr h="40537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Mocoa, San Francisco.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San José Del Fragua.</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Villagarzón</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54552279"/>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Orito.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95140984"/>
                  </a:ext>
                </a:extLst>
              </a:tr>
            </a:tbl>
          </a:graphicData>
        </a:graphic>
      </p:graphicFrame>
      <p:pic>
        <p:nvPicPr>
          <p:cNvPr id="3" name="Google Shape;143;p3">
            <a:extLst>
              <a:ext uri="{FF2B5EF4-FFF2-40B4-BE49-F238E27FC236}">
                <a16:creationId xmlns:a16="http://schemas.microsoft.com/office/drawing/2014/main" id="{7E1C032D-1799-C083-AFD4-8CD1F511ABD9}"/>
              </a:ext>
            </a:extLst>
          </p:cNvPr>
          <p:cNvPicPr preferRelativeResize="0"/>
          <p:nvPr/>
        </p:nvPicPr>
        <p:blipFill rotWithShape="1">
          <a:blip r:embed="rId6">
            <a:alphaModFix/>
          </a:blip>
          <a:srcRect/>
          <a:stretch/>
        </p:blipFill>
        <p:spPr>
          <a:xfrm>
            <a:off x="5716179" y="3287490"/>
            <a:ext cx="476980" cy="448214"/>
          </a:xfrm>
          <a:prstGeom prst="rect">
            <a:avLst/>
          </a:prstGeom>
          <a:noFill/>
          <a:ln>
            <a:noFill/>
          </a:ln>
        </p:spPr>
      </p:pic>
      <p:pic>
        <p:nvPicPr>
          <p:cNvPr id="7" name="Google Shape;142;p3">
            <a:extLst>
              <a:ext uri="{FF2B5EF4-FFF2-40B4-BE49-F238E27FC236}">
                <a16:creationId xmlns:a16="http://schemas.microsoft.com/office/drawing/2014/main" id="{0DDE95C8-A449-C69B-F592-496E643DA885}"/>
              </a:ext>
            </a:extLst>
          </p:cNvPr>
          <p:cNvPicPr preferRelativeResize="0"/>
          <p:nvPr/>
        </p:nvPicPr>
        <p:blipFill rotWithShape="1">
          <a:blip r:embed="rId4">
            <a:alphaModFix/>
          </a:blip>
          <a:srcRect/>
          <a:stretch/>
        </p:blipFill>
        <p:spPr>
          <a:xfrm>
            <a:off x="5734361" y="4005178"/>
            <a:ext cx="476980" cy="448214"/>
          </a:xfrm>
          <a:prstGeom prst="rect">
            <a:avLst/>
          </a:prstGeom>
          <a:noFill/>
          <a:ln>
            <a:noFill/>
          </a:ln>
        </p:spPr>
      </p:pic>
      <p:pic>
        <p:nvPicPr>
          <p:cNvPr id="12" name="Google Shape;144;p3" descr="Recurso 25.png">
            <a:extLst>
              <a:ext uri="{FF2B5EF4-FFF2-40B4-BE49-F238E27FC236}">
                <a16:creationId xmlns:a16="http://schemas.microsoft.com/office/drawing/2014/main" id="{E6796967-E988-650C-52E5-64CA2DE6BA63}"/>
              </a:ext>
            </a:extLst>
          </p:cNvPr>
          <p:cNvPicPr preferRelativeResize="0"/>
          <p:nvPr/>
        </p:nvPicPr>
        <p:blipFill rotWithShape="1">
          <a:blip r:embed="rId5">
            <a:alphaModFix/>
          </a:blip>
          <a:srcRect/>
          <a:stretch/>
        </p:blipFill>
        <p:spPr>
          <a:xfrm>
            <a:off x="5753043" y="2583256"/>
            <a:ext cx="439616" cy="439615"/>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91845" y="933840"/>
            <a:ext cx="5678307" cy="376237"/>
          </a:xfrm>
        </p:spPr>
        <p:txBody>
          <a:bodyPr>
            <a:no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DEFINICIONES Y RECOMENDACIONES</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208;p16"/>
          <p:cNvGraphicFramePr/>
          <p:nvPr/>
        </p:nvGraphicFramePr>
        <p:xfrm>
          <a:off x="3964816" y="1699863"/>
          <a:ext cx="7844891" cy="4359975"/>
        </p:xfrm>
        <a:graphic>
          <a:graphicData uri="http://schemas.openxmlformats.org/drawingml/2006/table">
            <a:tbl>
              <a:tblPr firstRow="1" bandRow="1">
                <a:noFill/>
              </a:tblPr>
              <a:tblGrid>
                <a:gridCol w="4295780">
                  <a:extLst>
                    <a:ext uri="{9D8B030D-6E8A-4147-A177-3AD203B41FA5}">
                      <a16:colId xmlns:a16="http://schemas.microsoft.com/office/drawing/2014/main" val="20000"/>
                    </a:ext>
                  </a:extLst>
                </a:gridCol>
                <a:gridCol w="3549111">
                  <a:extLst>
                    <a:ext uri="{9D8B030D-6E8A-4147-A177-3AD203B41FA5}">
                      <a16:colId xmlns:a16="http://schemas.microsoft.com/office/drawing/2014/main" val="20001"/>
                    </a:ext>
                  </a:extLst>
                </a:gridCol>
              </a:tblGrid>
              <a:tr h="398543">
                <a:tc>
                  <a:txBody>
                    <a:bodyPr/>
                    <a:lstStyle/>
                    <a:p>
                      <a:pPr marL="0" marR="0" lvl="0" indent="0" algn="ctr"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DEFINICIONES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tc>
                  <a:txBody>
                    <a:bodyPr/>
                    <a:lstStyle/>
                    <a:p>
                      <a:pPr marL="1186815" marR="0" lvl="0" indent="0" algn="l"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RECOMENDACIONES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extLst>
                  <a:ext uri="{0D108BD9-81ED-4DB2-BD59-A6C34878D82A}">
                    <a16:rowId xmlns:a16="http://schemas.microsoft.com/office/drawing/2014/main" val="10000"/>
                  </a:ext>
                </a:extLst>
              </a:tr>
              <a:tr h="3961432">
                <a:tc>
                  <a:txBody>
                    <a:bodyPr/>
                    <a:lstStyle/>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10096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DERRUMBE: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común para referirse a diversos tipos de  movimientos en masa, particularmente caídas y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1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2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Movimiento ladera abajo de una masa de suelo o  roca cuyo desplazamiento ocurre predominantemente a lo largo de  una superficie de falla, o de zonas relativamente delgadas con gran  deformación cortante.</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just" rtl="0">
                        <a:lnSpc>
                          <a:spcPct val="1000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TIPOS DE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4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100"/>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Deslizamientos: Incluye movimientos tipo deslizamiento rotacional o  deslizamiento traslacional en suelo o roca. En este grupo se pueden  incluir los procesos en laderas tipo flujo que hacen parte de la zona  de alimentación de flujos de detritos o flujos de lodo.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Caídas: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Incluye movimientos tipo caída en suelos o rocas. Se pueden  incluir también en este tipo los movimientos tipo volcamiento.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l" rtl="0">
                        <a:lnSpc>
                          <a:spcPct val="124285"/>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este tipo se incluyen los procesos tipo flujo de detritos,</a:t>
                      </a:r>
                      <a:endParaRPr sz="1100" u="none" strike="noStrike" cap="none" dirty="0">
                        <a:latin typeface="Verdana" panose="020B0604030504040204" pitchFamily="34" charset="0"/>
                        <a:ea typeface="Verdana" panose="020B0604030504040204" pitchFamily="34" charset="0"/>
                      </a:endParaRPr>
                    </a:p>
                    <a:p>
                      <a:pPr marL="107950" marR="0" lvl="0" indent="0" algn="l" rtl="0">
                        <a:lnSpc>
                          <a:spcPct val="124285"/>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 de lodos o avenida torrencial (Ver numeral 1.2).</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060" lvl="0" indent="0" algn="l" rtl="0">
                        <a:lnSpc>
                          <a:spcPct val="121904"/>
                        </a:lnSpc>
                        <a:spcBef>
                          <a:spcPts val="5"/>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Reptación: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utilizado para describir movimientos lentos Y  extremadamente lentos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Hungr</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et al., 2014).</a:t>
                      </a:r>
                      <a:endParaRPr sz="1100" u="none" strike="noStrike" cap="none" dirty="0">
                        <a:latin typeface="Verdana" panose="020B0604030504040204" pitchFamily="34" charset="0"/>
                        <a:ea typeface="Verdana" panose="020B0604030504040204" pitchFamily="34" charset="0"/>
                      </a:endParaRPr>
                    </a:p>
                  </a:txBody>
                  <a:tcPr marL="0" marR="0" marT="190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Construya o habite en zonas seguras.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Proteja los bosques.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tala de árboles y la quema de estos.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545465" lvl="0" indent="-172720" algn="l" rtl="0">
                        <a:lnSpc>
                          <a:spcPct val="121904"/>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Identifique las áreas con amenazas de deslizamientos o  derrumbes.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2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Realice un plan de emergencia familiar.</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Estudie rutas alternativas para su evacuación.</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230504" lvl="0" indent="-172720" algn="l" rtl="0">
                        <a:lnSpc>
                          <a:spcPct val="986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 permita que el agua se filtre en el interior de las montañas:  abra zanjas, alcantarillas y cuencas firmes que permita el  desagüe de agua adecuado.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104775" lvl="0" indent="-172720" algn="l" rtl="0">
                        <a:lnSpc>
                          <a:spcPct val="987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acumulación de basura o desechos en suelos ya que  esta no permite que el agua filtre por donde debe hacerlo, lo que  hace que el terreno se desestabilice.</a:t>
                      </a:r>
                      <a:endParaRPr sz="1100" u="none" strike="noStrike" cap="none" dirty="0">
                        <a:latin typeface="Verdana" panose="020B0604030504040204" pitchFamily="34" charset="0"/>
                        <a:ea typeface="Verdana" panose="020B0604030504040204" pitchFamily="34" charset="0"/>
                      </a:endParaRPr>
                    </a:p>
                  </a:txBody>
                  <a:tcPr marL="0" marR="0" marT="1333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Google Shape;210;p16"/>
          <p:cNvPicPr preferRelativeResize="0"/>
          <p:nvPr/>
        </p:nvPicPr>
        <p:blipFill rotWithShape="1">
          <a:blip r:embed="rId2">
            <a:alphaModFix/>
          </a:blip>
          <a:srcRect/>
          <a:stretch/>
        </p:blipFill>
        <p:spPr>
          <a:xfrm>
            <a:off x="691845" y="1468120"/>
            <a:ext cx="2848355" cy="4823460"/>
          </a:xfrm>
          <a:prstGeom prst="rect">
            <a:avLst/>
          </a:prstGeom>
          <a:noFill/>
          <a:ln>
            <a:noFill/>
          </a:ln>
        </p:spPr>
      </p:pic>
    </p:spTree>
    <p:extLst>
      <p:ext uri="{BB962C8B-B14F-4D97-AF65-F5344CB8AC3E}">
        <p14:creationId xmlns:p14="http://schemas.microsoft.com/office/powerpoint/2010/main" val="3362314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484;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 name="Google Shape;486;p25"/>
          <p:cNvSpPr txBox="1"/>
          <p:nvPr/>
        </p:nvSpPr>
        <p:spPr>
          <a:xfrm>
            <a:off x="926614" y="1468000"/>
            <a:ext cx="6516244"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Ghisliane Echeverry Prieto | Directora General</a:t>
            </a:r>
            <a:endParaRPr sz="1200" b="1"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Tatiana Sierra </a:t>
            </a: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 Jefe Oficina del Servicio de Pronóstico y Alertas</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Elaboró:</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12700" lvl="0">
              <a:buSzPts val="1100"/>
              <a:defRPr/>
            </a:pPr>
            <a:r>
              <a:rPr lang="es-ES"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Yira Nathalie Fonseca Parga - Profesional de turno</a:t>
            </a:r>
            <a:endParaRPr lang="es-ES" sz="1600" dirty="0">
              <a:solidFill>
                <a:schemeClr val="tx1">
                  <a:lumMod val="50000"/>
                  <a:lumOff val="50000"/>
                </a:schemeClr>
              </a:solidFill>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OFICINA DEL SERVICIO DE PRONÓSTICO Y ALERTAS</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panose="020B0604030504040204" pitchFamily="34" charset="0"/>
                <a:ea typeface="Verdana" panose="020B0604030504040204" pitchFamily="34" charset="0"/>
                <a:cs typeface="Verdana"/>
                <a:sym typeface="Verdana"/>
              </a:rPr>
              <a:t>http://www.ideam.gov.co</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panose="020B0604030504040204" pitchFamily="34" charset="0"/>
                <a:ea typeface="Verdana" panose="020B0604030504040204" pitchFamily="34" charset="0"/>
                <a:cs typeface="Verdana"/>
                <a:sym typeface="Verdana"/>
              </a:rPr>
              <a:t>Correos electrónicos</a:t>
            </a:r>
            <a:r>
              <a:rPr lang="es-MX" sz="1200" b="0" i="0" u="none" strike="noStrike" cap="none" dirty="0">
                <a:solidFill>
                  <a:srgbClr val="7F7F7F"/>
                </a:solidFill>
                <a:latin typeface="Verdana" panose="020B0604030504040204" pitchFamily="34" charset="0"/>
                <a:ea typeface="Verdana" panose="020B0604030504040204" pitchFamily="34" charset="0"/>
                <a:cs typeface="Verdana"/>
                <a:sym typeface="Verdana"/>
              </a:rPr>
              <a:t>: servicio@ideam.gov.co, alertas@ideam.gov.co</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panose="020B0604030504040204" pitchFamily="34" charset="0"/>
                <a:ea typeface="Verdana" panose="020B0604030504040204" pitchFamily="34" charset="0"/>
                <a:cs typeface="Verdana"/>
                <a:sym typeface="Verdana"/>
              </a:rPr>
              <a:t>Calle 25D N° 96B - 70, piso 3. Bogotá, D.C. </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panose="020B0604030504040204" pitchFamily="34" charset="0"/>
                <a:ea typeface="Verdana" panose="020B0604030504040204" pitchFamily="34" charset="0"/>
                <a:cs typeface="Verdana"/>
                <a:sym typeface="Verdana"/>
              </a:rPr>
              <a:t>Teléfono: 3075625 ext. 1334 -1336.</a:t>
            </a:r>
            <a:endParaRPr sz="1200" b="0" i="0" u="none" strike="noStrike" cap="none" dirty="0">
              <a:solidFill>
                <a:srgbClr val="7F7F7F"/>
              </a:solidFill>
              <a:latin typeface="Verdana" panose="020B0604030504040204" pitchFamily="34" charset="0"/>
              <a:ea typeface="Verdana" panose="020B0604030504040204" pitchFamily="34" charset="0"/>
              <a:cs typeface="Verdana"/>
              <a:sym typeface="Verdana"/>
            </a:endParaRPr>
          </a:p>
        </p:txBody>
      </p:sp>
      <p:sp>
        <p:nvSpPr>
          <p:cNvPr id="22" name="Google Shape;487;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chemeClr val="accent6">
                    <a:lumMod val="50000"/>
                  </a:schemeClr>
                </a:solidFill>
                <a:latin typeface="Verdana"/>
                <a:ea typeface="Verdana"/>
                <a:cs typeface="Verdana"/>
                <a:sym typeface="Verdana"/>
              </a:rPr>
              <a:t>VISITA NUESTRAS REDES SOCIALES</a:t>
            </a:r>
            <a:endParaRPr sz="1100" b="1" i="0" u="none" strike="noStrike" cap="none" dirty="0">
              <a:solidFill>
                <a:schemeClr val="accent6">
                  <a:lumMod val="50000"/>
                </a:schemeClr>
              </a:solidFill>
              <a:latin typeface="Verdana"/>
              <a:ea typeface="Verdana"/>
              <a:cs typeface="Verdana"/>
              <a:sym typeface="Verdana"/>
            </a:endParaRPr>
          </a:p>
        </p:txBody>
      </p:sp>
      <p:grpSp>
        <p:nvGrpSpPr>
          <p:cNvPr id="23" name="Google Shape;488;p25"/>
          <p:cNvGrpSpPr/>
          <p:nvPr/>
        </p:nvGrpSpPr>
        <p:grpSpPr>
          <a:xfrm>
            <a:off x="8760760" y="2132261"/>
            <a:ext cx="2092771" cy="2404039"/>
            <a:chOff x="8855817" y="2561633"/>
            <a:chExt cx="1843914" cy="2118168"/>
          </a:xfrm>
        </p:grpSpPr>
        <p:pic>
          <p:nvPicPr>
            <p:cNvPr id="24" name="Google Shape;489;p25"/>
            <p:cNvPicPr preferRelativeResize="0"/>
            <p:nvPr/>
          </p:nvPicPr>
          <p:blipFill rotWithShape="1">
            <a:blip r:embed="rId2">
              <a:alphaModFix/>
            </a:blip>
            <a:srcRect/>
            <a:stretch/>
          </p:blipFill>
          <p:spPr>
            <a:xfrm>
              <a:off x="8855817" y="4349526"/>
              <a:ext cx="330275" cy="330275"/>
            </a:xfrm>
            <a:prstGeom prst="rect">
              <a:avLst/>
            </a:prstGeom>
            <a:noFill/>
            <a:ln>
              <a:noFill/>
            </a:ln>
          </p:spPr>
        </p:pic>
        <p:pic>
          <p:nvPicPr>
            <p:cNvPr id="25" name="Google Shape;490;p25"/>
            <p:cNvPicPr preferRelativeResize="0"/>
            <p:nvPr/>
          </p:nvPicPr>
          <p:blipFill rotWithShape="1">
            <a:blip r:embed="rId3">
              <a:alphaModFix/>
            </a:blip>
            <a:srcRect/>
            <a:stretch/>
          </p:blipFill>
          <p:spPr>
            <a:xfrm>
              <a:off x="8855817" y="3746544"/>
              <a:ext cx="330275" cy="330275"/>
            </a:xfrm>
            <a:prstGeom prst="rect">
              <a:avLst/>
            </a:prstGeom>
            <a:noFill/>
            <a:ln>
              <a:noFill/>
            </a:ln>
          </p:spPr>
        </p:pic>
        <p:pic>
          <p:nvPicPr>
            <p:cNvPr id="26" name="Google Shape;491;p25"/>
            <p:cNvPicPr preferRelativeResize="0"/>
            <p:nvPr/>
          </p:nvPicPr>
          <p:blipFill rotWithShape="1">
            <a:blip r:embed="rId4">
              <a:alphaModFix/>
            </a:blip>
            <a:srcRect/>
            <a:stretch/>
          </p:blipFill>
          <p:spPr>
            <a:xfrm>
              <a:off x="8855817" y="3177616"/>
              <a:ext cx="330275" cy="317572"/>
            </a:xfrm>
            <a:prstGeom prst="rect">
              <a:avLst/>
            </a:prstGeom>
            <a:noFill/>
            <a:ln>
              <a:noFill/>
            </a:ln>
          </p:spPr>
        </p:pic>
        <p:pic>
          <p:nvPicPr>
            <p:cNvPr id="27" name="Google Shape;492;p25"/>
            <p:cNvPicPr preferRelativeResize="0"/>
            <p:nvPr/>
          </p:nvPicPr>
          <p:blipFill rotWithShape="1">
            <a:blip r:embed="rId5">
              <a:alphaModFix/>
            </a:blip>
            <a:srcRect/>
            <a:stretch/>
          </p:blipFill>
          <p:spPr>
            <a:xfrm>
              <a:off x="8855817" y="2561633"/>
              <a:ext cx="330275" cy="330275"/>
            </a:xfrm>
            <a:prstGeom prst="rect">
              <a:avLst/>
            </a:prstGeom>
            <a:noFill/>
            <a:ln>
              <a:noFill/>
            </a:ln>
          </p:spPr>
        </p:pic>
        <p:sp>
          <p:nvSpPr>
            <p:cNvPr id="28" name="Google Shape;493;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9" name="Google Shape;494;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30" name="Google Shape;495;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31" name="Google Shape;496;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Tree>
    <p:extLst>
      <p:ext uri="{BB962C8B-B14F-4D97-AF65-F5344CB8AC3E}">
        <p14:creationId xmlns:p14="http://schemas.microsoft.com/office/powerpoint/2010/main" val="285260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texto 1"/>
          <p:cNvSpPr txBox="1">
            <a:spLocks/>
          </p:cNvSpPr>
          <p:nvPr/>
        </p:nvSpPr>
        <p:spPr>
          <a:xfrm>
            <a:off x="1773145" y="1469993"/>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600" b="1" dirty="0">
                <a:solidFill>
                  <a:schemeClr val="accent6">
                    <a:lumMod val="50000"/>
                  </a:schemeClr>
                </a:solidFill>
                <a:latin typeface="Verdana" panose="020B0604030504040204" pitchFamily="34" charset="0"/>
                <a:ea typeface="Verdana" panose="020B0604030504040204" pitchFamily="34" charset="0"/>
              </a:rPr>
              <a:t>RESUMEN</a:t>
            </a:r>
            <a:endParaRPr lang="es-MX" sz="1600" b="1" dirty="0">
              <a:solidFill>
                <a:schemeClr val="accent6">
                  <a:lumMod val="50000"/>
                </a:schemeClr>
              </a:solidFill>
              <a:latin typeface="Verdana" panose="020B0604030504040204" pitchFamily="34" charset="0"/>
              <a:ea typeface="Verdana" panose="020B0604030504040204" pitchFamily="34" charset="0"/>
            </a:endParaRPr>
          </a:p>
        </p:txBody>
      </p:sp>
      <p:pic>
        <p:nvPicPr>
          <p:cNvPr id="5" name="Google Shape;110;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00032" y="1658112"/>
            <a:ext cx="3308466" cy="4678659"/>
          </a:xfrm>
          <a:prstGeom prst="rect">
            <a:avLst/>
          </a:prstGeom>
          <a:noFill/>
          <a:ln>
            <a:noFill/>
          </a:ln>
        </p:spPr>
      </p:pic>
      <p:sp>
        <p:nvSpPr>
          <p:cNvPr id="6" name="Google Shape;108;p6"/>
          <p:cNvSpPr txBox="1"/>
          <p:nvPr/>
        </p:nvSpPr>
        <p:spPr>
          <a:xfrm>
            <a:off x="948580" y="2058717"/>
            <a:ext cx="6357655" cy="372405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2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Alta: </a:t>
            </a:r>
            <a:r>
              <a:rPr kumimoji="0" lang="es-ES"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Antioquia, Arauca, Bolívar, Boyacá, Cesar, Chocó, La Guajira, Magdalena, Norte De Santander, Putumayo y Valle Del Cauca.</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s-CO" sz="12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CO" sz="12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Moderada</a:t>
            </a:r>
            <a:r>
              <a:rPr kumimoji="0" lang="es-CO"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Para algunos municipios de los departamentos de Antioquia, Bolívar, Boyacá, Caquetá, Cauca, Cesar, Chocó, Cundinamarca, Córdoba, La Guajira, Magdalena, Nariño, Norte De Santander, Putumayo, Santander y Valle Del Cauca.</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s-CO"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CO" sz="12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Baja</a:t>
            </a:r>
            <a:r>
              <a:rPr kumimoji="0" lang="es-CO"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Para algunos municipios de </a:t>
            </a:r>
            <a:r>
              <a:rPr lang="es-CO" sz="12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las regiones Caribe, Pacífico, Andina, Amazonía y Orinoquía.</a:t>
            </a: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1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1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1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1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lvl="0" algn="ctr"/>
            <a:r>
              <a:rPr lang="es-MX" sz="12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lang="es-MX" sz="1200" b="1" dirty="0">
              <a:solidFill>
                <a:schemeClr val="accent6">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1382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646331"/>
          </a:xfrm>
          <a:prstGeom prst="rect">
            <a:avLst/>
          </a:prstGeom>
          <a:noFill/>
        </p:spPr>
        <p:txBody>
          <a:bodyPr wrap="square">
            <a:spAutoFit/>
          </a:bodyPr>
          <a:lstStyle/>
          <a:p>
            <a:pPr algn="ctr">
              <a:defRPr/>
            </a:pPr>
            <a:r>
              <a:rPr lang="es-MX"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Gráfica de seguimiento de </a:t>
            </a:r>
            <a:r>
              <a:rPr lang="es-MX"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alertas por </a:t>
            </a:r>
            <a:r>
              <a:rPr lang="es-MX"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pronóstico de la amenaza de </a:t>
            </a:r>
            <a:r>
              <a:rPr lang="es-MX"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d</a:t>
            </a:r>
            <a:r>
              <a:rPr lang="es-MX"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eslizamientos de tierra </a:t>
            </a:r>
            <a:r>
              <a:rPr lang="es-ES"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para Colombia durante los últimos 30 días</a:t>
            </a:r>
            <a:endParaRPr lang="es-MX"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552755" y="1683261"/>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87987" y="907961"/>
            <a:ext cx="4349839" cy="376237"/>
          </a:xfrm>
        </p:spPr>
        <p:txBody>
          <a:bodyPr>
            <a:normAutofit fontScale="92500"/>
          </a:bodyPr>
          <a:lstStyle/>
          <a:p>
            <a:pPr marL="0" lvl="0" inden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9 de septiembre de 2024 | 12:00 HLC</a:t>
            </a:r>
          </a:p>
        </p:txBody>
      </p:sp>
      <p:pic>
        <p:nvPicPr>
          <p:cNvPr id="3" name="Google Shape;119;p7"/>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261815" y="1392339"/>
            <a:ext cx="3540218" cy="5006391"/>
          </a:xfrm>
          <a:prstGeom prst="rect">
            <a:avLst/>
          </a:prstGeom>
          <a:noFill/>
          <a:ln>
            <a:noFill/>
          </a:ln>
        </p:spPr>
      </p:pic>
      <p:pic>
        <p:nvPicPr>
          <p:cNvPr id="4" name="Imagen 3"/>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a:xfrm>
            <a:off x="3878387" y="2179463"/>
            <a:ext cx="2492066" cy="2712665"/>
          </a:xfrm>
          <a:prstGeom prst="rect">
            <a:avLst/>
          </a:prstGeom>
        </p:spPr>
      </p:pic>
      <p:pic>
        <p:nvPicPr>
          <p:cNvPr id="8" name="Imagen 7">
            <a:extLst>
              <a:ext uri="{FF2B5EF4-FFF2-40B4-BE49-F238E27FC236}">
                <a16:creationId xmlns:a16="http://schemas.microsoft.com/office/drawing/2014/main" id="{9FB38300-D8FD-24CE-15EA-1787329684DE}"/>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10161602" y="1579554"/>
            <a:ext cx="1865439" cy="3636258"/>
          </a:xfrm>
          <a:prstGeom prst="rect">
            <a:avLst/>
          </a:prstGeom>
        </p:spPr>
      </p:pic>
      <p:pic>
        <p:nvPicPr>
          <p:cNvPr id="10" name="Imagen 9">
            <a:extLst>
              <a:ext uri="{FF2B5EF4-FFF2-40B4-BE49-F238E27FC236}">
                <a16:creationId xmlns:a16="http://schemas.microsoft.com/office/drawing/2014/main" id="{69FAAAF4-5F72-90EA-B9A5-B416055D30B1}"/>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235893" y="1579554"/>
            <a:ext cx="1864800" cy="3841532"/>
          </a:xfrm>
          <a:prstGeom prst="rect">
            <a:avLst/>
          </a:prstGeom>
        </p:spPr>
      </p:pic>
      <p:pic>
        <p:nvPicPr>
          <p:cNvPr id="9" name="Imagen 8">
            <a:extLst>
              <a:ext uri="{FF2B5EF4-FFF2-40B4-BE49-F238E27FC236}">
                <a16:creationId xmlns:a16="http://schemas.microsoft.com/office/drawing/2014/main" id="{DE6A66C0-95FD-32CD-EAC7-6D91764EBD92}"/>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370453" y="1579554"/>
            <a:ext cx="1865440" cy="2831081"/>
          </a:xfrm>
          <a:prstGeom prst="rect">
            <a:avLst/>
          </a:prstGeom>
        </p:spPr>
      </p:pic>
    </p:spTree>
    <p:extLst>
      <p:ext uri="{BB962C8B-B14F-4D97-AF65-F5344CB8AC3E}">
        <p14:creationId xmlns:p14="http://schemas.microsoft.com/office/powerpoint/2010/main" val="3355129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981286" y="890708"/>
            <a:ext cx="4349839"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a:t>
            </a:r>
            <a:fld id="{A7BEFE61-7643-4659-8F3A-2A33A74E1787}" type="datetime4">
              <a:rPr lang="es-MX" sz="1200" b="1" kern="0" smtClean="0">
                <a:solidFill>
                  <a:schemeClr val="accent6">
                    <a:lumMod val="50000"/>
                  </a:schemeClr>
                </a:solidFill>
                <a:latin typeface="Verdana" panose="020B0604030504040204" pitchFamily="34" charset="0"/>
                <a:ea typeface="Verdana" panose="020B0604030504040204" pitchFamily="34" charset="0"/>
                <a:cs typeface="Arial"/>
                <a:sym typeface="Arial"/>
              </a:rPr>
              <a:t>9 de septiembre de 2024</a:t>
            </a:fld>
            <a:endPar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endParaRP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261815" y="1392339"/>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a:xfrm>
            <a:off x="3878387" y="2179463"/>
            <a:ext cx="2492066" cy="2712665"/>
          </a:xfrm>
          <a:prstGeom prst="rect">
            <a:avLst/>
          </a:prstGeom>
        </p:spPr>
      </p:pic>
      <p:pic>
        <p:nvPicPr>
          <p:cNvPr id="3" name="Imagen 2">
            <a:extLst>
              <a:ext uri="{FF2B5EF4-FFF2-40B4-BE49-F238E27FC236}">
                <a16:creationId xmlns:a16="http://schemas.microsoft.com/office/drawing/2014/main" id="{3DD4DC3A-60BF-823D-8B1B-C8E22A45FB29}"/>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10161602" y="1579554"/>
            <a:ext cx="1865439" cy="3636258"/>
          </a:xfrm>
          <a:prstGeom prst="rect">
            <a:avLst/>
          </a:prstGeom>
        </p:spPr>
      </p:pic>
      <p:pic>
        <p:nvPicPr>
          <p:cNvPr id="4" name="Imagen 3">
            <a:extLst>
              <a:ext uri="{FF2B5EF4-FFF2-40B4-BE49-F238E27FC236}">
                <a16:creationId xmlns:a16="http://schemas.microsoft.com/office/drawing/2014/main" id="{1AC09AB7-4ADF-9ADD-0270-A73E5DA4EC0C}"/>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235893" y="1579554"/>
            <a:ext cx="1864800" cy="3841532"/>
          </a:xfrm>
          <a:prstGeom prst="rect">
            <a:avLst/>
          </a:prstGeom>
        </p:spPr>
      </p:pic>
      <p:pic>
        <p:nvPicPr>
          <p:cNvPr id="6" name="Imagen 5">
            <a:extLst>
              <a:ext uri="{FF2B5EF4-FFF2-40B4-BE49-F238E27FC236}">
                <a16:creationId xmlns:a16="http://schemas.microsoft.com/office/drawing/2014/main" id="{18A66F15-3087-269F-2973-B20CB6D9DB6B}"/>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370453" y="1579554"/>
            <a:ext cx="1865440" cy="2831081"/>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135;p3"/>
          <p:cNvGraphicFramePr/>
          <p:nvPr>
            <p:extLst>
              <p:ext uri="{D42A27DB-BD31-4B8C-83A1-F6EECF244321}">
                <p14:modId xmlns:p14="http://schemas.microsoft.com/office/powerpoint/2010/main" val="795646010"/>
              </p:ext>
            </p:extLst>
          </p:nvPr>
        </p:nvGraphicFramePr>
        <p:xfrm>
          <a:off x="5460960" y="1138352"/>
          <a:ext cx="6035307" cy="3713566"/>
        </p:xfrm>
        <a:graphic>
          <a:graphicData uri="http://schemas.openxmlformats.org/drawingml/2006/table">
            <a:tbl>
              <a:tblPr>
                <a:noFill/>
              </a:tblPr>
              <a:tblGrid>
                <a:gridCol w="885475">
                  <a:extLst>
                    <a:ext uri="{9D8B030D-6E8A-4147-A177-3AD203B41FA5}">
                      <a16:colId xmlns:a16="http://schemas.microsoft.com/office/drawing/2014/main" val="20000"/>
                    </a:ext>
                  </a:extLst>
                </a:gridCol>
                <a:gridCol w="5149832">
                  <a:extLst>
                    <a:ext uri="{9D8B030D-6E8A-4147-A177-3AD203B41FA5}">
                      <a16:colId xmlns:a16="http://schemas.microsoft.com/office/drawing/2014/main" val="20001"/>
                    </a:ext>
                  </a:extLst>
                </a:gridCol>
              </a:tblGrid>
              <a:tr h="442645">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80764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lvl="1" indent="0" algn="just" defTabSz="914400" rtl="0" eaLnBrk="1" fontAlgn="b" latinLnBrk="0" hangingPunct="1"/>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BOLÍVAR : San Martín De Loba.</a:t>
                      </a:r>
                    </a:p>
                    <a:p>
                      <a:pPr marL="88900" lvl="1" indent="0" algn="just" defTabSz="914400" rtl="0" eaLnBrk="1" fontAlgn="b" latinLnBrk="0" hangingPunct="1"/>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CESAR : Pueblo Bello.</a:t>
                      </a:r>
                    </a:p>
                    <a:p>
                      <a:pPr marL="88900" lvl="1" indent="0" algn="just" defTabSz="914400" rtl="0" eaLnBrk="1" fontAlgn="b" latinLnBrk="0" hangingPunct="1"/>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LA GUAJIRA : Dibulla, Riohacha.</a:t>
                      </a:r>
                    </a:p>
                    <a:p>
                      <a:pPr marL="88900" lvl="1" indent="0" algn="just" defTabSz="914400" rtl="0" eaLnBrk="1" fontAlgn="b" latinLnBrk="0" hangingPunct="1"/>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MAGDALENA : Ciénaga, Santa Marta.</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9525" marR="9525" marT="9525" marB="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143960">
                <a:tc>
                  <a:txBody>
                    <a:bodyPr/>
                    <a:lstStyle/>
                    <a:p>
                      <a:pPr marL="0" marR="0" lvl="0" indent="0" algn="ctr" rtl="0">
                        <a:lnSpc>
                          <a:spcPct val="107000"/>
                        </a:lnSpc>
                        <a:spcBef>
                          <a:spcPts val="0"/>
                        </a:spcBef>
                        <a:spcAft>
                          <a:spcPts val="0"/>
                        </a:spcAft>
                        <a:buClr>
                          <a:schemeClr val="dk1"/>
                        </a:buClr>
                        <a:buSzPts val="1000"/>
                        <a:buFont typeface="Calibri"/>
                        <a:buNone/>
                      </a:pPr>
                      <a:r>
                        <a:rPr lang="es-CO" sz="1050" b="1" u="none" strike="noStrike" cap="none">
                          <a:solidFill>
                            <a:srgbClr val="000000"/>
                          </a:solidFill>
                          <a:latin typeface="Verdana" panose="020B0604030504040204" pitchFamily="34" charset="0"/>
                          <a:ea typeface="Verdana" panose="020B0604030504040204" pitchFamily="34" charset="0"/>
                          <a:cs typeface="Arial Narrow"/>
                          <a:sym typeface="Arial Narrow"/>
                        </a:rPr>
                        <a:t> </a:t>
                      </a: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BOLÍVAR : Achí, Montecristo, Río Viejo, San Jacinto Del Cauca, </a:t>
                      </a:r>
                      <a:r>
                        <a:rPr kumimoji="0" lang="es-CO"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mn-cs"/>
                        </a:rPr>
                        <a:t>Tiquisio</a:t>
                      </a:r>
                      <a:r>
                        <a:rPr kumimoji="0" lang="es-CO"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a:t>
                      </a:r>
                    </a:p>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CESAR : El Copey, La Paz, Manaure Balcón Del Cesar, Valledupar.</a:t>
                      </a:r>
                    </a:p>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CÓRDOBA : Montelíbano, Puerto Libertador, San José De </a:t>
                      </a:r>
                      <a:r>
                        <a:rPr kumimoji="0" lang="es-CO"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mn-cs"/>
                        </a:rPr>
                        <a:t>Uré</a:t>
                      </a:r>
                      <a:r>
                        <a:rPr kumimoji="0" lang="es-CO"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Tierralta.</a:t>
                      </a:r>
                    </a:p>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LA GUAJIRA : Albania, Barrancas, Distracción, El Molino, Fonseca, </a:t>
                      </a:r>
                      <a:r>
                        <a:rPr kumimoji="0" lang="es-CO"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mn-cs"/>
                        </a:rPr>
                        <a:t>Hatonuevo</a:t>
                      </a:r>
                      <a:r>
                        <a:rPr kumimoji="0" lang="es-CO"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La Jagua Del Pilar, San Juan Del Cesar, Urumita, Villanueva.</a:t>
                      </a:r>
                    </a:p>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MAGDALENA : Aracataca, Fundación.</a:t>
                      </a:r>
                    </a:p>
                  </a:txBody>
                  <a:tcPr marL="9525" marR="9525" marT="9525" marB="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r h="1319321">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ATLÁNTICO : Repelón.</a:t>
                      </a:r>
                    </a:p>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BOLÍVAR : Arenal, Barranco De Loba, Cantagallo, Clemencia, Mahates, San Pablo, Santa Catalina, Villanueva.</a:t>
                      </a:r>
                    </a:p>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CESAR : Agustín Codazzi, Bosconia, González, La Gloria, La Jagua De Ibirico, Pailitas, Pelaya, San Diego, Tamalameque.</a:t>
                      </a:r>
                    </a:p>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CÓRDOBA : Canalete, Montería, Valencia.</a:t>
                      </a:r>
                    </a:p>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LA GUAJIRA : Maicao.</a:t>
                      </a:r>
                    </a:p>
                    <a:p>
                      <a:pPr marL="88900" marR="0" lvl="1" indent="0" algn="just" defTabSz="914400" rtl="0" eaLnBrk="1" fontAlgn="b"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MAGDALENA : Zona Bananera.</a:t>
                      </a:r>
                    </a:p>
                  </a:txBody>
                  <a:tcPr marL="9525" marR="9525" marT="9525" marB="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20040434"/>
                  </a:ext>
                </a:extLst>
              </a:tr>
            </a:tbl>
          </a:graphicData>
        </a:graphic>
      </p:graphicFrame>
      <p:pic>
        <p:nvPicPr>
          <p:cNvPr id="4" name="Google Shape;140;p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5" name="Google Shape;142;p3"/>
          <p:cNvPicPr preferRelativeResize="0"/>
          <p:nvPr/>
        </p:nvPicPr>
        <p:blipFill rotWithShape="1">
          <a:blip r:embed="rId4">
            <a:alphaModFix/>
          </a:blip>
          <a:srcRect/>
          <a:stretch/>
        </p:blipFill>
        <p:spPr>
          <a:xfrm>
            <a:off x="5657884" y="3888549"/>
            <a:ext cx="476980" cy="448214"/>
          </a:xfrm>
          <a:prstGeom prst="rect">
            <a:avLst/>
          </a:prstGeom>
          <a:noFill/>
          <a:ln>
            <a:noFill/>
          </a:ln>
        </p:spPr>
      </p:pic>
      <p:pic>
        <p:nvPicPr>
          <p:cNvPr id="6" name="Google Shape;143;p3"/>
          <p:cNvPicPr preferRelativeResize="0"/>
          <p:nvPr/>
        </p:nvPicPr>
        <p:blipFill rotWithShape="1">
          <a:blip r:embed="rId5">
            <a:alphaModFix/>
          </a:blip>
          <a:srcRect/>
          <a:stretch/>
        </p:blipFill>
        <p:spPr>
          <a:xfrm>
            <a:off x="5656384" y="2718797"/>
            <a:ext cx="476980" cy="448214"/>
          </a:xfrm>
          <a:prstGeom prst="rect">
            <a:avLst/>
          </a:prstGeom>
          <a:noFill/>
          <a:ln>
            <a:noFill/>
          </a:ln>
        </p:spPr>
      </p:pic>
      <p:pic>
        <p:nvPicPr>
          <p:cNvPr id="7" name="Google Shape;144;p3" descr="Recurso 25.png"/>
          <p:cNvPicPr preferRelativeResize="0"/>
          <p:nvPr/>
        </p:nvPicPr>
        <p:blipFill rotWithShape="1">
          <a:blip r:embed="rId6">
            <a:alphaModFix/>
          </a:blip>
          <a:srcRect/>
          <a:stretch/>
        </p:blipFill>
        <p:spPr>
          <a:xfrm>
            <a:off x="5656384" y="1727424"/>
            <a:ext cx="439616" cy="439615"/>
          </a:xfrm>
          <a:prstGeom prst="rect">
            <a:avLst/>
          </a:prstGeom>
          <a:noFill/>
          <a:ln>
            <a:noFill/>
          </a:ln>
        </p:spPr>
      </p:pic>
    </p:spTree>
    <p:extLst>
      <p:ext uri="{BB962C8B-B14F-4D97-AF65-F5344CB8AC3E}">
        <p14:creationId xmlns:p14="http://schemas.microsoft.com/office/powerpoint/2010/main" val="262002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533610" y="1085850"/>
            <a:ext cx="4007973" cy="5457324"/>
          </a:xfrm>
          <a:prstGeom prst="rect">
            <a:avLst/>
          </a:prstGeom>
          <a:noFill/>
          <a:ln>
            <a:noFill/>
          </a:ln>
        </p:spPr>
      </p:pic>
      <p:graphicFrame>
        <p:nvGraphicFramePr>
          <p:cNvPr id="4" name="Google Shape;135;p3">
            <a:extLst>
              <a:ext uri="{FF2B5EF4-FFF2-40B4-BE49-F238E27FC236}">
                <a16:creationId xmlns:a16="http://schemas.microsoft.com/office/drawing/2014/main" id="{AAB2DD27-713F-FCB0-043D-B1B6F576C082}"/>
              </a:ext>
            </a:extLst>
          </p:cNvPr>
          <p:cNvGraphicFramePr/>
          <p:nvPr>
            <p:extLst>
              <p:ext uri="{D42A27DB-BD31-4B8C-83A1-F6EECF244321}">
                <p14:modId xmlns:p14="http://schemas.microsoft.com/office/powerpoint/2010/main" val="1579786864"/>
              </p:ext>
            </p:extLst>
          </p:nvPr>
        </p:nvGraphicFramePr>
        <p:xfrm>
          <a:off x="4772513" y="1509462"/>
          <a:ext cx="7117979" cy="4610100"/>
        </p:xfrm>
        <a:graphic>
          <a:graphicData uri="http://schemas.openxmlformats.org/drawingml/2006/table">
            <a:tbl>
              <a:tblPr>
                <a:noFill/>
              </a:tblPr>
              <a:tblGrid>
                <a:gridCol w="1076569">
                  <a:extLst>
                    <a:ext uri="{9D8B030D-6E8A-4147-A177-3AD203B41FA5}">
                      <a16:colId xmlns:a16="http://schemas.microsoft.com/office/drawing/2014/main" val="20000"/>
                    </a:ext>
                  </a:extLst>
                </a:gridCol>
                <a:gridCol w="6041410">
                  <a:extLst>
                    <a:ext uri="{9D8B030D-6E8A-4147-A177-3AD203B41FA5}">
                      <a16:colId xmlns:a16="http://schemas.microsoft.com/office/drawing/2014/main" val="20001"/>
                    </a:ext>
                  </a:extLst>
                </a:gridCol>
              </a:tblGrid>
              <a:tr h="396938">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18029">
                <a:tc>
                  <a:txBody>
                    <a:bodyPr/>
                    <a:lstStyle/>
                    <a:p>
                      <a:pPr marL="0" marR="0" lvl="0" indent="0" algn="ctr" rtl="0">
                        <a:lnSpc>
                          <a:spcPct val="100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lnSpc>
                          <a:spcPct val="100000"/>
                        </a:lnSpc>
                      </a:pPr>
                      <a:r>
                        <a:rPr lang="pt-BR" sz="1000" b="0" i="0" u="none" strike="noStrike" dirty="0">
                          <a:solidFill>
                            <a:srgbClr val="000000"/>
                          </a:solidFill>
                          <a:effectLst/>
                          <a:latin typeface="Verdana" panose="020B0604030504040204" pitchFamily="34" charset="0"/>
                          <a:ea typeface="Verdana" panose="020B0604030504040204" pitchFamily="34" charset="0"/>
                        </a:rPr>
                        <a:t>ANTIOQUIA : </a:t>
                      </a:r>
                      <a:r>
                        <a:rPr lang="pt-BR" sz="1000" b="0" i="0" u="none" strike="noStrike" dirty="0" err="1">
                          <a:solidFill>
                            <a:srgbClr val="000000"/>
                          </a:solidFill>
                          <a:effectLst/>
                          <a:latin typeface="Verdana" panose="020B0604030504040204" pitchFamily="34" charset="0"/>
                          <a:ea typeface="Verdana" panose="020B0604030504040204" pitchFamily="34" charset="0"/>
                        </a:rPr>
                        <a:t>Apartadó</a:t>
                      </a:r>
                      <a:r>
                        <a:rPr lang="pt-BR" sz="1000" b="0" i="0" u="none" strike="noStrike" dirty="0">
                          <a:solidFill>
                            <a:srgbClr val="000000"/>
                          </a:solidFill>
                          <a:effectLst/>
                          <a:latin typeface="Verdana" panose="020B0604030504040204" pitchFamily="34" charset="0"/>
                          <a:ea typeface="Verdana" panose="020B0604030504040204" pitchFamily="34" charset="0"/>
                        </a:rPr>
                        <a:t>, </a:t>
                      </a:r>
                      <a:r>
                        <a:rPr lang="pt-BR" sz="1000" b="0" i="0" u="none" strike="noStrike" dirty="0" err="1">
                          <a:solidFill>
                            <a:srgbClr val="000000"/>
                          </a:solidFill>
                          <a:effectLst/>
                          <a:latin typeface="Verdana" panose="020B0604030504040204" pitchFamily="34" charset="0"/>
                          <a:ea typeface="Verdana" panose="020B0604030504040204" pitchFamily="34" charset="0"/>
                        </a:rPr>
                        <a:t>Tarazá</a:t>
                      </a:r>
                      <a:r>
                        <a:rPr lang="pt-BR" sz="1000" b="0" i="0" u="none" strike="noStrike" dirty="0">
                          <a:solidFill>
                            <a:srgbClr val="000000"/>
                          </a:solidFill>
                          <a:effectLst/>
                          <a:latin typeface="Verdana" panose="020B0604030504040204" pitchFamily="34" charset="0"/>
                          <a:ea typeface="Verdana" panose="020B0604030504040204" pitchFamily="34" charset="0"/>
                        </a:rPr>
                        <a:t>, Turbo.</a:t>
                      </a:r>
                    </a:p>
                    <a:p>
                      <a:pPr algn="l" fontAlgn="b">
                        <a:lnSpc>
                          <a:spcPct val="100000"/>
                        </a:lnSpc>
                      </a:pPr>
                      <a:r>
                        <a:rPr lang="pt-BR" sz="1000" b="0" i="0" u="none" strike="noStrike" dirty="0">
                          <a:solidFill>
                            <a:srgbClr val="000000"/>
                          </a:solidFill>
                          <a:effectLst/>
                          <a:latin typeface="Verdana" panose="020B0604030504040204" pitchFamily="34" charset="0"/>
                          <a:ea typeface="Verdana" panose="020B0604030504040204" pitchFamily="34" charset="0"/>
                        </a:rPr>
                        <a:t>BOYACÁ : Cubará.</a:t>
                      </a:r>
                    </a:p>
                    <a:p>
                      <a:pPr algn="l" fontAlgn="b">
                        <a:lnSpc>
                          <a:spcPct val="100000"/>
                        </a:lnSpc>
                      </a:pPr>
                      <a:r>
                        <a:rPr lang="pt-BR" sz="1000" b="0" i="0" u="none" strike="noStrike" dirty="0">
                          <a:solidFill>
                            <a:srgbClr val="000000"/>
                          </a:solidFill>
                          <a:effectLst/>
                          <a:latin typeface="Verdana" panose="020B0604030504040204" pitchFamily="34" charset="0"/>
                          <a:ea typeface="Verdana" panose="020B0604030504040204" pitchFamily="34" charset="0"/>
                        </a:rPr>
                        <a:t>NORTE DE SANTANDER : Toledo.</a:t>
                      </a:r>
                      <a:endParaRPr lang="es-CO"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961009">
                <a:tc>
                  <a:txBody>
                    <a:bodyPr/>
                    <a:lstStyle/>
                    <a:p>
                      <a:pPr marL="0" marR="0" lvl="0" indent="0" algn="ctr" rtl="0">
                        <a:lnSpc>
                          <a:spcPct val="100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lnSpc>
                          <a:spcPct val="100000"/>
                        </a:lnSpc>
                      </a:pPr>
                      <a:r>
                        <a:rPr lang="es-CO" sz="1000" b="0" i="0" u="none" strike="noStrike" dirty="0">
                          <a:solidFill>
                            <a:srgbClr val="000000"/>
                          </a:solidFill>
                          <a:effectLst/>
                          <a:latin typeface="Verdana" panose="020B0604030504040204" pitchFamily="34" charset="0"/>
                          <a:ea typeface="Verdana" panose="020B0604030504040204" pitchFamily="34" charset="0"/>
                        </a:rPr>
                        <a:t>ANTIOQUIA : Alejandría, Amalfi, Anorí, Briceño, Campamento, Carolina, Cáceres, Dabeiba, Gómez Plata, Ituango, Murindó, Mutatá, Peque, San Carlos, San Rafael, San Roque, Toledo, Valdivia, Vigía Del Fuerte, Yalí, Yarumal, Yolombó.</a:t>
                      </a:r>
                    </a:p>
                    <a:p>
                      <a:pPr algn="l" fontAlgn="b">
                        <a:lnSpc>
                          <a:spcPct val="100000"/>
                        </a:lnSpc>
                      </a:pPr>
                      <a:r>
                        <a:rPr lang="es-CO" sz="1000" b="0" i="0" u="none" strike="noStrike" dirty="0">
                          <a:solidFill>
                            <a:srgbClr val="000000"/>
                          </a:solidFill>
                          <a:effectLst/>
                          <a:latin typeface="Verdana" panose="020B0604030504040204" pitchFamily="34" charset="0"/>
                          <a:ea typeface="Verdana" panose="020B0604030504040204" pitchFamily="34" charset="0"/>
                        </a:rPr>
                        <a:t>BOYACÁ : Chiscas, Güicán De La Sierra.</a:t>
                      </a:r>
                    </a:p>
                    <a:p>
                      <a:pPr algn="l" fontAlgn="b">
                        <a:lnSpc>
                          <a:spcPct val="100000"/>
                        </a:lnSpc>
                      </a:pPr>
                      <a:r>
                        <a:rPr lang="es-CO" sz="1000" b="0" i="0" u="none" strike="noStrike" dirty="0">
                          <a:solidFill>
                            <a:srgbClr val="000000"/>
                          </a:solidFill>
                          <a:effectLst/>
                          <a:latin typeface="Verdana" panose="020B0604030504040204" pitchFamily="34" charset="0"/>
                          <a:ea typeface="Verdana" panose="020B0604030504040204" pitchFamily="34" charset="0"/>
                        </a:rPr>
                        <a:t>CUNDINAMARCA : Guaduas.</a:t>
                      </a:r>
                    </a:p>
                    <a:p>
                      <a:pPr algn="l" fontAlgn="b">
                        <a:lnSpc>
                          <a:spcPct val="100000"/>
                        </a:lnSpc>
                      </a:pPr>
                      <a:r>
                        <a:rPr lang="es-CO" sz="1000" b="0" i="0" u="none" strike="noStrike" dirty="0">
                          <a:solidFill>
                            <a:srgbClr val="000000"/>
                          </a:solidFill>
                          <a:effectLst/>
                          <a:latin typeface="Verdana" panose="020B0604030504040204" pitchFamily="34" charset="0"/>
                          <a:ea typeface="Verdana" panose="020B0604030504040204" pitchFamily="34" charset="0"/>
                        </a:rPr>
                        <a:t>NORTE DE SANTANDER : Chitagá.</a:t>
                      </a:r>
                    </a:p>
                    <a:p>
                      <a:pPr algn="l" fontAlgn="b">
                        <a:lnSpc>
                          <a:spcPct val="100000"/>
                        </a:lnSpc>
                      </a:pPr>
                      <a:r>
                        <a:rPr lang="es-CO" sz="1000" b="0" i="0" u="none" strike="noStrike" dirty="0">
                          <a:solidFill>
                            <a:srgbClr val="000000"/>
                          </a:solidFill>
                          <a:effectLst/>
                          <a:latin typeface="Verdana" panose="020B0604030504040204" pitchFamily="34" charset="0"/>
                          <a:ea typeface="Verdana" panose="020B0604030504040204" pitchFamily="34" charset="0"/>
                        </a:rPr>
                        <a:t>SANTANDER : Simacota, Suaita.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51042015"/>
                  </a:ext>
                </a:extLst>
              </a:tr>
              <a:tr h="961009">
                <a:tc>
                  <a:txBody>
                    <a:bodyPr/>
                    <a:lstStyle/>
                    <a:p>
                      <a:pPr marL="0" marR="0" lvl="0" indent="0" algn="ctr" rtl="0">
                        <a:lnSpc>
                          <a:spcPct val="100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ANTIOQUIA : Angostura, Arboletes, Caracolí, Carepa, Chigorodó, Cisneros, Cocorná, </a:t>
                      </a:r>
                      <a:r>
                        <a:rPr lang="es-CO" sz="1000" b="0" i="0" u="none" strike="noStrike" dirty="0" err="1">
                          <a:solidFill>
                            <a:srgbClr val="000000"/>
                          </a:solidFill>
                          <a:effectLst/>
                          <a:latin typeface="Verdana" panose="020B0604030504040204" pitchFamily="34" charset="0"/>
                          <a:ea typeface="Verdana" panose="020B0604030504040204" pitchFamily="34" charset="0"/>
                        </a:rPr>
                        <a:t>Donmatías</a:t>
                      </a:r>
                      <a:r>
                        <a:rPr lang="es-CO" sz="1000" b="0" i="0" u="none" strike="noStrike" dirty="0">
                          <a:solidFill>
                            <a:srgbClr val="000000"/>
                          </a:solidFill>
                          <a:effectLst/>
                          <a:latin typeface="Verdana" panose="020B0604030504040204" pitchFamily="34" charset="0"/>
                          <a:ea typeface="Verdana" panose="020B0604030504040204" pitchFamily="34" charset="0"/>
                        </a:rPr>
                        <a:t>, El Bagre, El Carmen De Viboral, Frontino, Granada, Guadalupe, Maceo, Nechí, Necoclí, Puerto Nare, Sabanalarga, San Francisco, San Luis, San Pedro De Urabá, Santa Rosa De Osos, Santo Domingo, Segovia, Sonsón, Urrao, </a:t>
                      </a:r>
                      <a:r>
                        <a:rPr lang="es-CO" sz="1000" b="0" i="0" u="none" strike="noStrike" dirty="0" err="1">
                          <a:solidFill>
                            <a:srgbClr val="000000"/>
                          </a:solidFill>
                          <a:effectLst/>
                          <a:latin typeface="Verdana" panose="020B0604030504040204" pitchFamily="34" charset="0"/>
                          <a:ea typeface="Verdana" panose="020B0604030504040204" pitchFamily="34" charset="0"/>
                        </a:rPr>
                        <a:t>Vegachí</a:t>
                      </a:r>
                      <a:r>
                        <a:rPr lang="es-CO" sz="1000" b="0" i="0" u="none" strike="noStrike" dirty="0">
                          <a:solidFill>
                            <a:srgbClr val="000000"/>
                          </a:solidFill>
                          <a:effectLst/>
                          <a:latin typeface="Verdana" panose="020B0604030504040204" pitchFamily="34" charset="0"/>
                          <a:ea typeface="Verdana" panose="020B0604030504040204" pitchFamily="34" charset="0"/>
                        </a:rPr>
                        <a:t>, Zaragoza.</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BOYACÁ : </a:t>
                      </a:r>
                      <a:r>
                        <a:rPr lang="es-CO" sz="1000" b="0" i="0" u="none" strike="noStrike" dirty="0" err="1">
                          <a:solidFill>
                            <a:srgbClr val="000000"/>
                          </a:solidFill>
                          <a:effectLst/>
                          <a:latin typeface="Verdana" panose="020B0604030504040204" pitchFamily="34" charset="0"/>
                          <a:ea typeface="Verdana" panose="020B0604030504040204" pitchFamily="34" charset="0"/>
                        </a:rPr>
                        <a:t>Chitaraque</a:t>
                      </a:r>
                      <a:r>
                        <a:rPr lang="es-CO" sz="1000" b="0" i="0" u="none" strike="noStrike" dirty="0">
                          <a:solidFill>
                            <a:srgbClr val="000000"/>
                          </a:solidFill>
                          <a:effectLst/>
                          <a:latin typeface="Verdana" panose="020B0604030504040204" pitchFamily="34" charset="0"/>
                          <a:ea typeface="Verdana" panose="020B0604030504040204" pitchFamily="34" charset="0"/>
                        </a:rPr>
                        <a:t>, Paya, Santana.</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NORTE DE SANTANDER : Convención, El Carmen, Ocaña, San Calixto, Sardinata, Teorama, Tibú.</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RISARALDA : Pueblo Rico.</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SANTANDER : Chima, Confines, Coromoro, El Carmen De Chucurí, Guadalupe, Guapotá, Hato, Ocamonte, Oiba, Palmar, Palmas Del Socorro, Páramo, San Benito, Santa Helena Del Opón, Socorro, Valle De San José.</a:t>
                      </a:r>
                    </a:p>
                    <a:p>
                      <a:pPr algn="l" fontAlgn="b">
                        <a:lnSpc>
                          <a:spcPct val="100000"/>
                        </a:lnSpc>
                      </a:pPr>
                      <a:endParaRPr lang="es-CO"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60182801"/>
                  </a:ext>
                </a:extLst>
              </a:tr>
            </a:tbl>
          </a:graphicData>
        </a:graphic>
      </p:graphicFrame>
      <p:pic>
        <p:nvPicPr>
          <p:cNvPr id="7" name="Google Shape;144;p3" descr="Recurso 25.png"/>
          <p:cNvPicPr preferRelativeResize="0"/>
          <p:nvPr/>
        </p:nvPicPr>
        <p:blipFill rotWithShape="1">
          <a:blip r:embed="rId4">
            <a:alphaModFix/>
          </a:blip>
          <a:srcRect/>
          <a:stretch/>
        </p:blipFill>
        <p:spPr>
          <a:xfrm>
            <a:off x="5037981" y="2079081"/>
            <a:ext cx="439616" cy="439615"/>
          </a:xfrm>
          <a:prstGeom prst="rect">
            <a:avLst/>
          </a:prstGeom>
          <a:noFill/>
          <a:ln>
            <a:noFill/>
          </a:ln>
        </p:spPr>
      </p:pic>
      <p:pic>
        <p:nvPicPr>
          <p:cNvPr id="13" name="Google Shape;143;p3"/>
          <p:cNvPicPr preferRelativeResize="0"/>
          <p:nvPr/>
        </p:nvPicPr>
        <p:blipFill rotWithShape="1">
          <a:blip r:embed="rId5">
            <a:alphaModFix/>
          </a:blip>
          <a:srcRect/>
          <a:stretch/>
        </p:blipFill>
        <p:spPr>
          <a:xfrm>
            <a:off x="5044984" y="3088315"/>
            <a:ext cx="476980" cy="448214"/>
          </a:xfrm>
          <a:prstGeom prst="rect">
            <a:avLst/>
          </a:prstGeom>
          <a:noFill/>
          <a:ln>
            <a:noFill/>
          </a:ln>
        </p:spPr>
      </p:pic>
      <p:pic>
        <p:nvPicPr>
          <p:cNvPr id="3" name="Google Shape;142;p3">
            <a:extLst>
              <a:ext uri="{FF2B5EF4-FFF2-40B4-BE49-F238E27FC236}">
                <a16:creationId xmlns:a16="http://schemas.microsoft.com/office/drawing/2014/main" id="{18C40BFF-E9A3-D027-00D8-9E1FA3D6E357}"/>
              </a:ext>
            </a:extLst>
          </p:cNvPr>
          <p:cNvPicPr preferRelativeResize="0"/>
          <p:nvPr/>
        </p:nvPicPr>
        <p:blipFill rotWithShape="1">
          <a:blip r:embed="rId6">
            <a:alphaModFix/>
          </a:blip>
          <a:srcRect/>
          <a:stretch/>
        </p:blipFill>
        <p:spPr>
          <a:xfrm>
            <a:off x="5026302" y="4841853"/>
            <a:ext cx="476980" cy="448214"/>
          </a:xfrm>
          <a:prstGeom prst="rect">
            <a:avLst/>
          </a:prstGeom>
          <a:noFill/>
          <a:ln>
            <a:noFill/>
          </a:ln>
        </p:spPr>
      </p:pic>
    </p:spTree>
    <p:extLst>
      <p:ext uri="{BB962C8B-B14F-4D97-AF65-F5344CB8AC3E}">
        <p14:creationId xmlns:p14="http://schemas.microsoft.com/office/powerpoint/2010/main" val="269024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00050" y="842962"/>
            <a:ext cx="3622349" cy="5447797"/>
          </a:xfrm>
          <a:prstGeom prst="rect">
            <a:avLst/>
          </a:prstGeom>
          <a:noFill/>
          <a:ln>
            <a:noFill/>
          </a:ln>
        </p:spPr>
      </p:pic>
      <p:graphicFrame>
        <p:nvGraphicFramePr>
          <p:cNvPr id="10" name="Google Shape;135;p3"/>
          <p:cNvGraphicFramePr/>
          <p:nvPr>
            <p:extLst>
              <p:ext uri="{D42A27DB-BD31-4B8C-83A1-F6EECF244321}">
                <p14:modId xmlns:p14="http://schemas.microsoft.com/office/powerpoint/2010/main" val="2728674526"/>
              </p:ext>
            </p:extLst>
          </p:nvPr>
        </p:nvGraphicFramePr>
        <p:xfrm>
          <a:off x="4389043" y="1728384"/>
          <a:ext cx="6906582" cy="3120760"/>
        </p:xfrm>
        <a:graphic>
          <a:graphicData uri="http://schemas.openxmlformats.org/drawingml/2006/table">
            <a:tbl>
              <a:tblPr>
                <a:noFill/>
              </a:tblPr>
              <a:tblGrid>
                <a:gridCol w="1044595">
                  <a:extLst>
                    <a:ext uri="{9D8B030D-6E8A-4147-A177-3AD203B41FA5}">
                      <a16:colId xmlns:a16="http://schemas.microsoft.com/office/drawing/2014/main" val="20000"/>
                    </a:ext>
                  </a:extLst>
                </a:gridCol>
                <a:gridCol w="5861987">
                  <a:extLst>
                    <a:ext uri="{9D8B030D-6E8A-4147-A177-3AD203B41FA5}">
                      <a16:colId xmlns:a16="http://schemas.microsoft.com/office/drawing/2014/main" val="20001"/>
                    </a:ext>
                  </a:extLst>
                </a:gridCol>
              </a:tblGrid>
              <a:tr h="482554">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1034286">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CHOCÓ : Alto Baudó, Bagadó, Bahía Solano, Bajo Baudó, Bojayá, Carmen Del Darién, Condoto, Cértegui, El Cantón Del San Pablo, El Carmen De Atrato, El Litoral Del San Juan, Istmina, Lloró, Medio Baudó, Nuquí, </a:t>
                      </a:r>
                      <a:r>
                        <a:rPr lang="es-CO" sz="1000" b="0" i="0" u="none" strike="noStrike" dirty="0" err="1">
                          <a:solidFill>
                            <a:srgbClr val="000000"/>
                          </a:solidFill>
                          <a:effectLst/>
                          <a:latin typeface="Verdana" panose="020B0604030504040204" pitchFamily="34" charset="0"/>
                          <a:ea typeface="Verdana" panose="020B0604030504040204" pitchFamily="34" charset="0"/>
                        </a:rPr>
                        <a:t>Nóvita</a:t>
                      </a:r>
                      <a:r>
                        <a:rPr lang="es-CO" sz="1000" b="0" i="0" u="none" strike="noStrike" dirty="0">
                          <a:solidFill>
                            <a:srgbClr val="000000"/>
                          </a:solidFill>
                          <a:effectLst/>
                          <a:latin typeface="Verdana" panose="020B0604030504040204" pitchFamily="34" charset="0"/>
                          <a:ea typeface="Verdana" panose="020B0604030504040204" pitchFamily="34" charset="0"/>
                        </a:rPr>
                        <a:t>, Quibdó, Río Iró, Río Quito, Tadó.</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VALLE DEL CAUCA : Buenaventura.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760485">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CAUCA : López De Micay, Piamonte, Santa Rosa.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CHOCÓ : Acandí, Juradó, Medio Atrato, Riosucio, San José Del Palmar, </a:t>
                      </a:r>
                      <a:r>
                        <a:rPr lang="es-ES" sz="1000" b="0" i="0" u="none" strike="noStrike" dirty="0" err="1">
                          <a:solidFill>
                            <a:srgbClr val="000000"/>
                          </a:solidFill>
                          <a:effectLst/>
                          <a:latin typeface="Verdana" panose="020B0604030504040204" pitchFamily="34" charset="0"/>
                          <a:ea typeface="Verdana" panose="020B0604030504040204" pitchFamily="34" charset="0"/>
                        </a:rPr>
                        <a:t>Sipí</a:t>
                      </a:r>
                      <a:r>
                        <a:rPr lang="es-ES" sz="1000" b="0" i="0" u="none" strike="noStrike" dirty="0">
                          <a:solidFill>
                            <a:srgbClr val="000000"/>
                          </a:solidFill>
                          <a:effectLst/>
                          <a:latin typeface="Verdana" panose="020B0604030504040204" pitchFamily="34" charset="0"/>
                          <a:ea typeface="Verdana" panose="020B0604030504040204" pitchFamily="34" charset="0"/>
                        </a:rPr>
                        <a:t>, </a:t>
                      </a:r>
                      <a:r>
                        <a:rPr lang="es-ES" sz="1000" b="0" i="0" u="none" strike="noStrike" dirty="0" err="1">
                          <a:solidFill>
                            <a:srgbClr val="000000"/>
                          </a:solidFill>
                          <a:effectLst/>
                          <a:latin typeface="Verdana" panose="020B0604030504040204" pitchFamily="34" charset="0"/>
                          <a:ea typeface="Verdana" panose="020B0604030504040204" pitchFamily="34" charset="0"/>
                        </a:rPr>
                        <a:t>Unguía</a:t>
                      </a:r>
                      <a:r>
                        <a:rPr lang="es-ES" sz="1000" b="0" i="0" u="none" strike="noStrike" dirty="0">
                          <a:solidFill>
                            <a:srgbClr val="000000"/>
                          </a:solidFill>
                          <a:effectLst/>
                          <a:latin typeface="Verdana" panose="020B0604030504040204" pitchFamily="34" charset="0"/>
                          <a:ea typeface="Verdana" panose="020B0604030504040204" pitchFamily="34" charset="0"/>
                        </a:rPr>
                        <a:t>.</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NARIÑO : Córdoba, Funes, Puerres.</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VALLE DEL CAUCA : Calima.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CAUCA : Timbiquí.</a:t>
                      </a:r>
                    </a:p>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NARIÑO : Potosí.</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89263899"/>
                  </a:ext>
                </a:extLst>
              </a:tr>
            </a:tbl>
          </a:graphicData>
        </a:graphic>
      </p:graphicFrame>
      <p:pic>
        <p:nvPicPr>
          <p:cNvPr id="12" name="Google Shape;143;p3"/>
          <p:cNvPicPr preferRelativeResize="0"/>
          <p:nvPr/>
        </p:nvPicPr>
        <p:blipFill rotWithShape="1">
          <a:blip r:embed="rId4">
            <a:alphaModFix/>
          </a:blip>
          <a:srcRect/>
          <a:stretch/>
        </p:blipFill>
        <p:spPr>
          <a:xfrm>
            <a:off x="4697465" y="3479193"/>
            <a:ext cx="439200" cy="439200"/>
          </a:xfrm>
          <a:prstGeom prst="rect">
            <a:avLst/>
          </a:prstGeom>
          <a:noFill/>
          <a:ln>
            <a:noFill/>
          </a:ln>
        </p:spPr>
      </p:pic>
      <p:pic>
        <p:nvPicPr>
          <p:cNvPr id="13" name="Google Shape;144;p3" descr="Recurso 25.png"/>
          <p:cNvPicPr preferRelativeResize="0"/>
          <p:nvPr/>
        </p:nvPicPr>
        <p:blipFill rotWithShape="1">
          <a:blip r:embed="rId5">
            <a:alphaModFix/>
          </a:blip>
          <a:srcRect/>
          <a:stretch/>
        </p:blipFill>
        <p:spPr>
          <a:xfrm>
            <a:off x="4697049" y="2482035"/>
            <a:ext cx="439616" cy="439615"/>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6">
            <a:alphaModFix/>
          </a:blip>
          <a:srcRect/>
          <a:stretch/>
        </p:blipFill>
        <p:spPr>
          <a:xfrm>
            <a:off x="4678367" y="4251829"/>
            <a:ext cx="476980" cy="448214"/>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31225" y="1265911"/>
            <a:ext cx="4894906" cy="5116461"/>
          </a:xfrm>
          <a:prstGeom prst="rect">
            <a:avLst/>
          </a:prstGeom>
          <a:noFill/>
          <a:ln>
            <a:noFill/>
          </a:ln>
        </p:spPr>
      </p:pic>
      <p:graphicFrame>
        <p:nvGraphicFramePr>
          <p:cNvPr id="10" name="Google Shape;135;p3"/>
          <p:cNvGraphicFramePr/>
          <p:nvPr>
            <p:extLst>
              <p:ext uri="{D42A27DB-BD31-4B8C-83A1-F6EECF244321}">
                <p14:modId xmlns:p14="http://schemas.microsoft.com/office/powerpoint/2010/main" val="12289608"/>
              </p:ext>
            </p:extLst>
          </p:nvPr>
        </p:nvGraphicFramePr>
        <p:xfrm>
          <a:off x="5523865" y="1999845"/>
          <a:ext cx="6236910" cy="1874340"/>
        </p:xfrm>
        <a:graphic>
          <a:graphicData uri="http://schemas.openxmlformats.org/drawingml/2006/table">
            <a:tbl>
              <a:tblPr>
                <a:noFill/>
              </a:tblPr>
              <a:tblGrid>
                <a:gridCol w="943310">
                  <a:extLst>
                    <a:ext uri="{9D8B030D-6E8A-4147-A177-3AD203B41FA5}">
                      <a16:colId xmlns:a16="http://schemas.microsoft.com/office/drawing/2014/main" val="20000"/>
                    </a:ext>
                  </a:extLst>
                </a:gridCol>
                <a:gridCol w="5293600">
                  <a:extLst>
                    <a:ext uri="{9D8B030D-6E8A-4147-A177-3AD203B41FA5}">
                      <a16:colId xmlns:a16="http://schemas.microsoft.com/office/drawing/2014/main" val="20001"/>
                    </a:ext>
                  </a:extLst>
                </a:gridCol>
              </a:tblGrid>
              <a:tr h="40537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it-IT" sz="1000" b="0" i="0" u="none" strike="noStrike" kern="1200" dirty="0">
                          <a:solidFill>
                            <a:srgbClr val="000000"/>
                          </a:solidFill>
                          <a:effectLst/>
                          <a:latin typeface="Verdana" panose="020B0604030504040204" pitchFamily="34" charset="0"/>
                          <a:ea typeface="Verdana" panose="020B0604030504040204" pitchFamily="34" charset="0"/>
                          <a:cs typeface="+mn-cs"/>
                        </a:rPr>
                        <a:t>ARAUCA : Fortul, Saravena.</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CASANARE : Yopal.</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44620849"/>
                  </a:ext>
                </a:extLst>
              </a:tr>
            </a:tbl>
          </a:graphicData>
        </a:graphic>
      </p:graphicFrame>
      <p:pic>
        <p:nvPicPr>
          <p:cNvPr id="11" name="Google Shape;142;p3"/>
          <p:cNvPicPr preferRelativeResize="0"/>
          <p:nvPr/>
        </p:nvPicPr>
        <p:blipFill rotWithShape="1">
          <a:blip r:embed="rId4">
            <a:alphaModFix/>
          </a:blip>
          <a:srcRect/>
          <a:stretch/>
        </p:blipFill>
        <p:spPr>
          <a:xfrm>
            <a:off x="5772517" y="3297280"/>
            <a:ext cx="476980" cy="448214"/>
          </a:xfrm>
          <a:prstGeom prst="rect">
            <a:avLst/>
          </a:prstGeom>
          <a:noFill/>
          <a:ln>
            <a:noFill/>
          </a:ln>
        </p:spPr>
      </p:pic>
      <p:pic>
        <p:nvPicPr>
          <p:cNvPr id="12" name="Google Shape;143;p3"/>
          <p:cNvPicPr preferRelativeResize="0"/>
          <p:nvPr/>
        </p:nvPicPr>
        <p:blipFill rotWithShape="1">
          <a:blip r:embed="rId5">
            <a:alphaModFix/>
          </a:blip>
          <a:srcRect/>
          <a:stretch/>
        </p:blipFill>
        <p:spPr>
          <a:xfrm>
            <a:off x="12555852" y="3020257"/>
            <a:ext cx="476980" cy="448214"/>
          </a:xfrm>
          <a:prstGeom prst="rect">
            <a:avLst/>
          </a:prstGeom>
          <a:noFill/>
          <a:ln>
            <a:noFill/>
          </a:ln>
        </p:spPr>
      </p:pic>
      <p:pic>
        <p:nvPicPr>
          <p:cNvPr id="13" name="Google Shape;144;p3" descr="Recurso 25.png"/>
          <p:cNvPicPr preferRelativeResize="0"/>
          <p:nvPr/>
        </p:nvPicPr>
        <p:blipFill rotWithShape="1">
          <a:blip r:embed="rId6">
            <a:alphaModFix/>
          </a:blip>
          <a:srcRect/>
          <a:stretch/>
        </p:blipFill>
        <p:spPr>
          <a:xfrm>
            <a:off x="5772517" y="2580642"/>
            <a:ext cx="439616" cy="439615"/>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theme/theme1.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Cerrej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7421</TotalTime>
  <Words>1561</Words>
  <Application>Microsoft Office PowerPoint</Application>
  <PresentationFormat>Panorámica</PresentationFormat>
  <Paragraphs>134</Paragraphs>
  <Slides>12</Slides>
  <Notes>0</Notes>
  <HiddenSlides>1</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Arial Narrow</vt:lpstr>
      <vt:lpstr>Calibri</vt:lpstr>
      <vt:lpstr>Calibri Light</vt:lpstr>
      <vt:lpstr>Helvetica</vt:lpstr>
      <vt:lpstr>Verdana</vt:lpstr>
      <vt:lpstr>Diseño OSPA</vt:lpstr>
      <vt:lpstr>Diseño Cerrejon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Servicio Operacional De Pronósticos Y Alertas - Ospa</cp:lastModifiedBy>
  <cp:revision>438</cp:revision>
  <dcterms:created xsi:type="dcterms:W3CDTF">2023-05-19T19:31:54Z</dcterms:created>
  <dcterms:modified xsi:type="dcterms:W3CDTF">2024-09-09T16:30:44Z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2024-06-11T19:56:26Z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196c6643-7610-4215-8e60-fe808d18baa5</vt:lpwstr>
  </property>
  <property fmtid="{D5CDD505-2E9C-101B-9397-08002B2CF9AE}" pid="8" name="MSIP_Label_defa4170-0d19-0005-0004-bc88714345d2_ContentBits">
    <vt:lpwstr>0</vt:lpwstr>
  </property>
</Properties>
</file>