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 id="2147483735" r:id="rId2"/>
    <p:sldMasterId id="2147483752" r:id="rId3"/>
    <p:sldMasterId id="2147483768" r:id="rId4"/>
  </p:sldMasterIdLst>
  <p:sldIdLst>
    <p:sldId id="256" r:id="rId5"/>
    <p:sldId id="266" r:id="rId6"/>
    <p:sldId id="257" r:id="rId7"/>
    <p:sldId id="294" r:id="rId8"/>
    <p:sldId id="275" r:id="rId9"/>
    <p:sldId id="319" r:id="rId10"/>
    <p:sldId id="345" r:id="rId11"/>
    <p:sldId id="356" r:id="rId12"/>
    <p:sldId id="259" r:id="rId13"/>
    <p:sldId id="341" r:id="rId14"/>
    <p:sldId id="378" r:id="rId15"/>
    <p:sldId id="370" r:id="rId16"/>
    <p:sldId id="379" r:id="rId17"/>
    <p:sldId id="381" r:id="rId18"/>
    <p:sldId id="328" r:id="rId19"/>
    <p:sldId id="380" r:id="rId20"/>
    <p:sldId id="367" r:id="rId21"/>
    <p:sldId id="373" r:id="rId22"/>
    <p:sldId id="374" r:id="rId23"/>
    <p:sldId id="295" r:id="rId24"/>
    <p:sldId id="288" r:id="rId25"/>
  </p:sldIdLst>
  <p:sldSz cx="6480175" cy="8388350"/>
  <p:notesSz cx="7010400" cy="9296400"/>
  <p:defaultTextStyle>
    <a:defPPr>
      <a:defRPr lang="es-CO"/>
    </a:defPPr>
    <a:lvl1pPr marL="0" algn="l" defTabSz="875355" rtl="0" eaLnBrk="1" latinLnBrk="0" hangingPunct="1">
      <a:defRPr sz="1723" kern="1200">
        <a:solidFill>
          <a:schemeClr val="tx1"/>
        </a:solidFill>
        <a:latin typeface="+mn-lt"/>
        <a:ea typeface="+mn-ea"/>
        <a:cs typeface="+mn-cs"/>
      </a:defRPr>
    </a:lvl1pPr>
    <a:lvl2pPr marL="437678" algn="l" defTabSz="875355" rtl="0" eaLnBrk="1" latinLnBrk="0" hangingPunct="1">
      <a:defRPr sz="1723" kern="1200">
        <a:solidFill>
          <a:schemeClr val="tx1"/>
        </a:solidFill>
        <a:latin typeface="+mn-lt"/>
        <a:ea typeface="+mn-ea"/>
        <a:cs typeface="+mn-cs"/>
      </a:defRPr>
    </a:lvl2pPr>
    <a:lvl3pPr marL="875355" algn="l" defTabSz="875355" rtl="0" eaLnBrk="1" latinLnBrk="0" hangingPunct="1">
      <a:defRPr sz="1723" kern="1200">
        <a:solidFill>
          <a:schemeClr val="tx1"/>
        </a:solidFill>
        <a:latin typeface="+mn-lt"/>
        <a:ea typeface="+mn-ea"/>
        <a:cs typeface="+mn-cs"/>
      </a:defRPr>
    </a:lvl3pPr>
    <a:lvl4pPr marL="1313033" algn="l" defTabSz="875355" rtl="0" eaLnBrk="1" latinLnBrk="0" hangingPunct="1">
      <a:defRPr sz="1723" kern="1200">
        <a:solidFill>
          <a:schemeClr val="tx1"/>
        </a:solidFill>
        <a:latin typeface="+mn-lt"/>
        <a:ea typeface="+mn-ea"/>
        <a:cs typeface="+mn-cs"/>
      </a:defRPr>
    </a:lvl4pPr>
    <a:lvl5pPr marL="1750710" algn="l" defTabSz="875355" rtl="0" eaLnBrk="1" latinLnBrk="0" hangingPunct="1">
      <a:defRPr sz="1723" kern="1200">
        <a:solidFill>
          <a:schemeClr val="tx1"/>
        </a:solidFill>
        <a:latin typeface="+mn-lt"/>
        <a:ea typeface="+mn-ea"/>
        <a:cs typeface="+mn-cs"/>
      </a:defRPr>
    </a:lvl5pPr>
    <a:lvl6pPr marL="2188388" algn="l" defTabSz="875355" rtl="0" eaLnBrk="1" latinLnBrk="0" hangingPunct="1">
      <a:defRPr sz="1723" kern="1200">
        <a:solidFill>
          <a:schemeClr val="tx1"/>
        </a:solidFill>
        <a:latin typeface="+mn-lt"/>
        <a:ea typeface="+mn-ea"/>
        <a:cs typeface="+mn-cs"/>
      </a:defRPr>
    </a:lvl6pPr>
    <a:lvl7pPr marL="2626065" algn="l" defTabSz="875355" rtl="0" eaLnBrk="1" latinLnBrk="0" hangingPunct="1">
      <a:defRPr sz="1723" kern="1200">
        <a:solidFill>
          <a:schemeClr val="tx1"/>
        </a:solidFill>
        <a:latin typeface="+mn-lt"/>
        <a:ea typeface="+mn-ea"/>
        <a:cs typeface="+mn-cs"/>
      </a:defRPr>
    </a:lvl7pPr>
    <a:lvl8pPr marL="3063743" algn="l" defTabSz="875355" rtl="0" eaLnBrk="1" latinLnBrk="0" hangingPunct="1">
      <a:defRPr sz="1723" kern="1200">
        <a:solidFill>
          <a:schemeClr val="tx1"/>
        </a:solidFill>
        <a:latin typeface="+mn-lt"/>
        <a:ea typeface="+mn-ea"/>
        <a:cs typeface="+mn-cs"/>
      </a:defRPr>
    </a:lvl8pPr>
    <a:lvl9pPr marL="3501420" algn="l" defTabSz="875355" rtl="0" eaLnBrk="1" latinLnBrk="0" hangingPunct="1">
      <a:defRPr sz="1723" kern="1200">
        <a:solidFill>
          <a:schemeClr val="tx1"/>
        </a:solidFill>
        <a:latin typeface="+mn-lt"/>
        <a:ea typeface="+mn-ea"/>
        <a:cs typeface="+mn-cs"/>
      </a:defRPr>
    </a:lvl9pPr>
  </p:defaultTextStyle>
  <p:extLst>
    <p:ext uri="{EFAFB233-063F-42B5-8137-9DF3F51BA10A}">
      <p15:sldGuideLst xmlns:p15="http://schemas.microsoft.com/office/powerpoint/2012/main">
        <p15:guide id="2" pos="2154" userDrawn="1">
          <p15:clr>
            <a:srgbClr val="A4A3A4"/>
          </p15:clr>
        </p15:guide>
        <p15:guide id="3" pos="284" userDrawn="1">
          <p15:clr>
            <a:srgbClr val="A4A3A4"/>
          </p15:clr>
        </p15:guide>
        <p15:guide id="4" orient="horz" pos="26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953C"/>
    <a:srgbClr val="996600"/>
    <a:srgbClr val="AC290F"/>
    <a:srgbClr val="006EB6"/>
    <a:srgbClr val="007CE0"/>
    <a:srgbClr val="6FBFEC"/>
    <a:srgbClr val="FFA800"/>
    <a:srgbClr val="0000FF"/>
    <a:srgbClr val="E56B2B"/>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Estilo cl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5758FB7-9AC5-4552-8A53-C91805E547FA}" styleName="Estilo temático 1 - Énfasis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Estilo temático 1 - Énfasis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Estilo temático 2 - Énfasis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012ECD-51FC-41F1-AA8D-1B2483CD663E}" styleName="Estilo claro 2 - Acento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Estilo claro 3 - Acento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775DCB02-9BB8-47FD-8907-85C794F793BA}" styleName="Estilo temático 1 - Énfasis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17292A2E-F333-43FB-9621-5CBBE7FDCDCB}" styleName="Estilo claro 2 - Acento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1E171933-4619-4E11-9A3F-F7608DF75F80}" styleName="Estilo medio 1 - Énfasis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B301B821-A1FF-4177-AEE7-76D212191A09}" styleName="Estilo medio 1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Estilo medio 1 - Énfasis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27F97BB-C833-4FB7-BDE5-3F7075034690}" styleName="Estilo temático 2 - Énfasis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Estilo temático 2 - Énfasis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F2DE63D5-997A-4646-A377-4702673A728D}" styleName="Estilo claro 2 - Acento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BDBED569-4797-4DF1-A0F4-6AAB3CD982D8}" styleName="Estilo claro 3 - Acento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FABFCF23-3B69-468F-B69F-88F6DE6A72F2}" styleName="Estilo medio 1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5A111915-BE36-4E01-A7E5-04B1672EAD32}" styleName="Estilo claro 2 - Acento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10A1B5D5-9B99-4C35-A422-299274C87663}" styleName="Estilo medio 1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068" autoAdjust="0"/>
    <p:restoredTop sz="96274" autoAdjust="0"/>
  </p:normalViewPr>
  <p:slideViewPr>
    <p:cSldViewPr>
      <p:cViewPr varScale="1">
        <p:scale>
          <a:sx n="93" d="100"/>
          <a:sy n="93" d="100"/>
        </p:scale>
        <p:origin x="3426" y="78"/>
      </p:cViewPr>
      <p:guideLst>
        <p:guide pos="2154"/>
        <p:guide pos="284"/>
        <p:guide orient="horz" pos="2642"/>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45000" cy="450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hyperlink" Target="https://www.youtube.com/watch?v=TTulFIbY5I8&amp;list=PLouP7beVf8Wmu_B-5ZCnE8uQ8vUBjVpZ8" TargetMode="Externa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hyperlink" Target="https://www.youtube.com/watch?v=TTulFIbY5I8&amp;list=PLouP7beVf8Wmu_B-5ZCnE8uQ8vUBjVpZ8" TargetMode="Externa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twitter.com/IDEAMColombia" TargetMode="External"/><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hyperlink" Target="https://twitter.com/IDEAMColombia" TargetMode="External"/><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8" Type="http://schemas.openxmlformats.org/officeDocument/2006/relationships/hyperlink" Target="http://institucional.ideam.gov.co/jsp/1189" TargetMode="External"/><Relationship Id="rId3" Type="http://schemas.openxmlformats.org/officeDocument/2006/relationships/image" Target="../media/image7.png"/><Relationship Id="rId7" Type="http://schemas.openxmlformats.org/officeDocument/2006/relationships/hyperlink" Target="http://institucional.ideam.gov.co/jsp/759" TargetMode="External"/><Relationship Id="rId2" Type="http://schemas.openxmlformats.org/officeDocument/2006/relationships/image" Target="../media/image17.jpg"/><Relationship Id="rId1" Type="http://schemas.openxmlformats.org/officeDocument/2006/relationships/slideMaster" Target="../slideMasters/slideMaster2.xml"/><Relationship Id="rId6" Type="http://schemas.openxmlformats.org/officeDocument/2006/relationships/hyperlink" Target="http://institucional.ideam.gov.co/jsp/2709" TargetMode="External"/><Relationship Id="rId5" Type="http://schemas.openxmlformats.org/officeDocument/2006/relationships/hyperlink" Target="http://institucional.ideam.gov.co/jsp/2708" TargetMode="External"/><Relationship Id="rId4" Type="http://schemas.microsoft.com/office/2007/relationships/hdphoto" Target="../media/hdphoto1.wdp"/></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8" Type="http://schemas.openxmlformats.org/officeDocument/2006/relationships/hyperlink" Target="https://twitter.com/IDEAMColombia" TargetMode="External"/><Relationship Id="rId3" Type="http://schemas.openxmlformats.org/officeDocument/2006/relationships/image" Target="../media/image18.png"/><Relationship Id="rId7" Type="http://schemas.openxmlformats.org/officeDocument/2006/relationships/image" Target="../media/image21.png"/><Relationship Id="rId2" Type="http://schemas.openxmlformats.org/officeDocument/2006/relationships/image" Target="../media/image14.jpg"/><Relationship Id="rId1" Type="http://schemas.openxmlformats.org/officeDocument/2006/relationships/slideMaster" Target="../slideMasters/slideMaster2.xml"/><Relationship Id="rId6" Type="http://schemas.openxmlformats.org/officeDocument/2006/relationships/hyperlink" Target="http://www.facebook.com/ideam.instituto" TargetMode="External"/><Relationship Id="rId11" Type="http://schemas.openxmlformats.org/officeDocument/2006/relationships/image" Target="../media/image23.png"/><Relationship Id="rId5" Type="http://schemas.openxmlformats.org/officeDocument/2006/relationships/image" Target="../media/image20.png"/><Relationship Id="rId10" Type="http://schemas.openxmlformats.org/officeDocument/2006/relationships/hyperlink" Target="http://www.youtube.com/user/Instituto" TargetMode="External"/><Relationship Id="rId4" Type="http://schemas.openxmlformats.org/officeDocument/2006/relationships/image" Target="../media/image19.png"/><Relationship Id="rId9" Type="http://schemas.openxmlformats.org/officeDocument/2006/relationships/image" Target="../media/image22.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hyperlink" Target="https://www.youtube.com/watch?v=TTulFIbY5I8&amp;list=PLouP7beVf8Wmu_B-5ZCnE8uQ8vUBjVpZ8" TargetMode="Externa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hyperlink" Target="https://twitter.com/IDEAMColombia" TargetMode="External"/><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hyperlink" Target="https://twitter.com/IDEAMColombia" TargetMode="External"/><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8" Type="http://schemas.openxmlformats.org/officeDocument/2006/relationships/hyperlink" Target="http://institucional.ideam.gov.co/jsp/1189" TargetMode="External"/><Relationship Id="rId3" Type="http://schemas.openxmlformats.org/officeDocument/2006/relationships/image" Target="../media/image7.png"/><Relationship Id="rId7" Type="http://schemas.openxmlformats.org/officeDocument/2006/relationships/hyperlink" Target="http://institucional.ideam.gov.co/jsp/759" TargetMode="External"/><Relationship Id="rId2" Type="http://schemas.openxmlformats.org/officeDocument/2006/relationships/image" Target="../media/image6.jpg"/><Relationship Id="rId1" Type="http://schemas.openxmlformats.org/officeDocument/2006/relationships/slideMaster" Target="../slideMasters/slideMaster3.xml"/><Relationship Id="rId6" Type="http://schemas.openxmlformats.org/officeDocument/2006/relationships/hyperlink" Target="http://institucional.ideam.gov.co/jsp/2709" TargetMode="External"/><Relationship Id="rId5" Type="http://schemas.openxmlformats.org/officeDocument/2006/relationships/hyperlink" Target="http://institucional.ideam.gov.co/jsp/2708" TargetMode="External"/><Relationship Id="rId4" Type="http://schemas.microsoft.com/office/2007/relationships/hdphoto" Target="../media/hdphoto1.wdp"/></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s://twitter.com/IDEAMColombia" TargetMode="External"/><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hyperlink" Target="https://www.youtube.com/watch?v=TTulFIbY5I8&amp;list=PLouP7beVf8Wmu_B-5ZCnE8uQ8vUBjVpZ8" TargetMode="External"/><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3" Type="http://schemas.openxmlformats.org/officeDocument/2006/relationships/hyperlink" Target="https://twitter.com/IDEAMColombia" TargetMode="External"/><Relationship Id="rId2" Type="http://schemas.openxmlformats.org/officeDocument/2006/relationships/image" Target="../media/image4.jp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openxmlformats.org/officeDocument/2006/relationships/hyperlink" Target="https://twitter.com/IDEAMColombia" TargetMode="External"/><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twitter.com/IDEAMColombia" TargetMode="External"/><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8" Type="http://schemas.openxmlformats.org/officeDocument/2006/relationships/hyperlink" Target="http://institucional.ideam.gov.co/jsp/1189" TargetMode="External"/><Relationship Id="rId3" Type="http://schemas.openxmlformats.org/officeDocument/2006/relationships/image" Target="../media/image7.png"/><Relationship Id="rId7" Type="http://schemas.openxmlformats.org/officeDocument/2006/relationships/hyperlink" Target="http://institucional.ideam.gov.co/jsp/759" TargetMode="External"/><Relationship Id="rId2" Type="http://schemas.openxmlformats.org/officeDocument/2006/relationships/image" Target="../media/image6.jpg"/><Relationship Id="rId1" Type="http://schemas.openxmlformats.org/officeDocument/2006/relationships/slideMaster" Target="../slideMasters/slideMaster4.xml"/><Relationship Id="rId6" Type="http://schemas.openxmlformats.org/officeDocument/2006/relationships/hyperlink" Target="http://institucional.ideam.gov.co/jsp/2709" TargetMode="External"/><Relationship Id="rId5" Type="http://schemas.openxmlformats.org/officeDocument/2006/relationships/hyperlink" Target="http://institucional.ideam.gov.co/jsp/2708" TargetMode="External"/><Relationship Id="rId4" Type="http://schemas.microsoft.com/office/2007/relationships/hdphoto" Target="../media/hdphoto1.wdp"/></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8" Type="http://schemas.openxmlformats.org/officeDocument/2006/relationships/hyperlink" Target="http://institucional.ideam.gov.co/jsp/1189" TargetMode="External"/><Relationship Id="rId3" Type="http://schemas.openxmlformats.org/officeDocument/2006/relationships/image" Target="../media/image7.png"/><Relationship Id="rId7" Type="http://schemas.openxmlformats.org/officeDocument/2006/relationships/hyperlink" Target="http://institucional.ideam.gov.co/jsp/759" TargetMode="External"/><Relationship Id="rId2" Type="http://schemas.openxmlformats.org/officeDocument/2006/relationships/image" Target="../media/image6.jpg"/><Relationship Id="rId1" Type="http://schemas.openxmlformats.org/officeDocument/2006/relationships/slideMaster" Target="../slideMasters/slideMaster1.xml"/><Relationship Id="rId6" Type="http://schemas.openxmlformats.org/officeDocument/2006/relationships/hyperlink" Target="http://institucional.ideam.gov.co/jsp/2709" TargetMode="External"/><Relationship Id="rId5" Type="http://schemas.openxmlformats.org/officeDocument/2006/relationships/hyperlink" Target="http://institucional.ideam.gov.co/jsp/2708" TargetMode="External"/><Relationship Id="rId4" Type="http://schemas.microsoft.com/office/2007/relationships/hdphoto" Target="../media/hdphoto1.wdp"/></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Rectángulo 1">
            <a:hlinkClick r:id="rId2"/>
          </p:cNvPr>
          <p:cNvSpPr/>
          <p:nvPr userDrawn="1"/>
        </p:nvSpPr>
        <p:spPr>
          <a:xfrm>
            <a:off x="0" y="7299175"/>
            <a:ext cx="6480175" cy="1089175"/>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Tree>
    <p:extLst>
      <p:ext uri="{BB962C8B-B14F-4D97-AF65-F5344CB8AC3E}">
        <p14:creationId xmlns:p14="http://schemas.microsoft.com/office/powerpoint/2010/main" val="396806947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Diapositiva de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97066261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Imagen con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381732169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Imagen con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48652262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6_Imagen con título">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6480175" cy="8141634"/>
          </a:xfrm>
          <a:prstGeom prst="rect">
            <a:avLst/>
          </a:prstGeom>
        </p:spPr>
      </p:pic>
      <p:sp>
        <p:nvSpPr>
          <p:cNvPr id="2" name="Rectángulo 1"/>
          <p:cNvSpPr/>
          <p:nvPr userDrawn="1"/>
        </p:nvSpPr>
        <p:spPr>
          <a:xfrm>
            <a:off x="5250" y="7578350"/>
            <a:ext cx="6474926" cy="81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Tree>
    <p:extLst>
      <p:ext uri="{BB962C8B-B14F-4D97-AF65-F5344CB8AC3E}">
        <p14:creationId xmlns:p14="http://schemas.microsoft.com/office/powerpoint/2010/main" val="319758056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Imagen con título">
    <p:spTree>
      <p:nvGrpSpPr>
        <p:cNvPr id="1" name=""/>
        <p:cNvGrpSpPr/>
        <p:nvPr/>
      </p:nvGrpSpPr>
      <p:grpSpPr>
        <a:xfrm>
          <a:off x="0" y="0"/>
          <a:ext cx="0" cy="0"/>
          <a:chOff x="0" y="0"/>
          <a:chExt cx="0" cy="0"/>
        </a:xfrm>
      </p:grpSpPr>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5664929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_Imagen con título">
    <p:spTree>
      <p:nvGrpSpPr>
        <p:cNvPr id="1" name=""/>
        <p:cNvGrpSpPr/>
        <p:nvPr/>
      </p:nvGrpSpPr>
      <p:grpSpPr>
        <a:xfrm>
          <a:off x="0" y="0"/>
          <a:ext cx="0" cy="0"/>
          <a:chOff x="0" y="0"/>
          <a:chExt cx="0" cy="0"/>
        </a:xfrm>
      </p:grpSpPr>
      <p:sp>
        <p:nvSpPr>
          <p:cNvPr id="14" name="Rectángulo 13"/>
          <p:cNvSpPr/>
          <p:nvPr userDrawn="1"/>
        </p:nvSpPr>
        <p:spPr>
          <a:xfrm>
            <a:off x="0" y="0"/>
            <a:ext cx="6480175" cy="8388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18" y="-35825"/>
            <a:ext cx="6509590" cy="8424175"/>
          </a:xfrm>
          <a:prstGeom prst="rect">
            <a:avLst/>
          </a:prstGeom>
        </p:spPr>
      </p:pic>
    </p:spTree>
    <p:extLst>
      <p:ext uri="{BB962C8B-B14F-4D97-AF65-F5344CB8AC3E}">
        <p14:creationId xmlns:p14="http://schemas.microsoft.com/office/powerpoint/2010/main" val="581676926"/>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Rectángulo 1">
            <a:hlinkClick r:id="rId2"/>
          </p:cNvPr>
          <p:cNvSpPr/>
          <p:nvPr userDrawn="1"/>
        </p:nvSpPr>
        <p:spPr>
          <a:xfrm>
            <a:off x="0" y="7299175"/>
            <a:ext cx="6480175" cy="1089175"/>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spTree>
    <p:extLst>
      <p:ext uri="{BB962C8B-B14F-4D97-AF65-F5344CB8AC3E}">
        <p14:creationId xmlns:p14="http://schemas.microsoft.com/office/powerpoint/2010/main" val="1015139992"/>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20204466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1_En blanco">
    <p:spTree>
      <p:nvGrpSpPr>
        <p:cNvPr id="1" name=""/>
        <p:cNvGrpSpPr/>
        <p:nvPr/>
      </p:nvGrpSpPr>
      <p:grpSpPr>
        <a:xfrm>
          <a:off x="0" y="0"/>
          <a:ext cx="0" cy="0"/>
          <a:chOff x="0" y="0"/>
          <a:chExt cx="0" cy="0"/>
        </a:xfrm>
      </p:grpSpPr>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112726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ido con título">
    <p:spTree>
      <p:nvGrpSpPr>
        <p:cNvPr id="1" name=""/>
        <p:cNvGrpSpPr/>
        <p:nvPr/>
      </p:nvGrpSpPr>
      <p:grpSpPr>
        <a:xfrm>
          <a:off x="0" y="0"/>
          <a:ext cx="0" cy="0"/>
          <a:chOff x="0" y="0"/>
          <a:chExt cx="0" cy="0"/>
        </a:xfrm>
      </p:grpSpPr>
      <p:pic>
        <p:nvPicPr>
          <p:cNvPr id="6" name="Imagen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
        <p:nvSpPr>
          <p:cNvPr id="5" name="Rectángulo 4">
            <a:hlinkClick r:id="rId3"/>
          </p:cNvPr>
          <p:cNvSpPr/>
          <p:nvPr userDrawn="1"/>
        </p:nvSpPr>
        <p:spPr>
          <a:xfrm>
            <a:off x="0" y="324175"/>
            <a:ext cx="6480175" cy="765000"/>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spTree>
    <p:extLst>
      <p:ext uri="{BB962C8B-B14F-4D97-AF65-F5344CB8AC3E}">
        <p14:creationId xmlns:p14="http://schemas.microsoft.com/office/powerpoint/2010/main" val="192266129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0454694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ontenido con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
        <p:nvSpPr>
          <p:cNvPr id="5" name="Rectángulo 4">
            <a:hlinkClick r:id="rId3"/>
          </p:cNvPr>
          <p:cNvSpPr/>
          <p:nvPr userDrawn="1"/>
        </p:nvSpPr>
        <p:spPr>
          <a:xfrm>
            <a:off x="0" y="324175"/>
            <a:ext cx="6480175" cy="765000"/>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spTree>
    <p:extLst>
      <p:ext uri="{BB962C8B-B14F-4D97-AF65-F5344CB8AC3E}">
        <p14:creationId xmlns:p14="http://schemas.microsoft.com/office/powerpoint/2010/main" val="2546578426"/>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n con título">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grpSp>
        <p:nvGrpSpPr>
          <p:cNvPr id="3" name="Grupo 2"/>
          <p:cNvGrpSpPr/>
          <p:nvPr userDrawn="1"/>
        </p:nvGrpSpPr>
        <p:grpSpPr>
          <a:xfrm>
            <a:off x="65661" y="6158382"/>
            <a:ext cx="6324426" cy="2535793"/>
            <a:chOff x="101449" y="6129175"/>
            <a:chExt cx="6264830" cy="2511898"/>
          </a:xfrm>
        </p:grpSpPr>
        <p:pic>
          <p:nvPicPr>
            <p:cNvPr id="4" name="Imagen 3"/>
            <p:cNvPicPr>
              <a:picLocks noChangeAspect="1"/>
            </p:cNvPicPr>
            <p:nvPr/>
          </p:nvPicPr>
          <p:blipFill>
            <a:blip r:embed="rId3">
              <a:extLst>
                <a:ext uri="{BEBA8EAE-BF5A-486C-A8C5-ECC9F3942E4B}">
                  <a14:imgProps xmlns:a14="http://schemas.microsoft.com/office/drawing/2010/main">
                    <a14:imgLayer r:embed="rId4">
                      <a14:imgEffect>
                        <a14:colorTemperature colorTemp="115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101449" y="6129175"/>
              <a:ext cx="6264830" cy="2511898"/>
            </a:xfrm>
            <a:prstGeom prst="rect">
              <a:avLst/>
            </a:prstGeom>
            <a:effectLst>
              <a:glow>
                <a:schemeClr val="accent1"/>
              </a:glow>
            </a:effectLst>
          </p:spPr>
        </p:pic>
        <p:sp>
          <p:nvSpPr>
            <p:cNvPr id="5" name="CuadroTexto 4"/>
            <p:cNvSpPr txBox="1"/>
            <p:nvPr/>
          </p:nvSpPr>
          <p:spPr>
            <a:xfrm>
              <a:off x="521077" y="6579175"/>
              <a:ext cx="5443865" cy="348813"/>
            </a:xfrm>
            <a:prstGeom prst="rect">
              <a:avLst/>
            </a:prstGeom>
            <a:noFill/>
          </p:spPr>
          <p:txBody>
            <a:bodyPr wrap="square" rtlCol="0">
              <a:spAutoFit/>
            </a:bodyPr>
            <a:lstStyle/>
            <a:p>
              <a:pPr algn="ctr">
                <a:lnSpc>
                  <a:spcPts val="1958"/>
                </a:lnSpc>
              </a:pPr>
              <a:r>
                <a:rPr lang="es-CO" sz="2048" b="1" dirty="0">
                  <a:solidFill>
                    <a:srgbClr val="14314C"/>
                  </a:solidFill>
                </a:rPr>
                <a:t>ALERTAS VIGENTES E INFORMACIÓN ADICIONAL</a:t>
              </a:r>
            </a:p>
          </p:txBody>
        </p:sp>
        <p:sp>
          <p:nvSpPr>
            <p:cNvPr id="6" name="CuadroTexto 5"/>
            <p:cNvSpPr txBox="1"/>
            <p:nvPr/>
          </p:nvSpPr>
          <p:spPr>
            <a:xfrm>
              <a:off x="539463" y="6909943"/>
              <a:ext cx="5438821" cy="1045844"/>
            </a:xfrm>
            <a:prstGeom prst="rect">
              <a:avLst/>
            </a:prstGeom>
            <a:noFill/>
          </p:spPr>
          <p:txBody>
            <a:bodyPr wrap="square" rtlCol="0">
              <a:spAutoFit/>
            </a:bodyPr>
            <a:lstStyle/>
            <a:p>
              <a:r>
                <a:rPr lang="es-CO" sz="890" dirty="0">
                  <a:solidFill>
                    <a:prstClr val="black"/>
                  </a:solidFill>
                  <a:latin typeface="Arial Narrow" panose="020B0606020202030204" pitchFamily="34" charset="0"/>
                </a:rPr>
                <a:t>Para mayor información sobre el pronóstico del estado del tiempo, informes técnicos diarios, comunicados especiales, mapas diarios de temperaturas máximas y mínimas e información diaria de precipitación se sugiere consultar los siguientes enlaces:</a:t>
              </a:r>
            </a:p>
            <a:p>
              <a:r>
                <a:rPr lang="es-CO" sz="890" dirty="0">
                  <a:solidFill>
                    <a:prstClr val="black"/>
                  </a:solidFill>
                  <a:latin typeface="Arial Narrow" panose="020B0606020202030204" pitchFamily="34" charset="0"/>
                </a:rPr>
                <a:t> </a:t>
              </a:r>
            </a:p>
            <a:p>
              <a:pPr marL="152618" indent="-152618">
                <a:buFont typeface="Wingdings" panose="05000000000000000000" pitchFamily="2" charset="2"/>
                <a:buChar char="§"/>
              </a:pPr>
              <a:r>
                <a:rPr lang="es-CO" sz="890" dirty="0">
                  <a:solidFill>
                    <a:prstClr val="black"/>
                  </a:solidFill>
                  <a:latin typeface="Arial Narrow" panose="020B0606020202030204" pitchFamily="34" charset="0"/>
                  <a:hlinkClick r:id="rId5"/>
                </a:rPr>
                <a:t>MAPA DIARIO DE TEMPERATURA MÁXIMA.</a:t>
              </a:r>
              <a:endParaRPr lang="es-CO" sz="890" dirty="0">
                <a:solidFill>
                  <a:prstClr val="black"/>
                </a:solidFill>
                <a:latin typeface="Arial Narrow" panose="020B0606020202030204" pitchFamily="34" charset="0"/>
              </a:endParaRPr>
            </a:p>
            <a:p>
              <a:pPr marL="152618" indent="-152618">
                <a:buFont typeface="Wingdings" panose="05000000000000000000" pitchFamily="2" charset="2"/>
                <a:buChar char="§"/>
              </a:pPr>
              <a:r>
                <a:rPr lang="es-CO" sz="890" dirty="0">
                  <a:solidFill>
                    <a:prstClr val="black"/>
                  </a:solidFill>
                  <a:latin typeface="Arial Narrow" panose="020B0606020202030204" pitchFamily="34" charset="0"/>
                  <a:hlinkClick r:id="rId6"/>
                </a:rPr>
                <a:t>MAPA DIARIO DE TEMPERATURA MÍNIMA.</a:t>
              </a:r>
              <a:endParaRPr lang="es-CO" sz="890" dirty="0">
                <a:solidFill>
                  <a:prstClr val="black"/>
                </a:solidFill>
                <a:latin typeface="Arial Narrow" panose="020B0606020202030204" pitchFamily="34" charset="0"/>
              </a:endParaRPr>
            </a:p>
            <a:p>
              <a:pPr marL="152618" indent="-152618">
                <a:buFont typeface="Wingdings" panose="05000000000000000000" pitchFamily="2" charset="2"/>
                <a:buChar char="§"/>
              </a:pPr>
              <a:r>
                <a:rPr lang="es-CO" sz="890" dirty="0">
                  <a:solidFill>
                    <a:prstClr val="black"/>
                  </a:solidFill>
                  <a:latin typeface="Arial Narrow" panose="020B0606020202030204" pitchFamily="34" charset="0"/>
                  <a:hlinkClick r:id="rId7"/>
                </a:rPr>
                <a:t>INFORMACIÓN DIARIA DE PRECIPITACIÓN Y TEMPERATURA DE LOS PRINCIPALES AEROPUERTOS DEL PAÍS.</a:t>
              </a:r>
              <a:endParaRPr lang="es-CO" sz="890" dirty="0">
                <a:solidFill>
                  <a:prstClr val="black"/>
                </a:solidFill>
                <a:latin typeface="Arial Narrow" panose="020B0606020202030204" pitchFamily="34" charset="0"/>
              </a:endParaRPr>
            </a:p>
            <a:p>
              <a:pPr marL="152618" indent="-152618">
                <a:buFont typeface="Wingdings" panose="05000000000000000000" pitchFamily="2" charset="2"/>
                <a:buChar char="§"/>
              </a:pPr>
              <a:r>
                <a:rPr lang="es-CO" sz="890" dirty="0">
                  <a:solidFill>
                    <a:prstClr val="black"/>
                  </a:solidFill>
                  <a:latin typeface="Arial Narrow" panose="020B0606020202030204" pitchFamily="34" charset="0"/>
                  <a:hlinkClick r:id="rId8"/>
                </a:rPr>
                <a:t>MOSAICO MAPAS DE PRECIPITACIÓN DIARIA EN MILÍMETROS.</a:t>
              </a:r>
              <a:endParaRPr lang="es-CO" sz="890" dirty="0">
                <a:solidFill>
                  <a:prstClr val="black"/>
                </a:solidFill>
                <a:latin typeface="Arial Narrow" panose="020B0606020202030204" pitchFamily="34" charset="0"/>
              </a:endParaRPr>
            </a:p>
          </p:txBody>
        </p:sp>
      </p:grpSp>
    </p:spTree>
    <p:extLst>
      <p:ext uri="{BB962C8B-B14F-4D97-AF65-F5344CB8AC3E}">
        <p14:creationId xmlns:p14="http://schemas.microsoft.com/office/powerpoint/2010/main" val="1783373663"/>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ítulo y texto vertical">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7007377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ítulo y texto vertical">
    <p:spTree>
      <p:nvGrpSpPr>
        <p:cNvPr id="1" name=""/>
        <p:cNvGrpSpPr/>
        <p:nvPr/>
      </p:nvGrpSpPr>
      <p:grpSpPr>
        <a:xfrm>
          <a:off x="0" y="0"/>
          <a:ext cx="0" cy="0"/>
          <a:chOff x="0" y="0"/>
          <a:chExt cx="0" cy="0"/>
        </a:xfrm>
      </p:grpSpPr>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38342191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ítulo vertical y texto">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336985969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Diapositiva de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40259493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Imagen con título">
    <p:spTree>
      <p:nvGrpSpPr>
        <p:cNvPr id="1" name=""/>
        <p:cNvGrpSpPr/>
        <p:nvPr/>
      </p:nvGrpSpPr>
      <p:grpSpPr>
        <a:xfrm>
          <a:off x="0" y="0"/>
          <a:ext cx="0" cy="0"/>
          <a:chOff x="0" y="0"/>
          <a:chExt cx="0" cy="0"/>
        </a:xfrm>
      </p:grpSpPr>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2679452634"/>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8_Imagen con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80595677"/>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7_Imagen con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3524994330"/>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6_Imagen con título">
    <p:spTree>
      <p:nvGrpSpPr>
        <p:cNvPr id="1" name=""/>
        <p:cNvGrpSpPr/>
        <p:nvPr/>
      </p:nvGrpSpPr>
      <p:grpSpPr>
        <a:xfrm>
          <a:off x="0" y="0"/>
          <a:ext cx="0" cy="0"/>
          <a:chOff x="0" y="0"/>
          <a:chExt cx="0" cy="0"/>
        </a:xfrm>
      </p:grpSpPr>
      <p:sp>
        <p:nvSpPr>
          <p:cNvPr id="14" name="CuadroTexto 13"/>
          <p:cNvSpPr txBox="1"/>
          <p:nvPr userDrawn="1"/>
        </p:nvSpPr>
        <p:spPr>
          <a:xfrm>
            <a:off x="1035087" y="1539175"/>
            <a:ext cx="5085000" cy="3493264"/>
          </a:xfrm>
          <a:prstGeom prst="rect">
            <a:avLst/>
          </a:prstGeom>
          <a:noFill/>
        </p:spPr>
        <p:txBody>
          <a:bodyPr wrap="square" rtlCol="0">
            <a:spAutoFit/>
          </a:bodyPr>
          <a:lstStyle/>
          <a:p>
            <a:pPr algn="just"/>
            <a:r>
              <a:rPr lang="es-CO" sz="1100" b="1" dirty="0">
                <a:solidFill>
                  <a:srgbClr val="C00000"/>
                </a:solidFill>
                <a:latin typeface="Arial Narrow" panose="020B0606020202030204" pitchFamily="34" charset="0"/>
              </a:rPr>
              <a:t>ALERTA ROJA. PARA TOMAR ACCIÓN</a:t>
            </a:r>
            <a:r>
              <a:rPr lang="es-ES" sz="1100" dirty="0">
                <a:solidFill>
                  <a:srgbClr val="C00000"/>
                </a:solidFill>
                <a:latin typeface="Arial Narrow" panose="020B0606020202030204" pitchFamily="34" charset="0"/>
              </a:rPr>
              <a:t>  </a:t>
            </a:r>
            <a:r>
              <a:rPr lang="es-ES" sz="1100" dirty="0">
                <a:solidFill>
                  <a:prstClr val="black"/>
                </a:solidFill>
                <a:latin typeface="Arial Narrow" panose="020B0606020202030204" pitchFamily="34" charset="0"/>
              </a:rPr>
              <a:t>Advierte </a:t>
            </a:r>
            <a:r>
              <a:rPr lang="es-ES" sz="1100" dirty="0" smtClean="0">
                <a:solidFill>
                  <a:prstClr val="black"/>
                </a:solidFill>
                <a:latin typeface="Arial Narrow" panose="020B0606020202030204" pitchFamily="34" charset="0"/>
              </a:rPr>
              <a:t>al Sistema Nacional de Gestión del Riesgo de Desastres sobre el peligro de un </a:t>
            </a:r>
            <a:r>
              <a:rPr lang="es-ES" sz="1100" dirty="0">
                <a:solidFill>
                  <a:prstClr val="black"/>
                </a:solidFill>
                <a:latin typeface="Arial Narrow" panose="020B0606020202030204" pitchFamily="34" charset="0"/>
              </a:rPr>
              <a:t>fenómeno </a:t>
            </a:r>
            <a:r>
              <a:rPr lang="es-ES" sz="1100" dirty="0" smtClean="0">
                <a:solidFill>
                  <a:prstClr val="black"/>
                </a:solidFill>
                <a:latin typeface="Arial Narrow" panose="020B0606020202030204" pitchFamily="34" charset="0"/>
              </a:rPr>
              <a:t>y sus efectos adversos </a:t>
            </a:r>
            <a:r>
              <a:rPr lang="es-ES" sz="1100" dirty="0">
                <a:solidFill>
                  <a:prstClr val="black"/>
                </a:solidFill>
                <a:latin typeface="Arial Narrow" panose="020B0606020202030204" pitchFamily="34" charset="0"/>
              </a:rPr>
              <a:t>sobre la </a:t>
            </a:r>
            <a:r>
              <a:rPr lang="es-ES" sz="1100" dirty="0" smtClean="0">
                <a:solidFill>
                  <a:prstClr val="black"/>
                </a:solidFill>
                <a:latin typeface="Arial Narrow" panose="020B0606020202030204" pitchFamily="34" charset="0"/>
              </a:rPr>
              <a:t>población. </a:t>
            </a:r>
            <a:r>
              <a:rPr lang="es-ES" sz="1100" dirty="0">
                <a:solidFill>
                  <a:prstClr val="black"/>
                </a:solidFill>
                <a:latin typeface="Arial Narrow" panose="020B0606020202030204" pitchFamily="34" charset="0"/>
              </a:rPr>
              <a:t>Se emite una alerta sólo cuando la identificación de un evento extraordinario </a:t>
            </a:r>
            <a:r>
              <a:rPr lang="es-CO" sz="1100" dirty="0">
                <a:solidFill>
                  <a:prstClr val="black"/>
                </a:solidFill>
                <a:latin typeface="Arial Narrow" panose="020B0606020202030204" pitchFamily="34" charset="0"/>
              </a:rPr>
              <a:t>indique la </a:t>
            </a:r>
            <a:r>
              <a:rPr lang="es-CO" sz="1100" dirty="0" smtClean="0">
                <a:solidFill>
                  <a:prstClr val="black"/>
                </a:solidFill>
                <a:latin typeface="Arial Narrow" panose="020B0606020202030204" pitchFamily="34" charset="0"/>
              </a:rPr>
              <a:t>amenaza </a:t>
            </a:r>
            <a:r>
              <a:rPr lang="es-CO" sz="1100" dirty="0">
                <a:solidFill>
                  <a:prstClr val="black"/>
                </a:solidFill>
                <a:latin typeface="Arial Narrow" panose="020B0606020202030204" pitchFamily="34" charset="0"/>
              </a:rPr>
              <a:t>inminente </a:t>
            </a:r>
            <a:r>
              <a:rPr lang="es-CO" sz="1100" dirty="0" smtClean="0">
                <a:solidFill>
                  <a:prstClr val="black"/>
                </a:solidFill>
                <a:latin typeface="Arial Narrow" panose="020B0606020202030204" pitchFamily="34" charset="0"/>
              </a:rPr>
              <a:t>y cuando la gravedad del fenómeno requiera atención prioritaria de los comités departamentales y locales.</a:t>
            </a:r>
            <a:endParaRPr lang="es-CO" sz="1100" dirty="0">
              <a:solidFill>
                <a:prstClr val="black"/>
              </a:solidFill>
              <a:latin typeface="Arial Narrow" panose="020B0606020202030204" pitchFamily="34" charset="0"/>
            </a:endParaRPr>
          </a:p>
          <a:p>
            <a:pPr algn="just"/>
            <a:endParaRPr lang="es-CO" sz="800" dirty="0" smtClean="0">
              <a:solidFill>
                <a:srgbClr val="ED7D31"/>
              </a:solidFill>
              <a:latin typeface="Arial Narrow" panose="020B0606020202030204" pitchFamily="34" charset="0"/>
            </a:endParaRPr>
          </a:p>
          <a:p>
            <a:pPr algn="just"/>
            <a:endParaRPr lang="es-CO" sz="800" dirty="0" smtClean="0">
              <a:solidFill>
                <a:srgbClr val="ED7D31"/>
              </a:solidFill>
              <a:latin typeface="Arial Narrow" panose="020B0606020202030204" pitchFamily="34" charset="0"/>
            </a:endParaRPr>
          </a:p>
          <a:p>
            <a:pPr algn="just"/>
            <a:endParaRPr lang="es-CO" sz="800" dirty="0">
              <a:solidFill>
                <a:srgbClr val="ED7D31"/>
              </a:solidFill>
              <a:latin typeface="Arial Narrow" panose="020B0606020202030204" pitchFamily="34" charset="0"/>
            </a:endParaRPr>
          </a:p>
          <a:p>
            <a:pPr algn="just"/>
            <a:r>
              <a:rPr lang="es-ES" sz="1100" b="1" dirty="0">
                <a:solidFill>
                  <a:srgbClr val="ED7D31"/>
                </a:solidFill>
                <a:latin typeface="Arial Narrow" panose="020B0606020202030204" pitchFamily="34" charset="0"/>
              </a:rPr>
              <a:t>ALERTA NARANJA. PARA PREPARARSE  </a:t>
            </a:r>
            <a:r>
              <a:rPr lang="es-ES" sz="1100" dirty="0">
                <a:solidFill>
                  <a:prstClr val="black"/>
                </a:solidFill>
                <a:latin typeface="Arial Narrow" panose="020B0606020202030204" pitchFamily="34" charset="0"/>
              </a:rPr>
              <a:t>Indica la </a:t>
            </a:r>
            <a:r>
              <a:rPr lang="es-ES" sz="1100" dirty="0" smtClean="0">
                <a:solidFill>
                  <a:prstClr val="black"/>
                </a:solidFill>
                <a:latin typeface="Arial Narrow" panose="020B0606020202030204" pitchFamily="34" charset="0"/>
              </a:rPr>
              <a:t>amenaza </a:t>
            </a:r>
            <a:r>
              <a:rPr lang="es-ES" sz="1100" dirty="0">
                <a:solidFill>
                  <a:prstClr val="black"/>
                </a:solidFill>
                <a:latin typeface="Arial Narrow" panose="020B0606020202030204" pitchFamily="34" charset="0"/>
              </a:rPr>
              <a:t>de un fenómeno. No implica </a:t>
            </a:r>
            <a:r>
              <a:rPr lang="es-ES" sz="1100" dirty="0" smtClean="0">
                <a:solidFill>
                  <a:prstClr val="black"/>
                </a:solidFill>
                <a:latin typeface="Arial Narrow" panose="020B0606020202030204" pitchFamily="34" charset="0"/>
              </a:rPr>
              <a:t>riesgo inmediato por lo que </a:t>
            </a:r>
            <a:r>
              <a:rPr lang="es-ES" sz="1100" dirty="0">
                <a:solidFill>
                  <a:prstClr val="black"/>
                </a:solidFill>
                <a:latin typeface="Arial Narrow" panose="020B0606020202030204" pitchFamily="34" charset="0"/>
              </a:rPr>
              <a:t>es catalogado como un mensaje para informarse y prepararse. El aviso implica vigilancia continua ya que las condiciones son propicias para el desarrollo de un </a:t>
            </a:r>
            <a:r>
              <a:rPr lang="es-ES" sz="1100" dirty="0" smtClean="0">
                <a:solidFill>
                  <a:prstClr val="black"/>
                </a:solidFill>
                <a:latin typeface="Arial Narrow" panose="020B0606020202030204" pitchFamily="34" charset="0"/>
              </a:rPr>
              <a:t>suceso natural.</a:t>
            </a:r>
            <a:endParaRPr lang="es-CO" sz="1100" dirty="0" smtClean="0">
              <a:solidFill>
                <a:prstClr val="black"/>
              </a:solidFill>
              <a:latin typeface="Arial Narrow" panose="020B0606020202030204" pitchFamily="34" charset="0"/>
            </a:endParaRPr>
          </a:p>
          <a:p>
            <a:pPr algn="just"/>
            <a:endParaRPr lang="es-CO" sz="800" dirty="0" smtClean="0">
              <a:solidFill>
                <a:srgbClr val="FFC000"/>
              </a:solidFill>
              <a:latin typeface="Arial Narrow" panose="020B0606020202030204" pitchFamily="34" charset="0"/>
            </a:endParaRPr>
          </a:p>
          <a:p>
            <a:pPr algn="just"/>
            <a:r>
              <a:rPr lang="es-CO" sz="800" dirty="0">
                <a:solidFill>
                  <a:srgbClr val="FFC000"/>
                </a:solidFill>
                <a:latin typeface="Arial Narrow" panose="020B0606020202030204" pitchFamily="34" charset="0"/>
              </a:rPr>
              <a:t> </a:t>
            </a:r>
            <a:endParaRPr lang="es-CO" sz="800" dirty="0" smtClean="0">
              <a:solidFill>
                <a:srgbClr val="FFC000"/>
              </a:solidFill>
              <a:latin typeface="Arial Narrow" panose="020B0606020202030204" pitchFamily="34" charset="0"/>
            </a:endParaRPr>
          </a:p>
          <a:p>
            <a:pPr algn="just"/>
            <a:endParaRPr lang="es-CO" sz="800" dirty="0">
              <a:solidFill>
                <a:srgbClr val="FFC000"/>
              </a:solidFill>
              <a:latin typeface="Arial Narrow" panose="020B0606020202030204" pitchFamily="34" charset="0"/>
            </a:endParaRPr>
          </a:p>
          <a:p>
            <a:pPr algn="just"/>
            <a:r>
              <a:rPr lang="es-ES" sz="1100" b="1" dirty="0">
                <a:solidFill>
                  <a:srgbClr val="FFC000"/>
                </a:solidFill>
                <a:latin typeface="Arial Narrow" panose="020B0606020202030204" pitchFamily="34" charset="0"/>
              </a:rPr>
              <a:t>ALERTA AMARILLA. PARA INFORMARSE</a:t>
            </a:r>
            <a:r>
              <a:rPr lang="es-ES" sz="1100" dirty="0">
                <a:solidFill>
                  <a:srgbClr val="FFC000"/>
                </a:solidFill>
                <a:latin typeface="Arial Narrow" panose="020B0606020202030204" pitchFamily="34" charset="0"/>
              </a:rPr>
              <a:t> </a:t>
            </a:r>
            <a:r>
              <a:rPr lang="es-ES" sz="1100" dirty="0" smtClean="0">
                <a:solidFill>
                  <a:prstClr val="black"/>
                </a:solidFill>
                <a:latin typeface="Arial Narrow" panose="020B0606020202030204" pitchFamily="34" charset="0"/>
              </a:rPr>
              <a:t>Se emite cuando las condiciones hidrometeorológicas son favorables para la ocurrencia de un fenómeno</a:t>
            </a:r>
            <a:r>
              <a:rPr lang="es-ES" sz="1100" baseline="0" dirty="0" smtClean="0">
                <a:solidFill>
                  <a:prstClr val="black"/>
                </a:solidFill>
                <a:latin typeface="Arial Narrow" panose="020B0606020202030204" pitchFamily="34" charset="0"/>
              </a:rPr>
              <a:t> natural y pueden aumentar el riesgo según los pronósticos</a:t>
            </a:r>
            <a:r>
              <a:rPr lang="es-ES" sz="1100" dirty="0" smtClean="0">
                <a:solidFill>
                  <a:prstClr val="black"/>
                </a:solidFill>
                <a:latin typeface="Arial Narrow" panose="020B0606020202030204" pitchFamily="34" charset="0"/>
              </a:rPr>
              <a:t>. </a:t>
            </a:r>
            <a:r>
              <a:rPr lang="es-ES" sz="1100" dirty="0">
                <a:solidFill>
                  <a:prstClr val="black"/>
                </a:solidFill>
                <a:latin typeface="Arial Narrow" panose="020B0606020202030204" pitchFamily="34" charset="0"/>
              </a:rPr>
              <a:t>Por sus </a:t>
            </a:r>
            <a:r>
              <a:rPr lang="es-ES" sz="1100" dirty="0" smtClean="0">
                <a:solidFill>
                  <a:prstClr val="black"/>
                </a:solidFill>
                <a:latin typeface="Arial Narrow" panose="020B0606020202030204" pitchFamily="34" charset="0"/>
              </a:rPr>
              <a:t>características, este nivel está</a:t>
            </a:r>
            <a:r>
              <a:rPr lang="es-ES" sz="1100" baseline="0" dirty="0" smtClean="0">
                <a:solidFill>
                  <a:prstClr val="black"/>
                </a:solidFill>
                <a:latin typeface="Arial Narrow" panose="020B0606020202030204" pitchFamily="34" charset="0"/>
              </a:rPr>
              <a:t> encaminado </a:t>
            </a:r>
            <a:r>
              <a:rPr lang="es-ES" sz="1100" dirty="0" smtClean="0">
                <a:solidFill>
                  <a:prstClr val="black"/>
                </a:solidFill>
                <a:latin typeface="Arial Narrow" panose="020B0606020202030204" pitchFamily="34" charset="0"/>
              </a:rPr>
              <a:t>a informar. </a:t>
            </a:r>
            <a:endParaRPr lang="es-CO" sz="1100" dirty="0">
              <a:solidFill>
                <a:prstClr val="black"/>
              </a:solidFill>
              <a:latin typeface="Arial Narrow" panose="020B0606020202030204" pitchFamily="34" charset="0"/>
            </a:endParaRPr>
          </a:p>
          <a:p>
            <a:pPr algn="just"/>
            <a:r>
              <a:rPr lang="es-ES" sz="800" dirty="0">
                <a:solidFill>
                  <a:prstClr val="black"/>
                </a:solidFill>
                <a:latin typeface="Arial Narrow" panose="020B0606020202030204" pitchFamily="34" charset="0"/>
              </a:rPr>
              <a:t> </a:t>
            </a:r>
            <a:endParaRPr lang="es-CO" sz="800" dirty="0">
              <a:solidFill>
                <a:prstClr val="black"/>
              </a:solidFill>
              <a:latin typeface="Arial Narrow" panose="020B0606020202030204" pitchFamily="34" charset="0"/>
            </a:endParaRPr>
          </a:p>
          <a:p>
            <a:pPr algn="just"/>
            <a:r>
              <a:rPr lang="es-ES" sz="1100" b="1" dirty="0">
                <a:solidFill>
                  <a:srgbClr val="00B050"/>
                </a:solidFill>
                <a:latin typeface="Arial Narrow" panose="020B0606020202030204" pitchFamily="34" charset="0"/>
              </a:rPr>
              <a:t>CONDICIONES NORMALES </a:t>
            </a:r>
            <a:r>
              <a:rPr lang="es-ES" sz="1100" dirty="0">
                <a:solidFill>
                  <a:prstClr val="black"/>
                </a:solidFill>
                <a:latin typeface="Arial Narrow" panose="020B0606020202030204" pitchFamily="34" charset="0"/>
              </a:rPr>
              <a:t>Indica que no existe ninguna clase de alerta para la región o zona mencionada.</a:t>
            </a:r>
            <a:endParaRPr lang="es-CO" sz="1100" dirty="0">
              <a:solidFill>
                <a:prstClr val="black"/>
              </a:solidFill>
              <a:latin typeface="Arial Narrow" panose="020B0606020202030204" pitchFamily="34" charset="0"/>
            </a:endParaRPr>
          </a:p>
        </p:txBody>
      </p:sp>
      <p:pic>
        <p:nvPicPr>
          <p:cNvPr id="8" name="Imagen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6480175" cy="8141634"/>
          </a:xfrm>
          <a:prstGeom prst="rect">
            <a:avLst/>
          </a:prstGeom>
        </p:spPr>
      </p:pic>
      <p:sp>
        <p:nvSpPr>
          <p:cNvPr id="2" name="Rectángulo 1"/>
          <p:cNvSpPr/>
          <p:nvPr userDrawn="1"/>
        </p:nvSpPr>
        <p:spPr>
          <a:xfrm>
            <a:off x="5250" y="7578350"/>
            <a:ext cx="6474926" cy="81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sp>
        <p:nvSpPr>
          <p:cNvPr id="4" name="Rectángulo 3"/>
          <p:cNvSpPr/>
          <p:nvPr userDrawn="1"/>
        </p:nvSpPr>
        <p:spPr>
          <a:xfrm>
            <a:off x="5250" y="7578350"/>
            <a:ext cx="6474926" cy="81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pic>
        <p:nvPicPr>
          <p:cNvPr id="6" name="Imagen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28547" y="1691575"/>
            <a:ext cx="907200" cy="1008646"/>
          </a:xfrm>
          <a:prstGeom prst="rect">
            <a:avLst/>
          </a:prstGeom>
        </p:spPr>
      </p:pic>
      <p:pic>
        <p:nvPicPr>
          <p:cNvPr id="7" name="Imagen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31398" y="2852621"/>
            <a:ext cx="907200" cy="1008646"/>
          </a:xfrm>
          <a:prstGeom prst="rect">
            <a:avLst/>
          </a:prstGeom>
        </p:spPr>
      </p:pic>
      <p:pic>
        <p:nvPicPr>
          <p:cNvPr id="9" name="Imagen 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8723" y="3861267"/>
            <a:ext cx="905881" cy="1007180"/>
          </a:xfrm>
          <a:prstGeom prst="rect">
            <a:avLst/>
          </a:prstGeom>
        </p:spPr>
      </p:pic>
      <p:pic>
        <p:nvPicPr>
          <p:cNvPr id="10" name="Imagen 9">
            <a:hlinkClick r:id="rId6"/>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2475087" y="7794185"/>
            <a:ext cx="369396" cy="441826"/>
          </a:xfrm>
          <a:prstGeom prst="rect">
            <a:avLst/>
          </a:prstGeom>
        </p:spPr>
      </p:pic>
      <p:pic>
        <p:nvPicPr>
          <p:cNvPr id="11" name="Imagen 10">
            <a:hlinkClick r:id="rId8"/>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097255" y="7794181"/>
            <a:ext cx="369396" cy="441826"/>
          </a:xfrm>
          <a:prstGeom prst="rect">
            <a:avLst/>
          </a:prstGeom>
        </p:spPr>
      </p:pic>
      <p:pic>
        <p:nvPicPr>
          <p:cNvPr id="12" name="Imagen 11">
            <a:hlinkClick r:id="rId10"/>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3690087" y="7794175"/>
            <a:ext cx="369396" cy="441826"/>
          </a:xfrm>
          <a:prstGeom prst="rect">
            <a:avLst/>
          </a:prstGeom>
        </p:spPr>
      </p:pic>
      <p:graphicFrame>
        <p:nvGraphicFramePr>
          <p:cNvPr id="13" name="Tabla 12"/>
          <p:cNvGraphicFramePr>
            <a:graphicFrameLocks noGrp="1"/>
          </p:cNvGraphicFramePr>
          <p:nvPr userDrawn="1">
            <p:extLst/>
          </p:nvPr>
        </p:nvGraphicFramePr>
        <p:xfrm>
          <a:off x="225087" y="447241"/>
          <a:ext cx="6030001" cy="911934"/>
        </p:xfrm>
        <a:graphic>
          <a:graphicData uri="http://schemas.openxmlformats.org/drawingml/2006/table">
            <a:tbl>
              <a:tblPr firstRow="1" bandRow="1">
                <a:tableStyleId>{9D7B26C5-4107-4FEC-AEDC-1716B250A1EF}</a:tableStyleId>
              </a:tblPr>
              <a:tblGrid>
                <a:gridCol w="2148570">
                  <a:extLst>
                    <a:ext uri="{9D8B030D-6E8A-4147-A177-3AD203B41FA5}">
                      <a16:colId xmlns="" xmlns:a16="http://schemas.microsoft.com/office/drawing/2014/main" val="20000"/>
                    </a:ext>
                  </a:extLst>
                </a:gridCol>
                <a:gridCol w="2381648">
                  <a:extLst>
                    <a:ext uri="{9D8B030D-6E8A-4147-A177-3AD203B41FA5}">
                      <a16:colId xmlns="" xmlns:a16="http://schemas.microsoft.com/office/drawing/2014/main" val="20001"/>
                    </a:ext>
                  </a:extLst>
                </a:gridCol>
                <a:gridCol w="1499783">
                  <a:extLst>
                    <a:ext uri="{9D8B030D-6E8A-4147-A177-3AD203B41FA5}">
                      <a16:colId xmlns="" xmlns:a16="http://schemas.microsoft.com/office/drawing/2014/main" val="20002"/>
                    </a:ext>
                  </a:extLst>
                </a:gridCol>
              </a:tblGrid>
              <a:tr h="203364">
                <a:tc>
                  <a:txBody>
                    <a:bodyPr/>
                    <a:lstStyle/>
                    <a:p>
                      <a:pPr algn="l"/>
                      <a:r>
                        <a:rPr kumimoji="0" lang="es-ES" sz="700" b="1" i="0" u="none" strike="noStrike" kern="1200" cap="none" spc="0" normalizeH="0" baseline="0" noProof="0" dirty="0" smtClean="0">
                          <a:ln>
                            <a:noFill/>
                          </a:ln>
                          <a:solidFill>
                            <a:prstClr val="black"/>
                          </a:solidFill>
                          <a:effectLst/>
                          <a:uLnTx/>
                          <a:uFillTx/>
                          <a:latin typeface="Arial Narrow" panose="020B0606020202030204" pitchFamily="34" charset="0"/>
                        </a:rPr>
                        <a:t>ºC</a:t>
                      </a:r>
                      <a:r>
                        <a:rPr kumimoji="0" lang="es-ES" sz="700" b="0" i="0" u="none" strike="noStrike" kern="1200" cap="none" spc="0" normalizeH="0" baseline="0" noProof="0" dirty="0" smtClean="0">
                          <a:ln>
                            <a:noFill/>
                          </a:ln>
                          <a:solidFill>
                            <a:prstClr val="black"/>
                          </a:solidFill>
                          <a:effectLst/>
                          <a:uLnTx/>
                          <a:uFillTx/>
                          <a:latin typeface="Arial Narrow" panose="020B0606020202030204" pitchFamily="34" charset="0"/>
                        </a:rPr>
                        <a:t>: grados Celsius </a:t>
                      </a:r>
                      <a:endParaRPr lang="es-CO" sz="700" b="0" dirty="0">
                        <a:latin typeface="Arial Narrow" panose="020B0606020202030204" pitchFamily="34" charset="0"/>
                      </a:endParaRPr>
                    </a:p>
                  </a:txBody>
                  <a:tcPr marL="91043" marR="91043" marT="45521" marB="4552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r>
                        <a:rPr kumimoji="0" lang="es-ES" sz="700" b="1" i="0" u="none" strike="noStrike" kern="1200" cap="none" spc="0" normalizeH="0" baseline="0" noProof="0" dirty="0" smtClean="0">
                          <a:ln>
                            <a:noFill/>
                          </a:ln>
                          <a:solidFill>
                            <a:prstClr val="black"/>
                          </a:solidFill>
                          <a:effectLst/>
                          <a:uLnTx/>
                          <a:uFillTx/>
                          <a:latin typeface="Arial Narrow" panose="020B0606020202030204" pitchFamily="34" charset="0"/>
                        </a:rPr>
                        <a:t>m: </a:t>
                      </a:r>
                      <a:r>
                        <a:rPr kumimoji="0" lang="es-ES" sz="700" b="0" i="0" u="none" strike="noStrike" kern="1200" cap="none" spc="0" normalizeH="0" baseline="0" noProof="0" dirty="0" smtClean="0">
                          <a:ln>
                            <a:noFill/>
                          </a:ln>
                          <a:solidFill>
                            <a:prstClr val="black"/>
                          </a:solidFill>
                          <a:effectLst/>
                          <a:uLnTx/>
                          <a:uFillTx/>
                          <a:latin typeface="Arial Narrow" panose="020B0606020202030204" pitchFamily="34" charset="0"/>
                        </a:rPr>
                        <a:t>metros </a:t>
                      </a:r>
                      <a:endParaRPr lang="es-CO" sz="700" b="0" dirty="0">
                        <a:latin typeface="Arial Narrow" panose="020B0606020202030204" pitchFamily="34" charset="0"/>
                      </a:endParaRPr>
                    </a:p>
                  </a:txBody>
                  <a:tcPr marL="91043" marR="91043" marT="45521" marB="4552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r>
                        <a:rPr lang="es-ES" sz="700" b="1" dirty="0" smtClean="0">
                          <a:solidFill>
                            <a:prstClr val="black"/>
                          </a:solidFill>
                          <a:latin typeface="Arial Narrow" panose="020B0606020202030204" pitchFamily="34" charset="0"/>
                        </a:rPr>
                        <a:t>mm: </a:t>
                      </a:r>
                      <a:r>
                        <a:rPr lang="es-ES" sz="700" b="0" dirty="0" smtClean="0">
                          <a:solidFill>
                            <a:prstClr val="black"/>
                          </a:solidFill>
                          <a:latin typeface="Arial Narrow" panose="020B0606020202030204" pitchFamily="34" charset="0"/>
                        </a:rPr>
                        <a:t>milímetros</a:t>
                      </a:r>
                      <a:endParaRPr lang="es-CO" sz="700" b="0" dirty="0">
                        <a:latin typeface="Arial Narrow" panose="020B0606020202030204" pitchFamily="34" charset="0"/>
                      </a:endParaRPr>
                    </a:p>
                  </a:txBody>
                  <a:tcPr marL="91043" marR="91043" marT="45521" marB="4552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 xmlns:a16="http://schemas.microsoft.com/office/drawing/2014/main" val="10000"/>
                  </a:ext>
                </a:extLst>
              </a:tr>
              <a:tr h="20336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700" b="1" i="0" u="none" strike="noStrike" kern="1200" cap="none" spc="0" normalizeH="0" baseline="0" noProof="0" dirty="0" smtClean="0">
                          <a:ln>
                            <a:noFill/>
                          </a:ln>
                          <a:solidFill>
                            <a:prstClr val="black"/>
                          </a:solidFill>
                          <a:effectLst/>
                          <a:uLnTx/>
                          <a:uFillTx/>
                          <a:latin typeface="Arial Narrow" panose="020B0606020202030204" pitchFamily="34" charset="0"/>
                        </a:rPr>
                        <a:t>msnm: </a:t>
                      </a:r>
                      <a:r>
                        <a:rPr kumimoji="0" lang="es-ES" sz="700" b="0" i="0" u="none" strike="noStrike" kern="1200" cap="none" spc="0" normalizeH="0" baseline="0" noProof="0" dirty="0" smtClean="0">
                          <a:ln>
                            <a:noFill/>
                          </a:ln>
                          <a:solidFill>
                            <a:prstClr val="black"/>
                          </a:solidFill>
                          <a:effectLst/>
                          <a:uLnTx/>
                          <a:uFillTx/>
                          <a:latin typeface="Arial Narrow" panose="020B0606020202030204" pitchFamily="34" charset="0"/>
                        </a:rPr>
                        <a:t>metros sobre nivel del mar</a:t>
                      </a:r>
                      <a:endParaRPr kumimoji="0" lang="es-CO" sz="700" b="0" i="0" u="none" strike="noStrike" kern="1200" cap="none" spc="0" normalizeH="0" baseline="0" noProof="0" dirty="0" smtClean="0">
                        <a:ln>
                          <a:noFill/>
                        </a:ln>
                        <a:solidFill>
                          <a:prstClr val="black"/>
                        </a:solidFill>
                        <a:effectLst/>
                        <a:uLnTx/>
                        <a:uFillTx/>
                        <a:latin typeface="Arial Narrow" panose="020B0606020202030204" pitchFamily="34" charset="0"/>
                      </a:endParaRPr>
                    </a:p>
                  </a:txBody>
                  <a:tcPr marL="91043" marR="91043" marT="45521" marB="4552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700" b="1" i="0" u="none" strike="noStrike" kern="1200" cap="none" spc="0" normalizeH="0" baseline="0" noProof="0" dirty="0" smtClean="0">
                          <a:ln>
                            <a:noFill/>
                          </a:ln>
                          <a:solidFill>
                            <a:prstClr val="black"/>
                          </a:solidFill>
                          <a:effectLst/>
                          <a:uLnTx/>
                          <a:uFillTx/>
                          <a:latin typeface="Arial Narrow" panose="020B0606020202030204" pitchFamily="34" charset="0"/>
                        </a:rPr>
                        <a:t>Km/h: </a:t>
                      </a:r>
                      <a:r>
                        <a:rPr kumimoji="0" lang="es-ES" sz="700" b="0" i="0" u="none" strike="noStrike" kern="1200" cap="none" spc="0" normalizeH="0" baseline="0" noProof="0" dirty="0" smtClean="0">
                          <a:ln>
                            <a:noFill/>
                          </a:ln>
                          <a:solidFill>
                            <a:prstClr val="black"/>
                          </a:solidFill>
                          <a:effectLst/>
                          <a:uLnTx/>
                          <a:uFillTx/>
                          <a:latin typeface="Arial Narrow" panose="020B0606020202030204" pitchFamily="34" charset="0"/>
                        </a:rPr>
                        <a:t>kilómetros por hora</a:t>
                      </a:r>
                      <a:endParaRPr kumimoji="0" lang="es-CO" sz="700" b="0" i="0" u="none" strike="noStrike" kern="1200" cap="none" spc="0" normalizeH="0" baseline="0" noProof="0" dirty="0" smtClean="0">
                        <a:ln>
                          <a:noFill/>
                        </a:ln>
                        <a:solidFill>
                          <a:prstClr val="black"/>
                        </a:solidFill>
                        <a:effectLst/>
                        <a:uLnTx/>
                        <a:uFillTx/>
                        <a:latin typeface="Arial Narrow" panose="020B0606020202030204" pitchFamily="34" charset="0"/>
                      </a:endParaRPr>
                    </a:p>
                  </a:txBody>
                  <a:tcPr marL="91043" marR="91043" marT="45521" marB="4552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s-ES" sz="700" b="1" i="0" u="none" strike="noStrike" kern="1200" cap="none" spc="0" normalizeH="0" baseline="0" noProof="0" dirty="0" smtClean="0">
                          <a:ln>
                            <a:noFill/>
                          </a:ln>
                          <a:solidFill>
                            <a:prstClr val="black"/>
                          </a:solidFill>
                          <a:effectLst/>
                          <a:uLnTx/>
                          <a:uFillTx/>
                          <a:latin typeface="Arial Narrow" panose="020B0606020202030204" pitchFamily="34" charset="0"/>
                        </a:rPr>
                        <a:t>HLC: </a:t>
                      </a:r>
                      <a:r>
                        <a:rPr kumimoji="0" lang="es-ES" sz="700" b="0" i="0" u="none" strike="noStrike" kern="1200" cap="none" spc="0" normalizeH="0" baseline="0" noProof="0" dirty="0" smtClean="0">
                          <a:ln>
                            <a:noFill/>
                          </a:ln>
                          <a:solidFill>
                            <a:prstClr val="black"/>
                          </a:solidFill>
                          <a:effectLst/>
                          <a:uLnTx/>
                          <a:uFillTx/>
                          <a:latin typeface="Arial Narrow" panose="020B0606020202030204" pitchFamily="34" charset="0"/>
                        </a:rPr>
                        <a:t>hora local colombiana</a:t>
                      </a:r>
                      <a:endParaRPr kumimoji="0" lang="es-CO" sz="700" b="0" i="0" u="none" strike="noStrike" kern="1200" cap="none" spc="0" normalizeH="0" baseline="0" noProof="0" dirty="0" smtClean="0">
                        <a:ln>
                          <a:noFill/>
                        </a:ln>
                        <a:solidFill>
                          <a:prstClr val="black"/>
                        </a:solidFill>
                        <a:effectLst/>
                        <a:uLnTx/>
                        <a:uFillTx/>
                        <a:latin typeface="Arial Narrow" panose="020B0606020202030204" pitchFamily="34" charset="0"/>
                      </a:endParaRPr>
                    </a:p>
                  </a:txBody>
                  <a:tcPr marL="91043" marR="91043" marT="45521" marB="4552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 xmlns:a16="http://schemas.microsoft.com/office/drawing/2014/main" val="10001"/>
                  </a:ext>
                </a:extLst>
              </a:tr>
              <a:tr h="50520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700" b="1" i="0" u="none" strike="noStrike" kern="1200" cap="none" spc="0" normalizeH="0" baseline="0" noProof="0" dirty="0" smtClean="0">
                          <a:ln>
                            <a:noFill/>
                          </a:ln>
                          <a:solidFill>
                            <a:prstClr val="black"/>
                          </a:solidFill>
                          <a:effectLst/>
                          <a:uLnTx/>
                          <a:uFillTx/>
                          <a:latin typeface="Arial Narrow" panose="020B0606020202030204" pitchFamily="34" charset="0"/>
                        </a:rPr>
                        <a:t>GOES:  </a:t>
                      </a:r>
                      <a:r>
                        <a:rPr kumimoji="0" lang="en-US" sz="700" b="0" i="0" u="none" strike="noStrike" kern="1200" cap="none" spc="0" normalizeH="0" baseline="0" noProof="0" dirty="0" smtClean="0">
                          <a:ln>
                            <a:noFill/>
                          </a:ln>
                          <a:solidFill>
                            <a:prstClr val="black"/>
                          </a:solidFill>
                          <a:effectLst/>
                          <a:uLnTx/>
                          <a:uFillTx/>
                          <a:latin typeface="Arial Narrow" panose="020B0606020202030204" pitchFamily="34" charset="0"/>
                        </a:rPr>
                        <a:t>Geostationary  Operational  Environmental Satellites</a:t>
                      </a:r>
                      <a:r>
                        <a:rPr kumimoji="0" lang="es-CO" sz="700" b="0" i="0" u="none" strike="noStrike" kern="1200" cap="none" spc="0" normalizeH="0" baseline="0" noProof="0" dirty="0" smtClean="0">
                          <a:ln>
                            <a:noFill/>
                          </a:ln>
                          <a:solidFill>
                            <a:prstClr val="black"/>
                          </a:solidFill>
                          <a:effectLst/>
                          <a:uLnTx/>
                          <a:uFillTx/>
                          <a:latin typeface="Arial Narrow" panose="020B0606020202030204" pitchFamily="34" charset="0"/>
                        </a:rPr>
                        <a:t> (Satélite Geoestacionario Operacional Ambiental).</a:t>
                      </a:r>
                    </a:p>
                  </a:txBody>
                  <a:tcPr marL="91043" marR="91043" marT="45521" marB="4552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700" b="1" i="0" u="none" strike="noStrike" kern="1200" cap="none" spc="0" normalizeH="0" baseline="0" noProof="0" dirty="0" smtClean="0">
                          <a:ln>
                            <a:noFill/>
                          </a:ln>
                          <a:solidFill>
                            <a:prstClr val="black"/>
                          </a:solidFill>
                          <a:effectLst/>
                          <a:uLnTx/>
                          <a:uFillTx/>
                          <a:latin typeface="Arial Narrow" panose="020B0606020202030204" pitchFamily="34" charset="0"/>
                        </a:rPr>
                        <a:t>GOES-13</a:t>
                      </a:r>
                      <a:r>
                        <a:rPr kumimoji="0" lang="es-ES" sz="700" b="0" i="0" u="none" strike="noStrike" kern="1200" cap="none" spc="0" normalizeH="0" baseline="0" noProof="0" dirty="0" smtClean="0">
                          <a:ln>
                            <a:noFill/>
                          </a:ln>
                          <a:solidFill>
                            <a:prstClr val="black"/>
                          </a:solidFill>
                          <a:effectLst/>
                          <a:uLnTx/>
                          <a:uFillTx/>
                          <a:latin typeface="Arial Narrow" panose="020B0606020202030204" pitchFamily="34" charset="0"/>
                        </a:rPr>
                        <a:t> es el designado GOES-Este, localizado en  75° W  sobre el ecuador geográfico.</a:t>
                      </a:r>
                      <a:endParaRPr kumimoji="0" lang="es-CO" sz="700" b="0" i="0" u="none" strike="noStrike" kern="1200" cap="none" spc="0" normalizeH="0" baseline="0" noProof="0" dirty="0" smtClean="0">
                        <a:ln>
                          <a:noFill/>
                        </a:ln>
                        <a:solidFill>
                          <a:prstClr val="black"/>
                        </a:solidFill>
                        <a:effectLst/>
                        <a:uLnTx/>
                        <a:uFillTx/>
                        <a:latin typeface="Arial Narrow" panose="020B0606020202030204" pitchFamily="34" charset="0"/>
                      </a:endParaRPr>
                    </a:p>
                  </a:txBody>
                  <a:tcPr marL="91043" marR="91043" marT="45521" marB="4552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700" b="1" i="0" u="none" strike="noStrike" kern="1200" cap="none" spc="0" normalizeH="0" baseline="0" noProof="0" dirty="0" smtClean="0">
                          <a:ln>
                            <a:noFill/>
                          </a:ln>
                          <a:solidFill>
                            <a:prstClr val="black"/>
                          </a:solidFill>
                          <a:effectLst/>
                          <a:uLnTx/>
                          <a:uFillTx/>
                          <a:latin typeface="Arial Narrow" panose="020B0606020202030204" pitchFamily="34" charset="0"/>
                        </a:rPr>
                        <a:t>PNN: </a:t>
                      </a:r>
                      <a:r>
                        <a:rPr kumimoji="0" lang="es-ES" sz="700" b="0" i="0" u="none" strike="noStrike" kern="1200" cap="none" spc="0" normalizeH="0" baseline="0" noProof="0" dirty="0" smtClean="0">
                          <a:ln>
                            <a:noFill/>
                          </a:ln>
                          <a:solidFill>
                            <a:prstClr val="black"/>
                          </a:solidFill>
                          <a:effectLst/>
                          <a:uLnTx/>
                          <a:uFillTx/>
                          <a:latin typeface="Arial Narrow" panose="020B0606020202030204" pitchFamily="34" charset="0"/>
                        </a:rPr>
                        <a:t>Parque Nacional Natural</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s-ES" sz="700" b="0" i="0" u="none" strike="noStrike" kern="1200" cap="none" spc="0" normalizeH="0" baseline="0" noProof="0" dirty="0" smtClean="0">
                        <a:ln>
                          <a:noFill/>
                        </a:ln>
                        <a:solidFill>
                          <a:prstClr val="black"/>
                        </a:solidFill>
                        <a:effectLst/>
                        <a:uLnTx/>
                        <a:uFillTx/>
                        <a:latin typeface="Arial Narrow" panose="020B060602020203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700" b="1" i="0" u="none" strike="noStrike" kern="1200" cap="none" spc="0" normalizeH="0" baseline="0" noProof="0" dirty="0" smtClean="0">
                          <a:ln>
                            <a:noFill/>
                          </a:ln>
                          <a:solidFill>
                            <a:prstClr val="black"/>
                          </a:solidFill>
                          <a:effectLst/>
                          <a:uLnTx/>
                          <a:uFillTx/>
                          <a:latin typeface="Arial Narrow" panose="020B0606020202030204" pitchFamily="34" charset="0"/>
                        </a:rPr>
                        <a:t>SFF: </a:t>
                      </a:r>
                      <a:r>
                        <a:rPr kumimoji="0" lang="es-ES" sz="700" b="0" i="0" u="none" strike="noStrike" kern="1200" cap="none" spc="0" normalizeH="0" baseline="0" noProof="0" dirty="0" smtClean="0">
                          <a:ln>
                            <a:noFill/>
                          </a:ln>
                          <a:solidFill>
                            <a:prstClr val="black"/>
                          </a:solidFill>
                          <a:effectLst/>
                          <a:uLnTx/>
                          <a:uFillTx/>
                          <a:latin typeface="Arial Narrow" panose="020B0606020202030204" pitchFamily="34" charset="0"/>
                        </a:rPr>
                        <a:t>Santuario de Fauna y Flora</a:t>
                      </a:r>
                      <a:endParaRPr kumimoji="0" lang="es-CO" sz="700" b="0" i="0" u="none" strike="noStrike" kern="1200" cap="none" spc="0" normalizeH="0" baseline="0" noProof="0" dirty="0" smtClean="0">
                        <a:ln>
                          <a:noFill/>
                        </a:ln>
                        <a:solidFill>
                          <a:prstClr val="black"/>
                        </a:solidFill>
                        <a:effectLst/>
                        <a:uLnTx/>
                        <a:uFillTx/>
                        <a:latin typeface="Arial Narrow" panose="020B0606020202030204" pitchFamily="34" charset="0"/>
                      </a:endParaRPr>
                    </a:p>
                  </a:txBody>
                  <a:tcPr marL="91043" marR="91043" marT="45521" marB="4552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 xmlns:a16="http://schemas.microsoft.com/office/drawing/2014/main" val="10002"/>
                  </a:ext>
                </a:extLst>
              </a:tr>
            </a:tbl>
          </a:graphicData>
        </a:graphic>
      </p:graphicFrame>
      <p:sp>
        <p:nvSpPr>
          <p:cNvPr id="15" name="CuadroTexto 14"/>
          <p:cNvSpPr txBox="1"/>
          <p:nvPr userDrawn="1"/>
        </p:nvSpPr>
        <p:spPr>
          <a:xfrm>
            <a:off x="1187487" y="1691575"/>
            <a:ext cx="5085000" cy="3493264"/>
          </a:xfrm>
          <a:prstGeom prst="rect">
            <a:avLst/>
          </a:prstGeom>
          <a:noFill/>
        </p:spPr>
        <p:txBody>
          <a:bodyPr wrap="square" rtlCol="0">
            <a:spAutoFit/>
          </a:bodyPr>
          <a:lstStyle/>
          <a:p>
            <a:pPr algn="just"/>
            <a:r>
              <a:rPr lang="es-CO" sz="1100" b="1" dirty="0">
                <a:solidFill>
                  <a:srgbClr val="C00000"/>
                </a:solidFill>
                <a:latin typeface="Arial Narrow" panose="020B0606020202030204" pitchFamily="34" charset="0"/>
              </a:rPr>
              <a:t>ALERTA ROJA. PARA TOMAR ACCIÓN</a:t>
            </a:r>
            <a:r>
              <a:rPr lang="es-ES" sz="1100" dirty="0">
                <a:solidFill>
                  <a:srgbClr val="C00000"/>
                </a:solidFill>
                <a:latin typeface="Arial Narrow" panose="020B0606020202030204" pitchFamily="34" charset="0"/>
              </a:rPr>
              <a:t>  </a:t>
            </a:r>
            <a:r>
              <a:rPr lang="es-ES" sz="1100" dirty="0">
                <a:solidFill>
                  <a:prstClr val="black"/>
                </a:solidFill>
                <a:latin typeface="Arial Narrow" panose="020B0606020202030204" pitchFamily="34" charset="0"/>
              </a:rPr>
              <a:t>Advierte </a:t>
            </a:r>
            <a:r>
              <a:rPr lang="es-ES" sz="1100" dirty="0" smtClean="0">
                <a:solidFill>
                  <a:prstClr val="black"/>
                </a:solidFill>
                <a:latin typeface="Arial Narrow" panose="020B0606020202030204" pitchFamily="34" charset="0"/>
              </a:rPr>
              <a:t>al Sistema Nacional de Gestión del Riesgo de Desastres sobre el peligro de un </a:t>
            </a:r>
            <a:r>
              <a:rPr lang="es-ES" sz="1100" dirty="0">
                <a:solidFill>
                  <a:prstClr val="black"/>
                </a:solidFill>
                <a:latin typeface="Arial Narrow" panose="020B0606020202030204" pitchFamily="34" charset="0"/>
              </a:rPr>
              <a:t>fenómeno </a:t>
            </a:r>
            <a:r>
              <a:rPr lang="es-ES" sz="1100" dirty="0" smtClean="0">
                <a:solidFill>
                  <a:prstClr val="black"/>
                </a:solidFill>
                <a:latin typeface="Arial Narrow" panose="020B0606020202030204" pitchFamily="34" charset="0"/>
              </a:rPr>
              <a:t>y sus efectos adversos </a:t>
            </a:r>
            <a:r>
              <a:rPr lang="es-ES" sz="1100" dirty="0">
                <a:solidFill>
                  <a:prstClr val="black"/>
                </a:solidFill>
                <a:latin typeface="Arial Narrow" panose="020B0606020202030204" pitchFamily="34" charset="0"/>
              </a:rPr>
              <a:t>sobre la </a:t>
            </a:r>
            <a:r>
              <a:rPr lang="es-ES" sz="1100" dirty="0" smtClean="0">
                <a:solidFill>
                  <a:prstClr val="black"/>
                </a:solidFill>
                <a:latin typeface="Arial Narrow" panose="020B0606020202030204" pitchFamily="34" charset="0"/>
              </a:rPr>
              <a:t>población. </a:t>
            </a:r>
            <a:r>
              <a:rPr lang="es-ES" sz="1100" dirty="0">
                <a:solidFill>
                  <a:prstClr val="black"/>
                </a:solidFill>
                <a:latin typeface="Arial Narrow" panose="020B0606020202030204" pitchFamily="34" charset="0"/>
              </a:rPr>
              <a:t>Se emite una alerta sólo cuando la identificación de un evento extraordinario </a:t>
            </a:r>
            <a:r>
              <a:rPr lang="es-CO" sz="1100" dirty="0">
                <a:solidFill>
                  <a:prstClr val="black"/>
                </a:solidFill>
                <a:latin typeface="Arial Narrow" panose="020B0606020202030204" pitchFamily="34" charset="0"/>
              </a:rPr>
              <a:t>indique la </a:t>
            </a:r>
            <a:r>
              <a:rPr lang="es-CO" sz="1100" dirty="0" smtClean="0">
                <a:solidFill>
                  <a:prstClr val="black"/>
                </a:solidFill>
                <a:latin typeface="Arial Narrow" panose="020B0606020202030204" pitchFamily="34" charset="0"/>
              </a:rPr>
              <a:t>amenaza </a:t>
            </a:r>
            <a:r>
              <a:rPr lang="es-CO" sz="1100" dirty="0">
                <a:solidFill>
                  <a:prstClr val="black"/>
                </a:solidFill>
                <a:latin typeface="Arial Narrow" panose="020B0606020202030204" pitchFamily="34" charset="0"/>
              </a:rPr>
              <a:t>inminente </a:t>
            </a:r>
            <a:r>
              <a:rPr lang="es-CO" sz="1100" dirty="0" smtClean="0">
                <a:solidFill>
                  <a:prstClr val="black"/>
                </a:solidFill>
                <a:latin typeface="Arial Narrow" panose="020B0606020202030204" pitchFamily="34" charset="0"/>
              </a:rPr>
              <a:t>y cuando la gravedad del fenómeno requiera atención prioritaria de los comités departamentales y locales.</a:t>
            </a:r>
            <a:endParaRPr lang="es-CO" sz="1100" dirty="0">
              <a:solidFill>
                <a:prstClr val="black"/>
              </a:solidFill>
              <a:latin typeface="Arial Narrow" panose="020B0606020202030204" pitchFamily="34" charset="0"/>
            </a:endParaRPr>
          </a:p>
          <a:p>
            <a:pPr algn="just"/>
            <a:endParaRPr lang="es-CO" sz="800" dirty="0" smtClean="0">
              <a:solidFill>
                <a:srgbClr val="ED7D31"/>
              </a:solidFill>
              <a:latin typeface="Arial Narrow" panose="020B0606020202030204" pitchFamily="34" charset="0"/>
            </a:endParaRPr>
          </a:p>
          <a:p>
            <a:pPr algn="just"/>
            <a:endParaRPr lang="es-CO" sz="800" dirty="0" smtClean="0">
              <a:solidFill>
                <a:srgbClr val="ED7D31"/>
              </a:solidFill>
              <a:latin typeface="Arial Narrow" panose="020B0606020202030204" pitchFamily="34" charset="0"/>
            </a:endParaRPr>
          </a:p>
          <a:p>
            <a:pPr algn="just"/>
            <a:endParaRPr lang="es-CO" sz="800" dirty="0">
              <a:solidFill>
                <a:srgbClr val="ED7D31"/>
              </a:solidFill>
              <a:latin typeface="Arial Narrow" panose="020B0606020202030204" pitchFamily="34" charset="0"/>
            </a:endParaRPr>
          </a:p>
          <a:p>
            <a:pPr algn="just"/>
            <a:r>
              <a:rPr lang="es-ES" sz="1100" b="1" dirty="0">
                <a:solidFill>
                  <a:srgbClr val="ED7D31"/>
                </a:solidFill>
                <a:latin typeface="Arial Narrow" panose="020B0606020202030204" pitchFamily="34" charset="0"/>
              </a:rPr>
              <a:t>ALERTA NARANJA. PARA PREPARARSE  </a:t>
            </a:r>
            <a:r>
              <a:rPr lang="es-ES" sz="1100" dirty="0">
                <a:solidFill>
                  <a:prstClr val="black"/>
                </a:solidFill>
                <a:latin typeface="Arial Narrow" panose="020B0606020202030204" pitchFamily="34" charset="0"/>
              </a:rPr>
              <a:t>Indica la </a:t>
            </a:r>
            <a:r>
              <a:rPr lang="es-ES" sz="1100" dirty="0" smtClean="0">
                <a:solidFill>
                  <a:prstClr val="black"/>
                </a:solidFill>
                <a:latin typeface="Arial Narrow" panose="020B0606020202030204" pitchFamily="34" charset="0"/>
              </a:rPr>
              <a:t>amenaza </a:t>
            </a:r>
            <a:r>
              <a:rPr lang="es-ES" sz="1100" dirty="0">
                <a:solidFill>
                  <a:prstClr val="black"/>
                </a:solidFill>
                <a:latin typeface="Arial Narrow" panose="020B0606020202030204" pitchFamily="34" charset="0"/>
              </a:rPr>
              <a:t>de un fenómeno. No implica </a:t>
            </a:r>
            <a:r>
              <a:rPr lang="es-ES" sz="1100" dirty="0" smtClean="0">
                <a:solidFill>
                  <a:prstClr val="black"/>
                </a:solidFill>
                <a:latin typeface="Arial Narrow" panose="020B0606020202030204" pitchFamily="34" charset="0"/>
              </a:rPr>
              <a:t>riesgo inmediato por lo que </a:t>
            </a:r>
            <a:r>
              <a:rPr lang="es-ES" sz="1100" dirty="0">
                <a:solidFill>
                  <a:prstClr val="black"/>
                </a:solidFill>
                <a:latin typeface="Arial Narrow" panose="020B0606020202030204" pitchFamily="34" charset="0"/>
              </a:rPr>
              <a:t>es catalogado como un mensaje para informarse y prepararse. El aviso implica vigilancia continua ya que las condiciones son propicias para el desarrollo de un </a:t>
            </a:r>
            <a:r>
              <a:rPr lang="es-ES" sz="1100" dirty="0" smtClean="0">
                <a:solidFill>
                  <a:prstClr val="black"/>
                </a:solidFill>
                <a:latin typeface="Arial Narrow" panose="020B0606020202030204" pitchFamily="34" charset="0"/>
              </a:rPr>
              <a:t>suceso natural.</a:t>
            </a:r>
            <a:endParaRPr lang="es-CO" sz="1100" dirty="0" smtClean="0">
              <a:solidFill>
                <a:prstClr val="black"/>
              </a:solidFill>
              <a:latin typeface="Arial Narrow" panose="020B0606020202030204" pitchFamily="34" charset="0"/>
            </a:endParaRPr>
          </a:p>
          <a:p>
            <a:pPr algn="just"/>
            <a:endParaRPr lang="es-CO" sz="800" dirty="0" smtClean="0">
              <a:solidFill>
                <a:srgbClr val="FFC000"/>
              </a:solidFill>
              <a:latin typeface="Arial Narrow" panose="020B0606020202030204" pitchFamily="34" charset="0"/>
            </a:endParaRPr>
          </a:p>
          <a:p>
            <a:pPr algn="just"/>
            <a:r>
              <a:rPr lang="es-CO" sz="800" dirty="0">
                <a:solidFill>
                  <a:srgbClr val="FFC000"/>
                </a:solidFill>
                <a:latin typeface="Arial Narrow" panose="020B0606020202030204" pitchFamily="34" charset="0"/>
              </a:rPr>
              <a:t> </a:t>
            </a:r>
            <a:endParaRPr lang="es-CO" sz="800" dirty="0" smtClean="0">
              <a:solidFill>
                <a:srgbClr val="FFC000"/>
              </a:solidFill>
              <a:latin typeface="Arial Narrow" panose="020B0606020202030204" pitchFamily="34" charset="0"/>
            </a:endParaRPr>
          </a:p>
          <a:p>
            <a:pPr algn="just"/>
            <a:endParaRPr lang="es-CO" sz="800" dirty="0">
              <a:solidFill>
                <a:srgbClr val="FFC000"/>
              </a:solidFill>
              <a:latin typeface="Arial Narrow" panose="020B0606020202030204" pitchFamily="34" charset="0"/>
            </a:endParaRPr>
          </a:p>
          <a:p>
            <a:pPr algn="just"/>
            <a:r>
              <a:rPr lang="es-ES" sz="1100" b="1" dirty="0">
                <a:solidFill>
                  <a:srgbClr val="FFC000"/>
                </a:solidFill>
                <a:latin typeface="Arial Narrow" panose="020B0606020202030204" pitchFamily="34" charset="0"/>
              </a:rPr>
              <a:t>ALERTA AMARILLA. PARA INFORMARSE</a:t>
            </a:r>
            <a:r>
              <a:rPr lang="es-ES" sz="1100" dirty="0">
                <a:solidFill>
                  <a:srgbClr val="FFC000"/>
                </a:solidFill>
                <a:latin typeface="Arial Narrow" panose="020B0606020202030204" pitchFamily="34" charset="0"/>
              </a:rPr>
              <a:t> </a:t>
            </a:r>
            <a:r>
              <a:rPr lang="es-ES" sz="1100" dirty="0" smtClean="0">
                <a:solidFill>
                  <a:prstClr val="black"/>
                </a:solidFill>
                <a:latin typeface="Arial Narrow" panose="020B0606020202030204" pitchFamily="34" charset="0"/>
              </a:rPr>
              <a:t>Se emite cuando las condiciones hidrometeorológicas son favorables para la ocurrencia de un fenómeno</a:t>
            </a:r>
            <a:r>
              <a:rPr lang="es-ES" sz="1100" baseline="0" dirty="0" smtClean="0">
                <a:solidFill>
                  <a:prstClr val="black"/>
                </a:solidFill>
                <a:latin typeface="Arial Narrow" panose="020B0606020202030204" pitchFamily="34" charset="0"/>
              </a:rPr>
              <a:t> natural y pueden aumentar el riesgo según los pronósticos</a:t>
            </a:r>
            <a:r>
              <a:rPr lang="es-ES" sz="1100" dirty="0" smtClean="0">
                <a:solidFill>
                  <a:prstClr val="black"/>
                </a:solidFill>
                <a:latin typeface="Arial Narrow" panose="020B0606020202030204" pitchFamily="34" charset="0"/>
              </a:rPr>
              <a:t>. </a:t>
            </a:r>
            <a:r>
              <a:rPr lang="es-ES" sz="1100" dirty="0">
                <a:solidFill>
                  <a:prstClr val="black"/>
                </a:solidFill>
                <a:latin typeface="Arial Narrow" panose="020B0606020202030204" pitchFamily="34" charset="0"/>
              </a:rPr>
              <a:t>Por sus </a:t>
            </a:r>
            <a:r>
              <a:rPr lang="es-ES" sz="1100" dirty="0" smtClean="0">
                <a:solidFill>
                  <a:prstClr val="black"/>
                </a:solidFill>
                <a:latin typeface="Arial Narrow" panose="020B0606020202030204" pitchFamily="34" charset="0"/>
              </a:rPr>
              <a:t>características, este nivel está</a:t>
            </a:r>
            <a:r>
              <a:rPr lang="es-ES" sz="1100" baseline="0" dirty="0" smtClean="0">
                <a:solidFill>
                  <a:prstClr val="black"/>
                </a:solidFill>
                <a:latin typeface="Arial Narrow" panose="020B0606020202030204" pitchFamily="34" charset="0"/>
              </a:rPr>
              <a:t> encaminado </a:t>
            </a:r>
            <a:r>
              <a:rPr lang="es-ES" sz="1100" dirty="0" smtClean="0">
                <a:solidFill>
                  <a:prstClr val="black"/>
                </a:solidFill>
                <a:latin typeface="Arial Narrow" panose="020B0606020202030204" pitchFamily="34" charset="0"/>
              </a:rPr>
              <a:t>a informar. </a:t>
            </a:r>
            <a:endParaRPr lang="es-CO" sz="1100" dirty="0">
              <a:solidFill>
                <a:prstClr val="black"/>
              </a:solidFill>
              <a:latin typeface="Arial Narrow" panose="020B0606020202030204" pitchFamily="34" charset="0"/>
            </a:endParaRPr>
          </a:p>
          <a:p>
            <a:pPr algn="just"/>
            <a:r>
              <a:rPr lang="es-ES" sz="800" dirty="0">
                <a:solidFill>
                  <a:prstClr val="black"/>
                </a:solidFill>
                <a:latin typeface="Arial Narrow" panose="020B0606020202030204" pitchFamily="34" charset="0"/>
              </a:rPr>
              <a:t> </a:t>
            </a:r>
            <a:endParaRPr lang="es-CO" sz="800" dirty="0">
              <a:solidFill>
                <a:prstClr val="black"/>
              </a:solidFill>
              <a:latin typeface="Arial Narrow" panose="020B0606020202030204" pitchFamily="34" charset="0"/>
            </a:endParaRPr>
          </a:p>
          <a:p>
            <a:pPr algn="just"/>
            <a:r>
              <a:rPr lang="es-ES" sz="1100" b="1" dirty="0">
                <a:solidFill>
                  <a:srgbClr val="00B050"/>
                </a:solidFill>
                <a:latin typeface="Arial Narrow" panose="020B0606020202030204" pitchFamily="34" charset="0"/>
              </a:rPr>
              <a:t>CONDICIONES NORMALES </a:t>
            </a:r>
            <a:r>
              <a:rPr lang="es-ES" sz="1100" dirty="0">
                <a:solidFill>
                  <a:prstClr val="black"/>
                </a:solidFill>
                <a:latin typeface="Arial Narrow" panose="020B0606020202030204" pitchFamily="34" charset="0"/>
              </a:rPr>
              <a:t>Indica que no existe ninguna clase de alerta para la región o zona mencionada.</a:t>
            </a:r>
            <a:endParaRPr lang="es-CO" sz="1100" dirty="0">
              <a:solidFill>
                <a:prstClr val="black"/>
              </a:solidFill>
              <a:latin typeface="Arial Narrow" panose="020B0606020202030204" pitchFamily="34" charset="0"/>
            </a:endParaRPr>
          </a:p>
        </p:txBody>
      </p:sp>
    </p:spTree>
    <p:extLst>
      <p:ext uri="{BB962C8B-B14F-4D97-AF65-F5344CB8AC3E}">
        <p14:creationId xmlns:p14="http://schemas.microsoft.com/office/powerpoint/2010/main" val="139562401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1_En blanco">
    <p:spTree>
      <p:nvGrpSpPr>
        <p:cNvPr id="1" name=""/>
        <p:cNvGrpSpPr/>
        <p:nvPr/>
      </p:nvGrpSpPr>
      <p:grpSpPr>
        <a:xfrm>
          <a:off x="0" y="0"/>
          <a:ext cx="0" cy="0"/>
          <a:chOff x="0" y="0"/>
          <a:chExt cx="0" cy="0"/>
        </a:xfrm>
      </p:grpSpPr>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247114856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Rectángulo 1">
            <a:hlinkClick r:id="rId2"/>
          </p:cNvPr>
          <p:cNvSpPr/>
          <p:nvPr userDrawn="1"/>
        </p:nvSpPr>
        <p:spPr>
          <a:xfrm>
            <a:off x="0" y="7299175"/>
            <a:ext cx="6480175" cy="1089175"/>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spTree>
    <p:extLst>
      <p:ext uri="{BB962C8B-B14F-4D97-AF65-F5344CB8AC3E}">
        <p14:creationId xmlns:p14="http://schemas.microsoft.com/office/powerpoint/2010/main" val="1414935140"/>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240060238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1_En blanco">
    <p:spTree>
      <p:nvGrpSpPr>
        <p:cNvPr id="1" name=""/>
        <p:cNvGrpSpPr/>
        <p:nvPr/>
      </p:nvGrpSpPr>
      <p:grpSpPr>
        <a:xfrm>
          <a:off x="0" y="0"/>
          <a:ext cx="0" cy="0"/>
          <a:chOff x="0" y="0"/>
          <a:chExt cx="0" cy="0"/>
        </a:xfrm>
      </p:grpSpPr>
      <p:pic>
        <p:nvPicPr>
          <p:cNvPr id="4" name="Imagen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pic>
        <p:nvPicPr>
          <p:cNvPr id="5" name="Imagen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0021" y="504175"/>
            <a:ext cx="2861504" cy="989999"/>
          </a:xfrm>
          <a:prstGeom prst="rect">
            <a:avLst/>
          </a:prstGeom>
        </p:spPr>
      </p:pic>
    </p:spTree>
    <p:extLst>
      <p:ext uri="{BB962C8B-B14F-4D97-AF65-F5344CB8AC3E}">
        <p14:creationId xmlns:p14="http://schemas.microsoft.com/office/powerpoint/2010/main" val="6426705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ido con título">
    <p:spTree>
      <p:nvGrpSpPr>
        <p:cNvPr id="1" name=""/>
        <p:cNvGrpSpPr/>
        <p:nvPr/>
      </p:nvGrpSpPr>
      <p:grpSpPr>
        <a:xfrm>
          <a:off x="0" y="0"/>
          <a:ext cx="0" cy="0"/>
          <a:chOff x="0" y="0"/>
          <a:chExt cx="0" cy="0"/>
        </a:xfrm>
      </p:grpSpPr>
      <p:pic>
        <p:nvPicPr>
          <p:cNvPr id="6" name="Imagen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
        <p:nvSpPr>
          <p:cNvPr id="5" name="Rectángulo 4">
            <a:hlinkClick r:id="rId3"/>
          </p:cNvPr>
          <p:cNvSpPr/>
          <p:nvPr userDrawn="1"/>
        </p:nvSpPr>
        <p:spPr>
          <a:xfrm>
            <a:off x="0" y="324175"/>
            <a:ext cx="6480175" cy="765000"/>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spTree>
    <p:extLst>
      <p:ext uri="{BB962C8B-B14F-4D97-AF65-F5344CB8AC3E}">
        <p14:creationId xmlns:p14="http://schemas.microsoft.com/office/powerpoint/2010/main" val="320407883"/>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Contenido con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
        <p:nvSpPr>
          <p:cNvPr id="5" name="Rectángulo 4">
            <a:hlinkClick r:id="rId3"/>
          </p:cNvPr>
          <p:cNvSpPr/>
          <p:nvPr userDrawn="1"/>
        </p:nvSpPr>
        <p:spPr>
          <a:xfrm>
            <a:off x="0" y="324175"/>
            <a:ext cx="6480175" cy="765000"/>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spTree>
    <p:extLst>
      <p:ext uri="{BB962C8B-B14F-4D97-AF65-F5344CB8AC3E}">
        <p14:creationId xmlns:p14="http://schemas.microsoft.com/office/powerpoint/2010/main" val="322689827"/>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Imagen con título">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grpSp>
        <p:nvGrpSpPr>
          <p:cNvPr id="8" name="Grupo 7"/>
          <p:cNvGrpSpPr/>
          <p:nvPr userDrawn="1"/>
        </p:nvGrpSpPr>
        <p:grpSpPr>
          <a:xfrm>
            <a:off x="-134912" y="6939175"/>
            <a:ext cx="6750000" cy="1451789"/>
            <a:chOff x="-2231026" y="6547824"/>
            <a:chExt cx="8971064" cy="1929495"/>
          </a:xfrm>
        </p:grpSpPr>
        <p:pic>
          <p:nvPicPr>
            <p:cNvPr id="9" name="Imagen 8"/>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b="18592"/>
            <a:stretch/>
          </p:blipFill>
          <p:spPr>
            <a:xfrm>
              <a:off x="-2231026" y="6547824"/>
              <a:ext cx="8971064" cy="1929495"/>
            </a:xfrm>
            <a:prstGeom prst="rect">
              <a:avLst/>
            </a:prstGeom>
            <a:effectLst>
              <a:glow>
                <a:schemeClr val="accent1"/>
              </a:glow>
            </a:effectLst>
          </p:spPr>
        </p:pic>
        <p:sp>
          <p:nvSpPr>
            <p:cNvPr id="10" name="CuadroTexto 9"/>
            <p:cNvSpPr txBox="1"/>
            <p:nvPr/>
          </p:nvSpPr>
          <p:spPr>
            <a:xfrm>
              <a:off x="-1513344" y="6801921"/>
              <a:ext cx="7478284" cy="463589"/>
            </a:xfrm>
            <a:prstGeom prst="rect">
              <a:avLst/>
            </a:prstGeom>
            <a:noFill/>
          </p:spPr>
          <p:txBody>
            <a:bodyPr wrap="square" rtlCol="0">
              <a:spAutoFit/>
            </a:bodyPr>
            <a:lstStyle/>
            <a:p>
              <a:pPr algn="ctr">
                <a:lnSpc>
                  <a:spcPts val="1958"/>
                </a:lnSpc>
              </a:pPr>
              <a:r>
                <a:rPr lang="es-CO" sz="1200" b="1" dirty="0">
                  <a:solidFill>
                    <a:srgbClr val="14314C"/>
                  </a:solidFill>
                  <a:latin typeface="ArialNarrow"/>
                </a:rPr>
                <a:t>ALERTAS VIGENTES E INFORMACIÓN ADICIONAL</a:t>
              </a:r>
            </a:p>
          </p:txBody>
        </p:sp>
      </p:grpSp>
      <p:sp>
        <p:nvSpPr>
          <p:cNvPr id="11" name="CuadroTexto 10"/>
          <p:cNvSpPr txBox="1"/>
          <p:nvPr userDrawn="1"/>
        </p:nvSpPr>
        <p:spPr>
          <a:xfrm>
            <a:off x="225087" y="7410621"/>
            <a:ext cx="6075000" cy="338554"/>
          </a:xfrm>
          <a:prstGeom prst="rect">
            <a:avLst/>
          </a:prstGeom>
          <a:noFill/>
        </p:spPr>
        <p:txBody>
          <a:bodyPr wrap="square" rtlCol="0">
            <a:spAutoFit/>
          </a:bodyPr>
          <a:lstStyle/>
          <a:p>
            <a:r>
              <a:rPr lang="es-CO" sz="800" dirty="0">
                <a:solidFill>
                  <a:prstClr val="black"/>
                </a:solidFill>
                <a:latin typeface="Arial Narrow" panose="020B0606020202030204" pitchFamily="34" charset="0"/>
              </a:rPr>
              <a:t>Para mayor información sobre el pronóstico del estado del tiempo, informes técnicos diarios, comunicados especiales, mapas diarios de temperaturas máximas y mínimas e información diaria de precipitación se sugiere consultar los siguientes enlaces</a:t>
            </a:r>
            <a:r>
              <a:rPr lang="es-CO" sz="800" dirty="0" smtClean="0">
                <a:solidFill>
                  <a:prstClr val="black"/>
                </a:solidFill>
                <a:latin typeface="Arial Narrow" panose="020B0606020202030204" pitchFamily="34" charset="0"/>
              </a:rPr>
              <a:t>:</a:t>
            </a:r>
            <a:endParaRPr lang="es-CO" sz="800" dirty="0">
              <a:solidFill>
                <a:prstClr val="black"/>
              </a:solidFill>
              <a:latin typeface="Arial Narrow" panose="020B0606020202030204" pitchFamily="34" charset="0"/>
            </a:endParaRPr>
          </a:p>
        </p:txBody>
      </p:sp>
      <p:sp>
        <p:nvSpPr>
          <p:cNvPr id="12" name="CuadroTexto 11"/>
          <p:cNvSpPr txBox="1"/>
          <p:nvPr userDrawn="1"/>
        </p:nvSpPr>
        <p:spPr>
          <a:xfrm>
            <a:off x="360087" y="7749400"/>
            <a:ext cx="5850000" cy="584775"/>
          </a:xfrm>
          <a:prstGeom prst="rect">
            <a:avLst/>
          </a:prstGeom>
          <a:noFill/>
        </p:spPr>
        <p:txBody>
          <a:bodyPr wrap="square" rtlCol="0">
            <a:spAutoFit/>
          </a:bodyPr>
          <a:lstStyle/>
          <a:p>
            <a:pPr marL="152618" indent="-152618">
              <a:buFont typeface="Wingdings" panose="05000000000000000000" pitchFamily="2" charset="2"/>
              <a:buChar char="§"/>
            </a:pPr>
            <a:r>
              <a:rPr lang="es-CO" sz="800" dirty="0" smtClean="0">
                <a:solidFill>
                  <a:prstClr val="black"/>
                </a:solidFill>
                <a:latin typeface="Arial Narrow" panose="020B0606020202030204" pitchFamily="34" charset="0"/>
                <a:hlinkClick r:id="rId5"/>
              </a:rPr>
              <a:t>MAPA </a:t>
            </a:r>
            <a:r>
              <a:rPr lang="es-CO" sz="800" dirty="0">
                <a:solidFill>
                  <a:prstClr val="black"/>
                </a:solidFill>
                <a:latin typeface="Arial Narrow" panose="020B0606020202030204" pitchFamily="34" charset="0"/>
                <a:hlinkClick r:id="rId5"/>
              </a:rPr>
              <a:t>DIARIO DE TEMPERATURA MÁXIMA.</a:t>
            </a:r>
            <a:endParaRPr lang="es-CO" sz="800" dirty="0">
              <a:solidFill>
                <a:prstClr val="black"/>
              </a:solidFill>
              <a:latin typeface="Arial Narrow" panose="020B0606020202030204" pitchFamily="34" charset="0"/>
            </a:endParaRPr>
          </a:p>
          <a:p>
            <a:pPr marL="152618" indent="-152618">
              <a:buFont typeface="Wingdings" panose="05000000000000000000" pitchFamily="2" charset="2"/>
              <a:buChar char="§"/>
            </a:pPr>
            <a:r>
              <a:rPr lang="es-CO" sz="800" dirty="0">
                <a:solidFill>
                  <a:prstClr val="black"/>
                </a:solidFill>
                <a:latin typeface="Arial Narrow" panose="020B0606020202030204" pitchFamily="34" charset="0"/>
                <a:hlinkClick r:id="rId6"/>
              </a:rPr>
              <a:t>MAPA DIARIO DE TEMPERATURA MÍNIMA.</a:t>
            </a:r>
            <a:endParaRPr lang="es-CO" sz="800" dirty="0">
              <a:solidFill>
                <a:prstClr val="black"/>
              </a:solidFill>
              <a:latin typeface="Arial Narrow" panose="020B0606020202030204" pitchFamily="34" charset="0"/>
            </a:endParaRPr>
          </a:p>
          <a:p>
            <a:pPr marL="152618" indent="-152618">
              <a:buFont typeface="Wingdings" panose="05000000000000000000" pitchFamily="2" charset="2"/>
              <a:buChar char="§"/>
            </a:pPr>
            <a:r>
              <a:rPr lang="es-CO" sz="800" dirty="0">
                <a:solidFill>
                  <a:prstClr val="black"/>
                </a:solidFill>
                <a:latin typeface="Arial Narrow" panose="020B0606020202030204" pitchFamily="34" charset="0"/>
                <a:hlinkClick r:id="rId7"/>
              </a:rPr>
              <a:t>INFORMACIÓN DIARIA DE PRECIPITACIÓN Y TEMPERATURA DE LOS PRINCIPALES AEROPUERTOS DEL PAÍS.</a:t>
            </a:r>
            <a:endParaRPr lang="es-CO" sz="800" dirty="0">
              <a:solidFill>
                <a:prstClr val="black"/>
              </a:solidFill>
              <a:latin typeface="Arial Narrow" panose="020B0606020202030204" pitchFamily="34" charset="0"/>
            </a:endParaRPr>
          </a:p>
          <a:p>
            <a:pPr marL="152618" indent="-152618">
              <a:buFont typeface="Wingdings" panose="05000000000000000000" pitchFamily="2" charset="2"/>
              <a:buChar char="§"/>
            </a:pPr>
            <a:r>
              <a:rPr lang="es-CO" sz="800" dirty="0">
                <a:solidFill>
                  <a:prstClr val="black"/>
                </a:solidFill>
                <a:latin typeface="Arial Narrow" panose="020B0606020202030204" pitchFamily="34" charset="0"/>
                <a:hlinkClick r:id="rId8"/>
              </a:rPr>
              <a:t>MOSAICO MAPAS DE PRECIPITACIÓN DIARIA EN MILÍMETROS.</a:t>
            </a:r>
            <a:endParaRPr lang="es-CO" sz="800" dirty="0">
              <a:solidFill>
                <a:prstClr val="black"/>
              </a:solidFill>
              <a:latin typeface="Arial Narrow" panose="020B0606020202030204" pitchFamily="34" charset="0"/>
            </a:endParaRPr>
          </a:p>
        </p:txBody>
      </p:sp>
      <p:sp>
        <p:nvSpPr>
          <p:cNvPr id="13" name="Rectángulo 12"/>
          <p:cNvSpPr/>
          <p:nvPr userDrawn="1"/>
        </p:nvSpPr>
        <p:spPr>
          <a:xfrm>
            <a:off x="135087" y="5994175"/>
            <a:ext cx="3015000" cy="630000"/>
          </a:xfrm>
          <a:prstGeom prst="rect">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spTree>
    <p:extLst>
      <p:ext uri="{BB962C8B-B14F-4D97-AF65-F5344CB8AC3E}">
        <p14:creationId xmlns:p14="http://schemas.microsoft.com/office/powerpoint/2010/main" val="3211956266"/>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ítulo y texto vertical">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32418696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Título y texto vertical">
    <p:spTree>
      <p:nvGrpSpPr>
        <p:cNvPr id="1" name=""/>
        <p:cNvGrpSpPr/>
        <p:nvPr/>
      </p:nvGrpSpPr>
      <p:grpSpPr>
        <a:xfrm>
          <a:off x="0" y="0"/>
          <a:ext cx="0" cy="0"/>
          <a:chOff x="0" y="0"/>
          <a:chExt cx="0" cy="0"/>
        </a:xfrm>
      </p:grpSpPr>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304859140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ítulo vertical y texto">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28062408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Diapositiva de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41645437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ido con título">
    <p:spTree>
      <p:nvGrpSpPr>
        <p:cNvPr id="1" name=""/>
        <p:cNvGrpSpPr/>
        <p:nvPr/>
      </p:nvGrpSpPr>
      <p:grpSpPr>
        <a:xfrm>
          <a:off x="0" y="0"/>
          <a:ext cx="0" cy="0"/>
          <a:chOff x="0" y="0"/>
          <a:chExt cx="0" cy="0"/>
        </a:xfrm>
      </p:grpSpPr>
      <p:pic>
        <p:nvPicPr>
          <p:cNvPr id="6" name="Imagen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
        <p:nvSpPr>
          <p:cNvPr id="5" name="Rectángulo 4">
            <a:hlinkClick r:id="rId3"/>
          </p:cNvPr>
          <p:cNvSpPr/>
          <p:nvPr userDrawn="1"/>
        </p:nvSpPr>
        <p:spPr>
          <a:xfrm>
            <a:off x="0" y="324175"/>
            <a:ext cx="6480175" cy="765000"/>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Tree>
    <p:extLst>
      <p:ext uri="{BB962C8B-B14F-4D97-AF65-F5344CB8AC3E}">
        <p14:creationId xmlns:p14="http://schemas.microsoft.com/office/powerpoint/2010/main" val="2930369202"/>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8_Imagen con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830863349"/>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7_Imagen con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528136312"/>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6_Imagen con título">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6480175" cy="8141634"/>
          </a:xfrm>
          <a:prstGeom prst="rect">
            <a:avLst/>
          </a:prstGeom>
        </p:spPr>
      </p:pic>
      <p:sp>
        <p:nvSpPr>
          <p:cNvPr id="2" name="Rectángulo 1"/>
          <p:cNvSpPr/>
          <p:nvPr userDrawn="1"/>
        </p:nvSpPr>
        <p:spPr>
          <a:xfrm>
            <a:off x="5250" y="7578350"/>
            <a:ext cx="6474926" cy="81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spTree>
    <p:extLst>
      <p:ext uri="{BB962C8B-B14F-4D97-AF65-F5344CB8AC3E}">
        <p14:creationId xmlns:p14="http://schemas.microsoft.com/office/powerpoint/2010/main" val="2413502898"/>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Imagen con título">
    <p:spTree>
      <p:nvGrpSpPr>
        <p:cNvPr id="1" name=""/>
        <p:cNvGrpSpPr/>
        <p:nvPr/>
      </p:nvGrpSpPr>
      <p:grpSpPr>
        <a:xfrm>
          <a:off x="0" y="0"/>
          <a:ext cx="0" cy="0"/>
          <a:chOff x="0" y="0"/>
          <a:chExt cx="0" cy="0"/>
        </a:xfrm>
      </p:grpSpPr>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187275994"/>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5_Imagen con título">
    <p:spTree>
      <p:nvGrpSpPr>
        <p:cNvPr id="1" name=""/>
        <p:cNvGrpSpPr/>
        <p:nvPr/>
      </p:nvGrpSpPr>
      <p:grpSpPr>
        <a:xfrm>
          <a:off x="0" y="0"/>
          <a:ext cx="0" cy="0"/>
          <a:chOff x="0" y="0"/>
          <a:chExt cx="0" cy="0"/>
        </a:xfrm>
      </p:grpSpPr>
      <p:sp>
        <p:nvSpPr>
          <p:cNvPr id="14" name="Rectángulo 13"/>
          <p:cNvSpPr/>
          <p:nvPr userDrawn="1"/>
        </p:nvSpPr>
        <p:spPr>
          <a:xfrm>
            <a:off x="0" y="0"/>
            <a:ext cx="6480175" cy="8388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18" y="-35825"/>
            <a:ext cx="6509590" cy="8424175"/>
          </a:xfrm>
          <a:prstGeom prst="rect">
            <a:avLst/>
          </a:prstGeom>
        </p:spPr>
      </p:pic>
    </p:spTree>
    <p:extLst>
      <p:ext uri="{BB962C8B-B14F-4D97-AF65-F5344CB8AC3E}">
        <p14:creationId xmlns:p14="http://schemas.microsoft.com/office/powerpoint/2010/main" val="1853578939"/>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Rectángulo 1">
            <a:hlinkClick r:id="rId2"/>
          </p:cNvPr>
          <p:cNvSpPr/>
          <p:nvPr userDrawn="1"/>
        </p:nvSpPr>
        <p:spPr>
          <a:xfrm>
            <a:off x="0" y="7299175"/>
            <a:ext cx="6480175" cy="1089175"/>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spTree>
    <p:extLst>
      <p:ext uri="{BB962C8B-B14F-4D97-AF65-F5344CB8AC3E}">
        <p14:creationId xmlns:p14="http://schemas.microsoft.com/office/powerpoint/2010/main" val="3797681574"/>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90622916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1_En blanco">
    <p:spTree>
      <p:nvGrpSpPr>
        <p:cNvPr id="1" name=""/>
        <p:cNvGrpSpPr/>
        <p:nvPr/>
      </p:nvGrpSpPr>
      <p:grpSpPr>
        <a:xfrm>
          <a:off x="0" y="0"/>
          <a:ext cx="0" cy="0"/>
          <a:chOff x="0" y="0"/>
          <a:chExt cx="0" cy="0"/>
        </a:xfrm>
      </p:grpSpPr>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60062852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enido con título">
    <p:spTree>
      <p:nvGrpSpPr>
        <p:cNvPr id="1" name=""/>
        <p:cNvGrpSpPr/>
        <p:nvPr/>
      </p:nvGrpSpPr>
      <p:grpSpPr>
        <a:xfrm>
          <a:off x="0" y="0"/>
          <a:ext cx="0" cy="0"/>
          <a:chOff x="0" y="0"/>
          <a:chExt cx="0" cy="0"/>
        </a:xfrm>
      </p:grpSpPr>
      <p:pic>
        <p:nvPicPr>
          <p:cNvPr id="6" name="Imagen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
        <p:nvSpPr>
          <p:cNvPr id="5" name="Rectángulo 4">
            <a:hlinkClick r:id="rId3"/>
          </p:cNvPr>
          <p:cNvSpPr/>
          <p:nvPr userDrawn="1"/>
        </p:nvSpPr>
        <p:spPr>
          <a:xfrm>
            <a:off x="0" y="324175"/>
            <a:ext cx="6480175" cy="765000"/>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spTree>
    <p:extLst>
      <p:ext uri="{BB962C8B-B14F-4D97-AF65-F5344CB8AC3E}">
        <p14:creationId xmlns:p14="http://schemas.microsoft.com/office/powerpoint/2010/main" val="287407208"/>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Contenido con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
        <p:nvSpPr>
          <p:cNvPr id="5" name="Rectángulo 4">
            <a:hlinkClick r:id="rId3"/>
          </p:cNvPr>
          <p:cNvSpPr/>
          <p:nvPr userDrawn="1"/>
        </p:nvSpPr>
        <p:spPr>
          <a:xfrm>
            <a:off x="0" y="324175"/>
            <a:ext cx="6480175" cy="765000"/>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spTree>
    <p:extLst>
      <p:ext uri="{BB962C8B-B14F-4D97-AF65-F5344CB8AC3E}">
        <p14:creationId xmlns:p14="http://schemas.microsoft.com/office/powerpoint/2010/main" val="322893208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ontenido con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
        <p:nvSpPr>
          <p:cNvPr id="5" name="Rectángulo 4">
            <a:hlinkClick r:id="rId3"/>
          </p:cNvPr>
          <p:cNvSpPr/>
          <p:nvPr userDrawn="1"/>
        </p:nvSpPr>
        <p:spPr>
          <a:xfrm>
            <a:off x="0" y="324175"/>
            <a:ext cx="6480175" cy="765000"/>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Tree>
    <p:extLst>
      <p:ext uri="{BB962C8B-B14F-4D97-AF65-F5344CB8AC3E}">
        <p14:creationId xmlns:p14="http://schemas.microsoft.com/office/powerpoint/2010/main" val="1734235647"/>
      </p:ext>
    </p:extLst>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n con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grpSp>
        <p:nvGrpSpPr>
          <p:cNvPr id="3" name="Grupo 2"/>
          <p:cNvGrpSpPr/>
          <p:nvPr userDrawn="1"/>
        </p:nvGrpSpPr>
        <p:grpSpPr>
          <a:xfrm>
            <a:off x="65661" y="6158382"/>
            <a:ext cx="6324426" cy="2535793"/>
            <a:chOff x="101449" y="6129175"/>
            <a:chExt cx="6264830" cy="2511898"/>
          </a:xfrm>
        </p:grpSpPr>
        <p:pic>
          <p:nvPicPr>
            <p:cNvPr id="4" name="Imagen 3"/>
            <p:cNvPicPr>
              <a:picLocks noChangeAspect="1"/>
            </p:cNvPicPr>
            <p:nvPr/>
          </p:nvPicPr>
          <p:blipFill>
            <a:blip r:embed="rId3">
              <a:extLst>
                <a:ext uri="{BEBA8EAE-BF5A-486C-A8C5-ECC9F3942E4B}">
                  <a14:imgProps xmlns:a14="http://schemas.microsoft.com/office/drawing/2010/main">
                    <a14:imgLayer r:embed="rId4">
                      <a14:imgEffect>
                        <a14:colorTemperature colorTemp="115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101449" y="6129175"/>
              <a:ext cx="6264830" cy="2511898"/>
            </a:xfrm>
            <a:prstGeom prst="rect">
              <a:avLst/>
            </a:prstGeom>
            <a:effectLst>
              <a:glow>
                <a:schemeClr val="accent1"/>
              </a:glow>
            </a:effectLst>
          </p:spPr>
        </p:pic>
        <p:sp>
          <p:nvSpPr>
            <p:cNvPr id="5" name="CuadroTexto 4"/>
            <p:cNvSpPr txBox="1"/>
            <p:nvPr/>
          </p:nvSpPr>
          <p:spPr>
            <a:xfrm>
              <a:off x="521077" y="6579175"/>
              <a:ext cx="5443865" cy="348813"/>
            </a:xfrm>
            <a:prstGeom prst="rect">
              <a:avLst/>
            </a:prstGeom>
            <a:noFill/>
          </p:spPr>
          <p:txBody>
            <a:bodyPr wrap="square" rtlCol="0">
              <a:spAutoFit/>
            </a:bodyPr>
            <a:lstStyle/>
            <a:p>
              <a:pPr algn="ctr">
                <a:lnSpc>
                  <a:spcPts val="1958"/>
                </a:lnSpc>
              </a:pPr>
              <a:r>
                <a:rPr lang="es-CO" sz="2048" b="1" dirty="0">
                  <a:solidFill>
                    <a:srgbClr val="14314C"/>
                  </a:solidFill>
                </a:rPr>
                <a:t>ALERTAS VIGENTES E INFORMACIÓN ADICIONAL</a:t>
              </a:r>
            </a:p>
          </p:txBody>
        </p:sp>
        <p:sp>
          <p:nvSpPr>
            <p:cNvPr id="6" name="CuadroTexto 5"/>
            <p:cNvSpPr txBox="1"/>
            <p:nvPr/>
          </p:nvSpPr>
          <p:spPr>
            <a:xfrm>
              <a:off x="539463" y="6909943"/>
              <a:ext cx="5438821" cy="1045844"/>
            </a:xfrm>
            <a:prstGeom prst="rect">
              <a:avLst/>
            </a:prstGeom>
            <a:noFill/>
          </p:spPr>
          <p:txBody>
            <a:bodyPr wrap="square" rtlCol="0">
              <a:spAutoFit/>
            </a:bodyPr>
            <a:lstStyle/>
            <a:p>
              <a:r>
                <a:rPr lang="es-CO" sz="890" dirty="0">
                  <a:solidFill>
                    <a:prstClr val="black"/>
                  </a:solidFill>
                  <a:latin typeface="Arial Narrow" panose="020B0606020202030204" pitchFamily="34" charset="0"/>
                </a:rPr>
                <a:t>Para mayor información sobre el pronóstico del estado del tiempo, informes técnicos diarios, comunicados especiales, mapas diarios de temperaturas máximas y mínimas e información diaria de precipitación se sugiere consultar los siguientes enlaces:</a:t>
              </a:r>
            </a:p>
            <a:p>
              <a:r>
                <a:rPr lang="es-CO" sz="890" dirty="0">
                  <a:solidFill>
                    <a:prstClr val="black"/>
                  </a:solidFill>
                  <a:latin typeface="Arial Narrow" panose="020B0606020202030204" pitchFamily="34" charset="0"/>
                </a:rPr>
                <a:t> </a:t>
              </a:r>
            </a:p>
            <a:p>
              <a:pPr marL="152618" indent="-152618">
                <a:buFont typeface="Wingdings" panose="05000000000000000000" pitchFamily="2" charset="2"/>
                <a:buChar char="§"/>
              </a:pPr>
              <a:r>
                <a:rPr lang="es-CO" sz="890" dirty="0">
                  <a:solidFill>
                    <a:prstClr val="black"/>
                  </a:solidFill>
                  <a:latin typeface="Arial Narrow" panose="020B0606020202030204" pitchFamily="34" charset="0"/>
                  <a:hlinkClick r:id="rId5"/>
                </a:rPr>
                <a:t>MAPA DIARIO DE TEMPERATURA MÁXIMA.</a:t>
              </a:r>
              <a:endParaRPr lang="es-CO" sz="890" dirty="0">
                <a:solidFill>
                  <a:prstClr val="black"/>
                </a:solidFill>
                <a:latin typeface="Arial Narrow" panose="020B0606020202030204" pitchFamily="34" charset="0"/>
              </a:endParaRPr>
            </a:p>
            <a:p>
              <a:pPr marL="152618" indent="-152618">
                <a:buFont typeface="Wingdings" panose="05000000000000000000" pitchFamily="2" charset="2"/>
                <a:buChar char="§"/>
              </a:pPr>
              <a:r>
                <a:rPr lang="es-CO" sz="890" dirty="0">
                  <a:solidFill>
                    <a:prstClr val="black"/>
                  </a:solidFill>
                  <a:latin typeface="Arial Narrow" panose="020B0606020202030204" pitchFamily="34" charset="0"/>
                  <a:hlinkClick r:id="rId6"/>
                </a:rPr>
                <a:t>MAPA DIARIO DE TEMPERATURA MÍNIMA.</a:t>
              </a:r>
              <a:endParaRPr lang="es-CO" sz="890" dirty="0">
                <a:solidFill>
                  <a:prstClr val="black"/>
                </a:solidFill>
                <a:latin typeface="Arial Narrow" panose="020B0606020202030204" pitchFamily="34" charset="0"/>
              </a:endParaRPr>
            </a:p>
            <a:p>
              <a:pPr marL="152618" indent="-152618">
                <a:buFont typeface="Wingdings" panose="05000000000000000000" pitchFamily="2" charset="2"/>
                <a:buChar char="§"/>
              </a:pPr>
              <a:r>
                <a:rPr lang="es-CO" sz="890" dirty="0">
                  <a:solidFill>
                    <a:prstClr val="black"/>
                  </a:solidFill>
                  <a:latin typeface="Arial Narrow" panose="020B0606020202030204" pitchFamily="34" charset="0"/>
                  <a:hlinkClick r:id="rId7"/>
                </a:rPr>
                <a:t>INFORMACIÓN DIARIA DE PRECIPITACIÓN Y TEMPERATURA DE LOS PRINCIPALES AEROPUERTOS DEL PAÍS.</a:t>
              </a:r>
              <a:endParaRPr lang="es-CO" sz="890" dirty="0">
                <a:solidFill>
                  <a:prstClr val="black"/>
                </a:solidFill>
                <a:latin typeface="Arial Narrow" panose="020B0606020202030204" pitchFamily="34" charset="0"/>
              </a:endParaRPr>
            </a:p>
            <a:p>
              <a:pPr marL="152618" indent="-152618">
                <a:buFont typeface="Wingdings" panose="05000000000000000000" pitchFamily="2" charset="2"/>
                <a:buChar char="§"/>
              </a:pPr>
              <a:r>
                <a:rPr lang="es-CO" sz="890" dirty="0">
                  <a:solidFill>
                    <a:prstClr val="black"/>
                  </a:solidFill>
                  <a:latin typeface="Arial Narrow" panose="020B0606020202030204" pitchFamily="34" charset="0"/>
                  <a:hlinkClick r:id="rId8"/>
                </a:rPr>
                <a:t>MOSAICO MAPAS DE PRECIPITACIÓN DIARIA EN MILÍMETROS.</a:t>
              </a:r>
              <a:endParaRPr lang="es-CO" sz="890" dirty="0">
                <a:solidFill>
                  <a:prstClr val="black"/>
                </a:solidFill>
                <a:latin typeface="Arial Narrow" panose="020B0606020202030204" pitchFamily="34" charset="0"/>
              </a:endParaRPr>
            </a:p>
          </p:txBody>
        </p:sp>
      </p:grpSp>
    </p:spTree>
    <p:extLst>
      <p:ext uri="{BB962C8B-B14F-4D97-AF65-F5344CB8AC3E}">
        <p14:creationId xmlns:p14="http://schemas.microsoft.com/office/powerpoint/2010/main" val="1735718086"/>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ítulo y texto vertical">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74153873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Título y texto vertical">
    <p:spTree>
      <p:nvGrpSpPr>
        <p:cNvPr id="1" name=""/>
        <p:cNvGrpSpPr/>
        <p:nvPr/>
      </p:nvGrpSpPr>
      <p:grpSpPr>
        <a:xfrm>
          <a:off x="0" y="0"/>
          <a:ext cx="0" cy="0"/>
          <a:chOff x="0" y="0"/>
          <a:chExt cx="0" cy="0"/>
        </a:xfrm>
      </p:grpSpPr>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6379781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ítulo vertical y texto">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00165754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Diapositiva de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2057820170"/>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8_Imagen con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2649074590"/>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7_Imagen con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741514121"/>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6_Imagen con título">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6480175" cy="8141634"/>
          </a:xfrm>
          <a:prstGeom prst="rect">
            <a:avLst/>
          </a:prstGeom>
        </p:spPr>
      </p:pic>
      <p:sp>
        <p:nvSpPr>
          <p:cNvPr id="2" name="Rectángulo 1"/>
          <p:cNvSpPr/>
          <p:nvPr userDrawn="1"/>
        </p:nvSpPr>
        <p:spPr>
          <a:xfrm>
            <a:off x="5250" y="7578350"/>
            <a:ext cx="6474926" cy="81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spTree>
    <p:extLst>
      <p:ext uri="{BB962C8B-B14F-4D97-AF65-F5344CB8AC3E}">
        <p14:creationId xmlns:p14="http://schemas.microsoft.com/office/powerpoint/2010/main" val="1812786585"/>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Imagen con título">
    <p:spTree>
      <p:nvGrpSpPr>
        <p:cNvPr id="1" name=""/>
        <p:cNvGrpSpPr/>
        <p:nvPr/>
      </p:nvGrpSpPr>
      <p:grpSpPr>
        <a:xfrm>
          <a:off x="0" y="0"/>
          <a:ext cx="0" cy="0"/>
          <a:chOff x="0" y="0"/>
          <a:chExt cx="0" cy="0"/>
        </a:xfrm>
      </p:grpSpPr>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2878340734"/>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5_Imagen con título">
    <p:spTree>
      <p:nvGrpSpPr>
        <p:cNvPr id="1" name=""/>
        <p:cNvGrpSpPr/>
        <p:nvPr/>
      </p:nvGrpSpPr>
      <p:grpSpPr>
        <a:xfrm>
          <a:off x="0" y="0"/>
          <a:ext cx="0" cy="0"/>
          <a:chOff x="0" y="0"/>
          <a:chExt cx="0" cy="0"/>
        </a:xfrm>
      </p:grpSpPr>
      <p:sp>
        <p:nvSpPr>
          <p:cNvPr id="14" name="Rectángulo 13"/>
          <p:cNvSpPr/>
          <p:nvPr userDrawn="1"/>
        </p:nvSpPr>
        <p:spPr>
          <a:xfrm>
            <a:off x="0" y="0"/>
            <a:ext cx="6480175" cy="8388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18" y="-35825"/>
            <a:ext cx="6509590" cy="8424175"/>
          </a:xfrm>
          <a:prstGeom prst="rect">
            <a:avLst/>
          </a:prstGeom>
        </p:spPr>
      </p:pic>
    </p:spTree>
    <p:extLst>
      <p:ext uri="{BB962C8B-B14F-4D97-AF65-F5344CB8AC3E}">
        <p14:creationId xmlns:p14="http://schemas.microsoft.com/office/powerpoint/2010/main" val="235065150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magen con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grpSp>
        <p:nvGrpSpPr>
          <p:cNvPr id="3" name="Grupo 2"/>
          <p:cNvGrpSpPr/>
          <p:nvPr userDrawn="1"/>
        </p:nvGrpSpPr>
        <p:grpSpPr>
          <a:xfrm>
            <a:off x="65661" y="6158382"/>
            <a:ext cx="6324426" cy="2535793"/>
            <a:chOff x="101449" y="6129175"/>
            <a:chExt cx="6264830" cy="2511898"/>
          </a:xfrm>
        </p:grpSpPr>
        <p:pic>
          <p:nvPicPr>
            <p:cNvPr id="4" name="Imagen 3"/>
            <p:cNvPicPr>
              <a:picLocks noChangeAspect="1"/>
            </p:cNvPicPr>
            <p:nvPr/>
          </p:nvPicPr>
          <p:blipFill>
            <a:blip r:embed="rId3">
              <a:extLst>
                <a:ext uri="{BEBA8EAE-BF5A-486C-A8C5-ECC9F3942E4B}">
                  <a14:imgProps xmlns:a14="http://schemas.microsoft.com/office/drawing/2010/main">
                    <a14:imgLayer r:embed="rId4">
                      <a14:imgEffect>
                        <a14:colorTemperature colorTemp="115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101449" y="6129175"/>
              <a:ext cx="6264830" cy="2511898"/>
            </a:xfrm>
            <a:prstGeom prst="rect">
              <a:avLst/>
            </a:prstGeom>
            <a:effectLst>
              <a:glow>
                <a:schemeClr val="accent1"/>
              </a:glow>
            </a:effectLst>
          </p:spPr>
        </p:pic>
        <p:sp>
          <p:nvSpPr>
            <p:cNvPr id="5" name="CuadroTexto 4"/>
            <p:cNvSpPr txBox="1"/>
            <p:nvPr/>
          </p:nvSpPr>
          <p:spPr>
            <a:xfrm>
              <a:off x="521077" y="6579175"/>
              <a:ext cx="5443865" cy="348813"/>
            </a:xfrm>
            <a:prstGeom prst="rect">
              <a:avLst/>
            </a:prstGeom>
            <a:noFill/>
          </p:spPr>
          <p:txBody>
            <a:bodyPr wrap="square" rtlCol="0">
              <a:spAutoFit/>
            </a:bodyPr>
            <a:lstStyle/>
            <a:p>
              <a:pPr algn="ctr">
                <a:lnSpc>
                  <a:spcPts val="1958"/>
                </a:lnSpc>
              </a:pPr>
              <a:r>
                <a:rPr lang="es-CO" sz="2048" b="1" dirty="0">
                  <a:solidFill>
                    <a:srgbClr val="14314C"/>
                  </a:solidFill>
                </a:rPr>
                <a:t>ALERTAS VIGENTES E INFORMACIÓN ADICIONAL</a:t>
              </a:r>
            </a:p>
          </p:txBody>
        </p:sp>
        <p:sp>
          <p:nvSpPr>
            <p:cNvPr id="6" name="CuadroTexto 5"/>
            <p:cNvSpPr txBox="1"/>
            <p:nvPr/>
          </p:nvSpPr>
          <p:spPr>
            <a:xfrm>
              <a:off x="539463" y="6909943"/>
              <a:ext cx="5438821" cy="1045844"/>
            </a:xfrm>
            <a:prstGeom prst="rect">
              <a:avLst/>
            </a:prstGeom>
            <a:noFill/>
          </p:spPr>
          <p:txBody>
            <a:bodyPr wrap="square" rtlCol="0">
              <a:spAutoFit/>
            </a:bodyPr>
            <a:lstStyle/>
            <a:p>
              <a:r>
                <a:rPr lang="es-CO" sz="890" dirty="0">
                  <a:latin typeface="Arial Narrow" panose="020B0606020202030204" pitchFamily="34" charset="0"/>
                </a:rPr>
                <a:t>Para mayor información sobre el pronóstico del estado del tiempo, informes técnicos diarios, comunicados especiales, mapas diarios de temperaturas máximas y mínimas e información diaria de precipitación se sugiere consultar los siguientes enlaces:</a:t>
              </a:r>
            </a:p>
            <a:p>
              <a:r>
                <a:rPr lang="es-CO" sz="890" dirty="0">
                  <a:latin typeface="Arial Narrow" panose="020B0606020202030204" pitchFamily="34" charset="0"/>
                </a:rPr>
                <a:t> </a:t>
              </a:r>
            </a:p>
            <a:p>
              <a:pPr marL="152618" indent="-152618">
                <a:buFont typeface="Wingdings" panose="05000000000000000000" pitchFamily="2" charset="2"/>
                <a:buChar char="§"/>
              </a:pPr>
              <a:r>
                <a:rPr lang="es-CO" sz="890" dirty="0">
                  <a:latin typeface="Arial Narrow" panose="020B0606020202030204" pitchFamily="34" charset="0"/>
                  <a:hlinkClick r:id="rId5"/>
                </a:rPr>
                <a:t>MAPA DIARIO DE TEMPERATURA MÁXIMA.</a:t>
              </a:r>
              <a:endParaRPr lang="es-CO" sz="890" dirty="0">
                <a:latin typeface="Arial Narrow" panose="020B0606020202030204" pitchFamily="34" charset="0"/>
              </a:endParaRPr>
            </a:p>
            <a:p>
              <a:pPr marL="152618" indent="-152618">
                <a:buFont typeface="Wingdings" panose="05000000000000000000" pitchFamily="2" charset="2"/>
                <a:buChar char="§"/>
              </a:pPr>
              <a:r>
                <a:rPr lang="es-CO" sz="890" dirty="0">
                  <a:latin typeface="Arial Narrow" panose="020B0606020202030204" pitchFamily="34" charset="0"/>
                  <a:hlinkClick r:id="rId6"/>
                </a:rPr>
                <a:t>MAPA DIARIO DE TEMPERATURA MÍNIMA.</a:t>
              </a:r>
              <a:endParaRPr lang="es-CO" sz="890" dirty="0">
                <a:latin typeface="Arial Narrow" panose="020B0606020202030204" pitchFamily="34" charset="0"/>
              </a:endParaRPr>
            </a:p>
            <a:p>
              <a:pPr marL="152618" indent="-152618">
                <a:buFont typeface="Wingdings" panose="05000000000000000000" pitchFamily="2" charset="2"/>
                <a:buChar char="§"/>
              </a:pPr>
              <a:r>
                <a:rPr lang="es-CO" sz="890" dirty="0">
                  <a:latin typeface="Arial Narrow" panose="020B0606020202030204" pitchFamily="34" charset="0"/>
                  <a:hlinkClick r:id="rId7"/>
                </a:rPr>
                <a:t>INFORMACIÓN DIARIA DE PRECIPITACIÓN Y TEMPERATURA DE LOS PRINCIPALES AEROPUERTOS DEL PAÍS.</a:t>
              </a:r>
              <a:endParaRPr lang="es-CO" sz="890" dirty="0">
                <a:latin typeface="Arial Narrow" panose="020B0606020202030204" pitchFamily="34" charset="0"/>
              </a:endParaRPr>
            </a:p>
            <a:p>
              <a:pPr marL="152618" indent="-152618">
                <a:buFont typeface="Wingdings" panose="05000000000000000000" pitchFamily="2" charset="2"/>
                <a:buChar char="§"/>
              </a:pPr>
              <a:r>
                <a:rPr lang="es-CO" sz="890" dirty="0">
                  <a:latin typeface="Arial Narrow" panose="020B0606020202030204" pitchFamily="34" charset="0"/>
                  <a:hlinkClick r:id="rId8"/>
                </a:rPr>
                <a:t>MOSAICO MAPAS DE PRECIPITACIÓN DIARIA EN MILÍMETROS.</a:t>
              </a:r>
              <a:endParaRPr lang="es-CO" sz="890" dirty="0">
                <a:latin typeface="Arial Narrow" panose="020B0606020202030204" pitchFamily="34" charset="0"/>
              </a:endParaRPr>
            </a:p>
          </p:txBody>
        </p:sp>
      </p:grpSp>
    </p:spTree>
    <p:extLst>
      <p:ext uri="{BB962C8B-B14F-4D97-AF65-F5344CB8AC3E}">
        <p14:creationId xmlns:p14="http://schemas.microsoft.com/office/powerpoint/2010/main" val="29479455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ítulo y texto vertical">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5803600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ítulo y texto vertical">
    <p:spTree>
      <p:nvGrpSpPr>
        <p:cNvPr id="1" name=""/>
        <p:cNvGrpSpPr/>
        <p:nvPr/>
      </p:nvGrpSpPr>
      <p:grpSpPr>
        <a:xfrm>
          <a:off x="0" y="0"/>
          <a:ext cx="0" cy="0"/>
          <a:chOff x="0" y="0"/>
          <a:chExt cx="0" cy="0"/>
        </a:xfrm>
      </p:grpSpPr>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8160034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ítulo vertical y texto">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4049017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6" Type="http://schemas.openxmlformats.org/officeDocument/2006/relationships/image" Target="../media/image1.jp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heme" Target="../theme/theme2.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image" Target="../media/image1.jpg"/><Relationship Id="rId2" Type="http://schemas.openxmlformats.org/officeDocument/2006/relationships/slideLayout" Target="../slideLayouts/slideLayout31.xml"/><Relationship Id="rId16" Type="http://schemas.openxmlformats.org/officeDocument/2006/relationships/theme" Target="../theme/theme3.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17" Type="http://schemas.openxmlformats.org/officeDocument/2006/relationships/image" Target="../media/image1.jpg"/><Relationship Id="rId2" Type="http://schemas.openxmlformats.org/officeDocument/2006/relationships/slideLayout" Target="../slideLayouts/slideLayout46.xml"/><Relationship Id="rId16" Type="http://schemas.openxmlformats.org/officeDocument/2006/relationships/theme" Target="../theme/theme4.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slideLayout" Target="../slideLayouts/slideLayout5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673545033"/>
      </p:ext>
    </p:extLst>
  </p:cSld>
  <p:clrMap bg1="lt1" tx1="dk1" bg2="lt2" tx2="dk2" accent1="accent1" accent2="accent2" accent3="accent3" accent4="accent4" accent5="accent5" accent6="accent6" hlink="hlink" folHlink="folHlink"/>
  <p:sldLayoutIdLst>
    <p:sldLayoutId id="2147483727" r:id="rId1"/>
    <p:sldLayoutId id="2147483715" r:id="rId2"/>
    <p:sldLayoutId id="2147483728" r:id="rId3"/>
    <p:sldLayoutId id="2147483716" r:id="rId4"/>
    <p:sldLayoutId id="2147483733" r:id="rId5"/>
    <p:sldLayoutId id="2147483717" r:id="rId6"/>
    <p:sldLayoutId id="2147483718" r:id="rId7"/>
    <p:sldLayoutId id="2147483731" r:id="rId8"/>
    <p:sldLayoutId id="2147483719" r:id="rId9"/>
    <p:sldLayoutId id="2147483720" r:id="rId10"/>
    <p:sldLayoutId id="2147483732" r:id="rId11"/>
    <p:sldLayoutId id="2147483729" r:id="rId12"/>
    <p:sldLayoutId id="2147483726" r:id="rId13"/>
    <p:sldLayoutId id="2147483734" r:id="rId14"/>
    <p:sldLayoutId id="2147483751" r:id="rId15"/>
  </p:sldLayoutIdLst>
  <p:txStyles>
    <p:titleStyle>
      <a:lvl1pPr algn="l" defTabSz="648035" rtl="0" eaLnBrk="1" latinLnBrk="0" hangingPunct="1">
        <a:lnSpc>
          <a:spcPct val="90000"/>
        </a:lnSpc>
        <a:spcBef>
          <a:spcPct val="0"/>
        </a:spcBef>
        <a:buNone/>
        <a:defRPr sz="3118" kern="1200">
          <a:solidFill>
            <a:schemeClr val="tx1"/>
          </a:solidFill>
          <a:latin typeface="+mj-lt"/>
          <a:ea typeface="+mj-ea"/>
          <a:cs typeface="+mj-cs"/>
        </a:defRPr>
      </a:lvl1pPr>
    </p:titleStyle>
    <p:bodyStyle>
      <a:lvl1pPr marL="162009" indent="-162009" algn="l" defTabSz="648035" rtl="0" eaLnBrk="1" latinLnBrk="0" hangingPunct="1">
        <a:lnSpc>
          <a:spcPct val="90000"/>
        </a:lnSpc>
        <a:spcBef>
          <a:spcPts val="709"/>
        </a:spcBef>
        <a:buFont typeface="Arial" panose="020B0604020202020204" pitchFamily="34" charset="0"/>
        <a:buChar char="•"/>
        <a:defRPr sz="1984" kern="1200">
          <a:solidFill>
            <a:schemeClr val="tx1"/>
          </a:solidFill>
          <a:latin typeface="+mn-lt"/>
          <a:ea typeface="+mn-ea"/>
          <a:cs typeface="+mn-cs"/>
        </a:defRPr>
      </a:lvl1pPr>
      <a:lvl2pPr marL="486026" indent="-162009" algn="l" defTabSz="648035" rtl="0" eaLnBrk="1" latinLnBrk="0" hangingPunct="1">
        <a:lnSpc>
          <a:spcPct val="90000"/>
        </a:lnSpc>
        <a:spcBef>
          <a:spcPts val="354"/>
        </a:spcBef>
        <a:buFont typeface="Arial" panose="020B0604020202020204" pitchFamily="34" charset="0"/>
        <a:buChar char="•"/>
        <a:defRPr sz="1701" kern="1200">
          <a:solidFill>
            <a:schemeClr val="tx1"/>
          </a:solidFill>
          <a:latin typeface="+mn-lt"/>
          <a:ea typeface="+mn-ea"/>
          <a:cs typeface="+mn-cs"/>
        </a:defRPr>
      </a:lvl2pPr>
      <a:lvl3pPr marL="810044" indent="-162009" algn="l" defTabSz="648035" rtl="0" eaLnBrk="1" latinLnBrk="0" hangingPunct="1">
        <a:lnSpc>
          <a:spcPct val="90000"/>
        </a:lnSpc>
        <a:spcBef>
          <a:spcPts val="354"/>
        </a:spcBef>
        <a:buFont typeface="Arial" panose="020B0604020202020204" pitchFamily="34" charset="0"/>
        <a:buChar char="•"/>
        <a:defRPr sz="1417" kern="1200">
          <a:solidFill>
            <a:schemeClr val="tx1"/>
          </a:solidFill>
          <a:latin typeface="+mn-lt"/>
          <a:ea typeface="+mn-ea"/>
          <a:cs typeface="+mn-cs"/>
        </a:defRPr>
      </a:lvl3pPr>
      <a:lvl4pPr marL="1134062"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4pPr>
      <a:lvl5pPr marL="1458079"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5pPr>
      <a:lvl6pPr marL="1782097"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6pPr>
      <a:lvl7pPr marL="2106115"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7pPr>
      <a:lvl8pPr marL="2430132"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8pPr>
      <a:lvl9pPr marL="2754150"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9pPr>
    </p:bodyStyle>
    <p:otherStyle>
      <a:defPPr>
        <a:defRPr lang="en-US"/>
      </a:defPPr>
      <a:lvl1pPr marL="0" algn="l" defTabSz="648035" rtl="0" eaLnBrk="1" latinLnBrk="0" hangingPunct="1">
        <a:defRPr sz="1276" kern="1200">
          <a:solidFill>
            <a:schemeClr val="tx1"/>
          </a:solidFill>
          <a:latin typeface="+mn-lt"/>
          <a:ea typeface="+mn-ea"/>
          <a:cs typeface="+mn-cs"/>
        </a:defRPr>
      </a:lvl1pPr>
      <a:lvl2pPr marL="324018" algn="l" defTabSz="648035" rtl="0" eaLnBrk="1" latinLnBrk="0" hangingPunct="1">
        <a:defRPr sz="1276" kern="1200">
          <a:solidFill>
            <a:schemeClr val="tx1"/>
          </a:solidFill>
          <a:latin typeface="+mn-lt"/>
          <a:ea typeface="+mn-ea"/>
          <a:cs typeface="+mn-cs"/>
        </a:defRPr>
      </a:lvl2pPr>
      <a:lvl3pPr marL="648035" algn="l" defTabSz="648035" rtl="0" eaLnBrk="1" latinLnBrk="0" hangingPunct="1">
        <a:defRPr sz="1276" kern="1200">
          <a:solidFill>
            <a:schemeClr val="tx1"/>
          </a:solidFill>
          <a:latin typeface="+mn-lt"/>
          <a:ea typeface="+mn-ea"/>
          <a:cs typeface="+mn-cs"/>
        </a:defRPr>
      </a:lvl3pPr>
      <a:lvl4pPr marL="972053" algn="l" defTabSz="648035" rtl="0" eaLnBrk="1" latinLnBrk="0" hangingPunct="1">
        <a:defRPr sz="1276" kern="1200">
          <a:solidFill>
            <a:schemeClr val="tx1"/>
          </a:solidFill>
          <a:latin typeface="+mn-lt"/>
          <a:ea typeface="+mn-ea"/>
          <a:cs typeface="+mn-cs"/>
        </a:defRPr>
      </a:lvl4pPr>
      <a:lvl5pPr marL="1296071" algn="l" defTabSz="648035" rtl="0" eaLnBrk="1" latinLnBrk="0" hangingPunct="1">
        <a:defRPr sz="1276" kern="1200">
          <a:solidFill>
            <a:schemeClr val="tx1"/>
          </a:solidFill>
          <a:latin typeface="+mn-lt"/>
          <a:ea typeface="+mn-ea"/>
          <a:cs typeface="+mn-cs"/>
        </a:defRPr>
      </a:lvl5pPr>
      <a:lvl6pPr marL="1620088" algn="l" defTabSz="648035" rtl="0" eaLnBrk="1" latinLnBrk="0" hangingPunct="1">
        <a:defRPr sz="1276" kern="1200">
          <a:solidFill>
            <a:schemeClr val="tx1"/>
          </a:solidFill>
          <a:latin typeface="+mn-lt"/>
          <a:ea typeface="+mn-ea"/>
          <a:cs typeface="+mn-cs"/>
        </a:defRPr>
      </a:lvl6pPr>
      <a:lvl7pPr marL="1944106" algn="l" defTabSz="648035" rtl="0" eaLnBrk="1" latinLnBrk="0" hangingPunct="1">
        <a:defRPr sz="1276" kern="1200">
          <a:solidFill>
            <a:schemeClr val="tx1"/>
          </a:solidFill>
          <a:latin typeface="+mn-lt"/>
          <a:ea typeface="+mn-ea"/>
          <a:cs typeface="+mn-cs"/>
        </a:defRPr>
      </a:lvl7pPr>
      <a:lvl8pPr marL="2268123" algn="l" defTabSz="648035" rtl="0" eaLnBrk="1" latinLnBrk="0" hangingPunct="1">
        <a:defRPr sz="1276" kern="1200">
          <a:solidFill>
            <a:schemeClr val="tx1"/>
          </a:solidFill>
          <a:latin typeface="+mn-lt"/>
          <a:ea typeface="+mn-ea"/>
          <a:cs typeface="+mn-cs"/>
        </a:defRPr>
      </a:lvl8pPr>
      <a:lvl9pPr marL="2592141" algn="l" defTabSz="648035" rtl="0" eaLnBrk="1" latinLnBrk="0" hangingPunct="1">
        <a:defRPr sz="1276"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2204074934"/>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7" r:id="rId12"/>
    <p:sldLayoutId id="2147483748" r:id="rId13"/>
    <p:sldLayoutId id="2147483750" r:id="rId14"/>
  </p:sldLayoutIdLst>
  <p:txStyles>
    <p:titleStyle>
      <a:lvl1pPr algn="l" defTabSz="648035" rtl="0" eaLnBrk="1" latinLnBrk="0" hangingPunct="1">
        <a:lnSpc>
          <a:spcPct val="90000"/>
        </a:lnSpc>
        <a:spcBef>
          <a:spcPct val="0"/>
        </a:spcBef>
        <a:buNone/>
        <a:defRPr sz="3118" kern="1200">
          <a:solidFill>
            <a:schemeClr val="tx1"/>
          </a:solidFill>
          <a:latin typeface="+mj-lt"/>
          <a:ea typeface="+mj-ea"/>
          <a:cs typeface="+mj-cs"/>
        </a:defRPr>
      </a:lvl1pPr>
    </p:titleStyle>
    <p:bodyStyle>
      <a:lvl1pPr marL="162009" indent="-162009" algn="l" defTabSz="648035" rtl="0" eaLnBrk="1" latinLnBrk="0" hangingPunct="1">
        <a:lnSpc>
          <a:spcPct val="90000"/>
        </a:lnSpc>
        <a:spcBef>
          <a:spcPts val="709"/>
        </a:spcBef>
        <a:buFont typeface="Arial" panose="020B0604020202020204" pitchFamily="34" charset="0"/>
        <a:buChar char="•"/>
        <a:defRPr sz="1984" kern="1200">
          <a:solidFill>
            <a:schemeClr val="tx1"/>
          </a:solidFill>
          <a:latin typeface="+mn-lt"/>
          <a:ea typeface="+mn-ea"/>
          <a:cs typeface="+mn-cs"/>
        </a:defRPr>
      </a:lvl1pPr>
      <a:lvl2pPr marL="486026" indent="-162009" algn="l" defTabSz="648035" rtl="0" eaLnBrk="1" latinLnBrk="0" hangingPunct="1">
        <a:lnSpc>
          <a:spcPct val="90000"/>
        </a:lnSpc>
        <a:spcBef>
          <a:spcPts val="354"/>
        </a:spcBef>
        <a:buFont typeface="Arial" panose="020B0604020202020204" pitchFamily="34" charset="0"/>
        <a:buChar char="•"/>
        <a:defRPr sz="1701" kern="1200">
          <a:solidFill>
            <a:schemeClr val="tx1"/>
          </a:solidFill>
          <a:latin typeface="+mn-lt"/>
          <a:ea typeface="+mn-ea"/>
          <a:cs typeface="+mn-cs"/>
        </a:defRPr>
      </a:lvl2pPr>
      <a:lvl3pPr marL="810044" indent="-162009" algn="l" defTabSz="648035" rtl="0" eaLnBrk="1" latinLnBrk="0" hangingPunct="1">
        <a:lnSpc>
          <a:spcPct val="90000"/>
        </a:lnSpc>
        <a:spcBef>
          <a:spcPts val="354"/>
        </a:spcBef>
        <a:buFont typeface="Arial" panose="020B0604020202020204" pitchFamily="34" charset="0"/>
        <a:buChar char="•"/>
        <a:defRPr sz="1417" kern="1200">
          <a:solidFill>
            <a:schemeClr val="tx1"/>
          </a:solidFill>
          <a:latin typeface="+mn-lt"/>
          <a:ea typeface="+mn-ea"/>
          <a:cs typeface="+mn-cs"/>
        </a:defRPr>
      </a:lvl3pPr>
      <a:lvl4pPr marL="1134062"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4pPr>
      <a:lvl5pPr marL="1458079"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5pPr>
      <a:lvl6pPr marL="1782097"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6pPr>
      <a:lvl7pPr marL="2106115"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7pPr>
      <a:lvl8pPr marL="2430132"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8pPr>
      <a:lvl9pPr marL="2754150"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9pPr>
    </p:bodyStyle>
    <p:otherStyle>
      <a:defPPr>
        <a:defRPr lang="en-US"/>
      </a:defPPr>
      <a:lvl1pPr marL="0" algn="l" defTabSz="648035" rtl="0" eaLnBrk="1" latinLnBrk="0" hangingPunct="1">
        <a:defRPr sz="1276" kern="1200">
          <a:solidFill>
            <a:schemeClr val="tx1"/>
          </a:solidFill>
          <a:latin typeface="+mn-lt"/>
          <a:ea typeface="+mn-ea"/>
          <a:cs typeface="+mn-cs"/>
        </a:defRPr>
      </a:lvl1pPr>
      <a:lvl2pPr marL="324018" algn="l" defTabSz="648035" rtl="0" eaLnBrk="1" latinLnBrk="0" hangingPunct="1">
        <a:defRPr sz="1276" kern="1200">
          <a:solidFill>
            <a:schemeClr val="tx1"/>
          </a:solidFill>
          <a:latin typeface="+mn-lt"/>
          <a:ea typeface="+mn-ea"/>
          <a:cs typeface="+mn-cs"/>
        </a:defRPr>
      </a:lvl2pPr>
      <a:lvl3pPr marL="648035" algn="l" defTabSz="648035" rtl="0" eaLnBrk="1" latinLnBrk="0" hangingPunct="1">
        <a:defRPr sz="1276" kern="1200">
          <a:solidFill>
            <a:schemeClr val="tx1"/>
          </a:solidFill>
          <a:latin typeface="+mn-lt"/>
          <a:ea typeface="+mn-ea"/>
          <a:cs typeface="+mn-cs"/>
        </a:defRPr>
      </a:lvl3pPr>
      <a:lvl4pPr marL="972053" algn="l" defTabSz="648035" rtl="0" eaLnBrk="1" latinLnBrk="0" hangingPunct="1">
        <a:defRPr sz="1276" kern="1200">
          <a:solidFill>
            <a:schemeClr val="tx1"/>
          </a:solidFill>
          <a:latin typeface="+mn-lt"/>
          <a:ea typeface="+mn-ea"/>
          <a:cs typeface="+mn-cs"/>
        </a:defRPr>
      </a:lvl4pPr>
      <a:lvl5pPr marL="1296071" algn="l" defTabSz="648035" rtl="0" eaLnBrk="1" latinLnBrk="0" hangingPunct="1">
        <a:defRPr sz="1276" kern="1200">
          <a:solidFill>
            <a:schemeClr val="tx1"/>
          </a:solidFill>
          <a:latin typeface="+mn-lt"/>
          <a:ea typeface="+mn-ea"/>
          <a:cs typeface="+mn-cs"/>
        </a:defRPr>
      </a:lvl5pPr>
      <a:lvl6pPr marL="1620088" algn="l" defTabSz="648035" rtl="0" eaLnBrk="1" latinLnBrk="0" hangingPunct="1">
        <a:defRPr sz="1276" kern="1200">
          <a:solidFill>
            <a:schemeClr val="tx1"/>
          </a:solidFill>
          <a:latin typeface="+mn-lt"/>
          <a:ea typeface="+mn-ea"/>
          <a:cs typeface="+mn-cs"/>
        </a:defRPr>
      </a:lvl6pPr>
      <a:lvl7pPr marL="1944106" algn="l" defTabSz="648035" rtl="0" eaLnBrk="1" latinLnBrk="0" hangingPunct="1">
        <a:defRPr sz="1276" kern="1200">
          <a:solidFill>
            <a:schemeClr val="tx1"/>
          </a:solidFill>
          <a:latin typeface="+mn-lt"/>
          <a:ea typeface="+mn-ea"/>
          <a:cs typeface="+mn-cs"/>
        </a:defRPr>
      </a:lvl7pPr>
      <a:lvl8pPr marL="2268123" algn="l" defTabSz="648035" rtl="0" eaLnBrk="1" latinLnBrk="0" hangingPunct="1">
        <a:defRPr sz="1276" kern="1200">
          <a:solidFill>
            <a:schemeClr val="tx1"/>
          </a:solidFill>
          <a:latin typeface="+mn-lt"/>
          <a:ea typeface="+mn-ea"/>
          <a:cs typeface="+mn-cs"/>
        </a:defRPr>
      </a:lvl8pPr>
      <a:lvl9pPr marL="2592141" algn="l" defTabSz="648035" rtl="0" eaLnBrk="1" latinLnBrk="0" hangingPunct="1">
        <a:defRPr sz="1276"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4137333288"/>
      </p:ext>
    </p:extLst>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 id="2147483765" r:id="rId13"/>
    <p:sldLayoutId id="2147483766" r:id="rId14"/>
    <p:sldLayoutId id="2147483767" r:id="rId15"/>
  </p:sldLayoutIdLst>
  <p:txStyles>
    <p:titleStyle>
      <a:lvl1pPr algn="l" defTabSz="648035" rtl="0" eaLnBrk="1" latinLnBrk="0" hangingPunct="1">
        <a:lnSpc>
          <a:spcPct val="90000"/>
        </a:lnSpc>
        <a:spcBef>
          <a:spcPct val="0"/>
        </a:spcBef>
        <a:buNone/>
        <a:defRPr sz="3118" kern="1200">
          <a:solidFill>
            <a:schemeClr val="tx1"/>
          </a:solidFill>
          <a:latin typeface="+mj-lt"/>
          <a:ea typeface="+mj-ea"/>
          <a:cs typeface="+mj-cs"/>
        </a:defRPr>
      </a:lvl1pPr>
    </p:titleStyle>
    <p:bodyStyle>
      <a:lvl1pPr marL="162009" indent="-162009" algn="l" defTabSz="648035" rtl="0" eaLnBrk="1" latinLnBrk="0" hangingPunct="1">
        <a:lnSpc>
          <a:spcPct val="90000"/>
        </a:lnSpc>
        <a:spcBef>
          <a:spcPts val="709"/>
        </a:spcBef>
        <a:buFont typeface="Arial" panose="020B0604020202020204" pitchFamily="34" charset="0"/>
        <a:buChar char="•"/>
        <a:defRPr sz="1984" kern="1200">
          <a:solidFill>
            <a:schemeClr val="tx1"/>
          </a:solidFill>
          <a:latin typeface="+mn-lt"/>
          <a:ea typeface="+mn-ea"/>
          <a:cs typeface="+mn-cs"/>
        </a:defRPr>
      </a:lvl1pPr>
      <a:lvl2pPr marL="486026" indent="-162009" algn="l" defTabSz="648035" rtl="0" eaLnBrk="1" latinLnBrk="0" hangingPunct="1">
        <a:lnSpc>
          <a:spcPct val="90000"/>
        </a:lnSpc>
        <a:spcBef>
          <a:spcPts val="354"/>
        </a:spcBef>
        <a:buFont typeface="Arial" panose="020B0604020202020204" pitchFamily="34" charset="0"/>
        <a:buChar char="•"/>
        <a:defRPr sz="1701" kern="1200">
          <a:solidFill>
            <a:schemeClr val="tx1"/>
          </a:solidFill>
          <a:latin typeface="+mn-lt"/>
          <a:ea typeface="+mn-ea"/>
          <a:cs typeface="+mn-cs"/>
        </a:defRPr>
      </a:lvl2pPr>
      <a:lvl3pPr marL="810044" indent="-162009" algn="l" defTabSz="648035" rtl="0" eaLnBrk="1" latinLnBrk="0" hangingPunct="1">
        <a:lnSpc>
          <a:spcPct val="90000"/>
        </a:lnSpc>
        <a:spcBef>
          <a:spcPts val="354"/>
        </a:spcBef>
        <a:buFont typeface="Arial" panose="020B0604020202020204" pitchFamily="34" charset="0"/>
        <a:buChar char="•"/>
        <a:defRPr sz="1417" kern="1200">
          <a:solidFill>
            <a:schemeClr val="tx1"/>
          </a:solidFill>
          <a:latin typeface="+mn-lt"/>
          <a:ea typeface="+mn-ea"/>
          <a:cs typeface="+mn-cs"/>
        </a:defRPr>
      </a:lvl3pPr>
      <a:lvl4pPr marL="1134062"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4pPr>
      <a:lvl5pPr marL="1458079"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5pPr>
      <a:lvl6pPr marL="1782097"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6pPr>
      <a:lvl7pPr marL="2106115"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7pPr>
      <a:lvl8pPr marL="2430132"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8pPr>
      <a:lvl9pPr marL="2754150"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9pPr>
    </p:bodyStyle>
    <p:otherStyle>
      <a:defPPr>
        <a:defRPr lang="en-US"/>
      </a:defPPr>
      <a:lvl1pPr marL="0" algn="l" defTabSz="648035" rtl="0" eaLnBrk="1" latinLnBrk="0" hangingPunct="1">
        <a:defRPr sz="1276" kern="1200">
          <a:solidFill>
            <a:schemeClr val="tx1"/>
          </a:solidFill>
          <a:latin typeface="+mn-lt"/>
          <a:ea typeface="+mn-ea"/>
          <a:cs typeface="+mn-cs"/>
        </a:defRPr>
      </a:lvl1pPr>
      <a:lvl2pPr marL="324018" algn="l" defTabSz="648035" rtl="0" eaLnBrk="1" latinLnBrk="0" hangingPunct="1">
        <a:defRPr sz="1276" kern="1200">
          <a:solidFill>
            <a:schemeClr val="tx1"/>
          </a:solidFill>
          <a:latin typeface="+mn-lt"/>
          <a:ea typeface="+mn-ea"/>
          <a:cs typeface="+mn-cs"/>
        </a:defRPr>
      </a:lvl2pPr>
      <a:lvl3pPr marL="648035" algn="l" defTabSz="648035" rtl="0" eaLnBrk="1" latinLnBrk="0" hangingPunct="1">
        <a:defRPr sz="1276" kern="1200">
          <a:solidFill>
            <a:schemeClr val="tx1"/>
          </a:solidFill>
          <a:latin typeface="+mn-lt"/>
          <a:ea typeface="+mn-ea"/>
          <a:cs typeface="+mn-cs"/>
        </a:defRPr>
      </a:lvl3pPr>
      <a:lvl4pPr marL="972053" algn="l" defTabSz="648035" rtl="0" eaLnBrk="1" latinLnBrk="0" hangingPunct="1">
        <a:defRPr sz="1276" kern="1200">
          <a:solidFill>
            <a:schemeClr val="tx1"/>
          </a:solidFill>
          <a:latin typeface="+mn-lt"/>
          <a:ea typeface="+mn-ea"/>
          <a:cs typeface="+mn-cs"/>
        </a:defRPr>
      </a:lvl4pPr>
      <a:lvl5pPr marL="1296071" algn="l" defTabSz="648035" rtl="0" eaLnBrk="1" latinLnBrk="0" hangingPunct="1">
        <a:defRPr sz="1276" kern="1200">
          <a:solidFill>
            <a:schemeClr val="tx1"/>
          </a:solidFill>
          <a:latin typeface="+mn-lt"/>
          <a:ea typeface="+mn-ea"/>
          <a:cs typeface="+mn-cs"/>
        </a:defRPr>
      </a:lvl5pPr>
      <a:lvl6pPr marL="1620088" algn="l" defTabSz="648035" rtl="0" eaLnBrk="1" latinLnBrk="0" hangingPunct="1">
        <a:defRPr sz="1276" kern="1200">
          <a:solidFill>
            <a:schemeClr val="tx1"/>
          </a:solidFill>
          <a:latin typeface="+mn-lt"/>
          <a:ea typeface="+mn-ea"/>
          <a:cs typeface="+mn-cs"/>
        </a:defRPr>
      </a:lvl6pPr>
      <a:lvl7pPr marL="1944106" algn="l" defTabSz="648035" rtl="0" eaLnBrk="1" latinLnBrk="0" hangingPunct="1">
        <a:defRPr sz="1276" kern="1200">
          <a:solidFill>
            <a:schemeClr val="tx1"/>
          </a:solidFill>
          <a:latin typeface="+mn-lt"/>
          <a:ea typeface="+mn-ea"/>
          <a:cs typeface="+mn-cs"/>
        </a:defRPr>
      </a:lvl7pPr>
      <a:lvl8pPr marL="2268123" algn="l" defTabSz="648035" rtl="0" eaLnBrk="1" latinLnBrk="0" hangingPunct="1">
        <a:defRPr sz="1276" kern="1200">
          <a:solidFill>
            <a:schemeClr val="tx1"/>
          </a:solidFill>
          <a:latin typeface="+mn-lt"/>
          <a:ea typeface="+mn-ea"/>
          <a:cs typeface="+mn-cs"/>
        </a:defRPr>
      </a:lvl8pPr>
      <a:lvl9pPr marL="2592141" algn="l" defTabSz="648035" rtl="0" eaLnBrk="1" latinLnBrk="0" hangingPunct="1">
        <a:defRPr sz="1276"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202380567"/>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 id="2147483781" r:id="rId13"/>
    <p:sldLayoutId id="2147483782" r:id="rId14"/>
    <p:sldLayoutId id="2147483783" r:id="rId15"/>
  </p:sldLayoutIdLst>
  <p:txStyles>
    <p:titleStyle>
      <a:lvl1pPr algn="l" defTabSz="648035" rtl="0" eaLnBrk="1" latinLnBrk="0" hangingPunct="1">
        <a:lnSpc>
          <a:spcPct val="90000"/>
        </a:lnSpc>
        <a:spcBef>
          <a:spcPct val="0"/>
        </a:spcBef>
        <a:buNone/>
        <a:defRPr sz="3118" kern="1200">
          <a:solidFill>
            <a:schemeClr val="tx1"/>
          </a:solidFill>
          <a:latin typeface="+mj-lt"/>
          <a:ea typeface="+mj-ea"/>
          <a:cs typeface="+mj-cs"/>
        </a:defRPr>
      </a:lvl1pPr>
    </p:titleStyle>
    <p:bodyStyle>
      <a:lvl1pPr marL="162009" indent="-162009" algn="l" defTabSz="648035" rtl="0" eaLnBrk="1" latinLnBrk="0" hangingPunct="1">
        <a:lnSpc>
          <a:spcPct val="90000"/>
        </a:lnSpc>
        <a:spcBef>
          <a:spcPts val="709"/>
        </a:spcBef>
        <a:buFont typeface="Arial" panose="020B0604020202020204" pitchFamily="34" charset="0"/>
        <a:buChar char="•"/>
        <a:defRPr sz="1984" kern="1200">
          <a:solidFill>
            <a:schemeClr val="tx1"/>
          </a:solidFill>
          <a:latin typeface="+mn-lt"/>
          <a:ea typeface="+mn-ea"/>
          <a:cs typeface="+mn-cs"/>
        </a:defRPr>
      </a:lvl1pPr>
      <a:lvl2pPr marL="486026" indent="-162009" algn="l" defTabSz="648035" rtl="0" eaLnBrk="1" latinLnBrk="0" hangingPunct="1">
        <a:lnSpc>
          <a:spcPct val="90000"/>
        </a:lnSpc>
        <a:spcBef>
          <a:spcPts val="354"/>
        </a:spcBef>
        <a:buFont typeface="Arial" panose="020B0604020202020204" pitchFamily="34" charset="0"/>
        <a:buChar char="•"/>
        <a:defRPr sz="1701" kern="1200">
          <a:solidFill>
            <a:schemeClr val="tx1"/>
          </a:solidFill>
          <a:latin typeface="+mn-lt"/>
          <a:ea typeface="+mn-ea"/>
          <a:cs typeface="+mn-cs"/>
        </a:defRPr>
      </a:lvl2pPr>
      <a:lvl3pPr marL="810044" indent="-162009" algn="l" defTabSz="648035" rtl="0" eaLnBrk="1" latinLnBrk="0" hangingPunct="1">
        <a:lnSpc>
          <a:spcPct val="90000"/>
        </a:lnSpc>
        <a:spcBef>
          <a:spcPts val="354"/>
        </a:spcBef>
        <a:buFont typeface="Arial" panose="020B0604020202020204" pitchFamily="34" charset="0"/>
        <a:buChar char="•"/>
        <a:defRPr sz="1417" kern="1200">
          <a:solidFill>
            <a:schemeClr val="tx1"/>
          </a:solidFill>
          <a:latin typeface="+mn-lt"/>
          <a:ea typeface="+mn-ea"/>
          <a:cs typeface="+mn-cs"/>
        </a:defRPr>
      </a:lvl3pPr>
      <a:lvl4pPr marL="1134062"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4pPr>
      <a:lvl5pPr marL="1458079"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5pPr>
      <a:lvl6pPr marL="1782097"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6pPr>
      <a:lvl7pPr marL="2106115"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7pPr>
      <a:lvl8pPr marL="2430132"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8pPr>
      <a:lvl9pPr marL="2754150"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9pPr>
    </p:bodyStyle>
    <p:otherStyle>
      <a:defPPr>
        <a:defRPr lang="en-US"/>
      </a:defPPr>
      <a:lvl1pPr marL="0" algn="l" defTabSz="648035" rtl="0" eaLnBrk="1" latinLnBrk="0" hangingPunct="1">
        <a:defRPr sz="1276" kern="1200">
          <a:solidFill>
            <a:schemeClr val="tx1"/>
          </a:solidFill>
          <a:latin typeface="+mn-lt"/>
          <a:ea typeface="+mn-ea"/>
          <a:cs typeface="+mn-cs"/>
        </a:defRPr>
      </a:lvl1pPr>
      <a:lvl2pPr marL="324018" algn="l" defTabSz="648035" rtl="0" eaLnBrk="1" latinLnBrk="0" hangingPunct="1">
        <a:defRPr sz="1276" kern="1200">
          <a:solidFill>
            <a:schemeClr val="tx1"/>
          </a:solidFill>
          <a:latin typeface="+mn-lt"/>
          <a:ea typeface="+mn-ea"/>
          <a:cs typeface="+mn-cs"/>
        </a:defRPr>
      </a:lvl2pPr>
      <a:lvl3pPr marL="648035" algn="l" defTabSz="648035" rtl="0" eaLnBrk="1" latinLnBrk="0" hangingPunct="1">
        <a:defRPr sz="1276" kern="1200">
          <a:solidFill>
            <a:schemeClr val="tx1"/>
          </a:solidFill>
          <a:latin typeface="+mn-lt"/>
          <a:ea typeface="+mn-ea"/>
          <a:cs typeface="+mn-cs"/>
        </a:defRPr>
      </a:lvl3pPr>
      <a:lvl4pPr marL="972053" algn="l" defTabSz="648035" rtl="0" eaLnBrk="1" latinLnBrk="0" hangingPunct="1">
        <a:defRPr sz="1276" kern="1200">
          <a:solidFill>
            <a:schemeClr val="tx1"/>
          </a:solidFill>
          <a:latin typeface="+mn-lt"/>
          <a:ea typeface="+mn-ea"/>
          <a:cs typeface="+mn-cs"/>
        </a:defRPr>
      </a:lvl4pPr>
      <a:lvl5pPr marL="1296071" algn="l" defTabSz="648035" rtl="0" eaLnBrk="1" latinLnBrk="0" hangingPunct="1">
        <a:defRPr sz="1276" kern="1200">
          <a:solidFill>
            <a:schemeClr val="tx1"/>
          </a:solidFill>
          <a:latin typeface="+mn-lt"/>
          <a:ea typeface="+mn-ea"/>
          <a:cs typeface="+mn-cs"/>
        </a:defRPr>
      </a:lvl5pPr>
      <a:lvl6pPr marL="1620088" algn="l" defTabSz="648035" rtl="0" eaLnBrk="1" latinLnBrk="0" hangingPunct="1">
        <a:defRPr sz="1276" kern="1200">
          <a:solidFill>
            <a:schemeClr val="tx1"/>
          </a:solidFill>
          <a:latin typeface="+mn-lt"/>
          <a:ea typeface="+mn-ea"/>
          <a:cs typeface="+mn-cs"/>
        </a:defRPr>
      </a:lvl6pPr>
      <a:lvl7pPr marL="1944106" algn="l" defTabSz="648035" rtl="0" eaLnBrk="1" latinLnBrk="0" hangingPunct="1">
        <a:defRPr sz="1276" kern="1200">
          <a:solidFill>
            <a:schemeClr val="tx1"/>
          </a:solidFill>
          <a:latin typeface="+mn-lt"/>
          <a:ea typeface="+mn-ea"/>
          <a:cs typeface="+mn-cs"/>
        </a:defRPr>
      </a:lvl7pPr>
      <a:lvl8pPr marL="2268123" algn="l" defTabSz="648035" rtl="0" eaLnBrk="1" latinLnBrk="0" hangingPunct="1">
        <a:defRPr sz="1276" kern="1200">
          <a:solidFill>
            <a:schemeClr val="tx1"/>
          </a:solidFill>
          <a:latin typeface="+mn-lt"/>
          <a:ea typeface="+mn-ea"/>
          <a:cs typeface="+mn-cs"/>
        </a:defRPr>
      </a:lvl8pPr>
      <a:lvl9pPr marL="2592141" algn="l" defTabSz="648035" rtl="0" eaLnBrk="1" latinLnBrk="0" hangingPunct="1">
        <a:defRPr sz="127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hyperlink" Target="mailto:alertas@ideam.gov.co" TargetMode="External"/><Relationship Id="rId2" Type="http://schemas.openxmlformats.org/officeDocument/2006/relationships/hyperlink" Target="mailto:servicio@ideam.gov.co" TargetMode="External"/><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hyperlink" Target="http://ido.xm.com.co/ido/SitePages/hidrologia.aspx?q=reservas" TargetMode="External"/><Relationship Id="rId1" Type="http://schemas.openxmlformats.org/officeDocument/2006/relationships/slideLayout" Target="../slideLayouts/slideLayout2.xml"/><Relationship Id="rId4" Type="http://schemas.openxmlformats.org/officeDocument/2006/relationships/image" Target="../media/image28.emf"/></Relationships>
</file>

<file path=ppt/slides/_rels/slide4.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image" Target="../media/image33.gif"/><Relationship Id="rId1" Type="http://schemas.openxmlformats.org/officeDocument/2006/relationships/slideLayout" Target="../slideLayouts/slideLayout6.xml"/><Relationship Id="rId6" Type="http://schemas.openxmlformats.org/officeDocument/2006/relationships/image" Target="../media/image37.gif"/><Relationship Id="rId5" Type="http://schemas.openxmlformats.org/officeDocument/2006/relationships/image" Target="../media/image36.png"/><Relationship Id="rId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p:cNvSpPr txBox="1"/>
          <p:nvPr/>
        </p:nvSpPr>
        <p:spPr>
          <a:xfrm>
            <a:off x="1036969" y="504175"/>
            <a:ext cx="853118" cy="571823"/>
          </a:xfrm>
          <a:prstGeom prst="rect">
            <a:avLst/>
          </a:prstGeom>
          <a:noFill/>
        </p:spPr>
        <p:txBody>
          <a:bodyPr wrap="none" rtlCol="0">
            <a:spAutoFit/>
          </a:bodyPr>
          <a:lstStyle/>
          <a:p>
            <a:pPr algn="r"/>
            <a:r>
              <a:rPr lang="es-CO" sz="3116" b="1" dirty="0" smtClean="0">
                <a:solidFill>
                  <a:schemeClr val="bg1"/>
                </a:solidFill>
                <a:latin typeface="Arial" panose="020B0604020202020204" pitchFamily="34" charset="0"/>
                <a:cs typeface="Arial" panose="020B0604020202020204" pitchFamily="34" charset="0"/>
              </a:rPr>
              <a:t>154</a:t>
            </a:r>
            <a:endParaRPr lang="es-CO" sz="3116" b="1" dirty="0">
              <a:solidFill>
                <a:schemeClr val="bg1"/>
              </a:solidFill>
              <a:latin typeface="Arial" panose="020B0604020202020204" pitchFamily="34" charset="0"/>
              <a:cs typeface="Arial" panose="020B0604020202020204" pitchFamily="34" charset="0"/>
            </a:endParaRPr>
          </a:p>
        </p:txBody>
      </p:sp>
      <p:sp>
        <p:nvSpPr>
          <p:cNvPr id="7" name="CuadroTexto 6"/>
          <p:cNvSpPr txBox="1"/>
          <p:nvPr/>
        </p:nvSpPr>
        <p:spPr>
          <a:xfrm>
            <a:off x="169329" y="3601812"/>
            <a:ext cx="2305758" cy="2546063"/>
          </a:xfrm>
          <a:prstGeom prst="rect">
            <a:avLst/>
          </a:prstGeom>
          <a:noFill/>
        </p:spPr>
        <p:txBody>
          <a:bodyPr wrap="square" lIns="72000" tIns="72000" rIns="72000" bIns="72000" rtlCol="0">
            <a:spAutoFit/>
          </a:bodyPr>
          <a:lstStyle/>
          <a:p>
            <a:pPr algn="just"/>
            <a:r>
              <a:rPr lang="es-CO" sz="1200" dirty="0">
                <a:latin typeface="Arial Narrow" panose="020B0606020202030204" pitchFamily="34" charset="0"/>
              </a:rPr>
              <a:t>Las lluvias en las últimas horas han disminuido considerablemente con respecto a los días anteriores, las más significativas se registraron en sectores de Santander, Cauca, Valle del Cauca, Choco y Amazonas. </a:t>
            </a:r>
          </a:p>
          <a:p>
            <a:pPr algn="just"/>
            <a:r>
              <a:rPr lang="es-CO" sz="1200" dirty="0">
                <a:latin typeface="Arial Narrow" panose="020B0606020202030204" pitchFamily="34" charset="0"/>
              </a:rPr>
              <a:t>Se pronostica persistencia  del tiempo seco, con aumento de la nubosidad  y probabilidad de lluvias entre ligeras y moderadas en la región  Pacifica, oriente de la Amazonia y oriente de vichada y pie de monte de Meta y Casanare. </a:t>
            </a:r>
          </a:p>
        </p:txBody>
      </p:sp>
      <p:sp>
        <p:nvSpPr>
          <p:cNvPr id="8" name="CuadroTexto 7"/>
          <p:cNvSpPr txBox="1"/>
          <p:nvPr/>
        </p:nvSpPr>
        <p:spPr>
          <a:xfrm>
            <a:off x="2475087" y="2594957"/>
            <a:ext cx="4005088" cy="276999"/>
          </a:xfrm>
          <a:prstGeom prst="rect">
            <a:avLst/>
          </a:prstGeom>
          <a:noFill/>
        </p:spPr>
        <p:txBody>
          <a:bodyPr wrap="square" rtlCol="0">
            <a:spAutoFit/>
          </a:bodyPr>
          <a:lstStyle/>
          <a:p>
            <a:pPr algn="ctr"/>
            <a:r>
              <a:rPr lang="es-CO" sz="1200" dirty="0" smtClean="0">
                <a:solidFill>
                  <a:schemeClr val="tx1">
                    <a:lumMod val="75000"/>
                    <a:lumOff val="25000"/>
                  </a:schemeClr>
                </a:solidFill>
                <a:latin typeface="Arial Narrow" panose="020B0606020202030204" pitchFamily="34" charset="0"/>
                <a:cs typeface="Arial" panose="020B0604020202020204" pitchFamily="34" charset="0"/>
              </a:rPr>
              <a:t>Canal Infrarrojo </a:t>
            </a:r>
            <a:r>
              <a:rPr lang="es-CO" sz="1200" b="1" dirty="0" smtClean="0">
                <a:solidFill>
                  <a:srgbClr val="002060"/>
                </a:solidFill>
                <a:latin typeface="Arial Narrow" panose="020B0606020202030204" pitchFamily="34" charset="0"/>
                <a:cs typeface="Arial" panose="020B0604020202020204" pitchFamily="34" charset="0"/>
              </a:rPr>
              <a:t>|</a:t>
            </a:r>
            <a:r>
              <a:rPr lang="es-CO" sz="1200" dirty="0" smtClean="0">
                <a:solidFill>
                  <a:schemeClr val="tx1">
                    <a:lumMod val="75000"/>
                    <a:lumOff val="25000"/>
                  </a:schemeClr>
                </a:solidFill>
                <a:latin typeface="Arial Narrow" panose="020B0606020202030204" pitchFamily="34" charset="0"/>
                <a:cs typeface="Arial" panose="020B0604020202020204" pitchFamily="34" charset="0"/>
              </a:rPr>
              <a:t> 03 de junio de 2017 </a:t>
            </a:r>
            <a:r>
              <a:rPr lang="es-CO" sz="1200" b="1" dirty="0" smtClean="0">
                <a:solidFill>
                  <a:srgbClr val="002060"/>
                </a:solidFill>
                <a:latin typeface="Arial Narrow" panose="020B0606020202030204" pitchFamily="34" charset="0"/>
                <a:cs typeface="Arial" panose="020B0604020202020204" pitchFamily="34" charset="0"/>
              </a:rPr>
              <a:t>|</a:t>
            </a:r>
            <a:r>
              <a:rPr lang="es-CO" sz="1200" dirty="0" smtClean="0">
                <a:solidFill>
                  <a:schemeClr val="tx1">
                    <a:lumMod val="75000"/>
                    <a:lumOff val="25000"/>
                  </a:schemeClr>
                </a:solidFill>
                <a:latin typeface="Arial Narrow" panose="020B0606020202030204" pitchFamily="34" charset="0"/>
                <a:cs typeface="Arial" panose="020B0604020202020204" pitchFamily="34" charset="0"/>
              </a:rPr>
              <a:t> </a:t>
            </a:r>
            <a:r>
              <a:rPr lang="es-CO" sz="1200" dirty="0">
                <a:solidFill>
                  <a:schemeClr val="tx1">
                    <a:lumMod val="75000"/>
                    <a:lumOff val="25000"/>
                  </a:schemeClr>
                </a:solidFill>
                <a:latin typeface="Arial Narrow" panose="020B0606020202030204" pitchFamily="34" charset="0"/>
                <a:cs typeface="Arial" panose="020B0604020202020204" pitchFamily="34" charset="0"/>
              </a:rPr>
              <a:t>Hora </a:t>
            </a:r>
            <a:r>
              <a:rPr lang="es-CO" sz="1200" dirty="0" smtClean="0">
                <a:solidFill>
                  <a:schemeClr val="tx1">
                    <a:lumMod val="75000"/>
                    <a:lumOff val="25000"/>
                  </a:schemeClr>
                </a:solidFill>
                <a:latin typeface="Arial Narrow" panose="020B0606020202030204" pitchFamily="34" charset="0"/>
                <a:cs typeface="Arial" panose="020B0604020202020204" pitchFamily="34" charset="0"/>
              </a:rPr>
              <a:t>8:45 </a:t>
            </a:r>
            <a:r>
              <a:rPr lang="es-CO" sz="1200" dirty="0">
                <a:solidFill>
                  <a:schemeClr val="tx1">
                    <a:lumMod val="75000"/>
                    <a:lumOff val="25000"/>
                  </a:schemeClr>
                </a:solidFill>
                <a:latin typeface="Arial Narrow" panose="020B0606020202030204" pitchFamily="34" charset="0"/>
                <a:cs typeface="Arial" panose="020B0604020202020204" pitchFamily="34" charset="0"/>
              </a:rPr>
              <a:t>a.m. HLC</a:t>
            </a:r>
          </a:p>
        </p:txBody>
      </p:sp>
      <p:sp>
        <p:nvSpPr>
          <p:cNvPr id="13" name="CuadroTexto 12"/>
          <p:cNvSpPr txBox="1"/>
          <p:nvPr/>
        </p:nvSpPr>
        <p:spPr>
          <a:xfrm>
            <a:off x="460845" y="956143"/>
            <a:ext cx="1686516" cy="1323439"/>
          </a:xfrm>
          <a:prstGeom prst="rect">
            <a:avLst/>
          </a:prstGeom>
          <a:noFill/>
        </p:spPr>
        <p:txBody>
          <a:bodyPr wrap="square" rtlCol="0">
            <a:spAutoFit/>
          </a:bodyPr>
          <a:lstStyle/>
          <a:p>
            <a:pPr algn="ctr"/>
            <a:r>
              <a:rPr lang="es-CO" sz="1000" dirty="0">
                <a:solidFill>
                  <a:schemeClr val="bg1"/>
                </a:solidFill>
                <a:latin typeface="Arial Narrow" panose="020B0606020202030204" pitchFamily="34" charset="0"/>
                <a:cs typeface="Arial" panose="020B0604020202020204" pitchFamily="34" charset="0"/>
              </a:rPr>
              <a:t>El </a:t>
            </a:r>
            <a:r>
              <a:rPr lang="es-CO" sz="1000" b="1" dirty="0">
                <a:solidFill>
                  <a:schemeClr val="bg1"/>
                </a:solidFill>
                <a:latin typeface="Arial Narrow" panose="020B0606020202030204" pitchFamily="34" charset="0"/>
                <a:cs typeface="Arial" panose="020B0604020202020204" pitchFamily="34" charset="0"/>
              </a:rPr>
              <a:t>IDEAM</a:t>
            </a:r>
            <a:r>
              <a:rPr lang="es-CO" sz="1000" dirty="0">
                <a:solidFill>
                  <a:schemeClr val="bg1"/>
                </a:solidFill>
                <a:latin typeface="Arial Narrow" panose="020B0606020202030204" pitchFamily="34" charset="0"/>
                <a:cs typeface="Arial" panose="020B0604020202020204" pitchFamily="34" charset="0"/>
              </a:rPr>
              <a:t> comunica al Sistema Nacional de Gestión del Riesgo (</a:t>
            </a:r>
            <a:r>
              <a:rPr lang="es-CO" sz="1000" b="1" dirty="0">
                <a:solidFill>
                  <a:schemeClr val="bg1"/>
                </a:solidFill>
                <a:latin typeface="Arial Narrow" panose="020B0606020202030204" pitchFamily="34" charset="0"/>
                <a:cs typeface="Arial" panose="020B0604020202020204" pitchFamily="34" charset="0"/>
              </a:rPr>
              <a:t>SNGR</a:t>
            </a:r>
            <a:r>
              <a:rPr lang="es-CO" sz="1000" dirty="0">
                <a:solidFill>
                  <a:schemeClr val="bg1"/>
                </a:solidFill>
                <a:latin typeface="Arial Narrow" panose="020B0606020202030204" pitchFamily="34" charset="0"/>
                <a:cs typeface="Arial" panose="020B0604020202020204" pitchFamily="34" charset="0"/>
              </a:rPr>
              <a:t>) y al Sistema Nacional Ambiental (</a:t>
            </a:r>
            <a:r>
              <a:rPr lang="es-CO" sz="1000" b="1" dirty="0">
                <a:solidFill>
                  <a:schemeClr val="bg1"/>
                </a:solidFill>
                <a:latin typeface="Arial Narrow" panose="020B0606020202030204" pitchFamily="34" charset="0"/>
                <a:cs typeface="Arial" panose="020B0604020202020204" pitchFamily="34" charset="0"/>
              </a:rPr>
              <a:t>SINA</a:t>
            </a:r>
            <a:r>
              <a:rPr lang="es-CO" sz="1000" dirty="0" smtClean="0">
                <a:solidFill>
                  <a:schemeClr val="bg1"/>
                </a:solidFill>
                <a:latin typeface="Arial Narrow" panose="020B0606020202030204" pitchFamily="34" charset="0"/>
                <a:cs typeface="Arial" panose="020B0604020202020204" pitchFamily="34" charset="0"/>
              </a:rPr>
              <a:t>).</a:t>
            </a:r>
            <a:endParaRPr lang="es-CO" sz="1000" dirty="0">
              <a:solidFill>
                <a:schemeClr val="bg1"/>
              </a:solidFill>
              <a:latin typeface="Arial Narrow" panose="020B0606020202030204" pitchFamily="34" charset="0"/>
              <a:cs typeface="Arial" panose="020B0604020202020204" pitchFamily="34" charset="0"/>
            </a:endParaRPr>
          </a:p>
          <a:p>
            <a:pPr algn="ctr"/>
            <a:r>
              <a:rPr lang="es-CO" sz="1000" dirty="0">
                <a:solidFill>
                  <a:schemeClr val="bg1"/>
                </a:solidFill>
                <a:latin typeface="Arial Narrow" panose="020B0606020202030204" pitchFamily="34" charset="0"/>
                <a:cs typeface="Arial" panose="020B0604020202020204" pitchFamily="34" charset="0"/>
              </a:rPr>
              <a:t>Bogotá D. C</a:t>
            </a:r>
            <a:r>
              <a:rPr lang="es-CO" sz="1000" dirty="0" smtClean="0">
                <a:solidFill>
                  <a:schemeClr val="bg1"/>
                </a:solidFill>
                <a:latin typeface="Arial Narrow" panose="020B0606020202030204" pitchFamily="34" charset="0"/>
                <a:cs typeface="Arial" panose="020B0604020202020204" pitchFamily="34" charset="0"/>
              </a:rPr>
              <a:t>., sábado 03 de junio de 2017.</a:t>
            </a:r>
            <a:endParaRPr lang="es-CO" sz="1000" dirty="0">
              <a:solidFill>
                <a:schemeClr val="bg1"/>
              </a:solidFill>
              <a:latin typeface="Arial Narrow" panose="020B0606020202030204" pitchFamily="34" charset="0"/>
              <a:cs typeface="Arial" panose="020B0604020202020204" pitchFamily="34" charset="0"/>
            </a:endParaRPr>
          </a:p>
          <a:p>
            <a:pPr algn="ctr"/>
            <a:r>
              <a:rPr lang="es-CO" sz="1000" dirty="0">
                <a:solidFill>
                  <a:schemeClr val="bg1"/>
                </a:solidFill>
                <a:latin typeface="Arial Narrow" panose="020B0606020202030204" pitchFamily="34" charset="0"/>
                <a:cs typeface="Arial" panose="020B0604020202020204" pitchFamily="34" charset="0"/>
              </a:rPr>
              <a:t>Hora de actualización:</a:t>
            </a:r>
          </a:p>
          <a:p>
            <a:pPr algn="ctr"/>
            <a:r>
              <a:rPr lang="es-CO" sz="1000" dirty="0" smtClean="0">
                <a:solidFill>
                  <a:schemeClr val="bg1"/>
                </a:solidFill>
                <a:latin typeface="Arial Narrow" panose="020B0606020202030204" pitchFamily="34" charset="0"/>
                <a:cs typeface="Arial" panose="020B0604020202020204" pitchFamily="34" charset="0"/>
              </a:rPr>
              <a:t>12:19 p. m.</a:t>
            </a:r>
            <a:endParaRPr lang="es-CO" sz="1000" dirty="0">
              <a:solidFill>
                <a:schemeClr val="bg1"/>
              </a:solidFill>
              <a:latin typeface="Arial Narrow" panose="020B0606020202030204" pitchFamily="34" charset="0"/>
              <a:cs typeface="Arial" panose="020B0604020202020204" pitchFamily="34" charset="0"/>
            </a:endParaRPr>
          </a:p>
        </p:txBody>
      </p:sp>
      <p:pic>
        <p:nvPicPr>
          <p:cNvPr id="2" name="Imagen 1"/>
          <p:cNvPicPr>
            <a:picLocks noChangeAspect="1"/>
          </p:cNvPicPr>
          <p:nvPr/>
        </p:nvPicPr>
        <p:blipFill rotWithShape="1">
          <a:blip r:embed="rId2"/>
          <a:srcRect l="23909" t="19378" r="39388" b="17185"/>
          <a:stretch/>
        </p:blipFill>
        <p:spPr>
          <a:xfrm>
            <a:off x="2702963" y="2840271"/>
            <a:ext cx="3597124" cy="4382219"/>
          </a:xfrm>
          <a:prstGeom prst="rect">
            <a:avLst/>
          </a:prstGeom>
        </p:spPr>
      </p:pic>
    </p:spTree>
    <p:extLst>
      <p:ext uri="{BB962C8B-B14F-4D97-AF65-F5344CB8AC3E}">
        <p14:creationId xmlns:p14="http://schemas.microsoft.com/office/powerpoint/2010/main" val="17832254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7"/>
          <p:cNvGraphicFramePr>
            <a:graphicFrameLocks noGrp="1"/>
          </p:cNvGraphicFramePr>
          <p:nvPr>
            <p:extLst>
              <p:ext uri="{D42A27DB-BD31-4B8C-83A1-F6EECF244321}">
                <p14:modId xmlns:p14="http://schemas.microsoft.com/office/powerpoint/2010/main" val="3471770126"/>
              </p:ext>
            </p:extLst>
          </p:nvPr>
        </p:nvGraphicFramePr>
        <p:xfrm>
          <a:off x="359767" y="1591618"/>
          <a:ext cx="5760640" cy="1335540"/>
        </p:xfrm>
        <a:graphic>
          <a:graphicData uri="http://schemas.openxmlformats.org/drawingml/2006/table">
            <a:tbl>
              <a:tblPr/>
              <a:tblGrid>
                <a:gridCol w="720080">
                  <a:extLst>
                    <a:ext uri="{9D8B030D-6E8A-4147-A177-3AD203B41FA5}">
                      <a16:colId xmlns="" xmlns:a16="http://schemas.microsoft.com/office/drawing/2014/main" val="20000"/>
                    </a:ext>
                  </a:extLst>
                </a:gridCol>
                <a:gridCol w="5040560">
                  <a:extLst>
                    <a:ext uri="{9D8B030D-6E8A-4147-A177-3AD203B41FA5}">
                      <a16:colId xmlns="" xmlns:a16="http://schemas.microsoft.com/office/drawing/2014/main" val="20001"/>
                    </a:ext>
                  </a:extLst>
                </a:gridCol>
              </a:tblGrid>
              <a:tr h="239297">
                <a:tc grid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400" b="1" kern="1200" dirty="0" smtClean="0">
                          <a:solidFill>
                            <a:srgbClr val="00446B"/>
                          </a:solidFill>
                          <a:latin typeface="Arial Narrow" panose="020B0606020202030204" pitchFamily="34" charset="0"/>
                          <a:ea typeface="+mn-ea"/>
                          <a:cs typeface="+mn-cs"/>
                        </a:rPr>
                        <a:t>REGIÓN ANDINA</a:t>
                      </a:r>
                      <a:endParaRPr lang="es-CO" sz="1400" b="1" kern="1200" dirty="0">
                        <a:solidFill>
                          <a:srgbClr val="00446B"/>
                        </a:solidFill>
                        <a:latin typeface="Arial Narrow" panose="020B0606020202030204" pitchFamily="34" charset="0"/>
                        <a:ea typeface="+mn-ea"/>
                        <a:cs typeface="+mn-cs"/>
                      </a:endParaRPr>
                    </a:p>
                  </a:txBody>
                  <a:tcPr marL="116344" marR="116344" marT="30192" marB="30192">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a:p>
                  </a:txBody>
                  <a:tcPr/>
                </a:tc>
                <a:extLst>
                  <a:ext uri="{0D108BD9-81ED-4DB2-BD59-A6C34878D82A}">
                    <a16:rowId xmlns="" xmlns:a16="http://schemas.microsoft.com/office/drawing/2014/main" val="10000"/>
                  </a:ext>
                </a:extLst>
              </a:tr>
              <a:tr h="201312">
                <a:tc rowSpan="2">
                  <a:txBody>
                    <a:body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100" b="1" kern="1200" dirty="0" smtClean="0">
                          <a:solidFill>
                            <a:schemeClr val="tx1"/>
                          </a:solidFill>
                          <a:effectLst/>
                          <a:latin typeface="Arial Narrow" panose="020B0606020202030204" pitchFamily="34" charset="0"/>
                          <a:ea typeface="+mn-ea"/>
                          <a:cs typeface="+mn-cs"/>
                        </a:rPr>
                        <a:t>ALERTA ROJA</a:t>
                      </a:r>
                      <a:endParaRPr lang="es-CO" sz="1100" dirty="0"/>
                    </a:p>
                  </a:txBody>
                  <a:tcPr marL="116344" marR="116344" marT="30192" marB="30192"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900" b="1" dirty="0" smtClean="0">
                          <a:latin typeface="Arial Narrow" panose="020B0606020202030204" pitchFamily="34" charset="0"/>
                        </a:rPr>
                        <a:t>SITIOS</a:t>
                      </a:r>
                      <a:r>
                        <a:rPr lang="es-CO" sz="900" b="1" baseline="0" dirty="0" smtClean="0">
                          <a:latin typeface="Arial Narrow" panose="020B0606020202030204" pitchFamily="34" charset="0"/>
                        </a:rPr>
                        <a:t> PARA LOS CUALES SE GENERA LA ALERTA</a:t>
                      </a:r>
                      <a:endParaRPr lang="es-CO" sz="900" b="1" dirty="0">
                        <a:latin typeface="Arial Narrow" panose="020B0606020202030204" pitchFamily="34" charset="0"/>
                      </a:endParaRPr>
                    </a:p>
                  </a:txBody>
                  <a:tcPr marL="116344" marR="116344" marT="30192" marB="30192">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680096">
                <a:tc vMerge="1">
                  <a:txBody>
                    <a:bodyPr/>
                    <a:lstStyle/>
                    <a:p>
                      <a:endParaRPr lang="es-CO"/>
                    </a:p>
                  </a:txBody>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just"/>
                      <a:r>
                        <a:rPr lang="es-CO" sz="1050" b="1" u="none" kern="1200" dirty="0" smtClean="0">
                          <a:solidFill>
                            <a:schemeClr val="tx1"/>
                          </a:solidFill>
                          <a:effectLst/>
                          <a:latin typeface="Arial Narrow" panose="020B0606020202030204" pitchFamily="34" charset="0"/>
                          <a:ea typeface="+mn-ea"/>
                          <a:cs typeface="+mn-cs"/>
                        </a:rPr>
                        <a:t>NIVELES ALTOS EN EL RIO MAGDALENA SECTOR EL</a:t>
                      </a:r>
                      <a:r>
                        <a:rPr lang="es-CO" sz="1050" b="1" u="none" kern="1200" baseline="0" dirty="0" smtClean="0">
                          <a:solidFill>
                            <a:schemeClr val="tx1"/>
                          </a:solidFill>
                          <a:effectLst/>
                          <a:latin typeface="Arial Narrow" panose="020B0606020202030204" pitchFamily="34" charset="0"/>
                          <a:ea typeface="+mn-ea"/>
                          <a:cs typeface="+mn-cs"/>
                        </a:rPr>
                        <a:t> BANCO </a:t>
                      </a:r>
                      <a:r>
                        <a:rPr lang="es-CO" sz="1050" b="1" u="none" kern="1200" dirty="0" smtClean="0">
                          <a:solidFill>
                            <a:schemeClr val="tx1"/>
                          </a:solidFill>
                          <a:effectLst/>
                          <a:latin typeface="Arial Narrow" panose="020B0606020202030204" pitchFamily="34" charset="0"/>
                          <a:ea typeface="+mn-ea"/>
                          <a:cs typeface="+mn-cs"/>
                        </a:rPr>
                        <a:t>(MAGDALENA).</a:t>
                      </a: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b="0" u="none" kern="1200" baseline="0" dirty="0" smtClean="0">
                          <a:solidFill>
                            <a:schemeClr val="tx1"/>
                          </a:solidFill>
                          <a:effectLst/>
                          <a:latin typeface="Arial Narrow" panose="020B0606020202030204" pitchFamily="34" charset="0"/>
                          <a:ea typeface="PMingLiU" pitchFamily="18" charset="-120"/>
                          <a:cs typeface="+mn-cs"/>
                        </a:rPr>
                        <a:t>Se mantiene esta alerta dado que el nivel del río Magdalena aún presenta valores altos, por encima de la cota crítica de desbordamiento en el sector de El Banco (Magdalena). Se destaca que en la cuenca media el río Magdalena registra ligeras fluctuaciones en los niveles con tendencia al ascenso. </a:t>
                      </a:r>
                      <a:endParaRPr lang="es-CO" sz="1050" b="1" u="none" kern="1200" dirty="0" smtClean="0">
                        <a:solidFill>
                          <a:schemeClr val="tx1"/>
                        </a:solidFill>
                        <a:effectLst/>
                        <a:latin typeface="Arial Narrow" pitchFamily="34" charset="0"/>
                        <a:ea typeface="+mn-ea"/>
                        <a:cs typeface="+mn-cs"/>
                      </a:endParaRPr>
                    </a:p>
                  </a:txBody>
                  <a:tcPr marL="116344" marR="116344" marT="30192" marB="30192">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bl>
          </a:graphicData>
        </a:graphic>
      </p:graphicFrame>
      <p:graphicFrame>
        <p:nvGraphicFramePr>
          <p:cNvPr id="3" name="Tabla 4"/>
          <p:cNvGraphicFramePr>
            <a:graphicFrameLocks noGrp="1"/>
          </p:cNvGraphicFramePr>
          <p:nvPr>
            <p:extLst>
              <p:ext uri="{D42A27DB-BD31-4B8C-83A1-F6EECF244321}">
                <p14:modId xmlns:p14="http://schemas.microsoft.com/office/powerpoint/2010/main" val="4268985717"/>
              </p:ext>
            </p:extLst>
          </p:nvPr>
        </p:nvGraphicFramePr>
        <p:xfrm>
          <a:off x="359768" y="3142243"/>
          <a:ext cx="5760640" cy="4516932"/>
        </p:xfrm>
        <a:graphic>
          <a:graphicData uri="http://schemas.openxmlformats.org/drawingml/2006/table">
            <a:tbl>
              <a:tblPr/>
              <a:tblGrid>
                <a:gridCol w="792088">
                  <a:extLst>
                    <a:ext uri="{9D8B030D-6E8A-4147-A177-3AD203B41FA5}">
                      <a16:colId xmlns="" xmlns:a16="http://schemas.microsoft.com/office/drawing/2014/main" val="20000"/>
                    </a:ext>
                  </a:extLst>
                </a:gridCol>
                <a:gridCol w="4968552">
                  <a:extLst>
                    <a:ext uri="{9D8B030D-6E8A-4147-A177-3AD203B41FA5}">
                      <a16:colId xmlns="" xmlns:a16="http://schemas.microsoft.com/office/drawing/2014/main" val="20001"/>
                    </a:ext>
                  </a:extLst>
                </a:gridCol>
              </a:tblGrid>
              <a:tr h="200813">
                <a:tc grid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400" b="1" kern="1200" dirty="0" smtClean="0">
                          <a:solidFill>
                            <a:srgbClr val="00446B"/>
                          </a:solidFill>
                          <a:latin typeface="Arial Narrow" panose="020B0606020202030204" pitchFamily="34" charset="0"/>
                          <a:ea typeface="+mn-ea"/>
                          <a:cs typeface="+mn-cs"/>
                        </a:rPr>
                        <a:t>REGIÓN ANDINA</a:t>
                      </a:r>
                      <a:endParaRPr lang="es-CO" sz="1400" b="1" kern="1200" dirty="0">
                        <a:solidFill>
                          <a:srgbClr val="00446B"/>
                        </a:solidFill>
                        <a:latin typeface="Arial Narrow" panose="020B0606020202030204" pitchFamily="34" charset="0"/>
                        <a:ea typeface="+mn-ea"/>
                        <a:cs typeface="+mn-cs"/>
                      </a:endParaRPr>
                    </a:p>
                  </a:txBody>
                  <a:tcPr marL="116344" marR="116344" marT="30192" marB="30192">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dirty="0"/>
                    </a:p>
                  </a:txBody>
                  <a:tcPr/>
                </a:tc>
                <a:extLst>
                  <a:ext uri="{0D108BD9-81ED-4DB2-BD59-A6C34878D82A}">
                    <a16:rowId xmlns="" xmlns:a16="http://schemas.microsoft.com/office/drawing/2014/main" val="10000"/>
                  </a:ext>
                </a:extLst>
              </a:tr>
              <a:tr h="158192">
                <a:tc rowSpan="2">
                  <a:txBody>
                    <a:body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100" b="1" kern="1200" dirty="0" smtClean="0">
                          <a:solidFill>
                            <a:schemeClr val="tx1"/>
                          </a:solidFill>
                          <a:effectLst/>
                          <a:latin typeface="Arial Narrow" panose="020B0606020202030204" pitchFamily="34" charset="0"/>
                          <a:ea typeface="+mn-ea"/>
                          <a:cs typeface="+mn-cs"/>
                        </a:rPr>
                        <a:t>ALERTA NARANJA</a:t>
                      </a:r>
                      <a:endParaRPr lang="es-CO" sz="1100" dirty="0"/>
                    </a:p>
                  </a:txBody>
                  <a:tcPr marL="116344" marR="116344" marT="30192" marB="30192"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rgbClr val="FE953C"/>
                    </a:solidFill>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800" b="1" dirty="0" smtClean="0">
                          <a:latin typeface="Arial Narrow" panose="020B0606020202030204" pitchFamily="34" charset="0"/>
                        </a:rPr>
                        <a:t>SITIOS</a:t>
                      </a:r>
                      <a:r>
                        <a:rPr lang="es-CO" sz="800" b="1" baseline="0" dirty="0" smtClean="0">
                          <a:latin typeface="Arial Narrow" panose="020B0606020202030204" pitchFamily="34" charset="0"/>
                        </a:rPr>
                        <a:t> PARA LOS CUALES SE GENERA LA ALERTA</a:t>
                      </a:r>
                      <a:endParaRPr lang="es-CO" sz="800" b="1" dirty="0">
                        <a:latin typeface="Arial Narrow" panose="020B0606020202030204" pitchFamily="34" charset="0"/>
                      </a:endParaRPr>
                    </a:p>
                  </a:txBody>
                  <a:tcPr marL="116344" marR="116344" marT="30192" marB="30192">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1341906">
                <a:tc vMerge="1">
                  <a:txBody>
                    <a:bodyPr/>
                    <a:lstStyle/>
                    <a:p>
                      <a:endParaRPr lang="es-CO"/>
                    </a:p>
                  </a:txBody>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just"/>
                      <a:r>
                        <a:rPr lang="es-CO" sz="1050" b="1" u="none" kern="1200" dirty="0" smtClean="0">
                          <a:solidFill>
                            <a:schemeClr val="tx1"/>
                          </a:solidFill>
                          <a:effectLst/>
                          <a:latin typeface="Arial Narrow" panose="020B0606020202030204" pitchFamily="34" charset="0"/>
                          <a:ea typeface="+mn-ea"/>
                          <a:cs typeface="+mn-cs"/>
                        </a:rPr>
                        <a:t>ASCENSOS MOERADOS DE LOS NIVELES DEL RÍO LEBRIJA.</a:t>
                      </a: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b="0" u="none" kern="1200" baseline="0" dirty="0" smtClean="0">
                          <a:solidFill>
                            <a:schemeClr val="tx1"/>
                          </a:solidFill>
                          <a:effectLst/>
                          <a:latin typeface="Arial Narrow" panose="020B0606020202030204" pitchFamily="34" charset="0"/>
                          <a:ea typeface="PMingLiU" pitchFamily="18" charset="-120"/>
                          <a:cs typeface="+mn-cs"/>
                        </a:rPr>
                        <a:t>Se mantiene esta alerta dadas las lluvias de variada intensidad que se han presentado sobre sectores del departamento de Santander, las cuales podrían generar incrementos súbitos en el nivel del río Lebrija, monitoreado en la estación San Rafael municipio de Sabana de Torres. Se recomienda a los pobladores de las zonas ribereñas bajas estar atentos al comportamiento de este río dado que se pronostica persistan las lluvias en la región.</a:t>
                      </a:r>
                    </a:p>
                    <a:p>
                      <a:pPr marL="0" marR="0" indent="0" algn="just" defTabSz="648035" rtl="0" eaLnBrk="1" fontAlgn="auto" latinLnBrk="0" hangingPunct="1">
                        <a:lnSpc>
                          <a:spcPct val="100000"/>
                        </a:lnSpc>
                        <a:spcBef>
                          <a:spcPts val="0"/>
                        </a:spcBef>
                        <a:spcAft>
                          <a:spcPts val="0"/>
                        </a:spcAft>
                        <a:buClrTx/>
                        <a:buSzTx/>
                        <a:buFontTx/>
                        <a:buNone/>
                        <a:tabLst/>
                        <a:defRPr/>
                      </a:pPr>
                      <a:endParaRPr lang="es-CO" sz="1050" b="1" u="none" kern="1200" dirty="0" smtClean="0">
                        <a:solidFill>
                          <a:schemeClr val="tx1"/>
                        </a:solidFill>
                        <a:effectLst/>
                        <a:latin typeface="Arial Narrow" panose="020B0606020202030204" pitchFamily="34" charset="0"/>
                        <a:ea typeface="+mn-ea"/>
                        <a:cs typeface="+mn-cs"/>
                      </a:endParaRPr>
                    </a:p>
                    <a:p>
                      <a:pPr algn="just"/>
                      <a:r>
                        <a:rPr lang="es-CO" sz="1050" b="1" u="none" kern="1200" dirty="0" smtClean="0">
                          <a:solidFill>
                            <a:schemeClr val="tx1"/>
                          </a:solidFill>
                          <a:effectLst/>
                          <a:latin typeface="Arial Narrow" panose="020B0606020202030204" pitchFamily="34" charset="0"/>
                          <a:ea typeface="+mn-ea"/>
                          <a:cs typeface="+mn-cs"/>
                        </a:rPr>
                        <a:t>NIVELES ALTOS EN EL RIO MAGDALENA SECTOR EL</a:t>
                      </a:r>
                      <a:r>
                        <a:rPr lang="es-CO" sz="1050" b="1" u="none" kern="1200" baseline="0" dirty="0" smtClean="0">
                          <a:solidFill>
                            <a:schemeClr val="tx1"/>
                          </a:solidFill>
                          <a:effectLst/>
                          <a:latin typeface="Arial Narrow" panose="020B0606020202030204" pitchFamily="34" charset="0"/>
                          <a:ea typeface="+mn-ea"/>
                          <a:cs typeface="+mn-cs"/>
                        </a:rPr>
                        <a:t> </a:t>
                      </a:r>
                      <a:r>
                        <a:rPr lang="es-CO" sz="1050" b="1" u="none" kern="1200" dirty="0" smtClean="0">
                          <a:solidFill>
                            <a:schemeClr val="tx1"/>
                          </a:solidFill>
                          <a:effectLst/>
                          <a:latin typeface="Arial Narrow" panose="020B0606020202030204" pitchFamily="34" charset="0"/>
                          <a:ea typeface="+mn-ea"/>
                          <a:cs typeface="+mn-cs"/>
                        </a:rPr>
                        <a:t>CONTENTO (GAMARRA, CESAR).</a:t>
                      </a: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b="0" u="none" kern="1200" baseline="0" dirty="0" smtClean="0">
                          <a:solidFill>
                            <a:schemeClr val="tx1"/>
                          </a:solidFill>
                          <a:effectLst/>
                          <a:latin typeface="Arial Narrow" panose="020B0606020202030204" pitchFamily="34" charset="0"/>
                          <a:ea typeface="PMingLiU" pitchFamily="18" charset="-120"/>
                          <a:cs typeface="+mn-cs"/>
                        </a:rPr>
                        <a:t>Se mantiene esta alerta en el sector comprendido entre El Contento en Gamarra Cesar y el municipio de Tamalameque  (Cesar), dado el aumento en el nivel del río Magdalena en este sector.</a:t>
                      </a:r>
                      <a:endParaRPr lang="es-CO" sz="1050" b="1" u="none" kern="1200" dirty="0" smtClean="0">
                        <a:solidFill>
                          <a:schemeClr val="tx1"/>
                        </a:solidFill>
                        <a:effectLst/>
                        <a:latin typeface="Arial Narrow" panose="020B0606020202030204" pitchFamily="34" charset="0"/>
                        <a:ea typeface="+mn-ea"/>
                        <a:cs typeface="+mn-cs"/>
                      </a:endParaRPr>
                    </a:p>
                    <a:p>
                      <a:pPr marL="0" marR="0" indent="0" algn="just" defTabSz="648035" rtl="0" eaLnBrk="1" fontAlgn="auto" latinLnBrk="0" hangingPunct="1">
                        <a:lnSpc>
                          <a:spcPct val="100000"/>
                        </a:lnSpc>
                        <a:spcBef>
                          <a:spcPts val="0"/>
                        </a:spcBef>
                        <a:spcAft>
                          <a:spcPts val="0"/>
                        </a:spcAft>
                        <a:buClrTx/>
                        <a:buSzTx/>
                        <a:buFontTx/>
                        <a:buNone/>
                        <a:tabLst/>
                        <a:defRPr/>
                      </a:pPr>
                      <a:endParaRPr lang="es-CO" sz="1050" b="1" u="none" kern="1200" dirty="0" smtClean="0">
                        <a:solidFill>
                          <a:schemeClr val="tx1"/>
                        </a:solidFill>
                        <a:effectLst/>
                        <a:latin typeface="Arial Narrow" panose="020B0606020202030204" pitchFamily="34" charset="0"/>
                        <a:ea typeface="+mn-ea"/>
                        <a:cs typeface="+mn-cs"/>
                      </a:endParaRP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b="1" u="none" kern="1200" dirty="0" smtClean="0">
                          <a:solidFill>
                            <a:schemeClr val="tx1"/>
                          </a:solidFill>
                          <a:effectLst/>
                          <a:latin typeface="Arial Narrow" panose="020B0606020202030204" pitchFamily="34" charset="0"/>
                          <a:ea typeface="+mn-ea"/>
                          <a:cs typeface="+mn-cs"/>
                        </a:rPr>
                        <a:t>NIVELES ALTOS EN EL RIO CAUCA EN EL MUNICIPIO DE GUARANDA (SUCRE).</a:t>
                      </a: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b="0" u="none" kern="1200" baseline="0" dirty="0" smtClean="0">
                          <a:solidFill>
                            <a:schemeClr val="tx1"/>
                          </a:solidFill>
                          <a:effectLst/>
                          <a:latin typeface="Arial Narrow" panose="020B0606020202030204" pitchFamily="34" charset="0"/>
                          <a:ea typeface="PMingLiU" pitchFamily="18" charset="-120"/>
                          <a:cs typeface="+mn-cs"/>
                        </a:rPr>
                        <a:t>Aunque se registra tendencia de descenso en los niveles del río Cauca, se mantiene esta alerta dado que continúan con valores en el rango de altos en particular en el sector Guaranda - Achí-Pinillos.</a:t>
                      </a:r>
                    </a:p>
                    <a:p>
                      <a:pPr marL="0" marR="0" indent="0" algn="just" defTabSz="648035" rtl="0" eaLnBrk="1" fontAlgn="auto" latinLnBrk="0" hangingPunct="1">
                        <a:lnSpc>
                          <a:spcPct val="100000"/>
                        </a:lnSpc>
                        <a:spcBef>
                          <a:spcPts val="0"/>
                        </a:spcBef>
                        <a:spcAft>
                          <a:spcPts val="0"/>
                        </a:spcAft>
                        <a:buClrTx/>
                        <a:buSzTx/>
                        <a:buFontTx/>
                        <a:buNone/>
                        <a:tabLst/>
                        <a:defRPr/>
                      </a:pPr>
                      <a:endParaRPr lang="es-CO" sz="1050" b="0" u="none" kern="1200" baseline="0" dirty="0" smtClean="0">
                        <a:solidFill>
                          <a:schemeClr val="tx1"/>
                        </a:solidFill>
                        <a:effectLst/>
                        <a:latin typeface="Arial Narrow" panose="020B0606020202030204" pitchFamily="34" charset="0"/>
                        <a:ea typeface="PMingLiU" pitchFamily="18" charset="-120"/>
                        <a:cs typeface="+mn-cs"/>
                      </a:endParaRP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b="1" u="none" kern="1200" dirty="0" smtClean="0">
                          <a:solidFill>
                            <a:schemeClr val="tx1"/>
                          </a:solidFill>
                          <a:effectLst/>
                          <a:latin typeface="Arial Narrow" pitchFamily="34" charset="0"/>
                          <a:ea typeface="+mn-ea"/>
                          <a:cs typeface="+mn-cs"/>
                        </a:rPr>
                        <a:t>PROBABILIDAD DE CRECIENTES SÚBITAS EN LOS RÍOS DE MONTAÑA DEL DEPARTAMENTO DE ANTIOQUIA.</a:t>
                      </a:r>
                    </a:p>
                    <a:p>
                      <a:pPr algn="just"/>
                      <a:r>
                        <a:rPr lang="es-CO" sz="1050" b="0" u="none" kern="1200" baseline="0" dirty="0" smtClean="0">
                          <a:solidFill>
                            <a:schemeClr val="tx1"/>
                          </a:solidFill>
                          <a:effectLst/>
                          <a:latin typeface="Arial Narrow" panose="020B0606020202030204" pitchFamily="34" charset="0"/>
                          <a:ea typeface="PMingLiU" pitchFamily="18" charset="-120"/>
                          <a:cs typeface="+mn-cs"/>
                        </a:rPr>
                        <a:t>Se mantiene la alerta naranja dado que son persistentes las lluvias en el departamento de Antioquia, las cuales pueden seguir generando crecientes súbitas en los ríos de montaña, tanto en la vertiente oriental de la cordillera occidental, como en la vertiente occidental de la cordillera central. Se recomienda especial atención al comportamiento en los niveles de los ríos Taraza, Nechí, El Bagre, Medellín, Anorí, Nare, San Juan y La quebrada La Liboriana y sus afluentes, entre otros. </a:t>
                      </a:r>
                      <a:endParaRPr lang="es-CO" sz="1050" b="0" kern="1200" baseline="0" dirty="0" smtClean="0">
                        <a:solidFill>
                          <a:schemeClr val="tx1"/>
                        </a:solidFill>
                        <a:latin typeface="Arial Narrow" panose="020B0606020202030204" pitchFamily="34" charset="0"/>
                        <a:ea typeface="PMingLiU" pitchFamily="18" charset="-120"/>
                        <a:cs typeface="+mn-cs"/>
                      </a:endParaRPr>
                    </a:p>
                  </a:txBody>
                  <a:tcPr marL="116344" marR="116344" marT="30192" marB="30192">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178824989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4"/>
          <p:cNvGraphicFramePr>
            <a:graphicFrameLocks noGrp="1"/>
          </p:cNvGraphicFramePr>
          <p:nvPr>
            <p:extLst>
              <p:ext uri="{D42A27DB-BD31-4B8C-83A1-F6EECF244321}">
                <p14:modId xmlns:p14="http://schemas.microsoft.com/office/powerpoint/2010/main" val="3404993833"/>
              </p:ext>
            </p:extLst>
          </p:nvPr>
        </p:nvGraphicFramePr>
        <p:xfrm>
          <a:off x="360087" y="1764175"/>
          <a:ext cx="5760640" cy="1495749"/>
        </p:xfrm>
        <a:graphic>
          <a:graphicData uri="http://schemas.openxmlformats.org/drawingml/2006/table">
            <a:tbl>
              <a:tblPr/>
              <a:tblGrid>
                <a:gridCol w="920403">
                  <a:extLst>
                    <a:ext uri="{9D8B030D-6E8A-4147-A177-3AD203B41FA5}">
                      <a16:colId xmlns="" xmlns:a16="http://schemas.microsoft.com/office/drawing/2014/main" val="20000"/>
                    </a:ext>
                  </a:extLst>
                </a:gridCol>
                <a:gridCol w="4840237">
                  <a:extLst>
                    <a:ext uri="{9D8B030D-6E8A-4147-A177-3AD203B41FA5}">
                      <a16:colId xmlns="" xmlns:a16="http://schemas.microsoft.com/office/drawing/2014/main" val="20001"/>
                    </a:ext>
                  </a:extLst>
                </a:gridCol>
              </a:tblGrid>
              <a:tr h="155300">
                <a:tc grid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400" b="1" kern="1200" dirty="0" smtClean="0">
                          <a:solidFill>
                            <a:srgbClr val="00446B"/>
                          </a:solidFill>
                          <a:latin typeface="Arial Narrow" panose="020B0606020202030204" pitchFamily="34" charset="0"/>
                          <a:ea typeface="+mn-ea"/>
                          <a:cs typeface="+mn-cs"/>
                        </a:rPr>
                        <a:t>REGIÓN ORINOQUIA</a:t>
                      </a:r>
                      <a:endParaRPr lang="es-CO" sz="1400" b="1" kern="1200" dirty="0">
                        <a:solidFill>
                          <a:srgbClr val="00446B"/>
                        </a:solidFill>
                        <a:latin typeface="Arial Narrow" panose="020B0606020202030204" pitchFamily="34" charset="0"/>
                        <a:ea typeface="+mn-ea"/>
                        <a:cs typeface="+mn-cs"/>
                      </a:endParaRPr>
                    </a:p>
                  </a:txBody>
                  <a:tcPr marL="116344" marR="116344" marT="30192" marB="30192">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dirty="0"/>
                    </a:p>
                  </a:txBody>
                  <a:tcPr/>
                </a:tc>
                <a:extLst>
                  <a:ext uri="{0D108BD9-81ED-4DB2-BD59-A6C34878D82A}">
                    <a16:rowId xmlns="" xmlns:a16="http://schemas.microsoft.com/office/drawing/2014/main" val="10000"/>
                  </a:ext>
                </a:extLst>
              </a:tr>
              <a:tr h="116383">
                <a:tc rowSpan="2">
                  <a:txBody>
                    <a:body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100" b="1" kern="1200" dirty="0" smtClean="0">
                          <a:solidFill>
                            <a:schemeClr val="tx1"/>
                          </a:solidFill>
                          <a:effectLst/>
                          <a:latin typeface="Arial Narrow" panose="020B0606020202030204" pitchFamily="34" charset="0"/>
                          <a:ea typeface="+mn-ea"/>
                          <a:cs typeface="+mn-cs"/>
                        </a:rPr>
                        <a:t>ALERTA NARANJA</a:t>
                      </a:r>
                      <a:endParaRPr lang="es-CO" sz="1100" dirty="0"/>
                    </a:p>
                  </a:txBody>
                  <a:tcPr marL="116344" marR="116344" marT="30192" marB="30192"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rgbClr val="FE953C"/>
                    </a:solidFill>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900" b="1" dirty="0" smtClean="0">
                          <a:latin typeface="Arial Narrow" panose="020B0606020202030204" pitchFamily="34" charset="0"/>
                        </a:rPr>
                        <a:t>SITIOS</a:t>
                      </a:r>
                      <a:r>
                        <a:rPr lang="es-CO" sz="900" b="1" baseline="0" dirty="0" smtClean="0">
                          <a:latin typeface="Arial Narrow" panose="020B0606020202030204" pitchFamily="34" charset="0"/>
                        </a:rPr>
                        <a:t> PARA LOS CUALES SE GENERA LA ALERTA</a:t>
                      </a:r>
                      <a:endParaRPr lang="es-CO" sz="900" b="1" dirty="0">
                        <a:latin typeface="Arial Narrow" panose="020B0606020202030204" pitchFamily="34" charset="0"/>
                      </a:endParaRPr>
                    </a:p>
                  </a:txBody>
                  <a:tcPr marL="116344" marR="116344" marT="30192" marB="30192">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1024461">
                <a:tc vMerge="1">
                  <a:txBody>
                    <a:bodyPr/>
                    <a:lstStyle/>
                    <a:p>
                      <a:endParaRPr lang="es-CO"/>
                    </a:p>
                  </a:txBody>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algn="just" defTabSz="648035" rtl="0" eaLnBrk="1" latinLnBrk="0" hangingPunct="1"/>
                      <a:r>
                        <a:rPr lang="es-CO" sz="1050" b="1" u="none" kern="1200" baseline="0" dirty="0" smtClean="0">
                          <a:solidFill>
                            <a:schemeClr val="tx1"/>
                          </a:solidFill>
                          <a:latin typeface="Arial Narrow" panose="020B0606020202030204" pitchFamily="34" charset="0"/>
                          <a:ea typeface="PMingLiU" pitchFamily="18" charset="-120"/>
                          <a:cs typeface="+mn-cs"/>
                        </a:rPr>
                        <a:t>PROBABILIDAD DE CRECIENTES SÚBITAS EN LOS RÍOS DEL PIEDEMONTE LLANERO.</a:t>
                      </a: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kern="1200" baseline="0" dirty="0" smtClean="0">
                          <a:solidFill>
                            <a:schemeClr val="tx1"/>
                          </a:solidFill>
                          <a:latin typeface="Arial Narrow" panose="020B0606020202030204" pitchFamily="34" charset="0"/>
                          <a:ea typeface="PMingLiU" pitchFamily="18" charset="-120"/>
                          <a:cs typeface="+mn-cs"/>
                        </a:rPr>
                        <a:t>Los ríos del piedemonte llanero aportantes del río Meta como el </a:t>
                      </a:r>
                      <a:r>
                        <a:rPr lang="es-CO" sz="1050" kern="1200" baseline="0" dirty="0" err="1" smtClean="0">
                          <a:solidFill>
                            <a:schemeClr val="tx1"/>
                          </a:solidFill>
                          <a:latin typeface="Arial Narrow" panose="020B0606020202030204" pitchFamily="34" charset="0"/>
                          <a:ea typeface="PMingLiU" pitchFamily="18" charset="-120"/>
                          <a:cs typeface="+mn-cs"/>
                        </a:rPr>
                        <a:t>Humadea</a:t>
                      </a:r>
                      <a:r>
                        <a:rPr lang="es-CO" sz="1050" kern="1200" baseline="0" dirty="0" smtClean="0">
                          <a:solidFill>
                            <a:schemeClr val="tx1"/>
                          </a:solidFill>
                          <a:latin typeface="Arial Narrow" panose="020B0606020202030204" pitchFamily="34" charset="0"/>
                          <a:ea typeface="PMingLiU" pitchFamily="18" charset="-120"/>
                          <a:cs typeface="+mn-cs"/>
                        </a:rPr>
                        <a:t>, Guacavia, Guamal, Guatiquía, Guayuriba y Upía, presentan niveles altos, se espera desciendan estos niveles durante los próximos días, debido a que no se esperan lluvias de alta intensidad en el departamento del Meta.</a:t>
                      </a:r>
                    </a:p>
                  </a:txBody>
                  <a:tcPr marL="116344" marR="116344" marT="30192" marB="30192">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bl>
          </a:graphicData>
        </a:graphic>
      </p:graphicFrame>
      <p:graphicFrame>
        <p:nvGraphicFramePr>
          <p:cNvPr id="3" name="Tabla 4"/>
          <p:cNvGraphicFramePr>
            <a:graphicFrameLocks noGrp="1"/>
          </p:cNvGraphicFramePr>
          <p:nvPr>
            <p:extLst>
              <p:ext uri="{D42A27DB-BD31-4B8C-83A1-F6EECF244321}">
                <p14:modId xmlns:p14="http://schemas.microsoft.com/office/powerpoint/2010/main" val="4179086736"/>
              </p:ext>
            </p:extLst>
          </p:nvPr>
        </p:nvGraphicFramePr>
        <p:xfrm>
          <a:off x="354923" y="3564375"/>
          <a:ext cx="5760640" cy="1971852"/>
        </p:xfrm>
        <a:graphic>
          <a:graphicData uri="http://schemas.openxmlformats.org/drawingml/2006/table">
            <a:tbl>
              <a:tblPr/>
              <a:tblGrid>
                <a:gridCol w="920403">
                  <a:extLst>
                    <a:ext uri="{9D8B030D-6E8A-4147-A177-3AD203B41FA5}">
                      <a16:colId xmlns="" xmlns:a16="http://schemas.microsoft.com/office/drawing/2014/main" val="20000"/>
                    </a:ext>
                  </a:extLst>
                </a:gridCol>
                <a:gridCol w="4840237">
                  <a:extLst>
                    <a:ext uri="{9D8B030D-6E8A-4147-A177-3AD203B41FA5}">
                      <a16:colId xmlns="" xmlns:a16="http://schemas.microsoft.com/office/drawing/2014/main" val="20001"/>
                    </a:ext>
                  </a:extLst>
                </a:gridCol>
              </a:tblGrid>
              <a:tr h="224322">
                <a:tc grid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400" b="1" kern="1200" dirty="0" smtClean="0">
                          <a:solidFill>
                            <a:srgbClr val="00446B"/>
                          </a:solidFill>
                          <a:latin typeface="Arial Narrow" panose="020B0606020202030204" pitchFamily="34" charset="0"/>
                          <a:ea typeface="+mn-ea"/>
                          <a:cs typeface="+mn-cs"/>
                        </a:rPr>
                        <a:t>REGIÓN PACIFICO</a:t>
                      </a:r>
                      <a:endParaRPr lang="es-CO" sz="1400" b="1" kern="1200" dirty="0">
                        <a:solidFill>
                          <a:srgbClr val="00446B"/>
                        </a:solidFill>
                        <a:latin typeface="Arial Narrow" panose="020B0606020202030204" pitchFamily="34" charset="0"/>
                        <a:ea typeface="+mn-ea"/>
                        <a:cs typeface="+mn-cs"/>
                      </a:endParaRPr>
                    </a:p>
                  </a:txBody>
                  <a:tcPr marL="116344" marR="116344" marT="30192" marB="30192">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dirty="0"/>
                    </a:p>
                  </a:txBody>
                  <a:tcPr/>
                </a:tc>
                <a:extLst>
                  <a:ext uri="{0D108BD9-81ED-4DB2-BD59-A6C34878D82A}">
                    <a16:rowId xmlns="" xmlns:a16="http://schemas.microsoft.com/office/drawing/2014/main" val="10000"/>
                  </a:ext>
                </a:extLst>
              </a:tr>
              <a:tr h="168109">
                <a:tc rowSpan="2">
                  <a:txBody>
                    <a:body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100" b="1" kern="1200" dirty="0" smtClean="0">
                          <a:solidFill>
                            <a:schemeClr val="tx1"/>
                          </a:solidFill>
                          <a:effectLst/>
                          <a:latin typeface="Arial Narrow" panose="020B0606020202030204" pitchFamily="34" charset="0"/>
                          <a:ea typeface="+mn-ea"/>
                          <a:cs typeface="+mn-cs"/>
                        </a:rPr>
                        <a:t>ALERTA NARANJA</a:t>
                      </a:r>
                      <a:endParaRPr lang="es-CO" sz="1100" dirty="0"/>
                    </a:p>
                  </a:txBody>
                  <a:tcPr marL="116344" marR="116344" marT="30192" marB="30192"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rgbClr val="FE953C"/>
                    </a:solidFill>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900" b="1" dirty="0" smtClean="0">
                          <a:latin typeface="Arial Narrow" panose="020B0606020202030204" pitchFamily="34" charset="0"/>
                        </a:rPr>
                        <a:t>SITIOS</a:t>
                      </a:r>
                      <a:r>
                        <a:rPr lang="es-CO" sz="900" b="1" baseline="0" dirty="0" smtClean="0">
                          <a:latin typeface="Arial Narrow" panose="020B0606020202030204" pitchFamily="34" charset="0"/>
                        </a:rPr>
                        <a:t> PARA LOS CUALES SE GENERA LA ALERTA</a:t>
                      </a:r>
                      <a:endParaRPr lang="es-CO" sz="900" b="1" dirty="0">
                        <a:latin typeface="Arial Narrow" panose="020B0606020202030204" pitchFamily="34" charset="0"/>
                      </a:endParaRPr>
                    </a:p>
                  </a:txBody>
                  <a:tcPr marL="116344" marR="116344" marT="30192" marB="30192">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1479777">
                <a:tc vMerge="1">
                  <a:txBody>
                    <a:bodyPr/>
                    <a:lstStyle/>
                    <a:p>
                      <a:endParaRPr lang="es-CO"/>
                    </a:p>
                  </a:txBody>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algn="just" defTabSz="648035" rtl="0" eaLnBrk="1" latinLnBrk="0" hangingPunct="1"/>
                      <a:r>
                        <a:rPr lang="es-CO" sz="1050" b="1" u="none" kern="1200" baseline="0" dirty="0" smtClean="0">
                          <a:solidFill>
                            <a:schemeClr val="tx1"/>
                          </a:solidFill>
                          <a:effectLst/>
                          <a:latin typeface="Arial Narrow" panose="020B0606020202030204" pitchFamily="34" charset="0"/>
                          <a:ea typeface="PMingLiU" pitchFamily="18" charset="-120"/>
                          <a:cs typeface="+mn-cs"/>
                        </a:rPr>
                        <a:t>PROBABILIDAD DE CRECIENTES SÚBITAS EN LOS RÍOS AFLUENTES DIRECTOS AL OCÉANO PACÍFICO Y EN LA CUENCA DEL RÍO SAN JUAN.</a:t>
                      </a:r>
                    </a:p>
                    <a:p>
                      <a:pPr marL="0" algn="just" defTabSz="648035" rtl="0" eaLnBrk="1" latinLnBrk="0" hangingPunct="1"/>
                      <a:r>
                        <a:rPr lang="es-CO" sz="1050" kern="1200" baseline="0" dirty="0" smtClean="0">
                          <a:solidFill>
                            <a:schemeClr val="tx1"/>
                          </a:solidFill>
                          <a:latin typeface="Arial Narrow" panose="020B0606020202030204" pitchFamily="34" charset="0"/>
                          <a:ea typeface="PMingLiU" pitchFamily="18" charset="-120"/>
                          <a:cs typeface="+mn-cs"/>
                        </a:rPr>
                        <a:t>Se mantiene esta alerta dadas las lluvias de variada intensidad que persisten en diversos sectores de los departamentos de Chocó y Valle del Cauca, las cuales podría generar incrementos súbitos en el nivel de los ríos tales como el Baudó, Docampadó, El Rio San Juan y algunos de sus ríos tributarios (entre ellos el río Sipí), Calima, Dagua, Yurumanguí, Raposo, Cajambre, Anchicayá, Naya, Timbiquí y Micay. El IDEAM mantiene la recomendación para que la población en general mantenga atento seguimiento al comportamiento y fluctuaciones en los niveles de estos ríos.</a:t>
                      </a:r>
                    </a:p>
                  </a:txBody>
                  <a:tcPr marL="116344" marR="116344" marT="30192" marB="30192">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bl>
          </a:graphicData>
        </a:graphic>
      </p:graphicFrame>
      <p:graphicFrame>
        <p:nvGraphicFramePr>
          <p:cNvPr id="4" name="Tabla 4"/>
          <p:cNvGraphicFramePr>
            <a:graphicFrameLocks noGrp="1"/>
          </p:cNvGraphicFramePr>
          <p:nvPr>
            <p:extLst>
              <p:ext uri="{D42A27DB-BD31-4B8C-83A1-F6EECF244321}">
                <p14:modId xmlns:p14="http://schemas.microsoft.com/office/powerpoint/2010/main" val="3147070995"/>
              </p:ext>
            </p:extLst>
          </p:nvPr>
        </p:nvGraphicFramePr>
        <p:xfrm>
          <a:off x="360087" y="5796623"/>
          <a:ext cx="5753487" cy="2012274"/>
        </p:xfrm>
        <a:graphic>
          <a:graphicData uri="http://schemas.openxmlformats.org/drawingml/2006/table">
            <a:tbl>
              <a:tblPr/>
              <a:tblGrid>
                <a:gridCol w="827194">
                  <a:extLst>
                    <a:ext uri="{9D8B030D-6E8A-4147-A177-3AD203B41FA5}">
                      <a16:colId xmlns="" xmlns:a16="http://schemas.microsoft.com/office/drawing/2014/main" val="20000"/>
                    </a:ext>
                  </a:extLst>
                </a:gridCol>
                <a:gridCol w="4926293">
                  <a:extLst>
                    <a:ext uri="{9D8B030D-6E8A-4147-A177-3AD203B41FA5}">
                      <a16:colId xmlns="" xmlns:a16="http://schemas.microsoft.com/office/drawing/2014/main" val="20001"/>
                    </a:ext>
                  </a:extLst>
                </a:gridCol>
              </a:tblGrid>
              <a:tr h="237164">
                <a:tc grid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400" b="1" kern="1200" dirty="0" smtClean="0">
                          <a:solidFill>
                            <a:srgbClr val="00446B"/>
                          </a:solidFill>
                          <a:latin typeface="Arial Narrow" panose="020B0606020202030204" pitchFamily="34" charset="0"/>
                          <a:ea typeface="+mn-ea"/>
                          <a:cs typeface="+mn-cs"/>
                        </a:rPr>
                        <a:t>REGIÓN AMAZONAS</a:t>
                      </a:r>
                      <a:endParaRPr lang="es-CO" sz="1400" b="1" kern="1200" dirty="0">
                        <a:solidFill>
                          <a:srgbClr val="00446B"/>
                        </a:solidFill>
                        <a:latin typeface="Arial Narrow" panose="020B0606020202030204" pitchFamily="34" charset="0"/>
                        <a:ea typeface="+mn-ea"/>
                        <a:cs typeface="+mn-cs"/>
                      </a:endParaRPr>
                    </a:p>
                  </a:txBody>
                  <a:tcPr marL="74790" marR="74790" marT="36929" marB="36929">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a:p>
                  </a:txBody>
                  <a:tcPr/>
                </a:tc>
                <a:extLst>
                  <a:ext uri="{0D108BD9-81ED-4DB2-BD59-A6C34878D82A}">
                    <a16:rowId xmlns="" xmlns:a16="http://schemas.microsoft.com/office/drawing/2014/main" val="10000"/>
                  </a:ext>
                </a:extLst>
              </a:tr>
              <a:tr h="186827">
                <a:tc rowSpan="2">
                  <a:txBody>
                    <a:body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200" b="1" kern="1200" dirty="0" smtClean="0">
                          <a:solidFill>
                            <a:schemeClr val="tx1"/>
                          </a:solidFill>
                          <a:effectLst/>
                          <a:latin typeface="Arial Narrow" panose="020B0606020202030204" pitchFamily="34" charset="0"/>
                          <a:ea typeface="+mn-ea"/>
                          <a:cs typeface="+mn-cs"/>
                        </a:rPr>
                        <a:t>ALERTA AMARILLA</a:t>
                      </a:r>
                    </a:p>
                  </a:txBody>
                  <a:tcPr marL="74790" marR="74790" marT="36929" marB="36929"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900" b="1" dirty="0" smtClean="0">
                          <a:latin typeface="Arial Narrow" panose="020B0606020202030204" pitchFamily="34" charset="0"/>
                        </a:rPr>
                        <a:t>SITIOS</a:t>
                      </a:r>
                      <a:r>
                        <a:rPr lang="es-CO" sz="900" b="1" baseline="0" dirty="0" smtClean="0">
                          <a:latin typeface="Arial Narrow" panose="020B0606020202030204" pitchFamily="34" charset="0"/>
                        </a:rPr>
                        <a:t> PARA LOS CUALES SE GENERA LA ALERTA</a:t>
                      </a:r>
                      <a:endParaRPr lang="es-CO" sz="900" b="1" dirty="0">
                        <a:latin typeface="Arial Narrow" panose="020B0606020202030204" pitchFamily="34" charset="0"/>
                      </a:endParaRPr>
                    </a:p>
                  </a:txBody>
                  <a:tcPr marL="74790" marR="74790" marT="36929" marB="36929">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1304200">
                <a:tc vMerge="1">
                  <a:txBody>
                    <a:bodyPr/>
                    <a:lstStyle/>
                    <a:p>
                      <a:endParaRPr lang="es-CO"/>
                    </a:p>
                  </a:txBody>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marR="0" lvl="0" indent="0" algn="just" defTabSz="648035" rtl="0" eaLnBrk="1" fontAlgn="auto" latinLnBrk="0" hangingPunct="1">
                        <a:lnSpc>
                          <a:spcPct val="100000"/>
                        </a:lnSpc>
                        <a:spcBef>
                          <a:spcPts val="0"/>
                        </a:spcBef>
                        <a:spcAft>
                          <a:spcPts val="0"/>
                        </a:spcAft>
                        <a:buClrTx/>
                        <a:buSzTx/>
                        <a:buFontTx/>
                        <a:buNone/>
                        <a:tabLst/>
                        <a:defRPr/>
                      </a:pPr>
                      <a:r>
                        <a:rPr lang="es-CO" sz="1050" b="1" u="none" kern="1200" dirty="0" smtClean="0">
                          <a:solidFill>
                            <a:schemeClr val="tx1"/>
                          </a:solidFill>
                          <a:effectLst/>
                          <a:latin typeface="Arial Narrow" pitchFamily="34" charset="0"/>
                          <a:ea typeface="+mn-ea"/>
                          <a:cs typeface="+mn-cs"/>
                        </a:rPr>
                        <a:t>PROBABILIDAD DE LIGEROS INCREMENTOS EN EL NIVEL DE LOS RÍOS MOCOA, SANGOYACO Y MULATO, UBICADOS</a:t>
                      </a:r>
                      <a:r>
                        <a:rPr lang="es-CO" sz="1050" b="1" u="none" kern="1200" baseline="0" dirty="0" smtClean="0">
                          <a:solidFill>
                            <a:schemeClr val="tx1"/>
                          </a:solidFill>
                          <a:effectLst/>
                          <a:latin typeface="Arial Narrow" pitchFamily="34" charset="0"/>
                          <a:ea typeface="+mn-ea"/>
                          <a:cs typeface="+mn-cs"/>
                        </a:rPr>
                        <a:t> EN LA </a:t>
                      </a:r>
                      <a:r>
                        <a:rPr lang="es-CO" sz="1050" b="1" u="none" kern="1200" dirty="0" smtClean="0">
                          <a:solidFill>
                            <a:schemeClr val="tx1"/>
                          </a:solidFill>
                          <a:effectLst/>
                          <a:latin typeface="Arial Narrow" pitchFamily="34" charset="0"/>
                          <a:ea typeface="+mn-ea"/>
                          <a:cs typeface="+mn-cs"/>
                        </a:rPr>
                        <a:t>PARTE ALTA DE</a:t>
                      </a:r>
                      <a:r>
                        <a:rPr lang="es-CO" sz="1050" b="1" u="none" kern="1200" baseline="0" dirty="0" smtClean="0">
                          <a:solidFill>
                            <a:schemeClr val="tx1"/>
                          </a:solidFill>
                          <a:effectLst/>
                          <a:latin typeface="Arial Narrow" pitchFamily="34" charset="0"/>
                          <a:ea typeface="+mn-ea"/>
                          <a:cs typeface="+mn-cs"/>
                        </a:rPr>
                        <a:t> LA CUENCA DEL</a:t>
                      </a:r>
                      <a:r>
                        <a:rPr lang="es-CO" sz="1050" b="1" u="none" kern="1200" dirty="0" smtClean="0">
                          <a:solidFill>
                            <a:schemeClr val="tx1"/>
                          </a:solidFill>
                          <a:effectLst/>
                          <a:latin typeface="Arial Narrow" pitchFamily="34" charset="0"/>
                          <a:ea typeface="+mn-ea"/>
                          <a:cs typeface="+mn-cs"/>
                        </a:rPr>
                        <a:t> RÍO CAQUETÁ.</a:t>
                      </a:r>
                    </a:p>
                    <a:p>
                      <a:pPr algn="just">
                        <a:spcAft>
                          <a:spcPts val="0"/>
                        </a:spcAft>
                      </a:pPr>
                      <a:r>
                        <a:rPr lang="es-CO" sz="1050" kern="1200" dirty="0" smtClean="0">
                          <a:solidFill>
                            <a:schemeClr val="tx1"/>
                          </a:solidFill>
                          <a:effectLst/>
                          <a:latin typeface="Arial Narrow" pitchFamily="34" charset="0"/>
                          <a:ea typeface="PMingLiU"/>
                          <a:cs typeface="Times New Roman"/>
                        </a:rPr>
                        <a:t>Los ríos que atraviesan la ciudad de</a:t>
                      </a:r>
                      <a:r>
                        <a:rPr lang="es-CO" sz="1050" kern="1200" baseline="0" dirty="0" smtClean="0">
                          <a:solidFill>
                            <a:schemeClr val="tx1"/>
                          </a:solidFill>
                          <a:effectLst/>
                          <a:latin typeface="Arial Narrow" pitchFamily="34" charset="0"/>
                          <a:ea typeface="PMingLiU"/>
                          <a:cs typeface="Times New Roman"/>
                        </a:rPr>
                        <a:t> Mocoa, </a:t>
                      </a:r>
                      <a:r>
                        <a:rPr lang="es-CO" sz="1050" kern="1200" dirty="0" smtClean="0">
                          <a:solidFill>
                            <a:schemeClr val="tx1"/>
                          </a:solidFill>
                          <a:effectLst/>
                          <a:latin typeface="Arial Narrow" pitchFamily="34" charset="0"/>
                          <a:ea typeface="PMingLiU"/>
                          <a:cs typeface="Times New Roman"/>
                        </a:rPr>
                        <a:t>como</a:t>
                      </a:r>
                      <a:r>
                        <a:rPr lang="es-CO" sz="1050" kern="1200" baseline="0" dirty="0" smtClean="0">
                          <a:solidFill>
                            <a:schemeClr val="tx1"/>
                          </a:solidFill>
                          <a:effectLst/>
                          <a:latin typeface="Arial Narrow" pitchFamily="34" charset="0"/>
                          <a:ea typeface="PMingLiU"/>
                          <a:cs typeface="Times New Roman"/>
                        </a:rPr>
                        <a:t> El </a:t>
                      </a:r>
                      <a:r>
                        <a:rPr lang="es-CO" sz="1050" kern="1200" dirty="0" smtClean="0">
                          <a:solidFill>
                            <a:schemeClr val="tx1"/>
                          </a:solidFill>
                          <a:effectLst/>
                          <a:latin typeface="Arial Narrow" pitchFamily="34" charset="0"/>
                          <a:ea typeface="PMingLiU"/>
                          <a:cs typeface="Times New Roman"/>
                        </a:rPr>
                        <a:t>Mulatos, Mocoa y sus afluentes la quebradas Sangoyaco y La Taruca, han presentado ligeras </a:t>
                      </a:r>
                      <a:r>
                        <a:rPr lang="es-CO" sz="1050" kern="1200" baseline="0" dirty="0" smtClean="0">
                          <a:solidFill>
                            <a:schemeClr val="tx1"/>
                          </a:solidFill>
                          <a:effectLst/>
                          <a:latin typeface="Arial Narrow" pitchFamily="34" charset="0"/>
                          <a:ea typeface="PMingLiU"/>
                          <a:cs typeface="Times New Roman"/>
                        </a:rPr>
                        <a:t>fluctuaciones en los niveles producto de las precipitaciones que se registraron en la cuenca alta, las cuales se pronostica persistan durante los próximos días, por lo cual se mantiene la alerta amarilla. </a:t>
                      </a:r>
                      <a:r>
                        <a:rPr lang="es-CO" sz="1050" kern="1200" dirty="0" smtClean="0">
                          <a:solidFill>
                            <a:schemeClr val="tx1"/>
                          </a:solidFill>
                          <a:effectLst/>
                          <a:latin typeface="Arial Narrow" pitchFamily="34" charset="0"/>
                          <a:ea typeface="PMingLiU"/>
                          <a:cs typeface="Times New Roman"/>
                        </a:rPr>
                        <a:t>El IDEAM mantiene la recomendación a la población en general para que permanezcan atentos al comportamiento y variación de los niveles en los ríos y quebradas que atraviesan el municipio de Mocoa.</a:t>
                      </a:r>
                    </a:p>
                  </a:txBody>
                  <a:tcPr marL="74790" marR="74790" marT="36929" marB="36929">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29406737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4"/>
          <p:cNvGraphicFramePr>
            <a:graphicFrameLocks noGrp="1"/>
          </p:cNvGraphicFramePr>
          <p:nvPr>
            <p:extLst>
              <p:ext uri="{D42A27DB-BD31-4B8C-83A1-F6EECF244321}">
                <p14:modId xmlns:p14="http://schemas.microsoft.com/office/powerpoint/2010/main" val="4111470540"/>
              </p:ext>
            </p:extLst>
          </p:nvPr>
        </p:nvGraphicFramePr>
        <p:xfrm>
          <a:off x="357732" y="1601887"/>
          <a:ext cx="5760640" cy="2833212"/>
        </p:xfrm>
        <a:graphic>
          <a:graphicData uri="http://schemas.openxmlformats.org/drawingml/2006/table">
            <a:tbl>
              <a:tblPr/>
              <a:tblGrid>
                <a:gridCol w="936104">
                  <a:extLst>
                    <a:ext uri="{9D8B030D-6E8A-4147-A177-3AD203B41FA5}">
                      <a16:colId xmlns:a16="http://schemas.microsoft.com/office/drawing/2014/main" xmlns="" val="20000"/>
                    </a:ext>
                  </a:extLst>
                </a:gridCol>
                <a:gridCol w="4824536">
                  <a:extLst>
                    <a:ext uri="{9D8B030D-6E8A-4147-A177-3AD203B41FA5}">
                      <a16:colId xmlns:a16="http://schemas.microsoft.com/office/drawing/2014/main" xmlns="" val="20001"/>
                    </a:ext>
                  </a:extLst>
                </a:gridCol>
              </a:tblGrid>
              <a:tr h="214004">
                <a:tc grid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400" b="1" kern="1200" dirty="0" smtClean="0">
                          <a:solidFill>
                            <a:srgbClr val="00446B"/>
                          </a:solidFill>
                          <a:latin typeface="Arial Narrow" panose="020B0606020202030204" pitchFamily="34" charset="0"/>
                          <a:ea typeface="+mn-ea"/>
                          <a:cs typeface="+mn-cs"/>
                        </a:rPr>
                        <a:t>REGIÓN ANDINA</a:t>
                      </a:r>
                      <a:endParaRPr lang="es-CO" sz="1400" b="1" kern="1200" dirty="0">
                        <a:solidFill>
                          <a:srgbClr val="00446B"/>
                        </a:solidFill>
                        <a:latin typeface="Arial Narrow" panose="020B0606020202030204" pitchFamily="34" charset="0"/>
                        <a:ea typeface="+mn-ea"/>
                        <a:cs typeface="+mn-cs"/>
                      </a:endParaRPr>
                    </a:p>
                  </a:txBody>
                  <a:tcPr marL="116344" marR="116344" marT="30192" marB="30192">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dirty="0"/>
                    </a:p>
                  </a:txBody>
                  <a:tcPr/>
                </a:tc>
                <a:extLst>
                  <a:ext uri="{0D108BD9-81ED-4DB2-BD59-A6C34878D82A}">
                    <a16:rowId xmlns:a16="http://schemas.microsoft.com/office/drawing/2014/main" xmlns="" val="10000"/>
                  </a:ext>
                </a:extLst>
              </a:tr>
              <a:tr h="160376">
                <a:tc rowSpan="2">
                  <a:txBody>
                    <a:body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100" b="1" kern="1200" dirty="0" smtClean="0">
                          <a:solidFill>
                            <a:schemeClr val="tx1"/>
                          </a:solidFill>
                          <a:effectLst/>
                          <a:latin typeface="Arial Narrow" panose="020B0606020202030204" pitchFamily="34" charset="0"/>
                          <a:ea typeface="+mn-ea"/>
                          <a:cs typeface="+mn-cs"/>
                        </a:rPr>
                        <a:t>ALERTA AMARILLA</a:t>
                      </a:r>
                    </a:p>
                  </a:txBody>
                  <a:tcPr marL="116344" marR="116344" marT="30192" marB="30192"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900" b="1" dirty="0" smtClean="0">
                          <a:latin typeface="Arial Narrow" panose="020B0606020202030204" pitchFamily="34" charset="0"/>
                        </a:rPr>
                        <a:t>SITIOS</a:t>
                      </a:r>
                      <a:r>
                        <a:rPr lang="es-CO" sz="900" b="1" baseline="0" dirty="0" smtClean="0">
                          <a:latin typeface="Arial Narrow" panose="020B0606020202030204" pitchFamily="34" charset="0"/>
                        </a:rPr>
                        <a:t> PARA LOS CUALES SE GENERA LA ALERTA</a:t>
                      </a:r>
                      <a:endParaRPr lang="es-CO" sz="900" b="1" dirty="0">
                        <a:latin typeface="Arial Narrow" panose="020B0606020202030204" pitchFamily="34" charset="0"/>
                      </a:endParaRPr>
                    </a:p>
                  </a:txBody>
                  <a:tcPr marL="116344" marR="116344" marT="30192" marB="30192">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2361924">
                <a:tc vMerge="1">
                  <a:txBody>
                    <a:bodyPr/>
                    <a:lstStyle/>
                    <a:p>
                      <a:endParaRPr lang="es-CO"/>
                    </a:p>
                  </a:txBody>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just"/>
                      <a:r>
                        <a:rPr lang="es-CO" sz="1050" b="1" u="none" kern="1200" dirty="0" smtClean="0">
                          <a:solidFill>
                            <a:schemeClr val="tx1"/>
                          </a:solidFill>
                          <a:effectLst/>
                          <a:latin typeface="Arial Narrow" panose="020B0606020202030204" pitchFamily="34" charset="0"/>
                          <a:ea typeface="+mn-ea"/>
                          <a:cs typeface="+mn-cs"/>
                        </a:rPr>
                        <a:t>NIVELES ALTOS EN EL RIO MAGDALENA PARA EL SECTOR COMPRENDIDO ENTRE PUERTO WILCHES Y  REGIDOR</a:t>
                      </a:r>
                      <a:r>
                        <a:rPr lang="es-CO" sz="1050" b="1" u="none" kern="1200" baseline="0" dirty="0" smtClean="0">
                          <a:solidFill>
                            <a:schemeClr val="tx1"/>
                          </a:solidFill>
                          <a:effectLst/>
                          <a:latin typeface="Arial Narrow" panose="020B0606020202030204" pitchFamily="34" charset="0"/>
                          <a:ea typeface="+mn-ea"/>
                          <a:cs typeface="+mn-cs"/>
                        </a:rPr>
                        <a:t> (Brazo Morales).</a:t>
                      </a:r>
                      <a:endParaRPr lang="es-CO" sz="1050" b="1" u="none" kern="1200" dirty="0" smtClean="0">
                        <a:solidFill>
                          <a:schemeClr val="tx1"/>
                        </a:solidFill>
                        <a:effectLst/>
                        <a:latin typeface="Arial Narrow" panose="020B0606020202030204" pitchFamily="34" charset="0"/>
                        <a:ea typeface="+mn-ea"/>
                        <a:cs typeface="+mn-cs"/>
                      </a:endParaRPr>
                    </a:p>
                    <a:p>
                      <a:pPr algn="just"/>
                      <a:r>
                        <a:rPr lang="es-CO" sz="1050" b="0" u="none" kern="1200" baseline="0" dirty="0" smtClean="0">
                          <a:solidFill>
                            <a:schemeClr val="tx1"/>
                          </a:solidFill>
                          <a:effectLst/>
                          <a:latin typeface="Arial Narrow" panose="020B0606020202030204" pitchFamily="34" charset="0"/>
                          <a:ea typeface="PMingLiU" pitchFamily="18" charset="-120"/>
                          <a:cs typeface="+mn-cs"/>
                        </a:rPr>
                        <a:t>Se mantiene este nivel de alerta dado que persisten altos los valores del cauce principal del río Magdalena en el sector de Puerto Wilches, San Pablo, Sitio Nuevo, hasta el municipio de Gamarra. Se destaca que durante los próximos días se mantendrán las oscilaciones con probabilidad de tendencia ligera al ascenso en el nivel.</a:t>
                      </a:r>
                    </a:p>
                    <a:p>
                      <a:pPr algn="just"/>
                      <a:endParaRPr lang="es-CO" sz="1050" b="1" u="none" kern="1200" dirty="0" smtClean="0">
                        <a:solidFill>
                          <a:schemeClr val="tx1"/>
                        </a:solidFill>
                        <a:effectLst/>
                        <a:latin typeface="Arial Narrow" pitchFamily="34" charset="0"/>
                        <a:ea typeface="+mn-ea"/>
                        <a:cs typeface="+mn-cs"/>
                      </a:endParaRPr>
                    </a:p>
                    <a:p>
                      <a:pPr marL="0" algn="just" defTabSz="648035" rtl="0" eaLnBrk="1" latinLnBrk="0" hangingPunct="1"/>
                      <a:r>
                        <a:rPr lang="es-CO" sz="1050" b="1" u="none" kern="1200" dirty="0" smtClean="0">
                          <a:solidFill>
                            <a:schemeClr val="tx1"/>
                          </a:solidFill>
                          <a:effectLst/>
                          <a:latin typeface="Arial Narrow" pitchFamily="34" charset="0"/>
                          <a:ea typeface="+mn-ea"/>
                          <a:cs typeface="+mn-cs"/>
                        </a:rPr>
                        <a:t>PROBABILIDAD DE INCREMENTOS SUBITOS EN LOS RÍOS CARARE Y</a:t>
                      </a:r>
                      <a:r>
                        <a:rPr lang="es-CO" sz="1050" b="1" u="none" kern="1200" baseline="0" dirty="0" smtClean="0">
                          <a:solidFill>
                            <a:schemeClr val="tx1"/>
                          </a:solidFill>
                          <a:effectLst/>
                          <a:latin typeface="Arial Narrow" pitchFamily="34" charset="0"/>
                          <a:ea typeface="+mn-ea"/>
                          <a:cs typeface="+mn-cs"/>
                        </a:rPr>
                        <a:t> </a:t>
                      </a:r>
                      <a:r>
                        <a:rPr lang="es-CO" sz="1050" b="1" u="none" kern="1200" dirty="0" smtClean="0">
                          <a:solidFill>
                            <a:schemeClr val="tx1"/>
                          </a:solidFill>
                          <a:effectLst/>
                          <a:latin typeface="Arial Narrow" pitchFamily="34" charset="0"/>
                          <a:ea typeface="+mn-ea"/>
                          <a:cs typeface="+mn-cs"/>
                        </a:rPr>
                        <a:t>OPÓN.</a:t>
                      </a:r>
                    </a:p>
                    <a:p>
                      <a:pPr marL="0" algn="just" defTabSz="648035" rtl="0" eaLnBrk="1" latinLnBrk="0" hangingPunct="1"/>
                      <a:r>
                        <a:rPr lang="es-CO" sz="1050" b="0" u="none" kern="1200" baseline="0" dirty="0" smtClean="0">
                          <a:solidFill>
                            <a:schemeClr val="tx1"/>
                          </a:solidFill>
                          <a:latin typeface="Arial Narrow" panose="020B0606020202030204" pitchFamily="34" charset="0"/>
                          <a:ea typeface="PMingLiU" pitchFamily="18" charset="-120"/>
                          <a:cs typeface="+mn-cs"/>
                        </a:rPr>
                        <a:t>Se mantiene esta alerta dadas las lluvias de variada intensidad que se han presentado en departamento de Santander, las cuales pueden generar incrementos importantes en las cuencas de los ríos Carare, Opón, Frio y de Oro. El IDEAM hace una llamado de atención especial tanto a pobladores como a autoridades locales y regionales de Gestión del Riesgo para que mantengan atento seguimiento al comportamiento de los niveles de estos ríos y sus afluentes, dado que se pronostica se reactiven las lluvias durante el transcurso del día.</a:t>
                      </a:r>
                    </a:p>
                  </a:txBody>
                  <a:tcPr marL="116344" marR="116344" marT="30192" marB="30192">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427154723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4"/>
          <p:cNvGraphicFramePr>
            <a:graphicFrameLocks noGrp="1"/>
          </p:cNvGraphicFramePr>
          <p:nvPr>
            <p:extLst>
              <p:ext uri="{D42A27DB-BD31-4B8C-83A1-F6EECF244321}">
                <p14:modId xmlns:p14="http://schemas.microsoft.com/office/powerpoint/2010/main" val="797296192"/>
              </p:ext>
            </p:extLst>
          </p:nvPr>
        </p:nvGraphicFramePr>
        <p:xfrm>
          <a:off x="360087" y="1764175"/>
          <a:ext cx="5760640" cy="4532172"/>
        </p:xfrm>
        <a:graphic>
          <a:graphicData uri="http://schemas.openxmlformats.org/drawingml/2006/table">
            <a:tbl>
              <a:tblPr/>
              <a:tblGrid>
                <a:gridCol w="936104">
                  <a:extLst>
                    <a:ext uri="{9D8B030D-6E8A-4147-A177-3AD203B41FA5}">
                      <a16:colId xmlns:a16="http://schemas.microsoft.com/office/drawing/2014/main" xmlns="" val="20000"/>
                    </a:ext>
                  </a:extLst>
                </a:gridCol>
                <a:gridCol w="4824536">
                  <a:extLst>
                    <a:ext uri="{9D8B030D-6E8A-4147-A177-3AD203B41FA5}">
                      <a16:colId xmlns:a16="http://schemas.microsoft.com/office/drawing/2014/main" xmlns="" val="20001"/>
                    </a:ext>
                  </a:extLst>
                </a:gridCol>
              </a:tblGrid>
              <a:tr h="231493">
                <a:tc grid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400" b="1" kern="1200" dirty="0" smtClean="0">
                          <a:solidFill>
                            <a:srgbClr val="00446B"/>
                          </a:solidFill>
                          <a:latin typeface="Arial Narrow" panose="020B0606020202030204" pitchFamily="34" charset="0"/>
                          <a:ea typeface="+mn-ea"/>
                          <a:cs typeface="+mn-cs"/>
                        </a:rPr>
                        <a:t>REGIÓN ORINOQUIA</a:t>
                      </a:r>
                      <a:endParaRPr lang="es-CO" sz="1400" b="1" kern="1200" dirty="0">
                        <a:solidFill>
                          <a:srgbClr val="00446B"/>
                        </a:solidFill>
                        <a:latin typeface="Arial Narrow" panose="020B0606020202030204" pitchFamily="34" charset="0"/>
                        <a:ea typeface="+mn-ea"/>
                        <a:cs typeface="+mn-cs"/>
                      </a:endParaRPr>
                    </a:p>
                  </a:txBody>
                  <a:tcPr marL="116344" marR="116344" marT="30192" marB="30192">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dirty="0"/>
                    </a:p>
                  </a:txBody>
                  <a:tcPr/>
                </a:tc>
                <a:extLst>
                  <a:ext uri="{0D108BD9-81ED-4DB2-BD59-A6C34878D82A}">
                    <a16:rowId xmlns:a16="http://schemas.microsoft.com/office/drawing/2014/main" xmlns="" val="10000"/>
                  </a:ext>
                </a:extLst>
              </a:tr>
              <a:tr h="173483">
                <a:tc rowSpan="2">
                  <a:txBody>
                    <a:body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100" b="1" kern="1200" dirty="0" smtClean="0">
                          <a:solidFill>
                            <a:schemeClr val="tx1"/>
                          </a:solidFill>
                          <a:effectLst/>
                          <a:latin typeface="Arial Narrow" panose="020B0606020202030204" pitchFamily="34" charset="0"/>
                          <a:ea typeface="+mn-ea"/>
                          <a:cs typeface="+mn-cs"/>
                        </a:rPr>
                        <a:t>ALERTA AMARILLA</a:t>
                      </a:r>
                    </a:p>
                  </a:txBody>
                  <a:tcPr marL="116344" marR="116344" marT="30192" marB="30192"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900" b="1" dirty="0" smtClean="0">
                          <a:latin typeface="Arial Narrow" panose="020B0606020202030204" pitchFamily="34" charset="0"/>
                        </a:rPr>
                        <a:t>SITIOS</a:t>
                      </a:r>
                      <a:r>
                        <a:rPr lang="es-CO" sz="900" b="1" baseline="0" dirty="0" smtClean="0">
                          <a:latin typeface="Arial Narrow" panose="020B0606020202030204" pitchFamily="34" charset="0"/>
                        </a:rPr>
                        <a:t> PARA LOS CUALES SE GENERA LA ALERTA</a:t>
                      </a:r>
                      <a:endParaRPr lang="es-CO" sz="900" b="1" dirty="0">
                        <a:latin typeface="Arial Narrow" panose="020B0606020202030204" pitchFamily="34" charset="0"/>
                      </a:endParaRPr>
                    </a:p>
                  </a:txBody>
                  <a:tcPr marL="116344" marR="116344" marT="30192" marB="30192">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2305097">
                <a:tc vMerge="1">
                  <a:txBody>
                    <a:bodyPr/>
                    <a:lstStyle/>
                    <a:p>
                      <a:endParaRPr lang="es-CO"/>
                    </a:p>
                  </a:txBody>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marR="0" indent="0" algn="just" defTabSz="648035" rtl="0" eaLnBrk="1" fontAlgn="auto" latinLnBrk="0" hangingPunct="1">
                        <a:lnSpc>
                          <a:spcPct val="100000"/>
                        </a:lnSpc>
                        <a:spcBef>
                          <a:spcPts val="0"/>
                        </a:spcBef>
                        <a:spcAft>
                          <a:spcPts val="0"/>
                        </a:spcAft>
                        <a:buClrTx/>
                        <a:buSzTx/>
                        <a:buFontTx/>
                        <a:buNone/>
                        <a:tabLst/>
                        <a:defRPr/>
                      </a:pPr>
                      <a:r>
                        <a:rPr lang="es-CO" sz="1050" b="1" u="none" kern="1200" dirty="0" smtClean="0">
                          <a:solidFill>
                            <a:schemeClr val="tx1"/>
                          </a:solidFill>
                          <a:effectLst/>
                          <a:latin typeface="Arial Narrow" panose="020B0606020202030204" pitchFamily="34" charset="0"/>
                          <a:ea typeface="+mn-ea"/>
                          <a:cs typeface="+mn-cs"/>
                        </a:rPr>
                        <a:t>PROBABILIDAD INCREMENTOS EN APORTANTES A LA CUENCA DEL ARAUCA.</a:t>
                      </a:r>
                    </a:p>
                    <a:p>
                      <a:pPr algn="just"/>
                      <a:r>
                        <a:rPr lang="es-CO" sz="1050" b="0" u="none" kern="1200" baseline="0" dirty="0" smtClean="0">
                          <a:solidFill>
                            <a:schemeClr val="tx1"/>
                          </a:solidFill>
                          <a:effectLst/>
                          <a:latin typeface="Arial Narrow" panose="020B0606020202030204" pitchFamily="34" charset="0"/>
                          <a:ea typeface="PMingLiU" pitchFamily="18" charset="-120"/>
                          <a:cs typeface="+mn-cs"/>
                        </a:rPr>
                        <a:t>Se mantiene esta alerta dado que se pronostican lluvias durante las próximas horas sobre la cuenca alta del río Arauca, las cuales pueden generar incrementos súbitos en ríos tales como el Chitagá, Margua, Cubugón, Cobaría, Bojabá y Banadía y un nuevo incremento en el propio cauce principal del Arauca.  El IDEAM hace un llamado de atención especial para que pobladores ribereños y autoridades locales y regiones de Gestión del Riesgo mantengan atento seguimiento al comportamiento de los niveles y tomen las precauciones necesarias ante la probabilidad de incrementos súbitos.</a:t>
                      </a:r>
                    </a:p>
                    <a:p>
                      <a:pPr algn="just"/>
                      <a:endParaRPr lang="es-CO" sz="1050" b="0" u="none" kern="1200" baseline="0" dirty="0" smtClean="0">
                        <a:solidFill>
                          <a:schemeClr val="tx1"/>
                        </a:solidFill>
                        <a:effectLst/>
                        <a:latin typeface="Arial Narrow" panose="020B0606020202030204" pitchFamily="34" charset="0"/>
                        <a:ea typeface="PMingLiU" pitchFamily="18" charset="-120"/>
                        <a:cs typeface="+mn-cs"/>
                      </a:endParaRPr>
                    </a:p>
                    <a:p>
                      <a:pPr algn="just"/>
                      <a:r>
                        <a:rPr lang="es-CO" sz="1050" b="1" u="none" kern="1200" baseline="0" dirty="0" smtClean="0">
                          <a:solidFill>
                            <a:schemeClr val="tx1"/>
                          </a:solidFill>
                          <a:effectLst/>
                          <a:latin typeface="Arial Narrow" panose="020B0606020202030204" pitchFamily="34" charset="0"/>
                          <a:ea typeface="PMingLiU" pitchFamily="18" charset="-120"/>
                          <a:cs typeface="+mn-cs"/>
                        </a:rPr>
                        <a:t>INCREMENTO DE NIVELES EN APORTANTES DEL RÍO GUAVIARE.</a:t>
                      </a:r>
                    </a:p>
                    <a:p>
                      <a:pPr algn="just"/>
                      <a:r>
                        <a:rPr lang="es-CO" sz="1050" b="0" u="none" kern="1200" baseline="0" dirty="0" smtClean="0">
                          <a:solidFill>
                            <a:schemeClr val="tx1"/>
                          </a:solidFill>
                          <a:effectLst/>
                          <a:latin typeface="Arial Narrow" panose="020B0606020202030204" pitchFamily="34" charset="0"/>
                          <a:ea typeface="PMingLiU" pitchFamily="18" charset="-120"/>
                          <a:cs typeface="+mn-cs"/>
                        </a:rPr>
                        <a:t>Producto de las lluvias registradas en la zona del piedemonte llanero, se han presentado incrementos en los niveles de los ríos Ariari, Guejar y Guayabero, aportantes del río Guaviare. Igualmente, se pronostica persistan las precipitaciones en la región.</a:t>
                      </a:r>
                    </a:p>
                    <a:p>
                      <a:pPr algn="just"/>
                      <a:endParaRPr lang="es-CO" sz="1050" b="0" u="none" kern="1200" baseline="0" dirty="0" smtClean="0">
                        <a:solidFill>
                          <a:schemeClr val="tx1"/>
                        </a:solidFill>
                        <a:effectLst/>
                        <a:latin typeface="Arial Narrow" panose="020B0606020202030204" pitchFamily="34" charset="0"/>
                        <a:ea typeface="PMingLiU" pitchFamily="18" charset="-120"/>
                        <a:cs typeface="+mn-cs"/>
                      </a:endParaRPr>
                    </a:p>
                    <a:p>
                      <a:pPr algn="just"/>
                      <a:r>
                        <a:rPr lang="es-CO" sz="1050" b="1" u="none" kern="1200" dirty="0" smtClean="0">
                          <a:solidFill>
                            <a:schemeClr val="tx1"/>
                          </a:solidFill>
                          <a:effectLst/>
                          <a:latin typeface="Arial Narrow" panose="020B0606020202030204" pitchFamily="34" charset="0"/>
                          <a:ea typeface="+mn-ea"/>
                          <a:cs typeface="+mn-cs"/>
                        </a:rPr>
                        <a:t>NIVELES ALTOS EN EL RÍO META.</a:t>
                      </a:r>
                    </a:p>
                    <a:p>
                      <a:pPr algn="just"/>
                      <a:r>
                        <a:rPr lang="es-CO" sz="1050" b="0" u="none" kern="1200" baseline="0" dirty="0" smtClean="0">
                          <a:solidFill>
                            <a:schemeClr val="tx1"/>
                          </a:solidFill>
                          <a:effectLst/>
                          <a:latin typeface="Arial Narrow" panose="020B0606020202030204" pitchFamily="34" charset="0"/>
                          <a:ea typeface="PMingLiU" pitchFamily="18" charset="-120"/>
                          <a:cs typeface="+mn-cs"/>
                        </a:rPr>
                        <a:t>Se mantiene esta alerta dado que continúa altos los niveles del cauce principal del río Meta, a la altura de la estación Puente Lleras, municipio de Puerto López (Meta).</a:t>
                      </a:r>
                    </a:p>
                    <a:p>
                      <a:pPr algn="just"/>
                      <a:endParaRPr lang="es-CO" sz="1050" b="0" u="none" kern="1200" baseline="0" dirty="0" smtClean="0">
                        <a:solidFill>
                          <a:schemeClr val="tx1"/>
                        </a:solidFill>
                        <a:effectLst/>
                        <a:latin typeface="Arial Narrow" panose="020B0606020202030204" pitchFamily="34" charset="0"/>
                        <a:ea typeface="PMingLiU" pitchFamily="18" charset="-120"/>
                        <a:cs typeface="+mn-cs"/>
                      </a:endParaRPr>
                    </a:p>
                    <a:p>
                      <a:pPr algn="just"/>
                      <a:r>
                        <a:rPr lang="es-CO" sz="1050" b="1" u="none" kern="1200" dirty="0" smtClean="0">
                          <a:solidFill>
                            <a:schemeClr val="tx1"/>
                          </a:solidFill>
                          <a:effectLst/>
                          <a:latin typeface="Arial Narrow" panose="020B0606020202030204" pitchFamily="34" charset="0"/>
                          <a:ea typeface="+mn-ea"/>
                          <a:cs typeface="+mn-cs"/>
                        </a:rPr>
                        <a:t>INCREMENTO EN LOS NIVELES DEL RÍO CASANARE.</a:t>
                      </a:r>
                    </a:p>
                    <a:p>
                      <a:pPr algn="just"/>
                      <a:r>
                        <a:rPr lang="es-CO" sz="1050" b="0" u="none" kern="1200" baseline="0" dirty="0" smtClean="0">
                          <a:solidFill>
                            <a:schemeClr val="tx1"/>
                          </a:solidFill>
                          <a:effectLst/>
                          <a:latin typeface="Arial Narrow" panose="020B0606020202030204" pitchFamily="34" charset="0"/>
                          <a:ea typeface="PMingLiU" pitchFamily="18" charset="-120"/>
                          <a:cs typeface="+mn-cs"/>
                        </a:rPr>
                        <a:t>Se mantiene esta alerta debido a las lluvias fuertes que se registraron en sectores de la cuenca, las cuales han generado incrementos tanto en aportantes como los ríos Cravo Norte y Ariporo, así como en el propio cauce principal del río Casanare. El IDEAM hace un llamado de atención especial a pobladores ribereños y autoridades locales y regionales de Gestión del Riesgo para que se mantengan atentos a las oscilaciones que se puedan presentar en aportantes y cauce principal del río Casanare.</a:t>
                      </a:r>
                      <a:endParaRPr lang="es-CO" sz="1050" u="none" kern="1200" dirty="0" smtClean="0">
                        <a:solidFill>
                          <a:schemeClr val="tx1"/>
                        </a:solidFill>
                        <a:latin typeface="Arial Narrow" panose="020B0606020202030204" pitchFamily="34" charset="0"/>
                        <a:ea typeface="PMingLiU" pitchFamily="18" charset="-120"/>
                        <a:cs typeface="+mn-cs"/>
                      </a:endParaRPr>
                    </a:p>
                  </a:txBody>
                  <a:tcPr marL="116344" marR="116344" marT="30192" marB="30192">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36445475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a 4"/>
          <p:cNvGraphicFramePr>
            <a:graphicFrameLocks noGrp="1"/>
          </p:cNvGraphicFramePr>
          <p:nvPr>
            <p:extLst>
              <p:ext uri="{D42A27DB-BD31-4B8C-83A1-F6EECF244321}">
                <p14:modId xmlns:p14="http://schemas.microsoft.com/office/powerpoint/2010/main" val="2875981777"/>
              </p:ext>
            </p:extLst>
          </p:nvPr>
        </p:nvGraphicFramePr>
        <p:xfrm>
          <a:off x="360087" y="1809175"/>
          <a:ext cx="5760640" cy="2768079"/>
        </p:xfrm>
        <a:graphic>
          <a:graphicData uri="http://schemas.openxmlformats.org/drawingml/2006/table">
            <a:tbl>
              <a:tblPr/>
              <a:tblGrid>
                <a:gridCol w="936104">
                  <a:extLst>
                    <a:ext uri="{9D8B030D-6E8A-4147-A177-3AD203B41FA5}">
                      <a16:colId xmlns:a16="http://schemas.microsoft.com/office/drawing/2014/main" xmlns="" val="20000"/>
                    </a:ext>
                  </a:extLst>
                </a:gridCol>
                <a:gridCol w="4824536">
                  <a:extLst>
                    <a:ext uri="{9D8B030D-6E8A-4147-A177-3AD203B41FA5}">
                      <a16:colId xmlns:a16="http://schemas.microsoft.com/office/drawing/2014/main" xmlns="" val="20001"/>
                    </a:ext>
                  </a:extLst>
                </a:gridCol>
              </a:tblGrid>
              <a:tr h="285111">
                <a:tc grid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400" b="1" kern="1200" dirty="0" smtClean="0">
                          <a:solidFill>
                            <a:srgbClr val="00446B"/>
                          </a:solidFill>
                          <a:latin typeface="Arial Narrow" panose="020B0606020202030204" pitchFamily="34" charset="0"/>
                          <a:ea typeface="+mn-ea"/>
                          <a:cs typeface="+mn-cs"/>
                        </a:rPr>
                        <a:t>REGIÓN CARIBE</a:t>
                      </a:r>
                      <a:endParaRPr lang="es-CO" sz="1400" b="1" kern="1200" dirty="0">
                        <a:solidFill>
                          <a:srgbClr val="00446B"/>
                        </a:solidFill>
                        <a:latin typeface="Arial Narrow" panose="020B0606020202030204" pitchFamily="34" charset="0"/>
                        <a:ea typeface="+mn-ea"/>
                        <a:cs typeface="+mn-cs"/>
                      </a:endParaRPr>
                    </a:p>
                  </a:txBody>
                  <a:tcPr marL="116344" marR="116344" marT="30192" marB="30192">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s-CO"/>
                    </a:p>
                  </a:txBody>
                  <a:tcPr/>
                </a:tc>
                <a:extLst>
                  <a:ext uri="{0D108BD9-81ED-4DB2-BD59-A6C34878D82A}">
                    <a16:rowId xmlns:a16="http://schemas.microsoft.com/office/drawing/2014/main" xmlns="" val="10000"/>
                  </a:ext>
                </a:extLst>
              </a:tr>
              <a:tr h="146937">
                <a:tc rowSpan="2">
                  <a:txBody>
                    <a:body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100" b="1" kern="1200" dirty="0" smtClean="0">
                          <a:solidFill>
                            <a:schemeClr val="tx1"/>
                          </a:solidFill>
                          <a:effectLst/>
                          <a:latin typeface="Arial Narrow" panose="020B0606020202030204" pitchFamily="34" charset="0"/>
                          <a:ea typeface="+mn-ea"/>
                          <a:cs typeface="+mn-cs"/>
                        </a:rPr>
                        <a:t>ALERTA AMARILLA</a:t>
                      </a:r>
                    </a:p>
                  </a:txBody>
                  <a:tcPr marL="116344" marR="116344" marT="30192" marB="30192"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800" b="1" dirty="0" smtClean="0">
                          <a:latin typeface="Arial Narrow" panose="020B0606020202030204" pitchFamily="34" charset="0"/>
                        </a:rPr>
                        <a:t>SITIOS</a:t>
                      </a:r>
                      <a:r>
                        <a:rPr lang="es-CO" sz="800" b="1" baseline="0" dirty="0" smtClean="0">
                          <a:latin typeface="Arial Narrow" panose="020B0606020202030204" pitchFamily="34" charset="0"/>
                        </a:rPr>
                        <a:t> PARA LOS CUALES SE GENERA LA ALERTA</a:t>
                      </a:r>
                      <a:endParaRPr lang="es-CO" sz="800" b="1" dirty="0">
                        <a:latin typeface="Arial Narrow" panose="020B0606020202030204" pitchFamily="34" charset="0"/>
                      </a:endParaRPr>
                    </a:p>
                  </a:txBody>
                  <a:tcPr marL="116344" marR="116344" marT="30192" marB="30192">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1239068">
                <a:tc vMerge="1">
                  <a:txBody>
                    <a:bodyPr/>
                    <a:lstStyle/>
                    <a:p>
                      <a:endParaRPr lang="es-CO"/>
                    </a:p>
                  </a:txBody>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marR="0" indent="0" algn="just" defTabSz="648035" rtl="0" eaLnBrk="1" fontAlgn="auto" latinLnBrk="0" hangingPunct="1">
                        <a:lnSpc>
                          <a:spcPct val="100000"/>
                        </a:lnSpc>
                        <a:spcBef>
                          <a:spcPts val="0"/>
                        </a:spcBef>
                        <a:spcAft>
                          <a:spcPts val="0"/>
                        </a:spcAft>
                        <a:buClrTx/>
                        <a:buSzTx/>
                        <a:buFontTx/>
                        <a:buNone/>
                        <a:tabLst/>
                        <a:defRPr/>
                      </a:pPr>
                      <a:r>
                        <a:rPr lang="es-CO" sz="1050" b="1" u="none" kern="1200" dirty="0" smtClean="0">
                          <a:solidFill>
                            <a:schemeClr val="tx1"/>
                          </a:solidFill>
                          <a:effectLst/>
                          <a:latin typeface="Arial Narrow" panose="020B0606020202030204" pitchFamily="34" charset="0"/>
                          <a:ea typeface="+mn-ea"/>
                          <a:cs typeface="+mn-cs"/>
                        </a:rPr>
                        <a:t>PROBABLE</a:t>
                      </a:r>
                      <a:r>
                        <a:rPr lang="es-CO" sz="1050" b="1" u="none" kern="1200" baseline="0" dirty="0" smtClean="0">
                          <a:solidFill>
                            <a:schemeClr val="tx1"/>
                          </a:solidFill>
                          <a:effectLst/>
                          <a:latin typeface="Arial Narrow" panose="020B0606020202030204" pitchFamily="34" charset="0"/>
                          <a:ea typeface="+mn-ea"/>
                          <a:cs typeface="+mn-cs"/>
                        </a:rPr>
                        <a:t>S </a:t>
                      </a:r>
                      <a:r>
                        <a:rPr lang="es-CO" sz="1050" b="1" u="none" kern="1200" dirty="0" smtClean="0">
                          <a:solidFill>
                            <a:schemeClr val="tx1"/>
                          </a:solidFill>
                          <a:effectLst/>
                          <a:latin typeface="Arial Narrow" panose="020B0606020202030204" pitchFamily="34" charset="0"/>
                          <a:ea typeface="+mn-ea"/>
                          <a:cs typeface="+mn-cs"/>
                        </a:rPr>
                        <a:t>INCREMENTOS EN EL NIVEL DE</a:t>
                      </a:r>
                      <a:r>
                        <a:rPr lang="es-CO" sz="1050" b="1" u="none" kern="1200" baseline="0" dirty="0" smtClean="0">
                          <a:solidFill>
                            <a:schemeClr val="tx1"/>
                          </a:solidFill>
                          <a:effectLst/>
                          <a:latin typeface="Arial Narrow" panose="020B0606020202030204" pitchFamily="34" charset="0"/>
                          <a:ea typeface="+mn-ea"/>
                          <a:cs typeface="+mn-cs"/>
                        </a:rPr>
                        <a:t> </a:t>
                      </a:r>
                      <a:r>
                        <a:rPr lang="es-CO" sz="1050" b="1" u="none" kern="1200" dirty="0" smtClean="0">
                          <a:solidFill>
                            <a:schemeClr val="tx1"/>
                          </a:solidFill>
                          <a:effectLst/>
                          <a:latin typeface="Arial Narrow" panose="020B0606020202030204" pitchFamily="34" charset="0"/>
                          <a:ea typeface="+mn-ea"/>
                          <a:cs typeface="+mn-cs"/>
                        </a:rPr>
                        <a:t>LOS RÍOS QUE DESEMBOCAN EN EL GOLFO DE URABÁ</a:t>
                      </a: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b="0" u="none" kern="1200" baseline="0" dirty="0" smtClean="0">
                          <a:solidFill>
                            <a:schemeClr val="tx1"/>
                          </a:solidFill>
                          <a:effectLst/>
                          <a:latin typeface="Arial Narrow" panose="020B0606020202030204" pitchFamily="34" charset="0"/>
                          <a:ea typeface="PMingLiU" pitchFamily="18" charset="-120"/>
                          <a:cs typeface="+mn-cs"/>
                        </a:rPr>
                        <a:t>Se mantiene esta alerta dado que se pronostica se reactiven las lluvias durante el transcurso del día en sectores del Golfo de Urabá, las cuales podrían estar generado incrementos de nivel en los ríos que vierten sus aguas directamente al Mar Caribe en estas zonas. El IDEAM mantiene la recomendación a la población asentada a lo largo de las corrientes de esta zona como son los municipios de Apartadó, Chigorodó, Carepa y San Pedro de Urabá, mantener seguimiento continuo al comportamiento de los niveles de los ríos Mulatos, León, Chigorodó, Carepa, Apartadó, Vijagüal, Zungo, Grande, Guadualito, Currulao y Turbo</a:t>
                      </a:r>
                    </a:p>
                    <a:p>
                      <a:pPr marL="0" marR="0" indent="0" algn="just" defTabSz="648035" rtl="0" eaLnBrk="1" fontAlgn="auto" latinLnBrk="0" hangingPunct="1">
                        <a:lnSpc>
                          <a:spcPct val="100000"/>
                        </a:lnSpc>
                        <a:spcBef>
                          <a:spcPts val="0"/>
                        </a:spcBef>
                        <a:spcAft>
                          <a:spcPts val="0"/>
                        </a:spcAft>
                        <a:buClrTx/>
                        <a:buSzTx/>
                        <a:buFontTx/>
                        <a:buNone/>
                        <a:tabLst/>
                        <a:defRPr/>
                      </a:pPr>
                      <a:endParaRPr lang="es-CO" sz="1050" b="1" u="none" kern="1200" dirty="0" smtClean="0">
                        <a:solidFill>
                          <a:schemeClr val="tx1"/>
                        </a:solidFill>
                        <a:effectLst/>
                        <a:latin typeface="Arial Narrow" pitchFamily="34" charset="0"/>
                        <a:ea typeface="+mn-ea"/>
                        <a:cs typeface="+mn-cs"/>
                      </a:endParaRPr>
                    </a:p>
                    <a:p>
                      <a:pPr marL="0" algn="just" defTabSz="648035" rtl="0" eaLnBrk="1" latinLnBrk="0" hangingPunct="1"/>
                      <a:r>
                        <a:rPr lang="es-CO" sz="1050" b="1" u="none" kern="1200" dirty="0" smtClean="0">
                          <a:solidFill>
                            <a:schemeClr val="tx1"/>
                          </a:solidFill>
                          <a:effectLst/>
                          <a:latin typeface="Arial Narrow" pitchFamily="34" charset="0"/>
                          <a:ea typeface="+mn-ea"/>
                          <a:cs typeface="+mn-cs"/>
                        </a:rPr>
                        <a:t>PROBABILIDAD DE CRECIENTES SÚBITAS</a:t>
                      </a:r>
                      <a:r>
                        <a:rPr lang="es-CO" sz="1050" b="1" u="none" kern="1200" baseline="0" dirty="0" smtClean="0">
                          <a:solidFill>
                            <a:schemeClr val="tx1"/>
                          </a:solidFill>
                          <a:effectLst/>
                          <a:latin typeface="Arial Narrow" pitchFamily="34" charset="0"/>
                          <a:ea typeface="+mn-ea"/>
                          <a:cs typeface="+mn-cs"/>
                        </a:rPr>
                        <a:t> EN LA CUENCA DEL</a:t>
                      </a:r>
                      <a:r>
                        <a:rPr lang="es-CO" sz="1050" b="1" u="none" kern="1200" dirty="0" smtClean="0">
                          <a:solidFill>
                            <a:schemeClr val="tx1"/>
                          </a:solidFill>
                          <a:effectLst/>
                          <a:latin typeface="Arial Narrow" pitchFamily="34" charset="0"/>
                          <a:ea typeface="+mn-ea"/>
                          <a:cs typeface="+mn-cs"/>
                        </a:rPr>
                        <a:t> RÍO SAN JORGE.</a:t>
                      </a:r>
                    </a:p>
                    <a:p>
                      <a:pPr marL="0" algn="just" defTabSz="648035" rtl="0" eaLnBrk="1" latinLnBrk="0" hangingPunct="1"/>
                      <a:r>
                        <a:rPr lang="es-CO" sz="1050" b="0" u="none" kern="1200" baseline="0" dirty="0" smtClean="0">
                          <a:solidFill>
                            <a:schemeClr val="tx1"/>
                          </a:solidFill>
                          <a:latin typeface="Arial Narrow" panose="020B0606020202030204" pitchFamily="34" charset="0"/>
                          <a:ea typeface="PMingLiU" pitchFamily="18" charset="-120"/>
                          <a:cs typeface="+mn-cs"/>
                        </a:rPr>
                        <a:t>Se mantiene la alerta amarilla dado que aun continúan altos los niveles del río San Jorge a la altura de Montelíbano en la estación Pica Pica. El IDEAM recomienda a la población en general estar atentos al comportamiento de los niveles del río.</a:t>
                      </a:r>
                    </a:p>
                  </a:txBody>
                  <a:tcPr marL="116344" marR="116344" marT="30192" marB="30192">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161726011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CuadroTexto 21"/>
          <p:cNvSpPr txBox="1"/>
          <p:nvPr/>
        </p:nvSpPr>
        <p:spPr>
          <a:xfrm>
            <a:off x="4002462" y="425350"/>
            <a:ext cx="2264433" cy="1061829"/>
          </a:xfrm>
          <a:prstGeom prst="rect">
            <a:avLst/>
          </a:prstGeom>
          <a:noFill/>
        </p:spPr>
        <p:txBody>
          <a:bodyPr wrap="square" rtlCol="0">
            <a:spAutoFit/>
          </a:bodyPr>
          <a:lstStyle/>
          <a:p>
            <a:pPr lvl="0"/>
            <a:r>
              <a:rPr lang="es-CO" sz="700" b="1" dirty="0" smtClean="0">
                <a:solidFill>
                  <a:srgbClr val="C00000"/>
                </a:solidFill>
                <a:latin typeface="Arial Narrow" panose="020B0606020202030204" pitchFamily="34" charset="0"/>
                <a:cs typeface="Arial" panose="020B0604020202020204" pitchFamily="34" charset="0"/>
              </a:rPr>
              <a:t>ALERTA ROJA</a:t>
            </a:r>
            <a:r>
              <a:rPr lang="es-CO" sz="700" dirty="0" smtClean="0">
                <a:solidFill>
                  <a:srgbClr val="C00000"/>
                </a:solidFill>
                <a:latin typeface="Arial Narrow" panose="020B0606020202030204" pitchFamily="34" charset="0"/>
                <a:cs typeface="Arial" panose="020B0604020202020204" pitchFamily="34" charset="0"/>
              </a:rPr>
              <a:t>:</a:t>
            </a:r>
          </a:p>
          <a:p>
            <a:pPr lvl="0" algn="just"/>
            <a:r>
              <a:rPr lang="es-CO" sz="700" dirty="0" smtClean="0">
                <a:solidFill>
                  <a:schemeClr val="bg1">
                    <a:lumMod val="50000"/>
                  </a:schemeClr>
                </a:solidFill>
                <a:latin typeface="Arial Narrow" panose="020B0606020202030204" pitchFamily="34" charset="0"/>
              </a:rPr>
              <a:t>Amenaza Alta o muy alta </a:t>
            </a:r>
            <a:r>
              <a:rPr lang="es-CO" sz="700" dirty="0">
                <a:solidFill>
                  <a:schemeClr val="bg1">
                    <a:lumMod val="50000"/>
                  </a:schemeClr>
                </a:solidFill>
                <a:latin typeface="Arial Narrow" panose="020B0606020202030204" pitchFamily="34" charset="0"/>
              </a:rPr>
              <a:t>de ocurrencia de incendios de la cobertura vegetal en zonas de bosques, cultivos y pastos, localizados en los siguientes municipios y sectores aledaños</a:t>
            </a:r>
            <a:r>
              <a:rPr lang="es-CO" sz="700" dirty="0" smtClean="0">
                <a:solidFill>
                  <a:schemeClr val="bg1">
                    <a:lumMod val="50000"/>
                  </a:schemeClr>
                </a:solidFill>
                <a:latin typeface="Arial Narrow" panose="020B0606020202030204" pitchFamily="34" charset="0"/>
              </a:rPr>
              <a:t>:</a:t>
            </a:r>
          </a:p>
          <a:p>
            <a:pPr lvl="0" algn="just"/>
            <a:endParaRPr lang="es-CO" sz="700" dirty="0" smtClean="0">
              <a:solidFill>
                <a:prstClr val="black"/>
              </a:solidFill>
              <a:latin typeface="Arial Narrow" panose="020B0606020202030204" pitchFamily="34" charset="0"/>
            </a:endParaRPr>
          </a:p>
          <a:p>
            <a:pPr lvl="0"/>
            <a:r>
              <a:rPr lang="es-CO" sz="700" b="1" dirty="0">
                <a:solidFill>
                  <a:srgbClr val="F65800"/>
                </a:solidFill>
                <a:latin typeface="Arial Narrow" panose="020B0606020202030204" pitchFamily="34" charset="0"/>
                <a:cs typeface="Arial" panose="020B0604020202020204" pitchFamily="34" charset="0"/>
              </a:rPr>
              <a:t>ALERTA NARANJA</a:t>
            </a:r>
            <a:r>
              <a:rPr lang="es-CO" sz="700" dirty="0">
                <a:solidFill>
                  <a:srgbClr val="F65800"/>
                </a:solidFill>
                <a:latin typeface="Arial Narrow" panose="020B0606020202030204" pitchFamily="34" charset="0"/>
                <a:cs typeface="Arial" panose="020B0604020202020204" pitchFamily="34" charset="0"/>
              </a:rPr>
              <a:t>:</a:t>
            </a:r>
          </a:p>
          <a:p>
            <a:pPr lvl="0" algn="just"/>
            <a:r>
              <a:rPr lang="es-CO" sz="700" dirty="0">
                <a:solidFill>
                  <a:schemeClr val="bg1">
                    <a:lumMod val="50000"/>
                  </a:schemeClr>
                </a:solidFill>
                <a:latin typeface="Arial Narrow" panose="020B0606020202030204" pitchFamily="34" charset="0"/>
              </a:rPr>
              <a:t>Amenaza moderada de ocurrencia de incendios de la cobertura vegetal en zonas de bosques, cultivos y pastos, localizados en los siguientes municipios y sectores </a:t>
            </a:r>
            <a:r>
              <a:rPr lang="es-CO" sz="700" dirty="0" smtClean="0">
                <a:solidFill>
                  <a:schemeClr val="bg1">
                    <a:lumMod val="50000"/>
                  </a:schemeClr>
                </a:solidFill>
                <a:latin typeface="Arial Narrow" panose="020B0606020202030204" pitchFamily="34" charset="0"/>
              </a:rPr>
              <a:t>aledaños:</a:t>
            </a:r>
            <a:endParaRPr lang="es-CO" sz="801" dirty="0">
              <a:solidFill>
                <a:schemeClr val="bg1">
                  <a:lumMod val="50000"/>
                </a:schemeClr>
              </a:solidFill>
              <a:latin typeface="Arial Narrow" panose="020B0606020202030204" pitchFamily="34" charset="0"/>
            </a:endParaRPr>
          </a:p>
        </p:txBody>
      </p:sp>
      <p:graphicFrame>
        <p:nvGraphicFramePr>
          <p:cNvPr id="4" name="Tabla 9"/>
          <p:cNvGraphicFramePr>
            <a:graphicFrameLocks noGrp="1"/>
          </p:cNvGraphicFramePr>
          <p:nvPr>
            <p:extLst>
              <p:ext uri="{D42A27DB-BD31-4B8C-83A1-F6EECF244321}">
                <p14:modId xmlns:p14="http://schemas.microsoft.com/office/powerpoint/2010/main" val="3803233320"/>
              </p:ext>
            </p:extLst>
          </p:nvPr>
        </p:nvGraphicFramePr>
        <p:xfrm>
          <a:off x="360363" y="2033588"/>
          <a:ext cx="5768975" cy="763673"/>
        </p:xfrm>
        <a:graphic>
          <a:graphicData uri="http://schemas.openxmlformats.org/drawingml/2006/table">
            <a:tbl>
              <a:tblPr/>
              <a:tblGrid>
                <a:gridCol w="809724">
                  <a:extLst>
                    <a:ext uri="{9D8B030D-6E8A-4147-A177-3AD203B41FA5}"/>
                  </a:extLst>
                </a:gridCol>
                <a:gridCol w="4959251">
                  <a:extLst>
                    <a:ext uri="{9D8B030D-6E8A-4147-A177-3AD203B41FA5}"/>
                  </a:extLst>
                </a:gridCol>
              </a:tblGrid>
              <a:tr h="285078">
                <a:tc gridSpan="2">
                  <a:txBody>
                    <a:bodyPr/>
                    <a:lstStyle/>
                    <a:p>
                      <a:pPr algn="ctr"/>
                      <a:r>
                        <a:rPr lang="es-CO" sz="1400" b="1" dirty="0" smtClean="0">
                          <a:solidFill>
                            <a:srgbClr val="00446B"/>
                          </a:solidFill>
                          <a:latin typeface="Arial Narrow" pitchFamily="34" charset="0"/>
                        </a:rPr>
                        <a:t>REGIÓN CARIBE</a:t>
                      </a:r>
                      <a:endParaRPr lang="es-CO" sz="1400" b="1" dirty="0">
                        <a:solidFill>
                          <a:srgbClr val="00446B"/>
                        </a:solidFill>
                        <a:latin typeface="Arial Narrow" pitchFamily="34" charset="0"/>
                      </a:endParaRPr>
                    </a:p>
                  </a:txBody>
                  <a:tcPr marL="91398" marR="91398" marT="35883" marB="35883">
                    <a:lnL w="12700" cmpd="sng">
                      <a:solidFill>
                        <a:schemeClr val="bg1">
                          <a:lumMod val="65000"/>
                        </a:schemeClr>
                      </a:solidFill>
                      <a:prstDash val="solid"/>
                    </a:lnL>
                    <a:lnR w="12700" cmpd="sng">
                      <a:solidFill>
                        <a:schemeClr val="bg1">
                          <a:lumMod val="65000"/>
                        </a:schemeClr>
                      </a:solidFill>
                      <a:prstDash val="solid"/>
                    </a:lnR>
                    <a:lnT w="12700" cmpd="sng">
                      <a:solidFill>
                        <a:schemeClr val="bg1">
                          <a:lumMod val="65000"/>
                        </a:schemeClr>
                      </a:solidFill>
                      <a:prstDash val="solid"/>
                    </a:lnT>
                    <a:lnB w="12700" cap="flat" cmpd="sng" algn="ctr">
                      <a:solidFill>
                        <a:schemeClr val="bg1">
                          <a:lumMod val="65000"/>
                        </a:schemeClr>
                      </a:solidFill>
                      <a:prstDash val="solid"/>
                      <a:round/>
                      <a:headEnd type="none" w="med" len="med"/>
                      <a:tailEnd type="none" w="med" len="med"/>
                    </a:lnB>
                  </a:tcPr>
                </a:tc>
                <a:tc hMerge="1">
                  <a:txBody>
                    <a:bodyPr/>
                    <a:lstStyle/>
                    <a:p>
                      <a:endParaRPr lang="es-CO"/>
                    </a:p>
                  </a:txBody>
                  <a:tcPr/>
                </a:tc>
                <a:extLst>
                  <a:ext uri="{0D108BD9-81ED-4DB2-BD59-A6C34878D82A}"/>
                </a:extLst>
              </a:tr>
              <a:tr h="239368">
                <a:tc rowSpan="2">
                  <a:txBody>
                    <a:bodyPr/>
                    <a:lstStyle/>
                    <a:p>
                      <a:pPr algn="ctr"/>
                      <a:r>
                        <a:rPr lang="es-CO" sz="1100" b="1" dirty="0" smtClean="0">
                          <a:solidFill>
                            <a:schemeClr val="tx1"/>
                          </a:solidFill>
                          <a:effectLst/>
                          <a:latin typeface="+mn-lt"/>
                        </a:rPr>
                        <a:t>ALERTA ROJA</a:t>
                      </a:r>
                      <a:endParaRPr lang="es-CO" sz="1100" b="1" dirty="0">
                        <a:solidFill>
                          <a:schemeClr val="tx1"/>
                        </a:solidFill>
                        <a:effectLst/>
                        <a:latin typeface="+mn-lt"/>
                      </a:endParaRPr>
                    </a:p>
                  </a:txBody>
                  <a:tcPr marL="91398" marR="91398" marT="35883" marB="35883"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r>
                        <a:rPr lang="es-CO" sz="1100" b="1" dirty="0" smtClean="0">
                          <a:latin typeface="Arial Narrow" pitchFamily="34" charset="0"/>
                        </a:rPr>
                        <a:t>SITIOS</a:t>
                      </a:r>
                      <a:r>
                        <a:rPr lang="es-CO" sz="1100" b="1" baseline="0" dirty="0" smtClean="0">
                          <a:latin typeface="Arial Narrow" pitchFamily="34" charset="0"/>
                        </a:rPr>
                        <a:t> PARA LOS CUALES SE GENERA LA ALERTA</a:t>
                      </a:r>
                      <a:endParaRPr lang="es-CO" sz="1100" b="1" dirty="0">
                        <a:latin typeface="Arial Narrow" pitchFamily="34" charset="0"/>
                      </a:endParaRPr>
                    </a:p>
                  </a:txBody>
                  <a:tcPr marL="91398" marR="91398" marT="35883" marB="35883">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extLst>
              </a:tr>
              <a:tr h="239141">
                <a:tc vMerge="1">
                  <a:txBody>
                    <a:bodyPr/>
                    <a:lstStyle/>
                    <a:p>
                      <a:endParaRPr lang="es-CO"/>
                    </a:p>
                  </a:txBody>
                  <a:tcPr/>
                </a:tc>
                <a:tc>
                  <a:txBody>
                    <a:bodyPr/>
                    <a:lstStyle/>
                    <a:p>
                      <a:pPr marL="0" marR="0" indent="0" algn="just" defTabSz="648035" rtl="0" eaLnBrk="1" fontAlgn="auto" latinLnBrk="0" hangingPunct="1">
                        <a:lnSpc>
                          <a:spcPct val="100000"/>
                        </a:lnSpc>
                        <a:spcBef>
                          <a:spcPts val="0"/>
                        </a:spcBef>
                        <a:spcAft>
                          <a:spcPts val="0"/>
                        </a:spcAft>
                        <a:buClrTx/>
                        <a:buSzTx/>
                        <a:buFontTx/>
                        <a:buNone/>
                        <a:tabLst/>
                        <a:defRPr/>
                      </a:pPr>
                      <a:r>
                        <a:rPr lang="es-CO" sz="1050" b="1" kern="1200" dirty="0" smtClean="0">
                          <a:solidFill>
                            <a:schemeClr val="tx1"/>
                          </a:solidFill>
                          <a:latin typeface="Arial Narrow" pitchFamily="34" charset="0"/>
                          <a:ea typeface="+mn-ea"/>
                          <a:cs typeface="+mn-cs"/>
                        </a:rPr>
                        <a:t>LA</a:t>
                      </a:r>
                      <a:r>
                        <a:rPr lang="es-CO" sz="1050" b="0" kern="1200" dirty="0" smtClean="0">
                          <a:solidFill>
                            <a:schemeClr val="tx1"/>
                          </a:solidFill>
                          <a:latin typeface="Arial Narrow" pitchFamily="34" charset="0"/>
                          <a:ea typeface="+mn-ea"/>
                          <a:cs typeface="+mn-cs"/>
                        </a:rPr>
                        <a:t> </a:t>
                      </a:r>
                      <a:r>
                        <a:rPr lang="es-CO" sz="1050" b="1" kern="1200" dirty="0" smtClean="0">
                          <a:solidFill>
                            <a:schemeClr val="tx1"/>
                          </a:solidFill>
                          <a:latin typeface="Arial Narrow" pitchFamily="34" charset="0"/>
                          <a:ea typeface="+mn-ea"/>
                          <a:cs typeface="+mn-cs"/>
                        </a:rPr>
                        <a:t>GUAJIRA</a:t>
                      </a:r>
                      <a:r>
                        <a:rPr lang="es-CO" sz="1050" b="0" kern="1200" dirty="0" smtClean="0">
                          <a:solidFill>
                            <a:schemeClr val="tx1"/>
                          </a:solidFill>
                          <a:latin typeface="Arial Narrow" pitchFamily="34" charset="0"/>
                          <a:ea typeface="+mn-ea"/>
                          <a:cs typeface="+mn-cs"/>
                        </a:rPr>
                        <a:t>: Manaure</a:t>
                      </a:r>
                      <a:r>
                        <a:rPr lang="es-CO" sz="1050" b="0" kern="1200" baseline="0" dirty="0" smtClean="0">
                          <a:solidFill>
                            <a:schemeClr val="tx1"/>
                          </a:solidFill>
                          <a:latin typeface="Arial Narrow" pitchFamily="34" charset="0"/>
                          <a:ea typeface="+mn-ea"/>
                          <a:cs typeface="+mn-cs"/>
                        </a:rPr>
                        <a:t> </a:t>
                      </a:r>
                      <a:r>
                        <a:rPr lang="es-CO" sz="1050" b="0" kern="1200" dirty="0" smtClean="0">
                          <a:solidFill>
                            <a:schemeClr val="tx1"/>
                          </a:solidFill>
                          <a:latin typeface="Arial Narrow" pitchFamily="34" charset="0"/>
                          <a:ea typeface="+mn-ea"/>
                          <a:cs typeface="+mn-cs"/>
                        </a:rPr>
                        <a:t>y Uribia.</a:t>
                      </a:r>
                    </a:p>
                  </a:txBody>
                  <a:tcPr marL="91398" marR="91398" marT="35883" marB="35883">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extLst>
              </a:tr>
            </a:tbl>
          </a:graphicData>
        </a:graphic>
      </p:graphicFrame>
      <p:graphicFrame>
        <p:nvGraphicFramePr>
          <p:cNvPr id="5" name="Tabla 9"/>
          <p:cNvGraphicFramePr>
            <a:graphicFrameLocks noGrp="1"/>
          </p:cNvGraphicFramePr>
          <p:nvPr>
            <p:extLst>
              <p:ext uri="{D42A27DB-BD31-4B8C-83A1-F6EECF244321}">
                <p14:modId xmlns:p14="http://schemas.microsoft.com/office/powerpoint/2010/main" val="3071546968"/>
              </p:ext>
            </p:extLst>
          </p:nvPr>
        </p:nvGraphicFramePr>
        <p:xfrm>
          <a:off x="360363" y="3159175"/>
          <a:ext cx="5768975" cy="1723386"/>
        </p:xfrm>
        <a:graphic>
          <a:graphicData uri="http://schemas.openxmlformats.org/drawingml/2006/table">
            <a:tbl>
              <a:tblPr/>
              <a:tblGrid>
                <a:gridCol w="809724">
                  <a:extLst>
                    <a:ext uri="{9D8B030D-6E8A-4147-A177-3AD203B41FA5}"/>
                  </a:extLst>
                </a:gridCol>
                <a:gridCol w="4959251">
                  <a:extLst>
                    <a:ext uri="{9D8B030D-6E8A-4147-A177-3AD203B41FA5}"/>
                  </a:extLst>
                </a:gridCol>
              </a:tblGrid>
              <a:tr h="204461">
                <a:tc gridSpan="2">
                  <a:txBody>
                    <a:bodyPr/>
                    <a:lstStyle/>
                    <a:p>
                      <a:pPr algn="ctr"/>
                      <a:r>
                        <a:rPr lang="es-CO" sz="1400" b="1" dirty="0" smtClean="0">
                          <a:solidFill>
                            <a:srgbClr val="00446B"/>
                          </a:solidFill>
                          <a:latin typeface="Arial Narrow" pitchFamily="34" charset="0"/>
                        </a:rPr>
                        <a:t>REGIÓN ANDINA</a:t>
                      </a:r>
                      <a:endParaRPr lang="es-CO" sz="1400" b="1" dirty="0">
                        <a:solidFill>
                          <a:srgbClr val="00446B"/>
                        </a:solidFill>
                        <a:latin typeface="Arial Narrow" pitchFamily="34" charset="0"/>
                      </a:endParaRPr>
                    </a:p>
                  </a:txBody>
                  <a:tcPr marL="91398" marR="91398" marT="35930" marB="35930">
                    <a:lnL w="12700" cmpd="sng">
                      <a:solidFill>
                        <a:schemeClr val="bg1">
                          <a:lumMod val="65000"/>
                        </a:schemeClr>
                      </a:solidFill>
                      <a:prstDash val="solid"/>
                    </a:lnL>
                    <a:lnR w="12700" cmpd="sng">
                      <a:solidFill>
                        <a:schemeClr val="bg1">
                          <a:lumMod val="65000"/>
                        </a:schemeClr>
                      </a:solidFill>
                      <a:prstDash val="solid"/>
                    </a:lnR>
                    <a:lnT w="12700" cmpd="sng">
                      <a:solidFill>
                        <a:schemeClr val="bg1">
                          <a:lumMod val="65000"/>
                        </a:schemeClr>
                      </a:solidFill>
                      <a:prstDash val="solid"/>
                    </a:lnT>
                    <a:lnB w="12700" cap="flat" cmpd="sng" algn="ctr">
                      <a:solidFill>
                        <a:schemeClr val="bg1">
                          <a:lumMod val="65000"/>
                        </a:schemeClr>
                      </a:solidFill>
                      <a:prstDash val="solid"/>
                      <a:round/>
                      <a:headEnd type="none" w="med" len="med"/>
                      <a:tailEnd type="none" w="med" len="med"/>
                    </a:lnB>
                  </a:tcPr>
                </a:tc>
                <a:tc hMerge="1">
                  <a:txBody>
                    <a:bodyPr/>
                    <a:lstStyle/>
                    <a:p>
                      <a:endParaRPr lang="es-CO"/>
                    </a:p>
                  </a:txBody>
                  <a:tcPr/>
                </a:tc>
                <a:extLst>
                  <a:ext uri="{0D108BD9-81ED-4DB2-BD59-A6C34878D82A}"/>
                </a:extLst>
              </a:tr>
              <a:tr h="171685">
                <a:tc rowSpan="2">
                  <a:txBody>
                    <a:bodyPr/>
                    <a:lstStyle/>
                    <a:p>
                      <a:pPr algn="ctr"/>
                      <a:r>
                        <a:rPr lang="es-CO" sz="1050" b="1" dirty="0" smtClean="0">
                          <a:solidFill>
                            <a:schemeClr val="tx1"/>
                          </a:solidFill>
                          <a:effectLst/>
                          <a:latin typeface="Arial Narrow" panose="020B0606020202030204" pitchFamily="34" charset="0"/>
                        </a:rPr>
                        <a:t>ALERTA ROJA</a:t>
                      </a:r>
                      <a:endParaRPr lang="es-CO" sz="1050" b="1" dirty="0">
                        <a:solidFill>
                          <a:schemeClr val="tx1"/>
                        </a:solidFill>
                        <a:effectLst/>
                        <a:latin typeface="Arial Narrow" panose="020B0606020202030204" pitchFamily="34" charset="0"/>
                      </a:endParaRPr>
                    </a:p>
                  </a:txBody>
                  <a:tcPr marL="91398" marR="91398" marT="35930" marB="3593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r>
                        <a:rPr lang="es-CO" sz="1100" b="1" dirty="0" smtClean="0">
                          <a:latin typeface="Arial Narrow" pitchFamily="34" charset="0"/>
                        </a:rPr>
                        <a:t>SITIOS</a:t>
                      </a:r>
                      <a:r>
                        <a:rPr lang="es-CO" sz="1100" b="1" baseline="0" dirty="0" smtClean="0">
                          <a:latin typeface="Arial Narrow" pitchFamily="34" charset="0"/>
                        </a:rPr>
                        <a:t> PARA LOS CUALES SE GENERA LA ALERTA</a:t>
                      </a:r>
                      <a:endParaRPr lang="es-CO" sz="1100" b="1" dirty="0">
                        <a:latin typeface="Arial Narrow" pitchFamily="34" charset="0"/>
                      </a:endParaRPr>
                    </a:p>
                  </a:txBody>
                  <a:tcPr marL="91398" marR="91398" marT="35930" marB="3593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extLst>
              </a:tr>
              <a:tr h="1198666">
                <a:tc vMerge="1">
                  <a:txBody>
                    <a:bodyPr/>
                    <a:lstStyle/>
                    <a:p>
                      <a:endParaRPr lang="es-CO"/>
                    </a:p>
                  </a:txBody>
                  <a:tcPr/>
                </a:tc>
                <a:tc>
                  <a:txBody>
                    <a:bodyPr/>
                    <a:lstStyle/>
                    <a:p>
                      <a:pPr algn="just"/>
                      <a:r>
                        <a:rPr lang="es-CO" sz="1050" b="1" kern="1200" spc="0" baseline="0" dirty="0" smtClean="0">
                          <a:solidFill>
                            <a:schemeClr val="tx1"/>
                          </a:solidFill>
                          <a:latin typeface="Arial Narrow" pitchFamily="34" charset="0"/>
                          <a:ea typeface="+mn-ea"/>
                          <a:cs typeface="+mn-cs"/>
                        </a:rPr>
                        <a:t>NARIÑO</a:t>
                      </a:r>
                      <a:r>
                        <a:rPr lang="es-CO" sz="1050" b="0" kern="1200" spc="0" baseline="0" dirty="0" smtClean="0">
                          <a:solidFill>
                            <a:schemeClr val="tx1"/>
                          </a:solidFill>
                          <a:latin typeface="Arial Narrow" pitchFamily="34" charset="0"/>
                          <a:ea typeface="+mn-ea"/>
                          <a:cs typeface="+mn-cs"/>
                        </a:rPr>
                        <a:t>: </a:t>
                      </a:r>
                      <a:r>
                        <a:rPr lang="es-CO" sz="1050" b="0" kern="1200" spc="0" baseline="0" dirty="0" err="1" smtClean="0">
                          <a:solidFill>
                            <a:schemeClr val="tx1"/>
                          </a:solidFill>
                          <a:latin typeface="Arial Narrow" pitchFamily="34" charset="0"/>
                          <a:ea typeface="+mn-ea"/>
                          <a:cs typeface="+mn-cs"/>
                        </a:rPr>
                        <a:t>Ancuya</a:t>
                      </a:r>
                      <a:r>
                        <a:rPr lang="es-CO" sz="1050" b="0" kern="1200" spc="0" baseline="0" dirty="0" smtClean="0">
                          <a:solidFill>
                            <a:schemeClr val="tx1"/>
                          </a:solidFill>
                          <a:latin typeface="Arial Narrow" pitchFamily="34" charset="0"/>
                          <a:ea typeface="+mn-ea"/>
                          <a:cs typeface="+mn-cs"/>
                        </a:rPr>
                        <a:t>, Belén, </a:t>
                      </a:r>
                      <a:r>
                        <a:rPr lang="es-CO" sz="1050" b="0" kern="1200" spc="0" baseline="0" dirty="0" err="1" smtClean="0">
                          <a:solidFill>
                            <a:schemeClr val="tx1"/>
                          </a:solidFill>
                          <a:latin typeface="Arial Narrow" pitchFamily="34" charset="0"/>
                          <a:ea typeface="+mn-ea"/>
                          <a:cs typeface="+mn-cs"/>
                        </a:rPr>
                        <a:t>Chachaguí</a:t>
                      </a:r>
                      <a:r>
                        <a:rPr lang="es-CO" sz="1050" b="0" kern="1200" spc="0" baseline="0" dirty="0" smtClean="0">
                          <a:solidFill>
                            <a:schemeClr val="tx1"/>
                          </a:solidFill>
                          <a:latin typeface="Arial Narrow" pitchFamily="34" charset="0"/>
                          <a:ea typeface="+mn-ea"/>
                          <a:cs typeface="+mn-cs"/>
                        </a:rPr>
                        <a:t>, Colón (Génova), El Peñol, El Tablón, </a:t>
                      </a:r>
                      <a:r>
                        <a:rPr lang="es-CO" sz="1050" b="0" kern="1200" spc="0" baseline="0" dirty="0" err="1" smtClean="0">
                          <a:solidFill>
                            <a:schemeClr val="tx1"/>
                          </a:solidFill>
                          <a:latin typeface="Arial Narrow" pitchFamily="34" charset="0"/>
                          <a:ea typeface="+mn-ea"/>
                          <a:cs typeface="+mn-cs"/>
                        </a:rPr>
                        <a:t>Imués</a:t>
                      </a:r>
                      <a:r>
                        <a:rPr lang="es-CO" sz="1050" b="0" kern="1200" spc="0" baseline="0" dirty="0" smtClean="0">
                          <a:solidFill>
                            <a:schemeClr val="tx1"/>
                          </a:solidFill>
                          <a:latin typeface="Arial Narrow" pitchFamily="34" charset="0"/>
                          <a:ea typeface="+mn-ea"/>
                          <a:cs typeface="+mn-cs"/>
                        </a:rPr>
                        <a:t>, La Cruz, La Florida, La Llanada, Los Andes (Sotomayor), Pasto, San Pedro De Cartago (Cartago), </a:t>
                      </a:r>
                      <a:r>
                        <a:rPr lang="es-CO" sz="1050" b="0" kern="1200" spc="0" baseline="0" dirty="0" err="1" smtClean="0">
                          <a:solidFill>
                            <a:schemeClr val="tx1"/>
                          </a:solidFill>
                          <a:latin typeface="Arial Narrow" pitchFamily="34" charset="0"/>
                          <a:ea typeface="+mn-ea"/>
                          <a:cs typeface="+mn-cs"/>
                        </a:rPr>
                        <a:t>Sandoná</a:t>
                      </a:r>
                      <a:r>
                        <a:rPr lang="es-CO" sz="1050" b="0" kern="1200" spc="0" baseline="0" dirty="0" smtClean="0">
                          <a:solidFill>
                            <a:schemeClr val="tx1"/>
                          </a:solidFill>
                          <a:latin typeface="Arial Narrow" pitchFamily="34" charset="0"/>
                          <a:ea typeface="+mn-ea"/>
                          <a:cs typeface="+mn-cs"/>
                        </a:rPr>
                        <a:t>, Santa Cruz (</a:t>
                      </a:r>
                      <a:r>
                        <a:rPr lang="es-CO" sz="1050" b="0" kern="1200" spc="0" baseline="0" dirty="0" err="1" smtClean="0">
                          <a:solidFill>
                            <a:schemeClr val="tx1"/>
                          </a:solidFill>
                          <a:latin typeface="Arial Narrow" pitchFamily="34" charset="0"/>
                          <a:ea typeface="+mn-ea"/>
                          <a:cs typeface="+mn-cs"/>
                        </a:rPr>
                        <a:t>Guachavés</a:t>
                      </a:r>
                      <a:r>
                        <a:rPr lang="es-CO" sz="1050" b="0" kern="1200" spc="0" baseline="0" dirty="0" smtClean="0">
                          <a:solidFill>
                            <a:schemeClr val="tx1"/>
                          </a:solidFill>
                          <a:latin typeface="Arial Narrow" pitchFamily="34" charset="0"/>
                          <a:ea typeface="+mn-ea"/>
                          <a:cs typeface="+mn-cs"/>
                        </a:rPr>
                        <a:t>), </a:t>
                      </a:r>
                      <a:r>
                        <a:rPr lang="es-CO" sz="1050" b="0" kern="1200" spc="0" baseline="0" dirty="0" err="1" smtClean="0">
                          <a:solidFill>
                            <a:schemeClr val="tx1"/>
                          </a:solidFill>
                          <a:latin typeface="Arial Narrow" pitchFamily="34" charset="0"/>
                          <a:ea typeface="+mn-ea"/>
                          <a:cs typeface="+mn-cs"/>
                        </a:rPr>
                        <a:t>Tangua</a:t>
                      </a:r>
                      <a:r>
                        <a:rPr lang="es-CO" sz="1050" b="0" kern="1200" spc="0" baseline="0" dirty="0" smtClean="0">
                          <a:solidFill>
                            <a:schemeClr val="tx1"/>
                          </a:solidFill>
                          <a:latin typeface="Arial Narrow" pitchFamily="34" charset="0"/>
                          <a:ea typeface="+mn-ea"/>
                          <a:cs typeface="+mn-cs"/>
                        </a:rPr>
                        <a:t>, Túquerres t </a:t>
                      </a:r>
                      <a:r>
                        <a:rPr lang="es-CO" sz="1050" b="0" kern="1200" spc="0" baseline="0" dirty="0" err="1" smtClean="0">
                          <a:solidFill>
                            <a:schemeClr val="tx1"/>
                          </a:solidFill>
                          <a:latin typeface="Arial Narrow" pitchFamily="34" charset="0"/>
                          <a:ea typeface="+mn-ea"/>
                          <a:cs typeface="+mn-cs"/>
                        </a:rPr>
                        <a:t>Yacuanquer</a:t>
                      </a:r>
                      <a:r>
                        <a:rPr lang="es-CO" sz="1050" b="0" kern="1200" spc="0" baseline="0" dirty="0" smtClean="0">
                          <a:solidFill>
                            <a:schemeClr val="tx1"/>
                          </a:solidFill>
                          <a:latin typeface="Arial Narrow" pitchFamily="34" charset="0"/>
                          <a:ea typeface="+mn-ea"/>
                          <a:cs typeface="+mn-cs"/>
                        </a:rPr>
                        <a:t>.</a:t>
                      </a:r>
                    </a:p>
                    <a:p>
                      <a:pPr algn="just"/>
                      <a:r>
                        <a:rPr lang="es-CO" sz="1050" b="1" kern="1200" spc="0" baseline="0" dirty="0" smtClean="0">
                          <a:solidFill>
                            <a:schemeClr val="tx1"/>
                          </a:solidFill>
                          <a:latin typeface="Arial Narrow" pitchFamily="34" charset="0"/>
                          <a:ea typeface="+mn-ea"/>
                          <a:cs typeface="+mn-cs"/>
                        </a:rPr>
                        <a:t>TOLIMA</a:t>
                      </a:r>
                      <a:r>
                        <a:rPr lang="es-CO" sz="1050" b="0" kern="1200" spc="0" baseline="0" dirty="0" smtClean="0">
                          <a:solidFill>
                            <a:schemeClr val="tx1"/>
                          </a:solidFill>
                          <a:latin typeface="Arial Narrow" pitchFamily="34" charset="0"/>
                          <a:ea typeface="+mn-ea"/>
                          <a:cs typeface="+mn-cs"/>
                        </a:rPr>
                        <a:t>: Alvarado, </a:t>
                      </a:r>
                      <a:r>
                        <a:rPr lang="es-CO" sz="1050" b="0" kern="1200" spc="0" baseline="0" dirty="0" err="1" smtClean="0">
                          <a:solidFill>
                            <a:schemeClr val="tx1"/>
                          </a:solidFill>
                          <a:latin typeface="Arial Narrow" pitchFamily="34" charset="0"/>
                          <a:ea typeface="+mn-ea"/>
                          <a:cs typeface="+mn-cs"/>
                        </a:rPr>
                        <a:t>Ambalema</a:t>
                      </a:r>
                      <a:r>
                        <a:rPr lang="es-CO" sz="1050" b="0" kern="1200" spc="0" baseline="0" dirty="0" smtClean="0">
                          <a:solidFill>
                            <a:schemeClr val="tx1"/>
                          </a:solidFill>
                          <a:latin typeface="Arial Narrow" pitchFamily="34" charset="0"/>
                          <a:ea typeface="+mn-ea"/>
                          <a:cs typeface="+mn-cs"/>
                        </a:rPr>
                        <a:t>, Coello, </a:t>
                      </a:r>
                      <a:r>
                        <a:rPr lang="es-CO" sz="1050" b="0" kern="1200" spc="0" baseline="0" dirty="0" err="1" smtClean="0">
                          <a:solidFill>
                            <a:schemeClr val="tx1"/>
                          </a:solidFill>
                          <a:latin typeface="Arial Narrow" pitchFamily="34" charset="0"/>
                          <a:ea typeface="+mn-ea"/>
                          <a:cs typeface="+mn-cs"/>
                        </a:rPr>
                        <a:t>Coyaima</a:t>
                      </a:r>
                      <a:r>
                        <a:rPr lang="es-CO" sz="1050" b="0" kern="1200" spc="0" baseline="0" dirty="0" smtClean="0">
                          <a:solidFill>
                            <a:schemeClr val="tx1"/>
                          </a:solidFill>
                          <a:latin typeface="Arial Narrow" pitchFamily="34" charset="0"/>
                          <a:ea typeface="+mn-ea"/>
                          <a:cs typeface="+mn-cs"/>
                        </a:rPr>
                        <a:t>, Espinal, Flandes, Guamo, Ortega, Piedras y Venadillo.</a:t>
                      </a:r>
                    </a:p>
                    <a:p>
                      <a:pPr algn="just"/>
                      <a:r>
                        <a:rPr lang="es-CO" sz="1050" b="1" kern="1200" spc="0" baseline="0" dirty="0" smtClean="0">
                          <a:solidFill>
                            <a:schemeClr val="tx1"/>
                          </a:solidFill>
                          <a:latin typeface="Arial Narrow" pitchFamily="34" charset="0"/>
                          <a:ea typeface="+mn-ea"/>
                          <a:cs typeface="+mn-cs"/>
                        </a:rPr>
                        <a:t>VALLE</a:t>
                      </a:r>
                      <a:r>
                        <a:rPr lang="es-CO" sz="1050" b="0" kern="1200" spc="0" baseline="0" dirty="0" smtClean="0">
                          <a:solidFill>
                            <a:schemeClr val="tx1"/>
                          </a:solidFill>
                          <a:latin typeface="Arial Narrow" pitchFamily="34" charset="0"/>
                          <a:ea typeface="+mn-ea"/>
                          <a:cs typeface="+mn-cs"/>
                        </a:rPr>
                        <a:t> del </a:t>
                      </a:r>
                      <a:r>
                        <a:rPr lang="es-CO" sz="1050" b="1" kern="1200" spc="0" baseline="0" dirty="0" smtClean="0">
                          <a:solidFill>
                            <a:schemeClr val="tx1"/>
                          </a:solidFill>
                          <a:latin typeface="Arial Narrow" pitchFamily="34" charset="0"/>
                          <a:ea typeface="+mn-ea"/>
                          <a:cs typeface="+mn-cs"/>
                        </a:rPr>
                        <a:t>CAUCA</a:t>
                      </a:r>
                      <a:r>
                        <a:rPr lang="es-CO" sz="1050" b="0" kern="1200" spc="0" baseline="0" dirty="0" smtClean="0">
                          <a:solidFill>
                            <a:schemeClr val="tx1"/>
                          </a:solidFill>
                          <a:latin typeface="Arial Narrow" pitchFamily="34" charset="0"/>
                          <a:ea typeface="+mn-ea"/>
                          <a:cs typeface="+mn-cs"/>
                        </a:rPr>
                        <a:t>: Andalucía, Ansermanuevo, Caicedonia, Cali, Candelaria, Florida, Ginebra, </a:t>
                      </a:r>
                      <a:r>
                        <a:rPr lang="es-CO" sz="1050" b="0" kern="1200" spc="0" baseline="0" dirty="0" err="1" smtClean="0">
                          <a:solidFill>
                            <a:schemeClr val="tx1"/>
                          </a:solidFill>
                          <a:latin typeface="Arial Narrow" pitchFamily="34" charset="0"/>
                          <a:ea typeface="+mn-ea"/>
                          <a:cs typeface="+mn-cs"/>
                        </a:rPr>
                        <a:t>Guacarí</a:t>
                      </a:r>
                      <a:r>
                        <a:rPr lang="es-CO" sz="1050" b="0" kern="1200" spc="0" baseline="0" dirty="0" smtClean="0">
                          <a:solidFill>
                            <a:schemeClr val="tx1"/>
                          </a:solidFill>
                          <a:latin typeface="Arial Narrow" pitchFamily="34" charset="0"/>
                          <a:ea typeface="+mn-ea"/>
                          <a:cs typeface="+mn-cs"/>
                        </a:rPr>
                        <a:t>, Jamundí, La Cumbre, Pradera, </a:t>
                      </a:r>
                      <a:r>
                        <a:rPr lang="es-CO" sz="1050" b="0" kern="1200" spc="0" baseline="0" dirty="0" err="1" smtClean="0">
                          <a:solidFill>
                            <a:schemeClr val="tx1"/>
                          </a:solidFill>
                          <a:latin typeface="Arial Narrow" pitchFamily="34" charset="0"/>
                          <a:ea typeface="+mn-ea"/>
                          <a:cs typeface="+mn-cs"/>
                        </a:rPr>
                        <a:t>Riofrío</a:t>
                      </a:r>
                      <a:r>
                        <a:rPr lang="es-CO" sz="1050" b="0" kern="1200" spc="0" baseline="0" dirty="0" smtClean="0">
                          <a:solidFill>
                            <a:schemeClr val="tx1"/>
                          </a:solidFill>
                          <a:latin typeface="Arial Narrow" pitchFamily="34" charset="0"/>
                          <a:ea typeface="+mn-ea"/>
                          <a:cs typeface="+mn-cs"/>
                        </a:rPr>
                        <a:t>, </a:t>
                      </a:r>
                      <a:r>
                        <a:rPr lang="es-CO" sz="1050" b="0" kern="1200" spc="0" baseline="0" dirty="0" err="1" smtClean="0">
                          <a:solidFill>
                            <a:schemeClr val="tx1"/>
                          </a:solidFill>
                          <a:latin typeface="Arial Narrow" pitchFamily="34" charset="0"/>
                          <a:ea typeface="+mn-ea"/>
                          <a:cs typeface="+mn-cs"/>
                        </a:rPr>
                        <a:t>Roldanillo</a:t>
                      </a:r>
                      <a:r>
                        <a:rPr lang="es-CO" sz="1050" b="0" kern="1200" spc="0" baseline="0" dirty="0" smtClean="0">
                          <a:solidFill>
                            <a:schemeClr val="tx1"/>
                          </a:solidFill>
                          <a:latin typeface="Arial Narrow" pitchFamily="34" charset="0"/>
                          <a:ea typeface="+mn-ea"/>
                          <a:cs typeface="+mn-cs"/>
                        </a:rPr>
                        <a:t>, Trujillo, </a:t>
                      </a:r>
                      <a:r>
                        <a:rPr lang="es-CO" sz="1050" b="0" kern="1200" spc="0" baseline="0" dirty="0" err="1" smtClean="0">
                          <a:solidFill>
                            <a:schemeClr val="tx1"/>
                          </a:solidFill>
                          <a:latin typeface="Arial Narrow" pitchFamily="34" charset="0"/>
                          <a:ea typeface="+mn-ea"/>
                          <a:cs typeface="+mn-cs"/>
                        </a:rPr>
                        <a:t>Vijes</a:t>
                      </a:r>
                      <a:r>
                        <a:rPr lang="es-CO" sz="1050" b="0" kern="1200" spc="0" baseline="0" dirty="0" smtClean="0">
                          <a:solidFill>
                            <a:schemeClr val="tx1"/>
                          </a:solidFill>
                          <a:latin typeface="Arial Narrow" pitchFamily="34" charset="0"/>
                          <a:ea typeface="+mn-ea"/>
                          <a:cs typeface="+mn-cs"/>
                        </a:rPr>
                        <a:t>, Yotoco, Yumbo, Zarzal</a:t>
                      </a:r>
                    </a:p>
                  </a:txBody>
                  <a:tcPr marL="91398" marR="91398" marT="35930" marB="3593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extLst>
              </a:tr>
            </a:tbl>
          </a:graphicData>
        </a:graphic>
      </p:graphicFrame>
    </p:spTree>
    <p:extLst>
      <p:ext uri="{BB962C8B-B14F-4D97-AF65-F5344CB8AC3E}">
        <p14:creationId xmlns:p14="http://schemas.microsoft.com/office/powerpoint/2010/main" val="173197431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CuadroTexto 21"/>
          <p:cNvSpPr txBox="1"/>
          <p:nvPr/>
        </p:nvSpPr>
        <p:spPr>
          <a:xfrm>
            <a:off x="4002462" y="425350"/>
            <a:ext cx="2264433" cy="1061829"/>
          </a:xfrm>
          <a:prstGeom prst="rect">
            <a:avLst/>
          </a:prstGeom>
          <a:noFill/>
        </p:spPr>
        <p:txBody>
          <a:bodyPr wrap="square" rtlCol="0">
            <a:spAutoFit/>
          </a:bodyPr>
          <a:lstStyle/>
          <a:p>
            <a:pPr lvl="0"/>
            <a:r>
              <a:rPr lang="es-CO" sz="700" b="1" dirty="0" smtClean="0">
                <a:solidFill>
                  <a:srgbClr val="C00000"/>
                </a:solidFill>
                <a:latin typeface="Arial Narrow" panose="020B0606020202030204" pitchFamily="34" charset="0"/>
                <a:cs typeface="Arial" panose="020B0604020202020204" pitchFamily="34" charset="0"/>
              </a:rPr>
              <a:t>ALERTA ROJA</a:t>
            </a:r>
            <a:r>
              <a:rPr lang="es-CO" sz="700" dirty="0" smtClean="0">
                <a:solidFill>
                  <a:srgbClr val="C00000"/>
                </a:solidFill>
                <a:latin typeface="Arial Narrow" panose="020B0606020202030204" pitchFamily="34" charset="0"/>
                <a:cs typeface="Arial" panose="020B0604020202020204" pitchFamily="34" charset="0"/>
              </a:rPr>
              <a:t>:</a:t>
            </a:r>
          </a:p>
          <a:p>
            <a:pPr lvl="0" algn="just"/>
            <a:r>
              <a:rPr lang="es-CO" sz="700" dirty="0" smtClean="0">
                <a:solidFill>
                  <a:schemeClr val="bg1">
                    <a:lumMod val="50000"/>
                  </a:schemeClr>
                </a:solidFill>
                <a:latin typeface="Arial Narrow" panose="020B0606020202030204" pitchFamily="34" charset="0"/>
              </a:rPr>
              <a:t>Amenaza Alta o muy alta </a:t>
            </a:r>
            <a:r>
              <a:rPr lang="es-CO" sz="700" dirty="0">
                <a:solidFill>
                  <a:schemeClr val="bg1">
                    <a:lumMod val="50000"/>
                  </a:schemeClr>
                </a:solidFill>
                <a:latin typeface="Arial Narrow" panose="020B0606020202030204" pitchFamily="34" charset="0"/>
              </a:rPr>
              <a:t>de ocurrencia de incendios de la cobertura vegetal en zonas de bosques, cultivos y pastos, localizados en los siguientes municipios y sectores aledaños</a:t>
            </a:r>
            <a:r>
              <a:rPr lang="es-CO" sz="700" dirty="0" smtClean="0">
                <a:solidFill>
                  <a:schemeClr val="bg1">
                    <a:lumMod val="50000"/>
                  </a:schemeClr>
                </a:solidFill>
                <a:latin typeface="Arial Narrow" panose="020B0606020202030204" pitchFamily="34" charset="0"/>
              </a:rPr>
              <a:t>:</a:t>
            </a:r>
          </a:p>
          <a:p>
            <a:pPr lvl="0" algn="just"/>
            <a:endParaRPr lang="es-CO" sz="700" dirty="0" smtClean="0">
              <a:solidFill>
                <a:prstClr val="black"/>
              </a:solidFill>
              <a:latin typeface="Arial Narrow" panose="020B0606020202030204" pitchFamily="34" charset="0"/>
            </a:endParaRPr>
          </a:p>
          <a:p>
            <a:pPr lvl="0"/>
            <a:r>
              <a:rPr lang="es-CO" sz="700" b="1" dirty="0">
                <a:solidFill>
                  <a:srgbClr val="F65800"/>
                </a:solidFill>
                <a:latin typeface="Arial Narrow" panose="020B0606020202030204" pitchFamily="34" charset="0"/>
                <a:cs typeface="Arial" panose="020B0604020202020204" pitchFamily="34" charset="0"/>
              </a:rPr>
              <a:t>ALERTA NARANJA</a:t>
            </a:r>
            <a:r>
              <a:rPr lang="es-CO" sz="700" dirty="0">
                <a:solidFill>
                  <a:srgbClr val="F65800"/>
                </a:solidFill>
                <a:latin typeface="Arial Narrow" panose="020B0606020202030204" pitchFamily="34" charset="0"/>
                <a:cs typeface="Arial" panose="020B0604020202020204" pitchFamily="34" charset="0"/>
              </a:rPr>
              <a:t>:</a:t>
            </a:r>
          </a:p>
          <a:p>
            <a:pPr lvl="0" algn="just"/>
            <a:r>
              <a:rPr lang="es-CO" sz="700" dirty="0">
                <a:solidFill>
                  <a:schemeClr val="bg1">
                    <a:lumMod val="50000"/>
                  </a:schemeClr>
                </a:solidFill>
                <a:latin typeface="Arial Narrow" panose="020B0606020202030204" pitchFamily="34" charset="0"/>
              </a:rPr>
              <a:t>Amenaza moderada de ocurrencia de incendios de la cobertura vegetal en zonas de bosques, cultivos y pastos, localizados en los siguientes municipios y sectores </a:t>
            </a:r>
            <a:r>
              <a:rPr lang="es-CO" sz="700" dirty="0" smtClean="0">
                <a:solidFill>
                  <a:schemeClr val="bg1">
                    <a:lumMod val="50000"/>
                  </a:schemeClr>
                </a:solidFill>
                <a:latin typeface="Arial Narrow" panose="020B0606020202030204" pitchFamily="34" charset="0"/>
              </a:rPr>
              <a:t>aledaños:</a:t>
            </a:r>
            <a:endParaRPr lang="es-CO" sz="801" dirty="0">
              <a:solidFill>
                <a:schemeClr val="bg1">
                  <a:lumMod val="50000"/>
                </a:schemeClr>
              </a:solidFill>
              <a:latin typeface="Arial Narrow" panose="020B0606020202030204" pitchFamily="34" charset="0"/>
            </a:endParaRPr>
          </a:p>
        </p:txBody>
      </p:sp>
      <p:graphicFrame>
        <p:nvGraphicFramePr>
          <p:cNvPr id="3" name="Tabla 9"/>
          <p:cNvGraphicFramePr>
            <a:graphicFrameLocks noGrp="1"/>
          </p:cNvGraphicFramePr>
          <p:nvPr>
            <p:extLst>
              <p:ext uri="{D42A27DB-BD31-4B8C-83A1-F6EECF244321}">
                <p14:modId xmlns:p14="http://schemas.microsoft.com/office/powerpoint/2010/main" val="1379689156"/>
              </p:ext>
            </p:extLst>
          </p:nvPr>
        </p:nvGraphicFramePr>
        <p:xfrm>
          <a:off x="360363" y="3004244"/>
          <a:ext cx="5778500" cy="2036946"/>
        </p:xfrm>
        <a:graphic>
          <a:graphicData uri="http://schemas.openxmlformats.org/drawingml/2006/table">
            <a:tbl>
              <a:tblPr/>
              <a:tblGrid>
                <a:gridCol w="985479">
                  <a:extLst>
                    <a:ext uri="{9D8B030D-6E8A-4147-A177-3AD203B41FA5}"/>
                  </a:extLst>
                </a:gridCol>
                <a:gridCol w="4793021">
                  <a:extLst>
                    <a:ext uri="{9D8B030D-6E8A-4147-A177-3AD203B41FA5}"/>
                  </a:extLst>
                </a:gridCol>
              </a:tblGrid>
              <a:tr h="226636">
                <a:tc gridSpan="2">
                  <a:txBody>
                    <a:bodyPr/>
                    <a:lstStyle/>
                    <a:p>
                      <a:pPr algn="ctr"/>
                      <a:r>
                        <a:rPr lang="es-CO" sz="1400" b="1" dirty="0" smtClean="0">
                          <a:solidFill>
                            <a:srgbClr val="00446B"/>
                          </a:solidFill>
                          <a:latin typeface="Arial Narrow" pitchFamily="34" charset="0"/>
                        </a:rPr>
                        <a:t>REGIÓN ANDINA</a:t>
                      </a:r>
                      <a:endParaRPr lang="es-CO" sz="1400" b="1" dirty="0">
                        <a:solidFill>
                          <a:srgbClr val="00446B"/>
                        </a:solidFill>
                        <a:latin typeface="Arial Narrow" pitchFamily="34" charset="0"/>
                      </a:endParaRPr>
                    </a:p>
                  </a:txBody>
                  <a:tcPr marL="91393" marR="91393" marT="35961" marB="35961">
                    <a:lnL w="12700" cmpd="sng">
                      <a:solidFill>
                        <a:schemeClr val="bg1">
                          <a:lumMod val="65000"/>
                        </a:schemeClr>
                      </a:solidFill>
                      <a:prstDash val="solid"/>
                    </a:lnL>
                    <a:lnR w="12700" cmpd="sng">
                      <a:solidFill>
                        <a:schemeClr val="bg1">
                          <a:lumMod val="65000"/>
                        </a:schemeClr>
                      </a:solidFill>
                      <a:prstDash val="solid"/>
                    </a:lnR>
                    <a:lnT w="12700" cmpd="sng">
                      <a:solidFill>
                        <a:schemeClr val="bg1">
                          <a:lumMod val="65000"/>
                        </a:schemeClr>
                      </a:solidFill>
                      <a:prstDash val="solid"/>
                    </a:lnT>
                    <a:lnB w="12700" cap="flat" cmpd="sng" algn="ctr">
                      <a:solidFill>
                        <a:schemeClr val="bg1">
                          <a:lumMod val="65000"/>
                        </a:schemeClr>
                      </a:solidFill>
                      <a:prstDash val="solid"/>
                      <a:round/>
                      <a:headEnd type="none" w="med" len="med"/>
                      <a:tailEnd type="none" w="med" len="med"/>
                    </a:lnB>
                  </a:tcPr>
                </a:tc>
                <a:tc hMerge="1">
                  <a:txBody>
                    <a:bodyPr/>
                    <a:lstStyle/>
                    <a:p>
                      <a:endParaRPr lang="es-CO"/>
                    </a:p>
                  </a:txBody>
                  <a:tcPr/>
                </a:tc>
                <a:extLst>
                  <a:ext uri="{0D108BD9-81ED-4DB2-BD59-A6C34878D82A}"/>
                </a:extLst>
              </a:tr>
              <a:tr h="190315">
                <a:tc rowSpan="2">
                  <a:txBody>
                    <a:bodyPr/>
                    <a:lstStyle/>
                    <a:p>
                      <a:pPr algn="ctr"/>
                      <a:r>
                        <a:rPr lang="es-CO" sz="1100" b="1" spc="0" baseline="0" dirty="0" smtClean="0">
                          <a:solidFill>
                            <a:schemeClr val="tx1"/>
                          </a:solidFill>
                          <a:effectLst/>
                          <a:latin typeface="Arial Narrow" pitchFamily="34" charset="0"/>
                        </a:rPr>
                        <a:t>ALERTA NARANJA</a:t>
                      </a:r>
                      <a:endParaRPr lang="es-CO" sz="1100" b="1" spc="0" baseline="0" dirty="0">
                        <a:solidFill>
                          <a:schemeClr val="tx1"/>
                        </a:solidFill>
                        <a:effectLst/>
                        <a:latin typeface="Arial Narrow" pitchFamily="34" charset="0"/>
                      </a:endParaRPr>
                    </a:p>
                  </a:txBody>
                  <a:tcPr marL="91393" marR="91393" marT="35961" marB="35961"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E953C"/>
                    </a:solidFill>
                  </a:tcPr>
                </a:tc>
                <a:tc>
                  <a:txBody>
                    <a:bodyPr/>
                    <a:lstStyle/>
                    <a:p>
                      <a:pPr algn="ctr"/>
                      <a:r>
                        <a:rPr lang="es-CO" sz="1100" b="1" dirty="0" smtClean="0">
                          <a:latin typeface="Arial Narrow" pitchFamily="34" charset="0"/>
                        </a:rPr>
                        <a:t>SITIOS</a:t>
                      </a:r>
                      <a:r>
                        <a:rPr lang="es-CO" sz="1100" b="1" baseline="0" dirty="0" smtClean="0">
                          <a:latin typeface="Arial Narrow" pitchFamily="34" charset="0"/>
                        </a:rPr>
                        <a:t> PARA LOS CUALES SE GENERA LA ALERTA</a:t>
                      </a:r>
                      <a:endParaRPr lang="es-CO" sz="1100" b="1" dirty="0">
                        <a:latin typeface="Arial Narrow" pitchFamily="34" charset="0"/>
                      </a:endParaRPr>
                    </a:p>
                  </a:txBody>
                  <a:tcPr marL="91393" marR="91393" marT="35961" marB="35961">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extLst>
              </a:tr>
              <a:tr h="1402981">
                <a:tc vMerge="1">
                  <a:txBody>
                    <a:bodyPr/>
                    <a:lstStyle/>
                    <a:p>
                      <a:endParaRPr lang="es-CO"/>
                    </a:p>
                  </a:txBody>
                  <a:tcPr/>
                </a:tc>
                <a:tc>
                  <a:txBody>
                    <a:bodyPr/>
                    <a:lstStyle/>
                    <a:p>
                      <a:pPr algn="just"/>
                      <a:r>
                        <a:rPr lang="es-CO" sz="1050" b="1" kern="1200" spc="0" baseline="0" dirty="0" smtClean="0">
                          <a:solidFill>
                            <a:schemeClr val="tx1"/>
                          </a:solidFill>
                          <a:latin typeface="Arial Narrow" pitchFamily="34" charset="0"/>
                          <a:ea typeface="+mn-ea"/>
                          <a:cs typeface="+mn-cs"/>
                        </a:rPr>
                        <a:t>BOYACÁ</a:t>
                      </a:r>
                      <a:r>
                        <a:rPr lang="es-CO" sz="1050" b="0" kern="1200" spc="0" baseline="0" dirty="0" smtClean="0">
                          <a:solidFill>
                            <a:schemeClr val="tx1"/>
                          </a:solidFill>
                          <a:latin typeface="Arial Narrow" pitchFamily="34" charset="0"/>
                          <a:ea typeface="+mn-ea"/>
                          <a:cs typeface="+mn-cs"/>
                        </a:rPr>
                        <a:t>: </a:t>
                      </a:r>
                      <a:r>
                        <a:rPr lang="es-CO" sz="1050" b="0" kern="1200" spc="0" baseline="0" dirty="0" err="1" smtClean="0">
                          <a:solidFill>
                            <a:schemeClr val="tx1"/>
                          </a:solidFill>
                          <a:latin typeface="Arial Narrow" pitchFamily="34" charset="0"/>
                          <a:ea typeface="+mn-ea"/>
                          <a:cs typeface="+mn-cs"/>
                        </a:rPr>
                        <a:t>Cuítiva</a:t>
                      </a:r>
                      <a:r>
                        <a:rPr lang="es-CO" sz="1050" b="0" kern="1200" spc="0" baseline="0" dirty="0" smtClean="0">
                          <a:solidFill>
                            <a:schemeClr val="tx1"/>
                          </a:solidFill>
                          <a:latin typeface="Arial Narrow" pitchFamily="34" charset="0"/>
                          <a:ea typeface="+mn-ea"/>
                          <a:cs typeface="+mn-cs"/>
                        </a:rPr>
                        <a:t>, Iza, La Uvita, Tunja y Tuta.</a:t>
                      </a:r>
                    </a:p>
                    <a:p>
                      <a:pPr algn="just"/>
                      <a:r>
                        <a:rPr lang="es-CO" sz="1050" b="1" kern="1200" spc="0" baseline="0" dirty="0" smtClean="0">
                          <a:solidFill>
                            <a:schemeClr val="tx1"/>
                          </a:solidFill>
                          <a:latin typeface="Arial Narrow" pitchFamily="34" charset="0"/>
                          <a:ea typeface="+mn-ea"/>
                          <a:cs typeface="+mn-cs"/>
                        </a:rPr>
                        <a:t>CAUCA:  </a:t>
                      </a:r>
                      <a:r>
                        <a:rPr lang="es-CO" sz="1050" b="0" kern="1200" spc="0" baseline="0" dirty="0" smtClean="0">
                          <a:solidFill>
                            <a:schemeClr val="tx1"/>
                          </a:solidFill>
                          <a:latin typeface="Arial Narrow" pitchFamily="34" charset="0"/>
                          <a:ea typeface="+mn-ea"/>
                          <a:cs typeface="+mn-cs"/>
                        </a:rPr>
                        <a:t>Caloto, </a:t>
                      </a:r>
                      <a:r>
                        <a:rPr lang="es-CO" sz="1050" b="0" kern="1200" spc="0" baseline="0" dirty="0" err="1" smtClean="0">
                          <a:solidFill>
                            <a:schemeClr val="tx1"/>
                          </a:solidFill>
                          <a:latin typeface="Arial Narrow" pitchFamily="34" charset="0"/>
                          <a:ea typeface="+mn-ea"/>
                          <a:cs typeface="+mn-cs"/>
                        </a:rPr>
                        <a:t>Guachene</a:t>
                      </a:r>
                      <a:r>
                        <a:rPr lang="es-CO" sz="1050" b="0" kern="1200" spc="0" baseline="0" dirty="0" smtClean="0">
                          <a:solidFill>
                            <a:schemeClr val="tx1"/>
                          </a:solidFill>
                          <a:latin typeface="Arial Narrow" pitchFamily="34" charset="0"/>
                          <a:ea typeface="+mn-ea"/>
                          <a:cs typeface="+mn-cs"/>
                        </a:rPr>
                        <a:t>, Padilla, Popayán, Puerto Tejada, Puracé (Coconuco), Santander De </a:t>
                      </a:r>
                      <a:r>
                        <a:rPr lang="es-CO" sz="1050" b="0" kern="1200" spc="0" baseline="0" dirty="0" err="1" smtClean="0">
                          <a:solidFill>
                            <a:schemeClr val="tx1"/>
                          </a:solidFill>
                          <a:latin typeface="Arial Narrow" pitchFamily="34" charset="0"/>
                          <a:ea typeface="+mn-ea"/>
                          <a:cs typeface="+mn-cs"/>
                        </a:rPr>
                        <a:t>Quilichao</a:t>
                      </a:r>
                      <a:r>
                        <a:rPr lang="es-CO" sz="1050" b="0" kern="1200" spc="0" baseline="0" dirty="0" smtClean="0">
                          <a:solidFill>
                            <a:schemeClr val="tx1"/>
                          </a:solidFill>
                          <a:latin typeface="Arial Narrow" pitchFamily="34" charset="0"/>
                          <a:ea typeface="+mn-ea"/>
                          <a:cs typeface="+mn-cs"/>
                        </a:rPr>
                        <a:t> y Villa Rica.</a:t>
                      </a:r>
                    </a:p>
                    <a:p>
                      <a:pPr algn="just"/>
                      <a:r>
                        <a:rPr lang="es-CO" sz="1050" b="1" kern="1200" spc="0" baseline="0" dirty="0" smtClean="0">
                          <a:solidFill>
                            <a:schemeClr val="tx1"/>
                          </a:solidFill>
                          <a:latin typeface="Arial Narrow" pitchFamily="34" charset="0"/>
                          <a:ea typeface="+mn-ea"/>
                          <a:cs typeface="+mn-cs"/>
                        </a:rPr>
                        <a:t>CUNDINAMARCA</a:t>
                      </a:r>
                      <a:r>
                        <a:rPr lang="es-CO" sz="1050" b="0" kern="1200" spc="0" baseline="0" dirty="0" smtClean="0">
                          <a:solidFill>
                            <a:schemeClr val="tx1"/>
                          </a:solidFill>
                          <a:latin typeface="Arial Narrow" pitchFamily="34" charset="0"/>
                          <a:ea typeface="+mn-ea"/>
                          <a:cs typeface="+mn-cs"/>
                        </a:rPr>
                        <a:t>: </a:t>
                      </a:r>
                      <a:r>
                        <a:rPr lang="es-CO" sz="1050" b="0" kern="1200" spc="0" baseline="0" dirty="0" err="1" smtClean="0">
                          <a:solidFill>
                            <a:schemeClr val="tx1"/>
                          </a:solidFill>
                          <a:latin typeface="Arial Narrow" pitchFamily="34" charset="0"/>
                          <a:ea typeface="+mn-ea"/>
                          <a:cs typeface="+mn-cs"/>
                        </a:rPr>
                        <a:t>Cajicá</a:t>
                      </a:r>
                      <a:r>
                        <a:rPr lang="es-CO" sz="1050" b="0" kern="1200" spc="0" baseline="0" dirty="0" smtClean="0">
                          <a:solidFill>
                            <a:schemeClr val="tx1"/>
                          </a:solidFill>
                          <a:latin typeface="Arial Narrow" pitchFamily="34" charset="0"/>
                          <a:ea typeface="+mn-ea"/>
                          <a:cs typeface="+mn-cs"/>
                        </a:rPr>
                        <a:t>, Chía, </a:t>
                      </a:r>
                      <a:r>
                        <a:rPr lang="es-CO" sz="1050" b="0" kern="1200" spc="0" baseline="0" dirty="0" err="1" smtClean="0">
                          <a:solidFill>
                            <a:schemeClr val="tx1"/>
                          </a:solidFill>
                          <a:latin typeface="Arial Narrow" pitchFamily="34" charset="0"/>
                          <a:ea typeface="+mn-ea"/>
                          <a:cs typeface="+mn-cs"/>
                        </a:rPr>
                        <a:t>Cogua</a:t>
                      </a:r>
                      <a:r>
                        <a:rPr lang="es-CO" sz="1050" b="0" kern="1200" spc="0" baseline="0" dirty="0" smtClean="0">
                          <a:solidFill>
                            <a:schemeClr val="tx1"/>
                          </a:solidFill>
                          <a:latin typeface="Arial Narrow" pitchFamily="34" charset="0"/>
                          <a:ea typeface="+mn-ea"/>
                          <a:cs typeface="+mn-cs"/>
                        </a:rPr>
                        <a:t>, Cota, Girardot, Guasca, Guataquí, Madrid, Nariño, Sopó, </a:t>
                      </a:r>
                      <a:r>
                        <a:rPr lang="es-CO" sz="1050" b="0" kern="1200" spc="0" baseline="0" dirty="0" err="1" smtClean="0">
                          <a:solidFill>
                            <a:schemeClr val="tx1"/>
                          </a:solidFill>
                          <a:latin typeface="Arial Narrow" pitchFamily="34" charset="0"/>
                          <a:ea typeface="+mn-ea"/>
                          <a:cs typeface="+mn-cs"/>
                        </a:rPr>
                        <a:t>Tenjo</a:t>
                      </a:r>
                      <a:r>
                        <a:rPr lang="es-CO" sz="1050" b="0" kern="1200" spc="0" baseline="0" dirty="0" smtClean="0">
                          <a:solidFill>
                            <a:schemeClr val="tx1"/>
                          </a:solidFill>
                          <a:latin typeface="Arial Narrow" pitchFamily="34" charset="0"/>
                          <a:ea typeface="+mn-ea"/>
                          <a:cs typeface="+mn-cs"/>
                        </a:rPr>
                        <a:t>, </a:t>
                      </a:r>
                      <a:r>
                        <a:rPr lang="es-CO" sz="1050" b="0" kern="1200" spc="0" baseline="0" dirty="0" err="1" smtClean="0">
                          <a:solidFill>
                            <a:schemeClr val="tx1"/>
                          </a:solidFill>
                          <a:latin typeface="Arial Narrow" pitchFamily="34" charset="0"/>
                          <a:ea typeface="+mn-ea"/>
                          <a:cs typeface="+mn-cs"/>
                        </a:rPr>
                        <a:t>Tocancipá</a:t>
                      </a:r>
                      <a:r>
                        <a:rPr lang="es-CO" sz="1050" b="0" kern="1200" spc="0" baseline="0" dirty="0" smtClean="0">
                          <a:solidFill>
                            <a:schemeClr val="tx1"/>
                          </a:solidFill>
                          <a:latin typeface="Arial Narrow" pitchFamily="34" charset="0"/>
                          <a:ea typeface="+mn-ea"/>
                          <a:cs typeface="+mn-cs"/>
                        </a:rPr>
                        <a:t> y </a:t>
                      </a:r>
                      <a:r>
                        <a:rPr lang="es-CO" sz="1050" b="0" kern="1200" spc="0" baseline="0" dirty="0" err="1" smtClean="0">
                          <a:solidFill>
                            <a:schemeClr val="tx1"/>
                          </a:solidFill>
                          <a:latin typeface="Arial Narrow" pitchFamily="34" charset="0"/>
                          <a:ea typeface="+mn-ea"/>
                          <a:cs typeface="+mn-cs"/>
                        </a:rPr>
                        <a:t>Útica</a:t>
                      </a:r>
                      <a:r>
                        <a:rPr lang="es-CO" sz="1050" b="0" kern="1200" spc="0" baseline="0" dirty="0" smtClean="0">
                          <a:solidFill>
                            <a:schemeClr val="tx1"/>
                          </a:solidFill>
                          <a:latin typeface="Arial Narrow" pitchFamily="34" charset="0"/>
                          <a:ea typeface="+mn-ea"/>
                          <a:cs typeface="+mn-cs"/>
                        </a:rPr>
                        <a:t>.</a:t>
                      </a:r>
                    </a:p>
                    <a:p>
                      <a:pPr algn="just"/>
                      <a:r>
                        <a:rPr lang="es-CO" sz="1050" b="1" kern="1200" spc="0" baseline="0" dirty="0" smtClean="0">
                          <a:solidFill>
                            <a:schemeClr val="tx1"/>
                          </a:solidFill>
                          <a:latin typeface="Arial Narrow" pitchFamily="34" charset="0"/>
                          <a:ea typeface="+mn-ea"/>
                          <a:cs typeface="+mn-cs"/>
                        </a:rPr>
                        <a:t>HUILA</a:t>
                      </a:r>
                      <a:r>
                        <a:rPr lang="es-CO" sz="1050" b="0" kern="1200" spc="0" baseline="0" dirty="0" smtClean="0">
                          <a:solidFill>
                            <a:schemeClr val="tx1"/>
                          </a:solidFill>
                          <a:latin typeface="Arial Narrow" pitchFamily="34" charset="0"/>
                          <a:ea typeface="+mn-ea"/>
                          <a:cs typeface="+mn-cs"/>
                        </a:rPr>
                        <a:t>: Agrado, Altamira, </a:t>
                      </a:r>
                      <a:r>
                        <a:rPr lang="es-CO" sz="1050" b="0" kern="1200" spc="0" baseline="0" dirty="0" err="1" smtClean="0">
                          <a:solidFill>
                            <a:schemeClr val="tx1"/>
                          </a:solidFill>
                          <a:latin typeface="Arial Narrow" pitchFamily="34" charset="0"/>
                          <a:ea typeface="+mn-ea"/>
                          <a:cs typeface="+mn-cs"/>
                        </a:rPr>
                        <a:t>Baraya</a:t>
                      </a:r>
                      <a:r>
                        <a:rPr lang="es-CO" sz="1050" b="0" kern="1200" spc="0" baseline="0" dirty="0" smtClean="0">
                          <a:solidFill>
                            <a:schemeClr val="tx1"/>
                          </a:solidFill>
                          <a:latin typeface="Arial Narrow" pitchFamily="34" charset="0"/>
                          <a:ea typeface="+mn-ea"/>
                          <a:cs typeface="+mn-cs"/>
                        </a:rPr>
                        <a:t>, Colombia, Garzón, Íquira, Palermo, Tello y Teruel, </a:t>
                      </a:r>
                      <a:r>
                        <a:rPr lang="es-CO" sz="1050" b="0" kern="1200" spc="0" baseline="0" dirty="0" err="1" smtClean="0">
                          <a:solidFill>
                            <a:schemeClr val="tx1"/>
                          </a:solidFill>
                          <a:latin typeface="Arial Narrow" pitchFamily="34" charset="0"/>
                          <a:ea typeface="+mn-ea"/>
                          <a:cs typeface="+mn-cs"/>
                        </a:rPr>
                        <a:t>Villavieja</a:t>
                      </a:r>
                      <a:r>
                        <a:rPr lang="es-CO" sz="1050" b="0" kern="1200" spc="0" baseline="0" dirty="0" smtClean="0">
                          <a:solidFill>
                            <a:schemeClr val="tx1"/>
                          </a:solidFill>
                          <a:latin typeface="Arial Narrow" pitchFamily="34" charset="0"/>
                          <a:ea typeface="+mn-ea"/>
                          <a:cs typeface="+mn-cs"/>
                        </a:rPr>
                        <a:t>.</a:t>
                      </a:r>
                    </a:p>
                    <a:p>
                      <a:pPr algn="just"/>
                      <a:r>
                        <a:rPr lang="es-CO" sz="1050" b="1" kern="1200" spc="0" baseline="0" dirty="0" smtClean="0">
                          <a:solidFill>
                            <a:schemeClr val="tx1"/>
                          </a:solidFill>
                          <a:latin typeface="Arial Narrow" pitchFamily="34" charset="0"/>
                          <a:ea typeface="+mn-ea"/>
                          <a:cs typeface="+mn-cs"/>
                        </a:rPr>
                        <a:t>NARIÑO</a:t>
                      </a:r>
                      <a:r>
                        <a:rPr lang="es-CO" sz="1050" b="0" kern="1200" spc="0" baseline="0" dirty="0" smtClean="0">
                          <a:solidFill>
                            <a:schemeClr val="tx1"/>
                          </a:solidFill>
                          <a:latin typeface="Arial Narrow" pitchFamily="34" charset="0"/>
                          <a:ea typeface="+mn-ea"/>
                          <a:cs typeface="+mn-cs"/>
                        </a:rPr>
                        <a:t>: Funes, Ospina y </a:t>
                      </a:r>
                      <a:r>
                        <a:rPr lang="es-CO" sz="1050" b="0" kern="1200" spc="0" baseline="0" dirty="0" err="1" smtClean="0">
                          <a:solidFill>
                            <a:schemeClr val="tx1"/>
                          </a:solidFill>
                          <a:latin typeface="Arial Narrow" pitchFamily="34" charset="0"/>
                          <a:ea typeface="+mn-ea"/>
                          <a:cs typeface="+mn-cs"/>
                        </a:rPr>
                        <a:t>Pupiales</a:t>
                      </a:r>
                      <a:r>
                        <a:rPr lang="es-CO" sz="1050" b="0" kern="1200" spc="0" baseline="0" dirty="0" smtClean="0">
                          <a:solidFill>
                            <a:schemeClr val="tx1"/>
                          </a:solidFill>
                          <a:latin typeface="Arial Narrow" pitchFamily="34" charset="0"/>
                          <a:ea typeface="+mn-ea"/>
                          <a:cs typeface="+mn-cs"/>
                        </a:rPr>
                        <a:t>.</a:t>
                      </a:r>
                    </a:p>
                    <a:p>
                      <a:pPr algn="just"/>
                      <a:r>
                        <a:rPr lang="es-CO" sz="1050" b="1" kern="1200" spc="0" baseline="0" dirty="0" smtClean="0">
                          <a:solidFill>
                            <a:schemeClr val="tx1"/>
                          </a:solidFill>
                          <a:latin typeface="Arial Narrow" pitchFamily="34" charset="0"/>
                          <a:ea typeface="+mn-ea"/>
                          <a:cs typeface="+mn-cs"/>
                        </a:rPr>
                        <a:t>QUINDÍO: </a:t>
                      </a:r>
                      <a:r>
                        <a:rPr lang="es-CO" sz="1050" b="0" kern="1200" spc="0" baseline="0" dirty="0" smtClean="0">
                          <a:solidFill>
                            <a:schemeClr val="tx1"/>
                          </a:solidFill>
                          <a:latin typeface="Arial Narrow" pitchFamily="34" charset="0"/>
                          <a:ea typeface="+mn-ea"/>
                          <a:cs typeface="+mn-cs"/>
                        </a:rPr>
                        <a:t>Armenia, Circasia, Montenegro y Quimbaya.</a:t>
                      </a:r>
                    </a:p>
                    <a:p>
                      <a:pPr algn="just"/>
                      <a:r>
                        <a:rPr lang="es-CO" sz="1050" b="1" kern="1200" spc="0" baseline="0" dirty="0" smtClean="0">
                          <a:solidFill>
                            <a:schemeClr val="tx1"/>
                          </a:solidFill>
                          <a:latin typeface="Arial Narrow" pitchFamily="34" charset="0"/>
                          <a:ea typeface="+mn-ea"/>
                          <a:cs typeface="+mn-cs"/>
                        </a:rPr>
                        <a:t>NORTE DE SANTANDER</a:t>
                      </a:r>
                      <a:r>
                        <a:rPr lang="es-CO" sz="1050" b="0" kern="1200" spc="0" baseline="0" dirty="0" smtClean="0">
                          <a:solidFill>
                            <a:schemeClr val="tx1"/>
                          </a:solidFill>
                          <a:latin typeface="Arial Narrow" pitchFamily="34" charset="0"/>
                          <a:ea typeface="+mn-ea"/>
                          <a:cs typeface="+mn-cs"/>
                        </a:rPr>
                        <a:t>: Cúcuta.</a:t>
                      </a:r>
                    </a:p>
                  </a:txBody>
                  <a:tcPr marL="91393" marR="91393" marT="35961" marB="35961">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extLst>
              </a:tr>
            </a:tbl>
          </a:graphicData>
        </a:graphic>
      </p:graphicFrame>
      <p:graphicFrame>
        <p:nvGraphicFramePr>
          <p:cNvPr id="4" name="Tabla 9"/>
          <p:cNvGraphicFramePr>
            <a:graphicFrameLocks noGrp="1"/>
          </p:cNvGraphicFramePr>
          <p:nvPr>
            <p:extLst>
              <p:ext uri="{D42A27DB-BD31-4B8C-83A1-F6EECF244321}">
                <p14:modId xmlns:p14="http://schemas.microsoft.com/office/powerpoint/2010/main" val="4195684178"/>
              </p:ext>
            </p:extLst>
          </p:nvPr>
        </p:nvGraphicFramePr>
        <p:xfrm>
          <a:off x="360363" y="1834255"/>
          <a:ext cx="5778500" cy="931906"/>
        </p:xfrm>
        <a:graphic>
          <a:graphicData uri="http://schemas.openxmlformats.org/drawingml/2006/table">
            <a:tbl>
              <a:tblPr/>
              <a:tblGrid>
                <a:gridCol w="985479">
                  <a:extLst>
                    <a:ext uri="{9D8B030D-6E8A-4147-A177-3AD203B41FA5}"/>
                  </a:extLst>
                </a:gridCol>
                <a:gridCol w="4793021">
                  <a:extLst>
                    <a:ext uri="{9D8B030D-6E8A-4147-A177-3AD203B41FA5}"/>
                  </a:extLst>
                </a:gridCol>
              </a:tblGrid>
              <a:tr h="285224">
                <a:tc gridSpan="2">
                  <a:txBody>
                    <a:bodyPr/>
                    <a:lstStyle/>
                    <a:p>
                      <a:pPr algn="ctr"/>
                      <a:r>
                        <a:rPr lang="es-CO" sz="1400" b="1" dirty="0" smtClean="0">
                          <a:solidFill>
                            <a:srgbClr val="00446B"/>
                          </a:solidFill>
                          <a:latin typeface="Arial Narrow" pitchFamily="34" charset="0"/>
                        </a:rPr>
                        <a:t>REGIÓN CARIBE</a:t>
                      </a:r>
                      <a:endParaRPr lang="es-CO" sz="1400" b="1" dirty="0">
                        <a:solidFill>
                          <a:srgbClr val="00446B"/>
                        </a:solidFill>
                        <a:latin typeface="Arial Narrow" pitchFamily="34" charset="0"/>
                      </a:endParaRPr>
                    </a:p>
                  </a:txBody>
                  <a:tcPr marL="91393" marR="91393" marT="35944" marB="35944">
                    <a:lnL w="12700" cmpd="sng">
                      <a:solidFill>
                        <a:schemeClr val="bg1">
                          <a:lumMod val="65000"/>
                        </a:schemeClr>
                      </a:solidFill>
                      <a:prstDash val="solid"/>
                    </a:lnL>
                    <a:lnR w="12700" cmpd="sng">
                      <a:solidFill>
                        <a:schemeClr val="bg1">
                          <a:lumMod val="65000"/>
                        </a:schemeClr>
                      </a:solidFill>
                      <a:prstDash val="solid"/>
                    </a:lnR>
                    <a:lnT w="12700" cmpd="sng">
                      <a:solidFill>
                        <a:schemeClr val="bg1">
                          <a:lumMod val="65000"/>
                        </a:schemeClr>
                      </a:solidFill>
                      <a:prstDash val="solid"/>
                    </a:lnT>
                    <a:lnB w="12700" cap="flat" cmpd="sng" algn="ctr">
                      <a:solidFill>
                        <a:schemeClr val="bg1">
                          <a:lumMod val="65000"/>
                        </a:schemeClr>
                      </a:solidFill>
                      <a:prstDash val="solid"/>
                      <a:round/>
                      <a:headEnd type="none" w="med" len="med"/>
                      <a:tailEnd type="none" w="med" len="med"/>
                    </a:lnB>
                  </a:tcPr>
                </a:tc>
                <a:tc hMerge="1">
                  <a:txBody>
                    <a:bodyPr/>
                    <a:lstStyle/>
                    <a:p>
                      <a:endParaRPr lang="es-CO"/>
                    </a:p>
                  </a:txBody>
                  <a:tcPr/>
                </a:tc>
                <a:extLst>
                  <a:ext uri="{0D108BD9-81ED-4DB2-BD59-A6C34878D82A}"/>
                </a:extLst>
              </a:tr>
              <a:tr h="239509">
                <a:tc rowSpan="2">
                  <a:txBody>
                    <a:bodyPr/>
                    <a:lstStyle/>
                    <a:p>
                      <a:pPr algn="ctr"/>
                      <a:r>
                        <a:rPr lang="es-CO" sz="1100" b="1" spc="0" baseline="0" dirty="0" smtClean="0">
                          <a:solidFill>
                            <a:schemeClr val="tx1"/>
                          </a:solidFill>
                          <a:effectLst/>
                          <a:latin typeface="Arial Narrow" pitchFamily="34" charset="0"/>
                        </a:rPr>
                        <a:t>ALERTA NARANJA</a:t>
                      </a:r>
                      <a:endParaRPr lang="es-CO" sz="1100" b="1" spc="0" baseline="0" dirty="0">
                        <a:solidFill>
                          <a:schemeClr val="tx1"/>
                        </a:solidFill>
                        <a:effectLst/>
                        <a:latin typeface="Arial Narrow" pitchFamily="34" charset="0"/>
                      </a:endParaRPr>
                    </a:p>
                  </a:txBody>
                  <a:tcPr marL="91393" marR="91393" marT="35944" marB="35944"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E953C"/>
                    </a:solidFill>
                  </a:tcPr>
                </a:tc>
                <a:tc>
                  <a:txBody>
                    <a:bodyPr/>
                    <a:lstStyle/>
                    <a:p>
                      <a:pPr algn="ctr"/>
                      <a:r>
                        <a:rPr lang="es-CO" sz="1100" b="1" dirty="0" smtClean="0">
                          <a:latin typeface="Arial Narrow" pitchFamily="34" charset="0"/>
                        </a:rPr>
                        <a:t>SITIOS</a:t>
                      </a:r>
                      <a:r>
                        <a:rPr lang="es-CO" sz="1100" b="1" baseline="0" dirty="0" smtClean="0">
                          <a:latin typeface="Arial Narrow" pitchFamily="34" charset="0"/>
                        </a:rPr>
                        <a:t> PARA LOS CUALES SE GENERA LA ALERTA</a:t>
                      </a:r>
                      <a:endParaRPr lang="es-CO" sz="1100" b="1" dirty="0">
                        <a:latin typeface="Arial Narrow" pitchFamily="34" charset="0"/>
                      </a:endParaRPr>
                    </a:p>
                  </a:txBody>
                  <a:tcPr marL="91393" marR="91393" marT="35944" marB="35944">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extLst>
              </a:tr>
              <a:tr h="407130">
                <a:tc vMerge="1">
                  <a:txBody>
                    <a:bodyPr/>
                    <a:lstStyle/>
                    <a:p>
                      <a:endParaRPr lang="es-CO"/>
                    </a:p>
                  </a:txBody>
                  <a:tcPr/>
                </a:tc>
                <a:tc>
                  <a:txBody>
                    <a:bodyPr/>
                    <a:lstStyle/>
                    <a:p>
                      <a:pPr marL="0" marR="0" indent="0" algn="just" defTabSz="648035" rtl="0" eaLnBrk="1" fontAlgn="auto" latinLnBrk="0" hangingPunct="1">
                        <a:lnSpc>
                          <a:spcPct val="100000"/>
                        </a:lnSpc>
                        <a:spcBef>
                          <a:spcPts val="0"/>
                        </a:spcBef>
                        <a:spcAft>
                          <a:spcPts val="0"/>
                        </a:spcAft>
                        <a:buClrTx/>
                        <a:buSzTx/>
                        <a:buFontTx/>
                        <a:buNone/>
                        <a:tabLst/>
                        <a:defRPr/>
                      </a:pPr>
                      <a:r>
                        <a:rPr lang="es-CO" sz="1050" b="1" kern="1200" dirty="0" smtClean="0">
                          <a:solidFill>
                            <a:schemeClr val="tx1"/>
                          </a:solidFill>
                          <a:latin typeface="Arial Narrow" pitchFamily="34" charset="0"/>
                          <a:ea typeface="+mn-ea"/>
                          <a:cs typeface="+mn-cs"/>
                        </a:rPr>
                        <a:t>CESAR</a:t>
                      </a:r>
                      <a:r>
                        <a:rPr lang="es-CO" sz="1050" b="0" kern="1200" dirty="0" smtClean="0">
                          <a:solidFill>
                            <a:schemeClr val="tx1"/>
                          </a:solidFill>
                          <a:latin typeface="Arial Narrow" pitchFamily="34" charset="0"/>
                          <a:ea typeface="+mn-ea"/>
                          <a:cs typeface="+mn-cs"/>
                        </a:rPr>
                        <a:t>: Agustín Codazzi y El Paso.</a:t>
                      </a: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b="1" kern="1200" dirty="0" smtClean="0">
                          <a:solidFill>
                            <a:schemeClr val="tx1"/>
                          </a:solidFill>
                          <a:latin typeface="Arial Narrow" pitchFamily="34" charset="0"/>
                          <a:ea typeface="+mn-ea"/>
                          <a:cs typeface="+mn-cs"/>
                        </a:rPr>
                        <a:t>LA</a:t>
                      </a:r>
                      <a:r>
                        <a:rPr lang="es-CO" sz="1050" b="0" kern="1200" dirty="0" smtClean="0">
                          <a:solidFill>
                            <a:schemeClr val="tx1"/>
                          </a:solidFill>
                          <a:latin typeface="Arial Narrow" pitchFamily="34" charset="0"/>
                          <a:ea typeface="+mn-ea"/>
                          <a:cs typeface="+mn-cs"/>
                        </a:rPr>
                        <a:t> </a:t>
                      </a:r>
                      <a:r>
                        <a:rPr lang="es-CO" sz="1050" b="1" kern="1200" dirty="0" smtClean="0">
                          <a:solidFill>
                            <a:schemeClr val="tx1"/>
                          </a:solidFill>
                          <a:latin typeface="Arial Narrow" pitchFamily="34" charset="0"/>
                          <a:ea typeface="+mn-ea"/>
                          <a:cs typeface="+mn-cs"/>
                        </a:rPr>
                        <a:t>GUAJIRA</a:t>
                      </a:r>
                      <a:r>
                        <a:rPr lang="es-CO" sz="1050" b="0" kern="1200" dirty="0" smtClean="0">
                          <a:solidFill>
                            <a:schemeClr val="tx1"/>
                          </a:solidFill>
                          <a:latin typeface="Arial Narrow" pitchFamily="34" charset="0"/>
                          <a:ea typeface="+mn-ea"/>
                          <a:cs typeface="+mn-cs"/>
                        </a:rPr>
                        <a:t>: Maicao</a:t>
                      </a:r>
                    </a:p>
                  </a:txBody>
                  <a:tcPr marL="91393" marR="91393" marT="35944" marB="35944">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extLst>
              </a:tr>
            </a:tbl>
          </a:graphicData>
        </a:graphic>
      </p:graphicFrame>
      <p:graphicFrame>
        <p:nvGraphicFramePr>
          <p:cNvPr id="5" name="Tabla 9"/>
          <p:cNvGraphicFramePr>
            <a:graphicFrameLocks noGrp="1"/>
          </p:cNvGraphicFramePr>
          <p:nvPr>
            <p:extLst>
              <p:ext uri="{D42A27DB-BD31-4B8C-83A1-F6EECF244321}">
                <p14:modId xmlns:p14="http://schemas.microsoft.com/office/powerpoint/2010/main" val="4070594804"/>
              </p:ext>
            </p:extLst>
          </p:nvPr>
        </p:nvGraphicFramePr>
        <p:xfrm>
          <a:off x="360363" y="5660130"/>
          <a:ext cx="5778500" cy="798562"/>
        </p:xfrm>
        <a:graphic>
          <a:graphicData uri="http://schemas.openxmlformats.org/drawingml/2006/table">
            <a:tbl>
              <a:tblPr/>
              <a:tblGrid>
                <a:gridCol w="985479">
                  <a:extLst>
                    <a:ext uri="{9D8B030D-6E8A-4147-A177-3AD203B41FA5}"/>
                  </a:extLst>
                </a:gridCol>
                <a:gridCol w="4793021">
                  <a:extLst>
                    <a:ext uri="{9D8B030D-6E8A-4147-A177-3AD203B41FA5}"/>
                  </a:extLst>
                </a:gridCol>
              </a:tblGrid>
              <a:tr h="285213">
                <a:tc gridSpan="2">
                  <a:txBody>
                    <a:bodyPr/>
                    <a:lstStyle/>
                    <a:p>
                      <a:pPr algn="ctr"/>
                      <a:r>
                        <a:rPr lang="es-CO" sz="1400" b="1" dirty="0" smtClean="0">
                          <a:solidFill>
                            <a:srgbClr val="00446B"/>
                          </a:solidFill>
                          <a:latin typeface="Arial Narrow" pitchFamily="34" charset="0"/>
                        </a:rPr>
                        <a:t>REGIÓN  </a:t>
                      </a:r>
                      <a:r>
                        <a:rPr lang="es-CO" sz="1400" b="1" baseline="0" dirty="0" smtClean="0">
                          <a:solidFill>
                            <a:srgbClr val="00446B"/>
                          </a:solidFill>
                          <a:latin typeface="Arial Narrow" pitchFamily="34" charset="0"/>
                        </a:rPr>
                        <a:t>ORINOQUIA</a:t>
                      </a:r>
                      <a:endParaRPr lang="es-CO" sz="1400" b="1" dirty="0">
                        <a:solidFill>
                          <a:srgbClr val="00446B"/>
                        </a:solidFill>
                        <a:latin typeface="Arial Narrow" pitchFamily="34" charset="0"/>
                      </a:endParaRPr>
                    </a:p>
                  </a:txBody>
                  <a:tcPr marL="91393" marR="91393" marT="35940" marB="35940">
                    <a:lnL w="12700" cmpd="sng">
                      <a:solidFill>
                        <a:schemeClr val="bg1">
                          <a:lumMod val="65000"/>
                        </a:schemeClr>
                      </a:solidFill>
                      <a:prstDash val="solid"/>
                    </a:lnL>
                    <a:lnR w="12700" cmpd="sng">
                      <a:solidFill>
                        <a:schemeClr val="bg1">
                          <a:lumMod val="65000"/>
                        </a:schemeClr>
                      </a:solidFill>
                      <a:prstDash val="solid"/>
                    </a:lnR>
                    <a:lnT w="12700" cmpd="sng">
                      <a:solidFill>
                        <a:schemeClr val="bg1">
                          <a:lumMod val="65000"/>
                        </a:schemeClr>
                      </a:solidFill>
                      <a:prstDash val="solid"/>
                    </a:lnT>
                    <a:lnB w="12700" cap="flat" cmpd="sng" algn="ctr">
                      <a:solidFill>
                        <a:schemeClr val="bg1">
                          <a:lumMod val="65000"/>
                        </a:schemeClr>
                      </a:solidFill>
                      <a:prstDash val="solid"/>
                      <a:round/>
                      <a:headEnd type="none" w="med" len="med"/>
                      <a:tailEnd type="none" w="med" len="med"/>
                    </a:lnB>
                  </a:tcPr>
                </a:tc>
                <a:tc hMerge="1">
                  <a:txBody>
                    <a:bodyPr/>
                    <a:lstStyle/>
                    <a:p>
                      <a:endParaRPr lang="es-CO"/>
                    </a:p>
                  </a:txBody>
                  <a:tcPr/>
                </a:tc>
                <a:extLst>
                  <a:ext uri="{0D108BD9-81ED-4DB2-BD59-A6C34878D82A}"/>
                </a:extLst>
              </a:tr>
              <a:tr h="239498">
                <a:tc rowSpan="2">
                  <a:txBody>
                    <a:bodyPr/>
                    <a:lstStyle/>
                    <a:p>
                      <a:pPr algn="ctr"/>
                      <a:r>
                        <a:rPr lang="es-CO" sz="1100" b="1" spc="0" baseline="0" dirty="0" smtClean="0">
                          <a:solidFill>
                            <a:schemeClr val="tx1"/>
                          </a:solidFill>
                          <a:effectLst/>
                          <a:latin typeface="Arial Narrow" pitchFamily="34" charset="0"/>
                        </a:rPr>
                        <a:t>ALERTA NARANJA</a:t>
                      </a:r>
                      <a:endParaRPr lang="es-CO" sz="1100" b="1" spc="0" baseline="0" dirty="0">
                        <a:solidFill>
                          <a:schemeClr val="tx1"/>
                        </a:solidFill>
                        <a:effectLst/>
                        <a:latin typeface="Arial Narrow" pitchFamily="34" charset="0"/>
                      </a:endParaRPr>
                    </a:p>
                  </a:txBody>
                  <a:tcPr marL="91393" marR="91393" marT="35940" marB="3594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E953C"/>
                    </a:solidFill>
                  </a:tcPr>
                </a:tc>
                <a:tc>
                  <a:txBody>
                    <a:bodyPr/>
                    <a:lstStyle/>
                    <a:p>
                      <a:pPr algn="ctr"/>
                      <a:r>
                        <a:rPr lang="es-CO" sz="1100" b="1" dirty="0" smtClean="0">
                          <a:latin typeface="Arial Narrow" pitchFamily="34" charset="0"/>
                        </a:rPr>
                        <a:t>SITIOS</a:t>
                      </a:r>
                      <a:r>
                        <a:rPr lang="es-CO" sz="1100" b="1" baseline="0" dirty="0" smtClean="0">
                          <a:latin typeface="Arial Narrow" pitchFamily="34" charset="0"/>
                        </a:rPr>
                        <a:t> PARA LOS CUALES SE GENERA LA ALERTA</a:t>
                      </a:r>
                      <a:endParaRPr lang="es-CO" sz="1100" b="1" dirty="0">
                        <a:latin typeface="Arial Narrow" pitchFamily="34" charset="0"/>
                      </a:endParaRPr>
                    </a:p>
                  </a:txBody>
                  <a:tcPr marL="91393" marR="91393" marT="35940" marB="3594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extLst>
              </a:tr>
              <a:tr h="273802">
                <a:tc vMerge="1">
                  <a:txBody>
                    <a:bodyPr/>
                    <a:lstStyle/>
                    <a:p>
                      <a:endParaRPr lang="es-CO"/>
                    </a:p>
                  </a:txBody>
                  <a:tcPr/>
                </a:tc>
                <a:tc>
                  <a:txBody>
                    <a:bodyPr/>
                    <a:lstStyle/>
                    <a:p>
                      <a:pPr marL="0" marR="0" indent="0" algn="just" defTabSz="648035" rtl="0" eaLnBrk="1" fontAlgn="auto" latinLnBrk="0" hangingPunct="1">
                        <a:lnSpc>
                          <a:spcPct val="100000"/>
                        </a:lnSpc>
                        <a:spcBef>
                          <a:spcPts val="0"/>
                        </a:spcBef>
                        <a:spcAft>
                          <a:spcPts val="0"/>
                        </a:spcAft>
                        <a:buClrTx/>
                        <a:buSzTx/>
                        <a:buFontTx/>
                        <a:buNone/>
                        <a:tabLst/>
                        <a:defRPr/>
                      </a:pPr>
                      <a:r>
                        <a:rPr lang="es-CO" sz="1050" b="1" kern="1200" dirty="0" smtClean="0">
                          <a:solidFill>
                            <a:schemeClr val="tx1"/>
                          </a:solidFill>
                          <a:latin typeface="Arial Narrow" pitchFamily="34" charset="0"/>
                          <a:ea typeface="+mn-ea"/>
                          <a:cs typeface="+mn-cs"/>
                        </a:rPr>
                        <a:t>META</a:t>
                      </a:r>
                      <a:r>
                        <a:rPr lang="es-CO" sz="1050" b="0" kern="1200" dirty="0" smtClean="0">
                          <a:solidFill>
                            <a:schemeClr val="tx1"/>
                          </a:solidFill>
                          <a:latin typeface="Arial Narrow" pitchFamily="34" charset="0"/>
                          <a:ea typeface="+mn-ea"/>
                          <a:cs typeface="+mn-cs"/>
                        </a:rPr>
                        <a:t>: La Macarena,</a:t>
                      </a:r>
                      <a:r>
                        <a:rPr lang="es-CO" sz="1050" b="0" kern="1200" baseline="0" dirty="0" smtClean="0">
                          <a:solidFill>
                            <a:schemeClr val="tx1"/>
                          </a:solidFill>
                          <a:latin typeface="Arial Narrow" pitchFamily="34" charset="0"/>
                          <a:ea typeface="+mn-ea"/>
                          <a:cs typeface="+mn-cs"/>
                        </a:rPr>
                        <a:t> </a:t>
                      </a:r>
                      <a:r>
                        <a:rPr lang="es-CO" sz="1050" b="0" kern="1200" dirty="0" smtClean="0">
                          <a:solidFill>
                            <a:schemeClr val="tx1"/>
                          </a:solidFill>
                          <a:latin typeface="Arial Narrow" pitchFamily="34" charset="0"/>
                          <a:ea typeface="+mn-ea"/>
                          <a:cs typeface="+mn-cs"/>
                        </a:rPr>
                        <a:t>Uribe.</a:t>
                      </a:r>
                    </a:p>
                  </a:txBody>
                  <a:tcPr marL="91393" marR="91393" marT="35940" marB="3594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extLst>
              </a:tr>
            </a:tbl>
          </a:graphicData>
        </a:graphic>
      </p:graphicFrame>
      <p:graphicFrame>
        <p:nvGraphicFramePr>
          <p:cNvPr id="6" name="Tabla 9"/>
          <p:cNvGraphicFramePr>
            <a:graphicFrameLocks noGrp="1"/>
          </p:cNvGraphicFramePr>
          <p:nvPr>
            <p:extLst>
              <p:ext uri="{D42A27DB-BD31-4B8C-83A1-F6EECF244321}">
                <p14:modId xmlns:p14="http://schemas.microsoft.com/office/powerpoint/2010/main" val="2976870659"/>
              </p:ext>
            </p:extLst>
          </p:nvPr>
        </p:nvGraphicFramePr>
        <p:xfrm>
          <a:off x="360363" y="6604693"/>
          <a:ext cx="5778500" cy="798561"/>
        </p:xfrm>
        <a:graphic>
          <a:graphicData uri="http://schemas.openxmlformats.org/drawingml/2006/table">
            <a:tbl>
              <a:tblPr/>
              <a:tblGrid>
                <a:gridCol w="985479">
                  <a:extLst>
                    <a:ext uri="{9D8B030D-6E8A-4147-A177-3AD203B41FA5}"/>
                  </a:extLst>
                </a:gridCol>
                <a:gridCol w="4793021">
                  <a:extLst>
                    <a:ext uri="{9D8B030D-6E8A-4147-A177-3AD203B41FA5}"/>
                  </a:extLst>
                </a:gridCol>
              </a:tblGrid>
              <a:tr h="285213">
                <a:tc gridSpan="2">
                  <a:txBody>
                    <a:bodyPr/>
                    <a:lstStyle/>
                    <a:p>
                      <a:pPr algn="ctr"/>
                      <a:r>
                        <a:rPr lang="es-CO" sz="1400" b="1" dirty="0" smtClean="0">
                          <a:solidFill>
                            <a:srgbClr val="00446B"/>
                          </a:solidFill>
                          <a:latin typeface="Arial Narrow" pitchFamily="34" charset="0"/>
                        </a:rPr>
                        <a:t>REGIÓN </a:t>
                      </a:r>
                      <a:r>
                        <a:rPr lang="es-CO" sz="1400" b="1" baseline="0" dirty="0" smtClean="0">
                          <a:solidFill>
                            <a:srgbClr val="00446B"/>
                          </a:solidFill>
                          <a:latin typeface="Arial Narrow" pitchFamily="34" charset="0"/>
                        </a:rPr>
                        <a:t>AMAZONIA</a:t>
                      </a:r>
                      <a:endParaRPr lang="es-CO" sz="1400" b="1" dirty="0">
                        <a:solidFill>
                          <a:srgbClr val="00446B"/>
                        </a:solidFill>
                        <a:latin typeface="Arial Narrow" pitchFamily="34" charset="0"/>
                      </a:endParaRPr>
                    </a:p>
                  </a:txBody>
                  <a:tcPr marL="91393" marR="91393" marT="35940" marB="35940">
                    <a:lnL w="12700" cmpd="sng">
                      <a:solidFill>
                        <a:schemeClr val="bg1">
                          <a:lumMod val="65000"/>
                        </a:schemeClr>
                      </a:solidFill>
                      <a:prstDash val="solid"/>
                    </a:lnL>
                    <a:lnR w="12700" cmpd="sng">
                      <a:solidFill>
                        <a:schemeClr val="bg1">
                          <a:lumMod val="65000"/>
                        </a:schemeClr>
                      </a:solidFill>
                      <a:prstDash val="solid"/>
                    </a:lnR>
                    <a:lnT w="12700" cmpd="sng">
                      <a:solidFill>
                        <a:schemeClr val="bg1">
                          <a:lumMod val="65000"/>
                        </a:schemeClr>
                      </a:solidFill>
                      <a:prstDash val="solid"/>
                    </a:lnT>
                    <a:lnB w="12700" cap="flat" cmpd="sng" algn="ctr">
                      <a:solidFill>
                        <a:schemeClr val="bg1">
                          <a:lumMod val="65000"/>
                        </a:schemeClr>
                      </a:solidFill>
                      <a:prstDash val="solid"/>
                      <a:round/>
                      <a:headEnd type="none" w="med" len="med"/>
                      <a:tailEnd type="none" w="med" len="med"/>
                    </a:lnB>
                  </a:tcPr>
                </a:tc>
                <a:tc hMerge="1">
                  <a:txBody>
                    <a:bodyPr/>
                    <a:lstStyle/>
                    <a:p>
                      <a:endParaRPr lang="es-CO"/>
                    </a:p>
                  </a:txBody>
                  <a:tcPr/>
                </a:tc>
                <a:extLst>
                  <a:ext uri="{0D108BD9-81ED-4DB2-BD59-A6C34878D82A}"/>
                </a:extLst>
              </a:tr>
              <a:tr h="239498">
                <a:tc rowSpan="2">
                  <a:txBody>
                    <a:bodyPr/>
                    <a:lstStyle/>
                    <a:p>
                      <a:pPr algn="ctr"/>
                      <a:r>
                        <a:rPr lang="es-CO" sz="1100" b="1" spc="0" baseline="0" dirty="0" smtClean="0">
                          <a:solidFill>
                            <a:schemeClr val="tx1"/>
                          </a:solidFill>
                          <a:effectLst/>
                          <a:latin typeface="Arial Narrow" pitchFamily="34" charset="0"/>
                        </a:rPr>
                        <a:t>ALERTA NARANJA</a:t>
                      </a:r>
                      <a:endParaRPr lang="es-CO" sz="1100" b="1" spc="0" baseline="0" dirty="0">
                        <a:solidFill>
                          <a:schemeClr val="tx1"/>
                        </a:solidFill>
                        <a:effectLst/>
                        <a:latin typeface="Arial Narrow" pitchFamily="34" charset="0"/>
                      </a:endParaRPr>
                    </a:p>
                  </a:txBody>
                  <a:tcPr marL="91393" marR="91393" marT="35940" marB="3594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E953C"/>
                    </a:solidFill>
                  </a:tcPr>
                </a:tc>
                <a:tc>
                  <a:txBody>
                    <a:bodyPr/>
                    <a:lstStyle/>
                    <a:p>
                      <a:pPr algn="ctr"/>
                      <a:r>
                        <a:rPr lang="es-CO" sz="1100" b="1" dirty="0" smtClean="0">
                          <a:latin typeface="Arial Narrow" pitchFamily="34" charset="0"/>
                        </a:rPr>
                        <a:t>SITIOS</a:t>
                      </a:r>
                      <a:r>
                        <a:rPr lang="es-CO" sz="1100" b="1" baseline="0" dirty="0" smtClean="0">
                          <a:latin typeface="Arial Narrow" pitchFamily="34" charset="0"/>
                        </a:rPr>
                        <a:t> PARA LOS CUALES SE GENERA LA ALERTA</a:t>
                      </a:r>
                      <a:endParaRPr lang="es-CO" sz="1100" b="1" dirty="0">
                        <a:latin typeface="Arial Narrow" pitchFamily="34" charset="0"/>
                      </a:endParaRPr>
                    </a:p>
                  </a:txBody>
                  <a:tcPr marL="91393" marR="91393" marT="35940" marB="3594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extLst>
              </a:tr>
              <a:tr h="273801">
                <a:tc vMerge="1">
                  <a:txBody>
                    <a:bodyPr/>
                    <a:lstStyle/>
                    <a:p>
                      <a:endParaRPr lang="es-CO"/>
                    </a:p>
                  </a:txBody>
                  <a:tcPr/>
                </a:tc>
                <a:tc>
                  <a:txBody>
                    <a:bodyPr/>
                    <a:lstStyle/>
                    <a:p>
                      <a:pPr marL="0" marR="0" indent="0" algn="just" defTabSz="648035" rtl="0" eaLnBrk="1" fontAlgn="auto" latinLnBrk="0" hangingPunct="1">
                        <a:lnSpc>
                          <a:spcPct val="100000"/>
                        </a:lnSpc>
                        <a:spcBef>
                          <a:spcPts val="0"/>
                        </a:spcBef>
                        <a:spcAft>
                          <a:spcPts val="0"/>
                        </a:spcAft>
                        <a:buClrTx/>
                        <a:buSzTx/>
                        <a:buFontTx/>
                        <a:buNone/>
                        <a:tabLst/>
                        <a:defRPr/>
                      </a:pPr>
                      <a:r>
                        <a:rPr lang="es-CO" sz="1050" b="1" kern="1200" dirty="0" smtClean="0">
                          <a:solidFill>
                            <a:schemeClr val="tx1"/>
                          </a:solidFill>
                          <a:latin typeface="Arial Narrow" pitchFamily="34" charset="0"/>
                          <a:ea typeface="+mn-ea"/>
                          <a:cs typeface="+mn-cs"/>
                        </a:rPr>
                        <a:t>CAQUETÁ</a:t>
                      </a:r>
                      <a:r>
                        <a:rPr lang="es-CO" sz="1050" b="0" kern="1200" dirty="0" smtClean="0">
                          <a:solidFill>
                            <a:schemeClr val="tx1"/>
                          </a:solidFill>
                          <a:latin typeface="Arial Narrow" pitchFamily="34" charset="0"/>
                          <a:ea typeface="+mn-ea"/>
                          <a:cs typeface="+mn-cs"/>
                        </a:rPr>
                        <a:t>: San Vicente del Caguán.</a:t>
                      </a:r>
                    </a:p>
                  </a:txBody>
                  <a:tcPr marL="91393" marR="91393" marT="35940" marB="3594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extLst>
              </a:tr>
            </a:tbl>
          </a:graphicData>
        </a:graphic>
      </p:graphicFrame>
    </p:spTree>
    <p:extLst>
      <p:ext uri="{BB962C8B-B14F-4D97-AF65-F5344CB8AC3E}">
        <p14:creationId xmlns:p14="http://schemas.microsoft.com/office/powerpoint/2010/main" val="45848234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uadroTexto 20"/>
          <p:cNvSpPr txBox="1"/>
          <p:nvPr/>
        </p:nvSpPr>
        <p:spPr>
          <a:xfrm>
            <a:off x="4050087" y="549175"/>
            <a:ext cx="2264433" cy="846386"/>
          </a:xfrm>
          <a:prstGeom prst="rect">
            <a:avLst/>
          </a:prstGeom>
          <a:noFill/>
        </p:spPr>
        <p:txBody>
          <a:bodyPr wrap="square" rtlCol="0">
            <a:spAutoFit/>
          </a:bodyPr>
          <a:lstStyle/>
          <a:p>
            <a:pPr lvl="0"/>
            <a:r>
              <a:rPr lang="es-CO" sz="700" b="1" dirty="0" smtClean="0">
                <a:solidFill>
                  <a:srgbClr val="C00000"/>
                </a:solidFill>
                <a:latin typeface="Arial Narrow" panose="020B0606020202030204" pitchFamily="34" charset="0"/>
                <a:cs typeface="Arial" panose="020B0604020202020204" pitchFamily="34" charset="0"/>
              </a:rPr>
              <a:t>ALERTA ROJA</a:t>
            </a:r>
            <a:r>
              <a:rPr lang="es-CO" sz="700" dirty="0" smtClean="0">
                <a:solidFill>
                  <a:srgbClr val="C00000"/>
                </a:solidFill>
                <a:latin typeface="Arial Narrow" panose="020B0606020202030204" pitchFamily="34" charset="0"/>
                <a:cs typeface="Arial" panose="020B0604020202020204" pitchFamily="34" charset="0"/>
              </a:rPr>
              <a:t>:</a:t>
            </a:r>
          </a:p>
          <a:p>
            <a:pPr lvl="0" algn="just"/>
            <a:r>
              <a:rPr lang="es-CO" sz="700" dirty="0">
                <a:solidFill>
                  <a:schemeClr val="bg1">
                    <a:lumMod val="50000"/>
                  </a:schemeClr>
                </a:solidFill>
                <a:latin typeface="Arial Narrow" panose="020B0606020202030204" pitchFamily="34" charset="0"/>
              </a:rPr>
              <a:t>Amenaza alta a muy alta por deslizamientos de tierra detonados por lluvias, localizados en los siguientes municipios</a:t>
            </a:r>
            <a:r>
              <a:rPr lang="es-CO" sz="700" dirty="0" smtClean="0">
                <a:solidFill>
                  <a:schemeClr val="bg1">
                    <a:lumMod val="50000"/>
                  </a:schemeClr>
                </a:solidFill>
                <a:latin typeface="Arial Narrow" panose="020B0606020202030204" pitchFamily="34" charset="0"/>
              </a:rPr>
              <a:t>:</a:t>
            </a:r>
          </a:p>
          <a:p>
            <a:pPr lvl="0" algn="just"/>
            <a:endParaRPr lang="es-CO" sz="700" dirty="0" smtClean="0">
              <a:solidFill>
                <a:prstClr val="black"/>
              </a:solidFill>
              <a:latin typeface="Arial Narrow" panose="020B0606020202030204" pitchFamily="34" charset="0"/>
            </a:endParaRPr>
          </a:p>
          <a:p>
            <a:pPr lvl="0"/>
            <a:r>
              <a:rPr lang="es-CO" sz="700" b="1" dirty="0">
                <a:solidFill>
                  <a:srgbClr val="F65800"/>
                </a:solidFill>
                <a:latin typeface="Arial Narrow" panose="020B0606020202030204" pitchFamily="34" charset="0"/>
                <a:cs typeface="Arial" panose="020B0604020202020204" pitchFamily="34" charset="0"/>
              </a:rPr>
              <a:t>ALERTA NARANJA</a:t>
            </a:r>
            <a:r>
              <a:rPr lang="es-CO" sz="700" dirty="0">
                <a:solidFill>
                  <a:srgbClr val="F65800"/>
                </a:solidFill>
                <a:latin typeface="Arial Narrow" panose="020B0606020202030204" pitchFamily="34" charset="0"/>
                <a:cs typeface="Arial" panose="020B0604020202020204" pitchFamily="34" charset="0"/>
              </a:rPr>
              <a:t>:</a:t>
            </a:r>
          </a:p>
          <a:p>
            <a:pPr lvl="0" algn="just"/>
            <a:r>
              <a:rPr lang="es-CO" sz="700" dirty="0">
                <a:solidFill>
                  <a:schemeClr val="bg1">
                    <a:lumMod val="50000"/>
                  </a:schemeClr>
                </a:solidFill>
                <a:latin typeface="Arial Narrow" panose="020B0606020202030204" pitchFamily="34" charset="0"/>
              </a:rPr>
              <a:t>Amenaza moderada por deslizamientos de tierra detonados por lluvias, localizados en los siguientes municipios:</a:t>
            </a:r>
            <a:endParaRPr lang="es-CO" sz="801" dirty="0">
              <a:solidFill>
                <a:schemeClr val="bg1">
                  <a:lumMod val="50000"/>
                </a:schemeClr>
              </a:solidFill>
              <a:latin typeface="Arial Narrow" panose="020B0606020202030204" pitchFamily="34" charset="0"/>
            </a:endParaRPr>
          </a:p>
        </p:txBody>
      </p:sp>
      <p:graphicFrame>
        <p:nvGraphicFramePr>
          <p:cNvPr id="3" name="Tabla 2"/>
          <p:cNvGraphicFramePr>
            <a:graphicFrameLocks noGrp="1"/>
          </p:cNvGraphicFramePr>
          <p:nvPr>
            <p:extLst>
              <p:ext uri="{D42A27DB-BD31-4B8C-83A1-F6EECF244321}">
                <p14:modId xmlns:p14="http://schemas.microsoft.com/office/powerpoint/2010/main" val="714335037"/>
              </p:ext>
            </p:extLst>
          </p:nvPr>
        </p:nvGraphicFramePr>
        <p:xfrm>
          <a:off x="359767" y="1745903"/>
          <a:ext cx="5760640" cy="1296144"/>
        </p:xfrm>
        <a:graphic>
          <a:graphicData uri="http://schemas.openxmlformats.org/drawingml/2006/table">
            <a:tbl>
              <a:tblPr/>
              <a:tblGrid>
                <a:gridCol w="954270">
                  <a:extLst>
                    <a:ext uri="{9D8B030D-6E8A-4147-A177-3AD203B41FA5}"/>
                  </a:extLst>
                </a:gridCol>
                <a:gridCol w="4806370">
                  <a:extLst>
                    <a:ext uri="{9D8B030D-6E8A-4147-A177-3AD203B41FA5}"/>
                  </a:extLst>
                </a:gridCol>
              </a:tblGrid>
              <a:tr h="258619">
                <a:tc grid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1400" b="1" dirty="0" smtClean="0">
                          <a:solidFill>
                            <a:srgbClr val="00446B"/>
                          </a:solidFill>
                          <a:latin typeface="Arial Narrow" panose="020B0606020202030204" pitchFamily="34" charset="0"/>
                        </a:rPr>
                        <a:t>REGIÓN ANDINA</a:t>
                      </a:r>
                      <a:endParaRPr lang="es-CO" sz="1400" b="1" dirty="0">
                        <a:solidFill>
                          <a:srgbClr val="00446B"/>
                        </a:solidFill>
                        <a:latin typeface="Arial Narrow" panose="020B0606020202030204" pitchFamily="34" charset="0"/>
                      </a:endParaRPr>
                    </a:p>
                  </a:txBody>
                  <a:tcPr marL="91421" marR="91421" marT="45685" marB="45685">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a:p>
                  </a:txBody>
                  <a:tcPr/>
                </a:tc>
                <a:extLst>
                  <a:ext uri="{0D108BD9-81ED-4DB2-BD59-A6C34878D82A}"/>
                </a:extLst>
              </a:tr>
              <a:tr h="219818">
                <a:tc row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indent="0" algn="ctr"/>
                      <a:r>
                        <a:rPr lang="es-CO" sz="1100" b="1" dirty="0" smtClean="0">
                          <a:solidFill>
                            <a:schemeClr val="tx1"/>
                          </a:solidFill>
                          <a:effectLst/>
                          <a:latin typeface="Arial Narrow" panose="020B0606020202030204" pitchFamily="34" charset="0"/>
                        </a:rPr>
                        <a:t>ALERTA NARANJA</a:t>
                      </a:r>
                      <a:endParaRPr lang="es-CO" sz="1100" b="1" dirty="0">
                        <a:solidFill>
                          <a:schemeClr val="tx1"/>
                        </a:solidFill>
                        <a:effectLst/>
                        <a:latin typeface="Arial Narrow" panose="020B0606020202030204" pitchFamily="34" charset="0"/>
                      </a:endParaRPr>
                    </a:p>
                  </a:txBody>
                  <a:tcPr marL="91421" marR="91421" marT="45685" marB="45685"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mpd="sng">
                      <a:solidFill>
                        <a:sysClr val="window" lastClr="FFFFFF">
                          <a:lumMod val="65000"/>
                        </a:sysClr>
                      </a:solidFill>
                      <a:prstDash val="solid"/>
                    </a:lnB>
                    <a:lnTlToBr w="12700" cmpd="sng">
                      <a:noFill/>
                      <a:prstDash val="solid"/>
                    </a:lnTlToBr>
                    <a:lnBlToTr w="12700" cmpd="sng">
                      <a:noFill/>
                      <a:prstDash val="solid"/>
                    </a:lnBlToTr>
                    <a:solidFill>
                      <a:srgbClr val="FE953C"/>
                    </a:solidFill>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1100" b="1" dirty="0" smtClean="0">
                          <a:latin typeface="Arial Narrow" panose="020B0606020202030204" pitchFamily="34" charset="0"/>
                        </a:rPr>
                        <a:t>SITIOS</a:t>
                      </a:r>
                      <a:r>
                        <a:rPr lang="es-CO" sz="1100" b="1" baseline="0" dirty="0" smtClean="0">
                          <a:latin typeface="Arial Narrow" panose="020B0606020202030204" pitchFamily="34" charset="0"/>
                        </a:rPr>
                        <a:t> PARA LOS CUALES SE GENERA LA ALERTA</a:t>
                      </a:r>
                      <a:endParaRPr lang="es-CO" sz="1100" b="1" dirty="0">
                        <a:latin typeface="Arial Narrow" panose="020B0606020202030204" pitchFamily="34" charset="0"/>
                      </a:endParaRPr>
                    </a:p>
                  </a:txBody>
                  <a:tcPr marL="91421" marR="91421" marT="45685" marB="45685">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r h="732404">
                <a:tc vMerge="1">
                  <a:txBody>
                    <a:bodyPr/>
                    <a:lstStyle/>
                    <a:p>
                      <a:endParaRPr lang="es-CO"/>
                    </a:p>
                  </a:txBody>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marR="0" indent="0" algn="just" defTabSz="648035" rtl="0" eaLnBrk="1" fontAlgn="auto" latinLnBrk="0" hangingPunct="1">
                        <a:lnSpc>
                          <a:spcPct val="100000"/>
                        </a:lnSpc>
                        <a:spcBef>
                          <a:spcPts val="0"/>
                        </a:spcBef>
                        <a:spcAft>
                          <a:spcPts val="0"/>
                        </a:spcAft>
                        <a:buClrTx/>
                        <a:buSzTx/>
                        <a:buFontTx/>
                        <a:buNone/>
                        <a:tabLst/>
                        <a:defRPr/>
                      </a:pPr>
                      <a:r>
                        <a:rPr lang="es-CO" sz="1050" b="1" kern="1200" baseline="0" dirty="0" smtClean="0">
                          <a:solidFill>
                            <a:schemeClr val="tx1"/>
                          </a:solidFill>
                          <a:latin typeface="Arial Narrow" panose="020B0606020202030204" pitchFamily="34" charset="0"/>
                          <a:ea typeface="+mn-ea"/>
                          <a:cs typeface="+mn-cs"/>
                        </a:rPr>
                        <a:t>BOYACÁ: </a:t>
                      </a:r>
                      <a:r>
                        <a:rPr lang="es-CO" sz="1050" b="0" kern="1200" baseline="0" dirty="0" smtClean="0">
                          <a:solidFill>
                            <a:schemeClr val="tx1"/>
                          </a:solidFill>
                          <a:latin typeface="Arial Narrow" panose="020B0606020202030204" pitchFamily="34" charset="0"/>
                          <a:ea typeface="+mn-ea"/>
                          <a:cs typeface="+mn-cs"/>
                        </a:rPr>
                        <a:t>Cubará</a:t>
                      </a:r>
                    </a:p>
                    <a:p>
                      <a:pPr marL="0" marR="0" indent="0" algn="just" defTabSz="648035" rtl="0" eaLnBrk="1" fontAlgn="auto" latinLnBrk="0" hangingPunct="1">
                        <a:lnSpc>
                          <a:spcPct val="100000"/>
                        </a:lnSpc>
                        <a:spcBef>
                          <a:spcPts val="0"/>
                        </a:spcBef>
                        <a:spcAft>
                          <a:spcPts val="0"/>
                        </a:spcAft>
                        <a:buClrTx/>
                        <a:buSzTx/>
                        <a:buFontTx/>
                        <a:buNone/>
                        <a:tabLst/>
                        <a:defRPr/>
                      </a:pPr>
                      <a:r>
                        <a:rPr lang="pt-BR" sz="1050" b="1" i="0" kern="1200" baseline="0" dirty="0" smtClean="0">
                          <a:solidFill>
                            <a:schemeClr val="tx1"/>
                          </a:solidFill>
                          <a:effectLst/>
                          <a:latin typeface="Arial Narrow" panose="020B0606020202030204" pitchFamily="34" charset="0"/>
                          <a:ea typeface="+mn-ea"/>
                          <a:cs typeface="+mn-cs"/>
                        </a:rPr>
                        <a:t>CUNDINAMARCA: </a:t>
                      </a:r>
                      <a:r>
                        <a:rPr lang="pt-BR" sz="1050" b="0" i="0" kern="1200" baseline="0" dirty="0" smtClean="0">
                          <a:solidFill>
                            <a:schemeClr val="tx1"/>
                          </a:solidFill>
                          <a:effectLst/>
                          <a:latin typeface="Arial Narrow" panose="020B0606020202030204" pitchFamily="34" charset="0"/>
                          <a:ea typeface="+mn-ea"/>
                          <a:cs typeface="+mn-cs"/>
                        </a:rPr>
                        <a:t>Guayabetal.</a:t>
                      </a:r>
                    </a:p>
                    <a:p>
                      <a:pPr marL="0" marR="0" indent="0" algn="just" defTabSz="648035" rtl="0" eaLnBrk="1" fontAlgn="auto" latinLnBrk="0" hangingPunct="1">
                        <a:lnSpc>
                          <a:spcPct val="100000"/>
                        </a:lnSpc>
                        <a:spcBef>
                          <a:spcPts val="0"/>
                        </a:spcBef>
                        <a:spcAft>
                          <a:spcPts val="0"/>
                        </a:spcAft>
                        <a:buClrTx/>
                        <a:buSzTx/>
                        <a:buFontTx/>
                        <a:buNone/>
                        <a:tabLst/>
                        <a:defRPr/>
                      </a:pPr>
                      <a:r>
                        <a:rPr lang="pt-BR" sz="1050" b="1" i="0" kern="1200" baseline="0" dirty="0" smtClean="0">
                          <a:solidFill>
                            <a:schemeClr val="tx1"/>
                          </a:solidFill>
                          <a:effectLst/>
                          <a:latin typeface="Arial Narrow" panose="020B0606020202030204" pitchFamily="34" charset="0"/>
                          <a:ea typeface="+mn-ea"/>
                          <a:cs typeface="+mn-cs"/>
                        </a:rPr>
                        <a:t>SANTANDER: </a:t>
                      </a:r>
                      <a:r>
                        <a:rPr lang="es-CO" sz="1050" b="0" i="0" kern="1200" baseline="0" dirty="0" smtClean="0">
                          <a:solidFill>
                            <a:schemeClr val="tx1"/>
                          </a:solidFill>
                          <a:effectLst/>
                          <a:latin typeface="Arial Narrow" panose="020B0606020202030204" pitchFamily="34" charset="0"/>
                          <a:ea typeface="+mn-ea"/>
                          <a:cs typeface="+mn-cs"/>
                        </a:rPr>
                        <a:t>Chima y Contratación.</a:t>
                      </a:r>
                    </a:p>
                    <a:p>
                      <a:pPr marL="0" marR="0" indent="0" algn="just" defTabSz="648035" rtl="0" eaLnBrk="1" fontAlgn="auto" latinLnBrk="0" hangingPunct="1">
                        <a:lnSpc>
                          <a:spcPct val="100000"/>
                        </a:lnSpc>
                        <a:spcBef>
                          <a:spcPts val="0"/>
                        </a:spcBef>
                        <a:spcAft>
                          <a:spcPts val="0"/>
                        </a:spcAft>
                        <a:buClrTx/>
                        <a:buSzTx/>
                        <a:buFontTx/>
                        <a:buNone/>
                        <a:tabLst/>
                        <a:defRPr/>
                      </a:pPr>
                      <a:r>
                        <a:rPr lang="pt-BR" sz="1050" b="1" i="0" kern="1200" baseline="0" dirty="0" smtClean="0">
                          <a:solidFill>
                            <a:schemeClr val="tx1"/>
                          </a:solidFill>
                          <a:effectLst/>
                          <a:latin typeface="Arial Narrow" panose="020B0606020202030204" pitchFamily="34" charset="0"/>
                          <a:ea typeface="+mn-ea"/>
                          <a:cs typeface="+mn-cs"/>
                        </a:rPr>
                        <a:t>NOR</a:t>
                      </a:r>
                      <a:r>
                        <a:rPr lang="es-CO" sz="1050" b="1" dirty="0" smtClean="0">
                          <a:latin typeface="Arial Narrow" panose="020B0606020202030204" pitchFamily="34" charset="0"/>
                        </a:rPr>
                        <a:t>TE DE SANTANDER</a:t>
                      </a:r>
                      <a:r>
                        <a:rPr lang="es-CO" sz="1050" b="0" dirty="0" smtClean="0">
                          <a:latin typeface="Arial Narrow" panose="020B0606020202030204" pitchFamily="34" charset="0"/>
                        </a:rPr>
                        <a:t>:</a:t>
                      </a:r>
                      <a:r>
                        <a:rPr lang="es-CO" sz="1050" b="0" baseline="0" dirty="0" smtClean="0">
                          <a:latin typeface="Arial Narrow" panose="020B0606020202030204" pitchFamily="34" charset="0"/>
                        </a:rPr>
                        <a:t> </a:t>
                      </a:r>
                      <a:r>
                        <a:rPr lang="es-ES" sz="1050" b="0" i="0" kern="1200" baseline="0" dirty="0" smtClean="0">
                          <a:solidFill>
                            <a:schemeClr val="tx1"/>
                          </a:solidFill>
                          <a:effectLst/>
                          <a:latin typeface="Arial Narrow" panose="020B0606020202030204" pitchFamily="34" charset="0"/>
                          <a:ea typeface="+mn-ea"/>
                          <a:cs typeface="+mn-cs"/>
                        </a:rPr>
                        <a:t>Chitagá y </a:t>
                      </a:r>
                      <a:r>
                        <a:rPr lang="es-CO" sz="1050" b="0" i="0" kern="1200" baseline="0" dirty="0" smtClean="0">
                          <a:solidFill>
                            <a:schemeClr val="tx1"/>
                          </a:solidFill>
                          <a:effectLst/>
                          <a:latin typeface="Arial Narrow" panose="020B0606020202030204" pitchFamily="34" charset="0"/>
                          <a:ea typeface="+mn-ea"/>
                          <a:cs typeface="+mn-cs"/>
                        </a:rPr>
                        <a:t>Toledo</a:t>
                      </a:r>
                    </a:p>
                  </a:txBody>
                  <a:tcPr marL="91421" marR="91421" marT="45685" marB="45685">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bl>
          </a:graphicData>
        </a:graphic>
      </p:graphicFrame>
      <p:graphicFrame>
        <p:nvGraphicFramePr>
          <p:cNvPr id="4" name="Tabla 3"/>
          <p:cNvGraphicFramePr>
            <a:graphicFrameLocks noGrp="1"/>
          </p:cNvGraphicFramePr>
          <p:nvPr>
            <p:extLst>
              <p:ext uri="{D42A27DB-BD31-4B8C-83A1-F6EECF244321}">
                <p14:modId xmlns:p14="http://schemas.microsoft.com/office/powerpoint/2010/main" val="1507792192"/>
              </p:ext>
            </p:extLst>
          </p:nvPr>
        </p:nvGraphicFramePr>
        <p:xfrm>
          <a:off x="359767" y="3474096"/>
          <a:ext cx="5760640" cy="815892"/>
        </p:xfrm>
        <a:graphic>
          <a:graphicData uri="http://schemas.openxmlformats.org/drawingml/2006/table">
            <a:tbl>
              <a:tblPr/>
              <a:tblGrid>
                <a:gridCol w="948061">
                  <a:extLst>
                    <a:ext uri="{9D8B030D-6E8A-4147-A177-3AD203B41FA5}"/>
                  </a:extLst>
                </a:gridCol>
                <a:gridCol w="4812579">
                  <a:extLst>
                    <a:ext uri="{9D8B030D-6E8A-4147-A177-3AD203B41FA5}"/>
                  </a:extLst>
                </a:gridCol>
              </a:tblGrid>
              <a:tr h="177549">
                <a:tc grid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1400" b="1" dirty="0" smtClean="0">
                          <a:solidFill>
                            <a:srgbClr val="00446B"/>
                          </a:solidFill>
                          <a:latin typeface="Arial Narrow" panose="020B0606020202030204" pitchFamily="34" charset="0"/>
                        </a:rPr>
                        <a:t>REGIÓN ORINOQUIA</a:t>
                      </a:r>
                      <a:endParaRPr lang="es-CO" sz="1400" b="1" dirty="0">
                        <a:solidFill>
                          <a:srgbClr val="00446B"/>
                        </a:solidFill>
                        <a:latin typeface="Arial Narrow" panose="020B0606020202030204" pitchFamily="34" charset="0"/>
                      </a:endParaRPr>
                    </a:p>
                  </a:txBody>
                  <a:tcPr marL="91421" marR="91421" marT="45812" marB="45812">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a:p>
                  </a:txBody>
                  <a:tcPr/>
                </a:tc>
                <a:extLst>
                  <a:ext uri="{0D108BD9-81ED-4DB2-BD59-A6C34878D82A}"/>
                </a:extLst>
              </a:tr>
              <a:tr h="150933">
                <a:tc row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indent="0" algn="ctr"/>
                      <a:r>
                        <a:rPr lang="es-CO" sz="1100" b="1" dirty="0" smtClean="0">
                          <a:solidFill>
                            <a:schemeClr val="tx1"/>
                          </a:solidFill>
                          <a:effectLst/>
                          <a:latin typeface="Arial Narrow" panose="020B0606020202030204" pitchFamily="34" charset="0"/>
                        </a:rPr>
                        <a:t>ALERTA NARANJA</a:t>
                      </a:r>
                      <a:endParaRPr lang="es-CO" sz="1100" b="1" dirty="0">
                        <a:solidFill>
                          <a:schemeClr val="tx1"/>
                        </a:solidFill>
                        <a:effectLst/>
                        <a:latin typeface="Arial Narrow" panose="020B0606020202030204" pitchFamily="34" charset="0"/>
                      </a:endParaRPr>
                    </a:p>
                  </a:txBody>
                  <a:tcPr marL="91421" marR="91421" marT="45812" marB="45812"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mpd="sng">
                      <a:solidFill>
                        <a:sysClr val="window" lastClr="FFFFFF">
                          <a:lumMod val="65000"/>
                        </a:sysClr>
                      </a:solidFill>
                      <a:prstDash val="solid"/>
                    </a:lnB>
                    <a:lnTlToBr w="12700" cmpd="sng">
                      <a:noFill/>
                      <a:prstDash val="solid"/>
                    </a:lnTlToBr>
                    <a:lnBlToTr w="12700" cmpd="sng">
                      <a:noFill/>
                      <a:prstDash val="solid"/>
                    </a:lnBlToTr>
                    <a:solidFill>
                      <a:srgbClr val="FE953C"/>
                    </a:solidFill>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1100" b="1" dirty="0" smtClean="0">
                          <a:latin typeface="Arial Narrow" panose="020B0606020202030204" pitchFamily="34" charset="0"/>
                        </a:rPr>
                        <a:t>SITIOS</a:t>
                      </a:r>
                      <a:r>
                        <a:rPr lang="es-CO" sz="1100" b="1" baseline="0" dirty="0" smtClean="0">
                          <a:latin typeface="Arial Narrow" panose="020B0606020202030204" pitchFamily="34" charset="0"/>
                        </a:rPr>
                        <a:t> PARA LOS CUALES SE GENERA LA ALERTA</a:t>
                      </a:r>
                      <a:endParaRPr lang="es-CO" sz="1100" b="1" dirty="0">
                        <a:latin typeface="Arial Narrow" panose="020B0606020202030204" pitchFamily="34" charset="0"/>
                      </a:endParaRPr>
                    </a:p>
                  </a:txBody>
                  <a:tcPr marL="91421" marR="91421" marT="45812" marB="45812">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r h="247582">
                <a:tc vMerge="1">
                  <a:txBody>
                    <a:bodyPr/>
                    <a:lstStyle/>
                    <a:p>
                      <a:endParaRPr lang="es-CO"/>
                    </a:p>
                  </a:txBody>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just" defTabSz="648035">
                        <a:defRPr/>
                      </a:pPr>
                      <a:r>
                        <a:rPr lang="es-CO" sz="1050" b="1" dirty="0" smtClean="0">
                          <a:latin typeface="Arial Narrow" panose="020B0606020202030204" pitchFamily="34" charset="0"/>
                        </a:rPr>
                        <a:t>META</a:t>
                      </a:r>
                      <a:r>
                        <a:rPr lang="es-CO" sz="1050" dirty="0" smtClean="0">
                          <a:latin typeface="Arial Narrow" panose="020B0606020202030204" pitchFamily="34" charset="0"/>
                        </a:rPr>
                        <a:t>: Acacías, Cubarral, Restrepo</a:t>
                      </a:r>
                      <a:r>
                        <a:rPr lang="es-CO" sz="1050" baseline="0" dirty="0" smtClean="0">
                          <a:latin typeface="Arial Narrow" panose="020B0606020202030204" pitchFamily="34" charset="0"/>
                        </a:rPr>
                        <a:t> y </a:t>
                      </a:r>
                      <a:r>
                        <a:rPr lang="es-CO" sz="1050" dirty="0" smtClean="0">
                          <a:latin typeface="Arial Narrow" panose="020B0606020202030204" pitchFamily="34" charset="0"/>
                        </a:rPr>
                        <a:t>Villavicencio</a:t>
                      </a:r>
                    </a:p>
                  </a:txBody>
                  <a:tcPr marL="91421" marR="91421" marT="45812" marB="45812">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bl>
          </a:graphicData>
        </a:graphic>
      </p:graphicFrame>
      <p:graphicFrame>
        <p:nvGraphicFramePr>
          <p:cNvPr id="5" name="Tabla 4"/>
          <p:cNvGraphicFramePr>
            <a:graphicFrameLocks noGrp="1"/>
          </p:cNvGraphicFramePr>
          <p:nvPr>
            <p:extLst>
              <p:ext uri="{D42A27DB-BD31-4B8C-83A1-F6EECF244321}">
                <p14:modId xmlns:p14="http://schemas.microsoft.com/office/powerpoint/2010/main" val="523495786"/>
              </p:ext>
            </p:extLst>
          </p:nvPr>
        </p:nvGraphicFramePr>
        <p:xfrm>
          <a:off x="359767" y="4914255"/>
          <a:ext cx="5760641" cy="1455294"/>
        </p:xfrm>
        <a:graphic>
          <a:graphicData uri="http://schemas.openxmlformats.org/drawingml/2006/table">
            <a:tbl>
              <a:tblPr/>
              <a:tblGrid>
                <a:gridCol w="936211">
                  <a:extLst>
                    <a:ext uri="{9D8B030D-6E8A-4147-A177-3AD203B41FA5}"/>
                  </a:extLst>
                </a:gridCol>
                <a:gridCol w="4824430">
                  <a:extLst>
                    <a:ext uri="{9D8B030D-6E8A-4147-A177-3AD203B41FA5}"/>
                  </a:extLst>
                </a:gridCol>
              </a:tblGrid>
              <a:tr h="217943">
                <a:tc grid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1400" b="1" dirty="0" smtClean="0">
                          <a:solidFill>
                            <a:srgbClr val="00446B"/>
                          </a:solidFill>
                          <a:latin typeface="Arial Narrow" panose="020B0606020202030204" pitchFamily="34" charset="0"/>
                        </a:rPr>
                        <a:t>REGIÓN PACIFICA</a:t>
                      </a:r>
                      <a:endParaRPr lang="es-CO" sz="1400" b="1" dirty="0">
                        <a:solidFill>
                          <a:srgbClr val="00446B"/>
                        </a:solidFill>
                        <a:latin typeface="Arial Narrow" panose="020B0606020202030204" pitchFamily="34" charset="0"/>
                      </a:endParaRPr>
                    </a:p>
                  </a:txBody>
                  <a:tcPr marL="91421" marR="91421" marT="45699" marB="45699">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a:p>
                  </a:txBody>
                  <a:tcPr/>
                </a:tc>
                <a:extLst>
                  <a:ext uri="{0D108BD9-81ED-4DB2-BD59-A6C34878D82A}"/>
                </a:extLst>
              </a:tr>
              <a:tr h="188990">
                <a:tc row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indent="0" algn="ctr"/>
                      <a:r>
                        <a:rPr lang="es-CO" sz="1100" b="1" dirty="0" smtClean="0">
                          <a:solidFill>
                            <a:schemeClr val="tx1"/>
                          </a:solidFill>
                          <a:effectLst/>
                          <a:latin typeface="Arial Narrow" panose="020B0606020202030204" pitchFamily="34" charset="0"/>
                        </a:rPr>
                        <a:t>ALERTA NARANJA</a:t>
                      </a:r>
                      <a:endParaRPr lang="es-CO" sz="1100" b="1" dirty="0">
                        <a:solidFill>
                          <a:schemeClr val="tx1"/>
                        </a:solidFill>
                        <a:effectLst/>
                        <a:latin typeface="Arial Narrow" panose="020B0606020202030204" pitchFamily="34" charset="0"/>
                      </a:endParaRPr>
                    </a:p>
                  </a:txBody>
                  <a:tcPr marL="91421" marR="91421" marT="45699" marB="45699"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mpd="sng">
                      <a:solidFill>
                        <a:sysClr val="window" lastClr="FFFFFF">
                          <a:lumMod val="65000"/>
                        </a:sysClr>
                      </a:solidFill>
                      <a:prstDash val="solid"/>
                    </a:lnB>
                    <a:lnTlToBr w="12700" cmpd="sng">
                      <a:noFill/>
                      <a:prstDash val="solid"/>
                    </a:lnTlToBr>
                    <a:lnBlToTr w="12700" cmpd="sng">
                      <a:noFill/>
                      <a:prstDash val="solid"/>
                    </a:lnBlToTr>
                    <a:solidFill>
                      <a:srgbClr val="FE953C"/>
                    </a:solidFill>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1100" b="1" smtClean="0">
                          <a:latin typeface="Arial Narrow" panose="020B0606020202030204" pitchFamily="34" charset="0"/>
                        </a:rPr>
                        <a:t>SITIOS</a:t>
                      </a:r>
                      <a:r>
                        <a:rPr lang="es-CO" sz="1100" b="1" baseline="0" smtClean="0">
                          <a:latin typeface="Arial Narrow" panose="020B0606020202030204" pitchFamily="34" charset="0"/>
                        </a:rPr>
                        <a:t> PARA LOS CUALES SE GENERA LA ALERTA</a:t>
                      </a:r>
                      <a:endParaRPr lang="es-CO" sz="1100" b="1" dirty="0">
                        <a:latin typeface="Arial Narrow" panose="020B0606020202030204" pitchFamily="34" charset="0"/>
                      </a:endParaRPr>
                    </a:p>
                  </a:txBody>
                  <a:tcPr marL="91421" marR="91421" marT="45699" marB="45699">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r h="673187">
                <a:tc vMerge="1">
                  <a:txBody>
                    <a:bodyPr/>
                    <a:lstStyle/>
                    <a:p>
                      <a:endParaRPr lang="es-CO"/>
                    </a:p>
                  </a:txBody>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marR="0" indent="0" algn="just" defTabSz="648035" rtl="0" eaLnBrk="1" fontAlgn="auto" latinLnBrk="0" hangingPunct="1">
                        <a:lnSpc>
                          <a:spcPct val="100000"/>
                        </a:lnSpc>
                        <a:spcBef>
                          <a:spcPts val="0"/>
                        </a:spcBef>
                        <a:spcAft>
                          <a:spcPts val="0"/>
                        </a:spcAft>
                        <a:buClrTx/>
                        <a:buSzTx/>
                        <a:buFontTx/>
                        <a:buNone/>
                        <a:tabLst/>
                        <a:defRPr/>
                      </a:pPr>
                      <a:r>
                        <a:rPr lang="es-CO" sz="1050" b="1" i="0" kern="1200" baseline="0" dirty="0" smtClean="0">
                          <a:solidFill>
                            <a:schemeClr val="tx1"/>
                          </a:solidFill>
                          <a:effectLst/>
                          <a:latin typeface="Arial Narrow" panose="020B0606020202030204" pitchFamily="34" charset="0"/>
                          <a:ea typeface="+mn-ea"/>
                          <a:cs typeface="+mn-cs"/>
                        </a:rPr>
                        <a:t>CHOCÓ: </a:t>
                      </a:r>
                      <a:r>
                        <a:rPr lang="es-CO" sz="1050" b="0" i="0" kern="1200" baseline="0" dirty="0" smtClean="0">
                          <a:solidFill>
                            <a:schemeClr val="tx1"/>
                          </a:solidFill>
                          <a:effectLst/>
                          <a:latin typeface="Arial Narrow" panose="020B0606020202030204" pitchFamily="34" charset="0"/>
                          <a:ea typeface="+mn-ea"/>
                          <a:cs typeface="+mn-cs"/>
                        </a:rPr>
                        <a:t>Atrato (Yuto), Cértegui, Condoto, Istmina, Lloró, Medio Baudó(Boca de Pepé), Medio San Juan (Andagoya), Nóvita, Rio Iró (Santa Rita) y Tadó.</a:t>
                      </a: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b="1" i="0" kern="1200" baseline="0" dirty="0" smtClean="0">
                          <a:solidFill>
                            <a:schemeClr val="tx1"/>
                          </a:solidFill>
                          <a:effectLst/>
                          <a:latin typeface="Arial Narrow" panose="020B0606020202030204" pitchFamily="34" charset="0"/>
                          <a:ea typeface="+mn-ea"/>
                          <a:cs typeface="+mn-cs"/>
                        </a:rPr>
                        <a:t>CAUCA: </a:t>
                      </a:r>
                      <a:r>
                        <a:rPr lang="es-CO" sz="1050" b="0" i="0" kern="1200" baseline="0" dirty="0" smtClean="0">
                          <a:solidFill>
                            <a:schemeClr val="tx1"/>
                          </a:solidFill>
                          <a:effectLst/>
                          <a:latin typeface="Arial Narrow" panose="020B0606020202030204" pitchFamily="34" charset="0"/>
                          <a:ea typeface="+mn-ea"/>
                          <a:cs typeface="+mn-cs"/>
                        </a:rPr>
                        <a:t>El Tambo, López y Timbiquí.</a:t>
                      </a: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b="1" i="0" kern="1200" baseline="0" dirty="0" smtClean="0">
                          <a:solidFill>
                            <a:schemeClr val="tx1"/>
                          </a:solidFill>
                          <a:effectLst/>
                          <a:latin typeface="Arial Narrow" panose="020B0606020202030204" pitchFamily="34" charset="0"/>
                          <a:ea typeface="+mn-ea"/>
                          <a:cs typeface="+mn-cs"/>
                        </a:rPr>
                        <a:t>NARIÑO: </a:t>
                      </a:r>
                      <a:r>
                        <a:rPr lang="es-CO" sz="1050" b="0" i="0" kern="1200" baseline="0" dirty="0" smtClean="0">
                          <a:solidFill>
                            <a:schemeClr val="tx1"/>
                          </a:solidFill>
                          <a:effectLst/>
                          <a:latin typeface="Arial Narrow" panose="020B0606020202030204" pitchFamily="34" charset="0"/>
                          <a:ea typeface="+mn-ea"/>
                          <a:cs typeface="+mn-cs"/>
                        </a:rPr>
                        <a:t>Francisco Pizarro (</a:t>
                      </a:r>
                      <a:r>
                        <a:rPr lang="es-CO" sz="1050" b="0" i="0" kern="1200" baseline="0" dirty="0" err="1" smtClean="0">
                          <a:solidFill>
                            <a:schemeClr val="tx1"/>
                          </a:solidFill>
                          <a:effectLst/>
                          <a:latin typeface="Arial Narrow" panose="020B0606020202030204" pitchFamily="34" charset="0"/>
                          <a:ea typeface="+mn-ea"/>
                          <a:cs typeface="+mn-cs"/>
                        </a:rPr>
                        <a:t>Salahonda</a:t>
                      </a:r>
                      <a:r>
                        <a:rPr lang="es-CO" sz="1050" b="0" i="0" kern="1200" baseline="0" dirty="0" smtClean="0">
                          <a:solidFill>
                            <a:schemeClr val="tx1"/>
                          </a:solidFill>
                          <a:effectLst/>
                          <a:latin typeface="Arial Narrow" panose="020B0606020202030204" pitchFamily="34" charset="0"/>
                          <a:ea typeface="+mn-ea"/>
                          <a:cs typeface="+mn-cs"/>
                        </a:rPr>
                        <a:t>), Roberto Payán (San José), Santa Bárbara (</a:t>
                      </a:r>
                      <a:r>
                        <a:rPr lang="es-CO" sz="1050" b="0" i="0" kern="1200" baseline="0" dirty="0" err="1" smtClean="0">
                          <a:solidFill>
                            <a:schemeClr val="tx1"/>
                          </a:solidFill>
                          <a:effectLst/>
                          <a:latin typeface="Arial Narrow" panose="020B0606020202030204" pitchFamily="34" charset="0"/>
                          <a:ea typeface="+mn-ea"/>
                          <a:cs typeface="+mn-cs"/>
                        </a:rPr>
                        <a:t>Iscuandé</a:t>
                      </a:r>
                      <a:r>
                        <a:rPr lang="es-CO" sz="1050" b="0" i="0" kern="1200" baseline="0" dirty="0" smtClean="0">
                          <a:solidFill>
                            <a:schemeClr val="tx1"/>
                          </a:solidFill>
                          <a:effectLst/>
                          <a:latin typeface="Arial Narrow" panose="020B0606020202030204" pitchFamily="34" charset="0"/>
                          <a:ea typeface="+mn-ea"/>
                          <a:cs typeface="+mn-cs"/>
                        </a:rPr>
                        <a:t>) y Tumaco.</a:t>
                      </a:r>
                      <a:endParaRPr lang="pt-BR" sz="1050" b="0" i="0" kern="1200" baseline="0" dirty="0" smtClean="0">
                        <a:solidFill>
                          <a:schemeClr val="tx1"/>
                        </a:solidFill>
                        <a:effectLst/>
                        <a:latin typeface="Arial Narrow" panose="020B0606020202030204" pitchFamily="34" charset="0"/>
                        <a:ea typeface="+mn-ea"/>
                        <a:cs typeface="+mn-cs"/>
                      </a:endParaRPr>
                    </a:p>
                  </a:txBody>
                  <a:tcPr marL="91421" marR="91421" marT="45699" marB="45699">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bl>
          </a:graphicData>
        </a:graphic>
      </p:graphicFrame>
    </p:spTree>
    <p:extLst>
      <p:ext uri="{BB962C8B-B14F-4D97-AF65-F5344CB8AC3E}">
        <p14:creationId xmlns:p14="http://schemas.microsoft.com/office/powerpoint/2010/main" val="135824457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uadroTexto 20"/>
          <p:cNvSpPr txBox="1"/>
          <p:nvPr/>
        </p:nvSpPr>
        <p:spPr>
          <a:xfrm>
            <a:off x="4050087" y="549175"/>
            <a:ext cx="2264433" cy="846386"/>
          </a:xfrm>
          <a:prstGeom prst="rect">
            <a:avLst/>
          </a:prstGeom>
          <a:noFill/>
        </p:spPr>
        <p:txBody>
          <a:bodyPr wrap="square" rtlCol="0">
            <a:spAutoFit/>
          </a:bodyPr>
          <a:lstStyle/>
          <a:p>
            <a:pPr lvl="0"/>
            <a:r>
              <a:rPr lang="es-CO" sz="700" b="1" dirty="0" smtClean="0">
                <a:solidFill>
                  <a:srgbClr val="C00000"/>
                </a:solidFill>
                <a:latin typeface="Arial Narrow" panose="020B0606020202030204" pitchFamily="34" charset="0"/>
                <a:cs typeface="Arial" panose="020B0604020202020204" pitchFamily="34" charset="0"/>
              </a:rPr>
              <a:t>ALERTA ROJA</a:t>
            </a:r>
            <a:r>
              <a:rPr lang="es-CO" sz="700" dirty="0" smtClean="0">
                <a:solidFill>
                  <a:srgbClr val="C00000"/>
                </a:solidFill>
                <a:latin typeface="Arial Narrow" panose="020B0606020202030204" pitchFamily="34" charset="0"/>
                <a:cs typeface="Arial" panose="020B0604020202020204" pitchFamily="34" charset="0"/>
              </a:rPr>
              <a:t>:</a:t>
            </a:r>
          </a:p>
          <a:p>
            <a:pPr lvl="0" algn="just"/>
            <a:r>
              <a:rPr lang="es-CO" sz="700" dirty="0">
                <a:solidFill>
                  <a:schemeClr val="bg1">
                    <a:lumMod val="50000"/>
                  </a:schemeClr>
                </a:solidFill>
                <a:latin typeface="Arial Narrow" panose="020B0606020202030204" pitchFamily="34" charset="0"/>
              </a:rPr>
              <a:t>Amenaza alta a muy alta por deslizamientos de tierra detonados por lluvias, localizados en los siguientes municipios</a:t>
            </a:r>
            <a:r>
              <a:rPr lang="es-CO" sz="700" dirty="0" smtClean="0">
                <a:solidFill>
                  <a:schemeClr val="bg1">
                    <a:lumMod val="50000"/>
                  </a:schemeClr>
                </a:solidFill>
                <a:latin typeface="Arial Narrow" panose="020B0606020202030204" pitchFamily="34" charset="0"/>
              </a:rPr>
              <a:t>:</a:t>
            </a:r>
          </a:p>
          <a:p>
            <a:pPr lvl="0" algn="just"/>
            <a:endParaRPr lang="es-CO" sz="700" dirty="0" smtClean="0">
              <a:solidFill>
                <a:prstClr val="black"/>
              </a:solidFill>
              <a:latin typeface="Arial Narrow" panose="020B0606020202030204" pitchFamily="34" charset="0"/>
            </a:endParaRPr>
          </a:p>
          <a:p>
            <a:pPr lvl="0"/>
            <a:r>
              <a:rPr lang="es-CO" sz="700" b="1" dirty="0">
                <a:solidFill>
                  <a:srgbClr val="F65800"/>
                </a:solidFill>
                <a:latin typeface="Arial Narrow" panose="020B0606020202030204" pitchFamily="34" charset="0"/>
                <a:cs typeface="Arial" panose="020B0604020202020204" pitchFamily="34" charset="0"/>
              </a:rPr>
              <a:t>ALERTA NARANJA</a:t>
            </a:r>
            <a:r>
              <a:rPr lang="es-CO" sz="700" dirty="0">
                <a:solidFill>
                  <a:srgbClr val="F65800"/>
                </a:solidFill>
                <a:latin typeface="Arial Narrow" panose="020B0606020202030204" pitchFamily="34" charset="0"/>
                <a:cs typeface="Arial" panose="020B0604020202020204" pitchFamily="34" charset="0"/>
              </a:rPr>
              <a:t>:</a:t>
            </a:r>
          </a:p>
          <a:p>
            <a:pPr lvl="0" algn="just"/>
            <a:r>
              <a:rPr lang="es-CO" sz="700" dirty="0">
                <a:solidFill>
                  <a:schemeClr val="bg1">
                    <a:lumMod val="50000"/>
                  </a:schemeClr>
                </a:solidFill>
                <a:latin typeface="Arial Narrow" panose="020B0606020202030204" pitchFamily="34" charset="0"/>
              </a:rPr>
              <a:t>Amenaza moderada por deslizamientos de tierra detonados por lluvias, localizados en los siguientes municipios:</a:t>
            </a:r>
            <a:endParaRPr lang="es-CO" sz="801" dirty="0">
              <a:solidFill>
                <a:schemeClr val="bg1">
                  <a:lumMod val="50000"/>
                </a:schemeClr>
              </a:solidFill>
              <a:latin typeface="Arial Narrow" panose="020B0606020202030204" pitchFamily="34" charset="0"/>
            </a:endParaRPr>
          </a:p>
        </p:txBody>
      </p:sp>
      <p:graphicFrame>
        <p:nvGraphicFramePr>
          <p:cNvPr id="3" name="Tabla 2"/>
          <p:cNvGraphicFramePr>
            <a:graphicFrameLocks noGrp="1"/>
          </p:cNvGraphicFramePr>
          <p:nvPr>
            <p:extLst>
              <p:ext uri="{D42A27DB-BD31-4B8C-83A1-F6EECF244321}">
                <p14:modId xmlns:p14="http://schemas.microsoft.com/office/powerpoint/2010/main" val="3891852190"/>
              </p:ext>
            </p:extLst>
          </p:nvPr>
        </p:nvGraphicFramePr>
        <p:xfrm>
          <a:off x="359767" y="2970039"/>
          <a:ext cx="5759450" cy="4015476"/>
        </p:xfrm>
        <a:graphic>
          <a:graphicData uri="http://schemas.openxmlformats.org/drawingml/2006/table">
            <a:tbl>
              <a:tblPr/>
              <a:tblGrid>
                <a:gridCol w="936016">
                  <a:extLst>
                    <a:ext uri="{9D8B030D-6E8A-4147-A177-3AD203B41FA5}"/>
                  </a:extLst>
                </a:gridCol>
                <a:gridCol w="4823434">
                  <a:extLst>
                    <a:ext uri="{9D8B030D-6E8A-4147-A177-3AD203B41FA5}"/>
                  </a:extLst>
                </a:gridCol>
              </a:tblGrid>
              <a:tr h="254041">
                <a:tc grid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1400" b="1" dirty="0" smtClean="0">
                          <a:solidFill>
                            <a:srgbClr val="00446B"/>
                          </a:solidFill>
                          <a:latin typeface="Arial Narrow" panose="020B0606020202030204" pitchFamily="34" charset="0"/>
                        </a:rPr>
                        <a:t>REGIÓN ANDINA</a:t>
                      </a:r>
                      <a:endParaRPr lang="es-CO" sz="1400" b="1" dirty="0">
                        <a:solidFill>
                          <a:srgbClr val="00446B"/>
                        </a:solidFill>
                        <a:latin typeface="Arial Narrow" panose="020B0606020202030204" pitchFamily="34" charset="0"/>
                      </a:endParaRPr>
                    </a:p>
                  </a:txBody>
                  <a:tcPr marL="91421" marR="91421" marT="45676" marB="45676">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a:p>
                  </a:txBody>
                  <a:tcPr/>
                </a:tc>
                <a:extLst>
                  <a:ext uri="{0D108BD9-81ED-4DB2-BD59-A6C34878D82A}"/>
                </a:extLst>
              </a:tr>
              <a:tr h="215924">
                <a:tc row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indent="0" algn="ctr"/>
                      <a:r>
                        <a:rPr lang="es-CO" sz="1100" b="1" dirty="0" smtClean="0">
                          <a:solidFill>
                            <a:schemeClr val="tx1"/>
                          </a:solidFill>
                          <a:effectLst/>
                          <a:latin typeface="Arial Narrow" panose="020B0606020202030204" pitchFamily="34" charset="0"/>
                        </a:rPr>
                        <a:t>ALERTA AMARILLA</a:t>
                      </a:r>
                      <a:endParaRPr lang="es-CO" sz="1100" b="1" dirty="0">
                        <a:solidFill>
                          <a:schemeClr val="tx1"/>
                        </a:solidFill>
                        <a:effectLst/>
                        <a:latin typeface="Arial Narrow" panose="020B0606020202030204" pitchFamily="34" charset="0"/>
                      </a:endParaRPr>
                    </a:p>
                  </a:txBody>
                  <a:tcPr marL="91421" marR="91421" marT="45676" marB="45676"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mpd="sng">
                      <a:solidFill>
                        <a:sysClr val="window" lastClr="FFFFFF">
                          <a:lumMod val="65000"/>
                        </a:sysClr>
                      </a:solidFill>
                      <a:prstDash val="solid"/>
                    </a:lnB>
                    <a:lnTlToBr w="12700" cmpd="sng">
                      <a:noFill/>
                      <a:prstDash val="solid"/>
                    </a:lnTlToBr>
                    <a:lnBlToTr w="12700" cmpd="sng">
                      <a:noFill/>
                      <a:prstDash val="solid"/>
                    </a:lnBlToTr>
                    <a:solidFill>
                      <a:srgbClr val="FFFF00"/>
                    </a:solidFill>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1100" b="1" dirty="0" smtClean="0">
                          <a:latin typeface="Arial Narrow" panose="020B0606020202030204" pitchFamily="34" charset="0"/>
                        </a:rPr>
                        <a:t>SITIOS</a:t>
                      </a:r>
                      <a:r>
                        <a:rPr lang="es-CO" sz="1100" b="1" baseline="0" dirty="0" smtClean="0">
                          <a:latin typeface="Arial Narrow" panose="020B0606020202030204" pitchFamily="34" charset="0"/>
                        </a:rPr>
                        <a:t> PARA LOS CUALES SE GENERA LA ALERTA</a:t>
                      </a:r>
                      <a:endParaRPr lang="es-CO" sz="1100" b="1" dirty="0">
                        <a:latin typeface="Arial Narrow" panose="020B0606020202030204" pitchFamily="34" charset="0"/>
                      </a:endParaRPr>
                    </a:p>
                  </a:txBody>
                  <a:tcPr marL="91421" marR="91421" marT="45676" marB="45676">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r h="2050314">
                <a:tc vMerge="1">
                  <a:txBody>
                    <a:bodyPr/>
                    <a:lstStyle/>
                    <a:p>
                      <a:endParaRPr lang="es-CO"/>
                    </a:p>
                  </a:txBody>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marR="0" indent="0" algn="just" defTabSz="648035" rtl="0" eaLnBrk="1" fontAlgn="auto" latinLnBrk="0" hangingPunct="1">
                        <a:lnSpc>
                          <a:spcPct val="100000"/>
                        </a:lnSpc>
                        <a:spcBef>
                          <a:spcPts val="0"/>
                        </a:spcBef>
                        <a:spcAft>
                          <a:spcPts val="0"/>
                        </a:spcAft>
                        <a:buClrTx/>
                        <a:buSzTx/>
                        <a:buFontTx/>
                        <a:buNone/>
                        <a:tabLst/>
                        <a:defRPr/>
                      </a:pPr>
                      <a:r>
                        <a:rPr lang="es-CO" sz="1050" b="1" dirty="0" smtClean="0">
                          <a:latin typeface="Arial Narrow" panose="020B0606020202030204" pitchFamily="34" charset="0"/>
                        </a:rPr>
                        <a:t>ANTIOQUIA:</a:t>
                      </a:r>
                      <a:r>
                        <a:rPr lang="es-CO" sz="1050" b="1" baseline="0" dirty="0" smtClean="0">
                          <a:latin typeface="Arial Narrow" panose="020B0606020202030204" pitchFamily="34" charset="0"/>
                        </a:rPr>
                        <a:t> </a:t>
                      </a:r>
                      <a:r>
                        <a:rPr lang="es-CO" sz="1050" b="0" dirty="0" smtClean="0">
                          <a:latin typeface="Arial Narrow" panose="020B0606020202030204" pitchFamily="34" charset="0"/>
                        </a:rPr>
                        <a:t>Abejorral, Alejandría, Amagá, Angostura, Amalfi, Andes, Angelópolis, Anorí, Argelia, Armenia, Briceño, Cáceres, Caldas, Campamento, Cañasgordas, Caracolí, Caramanta, Ciudad Bolívar, Concepción, Concordia, Dabeiba, Ebéjico, Fredonia, Frontino, Giraldo, Gómez Plata, Heliconia, Ituango, La Ceja, La Pintada, La Unión, Maceo, Medellín, Montebello, Nariño, Puerto Berrío, Puerto Nare, Puerto Triunfo, Remedios, Salgar, San Carlos, San Francisco, San Luis, Santa Bárbara, Santa Fe de Antioquia, Segovia, Sonsón, Sopetrán, Tarazá, Tarso, Toledo, Uramita, Urrao, Valdivia, Vegachí, Venecia, Yalí, Yaruma</a:t>
                      </a:r>
                      <a:r>
                        <a:rPr lang="es-CO" sz="1050" b="0" baseline="0" dirty="0" smtClean="0">
                          <a:latin typeface="Arial Narrow" panose="020B0606020202030204" pitchFamily="34" charset="0"/>
                        </a:rPr>
                        <a:t>l y </a:t>
                      </a:r>
                      <a:r>
                        <a:rPr lang="es-CO" sz="1050" b="0" dirty="0" smtClean="0">
                          <a:latin typeface="Arial Narrow" panose="020B0606020202030204" pitchFamily="34" charset="0"/>
                        </a:rPr>
                        <a:t>Yolombó.</a:t>
                      </a: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b="1" dirty="0" smtClean="0">
                          <a:latin typeface="Arial Narrow" panose="020B0606020202030204" pitchFamily="34" charset="0"/>
                        </a:rPr>
                        <a:t>BOYACÀ: </a:t>
                      </a:r>
                      <a:r>
                        <a:rPr lang="es-CO" sz="1050" b="0" dirty="0" smtClean="0">
                          <a:latin typeface="Arial Narrow" panose="020B0606020202030204" pitchFamily="34" charset="0"/>
                        </a:rPr>
                        <a:t>Almeida, Aquitania, Berbeo, Betéitiva, Buenavista, Campohermoso, Chinavita, Chita, Chivor, Coper, Corrales, El Espino, Gámeza, Guicán, La Victoria, Labranzagrande, Macanal, Maripí, Miraflores, Mongua, Moniquirá, Muzo, Otanche, Pachavita, Páez, Pajarito, Panqueba, Pauna, Paya, Paz de Rio, Pesca, Pisva, Puerto Boyacá, Quípama, Rondón, Saboyá, San Joséde Pare, San Luis de Gaceno, San Pablo de Borbur, Santa María, Santana, Socotá, Sogamoso, Tasco, Tibaná, Tópaga, Turmequé, Umbita</a:t>
                      </a:r>
                      <a:r>
                        <a:rPr lang="es-CO" sz="1050" b="0" baseline="0" dirty="0" smtClean="0">
                          <a:latin typeface="Arial Narrow" panose="020B0606020202030204" pitchFamily="34" charset="0"/>
                        </a:rPr>
                        <a:t> y </a:t>
                      </a:r>
                      <a:r>
                        <a:rPr lang="es-CO" sz="1050" b="0" dirty="0" smtClean="0">
                          <a:latin typeface="Arial Narrow" panose="020B0606020202030204" pitchFamily="34" charset="0"/>
                        </a:rPr>
                        <a:t>Ventaquemada.</a:t>
                      </a: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b="1" baseline="0" dirty="0" smtClean="0">
                          <a:latin typeface="Arial Narrow" panose="020B0606020202030204" pitchFamily="34" charset="0"/>
                        </a:rPr>
                        <a:t>CALDAS: </a:t>
                      </a:r>
                      <a:r>
                        <a:rPr lang="es-CO" sz="1050" b="0" baseline="0" dirty="0" smtClean="0">
                          <a:latin typeface="Arial Narrow" panose="020B0606020202030204" pitchFamily="34" charset="0"/>
                        </a:rPr>
                        <a:t>Aguadas, Chinchiná, Filadelfia, La Merced, Manizales, Manzanares, Marmato, Marulanda, Neira, Pácora, Pensilvania, Salamina, Samaná, Supia y Villamaria.</a:t>
                      </a:r>
                      <a:endParaRPr lang="es-CO" sz="1050" b="0" dirty="0" smtClean="0">
                        <a:latin typeface="Arial Narrow" panose="020B0606020202030204" pitchFamily="34" charset="0"/>
                      </a:endParaRPr>
                    </a:p>
                    <a:p>
                      <a:pPr marL="0" marR="0" indent="0" algn="just" defTabSz="648035" rtl="0" eaLnBrk="1" fontAlgn="auto" latinLnBrk="0" hangingPunct="1">
                        <a:lnSpc>
                          <a:spcPct val="100000"/>
                        </a:lnSpc>
                        <a:spcBef>
                          <a:spcPts val="0"/>
                        </a:spcBef>
                        <a:spcAft>
                          <a:spcPts val="0"/>
                        </a:spcAft>
                        <a:buClrTx/>
                        <a:buSzTx/>
                        <a:buFontTx/>
                        <a:buNone/>
                        <a:tabLst/>
                        <a:defRPr/>
                      </a:pPr>
                      <a:r>
                        <a:rPr lang="it-IT" sz="1050" b="1" dirty="0" smtClean="0">
                          <a:latin typeface="Arial Narrow" panose="020B0606020202030204" pitchFamily="34" charset="0"/>
                        </a:rPr>
                        <a:t>HUILA:</a:t>
                      </a:r>
                      <a:r>
                        <a:rPr lang="it-IT" sz="1050" b="0" dirty="0" smtClean="0">
                          <a:latin typeface="Arial Narrow" panose="020B0606020202030204" pitchFamily="34" charset="0"/>
                        </a:rPr>
                        <a:t> Aipe, La Plata</a:t>
                      </a:r>
                      <a:r>
                        <a:rPr lang="it-IT" sz="1050" b="0" baseline="0" dirty="0" smtClean="0">
                          <a:latin typeface="Arial Narrow" panose="020B0606020202030204" pitchFamily="34" charset="0"/>
                        </a:rPr>
                        <a:t> y</a:t>
                      </a:r>
                      <a:r>
                        <a:rPr lang="it-IT" sz="1050" b="0" dirty="0" smtClean="0">
                          <a:latin typeface="Arial Narrow" panose="020B0606020202030204" pitchFamily="34" charset="0"/>
                        </a:rPr>
                        <a:t> Neiv</a:t>
                      </a:r>
                      <a:r>
                        <a:rPr lang="it-IT" sz="1050" b="0" baseline="0" dirty="0" smtClean="0">
                          <a:latin typeface="Arial Narrow" panose="020B0606020202030204" pitchFamily="34" charset="0"/>
                        </a:rPr>
                        <a:t>a.</a:t>
                      </a: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b="1" dirty="0" smtClean="0">
                          <a:latin typeface="Arial Narrow" panose="020B0606020202030204" pitchFamily="34" charset="0"/>
                        </a:rPr>
                        <a:t>NORTE DE SANTANDER: </a:t>
                      </a:r>
                      <a:r>
                        <a:rPr lang="es-CO" sz="1050" b="0" dirty="0" smtClean="0">
                          <a:latin typeface="Arial Narrow" panose="020B0606020202030204" pitchFamily="34" charset="0"/>
                        </a:rPr>
                        <a:t>Ábrego, Cácota, Chinácota, Convención, Cucutilla, Durania, El Zulia, Gramalote, Hacarí, Labateca, Lourdes, Pamplona, Salazar, San Calixto, Sardinata, Silos, Teorama</a:t>
                      </a:r>
                      <a:r>
                        <a:rPr lang="es-CO" sz="1050" b="0" baseline="0" dirty="0" smtClean="0">
                          <a:latin typeface="Arial Narrow" panose="020B0606020202030204" pitchFamily="34" charset="0"/>
                        </a:rPr>
                        <a:t> y </a:t>
                      </a:r>
                      <a:r>
                        <a:rPr lang="es-CO" sz="1050" b="0" dirty="0" smtClean="0">
                          <a:latin typeface="Arial Narrow" panose="020B0606020202030204" pitchFamily="34" charset="0"/>
                        </a:rPr>
                        <a:t>Villa Caro.</a:t>
                      </a: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b="1" dirty="0" smtClean="0">
                          <a:latin typeface="Arial Narrow" panose="020B0606020202030204" pitchFamily="34" charset="0"/>
                        </a:rPr>
                        <a:t>QUINDIO: </a:t>
                      </a:r>
                      <a:r>
                        <a:rPr lang="es-CO" sz="1050" b="0" dirty="0" smtClean="0">
                          <a:latin typeface="Arial Narrow" panose="020B0606020202030204" pitchFamily="34" charset="0"/>
                        </a:rPr>
                        <a:t>Calarcá, Córdoba</a:t>
                      </a:r>
                      <a:r>
                        <a:rPr lang="es-CO" sz="1050" b="0" baseline="0" dirty="0" smtClean="0">
                          <a:latin typeface="Arial Narrow" panose="020B0606020202030204" pitchFamily="34" charset="0"/>
                        </a:rPr>
                        <a:t> y </a:t>
                      </a:r>
                      <a:r>
                        <a:rPr lang="es-CO" sz="1050" b="0" dirty="0" smtClean="0">
                          <a:latin typeface="Arial Narrow" panose="020B0606020202030204" pitchFamily="34" charset="0"/>
                        </a:rPr>
                        <a:t>Salento.</a:t>
                      </a: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b="1" dirty="0" smtClean="0">
                          <a:latin typeface="Arial Narrow" panose="020B0606020202030204" pitchFamily="34" charset="0"/>
                        </a:rPr>
                        <a:t>RISARALDA: </a:t>
                      </a:r>
                      <a:r>
                        <a:rPr lang="es-CO" sz="1050" b="0" dirty="0" smtClean="0">
                          <a:latin typeface="Arial Narrow" panose="020B0606020202030204" pitchFamily="34" charset="0"/>
                        </a:rPr>
                        <a:t>Santa Rosa de Cabal.</a:t>
                      </a:r>
                    </a:p>
                  </a:txBody>
                  <a:tcPr marL="91421" marR="91421" marT="45676" marB="45676">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bl>
          </a:graphicData>
        </a:graphic>
      </p:graphicFrame>
      <p:graphicFrame>
        <p:nvGraphicFramePr>
          <p:cNvPr id="4" name="Tabla 3"/>
          <p:cNvGraphicFramePr>
            <a:graphicFrameLocks noGrp="1"/>
          </p:cNvGraphicFramePr>
          <p:nvPr>
            <p:extLst>
              <p:ext uri="{D42A27DB-BD31-4B8C-83A1-F6EECF244321}">
                <p14:modId xmlns:p14="http://schemas.microsoft.com/office/powerpoint/2010/main" val="612347114"/>
              </p:ext>
            </p:extLst>
          </p:nvPr>
        </p:nvGraphicFramePr>
        <p:xfrm>
          <a:off x="371231" y="1385863"/>
          <a:ext cx="5759450" cy="1295436"/>
        </p:xfrm>
        <a:graphic>
          <a:graphicData uri="http://schemas.openxmlformats.org/drawingml/2006/table">
            <a:tbl>
              <a:tblPr/>
              <a:tblGrid>
                <a:gridCol w="947864">
                  <a:extLst>
                    <a:ext uri="{9D8B030D-6E8A-4147-A177-3AD203B41FA5}"/>
                  </a:extLst>
                </a:gridCol>
                <a:gridCol w="4811586">
                  <a:extLst>
                    <a:ext uri="{9D8B030D-6E8A-4147-A177-3AD203B41FA5}"/>
                  </a:extLst>
                </a:gridCol>
              </a:tblGrid>
              <a:tr h="248110">
                <a:tc grid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1400" b="1" dirty="0" smtClean="0">
                          <a:solidFill>
                            <a:srgbClr val="00446B"/>
                          </a:solidFill>
                          <a:latin typeface="Arial Narrow" panose="020B0606020202030204" pitchFamily="34" charset="0"/>
                        </a:rPr>
                        <a:t>REGIÓN CARIBE</a:t>
                      </a:r>
                      <a:endParaRPr lang="es-CO" sz="1400" b="1" dirty="0">
                        <a:solidFill>
                          <a:srgbClr val="00446B"/>
                        </a:solidFill>
                        <a:latin typeface="Arial Narrow" panose="020B0606020202030204" pitchFamily="34" charset="0"/>
                      </a:endParaRPr>
                    </a:p>
                  </a:txBody>
                  <a:tcPr marL="91383" marR="91383" marT="45726" marB="45726">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a:p>
                  </a:txBody>
                  <a:tcPr/>
                </a:tc>
                <a:extLst>
                  <a:ext uri="{0D108BD9-81ED-4DB2-BD59-A6C34878D82A}"/>
                </a:extLst>
              </a:tr>
              <a:tr h="210888">
                <a:tc row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indent="0" algn="ctr"/>
                      <a:r>
                        <a:rPr lang="es-CO" sz="1100" b="1" dirty="0" smtClean="0">
                          <a:solidFill>
                            <a:schemeClr val="tx1"/>
                          </a:solidFill>
                          <a:effectLst/>
                          <a:latin typeface="Arial Narrow" panose="020B0606020202030204" pitchFamily="34" charset="0"/>
                        </a:rPr>
                        <a:t>ALERTA AMARILLA</a:t>
                      </a:r>
                      <a:endParaRPr lang="es-CO" sz="1100" b="1" dirty="0">
                        <a:solidFill>
                          <a:schemeClr val="tx1"/>
                        </a:solidFill>
                        <a:effectLst/>
                        <a:latin typeface="Arial Narrow" panose="020B0606020202030204" pitchFamily="34" charset="0"/>
                      </a:endParaRPr>
                    </a:p>
                  </a:txBody>
                  <a:tcPr marL="91383" marR="91383" marT="45726" marB="45726"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mpd="sng">
                      <a:solidFill>
                        <a:sysClr val="window" lastClr="FFFFFF">
                          <a:lumMod val="65000"/>
                        </a:sysClr>
                      </a:solidFill>
                      <a:prstDash val="solid"/>
                    </a:lnB>
                    <a:lnTlToBr w="12700" cmpd="sng">
                      <a:noFill/>
                      <a:prstDash val="solid"/>
                    </a:lnTlToBr>
                    <a:lnBlToTr w="12700" cmpd="sng">
                      <a:noFill/>
                      <a:prstDash val="solid"/>
                    </a:lnBlToTr>
                    <a:solidFill>
                      <a:srgbClr val="FFFF00"/>
                    </a:solidFill>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1100" b="1" dirty="0" smtClean="0">
                          <a:latin typeface="Arial Narrow" panose="020B0606020202030204" pitchFamily="34" charset="0"/>
                        </a:rPr>
                        <a:t>SITIOS</a:t>
                      </a:r>
                      <a:r>
                        <a:rPr lang="es-CO" sz="1100" b="1" baseline="0" dirty="0" smtClean="0">
                          <a:latin typeface="Arial Narrow" panose="020B0606020202030204" pitchFamily="34" charset="0"/>
                        </a:rPr>
                        <a:t> PARA LOS CUALES SE GENERA LA ALERTA</a:t>
                      </a:r>
                      <a:endParaRPr lang="es-CO" sz="1100" b="1" dirty="0">
                        <a:latin typeface="Arial Narrow" panose="020B0606020202030204" pitchFamily="34" charset="0"/>
                      </a:endParaRPr>
                    </a:p>
                  </a:txBody>
                  <a:tcPr marL="91383" marR="91383" marT="45726" marB="45726">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r h="483853">
                <a:tc vMerge="1">
                  <a:txBody>
                    <a:bodyPr/>
                    <a:lstStyle/>
                    <a:p>
                      <a:endParaRPr lang="es-CO"/>
                    </a:p>
                  </a:txBody>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marR="0" indent="0" algn="just" defTabSz="648035" rtl="0" eaLnBrk="1" fontAlgn="auto" latinLnBrk="0" hangingPunct="1">
                        <a:lnSpc>
                          <a:spcPct val="100000"/>
                        </a:lnSpc>
                        <a:spcBef>
                          <a:spcPts val="0"/>
                        </a:spcBef>
                        <a:spcAft>
                          <a:spcPts val="0"/>
                        </a:spcAft>
                        <a:buClrTx/>
                        <a:buSzTx/>
                        <a:buFontTx/>
                        <a:buNone/>
                        <a:tabLst/>
                        <a:defRPr/>
                      </a:pPr>
                      <a:r>
                        <a:rPr lang="es-CO" sz="1050" b="1" baseline="0" dirty="0" smtClean="0">
                          <a:latin typeface="Arial Narrow" panose="020B0606020202030204" pitchFamily="34" charset="0"/>
                        </a:rPr>
                        <a:t>CESAR</a:t>
                      </a:r>
                      <a:r>
                        <a:rPr lang="es-CO" sz="1050" b="0" baseline="0" dirty="0" smtClean="0">
                          <a:latin typeface="Arial Narrow" panose="020B0606020202030204" pitchFamily="34" charset="0"/>
                        </a:rPr>
                        <a:t>: La Gloria, Pailitas, Pelaya y Valledupar.</a:t>
                      </a: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b="1" baseline="0" dirty="0" smtClean="0">
                          <a:latin typeface="Arial Narrow" panose="020B0606020202030204" pitchFamily="34" charset="0"/>
                        </a:rPr>
                        <a:t>CÓRDOBA:</a:t>
                      </a:r>
                      <a:r>
                        <a:rPr lang="es-CO" sz="1050" b="0" baseline="0" dirty="0" smtClean="0">
                          <a:latin typeface="Arial Narrow" panose="020B0606020202030204" pitchFamily="34" charset="0"/>
                        </a:rPr>
                        <a:t> Puerto Libertador.</a:t>
                      </a: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b="1" dirty="0" smtClean="0">
                          <a:latin typeface="Arial Narrow" panose="020B0606020202030204" pitchFamily="34" charset="0"/>
                        </a:rPr>
                        <a:t>MAGDALENA</a:t>
                      </a:r>
                      <a:r>
                        <a:rPr lang="es-CO" sz="1050" b="0" dirty="0" smtClean="0">
                          <a:latin typeface="Arial Narrow" panose="020B0606020202030204" pitchFamily="34" charset="0"/>
                        </a:rPr>
                        <a:t>: Ciénaga, Fundación</a:t>
                      </a:r>
                      <a:r>
                        <a:rPr lang="es-CO" sz="1050" b="0" baseline="0" dirty="0" smtClean="0">
                          <a:latin typeface="Arial Narrow" panose="020B0606020202030204" pitchFamily="34" charset="0"/>
                        </a:rPr>
                        <a:t> y </a:t>
                      </a:r>
                      <a:r>
                        <a:rPr lang="es-CO" sz="1050" b="0" dirty="0" smtClean="0">
                          <a:latin typeface="Arial Narrow" panose="020B0606020202030204" pitchFamily="34" charset="0"/>
                        </a:rPr>
                        <a:t>Santa Marta (Distrito Turístico Cultural)</a:t>
                      </a: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b="1" baseline="0" dirty="0" smtClean="0">
                          <a:latin typeface="Arial Narrow" panose="020B0606020202030204" pitchFamily="34" charset="0"/>
                        </a:rPr>
                        <a:t>LA GUAJIRA: </a:t>
                      </a:r>
                      <a:r>
                        <a:rPr lang="es-CO" sz="1050" b="0" baseline="0" dirty="0" smtClean="0">
                          <a:latin typeface="Arial Narrow" panose="020B0606020202030204" pitchFamily="34" charset="0"/>
                        </a:rPr>
                        <a:t>San Juan del Cesar</a:t>
                      </a:r>
                    </a:p>
                  </a:txBody>
                  <a:tcPr marL="91383" marR="91383" marT="45726" marB="45726">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bl>
          </a:graphicData>
        </a:graphic>
      </p:graphicFrame>
    </p:spTree>
    <p:extLst>
      <p:ext uri="{BB962C8B-B14F-4D97-AF65-F5344CB8AC3E}">
        <p14:creationId xmlns:p14="http://schemas.microsoft.com/office/powerpoint/2010/main" val="394449759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uadroTexto 20"/>
          <p:cNvSpPr txBox="1"/>
          <p:nvPr/>
        </p:nvSpPr>
        <p:spPr>
          <a:xfrm>
            <a:off x="4050087" y="549175"/>
            <a:ext cx="2264433" cy="846386"/>
          </a:xfrm>
          <a:prstGeom prst="rect">
            <a:avLst/>
          </a:prstGeom>
          <a:noFill/>
        </p:spPr>
        <p:txBody>
          <a:bodyPr wrap="square" rtlCol="0">
            <a:spAutoFit/>
          </a:bodyPr>
          <a:lstStyle/>
          <a:p>
            <a:pPr lvl="0"/>
            <a:r>
              <a:rPr lang="es-CO" sz="700" b="1" dirty="0" smtClean="0">
                <a:solidFill>
                  <a:srgbClr val="C00000"/>
                </a:solidFill>
                <a:latin typeface="Arial Narrow" panose="020B0606020202030204" pitchFamily="34" charset="0"/>
                <a:cs typeface="Arial" panose="020B0604020202020204" pitchFamily="34" charset="0"/>
              </a:rPr>
              <a:t>ALERTA ROJA</a:t>
            </a:r>
            <a:r>
              <a:rPr lang="es-CO" sz="700" dirty="0" smtClean="0">
                <a:solidFill>
                  <a:srgbClr val="C00000"/>
                </a:solidFill>
                <a:latin typeface="Arial Narrow" panose="020B0606020202030204" pitchFamily="34" charset="0"/>
                <a:cs typeface="Arial" panose="020B0604020202020204" pitchFamily="34" charset="0"/>
              </a:rPr>
              <a:t>:</a:t>
            </a:r>
          </a:p>
          <a:p>
            <a:pPr lvl="0" algn="just"/>
            <a:r>
              <a:rPr lang="es-CO" sz="700" dirty="0">
                <a:solidFill>
                  <a:schemeClr val="bg1">
                    <a:lumMod val="50000"/>
                  </a:schemeClr>
                </a:solidFill>
                <a:latin typeface="Arial Narrow" panose="020B0606020202030204" pitchFamily="34" charset="0"/>
              </a:rPr>
              <a:t>Amenaza alta a muy alta por deslizamientos de tierra detonados por lluvias, localizados en los siguientes municipios</a:t>
            </a:r>
            <a:r>
              <a:rPr lang="es-CO" sz="700" dirty="0" smtClean="0">
                <a:solidFill>
                  <a:schemeClr val="bg1">
                    <a:lumMod val="50000"/>
                  </a:schemeClr>
                </a:solidFill>
                <a:latin typeface="Arial Narrow" panose="020B0606020202030204" pitchFamily="34" charset="0"/>
              </a:rPr>
              <a:t>:</a:t>
            </a:r>
          </a:p>
          <a:p>
            <a:pPr lvl="0" algn="just"/>
            <a:endParaRPr lang="es-CO" sz="700" dirty="0" smtClean="0">
              <a:solidFill>
                <a:prstClr val="black"/>
              </a:solidFill>
              <a:latin typeface="Arial Narrow" panose="020B0606020202030204" pitchFamily="34" charset="0"/>
            </a:endParaRPr>
          </a:p>
          <a:p>
            <a:pPr lvl="0"/>
            <a:r>
              <a:rPr lang="es-CO" sz="700" b="1" dirty="0">
                <a:solidFill>
                  <a:srgbClr val="F65800"/>
                </a:solidFill>
                <a:latin typeface="Arial Narrow" panose="020B0606020202030204" pitchFamily="34" charset="0"/>
                <a:cs typeface="Arial" panose="020B0604020202020204" pitchFamily="34" charset="0"/>
              </a:rPr>
              <a:t>ALERTA NARANJA</a:t>
            </a:r>
            <a:r>
              <a:rPr lang="es-CO" sz="700" dirty="0">
                <a:solidFill>
                  <a:srgbClr val="F65800"/>
                </a:solidFill>
                <a:latin typeface="Arial Narrow" panose="020B0606020202030204" pitchFamily="34" charset="0"/>
                <a:cs typeface="Arial" panose="020B0604020202020204" pitchFamily="34" charset="0"/>
              </a:rPr>
              <a:t>:</a:t>
            </a:r>
          </a:p>
          <a:p>
            <a:pPr lvl="0" algn="just"/>
            <a:r>
              <a:rPr lang="es-CO" sz="700" dirty="0">
                <a:solidFill>
                  <a:schemeClr val="bg1">
                    <a:lumMod val="50000"/>
                  </a:schemeClr>
                </a:solidFill>
                <a:latin typeface="Arial Narrow" panose="020B0606020202030204" pitchFamily="34" charset="0"/>
              </a:rPr>
              <a:t>Amenaza moderada por deslizamientos de tierra detonados por lluvias, localizados en los siguientes municipios:</a:t>
            </a:r>
            <a:endParaRPr lang="es-CO" sz="801" dirty="0">
              <a:solidFill>
                <a:schemeClr val="bg1">
                  <a:lumMod val="50000"/>
                </a:schemeClr>
              </a:solidFill>
              <a:latin typeface="Arial Narrow" panose="020B0606020202030204" pitchFamily="34" charset="0"/>
            </a:endParaRPr>
          </a:p>
        </p:txBody>
      </p:sp>
      <p:graphicFrame>
        <p:nvGraphicFramePr>
          <p:cNvPr id="3" name="Tabla 2"/>
          <p:cNvGraphicFramePr>
            <a:graphicFrameLocks noGrp="1"/>
          </p:cNvGraphicFramePr>
          <p:nvPr>
            <p:extLst>
              <p:ext uri="{D42A27DB-BD31-4B8C-83A1-F6EECF244321}">
                <p14:modId xmlns:p14="http://schemas.microsoft.com/office/powerpoint/2010/main" val="3854184095"/>
              </p:ext>
            </p:extLst>
          </p:nvPr>
        </p:nvGraphicFramePr>
        <p:xfrm>
          <a:off x="359767" y="1745903"/>
          <a:ext cx="5759450" cy="1135416"/>
        </p:xfrm>
        <a:graphic>
          <a:graphicData uri="http://schemas.openxmlformats.org/drawingml/2006/table">
            <a:tbl>
              <a:tblPr/>
              <a:tblGrid>
                <a:gridCol w="947864">
                  <a:extLst>
                    <a:ext uri="{9D8B030D-6E8A-4147-A177-3AD203B41FA5}"/>
                  </a:extLst>
                </a:gridCol>
                <a:gridCol w="4811586">
                  <a:extLst>
                    <a:ext uri="{9D8B030D-6E8A-4147-A177-3AD203B41FA5}"/>
                  </a:extLst>
                </a:gridCol>
              </a:tblGrid>
              <a:tr h="248110">
                <a:tc grid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1400" b="1" dirty="0" smtClean="0">
                          <a:solidFill>
                            <a:srgbClr val="00446B"/>
                          </a:solidFill>
                          <a:latin typeface="Arial Narrow" panose="020B0606020202030204" pitchFamily="34" charset="0"/>
                        </a:rPr>
                        <a:t>REGIÓN ORINOQUIA</a:t>
                      </a:r>
                      <a:endParaRPr lang="es-CO" sz="1400" b="1" dirty="0">
                        <a:solidFill>
                          <a:srgbClr val="00446B"/>
                        </a:solidFill>
                        <a:latin typeface="Arial Narrow" panose="020B0606020202030204" pitchFamily="34" charset="0"/>
                      </a:endParaRPr>
                    </a:p>
                  </a:txBody>
                  <a:tcPr marL="91383" marR="91383" marT="45726" marB="45726">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a:p>
                  </a:txBody>
                  <a:tcPr/>
                </a:tc>
                <a:extLst>
                  <a:ext uri="{0D108BD9-81ED-4DB2-BD59-A6C34878D82A}"/>
                </a:extLst>
              </a:tr>
              <a:tr h="210888">
                <a:tc row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indent="0" algn="ctr"/>
                      <a:r>
                        <a:rPr lang="es-CO" sz="1100" b="1" dirty="0" smtClean="0">
                          <a:solidFill>
                            <a:schemeClr val="tx1"/>
                          </a:solidFill>
                          <a:effectLst/>
                          <a:latin typeface="Arial Narrow" panose="020B0606020202030204" pitchFamily="34" charset="0"/>
                        </a:rPr>
                        <a:t>ALERTA AMARILLA</a:t>
                      </a:r>
                      <a:endParaRPr lang="es-CO" sz="1100" b="1" dirty="0">
                        <a:solidFill>
                          <a:schemeClr val="tx1"/>
                        </a:solidFill>
                        <a:effectLst/>
                        <a:latin typeface="Arial Narrow" panose="020B0606020202030204" pitchFamily="34" charset="0"/>
                      </a:endParaRPr>
                    </a:p>
                  </a:txBody>
                  <a:tcPr marL="91383" marR="91383" marT="45726" marB="45726"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mpd="sng">
                      <a:solidFill>
                        <a:sysClr val="window" lastClr="FFFFFF">
                          <a:lumMod val="65000"/>
                        </a:sysClr>
                      </a:solidFill>
                      <a:prstDash val="solid"/>
                    </a:lnB>
                    <a:lnTlToBr w="12700" cmpd="sng">
                      <a:noFill/>
                      <a:prstDash val="solid"/>
                    </a:lnTlToBr>
                    <a:lnBlToTr w="12700" cmpd="sng">
                      <a:noFill/>
                      <a:prstDash val="solid"/>
                    </a:lnBlToTr>
                    <a:solidFill>
                      <a:srgbClr val="FFFF00"/>
                    </a:solidFill>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1100" b="1" dirty="0" smtClean="0">
                          <a:latin typeface="Arial Narrow" panose="020B0606020202030204" pitchFamily="34" charset="0"/>
                        </a:rPr>
                        <a:t>SITIOS</a:t>
                      </a:r>
                      <a:r>
                        <a:rPr lang="es-CO" sz="1100" b="1" baseline="0" dirty="0" smtClean="0">
                          <a:latin typeface="Arial Narrow" panose="020B0606020202030204" pitchFamily="34" charset="0"/>
                        </a:rPr>
                        <a:t> PARA LOS CUALES SE GENERA LA ALERTA</a:t>
                      </a:r>
                      <a:endParaRPr lang="es-CO" sz="1100" b="1" dirty="0">
                        <a:latin typeface="Arial Narrow" panose="020B0606020202030204" pitchFamily="34" charset="0"/>
                      </a:endParaRPr>
                    </a:p>
                  </a:txBody>
                  <a:tcPr marL="91383" marR="91383" marT="45726" marB="45726">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r h="483853">
                <a:tc vMerge="1">
                  <a:txBody>
                    <a:bodyPr/>
                    <a:lstStyle/>
                    <a:p>
                      <a:endParaRPr lang="es-CO"/>
                    </a:p>
                  </a:txBody>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marR="0" indent="0" algn="just" defTabSz="648035" rtl="0" eaLnBrk="1" fontAlgn="auto" latinLnBrk="0" hangingPunct="1">
                        <a:lnSpc>
                          <a:spcPct val="100000"/>
                        </a:lnSpc>
                        <a:spcBef>
                          <a:spcPts val="0"/>
                        </a:spcBef>
                        <a:spcAft>
                          <a:spcPts val="0"/>
                        </a:spcAft>
                        <a:buClrTx/>
                        <a:buSzTx/>
                        <a:buFontTx/>
                        <a:buNone/>
                        <a:tabLst/>
                        <a:defRPr/>
                      </a:pPr>
                      <a:r>
                        <a:rPr lang="es-CO" sz="1050" b="1" dirty="0" smtClean="0">
                          <a:latin typeface="Arial Narrow" panose="020B0606020202030204" pitchFamily="34" charset="0"/>
                        </a:rPr>
                        <a:t>CASANARE</a:t>
                      </a:r>
                      <a:r>
                        <a:rPr lang="es-CO" sz="1050" dirty="0" smtClean="0">
                          <a:latin typeface="Arial Narrow" panose="020B0606020202030204" pitchFamily="34" charset="0"/>
                        </a:rPr>
                        <a:t>: </a:t>
                      </a:r>
                      <a:r>
                        <a:rPr lang="es-ES" sz="1050" kern="1200" dirty="0" smtClean="0">
                          <a:solidFill>
                            <a:schemeClr val="tx1"/>
                          </a:solidFill>
                          <a:latin typeface="Arial Narrow" panose="020B0606020202030204" pitchFamily="34" charset="0"/>
                          <a:ea typeface="+mn-ea"/>
                          <a:cs typeface="+mn-cs"/>
                        </a:rPr>
                        <a:t>Aguazul, Chámeza, Hato Corozal, La Salina, Nunchía, Paz de Ariporo, Pore, Recetor, Sabanalarga, Támara, Tauramena</a:t>
                      </a:r>
                      <a:r>
                        <a:rPr lang="es-ES" sz="1050" kern="1200" baseline="0" dirty="0" smtClean="0">
                          <a:solidFill>
                            <a:schemeClr val="tx1"/>
                          </a:solidFill>
                          <a:latin typeface="Arial Narrow" panose="020B0606020202030204" pitchFamily="34" charset="0"/>
                          <a:ea typeface="+mn-ea"/>
                          <a:cs typeface="+mn-cs"/>
                        </a:rPr>
                        <a:t> y</a:t>
                      </a:r>
                      <a:r>
                        <a:rPr lang="es-ES" sz="1050" kern="1200" dirty="0" smtClean="0">
                          <a:solidFill>
                            <a:schemeClr val="tx1"/>
                          </a:solidFill>
                          <a:latin typeface="Arial Narrow" panose="020B0606020202030204" pitchFamily="34" charset="0"/>
                          <a:ea typeface="+mn-ea"/>
                          <a:cs typeface="+mn-cs"/>
                        </a:rPr>
                        <a:t> Yopal.</a:t>
                      </a: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b="1" dirty="0" smtClean="0">
                          <a:latin typeface="Arial Narrow" panose="020B0606020202030204" pitchFamily="34" charset="0"/>
                        </a:rPr>
                        <a:t>META</a:t>
                      </a:r>
                      <a:r>
                        <a:rPr lang="es-CO" sz="1050" dirty="0" smtClean="0">
                          <a:latin typeface="Arial Narrow" panose="020B0606020202030204" pitchFamily="34" charset="0"/>
                        </a:rPr>
                        <a:t>: Cumaral, Guamal</a:t>
                      </a:r>
                      <a:r>
                        <a:rPr lang="es-CO" sz="1050" baseline="0" dirty="0" smtClean="0">
                          <a:latin typeface="Arial Narrow" panose="020B0606020202030204" pitchFamily="34" charset="0"/>
                        </a:rPr>
                        <a:t> y</a:t>
                      </a:r>
                      <a:r>
                        <a:rPr lang="es-CO" sz="1050" dirty="0" smtClean="0">
                          <a:latin typeface="Arial Narrow" panose="020B0606020202030204" pitchFamily="34" charset="0"/>
                        </a:rPr>
                        <a:t> Vistahermosa.</a:t>
                      </a:r>
                    </a:p>
                  </a:txBody>
                  <a:tcPr marL="91383" marR="91383" marT="45726" marB="45726">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bl>
          </a:graphicData>
        </a:graphic>
      </p:graphicFrame>
      <p:graphicFrame>
        <p:nvGraphicFramePr>
          <p:cNvPr id="4" name="Tabla 3"/>
          <p:cNvGraphicFramePr>
            <a:graphicFrameLocks noGrp="1"/>
          </p:cNvGraphicFramePr>
          <p:nvPr>
            <p:extLst>
              <p:ext uri="{D42A27DB-BD31-4B8C-83A1-F6EECF244321}">
                <p14:modId xmlns:p14="http://schemas.microsoft.com/office/powerpoint/2010/main" val="1641912971"/>
              </p:ext>
            </p:extLst>
          </p:nvPr>
        </p:nvGraphicFramePr>
        <p:xfrm>
          <a:off x="359767" y="3186063"/>
          <a:ext cx="5759450" cy="975096"/>
        </p:xfrm>
        <a:graphic>
          <a:graphicData uri="http://schemas.openxmlformats.org/drawingml/2006/table">
            <a:tbl>
              <a:tblPr/>
              <a:tblGrid>
                <a:gridCol w="936017">
                  <a:extLst>
                    <a:ext uri="{9D8B030D-6E8A-4147-A177-3AD203B41FA5}"/>
                  </a:extLst>
                </a:gridCol>
                <a:gridCol w="4823433">
                  <a:extLst>
                    <a:ext uri="{9D8B030D-6E8A-4147-A177-3AD203B41FA5}"/>
                  </a:extLst>
                </a:gridCol>
              </a:tblGrid>
              <a:tr h="239415">
                <a:tc grid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400" b="1" dirty="0" smtClean="0">
                          <a:solidFill>
                            <a:srgbClr val="00446B"/>
                          </a:solidFill>
                          <a:latin typeface="Arial Narrow" panose="020B0606020202030204" pitchFamily="34" charset="0"/>
                        </a:rPr>
                        <a:t>REGIÓN AMAZONIA</a:t>
                      </a:r>
                    </a:p>
                  </a:txBody>
                  <a:tcPr marL="91421" marR="91421" marT="45676" marB="45676">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a:p>
                  </a:txBody>
                  <a:tcPr/>
                </a:tc>
                <a:extLst>
                  <a:ext uri="{0D108BD9-81ED-4DB2-BD59-A6C34878D82A}"/>
                </a:extLst>
              </a:tr>
              <a:tr h="203492">
                <a:tc rowSpan="2">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indent="0" algn="ctr"/>
                      <a:r>
                        <a:rPr lang="es-CO" sz="1100" b="1" dirty="0" smtClean="0">
                          <a:solidFill>
                            <a:schemeClr val="tx1"/>
                          </a:solidFill>
                          <a:effectLst/>
                          <a:latin typeface="Arial Narrow" panose="020B0606020202030204" pitchFamily="34" charset="0"/>
                        </a:rPr>
                        <a:t>ALERTA</a:t>
                      </a:r>
                      <a:r>
                        <a:rPr lang="es-CO" sz="1100" b="1" baseline="0" dirty="0" smtClean="0">
                          <a:solidFill>
                            <a:schemeClr val="tx1"/>
                          </a:solidFill>
                          <a:effectLst/>
                          <a:latin typeface="Arial Narrow" panose="020B0606020202030204" pitchFamily="34" charset="0"/>
                        </a:rPr>
                        <a:t> AMARILLA</a:t>
                      </a:r>
                      <a:endParaRPr lang="es-CO" sz="1100" b="1" dirty="0">
                        <a:solidFill>
                          <a:schemeClr val="tx1"/>
                        </a:solidFill>
                        <a:effectLst/>
                        <a:latin typeface="Arial Narrow" panose="020B0606020202030204" pitchFamily="34" charset="0"/>
                      </a:endParaRPr>
                    </a:p>
                  </a:txBody>
                  <a:tcPr marL="91421" marR="91421" marT="45676" marB="45676"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mpd="sng">
                      <a:solidFill>
                        <a:sysClr val="window" lastClr="FFFFFF">
                          <a:lumMod val="65000"/>
                        </a:sysClr>
                      </a:solidFill>
                      <a:prstDash val="solid"/>
                    </a:lnB>
                    <a:lnTlToBr w="12700" cmpd="sng">
                      <a:noFill/>
                      <a:prstDash val="solid"/>
                    </a:lnTlToBr>
                    <a:lnBlToTr w="12700" cmpd="sng">
                      <a:noFill/>
                      <a:prstDash val="solid"/>
                    </a:lnBlToTr>
                    <a:solidFill>
                      <a:srgbClr val="FFFF00"/>
                    </a:solidFill>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algn="ctr"/>
                      <a:r>
                        <a:rPr lang="es-CO" sz="1100" b="1" dirty="0" smtClean="0">
                          <a:latin typeface="Arial Narrow" panose="020B0606020202030204" pitchFamily="34" charset="0"/>
                        </a:rPr>
                        <a:t>SITIOS</a:t>
                      </a:r>
                      <a:r>
                        <a:rPr lang="es-CO" sz="1100" b="1" baseline="0" dirty="0" smtClean="0">
                          <a:latin typeface="Arial Narrow" panose="020B0606020202030204" pitchFamily="34" charset="0"/>
                        </a:rPr>
                        <a:t> PARA LOS CUALES SE GENERA LA ALERTA</a:t>
                      </a:r>
                      <a:endParaRPr lang="es-CO" sz="1100" b="1" dirty="0">
                        <a:latin typeface="Arial Narrow" panose="020B0606020202030204" pitchFamily="34" charset="0"/>
                      </a:endParaRPr>
                    </a:p>
                  </a:txBody>
                  <a:tcPr marL="91421" marR="91421" marT="45676" marB="45676">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r h="349151">
                <a:tc vMerge="1">
                  <a:txBody>
                    <a:bodyPr/>
                    <a:lstStyle/>
                    <a:p>
                      <a:endParaRPr lang="es-CO"/>
                    </a:p>
                  </a:txBody>
                  <a:tcPr/>
                </a:tc>
                <a:tc>
                  <a:txBody>
                    <a:bodyPr/>
                    <a:lstStyle>
                      <a:lvl1pPr marL="0" algn="l" defTabSz="648035" rtl="0" eaLnBrk="1" latinLnBrk="0" hangingPunct="1">
                        <a:defRPr sz="1276" kern="1200">
                          <a:solidFill>
                            <a:schemeClr val="tx1"/>
                          </a:solidFill>
                          <a:latin typeface="Calibri" panose="020F0502020204030204"/>
                        </a:defRPr>
                      </a:lvl1pPr>
                      <a:lvl2pPr marL="324018" algn="l" defTabSz="648035" rtl="0" eaLnBrk="1" latinLnBrk="0" hangingPunct="1">
                        <a:defRPr sz="1276" kern="1200">
                          <a:solidFill>
                            <a:schemeClr val="tx1"/>
                          </a:solidFill>
                          <a:latin typeface="Calibri" panose="020F0502020204030204"/>
                        </a:defRPr>
                      </a:lvl2pPr>
                      <a:lvl3pPr marL="648035" algn="l" defTabSz="648035" rtl="0" eaLnBrk="1" latinLnBrk="0" hangingPunct="1">
                        <a:defRPr sz="1276" kern="1200">
                          <a:solidFill>
                            <a:schemeClr val="tx1"/>
                          </a:solidFill>
                          <a:latin typeface="Calibri" panose="020F0502020204030204"/>
                        </a:defRPr>
                      </a:lvl3pPr>
                      <a:lvl4pPr marL="972053" algn="l" defTabSz="648035" rtl="0" eaLnBrk="1" latinLnBrk="0" hangingPunct="1">
                        <a:defRPr sz="1276" kern="1200">
                          <a:solidFill>
                            <a:schemeClr val="tx1"/>
                          </a:solidFill>
                          <a:latin typeface="Calibri" panose="020F0502020204030204"/>
                        </a:defRPr>
                      </a:lvl4pPr>
                      <a:lvl5pPr marL="1296071" algn="l" defTabSz="648035" rtl="0" eaLnBrk="1" latinLnBrk="0" hangingPunct="1">
                        <a:defRPr sz="1276" kern="1200">
                          <a:solidFill>
                            <a:schemeClr val="tx1"/>
                          </a:solidFill>
                          <a:latin typeface="Calibri" panose="020F0502020204030204"/>
                        </a:defRPr>
                      </a:lvl5pPr>
                      <a:lvl6pPr marL="1620088" algn="l" defTabSz="648035" rtl="0" eaLnBrk="1" latinLnBrk="0" hangingPunct="1">
                        <a:defRPr sz="1276" kern="1200">
                          <a:solidFill>
                            <a:schemeClr val="tx1"/>
                          </a:solidFill>
                          <a:latin typeface="Calibri" panose="020F0502020204030204"/>
                        </a:defRPr>
                      </a:lvl6pPr>
                      <a:lvl7pPr marL="1944106" algn="l" defTabSz="648035" rtl="0" eaLnBrk="1" latinLnBrk="0" hangingPunct="1">
                        <a:defRPr sz="1276" kern="1200">
                          <a:solidFill>
                            <a:schemeClr val="tx1"/>
                          </a:solidFill>
                          <a:latin typeface="Calibri" panose="020F0502020204030204"/>
                        </a:defRPr>
                      </a:lvl7pPr>
                      <a:lvl8pPr marL="2268123" algn="l" defTabSz="648035" rtl="0" eaLnBrk="1" latinLnBrk="0" hangingPunct="1">
                        <a:defRPr sz="1276" kern="1200">
                          <a:solidFill>
                            <a:schemeClr val="tx1"/>
                          </a:solidFill>
                          <a:latin typeface="Calibri" panose="020F0502020204030204"/>
                        </a:defRPr>
                      </a:lvl8pPr>
                      <a:lvl9pPr marL="2592141" algn="l" defTabSz="648035" rtl="0" eaLnBrk="1" latinLnBrk="0" hangingPunct="1">
                        <a:defRPr sz="1276" kern="1200">
                          <a:solidFill>
                            <a:schemeClr val="tx1"/>
                          </a:solidFill>
                          <a:latin typeface="Calibri" panose="020F0502020204030204"/>
                        </a:defRPr>
                      </a:lvl9pPr>
                    </a:lstStyle>
                    <a:p>
                      <a:pPr marL="0" marR="0" indent="0" algn="just" defTabSz="648035" rtl="0" eaLnBrk="1" fontAlgn="auto" latinLnBrk="0" hangingPunct="1">
                        <a:lnSpc>
                          <a:spcPct val="100000"/>
                        </a:lnSpc>
                        <a:spcBef>
                          <a:spcPts val="0"/>
                        </a:spcBef>
                        <a:spcAft>
                          <a:spcPts val="0"/>
                        </a:spcAft>
                        <a:buClrTx/>
                        <a:buSzTx/>
                        <a:buFontTx/>
                        <a:buNone/>
                        <a:tabLst/>
                        <a:defRPr/>
                      </a:pPr>
                      <a:r>
                        <a:rPr lang="es-CO" sz="1050" b="1" dirty="0" smtClean="0">
                          <a:latin typeface="Arial Narrow" panose="020B0606020202030204" pitchFamily="34" charset="0"/>
                        </a:rPr>
                        <a:t>PUTUMAYO:</a:t>
                      </a:r>
                      <a:r>
                        <a:rPr lang="es-CO" sz="1050" b="1" baseline="0" dirty="0" smtClean="0">
                          <a:latin typeface="Arial Narrow" panose="020B0606020202030204" pitchFamily="34" charset="0"/>
                        </a:rPr>
                        <a:t>  </a:t>
                      </a:r>
                      <a:r>
                        <a:rPr lang="es-CO" sz="1050" b="0" baseline="0" dirty="0" smtClean="0">
                          <a:latin typeface="Arial Narrow" panose="020B0606020202030204" pitchFamily="34" charset="0"/>
                        </a:rPr>
                        <a:t>Mocoa </a:t>
                      </a:r>
                    </a:p>
                    <a:p>
                      <a:pPr marL="0" marR="0" indent="0" algn="just" defTabSz="648035" rtl="0" eaLnBrk="1" fontAlgn="auto" latinLnBrk="0" hangingPunct="1">
                        <a:lnSpc>
                          <a:spcPct val="100000"/>
                        </a:lnSpc>
                        <a:spcBef>
                          <a:spcPts val="0"/>
                        </a:spcBef>
                        <a:spcAft>
                          <a:spcPts val="0"/>
                        </a:spcAft>
                        <a:buClrTx/>
                        <a:buSzTx/>
                        <a:buFontTx/>
                        <a:buNone/>
                        <a:tabLst/>
                        <a:defRPr/>
                      </a:pPr>
                      <a:r>
                        <a:rPr lang="es-ES" sz="1050" b="1" kern="1200" baseline="0" dirty="0" smtClean="0">
                          <a:solidFill>
                            <a:schemeClr val="tx1"/>
                          </a:solidFill>
                          <a:latin typeface="Arial Narrow" panose="020B0606020202030204" pitchFamily="34" charset="0"/>
                          <a:ea typeface="+mn-ea"/>
                          <a:cs typeface="+mn-cs"/>
                        </a:rPr>
                        <a:t>CAQUETÁ: </a:t>
                      </a:r>
                      <a:r>
                        <a:rPr lang="es-CO" sz="1050" b="0" kern="1200" baseline="0" dirty="0" smtClean="0">
                          <a:solidFill>
                            <a:schemeClr val="tx1"/>
                          </a:solidFill>
                          <a:latin typeface="Arial Narrow" panose="020B0606020202030204" pitchFamily="34" charset="0"/>
                          <a:ea typeface="+mn-ea"/>
                          <a:cs typeface="+mn-cs"/>
                        </a:rPr>
                        <a:t>Belén de Los Andaquíes y Morelia</a:t>
                      </a:r>
                    </a:p>
                  </a:txBody>
                  <a:tcPr marL="91421" marR="91421" marT="45676" marB="45676">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bl>
          </a:graphicData>
        </a:graphic>
      </p:graphicFrame>
      <p:graphicFrame>
        <p:nvGraphicFramePr>
          <p:cNvPr id="5" name="Tabla 4"/>
          <p:cNvGraphicFramePr>
            <a:graphicFrameLocks noGrp="1"/>
          </p:cNvGraphicFramePr>
          <p:nvPr>
            <p:extLst>
              <p:ext uri="{D42A27DB-BD31-4B8C-83A1-F6EECF244321}">
                <p14:modId xmlns:p14="http://schemas.microsoft.com/office/powerpoint/2010/main" val="2150285582"/>
              </p:ext>
            </p:extLst>
          </p:nvPr>
        </p:nvGraphicFramePr>
        <p:xfrm>
          <a:off x="360087" y="4599175"/>
          <a:ext cx="5760639" cy="2836749"/>
        </p:xfrm>
        <a:graphic>
          <a:graphicData uri="http://schemas.openxmlformats.org/drawingml/2006/table">
            <a:tbl>
              <a:tblPr>
                <a:tableStyleId>{5C22544A-7EE6-4342-B048-85BDC9FD1C3A}</a:tableStyleId>
              </a:tblPr>
              <a:tblGrid>
                <a:gridCol w="1728192"/>
                <a:gridCol w="4032447"/>
              </a:tblGrid>
              <a:tr h="354604">
                <a:tc gridSpan="2">
                  <a:txBody>
                    <a:bodyPr/>
                    <a:lstStyle/>
                    <a:p>
                      <a:pPr algn="ctr" rtl="0" fontAlgn="ctr"/>
                      <a:r>
                        <a:rPr lang="es-CO" sz="1100" b="1" u="none" strike="noStrike" dirty="0">
                          <a:solidFill>
                            <a:srgbClr val="6E3C0A"/>
                          </a:solidFill>
                          <a:effectLst/>
                          <a:latin typeface="Arial Narrow" panose="020B0606020202030204" pitchFamily="34" charset="0"/>
                        </a:rPr>
                        <a:t>SECTORES VIALES IDENTIFICADOS CON POTENCIALIDAD DE DESLIZAMIENTOS</a:t>
                      </a:r>
                      <a:r>
                        <a:rPr lang="es-CO" sz="1100" b="1" u="none" strike="noStrike" dirty="0" smtClean="0">
                          <a:solidFill>
                            <a:srgbClr val="6E3C0A"/>
                          </a:solidFill>
                          <a:effectLst/>
                          <a:latin typeface="Arial Narrow" panose="020B0606020202030204" pitchFamily="34" charset="0"/>
                        </a:rPr>
                        <a:t>, EN </a:t>
                      </a:r>
                      <a:r>
                        <a:rPr lang="es-CO" sz="1100" b="1" u="none" strike="noStrike" dirty="0">
                          <a:solidFill>
                            <a:srgbClr val="6E3C0A"/>
                          </a:solidFill>
                          <a:effectLst/>
                          <a:latin typeface="Arial Narrow" panose="020B0606020202030204" pitchFamily="34" charset="0"/>
                        </a:rPr>
                        <a:t>LOS CUALES GENERAN ALERTAS</a:t>
                      </a:r>
                      <a:endParaRPr lang="es-CO" sz="1100" b="1" i="0" u="none" strike="noStrike" dirty="0">
                        <a:solidFill>
                          <a:srgbClr val="6E3C0A"/>
                        </a:solidFill>
                        <a:effectLst/>
                        <a:latin typeface="Arial Narrow" panose="020B0606020202030204" pitchFamily="34" charset="0"/>
                      </a:endParaRPr>
                    </a:p>
                  </a:txBody>
                  <a:tcPr marL="7209" marR="7209" marT="7213" marB="0" anchor="ctr"/>
                </a:tc>
                <a:tc hMerge="1">
                  <a:txBody>
                    <a:bodyPr/>
                    <a:lstStyle/>
                    <a:p>
                      <a:endParaRPr lang="es-ES"/>
                    </a:p>
                  </a:txBody>
                  <a:tcPr/>
                </a:tc>
              </a:tr>
              <a:tr h="326208">
                <a:tc>
                  <a:txBody>
                    <a:bodyPr/>
                    <a:lstStyle/>
                    <a:p>
                      <a:pPr algn="ctr" rtl="0" fontAlgn="ctr"/>
                      <a:r>
                        <a:rPr lang="es-ES" sz="1100" b="1" u="none" strike="noStrike" dirty="0">
                          <a:solidFill>
                            <a:srgbClr val="6E3C0A"/>
                          </a:solidFill>
                          <a:effectLst/>
                          <a:latin typeface="Arial Narrow" panose="020B0606020202030204" pitchFamily="34" charset="0"/>
                        </a:rPr>
                        <a:t>DEPARTAMENTO</a:t>
                      </a:r>
                      <a:endParaRPr lang="es-ES" sz="1100" b="1" i="0" u="none" strike="noStrike" dirty="0">
                        <a:solidFill>
                          <a:srgbClr val="6E3C0A"/>
                        </a:solidFill>
                        <a:effectLst/>
                        <a:latin typeface="Arial Narrow" panose="020B0606020202030204" pitchFamily="34" charset="0"/>
                      </a:endParaRPr>
                    </a:p>
                  </a:txBody>
                  <a:tcPr marL="7209" marR="7209" marT="7213" marB="0" anchor="ctr"/>
                </a:tc>
                <a:tc>
                  <a:txBody>
                    <a:bodyPr/>
                    <a:lstStyle/>
                    <a:p>
                      <a:pPr algn="ctr" rtl="0" fontAlgn="ctr"/>
                      <a:r>
                        <a:rPr lang="es-ES" sz="1100" b="1" u="none" strike="noStrike" dirty="0">
                          <a:solidFill>
                            <a:srgbClr val="6E3C0A"/>
                          </a:solidFill>
                          <a:effectLst/>
                          <a:latin typeface="Arial Narrow" panose="020B0606020202030204" pitchFamily="34" charset="0"/>
                        </a:rPr>
                        <a:t>SECTOR VIAL</a:t>
                      </a:r>
                      <a:endParaRPr lang="es-ES" sz="1100" b="1" i="0" u="none" strike="noStrike" dirty="0">
                        <a:solidFill>
                          <a:srgbClr val="6E3C0A"/>
                        </a:solidFill>
                        <a:effectLst/>
                        <a:latin typeface="Arial Narrow" panose="020B0606020202030204" pitchFamily="34" charset="0"/>
                      </a:endParaRPr>
                    </a:p>
                  </a:txBody>
                  <a:tcPr marL="7209" marR="7209" marT="7213" marB="0" anchor="ctr"/>
                </a:tc>
              </a:tr>
              <a:tr h="288032">
                <a:tc>
                  <a:txBody>
                    <a:bodyPr/>
                    <a:lstStyle/>
                    <a:p>
                      <a:pPr marL="0" algn="ctr" defTabSz="648035" rtl="0" eaLnBrk="1" fontAlgn="ctr" latinLnBrk="0" hangingPunct="1"/>
                      <a:r>
                        <a:rPr lang="es-ES" sz="1100" b="1" i="0" u="none" strike="noStrike" kern="1200" dirty="0" smtClean="0">
                          <a:solidFill>
                            <a:srgbClr val="000000"/>
                          </a:solidFill>
                          <a:effectLst/>
                          <a:latin typeface="Arial Narrow" panose="020B0606020202030204" pitchFamily="34" charset="0"/>
                          <a:ea typeface="+mn-ea"/>
                          <a:cs typeface="+mn-cs"/>
                        </a:rPr>
                        <a:t>ARAUCA</a:t>
                      </a:r>
                      <a:endParaRPr lang="es-ES" sz="1100" b="1" i="0" u="none" strike="noStrike" kern="1200" dirty="0">
                        <a:solidFill>
                          <a:srgbClr val="000000"/>
                        </a:solidFill>
                        <a:effectLst/>
                        <a:latin typeface="Arial Narrow" panose="020B0606020202030204" pitchFamily="34" charset="0"/>
                        <a:ea typeface="+mn-ea"/>
                        <a:cs typeface="+mn-cs"/>
                      </a:endParaRPr>
                    </a:p>
                  </a:txBody>
                  <a:tcPr marL="7209" marR="7209" marT="7213" marB="0" anchor="ctr"/>
                </a:tc>
                <a:tc>
                  <a:txBody>
                    <a:bodyPr/>
                    <a:lstStyle/>
                    <a:p>
                      <a:pPr algn="ctr" rtl="0" fontAlgn="ctr"/>
                      <a:r>
                        <a:rPr lang="es-CO" sz="1100" u="none" strike="noStrike" kern="1200" dirty="0" smtClean="0">
                          <a:solidFill>
                            <a:schemeClr val="dk1"/>
                          </a:solidFill>
                          <a:effectLst/>
                          <a:latin typeface="Arial Narrow" panose="020B0606020202030204" pitchFamily="34" charset="0"/>
                          <a:ea typeface="+mn-ea"/>
                          <a:cs typeface="+mn-cs"/>
                        </a:rPr>
                        <a:t>La Lejía - Saravena</a:t>
                      </a:r>
                    </a:p>
                  </a:txBody>
                  <a:tcPr marL="7209" marR="7209" marT="7213" marB="0" anchor="ctr"/>
                </a:tc>
              </a:tr>
              <a:tr h="288032">
                <a:tc>
                  <a:txBody>
                    <a:bodyPr/>
                    <a:lstStyle/>
                    <a:p>
                      <a:pPr marL="0" algn="ctr" defTabSz="648035" rtl="0" eaLnBrk="1" fontAlgn="ctr" latinLnBrk="0" hangingPunct="1"/>
                      <a:r>
                        <a:rPr lang="es-ES" sz="1100" b="1" i="0" u="none" strike="noStrike" kern="1200" dirty="0" smtClean="0">
                          <a:solidFill>
                            <a:srgbClr val="000000"/>
                          </a:solidFill>
                          <a:effectLst/>
                          <a:latin typeface="Arial Narrow" panose="020B0606020202030204" pitchFamily="34" charset="0"/>
                          <a:ea typeface="+mn-ea"/>
                          <a:cs typeface="+mn-cs"/>
                        </a:rPr>
                        <a:t>BOYACÁ</a:t>
                      </a:r>
                      <a:endParaRPr lang="es-ES" sz="1100" b="1" i="0" u="none" strike="noStrike" kern="1200" dirty="0">
                        <a:solidFill>
                          <a:srgbClr val="000000"/>
                        </a:solidFill>
                        <a:effectLst/>
                        <a:latin typeface="Arial Narrow" panose="020B0606020202030204" pitchFamily="34" charset="0"/>
                        <a:ea typeface="+mn-ea"/>
                        <a:cs typeface="+mn-cs"/>
                      </a:endParaRPr>
                    </a:p>
                  </a:txBody>
                  <a:tcPr marL="7209" marR="7209" marT="7213" marB="0" anchor="ctr"/>
                </a:tc>
                <a:tc>
                  <a:txBody>
                    <a:bodyPr/>
                    <a:lstStyle/>
                    <a:p>
                      <a:pPr algn="ctr" rtl="0" fontAlgn="ctr"/>
                      <a:r>
                        <a:rPr lang="es-CO" sz="1100" u="none" strike="noStrike" kern="1200" dirty="0" smtClean="0">
                          <a:solidFill>
                            <a:schemeClr val="dk1"/>
                          </a:solidFill>
                          <a:effectLst/>
                          <a:latin typeface="Arial Narrow" panose="020B0606020202030204" pitchFamily="34" charset="0"/>
                          <a:ea typeface="+mn-ea"/>
                          <a:cs typeface="+mn-cs"/>
                        </a:rPr>
                        <a:t>La Lejía - Saravena</a:t>
                      </a:r>
                    </a:p>
                  </a:txBody>
                  <a:tcPr marL="7209" marR="7209" marT="7213" marB="0" anchor="ctr"/>
                </a:tc>
              </a:tr>
              <a:tr h="504056">
                <a:tc>
                  <a:txBody>
                    <a:bodyPr/>
                    <a:lstStyle/>
                    <a:p>
                      <a:pPr marL="0" algn="ctr" defTabSz="648035" rtl="0" eaLnBrk="1" fontAlgn="ctr" latinLnBrk="0" hangingPunct="1"/>
                      <a:r>
                        <a:rPr lang="es-ES" sz="1100" b="1" i="0" u="none" strike="noStrike" kern="1200" dirty="0" smtClean="0">
                          <a:solidFill>
                            <a:srgbClr val="000000"/>
                          </a:solidFill>
                          <a:effectLst/>
                          <a:latin typeface="Arial Narrow" panose="020B0606020202030204" pitchFamily="34" charset="0"/>
                          <a:ea typeface="+mn-ea"/>
                          <a:cs typeface="+mn-cs"/>
                        </a:rPr>
                        <a:t>CUNDINAMARCA</a:t>
                      </a:r>
                      <a:endParaRPr lang="es-ES" sz="1100" b="1" i="0" u="none" strike="noStrike" kern="1200" dirty="0">
                        <a:solidFill>
                          <a:srgbClr val="000000"/>
                        </a:solidFill>
                        <a:effectLst/>
                        <a:latin typeface="Arial Narrow" panose="020B0606020202030204" pitchFamily="34" charset="0"/>
                        <a:ea typeface="+mn-ea"/>
                        <a:cs typeface="+mn-cs"/>
                      </a:endParaRPr>
                    </a:p>
                  </a:txBody>
                  <a:tcPr marL="7209" marR="7209" marT="7213" marB="0" anchor="ctr"/>
                </a:tc>
                <a:tc>
                  <a:txBody>
                    <a:bodyPr/>
                    <a:lstStyle/>
                    <a:p>
                      <a:pPr algn="ctr" rtl="0" fontAlgn="ctr"/>
                      <a:r>
                        <a:rPr lang="es-CO" sz="1100" u="none" strike="noStrike" kern="1200" dirty="0" smtClean="0">
                          <a:solidFill>
                            <a:schemeClr val="dk1"/>
                          </a:solidFill>
                          <a:effectLst/>
                          <a:latin typeface="Arial Narrow" panose="020B0606020202030204" pitchFamily="34" charset="0"/>
                          <a:ea typeface="+mn-ea"/>
                          <a:cs typeface="+mn-cs"/>
                        </a:rPr>
                        <a:t>Bogotá (El Portal) - Villavicencio</a:t>
                      </a:r>
                    </a:p>
                  </a:txBody>
                  <a:tcPr marL="7209" marR="7209" marT="7213" marB="0" anchor="ctr"/>
                </a:tc>
              </a:tr>
              <a:tr h="288032">
                <a:tc>
                  <a:txBody>
                    <a:bodyPr/>
                    <a:lstStyle/>
                    <a:p>
                      <a:pPr marL="0" algn="ctr" defTabSz="648035" rtl="0" eaLnBrk="1" fontAlgn="ctr" latinLnBrk="0" hangingPunct="1"/>
                      <a:r>
                        <a:rPr lang="es-ES" sz="1100" b="1" i="0" u="none" strike="noStrike" kern="1200" dirty="0" smtClean="0">
                          <a:solidFill>
                            <a:srgbClr val="000000"/>
                          </a:solidFill>
                          <a:effectLst/>
                          <a:latin typeface="Arial Narrow" panose="020B0606020202030204" pitchFamily="34" charset="0"/>
                          <a:ea typeface="+mn-ea"/>
                          <a:cs typeface="+mn-cs"/>
                        </a:rPr>
                        <a:t>META</a:t>
                      </a:r>
                      <a:endParaRPr lang="es-ES" sz="1100" b="1" i="0" u="none" strike="noStrike" kern="1200" dirty="0">
                        <a:solidFill>
                          <a:srgbClr val="000000"/>
                        </a:solidFill>
                        <a:effectLst/>
                        <a:latin typeface="Arial Narrow" panose="020B0606020202030204" pitchFamily="34" charset="0"/>
                        <a:ea typeface="+mn-ea"/>
                        <a:cs typeface="+mn-cs"/>
                      </a:endParaRPr>
                    </a:p>
                  </a:txBody>
                  <a:tcPr marL="7209" marR="7209" marT="7213" marB="0" anchor="ctr"/>
                </a:tc>
                <a:tc>
                  <a:txBody>
                    <a:bodyPr/>
                    <a:lstStyle/>
                    <a:p>
                      <a:pPr algn="ctr" rtl="0" fontAlgn="ctr"/>
                      <a:r>
                        <a:rPr lang="es-CO" sz="1100" u="none" strike="noStrike" kern="1200" dirty="0" smtClean="0">
                          <a:solidFill>
                            <a:schemeClr val="dk1"/>
                          </a:solidFill>
                          <a:effectLst/>
                          <a:latin typeface="Arial Narrow" panose="020B0606020202030204" pitchFamily="34" charset="0"/>
                          <a:ea typeface="+mn-ea"/>
                          <a:cs typeface="+mn-cs"/>
                        </a:rPr>
                        <a:t>Bogotá (El Portal) - Villavicencio</a:t>
                      </a:r>
                    </a:p>
                    <a:p>
                      <a:pPr algn="ctr" rtl="0" fontAlgn="ctr"/>
                      <a:r>
                        <a:rPr lang="es-CO" sz="1100" u="none" strike="noStrike" kern="1200" dirty="0" smtClean="0">
                          <a:solidFill>
                            <a:schemeClr val="dk1"/>
                          </a:solidFill>
                          <a:effectLst/>
                          <a:latin typeface="Arial Narrow" panose="020B0606020202030204" pitchFamily="34" charset="0"/>
                          <a:ea typeface="+mn-ea"/>
                          <a:cs typeface="+mn-cs"/>
                        </a:rPr>
                        <a:t>Entrada Ciudad Porfía - Caño Tigre</a:t>
                      </a:r>
                    </a:p>
                    <a:p>
                      <a:pPr algn="ctr" rtl="0" fontAlgn="ctr"/>
                      <a:r>
                        <a:rPr lang="es-CO" sz="1100" u="none" strike="noStrike" kern="1200" dirty="0" smtClean="0">
                          <a:solidFill>
                            <a:schemeClr val="dk1"/>
                          </a:solidFill>
                          <a:effectLst/>
                          <a:latin typeface="Arial Narrow" panose="020B0606020202030204" pitchFamily="34" charset="0"/>
                          <a:ea typeface="+mn-ea"/>
                          <a:cs typeface="+mn-cs"/>
                        </a:rPr>
                        <a:t>Paso Antiguo por el Río Guayuriba</a:t>
                      </a:r>
                    </a:p>
                    <a:p>
                      <a:pPr algn="ctr" rtl="0" fontAlgn="ctr"/>
                      <a:r>
                        <a:rPr lang="es-CO" sz="1100" u="none" strike="noStrike" kern="1200" dirty="0" smtClean="0">
                          <a:solidFill>
                            <a:schemeClr val="dk1"/>
                          </a:solidFill>
                          <a:effectLst/>
                          <a:latin typeface="Arial Narrow" panose="020B0606020202030204" pitchFamily="34" charset="0"/>
                          <a:ea typeface="+mn-ea"/>
                          <a:cs typeface="+mn-cs"/>
                        </a:rPr>
                        <a:t>Pipiral - Villavicencio</a:t>
                      </a:r>
                    </a:p>
                    <a:p>
                      <a:pPr algn="ctr" rtl="0" fontAlgn="ctr"/>
                      <a:r>
                        <a:rPr lang="es-CO" sz="1100" u="none" strike="noStrike" kern="1200" dirty="0" smtClean="0">
                          <a:solidFill>
                            <a:schemeClr val="dk1"/>
                          </a:solidFill>
                          <a:effectLst/>
                          <a:latin typeface="Arial Narrow" panose="020B0606020202030204" pitchFamily="34" charset="0"/>
                          <a:ea typeface="+mn-ea"/>
                          <a:cs typeface="+mn-cs"/>
                        </a:rPr>
                        <a:t>"Puente Guatiquía - Los Caballos"</a:t>
                      </a:r>
                    </a:p>
                  </a:txBody>
                  <a:tcPr marL="7209" marR="7209" marT="7213" marB="0" anchor="ctr"/>
                </a:tc>
              </a:tr>
              <a:tr h="230404">
                <a:tc>
                  <a:txBody>
                    <a:bodyPr/>
                    <a:lstStyle/>
                    <a:p>
                      <a:pPr marL="0" algn="ctr" defTabSz="648035" rtl="0" eaLnBrk="1" fontAlgn="ctr" latinLnBrk="0" hangingPunct="1"/>
                      <a:r>
                        <a:rPr lang="es-ES" sz="1100" b="1" i="0" u="none" strike="noStrike" kern="1200" dirty="0" smtClean="0">
                          <a:solidFill>
                            <a:srgbClr val="000000"/>
                          </a:solidFill>
                          <a:effectLst/>
                          <a:latin typeface="Arial Narrow" panose="020B0606020202030204" pitchFamily="34" charset="0"/>
                          <a:ea typeface="+mn-ea"/>
                          <a:cs typeface="+mn-cs"/>
                        </a:rPr>
                        <a:t>NORTE</a:t>
                      </a:r>
                      <a:r>
                        <a:rPr lang="es-ES" sz="1100" b="1" i="0" u="none" strike="noStrike" kern="1200" baseline="0" dirty="0" smtClean="0">
                          <a:solidFill>
                            <a:srgbClr val="000000"/>
                          </a:solidFill>
                          <a:effectLst/>
                          <a:latin typeface="Arial Narrow" panose="020B0606020202030204" pitchFamily="34" charset="0"/>
                          <a:ea typeface="+mn-ea"/>
                          <a:cs typeface="+mn-cs"/>
                        </a:rPr>
                        <a:t> DE SANTANDER</a:t>
                      </a:r>
                      <a:endParaRPr lang="es-ES" sz="1100" b="1" i="0" u="none" strike="noStrike" kern="1200" dirty="0">
                        <a:solidFill>
                          <a:srgbClr val="000000"/>
                        </a:solidFill>
                        <a:effectLst/>
                        <a:latin typeface="Arial Narrow" panose="020B0606020202030204" pitchFamily="34" charset="0"/>
                        <a:ea typeface="+mn-ea"/>
                        <a:cs typeface="+mn-cs"/>
                      </a:endParaRPr>
                    </a:p>
                  </a:txBody>
                  <a:tcPr marL="7209" marR="7209" marT="7213" marB="0" anchor="ctr"/>
                </a:tc>
                <a:tc>
                  <a:txBody>
                    <a:bodyPr/>
                    <a:lstStyle/>
                    <a:p>
                      <a:pPr algn="ctr" rtl="0" fontAlgn="ctr"/>
                      <a:r>
                        <a:rPr lang="es-CO" sz="1100" u="none" strike="noStrike" kern="1200" dirty="0" smtClean="0">
                          <a:solidFill>
                            <a:schemeClr val="dk1"/>
                          </a:solidFill>
                          <a:effectLst/>
                          <a:latin typeface="Arial Narrow" panose="020B0606020202030204" pitchFamily="34" charset="0"/>
                          <a:ea typeface="+mn-ea"/>
                          <a:cs typeface="+mn-cs"/>
                        </a:rPr>
                        <a:t>La Lejía - Saravena</a:t>
                      </a:r>
                    </a:p>
                  </a:txBody>
                  <a:tcPr marL="7209" marR="7209" marT="7213" marB="0" anchor="ctr"/>
                </a:tc>
              </a:tr>
            </a:tbl>
          </a:graphicData>
        </a:graphic>
      </p:graphicFrame>
    </p:spTree>
    <p:extLst>
      <p:ext uri="{BB962C8B-B14F-4D97-AF65-F5344CB8AC3E}">
        <p14:creationId xmlns:p14="http://schemas.microsoft.com/office/powerpoint/2010/main" val="297214174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Tabla 16"/>
          <p:cNvGraphicFramePr>
            <a:graphicFrameLocks noGrp="1"/>
          </p:cNvGraphicFramePr>
          <p:nvPr>
            <p:extLst>
              <p:ext uri="{D42A27DB-BD31-4B8C-83A1-F6EECF244321}">
                <p14:modId xmlns:p14="http://schemas.microsoft.com/office/powerpoint/2010/main" val="3883993285"/>
              </p:ext>
            </p:extLst>
          </p:nvPr>
        </p:nvGraphicFramePr>
        <p:xfrm>
          <a:off x="206046" y="1719175"/>
          <a:ext cx="6103949" cy="883920"/>
        </p:xfrm>
        <a:graphic>
          <a:graphicData uri="http://schemas.openxmlformats.org/drawingml/2006/table">
            <a:tbl>
              <a:tblPr/>
              <a:tblGrid>
                <a:gridCol w="6103949">
                  <a:extLst>
                    <a:ext uri="{9D8B030D-6E8A-4147-A177-3AD203B41FA5}">
                      <a16:colId xmlns="" xmlns:a16="http://schemas.microsoft.com/office/drawing/2014/main" val="20000"/>
                    </a:ext>
                  </a:extLst>
                </a:gridCol>
              </a:tblGrid>
              <a:tr h="176897">
                <a:tc>
                  <a:txBody>
                    <a:body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300" b="1" dirty="0" smtClean="0">
                          <a:solidFill>
                            <a:schemeClr val="tx1"/>
                          </a:solidFill>
                          <a:latin typeface="Arial Narrow" panose="020B0606020202030204" pitchFamily="34" charset="0"/>
                        </a:rPr>
                        <a:t>LLUVIAS REGISTRADAS EN LAS ÚLTIMAS 24 HORAS</a:t>
                      </a:r>
                    </a:p>
                  </a:txBody>
                  <a:tcPr>
                    <a:lnL w="12700" cmpd="sng">
                      <a:solidFill>
                        <a:schemeClr val="bg1">
                          <a:lumMod val="85000"/>
                        </a:schemeClr>
                      </a:solidFill>
                      <a:prstDash val="solid"/>
                    </a:lnL>
                    <a:lnR w="12700" cmpd="sng">
                      <a:solidFill>
                        <a:schemeClr val="bg1">
                          <a:lumMod val="85000"/>
                        </a:schemeClr>
                      </a:solidFill>
                      <a:prstDash val="solid"/>
                    </a:lnR>
                    <a:lnT w="12700" cmpd="sng">
                      <a:solidFill>
                        <a:schemeClr val="bg1">
                          <a:lumMod val="85000"/>
                        </a:schemeClr>
                      </a:solidFill>
                      <a:prstDash val="solid"/>
                    </a:lnT>
                    <a:lnB w="12700" cap="flat" cmpd="sng" algn="ctr">
                      <a:solidFill>
                        <a:schemeClr val="bg1">
                          <a:lumMod val="85000"/>
                        </a:schemeClr>
                      </a:solidFill>
                      <a:prstDash val="solid"/>
                      <a:round/>
                      <a:headEnd type="none" w="med" len="med"/>
                      <a:tailEnd type="none" w="med" len="med"/>
                    </a:lnB>
                    <a:solidFill>
                      <a:schemeClr val="accent1">
                        <a:lumMod val="40000"/>
                        <a:lumOff val="60000"/>
                      </a:schemeClr>
                    </a:solidFill>
                  </a:tcPr>
                </a:tc>
                <a:extLst>
                  <a:ext uri="{0D108BD9-81ED-4DB2-BD59-A6C34878D82A}">
                    <a16:rowId xmlns="" xmlns:a16="http://schemas.microsoft.com/office/drawing/2014/main" val="10000"/>
                  </a:ext>
                </a:extLst>
              </a:tr>
              <a:tr h="363103">
                <a:tc>
                  <a:txBody>
                    <a:bodyPr/>
                    <a:lstStyle/>
                    <a:p>
                      <a:pPr marL="171450" indent="-171450" algn="just">
                        <a:buFont typeface="Wingdings" panose="05000000000000000000" pitchFamily="2" charset="2"/>
                        <a:buChar char="§"/>
                      </a:pPr>
                      <a:r>
                        <a:rPr lang="es-CO" sz="1100" dirty="0" smtClean="0">
                          <a:solidFill>
                            <a:schemeClr val="tx1"/>
                          </a:solidFill>
                          <a:latin typeface="Arial Narrow" panose="020B0606020202030204" pitchFamily="34" charset="0"/>
                          <a:cs typeface="Arial" panose="020B0604020202020204" pitchFamily="34" charset="0"/>
                        </a:rPr>
                        <a:t>Descenso considerable de las precipitaciones en las últimas 24 horas, las cuales principalmente se presentaron en las regiones Andina</a:t>
                      </a:r>
                      <a:r>
                        <a:rPr lang="es-CO" sz="1100" baseline="0" dirty="0" smtClean="0">
                          <a:solidFill>
                            <a:schemeClr val="tx1"/>
                          </a:solidFill>
                          <a:latin typeface="Arial Narrow" panose="020B0606020202030204" pitchFamily="34" charset="0"/>
                          <a:cs typeface="Arial" panose="020B0604020202020204" pitchFamily="34" charset="0"/>
                        </a:rPr>
                        <a:t> y Amazonia, e igualmente en sectores aislados de las regiones Pacífica y Orinoquia .</a:t>
                      </a:r>
                      <a:r>
                        <a:rPr lang="es-CO" sz="1100" dirty="0" smtClean="0">
                          <a:solidFill>
                            <a:schemeClr val="tx1"/>
                          </a:solidFill>
                          <a:latin typeface="Arial Narrow" panose="020B0606020202030204" pitchFamily="34" charset="0"/>
                          <a:cs typeface="Arial" panose="020B0604020202020204" pitchFamily="34" charset="0"/>
                        </a:rPr>
                        <a:t>La mayor precipitación se presentó en el corregimiento de </a:t>
                      </a:r>
                      <a:r>
                        <a:rPr lang="es-CO" sz="1100" b="1" dirty="0" smtClean="0">
                          <a:solidFill>
                            <a:schemeClr val="tx1"/>
                          </a:solidFill>
                          <a:latin typeface="Arial Narrow" panose="020B0606020202030204" pitchFamily="34" charset="0"/>
                          <a:cs typeface="Arial" panose="020B0604020202020204" pitchFamily="34" charset="0"/>
                        </a:rPr>
                        <a:t>El Encanto (Amazonas), con 63.5 mm.</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mpd="sng">
                      <a:solidFill>
                        <a:schemeClr val="bg1">
                          <a:lumMod val="85000"/>
                        </a:schemeClr>
                      </a:solidFill>
                      <a:prstDash val="solid"/>
                    </a:lnB>
                    <a:solidFill>
                      <a:schemeClr val="bg1">
                        <a:lumMod val="85000"/>
                      </a:schemeClr>
                    </a:solidFill>
                  </a:tcPr>
                </a:tc>
                <a:extLst>
                  <a:ext uri="{0D108BD9-81ED-4DB2-BD59-A6C34878D82A}">
                    <a16:rowId xmlns="" xmlns:a16="http://schemas.microsoft.com/office/drawing/2014/main" val="10001"/>
                  </a:ext>
                </a:extLst>
              </a:tr>
            </a:tbl>
          </a:graphicData>
        </a:graphic>
      </p:graphicFrame>
      <p:graphicFrame>
        <p:nvGraphicFramePr>
          <p:cNvPr id="20" name="Tabla 19"/>
          <p:cNvGraphicFramePr>
            <a:graphicFrameLocks noGrp="1"/>
          </p:cNvGraphicFramePr>
          <p:nvPr>
            <p:extLst>
              <p:ext uri="{D42A27DB-BD31-4B8C-83A1-F6EECF244321}">
                <p14:modId xmlns:p14="http://schemas.microsoft.com/office/powerpoint/2010/main" val="1231855004"/>
              </p:ext>
            </p:extLst>
          </p:nvPr>
        </p:nvGraphicFramePr>
        <p:xfrm>
          <a:off x="204259" y="2939107"/>
          <a:ext cx="6105736" cy="1036320"/>
        </p:xfrm>
        <a:graphic>
          <a:graphicData uri="http://schemas.openxmlformats.org/drawingml/2006/table">
            <a:tbl>
              <a:tblPr/>
              <a:tblGrid>
                <a:gridCol w="6105736">
                  <a:extLst>
                    <a:ext uri="{9D8B030D-6E8A-4147-A177-3AD203B41FA5}">
                      <a16:colId xmlns="" xmlns:a16="http://schemas.microsoft.com/office/drawing/2014/main" val="20000"/>
                    </a:ext>
                  </a:extLst>
                </a:gridCol>
              </a:tblGrid>
              <a:tr h="0">
                <a:tc>
                  <a:txBody>
                    <a:body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200" b="1" dirty="0" smtClean="0">
                          <a:solidFill>
                            <a:schemeClr val="tx1"/>
                          </a:solidFill>
                          <a:latin typeface="Arial Narrow" panose="020B0606020202030204" pitchFamily="34" charset="0"/>
                        </a:rPr>
                        <a:t>ALERTA</a:t>
                      </a:r>
                      <a:r>
                        <a:rPr lang="es-CO" sz="1200" b="1" baseline="0" dirty="0" smtClean="0">
                          <a:solidFill>
                            <a:schemeClr val="tx1"/>
                          </a:solidFill>
                          <a:latin typeface="Arial Narrow" panose="020B0606020202030204" pitchFamily="34" charset="0"/>
                        </a:rPr>
                        <a:t> ROJA</a:t>
                      </a:r>
                      <a:endParaRPr lang="es-CO" sz="1200" b="1" dirty="0" smtClean="0">
                        <a:solidFill>
                          <a:schemeClr val="tx1"/>
                        </a:solidFill>
                        <a:latin typeface="Arial Narrow" panose="020B0606020202030204" pitchFamily="34" charset="0"/>
                      </a:endParaRPr>
                    </a:p>
                  </a:txBody>
                  <a:tcPr>
                    <a:lnL w="12700" cmpd="sng">
                      <a:solidFill>
                        <a:schemeClr val="bg1">
                          <a:lumMod val="85000"/>
                        </a:schemeClr>
                      </a:solidFill>
                      <a:prstDash val="solid"/>
                    </a:lnL>
                    <a:lnR w="12700" cmpd="sng">
                      <a:solidFill>
                        <a:schemeClr val="bg1">
                          <a:lumMod val="85000"/>
                        </a:schemeClr>
                      </a:solidFill>
                      <a:prstDash val="solid"/>
                    </a:lnR>
                    <a:lnT w="12700" cmpd="sng">
                      <a:solidFill>
                        <a:schemeClr val="bg1">
                          <a:lumMod val="85000"/>
                        </a:schemeClr>
                      </a:solidFill>
                      <a:prstDash val="solid"/>
                    </a:lnT>
                    <a:lnB w="12700" cap="flat" cmpd="sng" algn="ctr">
                      <a:solidFill>
                        <a:schemeClr val="bg1">
                          <a:lumMod val="85000"/>
                        </a:schemeClr>
                      </a:solidFill>
                      <a:prstDash val="solid"/>
                      <a:round/>
                      <a:headEnd type="none" w="med" len="med"/>
                      <a:tailEnd type="none" w="med" len="med"/>
                    </a:lnB>
                    <a:solidFill>
                      <a:srgbClr val="FF0000"/>
                    </a:solidFill>
                  </a:tcPr>
                </a:tc>
                <a:extLst>
                  <a:ext uri="{0D108BD9-81ED-4DB2-BD59-A6C34878D82A}">
                    <a16:rowId xmlns="" xmlns:a16="http://schemas.microsoft.com/office/drawing/2014/main" val="10000"/>
                  </a:ext>
                </a:extLst>
              </a:tr>
              <a:tr h="291223">
                <a:tc>
                  <a:txBody>
                    <a:bodyPr/>
                    <a:lstStyle/>
                    <a:p>
                      <a:pPr marL="171450" marR="0" lvl="0" indent="-171450" algn="just" defTabSz="648035"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CO" sz="1100" dirty="0" smtClean="0">
                          <a:solidFill>
                            <a:schemeClr val="tx1"/>
                          </a:solidFill>
                          <a:latin typeface="Arial Narrow" panose="020B0606020202030204" pitchFamily="34" charset="0"/>
                          <a:cs typeface="Arial" panose="020B0604020202020204" pitchFamily="34" charset="0"/>
                        </a:rPr>
                        <a:t>Por niveles altos en el río Magdalena en el</a:t>
                      </a:r>
                      <a:r>
                        <a:rPr lang="es-CO" sz="1100" baseline="0" dirty="0" smtClean="0">
                          <a:solidFill>
                            <a:schemeClr val="tx1"/>
                          </a:solidFill>
                          <a:latin typeface="Arial Narrow" panose="020B0606020202030204" pitchFamily="34" charset="0"/>
                          <a:cs typeface="Arial" panose="020B0604020202020204" pitchFamily="34" charset="0"/>
                        </a:rPr>
                        <a:t> </a:t>
                      </a:r>
                      <a:r>
                        <a:rPr lang="es-CO" sz="1100" dirty="0" smtClean="0">
                          <a:solidFill>
                            <a:schemeClr val="tx1"/>
                          </a:solidFill>
                          <a:latin typeface="Arial Narrow" panose="020B0606020202030204" pitchFamily="34" charset="0"/>
                          <a:cs typeface="Arial" panose="020B0604020202020204" pitchFamily="34" charset="0"/>
                        </a:rPr>
                        <a:t>sector El Banco (Magdalena).</a:t>
                      </a:r>
                    </a:p>
                    <a:p>
                      <a:pPr marL="171450" marR="0" lvl="0" indent="-171450" algn="just" defTabSz="648035"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CO" sz="1100" dirty="0" smtClean="0">
                          <a:solidFill>
                            <a:schemeClr val="tx1"/>
                          </a:solidFill>
                          <a:latin typeface="Arial Narrow" panose="020B0606020202030204" pitchFamily="34" charset="0"/>
                          <a:cs typeface="Arial" panose="020B0604020202020204" pitchFamily="34" charset="0"/>
                        </a:rPr>
                        <a:t>Por probabilidad alta de deslizamientos de tierra detonados por lluvias, en sectores inestables o de alta pendiente, localizados en las regiones Andina, Orinoquia y Pacífica. </a:t>
                      </a:r>
                    </a:p>
                    <a:p>
                      <a:pPr marL="171450" marR="0" lvl="0" indent="-171450" algn="just" defTabSz="648035"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CO" sz="1100" dirty="0" smtClean="0">
                          <a:solidFill>
                            <a:schemeClr val="tx1"/>
                          </a:solidFill>
                          <a:latin typeface="Arial Narrow" panose="020B0606020202030204" pitchFamily="34" charset="0"/>
                          <a:cs typeface="Arial" panose="020B0604020202020204" pitchFamily="34" charset="0"/>
                        </a:rPr>
                        <a:t>Por alta probabilidad de incendios de la cobertura vegetal en pequeñas áreas de las regiones Caribe y Andina.</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mpd="sng">
                      <a:solidFill>
                        <a:schemeClr val="bg1">
                          <a:lumMod val="85000"/>
                        </a:schemeClr>
                      </a:solidFill>
                      <a:prstDash val="solid"/>
                    </a:lnB>
                    <a:solidFill>
                      <a:schemeClr val="bg1">
                        <a:lumMod val="85000"/>
                      </a:schemeClr>
                    </a:solidFill>
                  </a:tcPr>
                </a:tc>
                <a:extLst>
                  <a:ext uri="{0D108BD9-81ED-4DB2-BD59-A6C34878D82A}">
                    <a16:rowId xmlns="" xmlns:a16="http://schemas.microsoft.com/office/drawing/2014/main" val="10001"/>
                  </a:ext>
                </a:extLst>
              </a:tr>
            </a:tbl>
          </a:graphicData>
        </a:graphic>
      </p:graphicFrame>
      <p:graphicFrame>
        <p:nvGraphicFramePr>
          <p:cNvPr id="21" name="Tabla 20"/>
          <p:cNvGraphicFramePr>
            <a:graphicFrameLocks noGrp="1"/>
          </p:cNvGraphicFramePr>
          <p:nvPr>
            <p:extLst>
              <p:ext uri="{D42A27DB-BD31-4B8C-83A1-F6EECF244321}">
                <p14:modId xmlns:p14="http://schemas.microsoft.com/office/powerpoint/2010/main" val="4115606210"/>
              </p:ext>
            </p:extLst>
          </p:nvPr>
        </p:nvGraphicFramePr>
        <p:xfrm>
          <a:off x="204257" y="4306131"/>
          <a:ext cx="6105738" cy="1371600"/>
        </p:xfrm>
        <a:graphic>
          <a:graphicData uri="http://schemas.openxmlformats.org/drawingml/2006/table">
            <a:tbl>
              <a:tblPr/>
              <a:tblGrid>
                <a:gridCol w="6105738">
                  <a:extLst>
                    <a:ext uri="{9D8B030D-6E8A-4147-A177-3AD203B41FA5}">
                      <a16:colId xmlns="" xmlns:a16="http://schemas.microsoft.com/office/drawing/2014/main" val="20000"/>
                    </a:ext>
                  </a:extLst>
                </a:gridCol>
              </a:tblGrid>
              <a:tr h="0">
                <a:tc>
                  <a:txBody>
                    <a:body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200" b="1" dirty="0" smtClean="0">
                          <a:solidFill>
                            <a:schemeClr val="tx1"/>
                          </a:solidFill>
                          <a:latin typeface="Arial Narrow" panose="020B0606020202030204" pitchFamily="34" charset="0"/>
                        </a:rPr>
                        <a:t>ALERTA NARANJA</a:t>
                      </a:r>
                    </a:p>
                  </a:txBody>
                  <a:tcPr>
                    <a:lnL w="12700" cmpd="sng">
                      <a:solidFill>
                        <a:schemeClr val="bg1">
                          <a:lumMod val="85000"/>
                        </a:schemeClr>
                      </a:solidFill>
                      <a:prstDash val="solid"/>
                    </a:lnL>
                    <a:lnR w="12700" cmpd="sng">
                      <a:solidFill>
                        <a:schemeClr val="bg1">
                          <a:lumMod val="85000"/>
                        </a:schemeClr>
                      </a:solidFill>
                      <a:prstDash val="solid"/>
                    </a:lnR>
                    <a:lnT w="12700" cmpd="sng">
                      <a:solidFill>
                        <a:schemeClr val="bg1">
                          <a:lumMod val="85000"/>
                        </a:schemeClr>
                      </a:solidFill>
                      <a:prstDash val="solid"/>
                    </a:lnT>
                    <a:lnB w="12700" cap="flat" cmpd="sng" algn="ctr">
                      <a:solidFill>
                        <a:schemeClr val="bg1">
                          <a:lumMod val="85000"/>
                        </a:schemeClr>
                      </a:solidFill>
                      <a:prstDash val="solid"/>
                      <a:round/>
                      <a:headEnd type="none" w="med" len="med"/>
                      <a:tailEnd type="none" w="med" len="med"/>
                    </a:lnB>
                    <a:solidFill>
                      <a:srgbClr val="FE953C"/>
                    </a:solidFill>
                  </a:tcPr>
                </a:tc>
                <a:extLst>
                  <a:ext uri="{0D108BD9-81ED-4DB2-BD59-A6C34878D82A}">
                    <a16:rowId xmlns="" xmlns:a16="http://schemas.microsoft.com/office/drawing/2014/main" val="10000"/>
                  </a:ext>
                </a:extLst>
              </a:tr>
              <a:tr h="197149">
                <a:tc>
                  <a:txBody>
                    <a:bodyPr/>
                    <a:lstStyle/>
                    <a:p>
                      <a:pPr marL="171450" marR="0" lvl="0" indent="-171450" algn="just" defTabSz="648035"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CO" sz="1100" dirty="0" smtClean="0">
                          <a:solidFill>
                            <a:schemeClr val="tx1"/>
                          </a:solidFill>
                          <a:latin typeface="Arial Narrow" panose="020B0606020202030204" pitchFamily="34" charset="0"/>
                          <a:cs typeface="Arial" panose="020B0604020202020204" pitchFamily="34" charset="0"/>
                        </a:rPr>
                        <a:t>Por incremento de los niveles de varios ríos en los siguientes departamentos: Santander, Cesar, Sucre, Antioquia, Meta, Chocó</a:t>
                      </a:r>
                      <a:r>
                        <a:rPr lang="es-CO" sz="1100" baseline="0" dirty="0" smtClean="0">
                          <a:solidFill>
                            <a:schemeClr val="tx1"/>
                          </a:solidFill>
                          <a:latin typeface="Arial Narrow" panose="020B0606020202030204" pitchFamily="34" charset="0"/>
                          <a:cs typeface="Arial" panose="020B0604020202020204" pitchFamily="34" charset="0"/>
                        </a:rPr>
                        <a:t> y Valle del Cauca.</a:t>
                      </a:r>
                    </a:p>
                    <a:p>
                      <a:pPr marL="171450" marR="0" lvl="0" indent="-171450" algn="just" defTabSz="648035"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CO" sz="1100" dirty="0" smtClean="0">
                          <a:solidFill>
                            <a:schemeClr val="tx1"/>
                          </a:solidFill>
                          <a:latin typeface="Arial Narrow" panose="020B0606020202030204" pitchFamily="34" charset="0"/>
                          <a:cs typeface="Arial" panose="020B0604020202020204" pitchFamily="34" charset="0"/>
                        </a:rPr>
                        <a:t>Por probabilidad moderada de deslizamientos de tierra detonados por lluvias, en sectores inestables o de alta pendiente, localizados en las regiones Andina,</a:t>
                      </a:r>
                      <a:r>
                        <a:rPr lang="es-CO" sz="1100" baseline="0" dirty="0" smtClean="0">
                          <a:solidFill>
                            <a:schemeClr val="tx1"/>
                          </a:solidFill>
                          <a:latin typeface="Arial Narrow" panose="020B0606020202030204" pitchFamily="34" charset="0"/>
                          <a:cs typeface="Arial" panose="020B0604020202020204" pitchFamily="34" charset="0"/>
                        </a:rPr>
                        <a:t> Orinoquía y </a:t>
                      </a:r>
                      <a:r>
                        <a:rPr lang="es-CO" sz="1100" dirty="0" smtClean="0">
                          <a:solidFill>
                            <a:schemeClr val="tx1"/>
                          </a:solidFill>
                          <a:latin typeface="Arial Narrow" panose="020B0606020202030204" pitchFamily="34" charset="0"/>
                          <a:cs typeface="Arial" panose="020B0604020202020204" pitchFamily="34" charset="0"/>
                        </a:rPr>
                        <a:t>Pacífica.</a:t>
                      </a:r>
                    </a:p>
                    <a:p>
                      <a:pPr marL="171450" marR="0" lvl="0" indent="-171450" algn="just" defTabSz="648035"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CO" sz="1100" dirty="0" smtClean="0">
                          <a:solidFill>
                            <a:schemeClr val="tx1"/>
                          </a:solidFill>
                          <a:latin typeface="Arial Narrow" panose="020B0606020202030204" pitchFamily="34" charset="0"/>
                          <a:cs typeface="Arial" panose="020B0604020202020204" pitchFamily="34" charset="0"/>
                        </a:rPr>
                        <a:t>Por moderada probabilidad de incendios de la cobertura vegetal en sectores de las región Caribe, Orinoquia, Amazonia y Andina.</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mpd="sng">
                      <a:solidFill>
                        <a:schemeClr val="bg1">
                          <a:lumMod val="85000"/>
                        </a:schemeClr>
                      </a:solidFill>
                      <a:prstDash val="solid"/>
                    </a:lnB>
                    <a:solidFill>
                      <a:schemeClr val="bg1">
                        <a:lumMod val="85000"/>
                      </a:schemeClr>
                    </a:solidFill>
                  </a:tcPr>
                </a:tc>
                <a:extLst>
                  <a:ext uri="{0D108BD9-81ED-4DB2-BD59-A6C34878D82A}">
                    <a16:rowId xmlns="" xmlns:a16="http://schemas.microsoft.com/office/drawing/2014/main" val="10001"/>
                  </a:ext>
                </a:extLst>
              </a:tr>
            </a:tbl>
          </a:graphicData>
        </a:graphic>
      </p:graphicFrame>
      <p:graphicFrame>
        <p:nvGraphicFramePr>
          <p:cNvPr id="22" name="Tabla 21"/>
          <p:cNvGraphicFramePr>
            <a:graphicFrameLocks noGrp="1"/>
          </p:cNvGraphicFramePr>
          <p:nvPr>
            <p:extLst>
              <p:ext uri="{D42A27DB-BD31-4B8C-83A1-F6EECF244321}">
                <p14:modId xmlns:p14="http://schemas.microsoft.com/office/powerpoint/2010/main" val="645379102"/>
              </p:ext>
            </p:extLst>
          </p:nvPr>
        </p:nvGraphicFramePr>
        <p:xfrm>
          <a:off x="204258" y="5847307"/>
          <a:ext cx="6105737" cy="1203960"/>
        </p:xfrm>
        <a:graphic>
          <a:graphicData uri="http://schemas.openxmlformats.org/drawingml/2006/table">
            <a:tbl>
              <a:tblPr/>
              <a:tblGrid>
                <a:gridCol w="6105737">
                  <a:extLst>
                    <a:ext uri="{9D8B030D-6E8A-4147-A177-3AD203B41FA5}">
                      <a16:colId xmlns="" xmlns:a16="http://schemas.microsoft.com/office/drawing/2014/main" val="20000"/>
                    </a:ext>
                  </a:extLst>
                </a:gridCol>
              </a:tblGrid>
              <a:tr h="0">
                <a:tc>
                  <a:txBody>
                    <a:body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200" b="1" dirty="0" smtClean="0">
                          <a:solidFill>
                            <a:schemeClr val="tx1"/>
                          </a:solidFill>
                          <a:latin typeface="Arial Narrow" panose="020B0606020202030204" pitchFamily="34" charset="0"/>
                        </a:rPr>
                        <a:t>ALERTA AMARILLA</a:t>
                      </a:r>
                    </a:p>
                  </a:txBody>
                  <a:tcPr>
                    <a:lnL w="12700" cmpd="sng">
                      <a:solidFill>
                        <a:schemeClr val="bg1">
                          <a:lumMod val="85000"/>
                        </a:schemeClr>
                      </a:solidFill>
                      <a:prstDash val="solid"/>
                    </a:lnL>
                    <a:lnR w="12700" cmpd="sng">
                      <a:solidFill>
                        <a:schemeClr val="bg1">
                          <a:lumMod val="85000"/>
                        </a:schemeClr>
                      </a:solidFill>
                      <a:prstDash val="solid"/>
                    </a:lnR>
                    <a:lnT w="12700" cmpd="sng">
                      <a:solidFill>
                        <a:schemeClr val="bg1">
                          <a:lumMod val="85000"/>
                        </a:schemeClr>
                      </a:solidFill>
                      <a:prstDash val="solid"/>
                    </a:lnT>
                    <a:lnB w="12700" cap="flat" cmpd="sng" algn="ctr">
                      <a:solidFill>
                        <a:schemeClr val="bg1">
                          <a:lumMod val="85000"/>
                        </a:schemeClr>
                      </a:solidFill>
                      <a:prstDash val="solid"/>
                      <a:round/>
                      <a:headEnd type="none" w="med" len="med"/>
                      <a:tailEnd type="none" w="med" len="med"/>
                    </a:lnB>
                    <a:solidFill>
                      <a:srgbClr val="FFFF00"/>
                    </a:solidFill>
                  </a:tcPr>
                </a:tc>
                <a:extLst>
                  <a:ext uri="{0D108BD9-81ED-4DB2-BD59-A6C34878D82A}">
                    <a16:rowId xmlns="" xmlns:a16="http://schemas.microsoft.com/office/drawing/2014/main" val="10000"/>
                  </a:ext>
                </a:extLst>
              </a:tr>
              <a:tr h="198180">
                <a:tc>
                  <a:txBody>
                    <a:bodyPr/>
                    <a:lstStyle/>
                    <a:p>
                      <a:pPr marL="171450" marR="0" lvl="0" indent="-171450" algn="just" defTabSz="648035"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CO" sz="1100" dirty="0" smtClean="0">
                          <a:solidFill>
                            <a:schemeClr val="tx1"/>
                          </a:solidFill>
                          <a:latin typeface="Arial Narrow" panose="020B0606020202030204" pitchFamily="34" charset="0"/>
                          <a:cs typeface="Arial" panose="020B0604020202020204" pitchFamily="34" charset="0"/>
                        </a:rPr>
                        <a:t>Por incremento de los niveles de varios ríos en los siguientes departamentos: Meta, Casanare, Arauca, Guaviare, Antioquia, Magdalena, Cesar, Bolívar, Santander, Chocó,</a:t>
                      </a:r>
                      <a:r>
                        <a:rPr lang="es-CO" sz="1100" baseline="0" dirty="0" smtClean="0">
                          <a:solidFill>
                            <a:schemeClr val="tx1"/>
                          </a:solidFill>
                          <a:latin typeface="Arial Narrow" panose="020B0606020202030204" pitchFamily="34" charset="0"/>
                          <a:cs typeface="Arial" panose="020B0604020202020204" pitchFamily="34" charset="0"/>
                        </a:rPr>
                        <a:t> Amazonas, Córdoba y Magdalena.</a:t>
                      </a:r>
                    </a:p>
                    <a:p>
                      <a:pPr marL="171450" marR="0" lvl="0" indent="-171450" algn="just" defTabSz="648035"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CO" sz="1100" dirty="0" smtClean="0">
                          <a:solidFill>
                            <a:schemeClr val="tx1"/>
                          </a:solidFill>
                          <a:latin typeface="Arial Narrow" panose="020B0606020202030204" pitchFamily="34" charset="0"/>
                          <a:cs typeface="Arial" panose="020B0604020202020204" pitchFamily="34" charset="0"/>
                        </a:rPr>
                        <a:t> Por probabilidad baja de deslizamientos de tierra detonados por lluvias, en sectores inestables o de alta pendiente, localizados en áreas de las regiones Caribe, Andina, Orinoquia </a:t>
                      </a:r>
                      <a:r>
                        <a:rPr lang="es-CO" sz="1100" baseline="0" dirty="0" smtClean="0">
                          <a:solidFill>
                            <a:schemeClr val="tx1"/>
                          </a:solidFill>
                          <a:latin typeface="Arial Narrow" panose="020B0606020202030204" pitchFamily="34" charset="0"/>
                          <a:cs typeface="Arial" panose="020B0604020202020204" pitchFamily="34" charset="0"/>
                        </a:rPr>
                        <a:t> </a:t>
                      </a:r>
                      <a:r>
                        <a:rPr lang="es-CO" sz="1100" dirty="0" smtClean="0">
                          <a:solidFill>
                            <a:schemeClr val="tx1"/>
                          </a:solidFill>
                          <a:latin typeface="Arial Narrow" panose="020B0606020202030204" pitchFamily="34" charset="0"/>
                          <a:cs typeface="Arial" panose="020B0604020202020204" pitchFamily="34" charset="0"/>
                        </a:rPr>
                        <a:t>y Amazonia.</a:t>
                      </a:r>
                    </a:p>
                    <a:p>
                      <a:pPr marL="171450" marR="0" lvl="0" indent="-171450" algn="just" defTabSz="648035"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CO" sz="1100" dirty="0" smtClean="0">
                          <a:solidFill>
                            <a:schemeClr val="tx1"/>
                          </a:solidFill>
                          <a:latin typeface="Arial Narrow" panose="020B0606020202030204" pitchFamily="34" charset="0"/>
                          <a:cs typeface="Arial" panose="020B0604020202020204" pitchFamily="34" charset="0"/>
                        </a:rPr>
                        <a:t>Por </a:t>
                      </a:r>
                      <a:r>
                        <a:rPr lang="es-CO" sz="1100" baseline="0" dirty="0" smtClean="0">
                          <a:solidFill>
                            <a:schemeClr val="tx1"/>
                          </a:solidFill>
                          <a:latin typeface="Arial Narrow" panose="020B0606020202030204" pitchFamily="34" charset="0"/>
                          <a:cs typeface="Arial" panose="020B0604020202020204" pitchFamily="34" charset="0"/>
                        </a:rPr>
                        <a:t>viento y oleaje  en el  Mar Caribe.</a:t>
                      </a:r>
                      <a:endParaRPr lang="es-CO" sz="1100" dirty="0" smtClean="0">
                        <a:solidFill>
                          <a:schemeClr val="tx1"/>
                        </a:solidFill>
                        <a:latin typeface="Arial Narrow" panose="020B0606020202030204" pitchFamily="34" charset="0"/>
                        <a:cs typeface="Arial" panose="020B0604020202020204" pitchFamily="34" charset="0"/>
                      </a:endParaRP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mpd="sng">
                      <a:solidFill>
                        <a:schemeClr val="bg1">
                          <a:lumMod val="85000"/>
                        </a:schemeClr>
                      </a:solidFill>
                      <a:prstDash val="solid"/>
                    </a:lnB>
                    <a:solidFill>
                      <a:schemeClr val="bg1">
                        <a:lumMod val="85000"/>
                      </a:schemeClr>
                    </a:solid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0417812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413599037"/>
              </p:ext>
            </p:extLst>
          </p:nvPr>
        </p:nvGraphicFramePr>
        <p:xfrm>
          <a:off x="287759" y="1601887"/>
          <a:ext cx="5760640" cy="1499070"/>
        </p:xfrm>
        <a:graphic>
          <a:graphicData uri="http://schemas.openxmlformats.org/drawingml/2006/table">
            <a:tbl>
              <a:tblPr/>
              <a:tblGrid>
                <a:gridCol w="983524">
                  <a:extLst>
                    <a:ext uri="{9D8B030D-6E8A-4147-A177-3AD203B41FA5}">
                      <a16:colId xmlns:a16="http://schemas.microsoft.com/office/drawing/2014/main" xmlns="" val="20000"/>
                    </a:ext>
                  </a:extLst>
                </a:gridCol>
                <a:gridCol w="4777116">
                  <a:extLst>
                    <a:ext uri="{9D8B030D-6E8A-4147-A177-3AD203B41FA5}">
                      <a16:colId xmlns:a16="http://schemas.microsoft.com/office/drawing/2014/main" xmlns="" val="20001"/>
                    </a:ext>
                  </a:extLst>
                </a:gridCol>
              </a:tblGrid>
              <a:tr h="304454">
                <a:tc gridSpan="2">
                  <a:txBody>
                    <a:bodyPr/>
                    <a:lstStyle>
                      <a:lvl1pPr marL="0" algn="l" defTabSz="648035" rtl="0" eaLnBrk="1" latinLnBrk="0" hangingPunct="1">
                        <a:defRPr sz="1276" kern="1200">
                          <a:solidFill>
                            <a:schemeClr val="tx1"/>
                          </a:solidFill>
                          <a:latin typeface="Calibri"/>
                        </a:defRPr>
                      </a:lvl1pPr>
                      <a:lvl2pPr marL="324018" algn="l" defTabSz="648035" rtl="0" eaLnBrk="1" latinLnBrk="0" hangingPunct="1">
                        <a:defRPr sz="1276" kern="1200">
                          <a:solidFill>
                            <a:schemeClr val="tx1"/>
                          </a:solidFill>
                          <a:latin typeface="Calibri"/>
                        </a:defRPr>
                      </a:lvl2pPr>
                      <a:lvl3pPr marL="648035" algn="l" defTabSz="648035" rtl="0" eaLnBrk="1" latinLnBrk="0" hangingPunct="1">
                        <a:defRPr sz="1276" kern="1200">
                          <a:solidFill>
                            <a:schemeClr val="tx1"/>
                          </a:solidFill>
                          <a:latin typeface="Calibri"/>
                        </a:defRPr>
                      </a:lvl3pPr>
                      <a:lvl4pPr marL="972053" algn="l" defTabSz="648035" rtl="0" eaLnBrk="1" latinLnBrk="0" hangingPunct="1">
                        <a:defRPr sz="1276" kern="1200">
                          <a:solidFill>
                            <a:schemeClr val="tx1"/>
                          </a:solidFill>
                          <a:latin typeface="Calibri"/>
                        </a:defRPr>
                      </a:lvl4pPr>
                      <a:lvl5pPr marL="1296071" algn="l" defTabSz="648035" rtl="0" eaLnBrk="1" latinLnBrk="0" hangingPunct="1">
                        <a:defRPr sz="1276" kern="1200">
                          <a:solidFill>
                            <a:schemeClr val="tx1"/>
                          </a:solidFill>
                          <a:latin typeface="Calibri"/>
                        </a:defRPr>
                      </a:lvl5pPr>
                      <a:lvl6pPr marL="1620088" algn="l" defTabSz="648035" rtl="0" eaLnBrk="1" latinLnBrk="0" hangingPunct="1">
                        <a:defRPr sz="1276" kern="1200">
                          <a:solidFill>
                            <a:schemeClr val="tx1"/>
                          </a:solidFill>
                          <a:latin typeface="Calibri"/>
                        </a:defRPr>
                      </a:lvl6pPr>
                      <a:lvl7pPr marL="1944106" algn="l" defTabSz="648035" rtl="0" eaLnBrk="1" latinLnBrk="0" hangingPunct="1">
                        <a:defRPr sz="1276" kern="1200">
                          <a:solidFill>
                            <a:schemeClr val="tx1"/>
                          </a:solidFill>
                          <a:latin typeface="Calibri"/>
                        </a:defRPr>
                      </a:lvl7pPr>
                      <a:lvl8pPr marL="2268123" algn="l" defTabSz="648035" rtl="0" eaLnBrk="1" latinLnBrk="0" hangingPunct="1">
                        <a:defRPr sz="1276" kern="1200">
                          <a:solidFill>
                            <a:schemeClr val="tx1"/>
                          </a:solidFill>
                          <a:latin typeface="Calibri"/>
                        </a:defRPr>
                      </a:lvl8pPr>
                      <a:lvl9pPr marL="2592141" algn="l" defTabSz="648035" rtl="0" eaLnBrk="1" latinLnBrk="0" hangingPunct="1">
                        <a:defRPr sz="1276" kern="1200">
                          <a:solidFill>
                            <a:schemeClr val="tx1"/>
                          </a:solidFill>
                          <a:latin typeface="Calibri"/>
                        </a:defRPr>
                      </a:lvl9p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400" b="1" kern="1200" dirty="0" smtClean="0">
                          <a:solidFill>
                            <a:srgbClr val="00446B"/>
                          </a:solidFill>
                          <a:latin typeface="Arial Narrow" panose="020B0606020202030204" pitchFamily="34" charset="0"/>
                          <a:ea typeface="+mn-ea"/>
                          <a:cs typeface="+mn-cs"/>
                        </a:rPr>
                        <a:t>MAR CARIBE</a:t>
                      </a:r>
                    </a:p>
                  </a:txBody>
                  <a:tcPr marL="91464" marR="91464" marT="45547" marB="45547">
                    <a:lnL w="12700" cmpd="sng">
                      <a:solidFill>
                        <a:sysClr val="window" lastClr="FFFFFF">
                          <a:lumMod val="65000"/>
                        </a:sysClr>
                      </a:solidFill>
                      <a:prstDash val="solid"/>
                    </a:lnL>
                    <a:lnR w="12700" cap="flat" cmpd="sng" algn="ctr">
                      <a:solidFill>
                        <a:sysClr val="window" lastClr="FFFFFF">
                          <a:lumMod val="65000"/>
                        </a:sysClr>
                      </a:solidFill>
                      <a:prstDash val="solid"/>
                      <a:round/>
                      <a:headEnd type="none" w="med" len="med"/>
                      <a:tailEnd type="none" w="med" len="me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indent="0" algn="ctr" defTabSz="648035" rtl="0" eaLnBrk="1" fontAlgn="auto" latinLnBrk="0" hangingPunct="1">
                        <a:lnSpc>
                          <a:spcPct val="100000"/>
                        </a:lnSpc>
                        <a:spcBef>
                          <a:spcPts val="0"/>
                        </a:spcBef>
                        <a:spcAft>
                          <a:spcPts val="0"/>
                        </a:spcAft>
                        <a:buClrTx/>
                        <a:buSzTx/>
                        <a:buFontTx/>
                        <a:buNone/>
                        <a:tabLst/>
                        <a:defRPr/>
                      </a:pPr>
                      <a:endParaRPr lang="es-CO" sz="1400" b="1" kern="1200" dirty="0" smtClean="0">
                        <a:solidFill>
                          <a:srgbClr val="00446B"/>
                        </a:solidFill>
                        <a:latin typeface="Arial Narrow" panose="020B0606020202030204" pitchFamily="34" charset="0"/>
                        <a:ea typeface="+mn-ea"/>
                        <a:cs typeface="+mn-cs"/>
                      </a:endParaRPr>
                    </a:p>
                  </a:txBody>
                  <a:tcPr marL="91464" marR="91464" marT="45547" marB="45547">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658166">
                <a:tc>
                  <a:txBody>
                    <a:bodyPr/>
                    <a:lstStyle/>
                    <a:p>
                      <a:pPr marL="0" indent="0" algn="ctr"/>
                      <a:r>
                        <a:rPr lang="es-CO" sz="1200" b="1" dirty="0" smtClean="0">
                          <a:solidFill>
                            <a:schemeClr val="tx1"/>
                          </a:solidFill>
                          <a:effectLst/>
                          <a:latin typeface="Arial Narrow" panose="020B0606020202030204" pitchFamily="34" charset="0"/>
                        </a:rPr>
                        <a:t>ALERTA AMARILLA</a:t>
                      </a:r>
                    </a:p>
                  </a:txBody>
                  <a:tcPr marL="74778" marR="74778" marT="37238" marB="37238"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marL="0" marR="0" indent="0" algn="just" defTabSz="648035" rtl="0" eaLnBrk="1" fontAlgn="auto" latinLnBrk="0" hangingPunct="1">
                        <a:lnSpc>
                          <a:spcPct val="100000"/>
                        </a:lnSpc>
                        <a:spcBef>
                          <a:spcPct val="0"/>
                        </a:spcBef>
                        <a:spcAft>
                          <a:spcPts val="0"/>
                        </a:spcAft>
                        <a:buClrTx/>
                        <a:buSzTx/>
                        <a:buFontTx/>
                        <a:buNone/>
                        <a:tabLst/>
                        <a:defRPr/>
                      </a:pPr>
                      <a:r>
                        <a:rPr lang="es-CO" altLang="es-CO" sz="1050" b="1" kern="1200" baseline="0" dirty="0" smtClean="0">
                          <a:solidFill>
                            <a:schemeClr val="tx1"/>
                          </a:solidFill>
                          <a:latin typeface="Arial Narrow" panose="020B0606020202030204" pitchFamily="34" charset="0"/>
                          <a:ea typeface="PMingLiU" pitchFamily="18" charset="-120"/>
                          <a:cs typeface="+mn-cs"/>
                        </a:rPr>
                        <a:t>VIENTO Y OLEAJE</a:t>
                      </a:r>
                    </a:p>
                    <a:p>
                      <a:pPr marL="0" marR="0" indent="0" algn="just" defTabSz="648035" rtl="0" eaLnBrk="1" fontAlgn="auto" latinLnBrk="0" hangingPunct="1">
                        <a:lnSpc>
                          <a:spcPct val="100000"/>
                        </a:lnSpc>
                        <a:spcBef>
                          <a:spcPct val="0"/>
                        </a:spcBef>
                        <a:spcAft>
                          <a:spcPts val="0"/>
                        </a:spcAft>
                        <a:buClrTx/>
                        <a:buSzTx/>
                        <a:buFontTx/>
                        <a:buNone/>
                        <a:tabLst/>
                        <a:defRPr/>
                      </a:pPr>
                      <a:r>
                        <a:rPr lang="es-ES" sz="1050" b="0" i="0" kern="1200" dirty="0" smtClean="0">
                          <a:solidFill>
                            <a:schemeClr val="tx1"/>
                          </a:solidFill>
                          <a:effectLst/>
                          <a:latin typeface="Arial Narrow" panose="020B0606020202030204" pitchFamily="34" charset="0"/>
                          <a:ea typeface="+mn-ea"/>
                          <a:cs typeface="+mn-cs"/>
                        </a:rPr>
                        <a:t>Sobre el mar Caribe se estiman vientos entre</a:t>
                      </a:r>
                      <a:r>
                        <a:rPr lang="es-ES" sz="1050" b="0" i="0" kern="1200" baseline="0" dirty="0" smtClean="0">
                          <a:solidFill>
                            <a:schemeClr val="tx1"/>
                          </a:solidFill>
                          <a:effectLst/>
                          <a:latin typeface="Arial Narrow" panose="020B0606020202030204" pitchFamily="34" charset="0"/>
                          <a:ea typeface="+mn-ea"/>
                          <a:cs typeface="+mn-cs"/>
                        </a:rPr>
                        <a:t> los 20 a 30  nudos con posibilidad de rachas mayores y altura del oleaje de 3.0 a 4.0 m principalmente en el centro del mar Caribe y cercanías al litoral de Bolívar, Magdalena y Atlántico</a:t>
                      </a:r>
                      <a:r>
                        <a:rPr lang="es-CO" sz="1050" b="0" i="0" kern="1200" baseline="0" dirty="0" smtClean="0">
                          <a:solidFill>
                            <a:schemeClr val="tx1"/>
                          </a:solidFill>
                          <a:effectLst/>
                          <a:latin typeface="Arial Narrow" panose="020B0606020202030204" pitchFamily="34" charset="0"/>
                          <a:ea typeface="PMingLiU" pitchFamily="18" charset="-120"/>
                          <a:cs typeface="+mn-cs"/>
                        </a:rPr>
                        <a:t>. Dicha situación se prevé especialmente durante la noche de hoy vienes 2 y en la madrugada de mañana sábado 4 </a:t>
                      </a:r>
                      <a:r>
                        <a:rPr lang="es-CO" altLang="es-CO" sz="1050" kern="1200" baseline="0" dirty="0" smtClean="0">
                          <a:solidFill>
                            <a:schemeClr val="tx1"/>
                          </a:solidFill>
                          <a:latin typeface="Arial Narrow" panose="020B0606020202030204" pitchFamily="34" charset="0"/>
                          <a:ea typeface="PMingLiU" pitchFamily="18" charset="-120"/>
                          <a:cs typeface="+mn-cs"/>
                        </a:rPr>
                        <a:t> Por lo anterior, se sugiere a los habitantes costeros estar atentos a la evolución de este fenómeno y a las embarcaciones pequeñas consultar con las Capitanías de puerto antes de zarpar.</a:t>
                      </a:r>
                    </a:p>
                  </a:txBody>
                  <a:tcPr marL="74778" marR="74778" marT="37238" marB="37238"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46882615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a:off x="360087" y="5544175"/>
            <a:ext cx="5760000" cy="2031325"/>
          </a:xfrm>
          <a:prstGeom prst="rect">
            <a:avLst/>
          </a:prstGeom>
          <a:noFill/>
          <a:ln cap="rnd">
            <a:noFill/>
          </a:ln>
        </p:spPr>
        <p:txBody>
          <a:bodyPr wrap="square" rtlCol="0">
            <a:spAutoFit/>
          </a:bodyPr>
          <a:lstStyle/>
          <a:p>
            <a:pPr algn="ctr"/>
            <a:r>
              <a:rPr lang="es-CO" sz="900" dirty="0">
                <a:latin typeface="Arial Narrow" panose="020B0606020202030204" pitchFamily="34" charset="0"/>
                <a:ea typeface="Times New Roman" panose="02020603050405020304" pitchFamily="18" charset="0"/>
                <a:cs typeface="Arial" panose="020B0604020202020204" pitchFamily="34" charset="0"/>
              </a:rPr>
              <a:t>OMAR </a:t>
            </a:r>
            <a:r>
              <a:rPr lang="es-CO" sz="900" dirty="0" smtClean="0">
                <a:latin typeface="Arial Narrow" panose="020B0606020202030204" pitchFamily="34" charset="0"/>
                <a:ea typeface="Times New Roman" panose="02020603050405020304" pitchFamily="18" charset="0"/>
                <a:cs typeface="Arial" panose="020B0604020202020204" pitchFamily="34" charset="0"/>
              </a:rPr>
              <a:t>FRANCO</a:t>
            </a:r>
            <a:r>
              <a:rPr lang="es-CO" sz="900" dirty="0">
                <a:latin typeface="Arial Narrow" panose="020B0606020202030204" pitchFamily="34" charset="0"/>
                <a:ea typeface="Times New Roman" panose="02020603050405020304" pitchFamily="18" charset="0"/>
                <a:cs typeface="Arial" panose="020B0604020202020204" pitchFamily="34" charset="0"/>
              </a:rPr>
              <a:t> </a:t>
            </a:r>
            <a:r>
              <a:rPr lang="es-CO" sz="900" dirty="0" smtClean="0">
                <a:latin typeface="Arial Narrow" panose="020B0606020202030204" pitchFamily="34" charset="0"/>
                <a:ea typeface="Times New Roman" panose="02020603050405020304" pitchFamily="18" charset="0"/>
                <a:cs typeface="Arial" panose="020B0604020202020204" pitchFamily="34" charset="0"/>
              </a:rPr>
              <a:t>| </a:t>
            </a:r>
            <a:r>
              <a:rPr lang="es-CO" sz="900" dirty="0">
                <a:latin typeface="Arial Narrow" panose="020B0606020202030204" pitchFamily="34" charset="0"/>
                <a:ea typeface="Times New Roman" panose="02020603050405020304" pitchFamily="18" charset="0"/>
                <a:cs typeface="Arial" panose="020B0604020202020204" pitchFamily="34" charset="0"/>
              </a:rPr>
              <a:t>Director  </a:t>
            </a:r>
            <a:r>
              <a:rPr lang="es-CO" sz="900" dirty="0" smtClean="0">
                <a:latin typeface="Arial Narrow" panose="020B0606020202030204" pitchFamily="34" charset="0"/>
                <a:ea typeface="Times New Roman" panose="02020603050405020304" pitchFamily="18" charset="0"/>
                <a:cs typeface="Arial" panose="020B0604020202020204" pitchFamily="34" charset="0"/>
              </a:rPr>
              <a:t>General</a:t>
            </a:r>
          </a:p>
          <a:p>
            <a:pPr algn="ctr"/>
            <a:endParaRPr lang="es-CO" sz="900" dirty="0">
              <a:latin typeface="Arial Narrow" panose="020B0606020202030204" pitchFamily="34" charset="0"/>
              <a:ea typeface="Times New Roman" panose="02020603050405020304" pitchFamily="18" charset="0"/>
            </a:endParaRPr>
          </a:p>
          <a:p>
            <a:pPr algn="ctr"/>
            <a:r>
              <a:rPr lang="es-CO" sz="900" dirty="0">
                <a:latin typeface="Arial Narrow" panose="020B0606020202030204" pitchFamily="34" charset="0"/>
                <a:ea typeface="Times New Roman" panose="02020603050405020304" pitchFamily="18" charset="0"/>
                <a:cs typeface="Arial" panose="020B0604020202020204" pitchFamily="34" charset="0"/>
              </a:rPr>
              <a:t>CHRISTIAN </a:t>
            </a:r>
            <a:r>
              <a:rPr lang="es-CO" sz="900" dirty="0" smtClean="0">
                <a:latin typeface="Arial Narrow" panose="020B0606020202030204" pitchFamily="34" charset="0"/>
                <a:ea typeface="Times New Roman" panose="02020603050405020304" pitchFamily="18" charset="0"/>
                <a:cs typeface="Arial" panose="020B0604020202020204" pitchFamily="34" charset="0"/>
              </a:rPr>
              <a:t>EUSCÁTEGUI | Jefe </a:t>
            </a:r>
            <a:r>
              <a:rPr lang="es-CO" sz="900" dirty="0">
                <a:latin typeface="Arial Narrow" panose="020B0606020202030204" pitchFamily="34" charset="0"/>
                <a:ea typeface="Times New Roman" panose="02020603050405020304" pitchFamily="18" charset="0"/>
                <a:cs typeface="Arial" panose="020B0604020202020204" pitchFamily="34" charset="0"/>
              </a:rPr>
              <a:t>Oficina del Servicio de Pronósticos y Alertas</a:t>
            </a:r>
            <a:endParaRPr lang="es-CO" sz="900" dirty="0">
              <a:latin typeface="Arial Narrow" panose="020B0606020202030204" pitchFamily="34" charset="0"/>
              <a:ea typeface="Times New Roman" panose="02020603050405020304" pitchFamily="18" charset="0"/>
            </a:endParaRPr>
          </a:p>
          <a:p>
            <a:pPr algn="ctr"/>
            <a:endParaRPr lang="es-CO" sz="900" dirty="0">
              <a:latin typeface="Arial Narrow" panose="020B0606020202030204" pitchFamily="34" charset="0"/>
              <a:ea typeface="Times New Roman" panose="02020603050405020304" pitchFamily="18" charset="0"/>
              <a:cs typeface="Arial" panose="020B0604020202020204" pitchFamily="34" charset="0"/>
            </a:endParaRPr>
          </a:p>
          <a:p>
            <a:pPr algn="ctr"/>
            <a:r>
              <a:rPr lang="es-CO" sz="900" b="1" dirty="0" smtClean="0">
                <a:latin typeface="Arial Narrow" panose="020B0606020202030204" pitchFamily="34" charset="0"/>
                <a:ea typeface="Times New Roman" panose="02020603050405020304" pitchFamily="18" charset="0"/>
                <a:cs typeface="Arial" panose="020B0604020202020204" pitchFamily="34" charset="0"/>
              </a:rPr>
              <a:t>Profesionales </a:t>
            </a:r>
            <a:r>
              <a:rPr lang="es-CO" sz="900" b="1" dirty="0">
                <a:latin typeface="Arial Narrow" panose="020B0606020202030204" pitchFamily="34" charset="0"/>
                <a:ea typeface="Times New Roman" panose="02020603050405020304" pitchFamily="18" charset="0"/>
                <a:cs typeface="Arial" panose="020B0604020202020204" pitchFamily="34" charset="0"/>
              </a:rPr>
              <a:t>de T</a:t>
            </a:r>
            <a:r>
              <a:rPr lang="es-CO" sz="900" b="1" dirty="0" smtClean="0">
                <a:latin typeface="Arial Narrow" panose="020B0606020202030204" pitchFamily="34" charset="0"/>
                <a:ea typeface="Times New Roman" panose="02020603050405020304" pitchFamily="18" charset="0"/>
                <a:cs typeface="Arial" panose="020B0604020202020204" pitchFamily="34" charset="0"/>
              </a:rPr>
              <a:t>urno:</a:t>
            </a:r>
          </a:p>
          <a:p>
            <a:pPr algn="ctr"/>
            <a:endParaRPr lang="es-CO" sz="900" dirty="0">
              <a:latin typeface="Arial Narrow" panose="020B0606020202030204" pitchFamily="34" charset="0"/>
              <a:ea typeface="Times New Roman" panose="02020603050405020304" pitchFamily="18" charset="0"/>
            </a:endParaRPr>
          </a:p>
          <a:p>
            <a:pPr algn="ctr"/>
            <a:r>
              <a:rPr lang="es-CO" sz="900" dirty="0" smtClean="0">
                <a:latin typeface="Arial Narrow" panose="020B0606020202030204" pitchFamily="34" charset="0"/>
                <a:ea typeface="Times New Roman" panose="02020603050405020304" pitchFamily="18" charset="0"/>
                <a:cs typeface="Arial" panose="020B0604020202020204" pitchFamily="34" charset="0"/>
              </a:rPr>
              <a:t>Oliverio León, Sonia Bermúdez, Christian Arango, Ruth López y Alberto Pardo.</a:t>
            </a:r>
          </a:p>
          <a:p>
            <a:pPr algn="ctr"/>
            <a:r>
              <a:rPr lang="es-CO" sz="900" dirty="0">
                <a:latin typeface="Arial Narrow" panose="020B0606020202030204" pitchFamily="34" charset="0"/>
                <a:ea typeface="Times New Roman" panose="02020603050405020304" pitchFamily="18" charset="0"/>
                <a:cs typeface="Arial" panose="020B0604020202020204" pitchFamily="34" charset="0"/>
              </a:rPr>
              <a:t> </a:t>
            </a:r>
            <a:endParaRPr lang="es-CO" sz="900" dirty="0">
              <a:latin typeface="Arial Narrow" panose="020B0606020202030204" pitchFamily="34" charset="0"/>
              <a:ea typeface="Times New Roman" panose="02020603050405020304" pitchFamily="18" charset="0"/>
            </a:endParaRPr>
          </a:p>
          <a:p>
            <a:pPr algn="ctr"/>
            <a:r>
              <a:rPr lang="es-CO" sz="900" dirty="0">
                <a:latin typeface="Arial Narrow" panose="020B0606020202030204" pitchFamily="34" charset="0"/>
                <a:ea typeface="Times New Roman" panose="02020603050405020304" pitchFamily="18" charset="0"/>
                <a:cs typeface="Arial" panose="020B0604020202020204" pitchFamily="34" charset="0"/>
              </a:rPr>
              <a:t>http://www.ideam.gov.co</a:t>
            </a:r>
            <a:endParaRPr lang="es-CO" sz="900" dirty="0">
              <a:latin typeface="Arial Narrow" panose="020B0606020202030204" pitchFamily="34" charset="0"/>
              <a:ea typeface="Times New Roman" panose="02020603050405020304" pitchFamily="18" charset="0"/>
            </a:endParaRPr>
          </a:p>
          <a:p>
            <a:pPr algn="ctr"/>
            <a:r>
              <a:rPr lang="es-CO" sz="900" dirty="0">
                <a:latin typeface="Arial Narrow" panose="020B0606020202030204" pitchFamily="34" charset="0"/>
                <a:ea typeface="Times New Roman" panose="02020603050405020304" pitchFamily="18" charset="0"/>
                <a:cs typeface="Arial" panose="020B0604020202020204" pitchFamily="34" charset="0"/>
              </a:rPr>
              <a:t>Correos electrónicos: </a:t>
            </a:r>
            <a:r>
              <a:rPr lang="es-CO" sz="900" dirty="0">
                <a:latin typeface="Arial Narrow" panose="020B0606020202030204" pitchFamily="34" charset="0"/>
                <a:ea typeface="Times New Roman" panose="02020603050405020304" pitchFamily="18" charset="0"/>
                <a:cs typeface="Arial" panose="020B0604020202020204" pitchFamily="34" charset="0"/>
                <a:hlinkClick r:id="rId2"/>
              </a:rPr>
              <a:t>servicio@ideam.gov.co</a:t>
            </a:r>
            <a:r>
              <a:rPr lang="es-CO" sz="900" dirty="0">
                <a:latin typeface="Arial Narrow" panose="020B0606020202030204" pitchFamily="34" charset="0"/>
                <a:ea typeface="Times New Roman" panose="02020603050405020304" pitchFamily="18" charset="0"/>
                <a:cs typeface="Arial" panose="020B0604020202020204" pitchFamily="34" charset="0"/>
              </a:rPr>
              <a:t>, </a:t>
            </a:r>
            <a:r>
              <a:rPr lang="es-CO" sz="900" dirty="0" smtClean="0">
                <a:latin typeface="Arial Narrow" panose="020B0606020202030204" pitchFamily="34" charset="0"/>
                <a:ea typeface="Times New Roman" panose="02020603050405020304" pitchFamily="18" charset="0"/>
                <a:cs typeface="Arial" panose="020B0604020202020204" pitchFamily="34" charset="0"/>
                <a:hlinkClick r:id="rId3"/>
              </a:rPr>
              <a:t>alertas@ideam.gov.co</a:t>
            </a:r>
            <a:endParaRPr lang="es-CO" sz="900" dirty="0" smtClean="0">
              <a:latin typeface="Arial Narrow" panose="020B0606020202030204" pitchFamily="34" charset="0"/>
              <a:ea typeface="Times New Roman" panose="02020603050405020304" pitchFamily="18" charset="0"/>
              <a:cs typeface="Arial" panose="020B0604020202020204" pitchFamily="34" charset="0"/>
            </a:endParaRPr>
          </a:p>
          <a:p>
            <a:pPr algn="ctr"/>
            <a:r>
              <a:rPr lang="es-CO" sz="900" dirty="0" smtClean="0">
                <a:latin typeface="Arial Narrow" panose="020B0606020202030204" pitchFamily="34" charset="0"/>
                <a:ea typeface="Times New Roman" panose="02020603050405020304" pitchFamily="18" charset="0"/>
                <a:cs typeface="Arial" panose="020B0604020202020204" pitchFamily="34" charset="0"/>
              </a:rPr>
              <a:t>Calle 25D # 96B - 70, Piso 3. Bogotá, D.C., Colombia.</a:t>
            </a:r>
            <a:endParaRPr lang="es-CO" sz="900" dirty="0" smtClean="0">
              <a:latin typeface="Arial Narrow" panose="020B0606020202030204" pitchFamily="34" charset="0"/>
              <a:ea typeface="Times New Roman" panose="02020603050405020304" pitchFamily="18" charset="0"/>
            </a:endParaRPr>
          </a:p>
          <a:p>
            <a:pPr algn="ctr"/>
            <a:r>
              <a:rPr lang="es-CO" sz="900" dirty="0" smtClean="0">
                <a:latin typeface="Arial Narrow" panose="020B0606020202030204" pitchFamily="34" charset="0"/>
                <a:ea typeface="Times New Roman" panose="02020603050405020304" pitchFamily="18" charset="0"/>
                <a:cs typeface="Arial" panose="020B0604020202020204" pitchFamily="34" charset="0"/>
              </a:rPr>
              <a:t>Teléfono</a:t>
            </a:r>
            <a:r>
              <a:rPr lang="es-CO" sz="900" dirty="0">
                <a:latin typeface="Arial Narrow" panose="020B0606020202030204" pitchFamily="34" charset="0"/>
                <a:ea typeface="Times New Roman" panose="02020603050405020304" pitchFamily="18" charset="0"/>
                <a:cs typeface="Arial" panose="020B0604020202020204" pitchFamily="34" charset="0"/>
              </a:rPr>
              <a:t>: 3075625 </a:t>
            </a:r>
            <a:r>
              <a:rPr lang="es-CO" sz="900" dirty="0" smtClean="0">
                <a:latin typeface="Arial Narrow" panose="020B0606020202030204" pitchFamily="34" charset="0"/>
                <a:ea typeface="Times New Roman" panose="02020603050405020304" pitchFamily="18" charset="0"/>
                <a:cs typeface="Arial" panose="020B0604020202020204" pitchFamily="34" charset="0"/>
              </a:rPr>
              <a:t>Ext</a:t>
            </a:r>
            <a:r>
              <a:rPr lang="es-CO" sz="900" dirty="0">
                <a:latin typeface="Arial Narrow" panose="020B0606020202030204" pitchFamily="34" charset="0"/>
                <a:ea typeface="Times New Roman" panose="02020603050405020304" pitchFamily="18" charset="0"/>
                <a:cs typeface="Arial" panose="020B0604020202020204" pitchFamily="34" charset="0"/>
              </a:rPr>
              <a:t>. 1334-1336</a:t>
            </a:r>
            <a:r>
              <a:rPr lang="es-CO" sz="900" dirty="0" smtClean="0">
                <a:latin typeface="Arial Narrow" panose="020B0606020202030204" pitchFamily="34" charset="0"/>
                <a:ea typeface="Times New Roman" panose="02020603050405020304" pitchFamily="18" charset="0"/>
                <a:cs typeface="Arial" panose="020B0604020202020204" pitchFamily="34" charset="0"/>
              </a:rPr>
              <a:t>.</a:t>
            </a:r>
            <a:endParaRPr lang="es-CO" sz="900" dirty="0">
              <a:latin typeface="Arial Narrow" panose="020B0606020202030204" pitchFamily="34" charset="0"/>
              <a:ea typeface="Times New Roman" panose="02020603050405020304" pitchFamily="18" charset="0"/>
              <a:cs typeface="Arial" panose="020B0604020202020204" pitchFamily="34" charset="0"/>
            </a:endParaRPr>
          </a:p>
          <a:p>
            <a:pPr algn="ctr"/>
            <a:endParaRPr lang="es-CO" sz="900" dirty="0">
              <a:latin typeface="Arial Narrow" panose="020B0606020202030204" pitchFamily="34" charset="0"/>
              <a:ea typeface="Times New Roman" panose="02020603050405020304" pitchFamily="18" charset="0"/>
              <a:cs typeface="Arial" panose="020B0604020202020204" pitchFamily="34" charset="0"/>
            </a:endParaRPr>
          </a:p>
          <a:p>
            <a:pPr algn="ctr"/>
            <a:r>
              <a:rPr lang="es-CO" sz="900" b="1" dirty="0">
                <a:latin typeface="Arial Narrow" panose="020B0606020202030204" pitchFamily="34" charset="0"/>
                <a:ea typeface="Times New Roman" panose="02020603050405020304" pitchFamily="18" charset="0"/>
                <a:cs typeface="Arial" panose="020B0604020202020204" pitchFamily="34" charset="0"/>
              </a:rPr>
              <a:t>Síganos </a:t>
            </a:r>
            <a:r>
              <a:rPr lang="es-CO" sz="900" b="1" dirty="0" smtClean="0">
                <a:latin typeface="Arial Narrow" panose="020B0606020202030204" pitchFamily="34" charset="0"/>
                <a:ea typeface="Times New Roman" panose="02020603050405020304" pitchFamily="18" charset="0"/>
                <a:cs typeface="Arial" panose="020B0604020202020204" pitchFamily="34" charset="0"/>
              </a:rPr>
              <a:t>en:</a:t>
            </a:r>
            <a:endParaRPr lang="es-CO" sz="900" b="1" dirty="0">
              <a:latin typeface="Arial Narrow" panose="020B0606020202030204" pitchFamily="34" charset="0"/>
              <a:ea typeface="Times New Roman" panose="02020603050405020304" pitchFamily="18" charset="0"/>
            </a:endParaRPr>
          </a:p>
        </p:txBody>
      </p:sp>
    </p:spTree>
    <p:extLst>
      <p:ext uri="{BB962C8B-B14F-4D97-AF65-F5344CB8AC3E}">
        <p14:creationId xmlns:p14="http://schemas.microsoft.com/office/powerpoint/2010/main" val="27835289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uadroTexto 10"/>
          <p:cNvSpPr txBox="1"/>
          <p:nvPr/>
        </p:nvSpPr>
        <p:spPr>
          <a:xfrm>
            <a:off x="3283119" y="1354953"/>
            <a:ext cx="3197056" cy="565146"/>
          </a:xfrm>
          <a:prstGeom prst="rect">
            <a:avLst/>
          </a:prstGeom>
          <a:noFill/>
        </p:spPr>
        <p:txBody>
          <a:bodyPr wrap="square" lIns="0" tIns="36000" rIns="0" bIns="36000" rtlCol="0" anchor="ctr" anchorCtr="1">
            <a:spAutoFit/>
          </a:bodyPr>
          <a:lstStyle/>
          <a:p>
            <a:pPr marL="90170" marR="28575" algn="just">
              <a:spcAft>
                <a:spcPts val="0"/>
              </a:spcAft>
              <a:tabLst>
                <a:tab pos="1170305" algn="l"/>
                <a:tab pos="7658100" algn="ctr"/>
                <a:tab pos="7658100" algn="ctr"/>
              </a:tabLst>
            </a:pPr>
            <a:r>
              <a:rPr lang="es-MX" sz="800" spc="-10" dirty="0">
                <a:solidFill>
                  <a:schemeClr val="bg1"/>
                </a:solidFill>
                <a:latin typeface="Arial Narrow" panose="020B0606020202030204" pitchFamily="34" charset="0"/>
                <a:ea typeface="Cambria" panose="02040503050406030204" pitchFamily="18" charset="0"/>
                <a:cs typeface="ArialNarrow"/>
              </a:rPr>
              <a:t>A continuación se </a:t>
            </a:r>
            <a:r>
              <a:rPr lang="es-MX" sz="800" spc="-10" dirty="0" smtClean="0">
                <a:solidFill>
                  <a:schemeClr val="bg1"/>
                </a:solidFill>
                <a:latin typeface="Arial Narrow" panose="020B0606020202030204" pitchFamily="34" charset="0"/>
                <a:ea typeface="Cambria" panose="02040503050406030204" pitchFamily="18" charset="0"/>
                <a:cs typeface="ArialNarrow"/>
              </a:rPr>
              <a:t>relaciona el volumen útil diario de los principales embalses del país (expresado </a:t>
            </a:r>
            <a:r>
              <a:rPr lang="es-MX" sz="800" spc="-10" dirty="0">
                <a:solidFill>
                  <a:schemeClr val="bg1"/>
                </a:solidFill>
                <a:latin typeface="Arial Narrow" panose="020B0606020202030204" pitchFamily="34" charset="0"/>
                <a:ea typeface="Cambria" panose="02040503050406030204" pitchFamily="18" charset="0"/>
                <a:cs typeface="ArialNarrow"/>
              </a:rPr>
              <a:t>en </a:t>
            </a:r>
            <a:r>
              <a:rPr lang="es-MX" sz="800" spc="-10" dirty="0" smtClean="0">
                <a:solidFill>
                  <a:schemeClr val="bg1"/>
                </a:solidFill>
                <a:latin typeface="Arial Narrow" panose="020B0606020202030204" pitchFamily="34" charset="0"/>
                <a:ea typeface="Cambria" panose="02040503050406030204" pitchFamily="18" charset="0"/>
                <a:cs typeface="ArialNarrow"/>
              </a:rPr>
              <a:t>porcentaje), de </a:t>
            </a:r>
            <a:r>
              <a:rPr lang="es-MX" sz="800" spc="-10" dirty="0">
                <a:solidFill>
                  <a:schemeClr val="bg1"/>
                </a:solidFill>
                <a:latin typeface="Arial Narrow" panose="020B0606020202030204" pitchFamily="34" charset="0"/>
                <a:ea typeface="Cambria" panose="02040503050406030204" pitchFamily="18" charset="0"/>
                <a:cs typeface="ArialNarrow"/>
              </a:rPr>
              <a:t>acuerdo con </a:t>
            </a:r>
            <a:r>
              <a:rPr lang="es-MX" sz="800" spc="-10" dirty="0" smtClean="0">
                <a:solidFill>
                  <a:schemeClr val="bg1"/>
                </a:solidFill>
                <a:latin typeface="Arial Narrow" panose="020B0606020202030204" pitchFamily="34" charset="0"/>
                <a:ea typeface="Cambria" panose="02040503050406030204" pitchFamily="18" charset="0"/>
                <a:cs typeface="ArialNarrow"/>
              </a:rPr>
              <a:t>la información reportada por </a:t>
            </a:r>
            <a:r>
              <a:rPr lang="es-MX" sz="800" b="1" spc="-10" dirty="0" smtClean="0">
                <a:solidFill>
                  <a:schemeClr val="bg1"/>
                </a:solidFill>
                <a:latin typeface="Arial Narrow" panose="020B0606020202030204" pitchFamily="34" charset="0"/>
                <a:ea typeface="Cambria" panose="02040503050406030204" pitchFamily="18" charset="0"/>
                <a:cs typeface="ArialNarrow"/>
              </a:rPr>
              <a:t>XM S.A. E.S.P</a:t>
            </a:r>
            <a:r>
              <a:rPr lang="es-MX" sz="800" spc="-10" dirty="0" smtClean="0">
                <a:solidFill>
                  <a:schemeClr val="bg1"/>
                </a:solidFill>
                <a:latin typeface="Arial Narrow" panose="020B0606020202030204" pitchFamily="34" charset="0"/>
                <a:ea typeface="Cambria" panose="02040503050406030204" pitchFamily="18" charset="0"/>
                <a:cs typeface="ArialNarrow"/>
              </a:rPr>
              <a:t> en </a:t>
            </a:r>
            <a:r>
              <a:rPr lang="es-MX" sz="800" spc="-10" dirty="0">
                <a:solidFill>
                  <a:schemeClr val="bg1"/>
                </a:solidFill>
                <a:latin typeface="Arial Narrow" panose="020B0606020202030204" pitchFamily="34" charset="0"/>
                <a:ea typeface="Cambria" panose="02040503050406030204" pitchFamily="18" charset="0"/>
                <a:cs typeface="ArialNarrow"/>
              </a:rPr>
              <a:t>la siguiente dirección </a:t>
            </a:r>
            <a:r>
              <a:rPr lang="es-MX" sz="800" spc="-10" dirty="0" smtClean="0">
                <a:solidFill>
                  <a:schemeClr val="bg1"/>
                </a:solidFill>
                <a:latin typeface="Arial Narrow" panose="020B0606020202030204" pitchFamily="34" charset="0"/>
                <a:ea typeface="Cambria" panose="02040503050406030204" pitchFamily="18" charset="0"/>
                <a:cs typeface="ArialNarrow"/>
              </a:rPr>
              <a:t>electrónica</a:t>
            </a:r>
            <a:r>
              <a:rPr lang="es-MX" sz="800" spc="-10" dirty="0" smtClean="0">
                <a:solidFill>
                  <a:schemeClr val="bg1"/>
                </a:solidFill>
                <a:latin typeface="Arial Narrow" panose="020B0606020202030204" pitchFamily="34" charset="0"/>
                <a:ea typeface="Cambria" panose="02040503050406030204" pitchFamily="18" charset="0"/>
                <a:cs typeface="Verdana" panose="020B0604030504040204" pitchFamily="34" charset="0"/>
              </a:rPr>
              <a:t>: </a:t>
            </a:r>
            <a:r>
              <a:rPr lang="es-MX" sz="800" u="sng" spc="-10" dirty="0" smtClean="0">
                <a:solidFill>
                  <a:schemeClr val="bg1"/>
                </a:solidFill>
                <a:latin typeface="Arial Narrow" panose="020B0606020202030204" pitchFamily="34" charset="0"/>
                <a:ea typeface="Cambria" panose="02040503050406030204" pitchFamily="18" charset="0"/>
                <a:cs typeface="Verdana" panose="020B0604030504040204" pitchFamily="34" charset="0"/>
                <a:hlinkClick r:id="rId2"/>
              </a:rPr>
              <a:t>http</a:t>
            </a:r>
            <a:r>
              <a:rPr lang="es-MX" sz="800" u="sng" spc="-10" dirty="0">
                <a:solidFill>
                  <a:schemeClr val="bg1"/>
                </a:solidFill>
                <a:latin typeface="Arial Narrow" panose="020B0606020202030204" pitchFamily="34" charset="0"/>
                <a:ea typeface="Cambria" panose="02040503050406030204" pitchFamily="18" charset="0"/>
                <a:cs typeface="Verdana" panose="020B0604030504040204" pitchFamily="34" charset="0"/>
                <a:hlinkClick r:id="rId2"/>
              </a:rPr>
              <a:t>://</a:t>
            </a:r>
            <a:r>
              <a:rPr lang="es-MX" sz="800" u="sng" spc="-10" dirty="0" smtClean="0">
                <a:solidFill>
                  <a:schemeClr val="bg1"/>
                </a:solidFill>
                <a:latin typeface="Arial Narrow" panose="020B0606020202030204" pitchFamily="34" charset="0"/>
                <a:ea typeface="Cambria" panose="02040503050406030204" pitchFamily="18" charset="0"/>
                <a:cs typeface="Verdana" panose="020B0604030504040204" pitchFamily="34" charset="0"/>
                <a:hlinkClick r:id="rId2"/>
              </a:rPr>
              <a:t>ido.xm.com.co/ido/SitePages/hidrologia.aspx?q=reservas</a:t>
            </a:r>
            <a:endParaRPr lang="es-CO" sz="800" spc="-10" dirty="0">
              <a:solidFill>
                <a:schemeClr val="bg1"/>
              </a:solidFill>
              <a:effectLst/>
              <a:latin typeface="Calibri" panose="020F0502020204030204" pitchFamily="34" charset="0"/>
              <a:ea typeface="Cambria" panose="02040503050406030204" pitchFamily="18" charset="0"/>
              <a:cs typeface="Calibri" panose="020F0502020204030204" pitchFamily="34" charset="0"/>
            </a:endParaRPr>
          </a:p>
        </p:txBody>
      </p:sp>
      <p:pic>
        <p:nvPicPr>
          <p:cNvPr id="2" name="Imagen 1"/>
          <p:cNvPicPr>
            <a:picLocks noChangeAspect="1"/>
          </p:cNvPicPr>
          <p:nvPr/>
        </p:nvPicPr>
        <p:blipFill>
          <a:blip r:embed="rId3"/>
          <a:stretch>
            <a:fillRect/>
          </a:stretch>
        </p:blipFill>
        <p:spPr>
          <a:xfrm>
            <a:off x="30869" y="1293308"/>
            <a:ext cx="3150040" cy="7033397"/>
          </a:xfrm>
          <a:prstGeom prst="rect">
            <a:avLst/>
          </a:prstGeom>
        </p:spPr>
      </p:pic>
      <p:pic>
        <p:nvPicPr>
          <p:cNvPr id="3" name="Imagen 2"/>
          <p:cNvPicPr>
            <a:picLocks noChangeAspect="1"/>
          </p:cNvPicPr>
          <p:nvPr/>
        </p:nvPicPr>
        <p:blipFill>
          <a:blip r:embed="rId4"/>
          <a:stretch>
            <a:fillRect/>
          </a:stretch>
        </p:blipFill>
        <p:spPr>
          <a:xfrm>
            <a:off x="3313941" y="1983070"/>
            <a:ext cx="3155960" cy="6415553"/>
          </a:xfrm>
          <a:prstGeom prst="rect">
            <a:avLst/>
          </a:prstGeom>
        </p:spPr>
      </p:pic>
    </p:spTree>
    <p:extLst>
      <p:ext uri="{BB962C8B-B14F-4D97-AF65-F5344CB8AC3E}">
        <p14:creationId xmlns:p14="http://schemas.microsoft.com/office/powerpoint/2010/main" val="15881435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p:cNvPicPr>
            <a:picLocks noChangeAspect="1"/>
          </p:cNvPicPr>
          <p:nvPr/>
        </p:nvPicPr>
        <p:blipFill>
          <a:blip r:embed="rId2">
            <a:lum contrast="-28000"/>
          </a:blip>
          <a:stretch>
            <a:fillRect/>
          </a:stretch>
        </p:blipFill>
        <p:spPr>
          <a:xfrm>
            <a:off x="1966" y="1267525"/>
            <a:ext cx="6476165" cy="7154999"/>
          </a:xfrm>
          <a:prstGeom prst="rect">
            <a:avLst/>
          </a:prstGeom>
        </p:spPr>
      </p:pic>
      <p:pic>
        <p:nvPicPr>
          <p:cNvPr id="13" name="Imagen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 y="1089175"/>
            <a:ext cx="6480170" cy="396000"/>
          </a:xfrm>
          <a:prstGeom prst="rect">
            <a:avLst/>
          </a:prstGeom>
        </p:spPr>
      </p:pic>
      <p:graphicFrame>
        <p:nvGraphicFramePr>
          <p:cNvPr id="6" name="Tabla 5"/>
          <p:cNvGraphicFramePr>
            <a:graphicFrameLocks noGrp="1"/>
          </p:cNvGraphicFramePr>
          <p:nvPr>
            <p:extLst>
              <p:ext uri="{D42A27DB-BD31-4B8C-83A1-F6EECF244321}">
                <p14:modId xmlns:p14="http://schemas.microsoft.com/office/powerpoint/2010/main" val="3911817949"/>
              </p:ext>
            </p:extLst>
          </p:nvPr>
        </p:nvGraphicFramePr>
        <p:xfrm>
          <a:off x="354230" y="2709176"/>
          <a:ext cx="5760000" cy="2527770"/>
        </p:xfrm>
        <a:graphic>
          <a:graphicData uri="http://schemas.openxmlformats.org/drawingml/2006/table">
            <a:tbl>
              <a:tblPr firstRow="1" firstCol="1" bandRow="1">
                <a:tableStyleId>{B301B821-A1FF-4177-AEE7-76D212191A09}</a:tableStyleId>
              </a:tblPr>
              <a:tblGrid>
                <a:gridCol w="1440000">
                  <a:extLst>
                    <a:ext uri="{9D8B030D-6E8A-4147-A177-3AD203B41FA5}">
                      <a16:colId xmlns="" xmlns:a16="http://schemas.microsoft.com/office/drawing/2014/main" val="20000"/>
                    </a:ext>
                  </a:extLst>
                </a:gridCol>
                <a:gridCol w="4320000">
                  <a:extLst>
                    <a:ext uri="{9D8B030D-6E8A-4147-A177-3AD203B41FA5}">
                      <a16:colId xmlns="" xmlns:a16="http://schemas.microsoft.com/office/drawing/2014/main" val="20001"/>
                    </a:ext>
                  </a:extLst>
                </a:gridCol>
              </a:tblGrid>
              <a:tr h="0">
                <a:tc>
                  <a:txBody>
                    <a:bodyPr/>
                    <a:lstStyle/>
                    <a:p>
                      <a:pPr algn="ctr">
                        <a:spcAft>
                          <a:spcPts val="0"/>
                        </a:spcAft>
                      </a:pPr>
                      <a:r>
                        <a:rPr lang="es-CO" sz="1400" b="1" dirty="0">
                          <a:effectLst>
                            <a:outerShdw blurRad="38100" dist="38100" dir="2700000" algn="tl">
                              <a:srgbClr val="000000">
                                <a:alpha val="43137"/>
                              </a:srgbClr>
                            </a:outerShdw>
                          </a:effectLst>
                          <a:latin typeface="Arial Narrow" panose="020B0606020202030204" pitchFamily="34" charset="0"/>
                        </a:rPr>
                        <a:t>DEPARTAMENTO</a:t>
                      </a:r>
                      <a:endParaRPr lang="es-CO" sz="1400" b="1" dirty="0">
                        <a:effectLst>
                          <a:outerShdw blurRad="38100" dist="38100" dir="2700000" algn="tl">
                            <a:srgbClr val="000000">
                              <a:alpha val="43137"/>
                            </a:srgbClr>
                          </a:outerShdw>
                        </a:effectLst>
                        <a:latin typeface="Arial Narrow" panose="020B0606020202030204" pitchFamily="34" charset="0"/>
                        <a:ea typeface="Cambria" panose="02040503050406030204" pitchFamily="18" charset="0"/>
                        <a:cs typeface="Cambria" panose="02040503050406030204" pitchFamily="18" charset="0"/>
                      </a:endParaRPr>
                    </a:p>
                  </a:txBody>
                  <a:tcPr marL="72000" marR="18000" marT="18000" marB="18000" anchor="ctr" anchorCtr="1">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solidFill>
                      <a:srgbClr val="006EB6"/>
                    </a:solidFill>
                  </a:tcPr>
                </a:tc>
                <a:tc>
                  <a:txBody>
                    <a:bodyPr/>
                    <a:lstStyle/>
                    <a:p>
                      <a:pPr algn="ctr">
                        <a:spcAft>
                          <a:spcPts val="0"/>
                        </a:spcAft>
                      </a:pPr>
                      <a:r>
                        <a:rPr lang="es-CO" sz="1400" b="1" dirty="0">
                          <a:effectLst>
                            <a:outerShdw blurRad="38100" dist="38100" dir="2700000" algn="tl">
                              <a:srgbClr val="000000">
                                <a:alpha val="43137"/>
                              </a:srgbClr>
                            </a:outerShdw>
                          </a:effectLst>
                          <a:latin typeface="Arial Narrow" panose="020B0606020202030204" pitchFamily="34" charset="0"/>
                        </a:rPr>
                        <a:t>MUNICIPIO</a:t>
                      </a:r>
                      <a:endParaRPr lang="es-CO" sz="1400" b="1" dirty="0">
                        <a:effectLst>
                          <a:outerShdw blurRad="38100" dist="38100" dir="2700000" algn="tl">
                            <a:srgbClr val="000000">
                              <a:alpha val="43137"/>
                            </a:srgbClr>
                          </a:outerShdw>
                        </a:effectLst>
                        <a:latin typeface="Arial Narrow" panose="020B0606020202030204" pitchFamily="34" charset="0"/>
                        <a:ea typeface="Cambria" panose="02040503050406030204" pitchFamily="18" charset="0"/>
                        <a:cs typeface="Cambria" panose="02040503050406030204" pitchFamily="18" charset="0"/>
                      </a:endParaRPr>
                    </a:p>
                  </a:txBody>
                  <a:tcPr marL="72000" marR="18000" marT="18000" marB="18000" anchor="ctr" anchorCtr="1">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solidFill>
                      <a:srgbClr val="006EB6"/>
                    </a:solidFill>
                  </a:tcPr>
                </a:tc>
                <a:extLst>
                  <a:ext uri="{0D108BD9-81ED-4DB2-BD59-A6C34878D82A}">
                    <a16:rowId xmlns="" xmlns:a16="http://schemas.microsoft.com/office/drawing/2014/main" val="10000"/>
                  </a:ext>
                </a:extLst>
              </a:tr>
              <a:tr h="110639">
                <a:tc>
                  <a:txBody>
                    <a:bodyPr/>
                    <a:lstStyle/>
                    <a:p>
                      <a:pPr algn="ctr" fontAlgn="b"/>
                      <a:r>
                        <a:rPr lang="es-CO" sz="1100" b="1" i="0" u="none" strike="noStrike" dirty="0" smtClean="0">
                          <a:solidFill>
                            <a:schemeClr val="tx1"/>
                          </a:solidFill>
                          <a:effectLst/>
                          <a:latin typeface="Arial Narrow" panose="020B0606020202030204" pitchFamily="34" charset="0"/>
                        </a:rPr>
                        <a:t>AMAZONAS</a:t>
                      </a:r>
                    </a:p>
                  </a:txBody>
                  <a:tcPr marL="9525" marR="9525" marT="9525" marB="0" anchor="ctr" anchorCtr="1">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c>
                  <a:txBody>
                    <a:bodyPr/>
                    <a:lstStyle/>
                    <a:p>
                      <a:pPr algn="just" fontAlgn="b"/>
                      <a:r>
                        <a:rPr lang="pt-BR" sz="1050" b="1" i="0" u="none" strike="noStrike" dirty="0" smtClean="0">
                          <a:solidFill>
                            <a:srgbClr val="000000"/>
                          </a:solidFill>
                          <a:effectLst/>
                          <a:latin typeface="Arial Narrow" panose="020B0606020202030204" pitchFamily="34" charset="0"/>
                        </a:rPr>
                        <a:t>El Encanto (63.5)</a:t>
                      </a:r>
                      <a:r>
                        <a:rPr lang="pt-BR" sz="1050" b="0" i="0" u="none" strike="noStrike" dirty="0" smtClean="0">
                          <a:solidFill>
                            <a:srgbClr val="000000"/>
                          </a:solidFill>
                          <a:effectLst/>
                          <a:latin typeface="Arial Narrow" panose="020B0606020202030204" pitchFamily="34" charset="0"/>
                        </a:rPr>
                        <a:t>.</a:t>
                      </a:r>
                    </a:p>
                  </a:txBody>
                  <a:tcPr marL="36000" marR="36000" marT="36000" marB="36000" anchor="ctr">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r>
              <a:tr h="185999">
                <a:tc>
                  <a:txBody>
                    <a:bodyPr/>
                    <a:lstStyle/>
                    <a:p>
                      <a:pPr marL="0" algn="ctr" defTabSz="648035" rtl="0" eaLnBrk="1" fontAlgn="b" latinLnBrk="0" hangingPunct="1"/>
                      <a:r>
                        <a:rPr lang="es-CO" sz="1100" b="1" i="0" u="none" strike="noStrike" kern="1200" dirty="0" smtClean="0">
                          <a:solidFill>
                            <a:schemeClr val="tx1"/>
                          </a:solidFill>
                          <a:effectLst/>
                          <a:latin typeface="Arial Narrow" panose="020B0606020202030204" pitchFamily="34" charset="0"/>
                          <a:ea typeface="+mn-ea"/>
                          <a:cs typeface="+mn-cs"/>
                        </a:rPr>
                        <a:t>BOYACÁ</a:t>
                      </a:r>
                      <a:endParaRPr lang="es-CO" sz="1100" b="1" i="0" u="none" strike="noStrike" kern="1200" dirty="0">
                        <a:solidFill>
                          <a:schemeClr val="tx1"/>
                        </a:solidFill>
                        <a:effectLst/>
                        <a:latin typeface="Arial Narrow" panose="020B0606020202030204" pitchFamily="34" charset="0"/>
                        <a:ea typeface="+mn-ea"/>
                        <a:cs typeface="+mn-cs"/>
                      </a:endParaRPr>
                    </a:p>
                  </a:txBody>
                  <a:tcPr marL="9525" marR="9525" marT="9525" marB="0" anchor="ctr" anchorCtr="1">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c>
                  <a:txBody>
                    <a:bodyPr/>
                    <a:lstStyle/>
                    <a:p>
                      <a:pPr algn="just" fontAlgn="b"/>
                      <a:r>
                        <a:rPr lang="es-CO" sz="1050" b="0" i="0" u="none" strike="noStrike" dirty="0" smtClean="0">
                          <a:solidFill>
                            <a:srgbClr val="000000"/>
                          </a:solidFill>
                          <a:effectLst/>
                          <a:latin typeface="Arial Narrow" panose="020B0606020202030204" pitchFamily="34" charset="0"/>
                        </a:rPr>
                        <a:t>Miraflores (19.7).</a:t>
                      </a:r>
                    </a:p>
                  </a:txBody>
                  <a:tcPr marL="36000" marR="36000" marT="36000" marB="36000" anchor="ctr">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r>
              <a:tr h="270066">
                <a:tc>
                  <a:txBody>
                    <a:bodyPr/>
                    <a:lstStyle/>
                    <a:p>
                      <a:pPr marL="0" algn="ctr" defTabSz="648035" rtl="0" eaLnBrk="1" fontAlgn="b" latinLnBrk="0" hangingPunct="1"/>
                      <a:r>
                        <a:rPr lang="es-CO" sz="1100" b="1" i="0" u="none" strike="noStrike" kern="1200" dirty="0" smtClean="0">
                          <a:solidFill>
                            <a:schemeClr val="tx1"/>
                          </a:solidFill>
                          <a:effectLst/>
                          <a:latin typeface="Arial Narrow" panose="020B0606020202030204" pitchFamily="34" charset="0"/>
                          <a:ea typeface="+mn-ea"/>
                          <a:cs typeface="+mn-cs"/>
                        </a:rPr>
                        <a:t>CAUCA</a:t>
                      </a:r>
                    </a:p>
                  </a:txBody>
                  <a:tcPr marL="9525" marR="9525" marT="9525" marB="0" anchor="ctr" anchorCtr="1">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c>
                  <a:txBody>
                    <a:bodyPr/>
                    <a:lstStyle/>
                    <a:p>
                      <a:pPr algn="just" fontAlgn="b"/>
                      <a:r>
                        <a:rPr lang="es-CO" sz="1050" b="0" i="0" u="none" strike="noStrike" dirty="0" smtClean="0">
                          <a:solidFill>
                            <a:srgbClr val="000000"/>
                          </a:solidFill>
                          <a:effectLst/>
                          <a:latin typeface="Arial Narrow" panose="020B0606020202030204" pitchFamily="34" charset="0"/>
                        </a:rPr>
                        <a:t>López de Micay (28.0), Suárez (15.0).</a:t>
                      </a:r>
                      <a:endParaRPr lang="es-CO" sz="1050" b="0" i="0" u="none" strike="noStrike" dirty="0">
                        <a:solidFill>
                          <a:srgbClr val="000000"/>
                        </a:solidFill>
                        <a:effectLst/>
                        <a:latin typeface="Arial Narrow" panose="020B0606020202030204" pitchFamily="34" charset="0"/>
                      </a:endParaRPr>
                    </a:p>
                  </a:txBody>
                  <a:tcPr marL="36000" marR="36000" marT="36000" marB="36000" anchor="ctr">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r>
              <a:tr h="270066">
                <a:tc>
                  <a:txBody>
                    <a:bodyPr/>
                    <a:lstStyle/>
                    <a:p>
                      <a:pPr marL="0" algn="ctr" defTabSz="648035" rtl="0" eaLnBrk="1" fontAlgn="b" latinLnBrk="0" hangingPunct="1"/>
                      <a:r>
                        <a:rPr lang="es-CO" sz="1100" b="1" i="0" u="none" strike="noStrike" kern="1200" dirty="0" smtClean="0">
                          <a:solidFill>
                            <a:schemeClr val="tx1"/>
                          </a:solidFill>
                          <a:effectLst/>
                          <a:latin typeface="Arial Narrow" panose="020B0606020202030204" pitchFamily="34" charset="0"/>
                          <a:ea typeface="+mn-ea"/>
                          <a:cs typeface="+mn-cs"/>
                        </a:rPr>
                        <a:t>CHOCÓ</a:t>
                      </a:r>
                      <a:endParaRPr lang="es-CO" sz="1100" b="1" i="0" u="none" strike="noStrike" kern="1200" dirty="0">
                        <a:solidFill>
                          <a:schemeClr val="tx1"/>
                        </a:solidFill>
                        <a:effectLst/>
                        <a:latin typeface="Arial Narrow" panose="020B0606020202030204" pitchFamily="34" charset="0"/>
                        <a:ea typeface="+mn-ea"/>
                        <a:cs typeface="+mn-cs"/>
                      </a:endParaRPr>
                    </a:p>
                  </a:txBody>
                  <a:tcPr marL="9525" marR="9525" marT="9525" marB="0" anchor="ctr" anchorCtr="1">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c>
                  <a:txBody>
                    <a:bodyPr/>
                    <a:lstStyle/>
                    <a:p>
                      <a:pPr algn="just" fontAlgn="b"/>
                      <a:r>
                        <a:rPr lang="es-CO" sz="1050" b="0" i="0" u="none" strike="noStrike" dirty="0" smtClean="0">
                          <a:solidFill>
                            <a:srgbClr val="000000"/>
                          </a:solidFill>
                          <a:effectLst/>
                          <a:latin typeface="Arial Narrow" panose="020B0606020202030204" pitchFamily="34" charset="0"/>
                        </a:rPr>
                        <a:t>Lloró (36.7), Medio San Juan (26.0).</a:t>
                      </a:r>
                      <a:endParaRPr lang="es-CO" sz="1050" b="0" i="0" u="none" strike="noStrike" dirty="0">
                        <a:solidFill>
                          <a:srgbClr val="000000"/>
                        </a:solidFill>
                        <a:effectLst/>
                        <a:latin typeface="Arial Narrow" panose="020B0606020202030204" pitchFamily="34" charset="0"/>
                      </a:endParaRPr>
                    </a:p>
                  </a:txBody>
                  <a:tcPr marL="36000" marR="36000" marT="36000" marB="36000" anchor="ctr">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r>
              <a:tr h="270066">
                <a:tc>
                  <a:txBody>
                    <a:bodyPr/>
                    <a:lstStyle/>
                    <a:p>
                      <a:pPr marL="0" algn="ctr" defTabSz="648035" rtl="0" eaLnBrk="1" fontAlgn="b" latinLnBrk="0" hangingPunct="1"/>
                      <a:r>
                        <a:rPr lang="es-CO" sz="1100" b="1" i="0" u="none" strike="noStrike" kern="1200" dirty="0" smtClean="0">
                          <a:solidFill>
                            <a:schemeClr val="tx1"/>
                          </a:solidFill>
                          <a:effectLst/>
                          <a:latin typeface="Arial Narrow" panose="020B0606020202030204" pitchFamily="34" charset="0"/>
                          <a:ea typeface="+mn-ea"/>
                          <a:cs typeface="+mn-cs"/>
                        </a:rPr>
                        <a:t>HUILA</a:t>
                      </a:r>
                      <a:endParaRPr lang="es-CO" sz="1100" b="1" i="0" u="none" strike="noStrike" kern="1200" dirty="0">
                        <a:solidFill>
                          <a:schemeClr val="tx1"/>
                        </a:solidFill>
                        <a:effectLst/>
                        <a:latin typeface="Arial Narrow" panose="020B0606020202030204" pitchFamily="34" charset="0"/>
                        <a:ea typeface="+mn-ea"/>
                        <a:cs typeface="+mn-cs"/>
                      </a:endParaRPr>
                    </a:p>
                  </a:txBody>
                  <a:tcPr marL="9525" marR="9525" marT="9525" marB="0" anchor="ctr" anchorCtr="1">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c>
                  <a:txBody>
                    <a:bodyPr/>
                    <a:lstStyle/>
                    <a:p>
                      <a:pPr algn="just" fontAlgn="b"/>
                      <a:r>
                        <a:rPr lang="es-CO" sz="1050" b="0" i="0" u="none" strike="noStrike" dirty="0" smtClean="0">
                          <a:solidFill>
                            <a:srgbClr val="000000"/>
                          </a:solidFill>
                          <a:effectLst/>
                          <a:latin typeface="Arial Narrow" panose="020B0606020202030204" pitchFamily="34" charset="0"/>
                        </a:rPr>
                        <a:t>Elías</a:t>
                      </a:r>
                      <a:r>
                        <a:rPr lang="es-CO" sz="1050" b="0" i="0" u="none" strike="noStrike" baseline="0" dirty="0" smtClean="0">
                          <a:solidFill>
                            <a:srgbClr val="000000"/>
                          </a:solidFill>
                          <a:effectLst/>
                          <a:latin typeface="Arial Narrow" panose="020B0606020202030204" pitchFamily="34" charset="0"/>
                        </a:rPr>
                        <a:t> (18.0).</a:t>
                      </a:r>
                      <a:endParaRPr lang="es-CO" sz="1050" b="0" i="0" u="none" strike="noStrike" dirty="0">
                        <a:solidFill>
                          <a:srgbClr val="000000"/>
                        </a:solidFill>
                        <a:effectLst/>
                        <a:latin typeface="Arial Narrow" panose="020B0606020202030204" pitchFamily="34" charset="0"/>
                      </a:endParaRPr>
                    </a:p>
                  </a:txBody>
                  <a:tcPr marL="36000" marR="36000" marT="36000" marB="36000" anchor="ctr">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r>
              <a:tr h="0">
                <a:tc>
                  <a:txBody>
                    <a:bodyPr/>
                    <a:lstStyle/>
                    <a:p>
                      <a:pPr marL="0" algn="ctr" defTabSz="648035" rtl="0" eaLnBrk="1" fontAlgn="b" latinLnBrk="0" hangingPunct="1"/>
                      <a:r>
                        <a:rPr lang="es-CO" sz="1100" b="1" i="0" u="none" strike="noStrike" kern="1200" dirty="0" smtClean="0">
                          <a:solidFill>
                            <a:schemeClr val="tx1"/>
                          </a:solidFill>
                          <a:effectLst/>
                          <a:latin typeface="Arial Narrow" panose="020B0606020202030204" pitchFamily="34" charset="0"/>
                          <a:ea typeface="+mn-ea"/>
                          <a:cs typeface="+mn-cs"/>
                        </a:rPr>
                        <a:t>META</a:t>
                      </a:r>
                      <a:endParaRPr lang="es-CO" sz="1100" b="1" i="0" u="none" strike="noStrike" kern="1200" dirty="0">
                        <a:solidFill>
                          <a:schemeClr val="tx1"/>
                        </a:solidFill>
                        <a:effectLst/>
                        <a:latin typeface="Arial Narrow" panose="020B0606020202030204" pitchFamily="34" charset="0"/>
                        <a:ea typeface="+mn-ea"/>
                        <a:cs typeface="+mn-cs"/>
                      </a:endParaRPr>
                    </a:p>
                  </a:txBody>
                  <a:tcPr marL="9525" marR="9525" marT="9525" marB="0" anchor="ctr" anchorCtr="1">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c>
                  <a:txBody>
                    <a:bodyPr/>
                    <a:lstStyle/>
                    <a:p>
                      <a:pPr algn="just" fontAlgn="b"/>
                      <a:r>
                        <a:rPr lang="es-CO" sz="1050" b="0" i="0" u="none" strike="noStrike" dirty="0" smtClean="0">
                          <a:solidFill>
                            <a:srgbClr val="000000"/>
                          </a:solidFill>
                          <a:effectLst/>
                          <a:latin typeface="Arial Narrow" panose="020B0606020202030204" pitchFamily="34" charset="0"/>
                        </a:rPr>
                        <a:t>Vistahermosa (40.0), La Macarena (37.0).</a:t>
                      </a:r>
                      <a:endParaRPr lang="es-CO" sz="1050" b="0" i="0" u="none" strike="noStrike" dirty="0">
                        <a:solidFill>
                          <a:srgbClr val="000000"/>
                        </a:solidFill>
                        <a:effectLst/>
                        <a:latin typeface="Arial Narrow" panose="020B0606020202030204" pitchFamily="34" charset="0"/>
                      </a:endParaRPr>
                    </a:p>
                  </a:txBody>
                  <a:tcPr marL="36000" marR="36000" marT="36000" marB="36000" anchor="ctr">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extLst>
                  <a:ext uri="{0D108BD9-81ED-4DB2-BD59-A6C34878D82A}">
                    <a16:rowId xmlns="" xmlns:a16="http://schemas.microsoft.com/office/drawing/2014/main" val="10009"/>
                  </a:ext>
                </a:extLst>
              </a:tr>
              <a:tr h="0">
                <a:tc>
                  <a:txBody>
                    <a:bodyPr/>
                    <a:lstStyle/>
                    <a:p>
                      <a:pPr marL="0" algn="ctr" defTabSz="648035" rtl="0" eaLnBrk="1" fontAlgn="b" latinLnBrk="0" hangingPunct="1"/>
                      <a:r>
                        <a:rPr lang="es-CO" sz="1100" b="1" i="0" u="none" strike="noStrike" kern="1200" dirty="0" smtClean="0">
                          <a:solidFill>
                            <a:schemeClr val="tx1"/>
                          </a:solidFill>
                          <a:effectLst/>
                          <a:latin typeface="Arial Narrow" panose="020B0606020202030204" pitchFamily="34" charset="0"/>
                          <a:ea typeface="+mn-ea"/>
                          <a:cs typeface="+mn-cs"/>
                        </a:rPr>
                        <a:t>PUTUMAYO</a:t>
                      </a:r>
                      <a:endParaRPr lang="es-CO" sz="1100" b="1" i="0" u="none" strike="noStrike" kern="1200" dirty="0">
                        <a:solidFill>
                          <a:schemeClr val="tx1"/>
                        </a:solidFill>
                        <a:effectLst/>
                        <a:latin typeface="Arial Narrow" panose="020B0606020202030204" pitchFamily="34" charset="0"/>
                        <a:ea typeface="+mn-ea"/>
                        <a:cs typeface="+mn-cs"/>
                      </a:endParaRPr>
                    </a:p>
                  </a:txBody>
                  <a:tcPr marL="9525" marR="9525" marT="9525" marB="0" anchor="ctr" anchorCtr="1">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c>
                  <a:txBody>
                    <a:bodyPr/>
                    <a:lstStyle/>
                    <a:p>
                      <a:pPr algn="just" fontAlgn="b"/>
                      <a:r>
                        <a:rPr lang="es-CO" sz="1050" b="0" i="0" u="none" strike="noStrike" dirty="0" smtClean="0">
                          <a:solidFill>
                            <a:srgbClr val="000000"/>
                          </a:solidFill>
                          <a:effectLst/>
                          <a:latin typeface="Arial Narrow" panose="020B0606020202030204" pitchFamily="34" charset="0"/>
                        </a:rPr>
                        <a:t>Puerto Leguízamo (30.5).</a:t>
                      </a:r>
                      <a:endParaRPr lang="es-CO" sz="1050" b="0" i="0" u="none" strike="noStrike" dirty="0">
                        <a:solidFill>
                          <a:srgbClr val="000000"/>
                        </a:solidFill>
                        <a:effectLst/>
                        <a:latin typeface="Arial Narrow" panose="020B0606020202030204" pitchFamily="34" charset="0"/>
                      </a:endParaRPr>
                    </a:p>
                  </a:txBody>
                  <a:tcPr marL="36000" marR="36000" marT="36000" marB="36000" anchor="ctr">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r>
              <a:tr h="270066">
                <a:tc>
                  <a:txBody>
                    <a:bodyPr/>
                    <a:lstStyle/>
                    <a:p>
                      <a:pPr marL="0" algn="ctr" defTabSz="648035" rtl="0" eaLnBrk="1" fontAlgn="b" latinLnBrk="0" hangingPunct="1"/>
                      <a:r>
                        <a:rPr lang="es-CO" sz="1100" b="1" i="0" u="none" strike="noStrike" kern="1200" dirty="0" smtClean="0">
                          <a:solidFill>
                            <a:schemeClr val="tx1"/>
                          </a:solidFill>
                          <a:effectLst/>
                          <a:latin typeface="Arial Narrow" panose="020B0606020202030204" pitchFamily="34" charset="0"/>
                          <a:ea typeface="+mn-ea"/>
                          <a:cs typeface="+mn-cs"/>
                        </a:rPr>
                        <a:t>SANTANDER</a:t>
                      </a:r>
                      <a:endParaRPr lang="es-CO" sz="1100" b="1" i="0" u="none" strike="noStrike" kern="1200" dirty="0">
                        <a:solidFill>
                          <a:schemeClr val="tx1"/>
                        </a:solidFill>
                        <a:effectLst/>
                        <a:latin typeface="Arial Narrow" panose="020B0606020202030204" pitchFamily="34" charset="0"/>
                        <a:ea typeface="+mn-ea"/>
                        <a:cs typeface="+mn-cs"/>
                      </a:endParaRPr>
                    </a:p>
                  </a:txBody>
                  <a:tcPr marL="9525" marR="9525" marT="9525" marB="0" anchor="ctr" anchorCtr="1">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c>
                  <a:txBody>
                    <a:bodyPr/>
                    <a:lstStyle/>
                    <a:p>
                      <a:pPr algn="just" fontAlgn="b"/>
                      <a:r>
                        <a:rPr lang="es-CO" sz="1050" b="0" i="0" u="none" strike="noStrike" dirty="0" smtClean="0">
                          <a:solidFill>
                            <a:srgbClr val="000000"/>
                          </a:solidFill>
                          <a:effectLst/>
                          <a:latin typeface="Arial Narrow" panose="020B0606020202030204" pitchFamily="34" charset="0"/>
                        </a:rPr>
                        <a:t>Contratación (38.0), Molagavita (26.5), Gámbita (15.9), </a:t>
                      </a:r>
                      <a:endParaRPr lang="es-CO" sz="1050" b="0" i="0" u="none" strike="noStrike" dirty="0">
                        <a:solidFill>
                          <a:srgbClr val="000000"/>
                        </a:solidFill>
                        <a:effectLst/>
                        <a:latin typeface="Arial Narrow" panose="020B0606020202030204" pitchFamily="34" charset="0"/>
                      </a:endParaRPr>
                    </a:p>
                  </a:txBody>
                  <a:tcPr marL="36000" marR="36000" marT="36000" marB="36000" anchor="ctr">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r>
              <a:tr h="270066">
                <a:tc>
                  <a:txBody>
                    <a:bodyPr/>
                    <a:lstStyle/>
                    <a:p>
                      <a:pPr marL="0" algn="ctr" defTabSz="648035" rtl="0" eaLnBrk="1" fontAlgn="b" latinLnBrk="0" hangingPunct="1"/>
                      <a:r>
                        <a:rPr lang="es-CO" sz="1100" b="1" i="0" u="none" strike="noStrike" kern="1200" dirty="0" smtClean="0">
                          <a:solidFill>
                            <a:schemeClr val="tx1"/>
                          </a:solidFill>
                          <a:effectLst/>
                          <a:latin typeface="Arial Narrow" panose="020B0606020202030204" pitchFamily="34" charset="0"/>
                          <a:ea typeface="+mn-ea"/>
                          <a:cs typeface="+mn-cs"/>
                        </a:rPr>
                        <a:t>VALLE DEL CAUCA</a:t>
                      </a:r>
                      <a:endParaRPr lang="es-CO" sz="1100" b="1" i="0" u="none" strike="noStrike" kern="1200" dirty="0">
                        <a:solidFill>
                          <a:schemeClr val="tx1"/>
                        </a:solidFill>
                        <a:effectLst/>
                        <a:latin typeface="Arial Narrow" panose="020B0606020202030204" pitchFamily="34" charset="0"/>
                        <a:ea typeface="+mn-ea"/>
                        <a:cs typeface="+mn-cs"/>
                      </a:endParaRPr>
                    </a:p>
                  </a:txBody>
                  <a:tcPr marL="9525" marR="9525" marT="9525" marB="0" anchor="ctr" anchorCtr="1">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c>
                  <a:txBody>
                    <a:bodyPr/>
                    <a:lstStyle/>
                    <a:p>
                      <a:pPr algn="just" fontAlgn="b"/>
                      <a:r>
                        <a:rPr lang="es-CO" sz="1050" b="0" i="0" u="none" strike="noStrike" dirty="0" smtClean="0">
                          <a:solidFill>
                            <a:srgbClr val="000000"/>
                          </a:solidFill>
                          <a:effectLst/>
                          <a:latin typeface="Arial Narrow" panose="020B0606020202030204" pitchFamily="34" charset="0"/>
                        </a:rPr>
                        <a:t>Buenaventura (42.0).</a:t>
                      </a:r>
                      <a:endParaRPr lang="es-CO" sz="1050" b="0" i="0" u="none" strike="noStrike" dirty="0">
                        <a:solidFill>
                          <a:srgbClr val="000000"/>
                        </a:solidFill>
                        <a:effectLst/>
                        <a:latin typeface="Arial Narrow" panose="020B0606020202030204" pitchFamily="34" charset="0"/>
                      </a:endParaRPr>
                    </a:p>
                  </a:txBody>
                  <a:tcPr marL="36000" marR="36000" marT="36000" marB="36000" anchor="ctr">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r>
            </a:tbl>
          </a:graphicData>
        </a:graphic>
      </p:graphicFrame>
      <p:sp>
        <p:nvSpPr>
          <p:cNvPr id="8" name="CuadroTexto 7"/>
          <p:cNvSpPr txBox="1"/>
          <p:nvPr/>
        </p:nvSpPr>
        <p:spPr>
          <a:xfrm>
            <a:off x="2835087" y="1088150"/>
            <a:ext cx="3645088" cy="400110"/>
          </a:xfrm>
          <a:prstGeom prst="rect">
            <a:avLst/>
          </a:prstGeom>
          <a:noFill/>
        </p:spPr>
        <p:txBody>
          <a:bodyPr wrap="square" rtlCol="0">
            <a:spAutoFit/>
          </a:bodyPr>
          <a:lstStyle/>
          <a:p>
            <a:pPr algn="just"/>
            <a:r>
              <a:rPr lang="es-CO" sz="1000" b="1" dirty="0">
                <a:latin typeface="Arial Narrow" panose="020B0606020202030204" pitchFamily="34" charset="0"/>
                <a:cs typeface="Arial" panose="020B0604020202020204" pitchFamily="34" charset="0"/>
              </a:rPr>
              <a:t>A continuación se relacionan los municipios donde en las últimas 24 horas se registraron </a:t>
            </a:r>
            <a:r>
              <a:rPr lang="es-CO" sz="1000" b="1" dirty="0" smtClean="0">
                <a:latin typeface="Arial Narrow" panose="020B0606020202030204" pitchFamily="34" charset="0"/>
                <a:cs typeface="Arial" panose="020B0604020202020204" pitchFamily="34" charset="0"/>
              </a:rPr>
              <a:t>precipitaciones iguales </a:t>
            </a:r>
            <a:r>
              <a:rPr lang="es-CO" sz="1000" b="1" dirty="0">
                <a:latin typeface="Arial Narrow" panose="020B0606020202030204" pitchFamily="34" charset="0"/>
                <a:cs typeface="Arial" panose="020B0604020202020204" pitchFamily="34" charset="0"/>
              </a:rPr>
              <a:t>o superiores a </a:t>
            </a:r>
            <a:r>
              <a:rPr lang="es-CO" sz="1000" b="1" dirty="0" smtClean="0">
                <a:latin typeface="Arial Narrow" panose="020B0606020202030204" pitchFamily="34" charset="0"/>
                <a:cs typeface="Arial" panose="020B0604020202020204" pitchFamily="34" charset="0"/>
              </a:rPr>
              <a:t>15.0 mm.</a:t>
            </a:r>
            <a:endParaRPr lang="es-CO" sz="1000" b="1" dirty="0">
              <a:latin typeface="Arial Narrow" panose="020B0606020202030204" pitchFamily="34" charset="0"/>
              <a:cs typeface="Arial" panose="020B0604020202020204" pitchFamily="34" charset="0"/>
            </a:endParaRPr>
          </a:p>
        </p:txBody>
      </p:sp>
      <p:sp>
        <p:nvSpPr>
          <p:cNvPr id="9" name="CuadroTexto 8"/>
          <p:cNvSpPr txBox="1"/>
          <p:nvPr/>
        </p:nvSpPr>
        <p:spPr>
          <a:xfrm>
            <a:off x="358043" y="1683816"/>
            <a:ext cx="5760000" cy="646331"/>
          </a:xfrm>
          <a:prstGeom prst="rect">
            <a:avLst/>
          </a:prstGeom>
          <a:solidFill>
            <a:schemeClr val="bg1">
              <a:alpha val="85000"/>
            </a:schemeClr>
          </a:solidFill>
        </p:spPr>
        <p:txBody>
          <a:bodyPr wrap="square" rtlCol="0">
            <a:spAutoFit/>
          </a:bodyPr>
          <a:lstStyle/>
          <a:p>
            <a:pPr algn="just"/>
            <a:r>
              <a:rPr lang="es-CO" sz="900" dirty="0">
                <a:latin typeface="Arial Narrow" panose="020B0606020202030204" pitchFamily="34" charset="0"/>
                <a:cs typeface="Arial" panose="020B0604020202020204" pitchFamily="34" charset="0"/>
              </a:rPr>
              <a:t>Se aclara que las precipitaciones indicadas en los municipios, realmente corresponden a aquellos puntos en los cuales el IDEAM tiene estaciones de monitoreo, pero no necesariamente quiere decir que el dato corresponda a las lluvias que se presentaron directamente sobre el área urbana en donde se concentra la mayor población. En ocasiones la estación sobre la cual se destaca el mayor valor de precipitación, a pesar de pertenecer al municipio, puede quedar alejada del centro poblado principal.</a:t>
            </a:r>
          </a:p>
        </p:txBody>
      </p:sp>
    </p:spTree>
    <p:extLst>
      <p:ext uri="{BB962C8B-B14F-4D97-AF65-F5344CB8AC3E}">
        <p14:creationId xmlns:p14="http://schemas.microsoft.com/office/powerpoint/2010/main" val="34642847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9" name="Imagen 8"/>
          <p:cNvPicPr>
            <a:picLocks noChangeAspect="1"/>
          </p:cNvPicPr>
          <p:nvPr/>
        </p:nvPicPr>
        <p:blipFill rotWithShape="1">
          <a:blip r:embed="rId2">
            <a:extLst>
              <a:ext uri="{28A0092B-C50C-407E-A947-70E740481C1C}">
                <a14:useLocalDpi xmlns:a14="http://schemas.microsoft.com/office/drawing/2010/main" val="0"/>
              </a:ext>
            </a:extLst>
          </a:blip>
          <a:srcRect t="2940"/>
          <a:stretch/>
        </p:blipFill>
        <p:spPr>
          <a:xfrm>
            <a:off x="1898" y="1269175"/>
            <a:ext cx="6478103" cy="7119175"/>
          </a:xfrm>
          <a:prstGeom prst="rect">
            <a:avLst/>
          </a:prstGeom>
        </p:spPr>
      </p:pic>
      <p:pic>
        <p:nvPicPr>
          <p:cNvPr id="6" name="Imagen 5"/>
          <p:cNvPicPr>
            <a:picLocks/>
          </p:cNvPicPr>
          <p:nvPr/>
        </p:nvPicPr>
        <p:blipFill>
          <a:blip r:embed="rId3">
            <a:extLst>
              <a:ext uri="{28A0092B-C50C-407E-A947-70E740481C1C}">
                <a14:useLocalDpi xmlns:a14="http://schemas.microsoft.com/office/drawing/2010/main" val="0"/>
              </a:ext>
            </a:extLst>
          </a:blip>
          <a:stretch>
            <a:fillRect/>
          </a:stretch>
        </p:blipFill>
        <p:spPr>
          <a:xfrm>
            <a:off x="1" y="1081157"/>
            <a:ext cx="6480000" cy="414000"/>
          </a:xfrm>
          <a:prstGeom prst="rect">
            <a:avLst/>
          </a:prstGeom>
        </p:spPr>
      </p:pic>
      <p:sp>
        <p:nvSpPr>
          <p:cNvPr id="2" name="CuadroTexto 1"/>
          <p:cNvSpPr txBox="1"/>
          <p:nvPr/>
        </p:nvSpPr>
        <p:spPr>
          <a:xfrm>
            <a:off x="2835087" y="1088508"/>
            <a:ext cx="3645088" cy="400110"/>
          </a:xfrm>
          <a:prstGeom prst="rect">
            <a:avLst/>
          </a:prstGeom>
          <a:noFill/>
        </p:spPr>
        <p:txBody>
          <a:bodyPr wrap="square" rtlCol="0">
            <a:spAutoFit/>
          </a:bodyPr>
          <a:lstStyle/>
          <a:p>
            <a:pPr algn="just"/>
            <a:r>
              <a:rPr lang="es-CO" sz="1000" b="1" dirty="0">
                <a:latin typeface="Arial Narrow" panose="020B0606020202030204" pitchFamily="34" charset="0"/>
                <a:cs typeface="Arial" panose="020B0604020202020204" pitchFamily="34" charset="0"/>
              </a:rPr>
              <a:t>A continuación se relacionan los municipios donde en las últimas 24 horas se registraron temperaturas iguales o superiores a </a:t>
            </a:r>
            <a:r>
              <a:rPr lang="es-CO" sz="1000" b="1" dirty="0" smtClean="0">
                <a:latin typeface="Arial Narrow" panose="020B0606020202030204" pitchFamily="34" charset="0"/>
                <a:cs typeface="Arial" panose="020B0604020202020204" pitchFamily="34" charset="0"/>
              </a:rPr>
              <a:t>35.0 ºC</a:t>
            </a:r>
            <a:r>
              <a:rPr lang="es-CO" sz="1000" b="1" dirty="0">
                <a:latin typeface="Arial Narrow" panose="020B0606020202030204" pitchFamily="34" charset="0"/>
                <a:cs typeface="Arial" panose="020B0604020202020204" pitchFamily="34" charset="0"/>
              </a:rPr>
              <a:t>.</a:t>
            </a:r>
          </a:p>
        </p:txBody>
      </p:sp>
      <p:graphicFrame>
        <p:nvGraphicFramePr>
          <p:cNvPr id="7" name="Tabla 6"/>
          <p:cNvGraphicFramePr>
            <a:graphicFrameLocks noGrp="1"/>
          </p:cNvGraphicFramePr>
          <p:nvPr>
            <p:extLst>
              <p:ext uri="{D42A27DB-BD31-4B8C-83A1-F6EECF244321}">
                <p14:modId xmlns:p14="http://schemas.microsoft.com/office/powerpoint/2010/main" val="2166960212"/>
              </p:ext>
            </p:extLst>
          </p:nvPr>
        </p:nvGraphicFramePr>
        <p:xfrm>
          <a:off x="360087" y="2709179"/>
          <a:ext cx="5760000" cy="2292998"/>
        </p:xfrm>
        <a:graphic>
          <a:graphicData uri="http://schemas.openxmlformats.org/drawingml/2006/table">
            <a:tbl>
              <a:tblPr firstRow="1" firstCol="1" bandRow="1">
                <a:tableStyleId>{10A1B5D5-9B99-4C35-A422-299274C87663}</a:tableStyleId>
              </a:tblPr>
              <a:tblGrid>
                <a:gridCol w="1440000">
                  <a:extLst>
                    <a:ext uri="{9D8B030D-6E8A-4147-A177-3AD203B41FA5}">
                      <a16:colId xmlns="" xmlns:a16="http://schemas.microsoft.com/office/drawing/2014/main" val="20000"/>
                    </a:ext>
                  </a:extLst>
                </a:gridCol>
                <a:gridCol w="4320000">
                  <a:extLst>
                    <a:ext uri="{9D8B030D-6E8A-4147-A177-3AD203B41FA5}">
                      <a16:colId xmlns="" xmlns:a16="http://schemas.microsoft.com/office/drawing/2014/main" val="20001"/>
                    </a:ext>
                  </a:extLst>
                </a:gridCol>
              </a:tblGrid>
              <a:tr h="249980">
                <a:tc>
                  <a:txBody>
                    <a:bodyPr/>
                    <a:lstStyle/>
                    <a:p>
                      <a:pPr algn="ctr">
                        <a:spcAft>
                          <a:spcPts val="0"/>
                        </a:spcAft>
                      </a:pPr>
                      <a:r>
                        <a:rPr lang="es-CO" sz="1400" dirty="0">
                          <a:effectLst>
                            <a:outerShdw blurRad="38100" dist="38100" dir="2700000" algn="tl">
                              <a:srgbClr val="000000">
                                <a:alpha val="43137"/>
                              </a:srgbClr>
                            </a:outerShdw>
                          </a:effectLst>
                          <a:latin typeface="Arial Narrow" panose="020B0606020202030204" pitchFamily="34" charset="0"/>
                        </a:rPr>
                        <a:t>DEPARTAMENTO</a:t>
                      </a:r>
                      <a:endParaRPr lang="es-CO" sz="1400" dirty="0">
                        <a:effectLst>
                          <a:outerShdw blurRad="38100" dist="38100" dir="2700000" algn="tl">
                            <a:srgbClr val="000000">
                              <a:alpha val="43137"/>
                            </a:srgbClr>
                          </a:outerShdw>
                        </a:effectLst>
                        <a:latin typeface="Arial Narrow" panose="020B0606020202030204" pitchFamily="34" charset="0"/>
                        <a:ea typeface="Cambria" panose="02040503050406030204" pitchFamily="18" charset="0"/>
                        <a:cs typeface="Cambria" panose="02040503050406030204" pitchFamily="18" charset="0"/>
                      </a:endParaRPr>
                    </a:p>
                  </a:txBody>
                  <a:tcPr marL="18000" marR="18000" marT="18000" marB="1800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tc>
                  <a:txBody>
                    <a:bodyPr/>
                    <a:lstStyle/>
                    <a:p>
                      <a:pPr algn="ctr">
                        <a:spcAft>
                          <a:spcPts val="0"/>
                        </a:spcAft>
                      </a:pPr>
                      <a:r>
                        <a:rPr lang="es-CO" sz="1400" dirty="0">
                          <a:effectLst>
                            <a:outerShdw blurRad="38100" dist="38100" dir="2700000" algn="tl">
                              <a:srgbClr val="000000">
                                <a:alpha val="43137"/>
                              </a:srgbClr>
                            </a:outerShdw>
                          </a:effectLst>
                          <a:latin typeface="Arial Narrow" panose="020B0606020202030204" pitchFamily="34" charset="0"/>
                        </a:rPr>
                        <a:t>MUNICIPIO</a:t>
                      </a:r>
                      <a:endParaRPr lang="es-CO" sz="1400" dirty="0">
                        <a:effectLst>
                          <a:outerShdw blurRad="38100" dist="38100" dir="2700000" algn="tl">
                            <a:srgbClr val="000000">
                              <a:alpha val="43137"/>
                            </a:srgbClr>
                          </a:outerShdw>
                        </a:effectLst>
                        <a:latin typeface="Arial Narrow" panose="020B0606020202030204" pitchFamily="34" charset="0"/>
                        <a:ea typeface="Cambria" panose="02040503050406030204" pitchFamily="18" charset="0"/>
                        <a:cs typeface="Cambria" panose="02040503050406030204" pitchFamily="18" charset="0"/>
                      </a:endParaRPr>
                    </a:p>
                  </a:txBody>
                  <a:tcPr marL="18000" marR="18000" marT="18000" marB="1800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extLst>
                  <a:ext uri="{0D108BD9-81ED-4DB2-BD59-A6C34878D82A}">
                    <a16:rowId xmlns="" xmlns:a16="http://schemas.microsoft.com/office/drawing/2014/main" val="10000"/>
                  </a:ext>
                </a:extLst>
              </a:tr>
              <a:tr h="227002">
                <a:tc>
                  <a:txBody>
                    <a:bodyPr/>
                    <a:lstStyle/>
                    <a:p>
                      <a:pPr algn="ctr" fontAlgn="b"/>
                      <a:r>
                        <a:rPr lang="es-CO" sz="1100" b="1" i="0" u="none" strike="noStrike" dirty="0" smtClean="0">
                          <a:solidFill>
                            <a:schemeClr val="tx1"/>
                          </a:solidFill>
                          <a:effectLst/>
                          <a:latin typeface="Arial Narrow" panose="020B0606020202030204" pitchFamily="34" charset="0"/>
                        </a:rPr>
                        <a:t>BOLÍVAR</a:t>
                      </a:r>
                      <a:endParaRPr lang="es-CO" sz="1100" b="1" i="0" u="none" strike="noStrike" dirty="0">
                        <a:solidFill>
                          <a:schemeClr val="tx1"/>
                        </a:solidFill>
                        <a:effectLst/>
                        <a:latin typeface="Arial Narrow" panose="020B0606020202030204" pitchFamily="34" charset="0"/>
                      </a:endParaRPr>
                    </a:p>
                  </a:txBody>
                  <a:tcPr marL="9525" marR="9525" marT="9525" marB="0" anchor="ctr" anchorCtr="1">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tc>
                  <a:txBody>
                    <a:bodyPr/>
                    <a:lstStyle/>
                    <a:p>
                      <a:pPr marL="0" marR="0" indent="0" algn="just" defTabSz="648035" rtl="0" eaLnBrk="1" fontAlgn="b" latinLnBrk="0" hangingPunct="1">
                        <a:lnSpc>
                          <a:spcPct val="100000"/>
                        </a:lnSpc>
                        <a:spcBef>
                          <a:spcPts val="0"/>
                        </a:spcBef>
                        <a:spcAft>
                          <a:spcPts val="0"/>
                        </a:spcAft>
                        <a:buClrTx/>
                        <a:buSzTx/>
                        <a:buFontTx/>
                        <a:buNone/>
                        <a:tabLst/>
                        <a:defRPr/>
                      </a:pPr>
                      <a:r>
                        <a:rPr lang="es-CO" sz="1050" b="0" i="0" u="none" strike="noStrike" dirty="0" smtClean="0">
                          <a:solidFill>
                            <a:srgbClr val="000000"/>
                          </a:solidFill>
                          <a:effectLst/>
                          <a:latin typeface="Arial Narrow" panose="020B0606020202030204" pitchFamily="34" charset="0"/>
                        </a:rPr>
                        <a:t>El Guamo (36.6), Zambrano (36.0), Pinillos (35.2),</a:t>
                      </a:r>
                      <a:r>
                        <a:rPr lang="es-CO" sz="1050" b="0" i="0" u="none" strike="noStrike" baseline="0" dirty="0" smtClean="0">
                          <a:solidFill>
                            <a:srgbClr val="000000"/>
                          </a:solidFill>
                          <a:effectLst/>
                          <a:latin typeface="Arial Narrow" panose="020B0606020202030204" pitchFamily="34" charset="0"/>
                        </a:rPr>
                        <a:t> María La Baja (35.0).</a:t>
                      </a:r>
                      <a:endParaRPr lang="es-CO" sz="1050" b="0" i="0" u="none" strike="noStrike" dirty="0">
                        <a:solidFill>
                          <a:srgbClr val="000000"/>
                        </a:solidFill>
                        <a:effectLst/>
                        <a:latin typeface="Arial Narrow" panose="020B0606020202030204" pitchFamily="34" charset="0"/>
                      </a:endParaRPr>
                    </a:p>
                  </a:txBody>
                  <a:tcPr marL="72000" marR="72000" marT="0" marB="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extLst>
                  <a:ext uri="{0D108BD9-81ED-4DB2-BD59-A6C34878D82A}">
                    <a16:rowId xmlns="" xmlns:a16="http://schemas.microsoft.com/office/drawing/2014/main" val="10001"/>
                  </a:ext>
                </a:extLst>
              </a:tr>
              <a:tr h="227002">
                <a:tc>
                  <a:txBody>
                    <a:bodyPr/>
                    <a:lstStyle/>
                    <a:p>
                      <a:pPr algn="ctr" fontAlgn="b"/>
                      <a:r>
                        <a:rPr lang="es-CO" sz="1100" b="1" i="0" u="none" strike="noStrike" dirty="0" smtClean="0">
                          <a:solidFill>
                            <a:schemeClr val="tx1"/>
                          </a:solidFill>
                          <a:effectLst/>
                          <a:latin typeface="Arial Narrow" panose="020B0606020202030204" pitchFamily="34" charset="0"/>
                        </a:rPr>
                        <a:t>CESAR</a:t>
                      </a:r>
                      <a:endParaRPr lang="es-CO" sz="1100" b="1" i="0" u="none" strike="noStrike" dirty="0">
                        <a:solidFill>
                          <a:schemeClr val="tx1"/>
                        </a:solidFill>
                        <a:effectLst/>
                        <a:latin typeface="Arial Narrow" panose="020B0606020202030204" pitchFamily="34" charset="0"/>
                      </a:endParaRPr>
                    </a:p>
                  </a:txBody>
                  <a:tcPr marL="9525" marR="9525" marT="9525" marB="0" anchor="ctr" anchorCtr="1">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tc>
                  <a:txBody>
                    <a:bodyPr/>
                    <a:lstStyle/>
                    <a:p>
                      <a:pPr marL="0" marR="0" indent="0" algn="just" defTabSz="648035" rtl="0" eaLnBrk="1" fontAlgn="b" latinLnBrk="0" hangingPunct="1">
                        <a:lnSpc>
                          <a:spcPct val="100000"/>
                        </a:lnSpc>
                        <a:spcBef>
                          <a:spcPts val="0"/>
                        </a:spcBef>
                        <a:spcAft>
                          <a:spcPts val="0"/>
                        </a:spcAft>
                        <a:buClrTx/>
                        <a:buSzTx/>
                        <a:buFontTx/>
                        <a:buNone/>
                        <a:tabLst/>
                        <a:defRPr/>
                      </a:pPr>
                      <a:r>
                        <a:rPr lang="es-CO" sz="1050" b="0" i="0" u="none" strike="noStrike" dirty="0" smtClean="0">
                          <a:solidFill>
                            <a:srgbClr val="000000"/>
                          </a:solidFill>
                          <a:effectLst/>
                          <a:latin typeface="Arial Narrow" panose="020B0606020202030204" pitchFamily="34" charset="0"/>
                        </a:rPr>
                        <a:t>Bosconia (37.4), Valledupar (37.0), Bosconia</a:t>
                      </a:r>
                      <a:r>
                        <a:rPr lang="es-CO" sz="1050" b="0" i="0" u="none" strike="noStrike" baseline="0" dirty="0" smtClean="0">
                          <a:solidFill>
                            <a:srgbClr val="000000"/>
                          </a:solidFill>
                          <a:effectLst/>
                          <a:latin typeface="Arial Narrow" panose="020B0606020202030204" pitchFamily="34" charset="0"/>
                        </a:rPr>
                        <a:t> (36.8), Pailitas (35.0).</a:t>
                      </a:r>
                      <a:endParaRPr lang="es-CO" sz="1050" b="0" i="0" u="none" strike="noStrike" dirty="0" smtClean="0">
                        <a:solidFill>
                          <a:srgbClr val="000000"/>
                        </a:solidFill>
                        <a:effectLst/>
                        <a:latin typeface="Arial Narrow" panose="020B0606020202030204" pitchFamily="34" charset="0"/>
                      </a:endParaRPr>
                    </a:p>
                  </a:txBody>
                  <a:tcPr marL="72000" marR="72000" marT="0" marB="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extLst>
                  <a:ext uri="{0D108BD9-81ED-4DB2-BD59-A6C34878D82A}">
                    <a16:rowId xmlns="" xmlns:a16="http://schemas.microsoft.com/office/drawing/2014/main" val="10003"/>
                  </a:ext>
                </a:extLst>
              </a:tr>
              <a:tr h="227002">
                <a:tc>
                  <a:txBody>
                    <a:bodyPr/>
                    <a:lstStyle/>
                    <a:p>
                      <a:pPr algn="ctr" fontAlgn="b"/>
                      <a:r>
                        <a:rPr lang="es-CO" sz="1100" b="1" i="0" u="none" strike="noStrike" dirty="0" smtClean="0">
                          <a:solidFill>
                            <a:schemeClr val="tx1"/>
                          </a:solidFill>
                          <a:effectLst/>
                          <a:latin typeface="Arial Narrow" panose="020B0606020202030204" pitchFamily="34" charset="0"/>
                        </a:rPr>
                        <a:t>CUNINAMARCA</a:t>
                      </a:r>
                      <a:endParaRPr lang="es-CO" sz="1100" b="1" i="0" u="none" strike="noStrike" dirty="0">
                        <a:solidFill>
                          <a:schemeClr val="tx1"/>
                        </a:solidFill>
                        <a:effectLst/>
                        <a:latin typeface="Arial Narrow" panose="020B0606020202030204" pitchFamily="34" charset="0"/>
                      </a:endParaRPr>
                    </a:p>
                  </a:txBody>
                  <a:tcPr marL="9525" marR="9525" marT="9525" marB="0" anchor="ctr" anchorCtr="1">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tc>
                  <a:txBody>
                    <a:bodyPr/>
                    <a:lstStyle/>
                    <a:p>
                      <a:pPr marL="0" marR="0" indent="0" algn="just" defTabSz="648035" rtl="0" eaLnBrk="1" fontAlgn="b" latinLnBrk="0" hangingPunct="1">
                        <a:lnSpc>
                          <a:spcPct val="100000"/>
                        </a:lnSpc>
                        <a:spcBef>
                          <a:spcPts val="0"/>
                        </a:spcBef>
                        <a:spcAft>
                          <a:spcPts val="0"/>
                        </a:spcAft>
                        <a:buClrTx/>
                        <a:buSzTx/>
                        <a:buFontTx/>
                        <a:buNone/>
                        <a:tabLst/>
                        <a:defRPr/>
                      </a:pPr>
                      <a:r>
                        <a:rPr lang="es-CO" sz="1050" b="0" i="0" u="none" strike="noStrike" dirty="0" smtClean="0">
                          <a:solidFill>
                            <a:srgbClr val="000000"/>
                          </a:solidFill>
                          <a:effectLst/>
                          <a:latin typeface="Arial Narrow" panose="020B0606020202030204" pitchFamily="34" charset="0"/>
                        </a:rPr>
                        <a:t>Jerusalén (38.6).</a:t>
                      </a:r>
                    </a:p>
                  </a:txBody>
                  <a:tcPr marL="72000" marR="72000" marT="0" marB="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tr>
              <a:tr h="227002">
                <a:tc>
                  <a:txBody>
                    <a:bodyPr/>
                    <a:lstStyle/>
                    <a:p>
                      <a:pPr algn="ctr" fontAlgn="b"/>
                      <a:r>
                        <a:rPr lang="es-CO" sz="1100" b="1" i="0" u="none" strike="noStrike" dirty="0" smtClean="0">
                          <a:solidFill>
                            <a:schemeClr val="tx1"/>
                          </a:solidFill>
                          <a:effectLst/>
                          <a:latin typeface="Arial Narrow" panose="020B0606020202030204" pitchFamily="34" charset="0"/>
                        </a:rPr>
                        <a:t>HUILA</a:t>
                      </a:r>
                      <a:endParaRPr lang="es-CO" sz="1100" b="1" i="0" u="none" strike="noStrike" dirty="0">
                        <a:solidFill>
                          <a:schemeClr val="tx1"/>
                        </a:solidFill>
                        <a:effectLst/>
                        <a:latin typeface="Arial Narrow" panose="020B0606020202030204" pitchFamily="34" charset="0"/>
                      </a:endParaRPr>
                    </a:p>
                  </a:txBody>
                  <a:tcPr marL="9525" marR="9525" marT="9525" marB="0" anchor="ctr" anchorCtr="1">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tc>
                  <a:txBody>
                    <a:bodyPr/>
                    <a:lstStyle/>
                    <a:p>
                      <a:pPr marL="0" marR="0" indent="0" algn="just" defTabSz="648035" rtl="0" eaLnBrk="1" fontAlgn="b" latinLnBrk="0" hangingPunct="1">
                        <a:lnSpc>
                          <a:spcPct val="100000"/>
                        </a:lnSpc>
                        <a:spcBef>
                          <a:spcPts val="0"/>
                        </a:spcBef>
                        <a:spcAft>
                          <a:spcPts val="0"/>
                        </a:spcAft>
                        <a:buClrTx/>
                        <a:buSzTx/>
                        <a:buFontTx/>
                        <a:buNone/>
                        <a:tabLst/>
                        <a:defRPr/>
                      </a:pPr>
                      <a:r>
                        <a:rPr lang="es-CO" sz="1050" b="0" i="0" u="none" strike="noStrike" dirty="0" smtClean="0">
                          <a:solidFill>
                            <a:srgbClr val="000000"/>
                          </a:solidFill>
                          <a:effectLst/>
                          <a:latin typeface="Arial Narrow" panose="020B0606020202030204" pitchFamily="34" charset="0"/>
                        </a:rPr>
                        <a:t>Villavieja (37.6), Neiva (35.9).</a:t>
                      </a:r>
                    </a:p>
                  </a:txBody>
                  <a:tcPr marL="72000" marR="72000" marT="0" marB="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tr>
              <a:tr h="227002">
                <a:tc>
                  <a:txBody>
                    <a:bodyPr/>
                    <a:lstStyle/>
                    <a:p>
                      <a:pPr algn="ctr" fontAlgn="b"/>
                      <a:r>
                        <a:rPr lang="es-CO" sz="1100" b="1" i="0" u="none" strike="noStrike" dirty="0" smtClean="0">
                          <a:solidFill>
                            <a:schemeClr val="tx1"/>
                          </a:solidFill>
                          <a:effectLst/>
                          <a:latin typeface="Arial Narrow" panose="020B0606020202030204" pitchFamily="34" charset="0"/>
                        </a:rPr>
                        <a:t>LA GUAJIRA</a:t>
                      </a:r>
                      <a:endParaRPr lang="es-CO" sz="1100" b="1" i="0" u="none" strike="noStrike" dirty="0">
                        <a:solidFill>
                          <a:schemeClr val="tx1"/>
                        </a:solidFill>
                        <a:effectLst/>
                        <a:latin typeface="Arial Narrow" panose="020B0606020202030204" pitchFamily="34" charset="0"/>
                      </a:endParaRPr>
                    </a:p>
                  </a:txBody>
                  <a:tcPr marL="9525" marR="9525" marT="9525" marB="0" anchor="ctr" anchorCtr="1">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tc>
                  <a:txBody>
                    <a:bodyPr/>
                    <a:lstStyle/>
                    <a:p>
                      <a:pPr marL="0" marR="0" indent="0" algn="just" defTabSz="648035" rtl="0" eaLnBrk="1" fontAlgn="b" latinLnBrk="0" hangingPunct="1">
                        <a:lnSpc>
                          <a:spcPct val="100000"/>
                        </a:lnSpc>
                        <a:spcBef>
                          <a:spcPts val="0"/>
                        </a:spcBef>
                        <a:spcAft>
                          <a:spcPts val="0"/>
                        </a:spcAft>
                        <a:buClrTx/>
                        <a:buSzTx/>
                        <a:buFontTx/>
                        <a:buNone/>
                        <a:tabLst/>
                        <a:defRPr/>
                      </a:pPr>
                      <a:r>
                        <a:rPr lang="es-CO" sz="1050" b="0" i="0" u="none" strike="noStrike" dirty="0" smtClean="0">
                          <a:solidFill>
                            <a:srgbClr val="000000"/>
                          </a:solidFill>
                          <a:effectLst/>
                          <a:latin typeface="Arial Narrow" panose="020B0606020202030204" pitchFamily="34" charset="0"/>
                        </a:rPr>
                        <a:t>Manaure (38.4), Uribia (36.8).</a:t>
                      </a:r>
                    </a:p>
                  </a:txBody>
                  <a:tcPr marL="72000" marR="72000" marT="0" marB="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extLst>
                  <a:ext uri="{0D108BD9-81ED-4DB2-BD59-A6C34878D82A}">
                    <a16:rowId xmlns="" xmlns:a16="http://schemas.microsoft.com/office/drawing/2014/main" val="10007"/>
                  </a:ext>
                </a:extLst>
              </a:tr>
              <a:tr h="227002">
                <a:tc>
                  <a:txBody>
                    <a:bodyPr/>
                    <a:lstStyle/>
                    <a:p>
                      <a:pPr algn="ctr" fontAlgn="b"/>
                      <a:r>
                        <a:rPr lang="es-CO" sz="1100" b="1" i="0" u="none" strike="noStrike" dirty="0" smtClean="0">
                          <a:solidFill>
                            <a:schemeClr val="tx1"/>
                          </a:solidFill>
                          <a:effectLst/>
                          <a:latin typeface="Arial Narrow" panose="020B0606020202030204" pitchFamily="34" charset="0"/>
                        </a:rPr>
                        <a:t>MAGDALENA</a:t>
                      </a:r>
                      <a:endParaRPr lang="es-CO" sz="1100" b="1" i="0" u="none" strike="noStrike" dirty="0">
                        <a:solidFill>
                          <a:schemeClr val="tx1"/>
                        </a:solidFill>
                        <a:effectLst/>
                        <a:latin typeface="Arial Narrow" panose="020B0606020202030204" pitchFamily="34" charset="0"/>
                      </a:endParaRPr>
                    </a:p>
                  </a:txBody>
                  <a:tcPr marL="9525" marR="9525" marT="9525" marB="0" anchor="ctr" anchorCtr="1">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tc>
                  <a:txBody>
                    <a:bodyPr/>
                    <a:lstStyle/>
                    <a:p>
                      <a:pPr marL="0" marR="0" indent="0" algn="just" defTabSz="648035" rtl="0" eaLnBrk="1" fontAlgn="b" latinLnBrk="0" hangingPunct="1">
                        <a:lnSpc>
                          <a:spcPct val="100000"/>
                        </a:lnSpc>
                        <a:spcBef>
                          <a:spcPts val="0"/>
                        </a:spcBef>
                        <a:spcAft>
                          <a:spcPts val="0"/>
                        </a:spcAft>
                        <a:buClrTx/>
                        <a:buSzTx/>
                        <a:buFontTx/>
                        <a:buNone/>
                        <a:tabLst/>
                        <a:defRPr/>
                      </a:pPr>
                      <a:r>
                        <a:rPr lang="es-CO" sz="1050" b="0" i="0" u="none" strike="noStrike" dirty="0" smtClean="0">
                          <a:solidFill>
                            <a:srgbClr val="000000"/>
                          </a:solidFill>
                          <a:effectLst/>
                          <a:latin typeface="Arial Narrow" panose="020B0606020202030204" pitchFamily="34" charset="0"/>
                        </a:rPr>
                        <a:t>Santa Marta (36.0), Pivijay (35.2).</a:t>
                      </a:r>
                    </a:p>
                  </a:txBody>
                  <a:tcPr marL="72000" marR="72000" marT="0" marB="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extLst>
                  <a:ext uri="{0D108BD9-81ED-4DB2-BD59-A6C34878D82A}">
                    <a16:rowId xmlns="" xmlns:a16="http://schemas.microsoft.com/office/drawing/2014/main" val="3462153418"/>
                  </a:ext>
                </a:extLst>
              </a:tr>
              <a:tr h="227002">
                <a:tc>
                  <a:txBody>
                    <a:bodyPr/>
                    <a:lstStyle/>
                    <a:p>
                      <a:pPr algn="ctr" fontAlgn="b"/>
                      <a:r>
                        <a:rPr lang="es-CO" sz="1100" b="1" i="0" u="none" strike="noStrike" dirty="0" smtClean="0">
                          <a:solidFill>
                            <a:schemeClr val="tx1"/>
                          </a:solidFill>
                          <a:effectLst/>
                          <a:latin typeface="Arial Narrow" panose="020B0606020202030204" pitchFamily="34" charset="0"/>
                        </a:rPr>
                        <a:t>NORTE DE SANTANDER</a:t>
                      </a:r>
                      <a:endParaRPr lang="es-CO" sz="1100" b="1" i="0" u="none" strike="noStrike" dirty="0">
                        <a:solidFill>
                          <a:schemeClr val="tx1"/>
                        </a:solidFill>
                        <a:effectLst/>
                        <a:latin typeface="Arial Narrow" panose="020B0606020202030204" pitchFamily="34" charset="0"/>
                      </a:endParaRPr>
                    </a:p>
                  </a:txBody>
                  <a:tcPr marL="9525" marR="9525" marT="9525" marB="0" anchor="ctr" anchorCtr="1">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tc>
                  <a:txBody>
                    <a:bodyPr/>
                    <a:lstStyle/>
                    <a:p>
                      <a:pPr marL="0" marR="0" indent="0" algn="just" defTabSz="648035" rtl="0" eaLnBrk="1" fontAlgn="b" latinLnBrk="0" hangingPunct="1">
                        <a:lnSpc>
                          <a:spcPct val="100000"/>
                        </a:lnSpc>
                        <a:spcBef>
                          <a:spcPts val="0"/>
                        </a:spcBef>
                        <a:spcAft>
                          <a:spcPts val="0"/>
                        </a:spcAft>
                        <a:buClrTx/>
                        <a:buSzTx/>
                        <a:buFontTx/>
                        <a:buNone/>
                        <a:tabLst/>
                        <a:defRPr/>
                      </a:pPr>
                      <a:r>
                        <a:rPr lang="es-CO" sz="1050" b="0" i="0" u="none" strike="noStrike" dirty="0" smtClean="0">
                          <a:solidFill>
                            <a:srgbClr val="000000"/>
                          </a:solidFill>
                          <a:effectLst/>
                          <a:latin typeface="Arial Narrow" panose="020B0606020202030204" pitchFamily="34" charset="0"/>
                        </a:rPr>
                        <a:t>Cúcuta (35.6)..</a:t>
                      </a:r>
                    </a:p>
                  </a:txBody>
                  <a:tcPr marL="72000" marR="72000" marT="0" marB="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tr>
              <a:tr h="227002">
                <a:tc>
                  <a:txBody>
                    <a:bodyPr/>
                    <a:lstStyle/>
                    <a:p>
                      <a:pPr algn="ctr" fontAlgn="b"/>
                      <a:r>
                        <a:rPr lang="es-CO" sz="1100" b="1" i="0" u="none" strike="noStrike" dirty="0" smtClean="0">
                          <a:solidFill>
                            <a:schemeClr val="tx1"/>
                          </a:solidFill>
                          <a:effectLst/>
                          <a:latin typeface="Arial Narrow" panose="020B0606020202030204" pitchFamily="34" charset="0"/>
                        </a:rPr>
                        <a:t>SANTANDER</a:t>
                      </a:r>
                      <a:endParaRPr lang="es-CO" sz="1100" b="1" i="0" u="none" strike="noStrike" dirty="0">
                        <a:solidFill>
                          <a:schemeClr val="tx1"/>
                        </a:solidFill>
                        <a:effectLst/>
                        <a:latin typeface="Arial Narrow" panose="020B0606020202030204" pitchFamily="34" charset="0"/>
                      </a:endParaRPr>
                    </a:p>
                  </a:txBody>
                  <a:tcPr marL="9525" marR="9525" marT="9525" marB="0" anchor="ctr" anchorCtr="1">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tc>
                  <a:txBody>
                    <a:bodyPr/>
                    <a:lstStyle/>
                    <a:p>
                      <a:pPr marL="0" marR="0" indent="0" algn="just" defTabSz="648035" rtl="0" eaLnBrk="1" fontAlgn="b" latinLnBrk="0" hangingPunct="1">
                        <a:lnSpc>
                          <a:spcPct val="100000"/>
                        </a:lnSpc>
                        <a:spcBef>
                          <a:spcPts val="0"/>
                        </a:spcBef>
                        <a:spcAft>
                          <a:spcPts val="0"/>
                        </a:spcAft>
                        <a:buClrTx/>
                        <a:buSzTx/>
                        <a:buFontTx/>
                        <a:buNone/>
                        <a:tabLst/>
                        <a:defRPr/>
                      </a:pPr>
                      <a:r>
                        <a:rPr lang="es-CO" sz="1050" b="0" i="0" u="none" strike="noStrike" dirty="0" smtClean="0">
                          <a:solidFill>
                            <a:srgbClr val="000000"/>
                          </a:solidFill>
                          <a:effectLst/>
                          <a:latin typeface="Arial Narrow" panose="020B0606020202030204" pitchFamily="34" charset="0"/>
                        </a:rPr>
                        <a:t>Capitanejo (37.8), Puerto Parra (36.2).</a:t>
                      </a:r>
                    </a:p>
                  </a:txBody>
                  <a:tcPr marL="72000" marR="72000" marT="0" marB="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extLst>
                  <a:ext uri="{0D108BD9-81ED-4DB2-BD59-A6C34878D82A}">
                    <a16:rowId xmlns="" xmlns:a16="http://schemas.microsoft.com/office/drawing/2014/main" val="1733184325"/>
                  </a:ext>
                </a:extLst>
              </a:tr>
              <a:tr h="227002">
                <a:tc>
                  <a:txBody>
                    <a:bodyPr/>
                    <a:lstStyle/>
                    <a:p>
                      <a:pPr algn="ctr" fontAlgn="b"/>
                      <a:r>
                        <a:rPr lang="es-CO" sz="1100" b="1" i="0" u="none" strike="noStrike" dirty="0" smtClean="0">
                          <a:solidFill>
                            <a:schemeClr val="tx1"/>
                          </a:solidFill>
                          <a:effectLst/>
                          <a:latin typeface="Arial Narrow" panose="020B0606020202030204" pitchFamily="34" charset="0"/>
                        </a:rPr>
                        <a:t>TOLIMA</a:t>
                      </a:r>
                      <a:endParaRPr lang="es-CO" sz="1100" b="1" i="0" u="none" strike="noStrike" dirty="0">
                        <a:solidFill>
                          <a:schemeClr val="tx1"/>
                        </a:solidFill>
                        <a:effectLst/>
                        <a:latin typeface="Arial Narrow" panose="020B0606020202030204" pitchFamily="34" charset="0"/>
                      </a:endParaRPr>
                    </a:p>
                  </a:txBody>
                  <a:tcPr marL="9525" marR="9525" marT="9525" marB="0" anchor="ctr" anchorCtr="1">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tc>
                  <a:txBody>
                    <a:bodyPr/>
                    <a:lstStyle/>
                    <a:p>
                      <a:pPr marL="0" marR="0" indent="0" algn="just" defTabSz="648035" rtl="0" eaLnBrk="1" fontAlgn="b" latinLnBrk="0" hangingPunct="1">
                        <a:lnSpc>
                          <a:spcPct val="100000"/>
                        </a:lnSpc>
                        <a:spcBef>
                          <a:spcPts val="0"/>
                        </a:spcBef>
                        <a:spcAft>
                          <a:spcPts val="0"/>
                        </a:spcAft>
                        <a:buClrTx/>
                        <a:buSzTx/>
                        <a:buFontTx/>
                        <a:buNone/>
                        <a:tabLst/>
                        <a:defRPr/>
                      </a:pPr>
                      <a:r>
                        <a:rPr lang="es-CO" sz="1050" b="0" i="0" u="none" strike="noStrike" dirty="0" smtClean="0">
                          <a:solidFill>
                            <a:srgbClr val="000000"/>
                          </a:solidFill>
                          <a:effectLst/>
                          <a:latin typeface="Arial Narrow" panose="020B0606020202030204" pitchFamily="34" charset="0"/>
                        </a:rPr>
                        <a:t>Natagaima (37.0), Ambalema (36.3), Armero (35.4), Flandes (35.2)..</a:t>
                      </a:r>
                    </a:p>
                  </a:txBody>
                  <a:tcPr marL="72000" marR="72000" marT="0" marB="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extLst>
                  <a:ext uri="{0D108BD9-81ED-4DB2-BD59-A6C34878D82A}">
                    <a16:rowId xmlns="" xmlns:a16="http://schemas.microsoft.com/office/drawing/2014/main" val="2822918684"/>
                  </a:ext>
                </a:extLst>
              </a:tr>
            </a:tbl>
          </a:graphicData>
        </a:graphic>
      </p:graphicFrame>
      <p:sp>
        <p:nvSpPr>
          <p:cNvPr id="10" name="CuadroTexto 9"/>
          <p:cNvSpPr txBox="1"/>
          <p:nvPr/>
        </p:nvSpPr>
        <p:spPr>
          <a:xfrm>
            <a:off x="358043" y="1683816"/>
            <a:ext cx="5760000" cy="584775"/>
          </a:xfrm>
          <a:prstGeom prst="rect">
            <a:avLst/>
          </a:prstGeom>
          <a:solidFill>
            <a:schemeClr val="bg1">
              <a:alpha val="90000"/>
            </a:schemeClr>
          </a:solidFill>
        </p:spPr>
        <p:txBody>
          <a:bodyPr wrap="square" rtlCol="0">
            <a:spAutoFit/>
          </a:bodyPr>
          <a:lstStyle/>
          <a:p>
            <a:pPr algn="just"/>
            <a:r>
              <a:rPr lang="es-CO" sz="800" dirty="0">
                <a:latin typeface="Arial Narrow" panose="020B0606020202030204" pitchFamily="34" charset="0"/>
                <a:cs typeface="Arial" panose="020B0604020202020204" pitchFamily="34" charset="0"/>
              </a:rPr>
              <a:t>Se aclara que las temperaturas indicadas en los municipios, realmente corresponden a aquellos puntos en los cuales el IDEAM tiene estaciones de monitoreo, pero no necesariamente quiere decir que el dato corresponda a las temperaturas que se presentaron directamente sobre el casco urbano en donde se concentra la mayor población. En ocasiones la estación sobre la cual se destaca el mayor valor de temperatura, a pesar de pertenecer al municipio, puede quedar alejada del centro poblado principal. </a:t>
            </a:r>
          </a:p>
        </p:txBody>
      </p:sp>
    </p:spTree>
    <p:extLst>
      <p:ext uri="{BB962C8B-B14F-4D97-AF65-F5344CB8AC3E}">
        <p14:creationId xmlns:p14="http://schemas.microsoft.com/office/powerpoint/2010/main" val="2661953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p:cNvSpPr txBox="1"/>
          <p:nvPr/>
        </p:nvSpPr>
        <p:spPr>
          <a:xfrm>
            <a:off x="855087" y="727832"/>
            <a:ext cx="4815000" cy="292388"/>
          </a:xfrm>
          <a:prstGeom prst="rect">
            <a:avLst/>
          </a:prstGeom>
          <a:noFill/>
        </p:spPr>
        <p:txBody>
          <a:bodyPr wrap="square" rtlCol="0">
            <a:spAutoFit/>
          </a:bodyPr>
          <a:lstStyle/>
          <a:p>
            <a:pPr algn="ctr"/>
            <a:r>
              <a:rPr lang="es-CO" sz="1300" b="1" dirty="0" smtClean="0">
                <a:solidFill>
                  <a:schemeClr val="accent1">
                    <a:lumMod val="75000"/>
                  </a:schemeClr>
                </a:solidFill>
                <a:latin typeface="Arial Narrow" panose="020B0606020202030204" pitchFamily="34" charset="0"/>
                <a:cs typeface="Arial" panose="020B0604020202020204" pitchFamily="34" charset="0"/>
              </a:rPr>
              <a:t>Sábado 03 y domingo 04 de junio de 2017</a:t>
            </a:r>
            <a:endParaRPr lang="es-CO" sz="1300" b="1" dirty="0">
              <a:solidFill>
                <a:schemeClr val="accent1">
                  <a:lumMod val="75000"/>
                </a:schemeClr>
              </a:solidFill>
              <a:latin typeface="Arial Narrow" panose="020B0606020202030204" pitchFamily="34" charset="0"/>
              <a:cs typeface="Arial" panose="020B0604020202020204" pitchFamily="34" charset="0"/>
            </a:endParaRPr>
          </a:p>
        </p:txBody>
      </p:sp>
      <p:graphicFrame>
        <p:nvGraphicFramePr>
          <p:cNvPr id="5" name="Tabla 4"/>
          <p:cNvGraphicFramePr>
            <a:graphicFrameLocks noGrp="1"/>
          </p:cNvGraphicFramePr>
          <p:nvPr>
            <p:extLst>
              <p:ext uri="{D42A27DB-BD31-4B8C-83A1-F6EECF244321}">
                <p14:modId xmlns:p14="http://schemas.microsoft.com/office/powerpoint/2010/main" val="100059998"/>
              </p:ext>
            </p:extLst>
          </p:nvPr>
        </p:nvGraphicFramePr>
        <p:xfrm>
          <a:off x="90087" y="1174555"/>
          <a:ext cx="6300000" cy="4734213"/>
        </p:xfrm>
        <a:graphic>
          <a:graphicData uri="http://schemas.openxmlformats.org/drawingml/2006/table">
            <a:tbl>
              <a:tblPr firstRow="1" firstCol="1" bandRow="1">
                <a:tableStyleId>{BC89EF96-8CEA-46FF-86C4-4CE0E7609802}</a:tableStyleId>
              </a:tblPr>
              <a:tblGrid>
                <a:gridCol w="1178417">
                  <a:extLst>
                    <a:ext uri="{9D8B030D-6E8A-4147-A177-3AD203B41FA5}">
                      <a16:colId xmlns="" xmlns:a16="http://schemas.microsoft.com/office/drawing/2014/main" val="20000"/>
                    </a:ext>
                  </a:extLst>
                </a:gridCol>
                <a:gridCol w="5121583">
                  <a:extLst>
                    <a:ext uri="{9D8B030D-6E8A-4147-A177-3AD203B41FA5}">
                      <a16:colId xmlns="" xmlns:a16="http://schemas.microsoft.com/office/drawing/2014/main" val="20001"/>
                    </a:ext>
                  </a:extLst>
                </a:gridCol>
              </a:tblGrid>
              <a:tr h="261281">
                <a:tc>
                  <a:txBody>
                    <a:bodyPr/>
                    <a:lstStyle/>
                    <a:p>
                      <a:pPr algn="l">
                        <a:spcAft>
                          <a:spcPts val="0"/>
                        </a:spcAft>
                      </a:pPr>
                      <a:r>
                        <a:rPr lang="es-CO" sz="1300" dirty="0" smtClean="0">
                          <a:solidFill>
                            <a:schemeClr val="bg1"/>
                          </a:solidFill>
                          <a:effectLst>
                            <a:outerShdw blurRad="38100" dist="38100" dir="2700000" algn="tl">
                              <a:srgbClr val="000000">
                                <a:alpha val="43137"/>
                              </a:srgbClr>
                            </a:outerShdw>
                          </a:effectLst>
                          <a:latin typeface="Arial Narrow" panose="020B0606020202030204" pitchFamily="34" charset="0"/>
                        </a:rPr>
                        <a:t>REGIÓN</a:t>
                      </a:r>
                      <a:endParaRPr lang="es-CO" sz="1300" dirty="0">
                        <a:solidFill>
                          <a:schemeClr val="bg1"/>
                        </a:solidFill>
                        <a:effectLst>
                          <a:outerShdw blurRad="38100" dist="38100" dir="2700000" algn="tl">
                            <a:srgbClr val="000000">
                              <a:alpha val="43137"/>
                            </a:srgbClr>
                          </a:outerShdw>
                        </a:effectLst>
                        <a:latin typeface="Arial Narrow" panose="020B0606020202030204" pitchFamily="34" charset="0"/>
                        <a:ea typeface="Times New Roman" panose="02020603050405020304" pitchFamily="18" charset="0"/>
                      </a:endParaRPr>
                    </a:p>
                  </a:txBody>
                  <a:tcPr marL="54000" marR="54000" marT="54000" marB="54000" anchor="ctr" anchorCtr="1">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solidFill>
                      <a:srgbClr val="006EB6"/>
                    </a:solidFill>
                  </a:tcPr>
                </a:tc>
                <a:tc>
                  <a:txBody>
                    <a:bodyPr/>
                    <a:lstStyle/>
                    <a:p>
                      <a:pPr algn="l">
                        <a:spcAft>
                          <a:spcPts val="0"/>
                        </a:spcAft>
                      </a:pPr>
                      <a:r>
                        <a:rPr lang="es-CO" sz="1300" dirty="0">
                          <a:solidFill>
                            <a:schemeClr val="bg1"/>
                          </a:solidFill>
                          <a:effectLst>
                            <a:outerShdw blurRad="38100" dist="38100" dir="2700000" algn="tl">
                              <a:srgbClr val="000000">
                                <a:alpha val="43137"/>
                              </a:srgbClr>
                            </a:outerShdw>
                          </a:effectLst>
                          <a:latin typeface="Arial Narrow" panose="020B0606020202030204" pitchFamily="34" charset="0"/>
                        </a:rPr>
                        <a:t>PRONÓSTICO</a:t>
                      </a:r>
                      <a:endParaRPr lang="es-CO" sz="1300" dirty="0">
                        <a:solidFill>
                          <a:schemeClr val="bg1"/>
                        </a:solidFill>
                        <a:effectLst>
                          <a:outerShdw blurRad="38100" dist="38100" dir="2700000" algn="tl">
                            <a:srgbClr val="000000">
                              <a:alpha val="43137"/>
                            </a:srgbClr>
                          </a:outerShdw>
                        </a:effectLst>
                        <a:latin typeface="Arial Narrow" panose="020B0606020202030204" pitchFamily="34" charset="0"/>
                        <a:ea typeface="Times New Roman" panose="02020603050405020304" pitchFamily="18" charset="0"/>
                      </a:endParaRPr>
                    </a:p>
                  </a:txBody>
                  <a:tcPr marL="54000" marR="54000" marT="54000" marB="54000" anchor="ctr" anchorCtr="1">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solidFill>
                      <a:srgbClr val="006EB6"/>
                    </a:solidFill>
                  </a:tcPr>
                </a:tc>
                <a:extLst>
                  <a:ext uri="{0D108BD9-81ED-4DB2-BD59-A6C34878D82A}">
                    <a16:rowId xmlns="" xmlns:a16="http://schemas.microsoft.com/office/drawing/2014/main" val="10000"/>
                  </a:ext>
                </a:extLst>
              </a:tr>
              <a:tr h="879711">
                <a:tc>
                  <a:txBody>
                    <a:bodyPr/>
                    <a:lstStyle/>
                    <a:p>
                      <a:pPr algn="ctr">
                        <a:spcAft>
                          <a:spcPts val="0"/>
                        </a:spcAft>
                      </a:pPr>
                      <a:r>
                        <a:rPr lang="es-CO" sz="1100" spc="0" baseline="0" dirty="0">
                          <a:effectLst/>
                          <a:latin typeface="Arial Narrow" panose="020B0606020202030204" pitchFamily="34" charset="0"/>
                        </a:rPr>
                        <a:t>SABANA </a:t>
                      </a:r>
                      <a:r>
                        <a:rPr lang="es-CO" sz="1100" spc="0" baseline="0" dirty="0" smtClean="0">
                          <a:effectLst/>
                          <a:latin typeface="Arial Narrow" panose="020B0606020202030204" pitchFamily="34" charset="0"/>
                        </a:rPr>
                        <a:t>DE</a:t>
                      </a:r>
                    </a:p>
                    <a:p>
                      <a:pPr algn="ctr">
                        <a:spcAft>
                          <a:spcPts val="0"/>
                        </a:spcAft>
                      </a:pPr>
                      <a:r>
                        <a:rPr lang="es-CO" sz="1100" spc="0" baseline="0" dirty="0" smtClean="0">
                          <a:effectLst/>
                          <a:latin typeface="Arial Narrow" panose="020B0606020202030204" pitchFamily="34" charset="0"/>
                        </a:rPr>
                        <a:t>BOGOTÁ</a:t>
                      </a:r>
                      <a:endParaRPr lang="es-CO" sz="1100" spc="0" baseline="0" dirty="0">
                        <a:effectLst/>
                        <a:latin typeface="Arial Narrow" panose="020B0606020202030204" pitchFamily="34" charset="0"/>
                        <a:ea typeface="Times New Roman" panose="02020603050405020304" pitchFamily="18" charset="0"/>
                      </a:endParaRPr>
                    </a:p>
                  </a:txBody>
                  <a:tcPr marL="54000" marR="54000" marT="54000" marB="54000" anchor="ctr" anchorCtr="1">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tc>
                  <a:txBody>
                    <a:bodyPr/>
                    <a:lstStyle/>
                    <a:p>
                      <a:pPr algn="just">
                        <a:spcBef>
                          <a:spcPts val="0"/>
                        </a:spcBef>
                        <a:spcAft>
                          <a:spcPts val="0"/>
                        </a:spcAft>
                      </a:pPr>
                      <a:r>
                        <a:rPr lang="es-CO" sz="1050" b="1" spc="0" baseline="0" dirty="0" smtClean="0">
                          <a:effectLst/>
                          <a:latin typeface="Arial Narrow" panose="020B0606020202030204" pitchFamily="34" charset="0"/>
                          <a:ea typeface="Calibri" panose="020F0502020204030204" pitchFamily="34" charset="0"/>
                          <a:cs typeface="Arial" panose="020B0604020202020204" pitchFamily="34" charset="0"/>
                        </a:rPr>
                        <a:t>SÁBADO. </a:t>
                      </a:r>
                      <a:r>
                        <a:rPr lang="es-CO" sz="1050" b="0" spc="0" baseline="0" dirty="0" smtClean="0">
                          <a:effectLst/>
                          <a:latin typeface="Arial Narrow" panose="020B0606020202030204" pitchFamily="34" charset="0"/>
                          <a:ea typeface="Calibri" panose="020F0502020204030204" pitchFamily="34" charset="0"/>
                          <a:cs typeface="Arial" panose="020B0604020202020204" pitchFamily="34" charset="0"/>
                        </a:rPr>
                        <a:t>En la mañana se prevé cielo parcialmente cubierto con predominio de tiempo seco e intervalos prolongados de sol. Para las horas de la tarde se estima cielo  entre parcial y mayormente cubierto con lloviznas al oriente y zonas del suroccidente de la ciudad, en el resto de la ciudad y la Sabana predominarán las condiciones de tiempo seco. En la noche se pronostica cielo parcialmente cubierto con tiempo seco tanto en la ciudad como en la sabana, sin embargo, en la sabana se estima mayor nubosidad.</a:t>
                      </a:r>
                    </a:p>
                    <a:p>
                      <a:pPr algn="just">
                        <a:spcBef>
                          <a:spcPts val="0"/>
                        </a:spcBef>
                        <a:spcAft>
                          <a:spcPts val="0"/>
                        </a:spcAft>
                      </a:pPr>
                      <a:r>
                        <a:rPr lang="es-CO" sz="1050" b="1" spc="0" baseline="0" dirty="0" smtClean="0">
                          <a:effectLst/>
                          <a:latin typeface="Arial Narrow" panose="020B0606020202030204" pitchFamily="34" charset="0"/>
                          <a:ea typeface="Calibri" panose="020F0502020204030204" pitchFamily="34" charset="0"/>
                          <a:cs typeface="Arial" panose="020B0604020202020204" pitchFamily="34" charset="0"/>
                        </a:rPr>
                        <a:t>DOMINGO. </a:t>
                      </a:r>
                      <a:r>
                        <a:rPr lang="es-CO" sz="1050" b="0" spc="0" baseline="0" dirty="0" smtClean="0">
                          <a:effectLst/>
                          <a:latin typeface="Arial Narrow" panose="020B0606020202030204" pitchFamily="34" charset="0"/>
                          <a:ea typeface="Calibri" panose="020F0502020204030204" pitchFamily="34" charset="0"/>
                          <a:cs typeface="Arial" panose="020B0604020202020204" pitchFamily="34" charset="0"/>
                        </a:rPr>
                        <a:t>La jornada mantendrá nubosidad variada con predominio de tiempo seco en la mañana, en la tarde condiciones nubosas con lloviznas sectorizadas . </a:t>
                      </a:r>
                    </a:p>
                  </a:txBody>
                  <a:tcPr marL="72000" marR="72000" marT="36000" marB="36000" anchor="ctr" anchorCtr="1">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extLst>
                  <a:ext uri="{0D108BD9-81ED-4DB2-BD59-A6C34878D82A}">
                    <a16:rowId xmlns="" xmlns:a16="http://schemas.microsoft.com/office/drawing/2014/main" val="10001"/>
                  </a:ext>
                </a:extLst>
              </a:tr>
              <a:tr h="1425273">
                <a:tc>
                  <a:txBody>
                    <a:bodyPr/>
                    <a:lstStyle/>
                    <a:p>
                      <a:pPr algn="ctr">
                        <a:spcAft>
                          <a:spcPts val="0"/>
                        </a:spcAft>
                      </a:pPr>
                      <a:r>
                        <a:rPr lang="es-CO" sz="1100" spc="0" baseline="0" dirty="0">
                          <a:effectLst/>
                          <a:latin typeface="Arial Narrow" panose="020B0606020202030204" pitchFamily="34" charset="0"/>
                        </a:rPr>
                        <a:t>CARIBE</a:t>
                      </a:r>
                      <a:endParaRPr lang="es-CO" sz="1100" spc="0" baseline="0" dirty="0">
                        <a:effectLst/>
                        <a:latin typeface="Arial Narrow" panose="020B0606020202030204" pitchFamily="34" charset="0"/>
                        <a:ea typeface="Times New Roman" panose="02020603050405020304" pitchFamily="18" charset="0"/>
                      </a:endParaRPr>
                    </a:p>
                  </a:txBody>
                  <a:tcPr marL="54000" marR="54000" marT="54000" marB="54000" anchor="ctr" anchorCtr="1">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tc>
                  <a:txBody>
                    <a:bodyPr/>
                    <a:lstStyle/>
                    <a:p>
                      <a:pPr algn="just">
                        <a:spcBef>
                          <a:spcPts val="0"/>
                        </a:spcBef>
                        <a:spcAft>
                          <a:spcPts val="0"/>
                        </a:spcAft>
                      </a:pPr>
                      <a:r>
                        <a:rPr lang="es-CO" sz="1050" b="1" spc="0" baseline="0" dirty="0" smtClean="0">
                          <a:effectLst/>
                          <a:latin typeface="Arial Narrow" panose="020B0606020202030204" pitchFamily="34" charset="0"/>
                          <a:ea typeface="Calibri" panose="020F0502020204030204" pitchFamily="34" charset="0"/>
                          <a:cs typeface="Arial" panose="020B0604020202020204" pitchFamily="34" charset="0"/>
                        </a:rPr>
                        <a:t>SÁBADO. </a:t>
                      </a:r>
                      <a:r>
                        <a:rPr lang="es-CO" sz="1050" b="0" spc="0" baseline="0" dirty="0" smtClean="0">
                          <a:effectLst/>
                          <a:latin typeface="Arial Narrow" panose="020B0606020202030204" pitchFamily="34" charset="0"/>
                          <a:ea typeface="Calibri" panose="020F0502020204030204" pitchFamily="34" charset="0"/>
                          <a:cs typeface="Arial" panose="020B0604020202020204" pitchFamily="34" charset="0"/>
                        </a:rPr>
                        <a:t>En horas de la mañana predominará el tiempo seco con cielo parcial a mayormente despejado en la mayor parte de la región.  En horas de la tarde persistirán las condiciones de tiempo seco con cielo mayormente despejado en gran parte del área, salvo en Urabá, sur de Córdoba y de Bolívar, donde se estiman precipitaciones, no se descartan lloviznas en el sur y centro de Cesar. En la noche se esperan precipitaciones en Urabá, sur de Córdoba y sur Bolívar, en el resto de la región se prevé tiempo seco con cielo mayormente despejado.</a:t>
                      </a:r>
                    </a:p>
                    <a:p>
                      <a:pPr algn="just">
                        <a:spcBef>
                          <a:spcPts val="0"/>
                        </a:spcBef>
                        <a:spcAft>
                          <a:spcPts val="0"/>
                        </a:spcAft>
                      </a:pPr>
                      <a:r>
                        <a:rPr lang="es-CO" sz="1050" b="1" spc="0" baseline="0" dirty="0" smtClean="0">
                          <a:effectLst/>
                          <a:latin typeface="Arial Narrow" panose="020B0606020202030204" pitchFamily="34" charset="0"/>
                          <a:ea typeface="Calibri" panose="020F0502020204030204" pitchFamily="34" charset="0"/>
                          <a:cs typeface="Arial" panose="020B0604020202020204" pitchFamily="34" charset="0"/>
                        </a:rPr>
                        <a:t>DOMINGO. </a:t>
                      </a:r>
                      <a:r>
                        <a:rPr lang="es-CO" sz="1050" b="0" spc="0" baseline="0" dirty="0" smtClean="0">
                          <a:effectLst/>
                          <a:latin typeface="Arial Narrow" panose="020B0606020202030204" pitchFamily="34" charset="0"/>
                          <a:ea typeface="Calibri" panose="020F0502020204030204" pitchFamily="34" charset="0"/>
                          <a:cs typeface="Arial" panose="020B0604020202020204" pitchFamily="34" charset="0"/>
                        </a:rPr>
                        <a:t>La jornada con cielo entre parcial y mayormente cubierto, precipitaciones en horas de la tarde y noche, en sectores de Bolívar, Córdoba, Cesar y sectores puntuales de Magdalena. </a:t>
                      </a:r>
                    </a:p>
                  </a:txBody>
                  <a:tcPr marL="72000" marR="72000" marT="36000" marB="36000" anchor="ctr" anchorCtr="1">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extLst>
                  <a:ext uri="{0D108BD9-81ED-4DB2-BD59-A6C34878D82A}">
                    <a16:rowId xmlns="" xmlns:a16="http://schemas.microsoft.com/office/drawing/2014/main" val="10002"/>
                  </a:ext>
                </a:extLst>
              </a:tr>
              <a:tr h="743321">
                <a:tc>
                  <a:txBody>
                    <a:bodyPr/>
                    <a:lstStyle/>
                    <a:p>
                      <a:pPr algn="ctr">
                        <a:spcAft>
                          <a:spcPts val="0"/>
                        </a:spcAft>
                      </a:pPr>
                      <a:r>
                        <a:rPr lang="es-CO" sz="1100" spc="0" baseline="0" dirty="0" smtClean="0">
                          <a:effectLst/>
                          <a:latin typeface="Arial Narrow" panose="020B0606020202030204" pitchFamily="34" charset="0"/>
                        </a:rPr>
                        <a:t>ARCHIPIÉLAGO DE</a:t>
                      </a:r>
                    </a:p>
                    <a:p>
                      <a:pPr algn="ctr">
                        <a:spcAft>
                          <a:spcPts val="0"/>
                        </a:spcAft>
                      </a:pPr>
                      <a:r>
                        <a:rPr lang="es-CO" sz="1100" spc="0" baseline="0" dirty="0" smtClean="0">
                          <a:effectLst/>
                          <a:latin typeface="Arial Narrow" panose="020B0606020202030204" pitchFamily="34" charset="0"/>
                        </a:rPr>
                        <a:t>SAN ANDRÉS,</a:t>
                      </a:r>
                    </a:p>
                    <a:p>
                      <a:pPr algn="ctr">
                        <a:spcAft>
                          <a:spcPts val="0"/>
                        </a:spcAft>
                      </a:pPr>
                      <a:r>
                        <a:rPr lang="es-CO" sz="1100" spc="0" baseline="0" dirty="0" smtClean="0">
                          <a:effectLst/>
                          <a:latin typeface="Arial Narrow" panose="020B0606020202030204" pitchFamily="34" charset="0"/>
                        </a:rPr>
                        <a:t>PROVIDENCIA Y</a:t>
                      </a:r>
                    </a:p>
                    <a:p>
                      <a:pPr algn="ctr">
                        <a:spcAft>
                          <a:spcPts val="0"/>
                        </a:spcAft>
                      </a:pPr>
                      <a:r>
                        <a:rPr lang="es-CO" sz="1100" spc="0" baseline="0" dirty="0" smtClean="0">
                          <a:effectLst/>
                          <a:latin typeface="Arial Narrow" panose="020B0606020202030204" pitchFamily="34" charset="0"/>
                        </a:rPr>
                        <a:t>SANTA CATALINA</a:t>
                      </a:r>
                      <a:endParaRPr lang="es-CO" sz="1100" spc="0" baseline="0" dirty="0">
                        <a:effectLst/>
                        <a:latin typeface="Arial Narrow" panose="020B0606020202030204" pitchFamily="34" charset="0"/>
                        <a:ea typeface="Times New Roman" panose="02020603050405020304" pitchFamily="18" charset="0"/>
                      </a:endParaRPr>
                    </a:p>
                  </a:txBody>
                  <a:tcPr marL="54000" marR="54000" marT="54000" marB="54000" anchor="ctr" anchorCtr="1">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tc>
                  <a:txBody>
                    <a:bodyPr/>
                    <a:lstStyle/>
                    <a:p>
                      <a:pPr algn="just">
                        <a:spcBef>
                          <a:spcPts val="0"/>
                        </a:spcBef>
                        <a:spcAft>
                          <a:spcPts val="0"/>
                        </a:spcAft>
                      </a:pPr>
                      <a:r>
                        <a:rPr lang="es-CO" sz="1050" b="1" spc="0" baseline="0" dirty="0" smtClean="0">
                          <a:effectLst/>
                          <a:latin typeface="Arial Narrow" panose="020B0606020202030204" pitchFamily="34" charset="0"/>
                          <a:ea typeface="Calibri" panose="020F0502020204030204" pitchFamily="34" charset="0"/>
                          <a:cs typeface="Arial" panose="020B0604020202020204" pitchFamily="34" charset="0"/>
                        </a:rPr>
                        <a:t>SÁBADO. </a:t>
                      </a:r>
                      <a:r>
                        <a:rPr lang="es-CO" sz="1050" b="0" spc="0" baseline="0" dirty="0" smtClean="0">
                          <a:effectLst/>
                          <a:latin typeface="Arial Narrow" panose="020B0606020202030204" pitchFamily="34" charset="0"/>
                          <a:ea typeface="Calibri" panose="020F0502020204030204" pitchFamily="34" charset="0"/>
                          <a:cs typeface="Arial" panose="020B0604020202020204" pitchFamily="34" charset="0"/>
                        </a:rPr>
                        <a:t>Cielo parcialmente cubierto con predominio de tiempo seco. En la tarde cielo parcialmente cubierto con predominio de tiempo seco. Durante la noche prevalecerán las condiciones de tiempo seco con cielo parcialmente cubierto.</a:t>
                      </a:r>
                    </a:p>
                    <a:p>
                      <a:pPr algn="just">
                        <a:spcBef>
                          <a:spcPts val="0"/>
                        </a:spcBef>
                        <a:spcAft>
                          <a:spcPts val="0"/>
                        </a:spcAft>
                      </a:pPr>
                      <a:r>
                        <a:rPr lang="es-CO" sz="1050" b="1" spc="0" baseline="0" dirty="0" smtClean="0">
                          <a:effectLst/>
                          <a:latin typeface="Arial Narrow" panose="020B0606020202030204" pitchFamily="34" charset="0"/>
                          <a:ea typeface="Calibri" panose="020F0502020204030204" pitchFamily="34" charset="0"/>
                          <a:cs typeface="Arial" panose="020B0604020202020204" pitchFamily="34" charset="0"/>
                        </a:rPr>
                        <a:t>DOMINGO. </a:t>
                      </a:r>
                      <a:r>
                        <a:rPr lang="es-CO" sz="1050" b="0" spc="0" baseline="0" dirty="0" smtClean="0">
                          <a:effectLst/>
                          <a:latin typeface="Arial Narrow" panose="020B0606020202030204" pitchFamily="34" charset="0"/>
                          <a:ea typeface="Calibri" panose="020F0502020204030204" pitchFamily="34" charset="0"/>
                          <a:cs typeface="Arial" panose="020B0604020202020204" pitchFamily="34" charset="0"/>
                        </a:rPr>
                        <a:t>A  lo largo de la jornada se pronostica cielo parcialmente cubierto con tiempo seco.</a:t>
                      </a:r>
                    </a:p>
                  </a:txBody>
                  <a:tcPr marL="72000" marR="72000" marT="36000" marB="36000" anchor="ctr" anchorCtr="1">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extLst>
                  <a:ext uri="{0D108BD9-81ED-4DB2-BD59-A6C34878D82A}">
                    <a16:rowId xmlns="" xmlns:a16="http://schemas.microsoft.com/office/drawing/2014/main" val="10003"/>
                  </a:ext>
                </a:extLst>
              </a:tr>
              <a:tr h="566533">
                <a:tc>
                  <a:txBody>
                    <a:bodyPr/>
                    <a:lstStyle/>
                    <a:p>
                      <a:pPr algn="ctr">
                        <a:spcAft>
                          <a:spcPts val="0"/>
                        </a:spcAft>
                      </a:pPr>
                      <a:r>
                        <a:rPr lang="es-CO" sz="1100" spc="0" baseline="0" dirty="0">
                          <a:effectLst/>
                          <a:latin typeface="Arial Narrow" panose="020B0606020202030204" pitchFamily="34" charset="0"/>
                        </a:rPr>
                        <a:t>MAR CARIBE</a:t>
                      </a:r>
                      <a:endParaRPr lang="es-CO" sz="1100" spc="0" baseline="0" dirty="0">
                        <a:effectLst/>
                        <a:latin typeface="Arial Narrow" panose="020B0606020202030204" pitchFamily="34" charset="0"/>
                        <a:ea typeface="Times New Roman" panose="02020603050405020304" pitchFamily="18" charset="0"/>
                      </a:endParaRPr>
                    </a:p>
                  </a:txBody>
                  <a:tcPr marL="54000" marR="54000" marT="54000" marB="54000" anchor="ctr" anchorCtr="1">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tc>
                  <a:txBody>
                    <a:bodyPr/>
                    <a:lstStyle/>
                    <a:p>
                      <a:pPr algn="just">
                        <a:spcBef>
                          <a:spcPts val="0"/>
                        </a:spcBef>
                        <a:spcAft>
                          <a:spcPts val="0"/>
                        </a:spcAft>
                      </a:pPr>
                      <a:r>
                        <a:rPr lang="es-CO" sz="1050" b="1" spc="0" baseline="0" dirty="0" smtClean="0">
                          <a:effectLst/>
                          <a:latin typeface="Arial Narrow" panose="020B0606020202030204" pitchFamily="34" charset="0"/>
                          <a:ea typeface="Calibri" panose="020F0502020204030204" pitchFamily="34" charset="0"/>
                          <a:cs typeface="Arial" panose="020B0604020202020204" pitchFamily="34" charset="0"/>
                        </a:rPr>
                        <a:t>SABADO. </a:t>
                      </a:r>
                      <a:r>
                        <a:rPr lang="es-CO" sz="1050" b="0" spc="0" baseline="0" dirty="0" smtClean="0">
                          <a:effectLst/>
                          <a:latin typeface="Arial Narrow" panose="020B0606020202030204" pitchFamily="34" charset="0"/>
                          <a:ea typeface="Calibri" panose="020F0502020204030204" pitchFamily="34" charset="0"/>
                          <a:cs typeface="Arial" panose="020B0604020202020204" pitchFamily="34" charset="0"/>
                        </a:rPr>
                        <a:t>Se estiman persistan las condiciones de cielo parcialmente cubierto con predominio de tiempo seco a lo largo de la jornada.</a:t>
                      </a:r>
                    </a:p>
                    <a:p>
                      <a:pPr algn="just">
                        <a:spcBef>
                          <a:spcPts val="0"/>
                        </a:spcBef>
                        <a:spcAft>
                          <a:spcPts val="0"/>
                        </a:spcAft>
                      </a:pPr>
                      <a:r>
                        <a:rPr lang="es-CO" sz="1050" b="1" spc="0" baseline="0" dirty="0" smtClean="0">
                          <a:effectLst/>
                          <a:latin typeface="Arial Narrow" panose="020B0606020202030204" pitchFamily="34" charset="0"/>
                          <a:ea typeface="Calibri" panose="020F0502020204030204" pitchFamily="34" charset="0"/>
                          <a:cs typeface="Arial" panose="020B0604020202020204" pitchFamily="34" charset="0"/>
                        </a:rPr>
                        <a:t>DOMINGO. </a:t>
                      </a:r>
                      <a:r>
                        <a:rPr lang="es-CO" sz="1050" b="0" spc="0" baseline="0" dirty="0" smtClean="0">
                          <a:effectLst/>
                          <a:latin typeface="Arial Narrow" panose="020B0606020202030204" pitchFamily="34" charset="0"/>
                          <a:ea typeface="Calibri" panose="020F0502020204030204" pitchFamily="34" charset="0"/>
                          <a:cs typeface="Arial" panose="020B0604020202020204" pitchFamily="34" charset="0"/>
                        </a:rPr>
                        <a:t>Son posibles precipitaciones de variada intensidad en horas de la tarde y la noche en el occidente del área marítima, el golfo de Urabá y en cercanías a las costas de Córdoba, no se descartan lloviznas sobre el oriente del área. </a:t>
                      </a:r>
                    </a:p>
                  </a:txBody>
                  <a:tcPr marL="72000" marR="72000" marT="36000" marB="36000" anchor="ctr" anchorCtr="1">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13694290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a 24"/>
          <p:cNvGraphicFramePr>
            <a:graphicFrameLocks noGrp="1"/>
          </p:cNvGraphicFramePr>
          <p:nvPr>
            <p:extLst>
              <p:ext uri="{D42A27DB-BD31-4B8C-83A1-F6EECF244321}">
                <p14:modId xmlns:p14="http://schemas.microsoft.com/office/powerpoint/2010/main" val="3769463824"/>
              </p:ext>
            </p:extLst>
          </p:nvPr>
        </p:nvGraphicFramePr>
        <p:xfrm>
          <a:off x="90087" y="1138664"/>
          <a:ext cx="6300000" cy="4594620"/>
        </p:xfrm>
        <a:graphic>
          <a:graphicData uri="http://schemas.openxmlformats.org/drawingml/2006/table">
            <a:tbl>
              <a:tblPr firstRow="1" firstCol="1" bandRow="1">
                <a:tableStyleId>{BC89EF96-8CEA-46FF-86C4-4CE0E7609802}</a:tableStyleId>
              </a:tblPr>
              <a:tblGrid>
                <a:gridCol w="1178417">
                  <a:extLst>
                    <a:ext uri="{9D8B030D-6E8A-4147-A177-3AD203B41FA5}">
                      <a16:colId xmlns="" xmlns:a16="http://schemas.microsoft.com/office/drawing/2014/main" val="20000"/>
                    </a:ext>
                  </a:extLst>
                </a:gridCol>
                <a:gridCol w="5121583">
                  <a:extLst>
                    <a:ext uri="{9D8B030D-6E8A-4147-A177-3AD203B41FA5}">
                      <a16:colId xmlns="" xmlns:a16="http://schemas.microsoft.com/office/drawing/2014/main" val="20001"/>
                    </a:ext>
                  </a:extLst>
                </a:gridCol>
              </a:tblGrid>
              <a:tr h="286747">
                <a:tc>
                  <a:txBody>
                    <a:bodyPr/>
                    <a:lstStyle/>
                    <a:p>
                      <a:pPr algn="l">
                        <a:spcAft>
                          <a:spcPts val="0"/>
                        </a:spcAft>
                      </a:pPr>
                      <a:r>
                        <a:rPr lang="es-CO" sz="1300" dirty="0" smtClean="0">
                          <a:solidFill>
                            <a:schemeClr val="bg1"/>
                          </a:solidFill>
                          <a:effectLst>
                            <a:outerShdw blurRad="38100" dist="38100" dir="2700000" algn="tl">
                              <a:srgbClr val="000000">
                                <a:alpha val="43137"/>
                              </a:srgbClr>
                            </a:outerShdw>
                          </a:effectLst>
                          <a:latin typeface="Arial Narrow" panose="020B0606020202030204" pitchFamily="34" charset="0"/>
                        </a:rPr>
                        <a:t>REGIÓN</a:t>
                      </a:r>
                      <a:endParaRPr lang="es-CO" sz="1300" dirty="0">
                        <a:solidFill>
                          <a:schemeClr val="bg1"/>
                        </a:solidFill>
                        <a:effectLst>
                          <a:outerShdw blurRad="38100" dist="38100" dir="2700000" algn="tl">
                            <a:srgbClr val="000000">
                              <a:alpha val="43137"/>
                            </a:srgbClr>
                          </a:outerShdw>
                        </a:effectLst>
                        <a:latin typeface="Arial Narrow" panose="020B0606020202030204" pitchFamily="34" charset="0"/>
                        <a:ea typeface="Times New Roman" panose="02020603050405020304" pitchFamily="18" charset="0"/>
                      </a:endParaRPr>
                    </a:p>
                  </a:txBody>
                  <a:tcPr marL="54000" marR="54000" marT="54000" marB="54000" anchor="ctr" anchorCtr="1">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solidFill>
                      <a:srgbClr val="006EB6"/>
                    </a:solidFill>
                  </a:tcPr>
                </a:tc>
                <a:tc>
                  <a:txBody>
                    <a:bodyPr/>
                    <a:lstStyle/>
                    <a:p>
                      <a:pPr algn="l">
                        <a:spcAft>
                          <a:spcPts val="0"/>
                        </a:spcAft>
                      </a:pPr>
                      <a:r>
                        <a:rPr lang="es-CO" sz="1300" dirty="0">
                          <a:solidFill>
                            <a:schemeClr val="bg1"/>
                          </a:solidFill>
                          <a:effectLst>
                            <a:outerShdw blurRad="38100" dist="38100" dir="2700000" algn="tl">
                              <a:srgbClr val="000000">
                                <a:alpha val="43137"/>
                              </a:srgbClr>
                            </a:outerShdw>
                          </a:effectLst>
                          <a:latin typeface="Arial Narrow" panose="020B0606020202030204" pitchFamily="34" charset="0"/>
                        </a:rPr>
                        <a:t>PRONÓSTICO</a:t>
                      </a:r>
                      <a:endParaRPr lang="es-CO" sz="1300" dirty="0">
                        <a:solidFill>
                          <a:schemeClr val="bg1"/>
                        </a:solidFill>
                        <a:effectLst>
                          <a:outerShdw blurRad="38100" dist="38100" dir="2700000" algn="tl">
                            <a:srgbClr val="000000">
                              <a:alpha val="43137"/>
                            </a:srgbClr>
                          </a:outerShdw>
                        </a:effectLst>
                        <a:latin typeface="Arial Narrow" panose="020B0606020202030204" pitchFamily="34" charset="0"/>
                        <a:ea typeface="Times New Roman" panose="02020603050405020304" pitchFamily="18" charset="0"/>
                      </a:endParaRPr>
                    </a:p>
                  </a:txBody>
                  <a:tcPr marL="54000" marR="54000" marT="54000" marB="54000" anchor="ctr" anchorCtr="1">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solidFill>
                      <a:srgbClr val="006EB6"/>
                    </a:solidFill>
                  </a:tcPr>
                </a:tc>
                <a:extLst>
                  <a:ext uri="{0D108BD9-81ED-4DB2-BD59-A6C34878D82A}">
                    <a16:rowId xmlns="" xmlns:a16="http://schemas.microsoft.com/office/drawing/2014/main" val="10000"/>
                  </a:ext>
                </a:extLst>
              </a:tr>
              <a:tr h="1566372">
                <a:tc>
                  <a:txBody>
                    <a:bodyPr/>
                    <a:lstStyle/>
                    <a:p>
                      <a:pPr algn="ctr">
                        <a:spcAft>
                          <a:spcPts val="0"/>
                        </a:spcAft>
                      </a:pPr>
                      <a:r>
                        <a:rPr lang="es-CO" sz="1100" baseline="0" dirty="0" smtClean="0">
                          <a:effectLst/>
                          <a:latin typeface="Arial Narrow" panose="020B0606020202030204" pitchFamily="34" charset="0"/>
                          <a:ea typeface="Times New Roman" panose="02020603050405020304" pitchFamily="18" charset="0"/>
                        </a:rPr>
                        <a:t>ANDINA</a:t>
                      </a:r>
                      <a:endParaRPr lang="es-CO" sz="1100" baseline="0" dirty="0">
                        <a:effectLst/>
                        <a:latin typeface="Arial Narrow" panose="020B0606020202030204" pitchFamily="34" charset="0"/>
                        <a:ea typeface="Times New Roman" panose="02020603050405020304" pitchFamily="18" charset="0"/>
                      </a:endParaRPr>
                    </a:p>
                  </a:txBody>
                  <a:tcPr marL="54561" marR="54561" marT="0" marB="0" anchor="ctr">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tc>
                  <a:txBody>
                    <a:bodyPr/>
                    <a:lstStyle/>
                    <a:p>
                      <a:pPr algn="just">
                        <a:spcBef>
                          <a:spcPts val="0"/>
                        </a:spcBef>
                        <a:spcAft>
                          <a:spcPts val="0"/>
                        </a:spcAft>
                      </a:pPr>
                      <a:r>
                        <a:rPr lang="es-CO" sz="1050" b="1" spc="0" baseline="0" dirty="0" smtClean="0">
                          <a:effectLst/>
                          <a:latin typeface="Arial Narrow" panose="020B0606020202030204" pitchFamily="34" charset="0"/>
                          <a:ea typeface="Calibri" panose="020F0502020204030204" pitchFamily="34" charset="0"/>
                          <a:cs typeface="Arial" panose="020B0604020202020204" pitchFamily="34" charset="0"/>
                        </a:rPr>
                        <a:t>SÁBADO. </a:t>
                      </a:r>
                      <a:r>
                        <a:rPr lang="es-CO" sz="1050" b="0" spc="0" baseline="0" dirty="0" smtClean="0">
                          <a:effectLst/>
                          <a:latin typeface="Arial Narrow" panose="020B0606020202030204" pitchFamily="34" charset="0"/>
                          <a:ea typeface="Calibri" panose="020F0502020204030204" pitchFamily="34" charset="0"/>
                          <a:cs typeface="Arial" panose="020B0604020202020204" pitchFamily="34" charset="0"/>
                        </a:rPr>
                        <a:t>En horas de la mañana se estiman predominio de tiempo seco con cielo parcialmente cubierto en amplios sectores de la región, salvo en el sur oriente de Huila donde son posibles lloviznas.</a:t>
                      </a:r>
                    </a:p>
                    <a:p>
                      <a:pPr algn="just">
                        <a:spcBef>
                          <a:spcPts val="0"/>
                        </a:spcBef>
                        <a:spcAft>
                          <a:spcPts val="0"/>
                        </a:spcAft>
                      </a:pPr>
                      <a:r>
                        <a:rPr lang="es-CO" sz="1050" b="0" spc="0" baseline="0" dirty="0" smtClean="0">
                          <a:effectLst/>
                          <a:latin typeface="Arial Narrow" panose="020B0606020202030204" pitchFamily="34" charset="0"/>
                          <a:ea typeface="Calibri" panose="020F0502020204030204" pitchFamily="34" charset="0"/>
                          <a:cs typeface="Arial" panose="020B0604020202020204" pitchFamily="34" charset="0"/>
                        </a:rPr>
                        <a:t>En horas de la noche las lluvias se concentrarán en sectores de Antioquia, Risaralda, Boyacá y Santander, mientras que, en el resto del área predominará el tiempo seco con cielo parcialmente cubierto. No se descartan lloviznas en el norte de Cundinamarca.  Durante la noche se estima cielo entre parcial y mayormente cubierto con lluvias sobre sectores de Antioquia, Occidente de Boyacá, norte de Cundinamarca y en el Eje Cafetero.  </a:t>
                      </a:r>
                    </a:p>
                    <a:p>
                      <a:pPr algn="just">
                        <a:spcBef>
                          <a:spcPts val="0"/>
                        </a:spcBef>
                        <a:spcAft>
                          <a:spcPts val="0"/>
                        </a:spcAft>
                      </a:pPr>
                      <a:r>
                        <a:rPr lang="es-CO" sz="1050" b="1" spc="0" baseline="0" dirty="0" smtClean="0">
                          <a:effectLst/>
                          <a:latin typeface="Arial Narrow" panose="020B0606020202030204" pitchFamily="34" charset="0"/>
                          <a:ea typeface="Calibri" panose="020F0502020204030204" pitchFamily="34" charset="0"/>
                          <a:cs typeface="Arial" panose="020B0604020202020204" pitchFamily="34" charset="0"/>
                        </a:rPr>
                        <a:t>DOMINGO. </a:t>
                      </a:r>
                      <a:r>
                        <a:rPr lang="es-CO" sz="1050" b="0" spc="0" baseline="0" dirty="0" smtClean="0">
                          <a:effectLst/>
                          <a:latin typeface="Arial Narrow" panose="020B0606020202030204" pitchFamily="34" charset="0"/>
                          <a:ea typeface="Calibri" panose="020F0502020204030204" pitchFamily="34" charset="0"/>
                          <a:cs typeface="Arial" panose="020B0604020202020204" pitchFamily="34" charset="0"/>
                        </a:rPr>
                        <a:t>En las primeras horas de la jornada se prevén lluvias ligeras sobre los Santanderes y Antioquia. En la tarde y noche Persistirán las lluvias en Antioquia,  Santanderes, de menor intensidad en Boyacá y sectores de Cundinamarca.  </a:t>
                      </a:r>
                    </a:p>
                  </a:txBody>
                  <a:tcPr marL="72000" marR="72000" marT="36000" marB="36000" anchor="ctr" anchorCtr="1">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extLst>
                  <a:ext uri="{0D108BD9-81ED-4DB2-BD59-A6C34878D82A}">
                    <a16:rowId xmlns="" xmlns:a16="http://schemas.microsoft.com/office/drawing/2014/main" val="10001"/>
                  </a:ext>
                </a:extLst>
              </a:tr>
              <a:tr h="667015">
                <a:tc>
                  <a:txBody>
                    <a:bodyPr/>
                    <a:lstStyle/>
                    <a:p>
                      <a:pPr algn="ctr">
                        <a:spcAft>
                          <a:spcPts val="0"/>
                        </a:spcAft>
                      </a:pPr>
                      <a:r>
                        <a:rPr lang="es-CO" sz="1100" baseline="0" dirty="0" smtClean="0">
                          <a:effectLst/>
                          <a:latin typeface="Arial Narrow" panose="020B0606020202030204" pitchFamily="34" charset="0"/>
                          <a:ea typeface="Times New Roman" panose="02020603050405020304" pitchFamily="18" charset="0"/>
                        </a:rPr>
                        <a:t>INSULAR PACÍFICA</a:t>
                      </a:r>
                      <a:endParaRPr lang="es-CO" sz="1100" baseline="0" dirty="0">
                        <a:effectLst/>
                        <a:latin typeface="Arial Narrow" panose="020B0606020202030204" pitchFamily="34" charset="0"/>
                        <a:ea typeface="Times New Roman" panose="02020603050405020304" pitchFamily="18" charset="0"/>
                      </a:endParaRPr>
                    </a:p>
                  </a:txBody>
                  <a:tcPr marL="54561" marR="54561" marT="0" marB="0" anchor="ctr">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tc>
                  <a:txBody>
                    <a:bodyPr/>
                    <a:lstStyle/>
                    <a:p>
                      <a:pPr algn="just">
                        <a:spcBef>
                          <a:spcPts val="0"/>
                        </a:spcBef>
                        <a:spcAft>
                          <a:spcPts val="0"/>
                        </a:spcAft>
                      </a:pPr>
                      <a:r>
                        <a:rPr lang="es-CO" sz="1050" b="1" spc="0" baseline="0" dirty="0" smtClean="0">
                          <a:effectLst/>
                          <a:latin typeface="Arial Narrow" panose="020B0606020202030204" pitchFamily="34" charset="0"/>
                          <a:ea typeface="Calibri" panose="020F0502020204030204" pitchFamily="34" charset="0"/>
                          <a:cs typeface="Arial" panose="020B0604020202020204" pitchFamily="34" charset="0"/>
                        </a:rPr>
                        <a:t>SÁBADO. </a:t>
                      </a:r>
                      <a:r>
                        <a:rPr lang="es-CO" sz="1050" b="0" spc="0" baseline="0" dirty="0" smtClean="0">
                          <a:effectLst/>
                          <a:latin typeface="Arial Narrow" panose="020B0606020202030204" pitchFamily="34" charset="0"/>
                          <a:ea typeface="Calibri" panose="020F0502020204030204" pitchFamily="34" charset="0"/>
                          <a:cs typeface="Arial" panose="020B0604020202020204" pitchFamily="34" charset="0"/>
                        </a:rPr>
                        <a:t>Se prevé cielo parcialmente cubierto con tiempo seco en Malpelo y Gorgona a lo largo de la jornada. </a:t>
                      </a:r>
                    </a:p>
                    <a:p>
                      <a:pPr algn="just">
                        <a:spcBef>
                          <a:spcPts val="0"/>
                        </a:spcBef>
                        <a:spcAft>
                          <a:spcPts val="0"/>
                        </a:spcAft>
                      </a:pPr>
                      <a:r>
                        <a:rPr lang="es-CO" sz="1050" b="1" spc="0" baseline="0" dirty="0" smtClean="0">
                          <a:effectLst/>
                          <a:latin typeface="Arial Narrow" panose="020B0606020202030204" pitchFamily="34" charset="0"/>
                          <a:ea typeface="Calibri" panose="020F0502020204030204" pitchFamily="34" charset="0"/>
                          <a:cs typeface="Arial" panose="020B0604020202020204" pitchFamily="34" charset="0"/>
                        </a:rPr>
                        <a:t>DOMINGO. </a:t>
                      </a:r>
                      <a:r>
                        <a:rPr lang="es-CO" sz="1050" b="0" spc="0" baseline="0" dirty="0" smtClean="0">
                          <a:effectLst/>
                          <a:latin typeface="Arial Narrow" panose="020B0606020202030204" pitchFamily="34" charset="0"/>
                          <a:ea typeface="Calibri" panose="020F0502020204030204" pitchFamily="34" charset="0"/>
                          <a:cs typeface="Arial" panose="020B0604020202020204" pitchFamily="34" charset="0"/>
                        </a:rPr>
                        <a:t>No se descartan lluvias en Gorgona en horas de la noche; mientras en Malpelo persistirán las condiciones de tiempo seco a lo largo de la jornada.</a:t>
                      </a:r>
                    </a:p>
                  </a:txBody>
                  <a:tcPr marL="72000" marR="72000" marT="36000" marB="36000" anchor="ctr" anchorCtr="1">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extLst>
                  <a:ext uri="{0D108BD9-81ED-4DB2-BD59-A6C34878D82A}">
                    <a16:rowId xmlns="" xmlns:a16="http://schemas.microsoft.com/office/drawing/2014/main" val="10002"/>
                  </a:ext>
                </a:extLst>
              </a:tr>
              <a:tr h="1116694">
                <a:tc>
                  <a:txBody>
                    <a:body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100" baseline="0" dirty="0" smtClean="0">
                          <a:effectLst/>
                          <a:latin typeface="Arial Narrow" panose="020B0606020202030204" pitchFamily="34" charset="0"/>
                          <a:ea typeface="Times New Roman" panose="02020603050405020304" pitchFamily="18" charset="0"/>
                        </a:rPr>
                        <a:t>PACÍFICA</a:t>
                      </a:r>
                    </a:p>
                  </a:txBody>
                  <a:tcPr marL="53109" marR="53109" marT="0" marB="0" anchor="ctr">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tc>
                  <a:txBody>
                    <a:bodyPr/>
                    <a:lstStyle/>
                    <a:p>
                      <a:pPr algn="just">
                        <a:spcBef>
                          <a:spcPts val="0"/>
                        </a:spcBef>
                        <a:spcAft>
                          <a:spcPts val="0"/>
                        </a:spcAft>
                      </a:pPr>
                      <a:r>
                        <a:rPr lang="es-CO" sz="1050" b="1" spc="0" baseline="0" dirty="0" smtClean="0">
                          <a:effectLst/>
                          <a:latin typeface="Arial Narrow" panose="020B0606020202030204" pitchFamily="34" charset="0"/>
                          <a:ea typeface="Calibri" panose="020F0502020204030204" pitchFamily="34" charset="0"/>
                          <a:cs typeface="Arial" panose="020B0604020202020204" pitchFamily="34" charset="0"/>
                        </a:rPr>
                        <a:t>SÁBADO. </a:t>
                      </a:r>
                      <a:r>
                        <a:rPr lang="es-CO" sz="1050" b="0" spc="0" baseline="0" dirty="0" smtClean="0">
                          <a:effectLst/>
                          <a:latin typeface="Arial Narrow" panose="020B0606020202030204" pitchFamily="34" charset="0"/>
                          <a:ea typeface="Calibri" panose="020F0502020204030204" pitchFamily="34" charset="0"/>
                          <a:cs typeface="Arial" panose="020B0604020202020204" pitchFamily="34" charset="0"/>
                        </a:rPr>
                        <a:t>Se estima cielo parcialmente cubierto con predominio de tiempo seco en la región. No se descartan lluvias en el norte de Chocó. En horas de la tarde aumento de la nubosidad con posibles lluvias en Chocó, Valle del Cauca y Cauca; en Nariño no se descartan lloviznas dispersas. En horas de la noche se estiman lluvias en el norte de Chocó. En Cauca, norte de Nariño y Valle son posibles lloviznas y/o lluvias ligeras. En Nariño condiciones de tiempo seco.</a:t>
                      </a:r>
                    </a:p>
                    <a:p>
                      <a:pPr algn="just">
                        <a:spcBef>
                          <a:spcPts val="0"/>
                        </a:spcBef>
                        <a:spcAft>
                          <a:spcPts val="0"/>
                        </a:spcAft>
                      </a:pPr>
                      <a:r>
                        <a:rPr lang="es-CO" sz="1050" b="1" spc="0" baseline="0" dirty="0" smtClean="0">
                          <a:effectLst/>
                          <a:latin typeface="Arial Narrow" panose="020B0606020202030204" pitchFamily="34" charset="0"/>
                          <a:ea typeface="Calibri" panose="020F0502020204030204" pitchFamily="34" charset="0"/>
                          <a:cs typeface="Arial" panose="020B0604020202020204" pitchFamily="34" charset="0"/>
                        </a:rPr>
                        <a:t>DOMINGO. </a:t>
                      </a:r>
                      <a:r>
                        <a:rPr lang="es-CO" sz="1050" b="0" spc="0" baseline="0" dirty="0" smtClean="0">
                          <a:effectLst/>
                          <a:latin typeface="Arial Narrow" panose="020B0606020202030204" pitchFamily="34" charset="0"/>
                          <a:ea typeface="Calibri" panose="020F0502020204030204" pitchFamily="34" charset="0"/>
                          <a:cs typeface="Arial" panose="020B0604020202020204" pitchFamily="34" charset="0"/>
                        </a:rPr>
                        <a:t>Nubosidad variada con precipitaciones, las más fuertes con actividad eléctrica se estiman durante la tarde y noche en sectores de Chocó y occidente de Valle y Cauca.</a:t>
                      </a:r>
                    </a:p>
                  </a:txBody>
                  <a:tcPr marL="72000" marR="72000" marT="36000" marB="36000" anchor="ctr" anchorCtr="1">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extLst>
                  <a:ext uri="{0D108BD9-81ED-4DB2-BD59-A6C34878D82A}">
                    <a16:rowId xmlns="" xmlns:a16="http://schemas.microsoft.com/office/drawing/2014/main" val="10003"/>
                  </a:ext>
                </a:extLst>
              </a:tr>
              <a:tr h="632245">
                <a:tc>
                  <a:txBody>
                    <a:bodyPr/>
                    <a:lstStyle/>
                    <a:p>
                      <a:pPr algn="ctr">
                        <a:spcAft>
                          <a:spcPts val="0"/>
                        </a:spcAft>
                      </a:pPr>
                      <a:r>
                        <a:rPr lang="es-CO" sz="1100" baseline="0" dirty="0" smtClean="0">
                          <a:effectLst/>
                          <a:latin typeface="Arial Narrow" panose="020B0606020202030204" pitchFamily="34" charset="0"/>
                        </a:rPr>
                        <a:t>OCÉANO</a:t>
                      </a:r>
                    </a:p>
                    <a:p>
                      <a:pPr algn="ctr">
                        <a:spcAft>
                          <a:spcPts val="0"/>
                        </a:spcAft>
                      </a:pPr>
                      <a:r>
                        <a:rPr lang="es-CO" sz="1100" baseline="0" dirty="0" smtClean="0">
                          <a:effectLst/>
                          <a:latin typeface="Arial Narrow" panose="020B0606020202030204" pitchFamily="34" charset="0"/>
                        </a:rPr>
                        <a:t> PACÍFICO</a:t>
                      </a:r>
                      <a:endParaRPr lang="es-CO" sz="1100" baseline="0" dirty="0" smtClean="0">
                        <a:effectLst/>
                        <a:latin typeface="Arial Narrow" panose="020B0606020202030204" pitchFamily="34" charset="0"/>
                        <a:ea typeface="Times New Roman" panose="02020603050405020304" pitchFamily="18" charset="0"/>
                      </a:endParaRPr>
                    </a:p>
                  </a:txBody>
                  <a:tcPr marL="53109" marR="53109" marT="0" marB="0" anchor="ctr">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tc>
                  <a:txBody>
                    <a:bodyPr/>
                    <a:lstStyle/>
                    <a:p>
                      <a:pPr algn="just">
                        <a:spcBef>
                          <a:spcPts val="0"/>
                        </a:spcBef>
                        <a:spcAft>
                          <a:spcPts val="0"/>
                        </a:spcAft>
                      </a:pPr>
                      <a:r>
                        <a:rPr lang="es-CO" sz="1050" b="1" spc="0" baseline="0" dirty="0" smtClean="0">
                          <a:effectLst/>
                          <a:latin typeface="Arial Narrow" panose="020B0606020202030204" pitchFamily="34" charset="0"/>
                          <a:ea typeface="Calibri" panose="020F0502020204030204" pitchFamily="34" charset="0"/>
                          <a:cs typeface="Arial" panose="020B0604020202020204" pitchFamily="34" charset="0"/>
                        </a:rPr>
                        <a:t>SÁBADO. </a:t>
                      </a:r>
                      <a:r>
                        <a:rPr lang="es-CO" sz="1050" b="0" spc="0" baseline="0" dirty="0" smtClean="0">
                          <a:effectLst/>
                          <a:latin typeface="Arial Narrow" panose="020B0606020202030204" pitchFamily="34" charset="0"/>
                          <a:ea typeface="Calibri" panose="020F0502020204030204" pitchFamily="34" charset="0"/>
                          <a:cs typeface="Arial" panose="020B0604020202020204" pitchFamily="34" charset="0"/>
                        </a:rPr>
                        <a:t>Se estiman condiciones secas en la mayor parte de la cuenca; más no se descartan algunas lloviznas o lluvias ligeras en  las primeras horas de la tarde en el norte del área.</a:t>
                      </a:r>
                    </a:p>
                    <a:p>
                      <a:pPr algn="just">
                        <a:spcBef>
                          <a:spcPts val="0"/>
                        </a:spcBef>
                        <a:spcAft>
                          <a:spcPts val="0"/>
                        </a:spcAft>
                      </a:pPr>
                      <a:r>
                        <a:rPr lang="es-CO" sz="1050" b="1" spc="0" baseline="0" dirty="0" smtClean="0">
                          <a:effectLst/>
                          <a:latin typeface="Arial Narrow" panose="020B0606020202030204" pitchFamily="34" charset="0"/>
                          <a:ea typeface="Calibri" panose="020F0502020204030204" pitchFamily="34" charset="0"/>
                          <a:cs typeface="Arial" panose="020B0604020202020204" pitchFamily="34" charset="0"/>
                        </a:rPr>
                        <a:t>DOMINGO. </a:t>
                      </a:r>
                      <a:r>
                        <a:rPr lang="es-CO" sz="1050" b="0" spc="0" baseline="0" dirty="0" smtClean="0">
                          <a:effectLst/>
                          <a:latin typeface="Arial Narrow" panose="020B0606020202030204" pitchFamily="34" charset="0"/>
                          <a:ea typeface="Calibri" panose="020F0502020204030204" pitchFamily="34" charset="0"/>
                          <a:cs typeface="Arial" panose="020B0604020202020204" pitchFamily="34" charset="0"/>
                        </a:rPr>
                        <a:t>Persistirán las condiciones de tiempo seco en amplios sectores de la cuenca; sin embargo son posibles lluvias ligeras en horas de la tarde.</a:t>
                      </a:r>
                    </a:p>
                  </a:txBody>
                  <a:tcPr marL="72000" marR="72000" marT="36000" marB="36000" anchor="ctr" anchorCtr="1">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extLst>
                  <a:ext uri="{0D108BD9-81ED-4DB2-BD59-A6C34878D82A}">
                    <a16:rowId xmlns="" xmlns:a16="http://schemas.microsoft.com/office/drawing/2014/main" val="10004"/>
                  </a:ext>
                </a:extLst>
              </a:tr>
            </a:tbl>
          </a:graphicData>
        </a:graphic>
      </p:graphicFrame>
      <p:sp>
        <p:nvSpPr>
          <p:cNvPr id="3" name="CuadroTexto 2"/>
          <p:cNvSpPr txBox="1"/>
          <p:nvPr/>
        </p:nvSpPr>
        <p:spPr>
          <a:xfrm>
            <a:off x="855087" y="727832"/>
            <a:ext cx="4815000" cy="292388"/>
          </a:xfrm>
          <a:prstGeom prst="rect">
            <a:avLst/>
          </a:prstGeom>
          <a:noFill/>
        </p:spPr>
        <p:txBody>
          <a:bodyPr wrap="square" rtlCol="0">
            <a:spAutoFit/>
          </a:bodyPr>
          <a:lstStyle/>
          <a:p>
            <a:pPr algn="ctr"/>
            <a:r>
              <a:rPr lang="es-CO" sz="1300" b="1" dirty="0" smtClean="0">
                <a:solidFill>
                  <a:schemeClr val="accent1">
                    <a:lumMod val="75000"/>
                  </a:schemeClr>
                </a:solidFill>
                <a:latin typeface="Arial Narrow" panose="020B0606020202030204" pitchFamily="34" charset="0"/>
                <a:cs typeface="Arial" panose="020B0604020202020204" pitchFamily="34" charset="0"/>
              </a:rPr>
              <a:t>Sábado 03 y domingo 04 de junio de 2017</a:t>
            </a:r>
            <a:endParaRPr lang="es-CO" sz="1300" b="1" dirty="0">
              <a:solidFill>
                <a:schemeClr val="accent1">
                  <a:lumMod val="75000"/>
                </a:schemeClr>
              </a:solidFill>
              <a:latin typeface="Arial Narrow" panose="020B0606020202030204" pitchFamily="34" charset="0"/>
              <a:cs typeface="Arial" panose="020B0604020202020204" pitchFamily="34" charset="0"/>
            </a:endParaRPr>
          </a:p>
        </p:txBody>
      </p:sp>
    </p:spTree>
    <p:extLst>
      <p:ext uri="{BB962C8B-B14F-4D97-AF65-F5344CB8AC3E}">
        <p14:creationId xmlns:p14="http://schemas.microsoft.com/office/powerpoint/2010/main" val="32267732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a 24"/>
          <p:cNvGraphicFramePr>
            <a:graphicFrameLocks noGrp="1"/>
          </p:cNvGraphicFramePr>
          <p:nvPr>
            <p:extLst>
              <p:ext uri="{D42A27DB-BD31-4B8C-83A1-F6EECF244321}">
                <p14:modId xmlns:p14="http://schemas.microsoft.com/office/powerpoint/2010/main" val="477863948"/>
              </p:ext>
            </p:extLst>
          </p:nvPr>
        </p:nvGraphicFramePr>
        <p:xfrm>
          <a:off x="90087" y="1169488"/>
          <a:ext cx="6300000" cy="3227036"/>
        </p:xfrm>
        <a:graphic>
          <a:graphicData uri="http://schemas.openxmlformats.org/drawingml/2006/table">
            <a:tbl>
              <a:tblPr firstRow="1" firstCol="1" bandRow="1">
                <a:tableStyleId>{BC89EF96-8CEA-46FF-86C4-4CE0E7609802}</a:tableStyleId>
              </a:tblPr>
              <a:tblGrid>
                <a:gridCol w="1178417">
                  <a:extLst>
                    <a:ext uri="{9D8B030D-6E8A-4147-A177-3AD203B41FA5}">
                      <a16:colId xmlns="" xmlns:a16="http://schemas.microsoft.com/office/drawing/2014/main" val="20000"/>
                    </a:ext>
                  </a:extLst>
                </a:gridCol>
                <a:gridCol w="5121583">
                  <a:extLst>
                    <a:ext uri="{9D8B030D-6E8A-4147-A177-3AD203B41FA5}">
                      <a16:colId xmlns="" xmlns:a16="http://schemas.microsoft.com/office/drawing/2014/main" val="20001"/>
                    </a:ext>
                  </a:extLst>
                </a:gridCol>
              </a:tblGrid>
              <a:tr h="274809">
                <a:tc>
                  <a:txBody>
                    <a:bodyPr/>
                    <a:lstStyle/>
                    <a:p>
                      <a:pPr algn="l">
                        <a:spcAft>
                          <a:spcPts val="0"/>
                        </a:spcAft>
                      </a:pPr>
                      <a:r>
                        <a:rPr lang="es-CO" sz="1300" dirty="0" smtClean="0">
                          <a:solidFill>
                            <a:schemeClr val="bg1"/>
                          </a:solidFill>
                          <a:effectLst>
                            <a:outerShdw blurRad="38100" dist="38100" dir="2700000" algn="tl">
                              <a:srgbClr val="000000">
                                <a:alpha val="43137"/>
                              </a:srgbClr>
                            </a:outerShdw>
                          </a:effectLst>
                          <a:latin typeface="Arial Narrow" panose="020B0606020202030204" pitchFamily="34" charset="0"/>
                        </a:rPr>
                        <a:t>REGIÓN</a:t>
                      </a:r>
                      <a:endParaRPr lang="es-CO" sz="1300" dirty="0">
                        <a:solidFill>
                          <a:schemeClr val="bg1"/>
                        </a:solidFill>
                        <a:effectLst>
                          <a:outerShdw blurRad="38100" dist="38100" dir="2700000" algn="tl">
                            <a:srgbClr val="000000">
                              <a:alpha val="43137"/>
                            </a:srgbClr>
                          </a:outerShdw>
                        </a:effectLst>
                        <a:latin typeface="Arial Narrow" panose="020B0606020202030204" pitchFamily="34" charset="0"/>
                        <a:ea typeface="Times New Roman" panose="02020603050405020304" pitchFamily="18" charset="0"/>
                      </a:endParaRPr>
                    </a:p>
                  </a:txBody>
                  <a:tcPr marL="54000" marR="54000" marT="54000" marB="54000" anchor="ctr" anchorCtr="1">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solidFill>
                      <a:srgbClr val="006EB6"/>
                    </a:solidFill>
                  </a:tcPr>
                </a:tc>
                <a:tc>
                  <a:txBody>
                    <a:bodyPr/>
                    <a:lstStyle/>
                    <a:p>
                      <a:pPr algn="l">
                        <a:spcAft>
                          <a:spcPts val="0"/>
                        </a:spcAft>
                      </a:pPr>
                      <a:r>
                        <a:rPr lang="es-CO" sz="1300" dirty="0">
                          <a:solidFill>
                            <a:schemeClr val="bg1"/>
                          </a:solidFill>
                          <a:effectLst>
                            <a:outerShdw blurRad="38100" dist="38100" dir="2700000" algn="tl">
                              <a:srgbClr val="000000">
                                <a:alpha val="43137"/>
                              </a:srgbClr>
                            </a:outerShdw>
                          </a:effectLst>
                          <a:latin typeface="Arial Narrow" panose="020B0606020202030204" pitchFamily="34" charset="0"/>
                        </a:rPr>
                        <a:t>PRONÓSTICO</a:t>
                      </a:r>
                      <a:endParaRPr lang="es-CO" sz="1300" dirty="0">
                        <a:solidFill>
                          <a:schemeClr val="bg1"/>
                        </a:solidFill>
                        <a:effectLst>
                          <a:outerShdw blurRad="38100" dist="38100" dir="2700000" algn="tl">
                            <a:srgbClr val="000000">
                              <a:alpha val="43137"/>
                            </a:srgbClr>
                          </a:outerShdw>
                        </a:effectLst>
                        <a:latin typeface="Arial Narrow" panose="020B0606020202030204" pitchFamily="34" charset="0"/>
                        <a:ea typeface="Times New Roman" panose="02020603050405020304" pitchFamily="18" charset="0"/>
                      </a:endParaRPr>
                    </a:p>
                  </a:txBody>
                  <a:tcPr marL="54000" marR="54000" marT="54000" marB="54000" anchor="ctr" anchorCtr="1">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solidFill>
                      <a:srgbClr val="006EB6"/>
                    </a:solidFill>
                  </a:tcPr>
                </a:tc>
                <a:extLst>
                  <a:ext uri="{0D108BD9-81ED-4DB2-BD59-A6C34878D82A}">
                    <a16:rowId xmlns="" xmlns:a16="http://schemas.microsoft.com/office/drawing/2014/main" val="10000"/>
                  </a:ext>
                </a:extLst>
              </a:tr>
              <a:tr h="1501162">
                <a:tc>
                  <a:txBody>
                    <a:bodyPr/>
                    <a:lstStyle/>
                    <a:p>
                      <a:pPr algn="ctr"/>
                      <a:r>
                        <a:rPr lang="es-CO" sz="1100" b="1" kern="1200" baseline="0" dirty="0" smtClean="0">
                          <a:solidFill>
                            <a:schemeClr val="tx1"/>
                          </a:solidFill>
                          <a:effectLst/>
                          <a:latin typeface="Arial Narrow" panose="020B0606020202030204" pitchFamily="34" charset="0"/>
                          <a:ea typeface="+mn-ea"/>
                          <a:cs typeface="+mn-cs"/>
                        </a:rPr>
                        <a:t>ORINOQUÍA </a:t>
                      </a:r>
                      <a:endParaRPr lang="es-CO" sz="1100" b="1" kern="1200" baseline="0" dirty="0">
                        <a:solidFill>
                          <a:schemeClr val="tx1"/>
                        </a:solidFill>
                        <a:effectLst/>
                        <a:latin typeface="Arial Narrow" panose="020B0606020202030204" pitchFamily="34" charset="0"/>
                        <a:ea typeface="+mn-ea"/>
                        <a:cs typeface="+mn-cs"/>
                      </a:endParaRPr>
                    </a:p>
                  </a:txBody>
                  <a:tcPr marL="54561" marR="54561" marT="0" marB="0" anchor="ctr">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tc>
                  <a:txBody>
                    <a:bodyPr/>
                    <a:lstStyle/>
                    <a:p>
                      <a:pPr algn="just">
                        <a:spcBef>
                          <a:spcPts val="0"/>
                        </a:spcBef>
                        <a:spcAft>
                          <a:spcPts val="0"/>
                        </a:spcAft>
                      </a:pPr>
                      <a:r>
                        <a:rPr lang="es-CO" sz="1050" b="1" spc="0" baseline="0" dirty="0" smtClean="0">
                          <a:effectLst/>
                          <a:latin typeface="Arial Narrow" panose="020B0606020202030204" pitchFamily="34" charset="0"/>
                          <a:ea typeface="Calibri" panose="020F0502020204030204" pitchFamily="34" charset="0"/>
                          <a:cs typeface="Arial" panose="020B0604020202020204" pitchFamily="34" charset="0"/>
                        </a:rPr>
                        <a:t>SÁBADO. </a:t>
                      </a:r>
                      <a:r>
                        <a:rPr lang="es-CO" sz="1050" b="0" spc="0" baseline="0" dirty="0" smtClean="0">
                          <a:effectLst/>
                          <a:latin typeface="Arial Narrow" panose="020B0606020202030204" pitchFamily="34" charset="0"/>
                          <a:ea typeface="Calibri" panose="020F0502020204030204" pitchFamily="34" charset="0"/>
                          <a:cs typeface="Arial" panose="020B0604020202020204" pitchFamily="34" charset="0"/>
                        </a:rPr>
                        <a:t>Predominará el tiempo seco en amplios sectores de la región, son probables precipitaciones en horas de la mañana en áreas localizadas de Vichada, Meta, piedemonte de Casanare y Meta, oriente de los departamentos de Casanare y Arauca.  En horas de la tarde se estima cielo entre parcial a mayormente cubierto con probabilidad de lluvias en zonas del piedemonte de Meta y Casanare, oriente de Vichada, de menor intensidad al occidente de Casanare. A la largo de la noche se espera tiempo seco con cielo parcialmente cubierto en gran parte del área; sin embargo, son probables lluvias al oriente de Vichada, diferentes sectores de Arauca y occidente de Meta.</a:t>
                      </a:r>
                    </a:p>
                    <a:p>
                      <a:pPr algn="just">
                        <a:spcBef>
                          <a:spcPts val="0"/>
                        </a:spcBef>
                        <a:spcAft>
                          <a:spcPts val="0"/>
                        </a:spcAft>
                      </a:pPr>
                      <a:r>
                        <a:rPr lang="es-CO" sz="1050" b="1" spc="0" baseline="0" dirty="0" smtClean="0">
                          <a:effectLst/>
                          <a:latin typeface="Arial Narrow" panose="020B0606020202030204" pitchFamily="34" charset="0"/>
                          <a:ea typeface="Calibri" panose="020F0502020204030204" pitchFamily="34" charset="0"/>
                          <a:cs typeface="Arial" panose="020B0604020202020204" pitchFamily="34" charset="0"/>
                        </a:rPr>
                        <a:t>DOMINGO. </a:t>
                      </a:r>
                      <a:r>
                        <a:rPr lang="es-CO" sz="1050" b="0" spc="0" baseline="0" dirty="0" smtClean="0">
                          <a:effectLst/>
                          <a:latin typeface="Arial Narrow" panose="020B0606020202030204" pitchFamily="34" charset="0"/>
                          <a:ea typeface="Calibri" panose="020F0502020204030204" pitchFamily="34" charset="0"/>
                          <a:cs typeface="Arial" panose="020B0604020202020204" pitchFamily="34" charset="0"/>
                        </a:rPr>
                        <a:t>Cielo entre parcial y mayormente cubierto con lluvias  en zonas de Vichada y Meta, lluvias de menor intensidad en el occidente de Arauca y oriente de Casanare. Las mayores precipitaciones se prevén en horas de la noche.</a:t>
                      </a:r>
                    </a:p>
                  </a:txBody>
                  <a:tcPr marL="72000" marR="72000" marT="36000" marB="36000" anchor="ctr" anchorCtr="1">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extLst>
                  <a:ext uri="{0D108BD9-81ED-4DB2-BD59-A6C34878D82A}">
                    <a16:rowId xmlns="" xmlns:a16="http://schemas.microsoft.com/office/drawing/2014/main" val="10001"/>
                  </a:ext>
                </a:extLst>
              </a:tr>
              <a:tr h="1248716">
                <a:tc>
                  <a:txBody>
                    <a:bodyPr/>
                    <a:lstStyle/>
                    <a:p>
                      <a:pPr algn="ctr"/>
                      <a:r>
                        <a:rPr lang="es-CO" sz="1100" b="1" kern="1200" baseline="0" dirty="0" smtClean="0">
                          <a:solidFill>
                            <a:schemeClr val="tx1"/>
                          </a:solidFill>
                          <a:effectLst/>
                          <a:latin typeface="Arial Narrow" panose="020B0606020202030204" pitchFamily="34" charset="0"/>
                          <a:ea typeface="+mn-ea"/>
                          <a:cs typeface="+mn-cs"/>
                        </a:rPr>
                        <a:t>AMAZONÍA</a:t>
                      </a:r>
                      <a:endParaRPr lang="es-CO" sz="1100" b="1" kern="1200" baseline="0" dirty="0">
                        <a:solidFill>
                          <a:schemeClr val="tx1"/>
                        </a:solidFill>
                        <a:effectLst/>
                        <a:latin typeface="Arial Narrow" panose="020B0606020202030204" pitchFamily="34" charset="0"/>
                        <a:ea typeface="+mn-ea"/>
                        <a:cs typeface="+mn-cs"/>
                      </a:endParaRPr>
                    </a:p>
                  </a:txBody>
                  <a:tcPr marL="54561" marR="54561" marT="0" marB="0" anchor="ctr">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tc>
                  <a:txBody>
                    <a:bodyPr/>
                    <a:lstStyle/>
                    <a:p>
                      <a:pPr algn="just">
                        <a:spcBef>
                          <a:spcPts val="0"/>
                        </a:spcBef>
                        <a:spcAft>
                          <a:spcPts val="0"/>
                        </a:spcAft>
                      </a:pPr>
                      <a:r>
                        <a:rPr lang="es-CO" sz="1050" b="1" spc="0" baseline="0" dirty="0" smtClean="0">
                          <a:effectLst/>
                          <a:latin typeface="Arial Narrow" panose="020B0606020202030204" pitchFamily="34" charset="0"/>
                          <a:ea typeface="Calibri" panose="020F0502020204030204" pitchFamily="34" charset="0"/>
                          <a:cs typeface="Arial" panose="020B0604020202020204" pitchFamily="34" charset="0"/>
                        </a:rPr>
                        <a:t>SÁBADO.</a:t>
                      </a:r>
                      <a:r>
                        <a:rPr lang="es-CO" sz="1050" b="0" spc="0" baseline="0" dirty="0" smtClean="0">
                          <a:effectLst/>
                          <a:latin typeface="Arial Narrow" panose="020B0606020202030204" pitchFamily="34" charset="0"/>
                          <a:ea typeface="Calibri" panose="020F0502020204030204" pitchFamily="34" charset="0"/>
                          <a:cs typeface="Arial" panose="020B0604020202020204" pitchFamily="34" charset="0"/>
                        </a:rPr>
                        <a:t> Precipitaciones ligeras al occidente de Caquetá . El resto del área con tiempo seco y cielo mayormente cubierto. En la tarde se esperan lluvias en Vaupés, Amazonas, oriente de Caquetá, Guainía y sur de Guaviare; en el resto del área se estima tiempo seco. En la noche precipitaciones en Vaupés, Amazonas y Guainía. Lluvias menos intensas en  Caquetá y oriente de Putumayo y Guaviare. </a:t>
                      </a:r>
                    </a:p>
                    <a:p>
                      <a:pPr algn="just">
                        <a:spcBef>
                          <a:spcPts val="0"/>
                        </a:spcBef>
                        <a:spcAft>
                          <a:spcPts val="0"/>
                        </a:spcAft>
                      </a:pPr>
                      <a:r>
                        <a:rPr lang="es-CO" sz="1050" b="1" spc="0" baseline="0" dirty="0" smtClean="0">
                          <a:effectLst/>
                          <a:latin typeface="Arial Narrow" panose="020B0606020202030204" pitchFamily="34" charset="0"/>
                          <a:ea typeface="Calibri" panose="020F0502020204030204" pitchFamily="34" charset="0"/>
                          <a:cs typeface="Arial" panose="020B0604020202020204" pitchFamily="34" charset="0"/>
                        </a:rPr>
                        <a:t>DOMINGO. </a:t>
                      </a:r>
                      <a:r>
                        <a:rPr lang="es-CO" sz="1050" b="0" spc="0" baseline="0" dirty="0" smtClean="0">
                          <a:effectLst/>
                          <a:latin typeface="Arial Narrow" panose="020B0606020202030204" pitchFamily="34" charset="0"/>
                          <a:ea typeface="Calibri" panose="020F0502020204030204" pitchFamily="34" charset="0"/>
                          <a:cs typeface="Arial" panose="020B0604020202020204" pitchFamily="34" charset="0"/>
                        </a:rPr>
                        <a:t>Nubosidad variada con predominio de tiempo seco en la región en horas de la mañana, en horas de la tarde y noche lluvias entre ligeras y moderadas en sectores de Amazonas, Vaupés, Guainía, Guaviare y Caquetá.</a:t>
                      </a:r>
                    </a:p>
                  </a:txBody>
                  <a:tcPr marL="72000" marR="72000" marT="36000" marB="36000" anchor="ctr" anchorCtr="1">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sp>
        <p:nvSpPr>
          <p:cNvPr id="4" name="CuadroTexto 3"/>
          <p:cNvSpPr txBox="1"/>
          <p:nvPr/>
        </p:nvSpPr>
        <p:spPr>
          <a:xfrm>
            <a:off x="855087" y="727832"/>
            <a:ext cx="4815000" cy="292388"/>
          </a:xfrm>
          <a:prstGeom prst="rect">
            <a:avLst/>
          </a:prstGeom>
          <a:noFill/>
        </p:spPr>
        <p:txBody>
          <a:bodyPr wrap="square" rtlCol="0">
            <a:spAutoFit/>
          </a:bodyPr>
          <a:lstStyle/>
          <a:p>
            <a:pPr algn="ctr"/>
            <a:r>
              <a:rPr lang="es-CO" sz="1300" b="1" dirty="0" smtClean="0">
                <a:solidFill>
                  <a:schemeClr val="accent1">
                    <a:lumMod val="75000"/>
                  </a:schemeClr>
                </a:solidFill>
                <a:latin typeface="Arial Narrow" panose="020B0606020202030204" pitchFamily="34" charset="0"/>
                <a:cs typeface="Arial" panose="020B0604020202020204" pitchFamily="34" charset="0"/>
              </a:rPr>
              <a:t>Sábado 03 y domingo 04 de junio de 2017</a:t>
            </a:r>
            <a:endParaRPr lang="es-CO" sz="1300" b="1" dirty="0">
              <a:solidFill>
                <a:schemeClr val="accent1">
                  <a:lumMod val="75000"/>
                </a:schemeClr>
              </a:solidFill>
              <a:latin typeface="Arial Narrow" panose="020B0606020202030204" pitchFamily="34" charset="0"/>
              <a:cs typeface="Arial" panose="020B0604020202020204" pitchFamily="34" charset="0"/>
            </a:endParaRPr>
          </a:p>
        </p:txBody>
      </p:sp>
    </p:spTree>
    <p:extLst>
      <p:ext uri="{BB962C8B-B14F-4D97-AF65-F5344CB8AC3E}">
        <p14:creationId xmlns:p14="http://schemas.microsoft.com/office/powerpoint/2010/main" val="24285819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a:extLst>
              <a:ext uri="{28A0092B-C50C-407E-A947-70E740481C1C}">
                <a14:useLocalDpi xmlns:a14="http://schemas.microsoft.com/office/drawing/2010/main" val="0"/>
              </a:ext>
            </a:extLst>
          </a:blip>
          <a:srcRect l="13385" r="9843"/>
          <a:stretch/>
        </p:blipFill>
        <p:spPr>
          <a:xfrm>
            <a:off x="3294167" y="1999219"/>
            <a:ext cx="3056897" cy="4095750"/>
          </a:xfrm>
          <a:prstGeom prst="rect">
            <a:avLst/>
          </a:prstGeom>
        </p:spPr>
      </p:pic>
      <p:pic>
        <p:nvPicPr>
          <p:cNvPr id="2" name="Imagen 1"/>
          <p:cNvPicPr>
            <a:picLocks noChangeAspect="1"/>
          </p:cNvPicPr>
          <p:nvPr/>
        </p:nvPicPr>
        <p:blipFill rotWithShape="1">
          <a:blip r:embed="rId3">
            <a:extLst>
              <a:ext uri="{28A0092B-C50C-407E-A947-70E740481C1C}">
                <a14:useLocalDpi xmlns:a14="http://schemas.microsoft.com/office/drawing/2010/main" val="0"/>
              </a:ext>
            </a:extLst>
          </a:blip>
          <a:srcRect l="13386" b="2756"/>
          <a:stretch/>
        </p:blipFill>
        <p:spPr>
          <a:xfrm>
            <a:off x="39040" y="2025570"/>
            <a:ext cx="3147371" cy="3972983"/>
          </a:xfrm>
          <a:prstGeom prst="rect">
            <a:avLst/>
          </a:prstGeom>
        </p:spPr>
      </p:pic>
      <p:sp>
        <p:nvSpPr>
          <p:cNvPr id="7" name="Rectángulo 6"/>
          <p:cNvSpPr/>
          <p:nvPr/>
        </p:nvSpPr>
        <p:spPr>
          <a:xfrm>
            <a:off x="180087" y="6046795"/>
            <a:ext cx="2925000" cy="405000"/>
          </a:xfrm>
          <a:prstGeom prst="rect">
            <a:avLst/>
          </a:prstGeom>
          <a:solidFill>
            <a:srgbClr val="EFE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5" name="CuadroTexto 4"/>
          <p:cNvSpPr txBox="1"/>
          <p:nvPr/>
        </p:nvSpPr>
        <p:spPr>
          <a:xfrm>
            <a:off x="11017" y="1490224"/>
            <a:ext cx="3185669" cy="349702"/>
          </a:xfrm>
          <a:prstGeom prst="rect">
            <a:avLst/>
          </a:prstGeom>
          <a:noFill/>
        </p:spPr>
        <p:txBody>
          <a:bodyPr wrap="square" lIns="72000" tIns="36000" rIns="72000" bIns="36000" rtlCol="0">
            <a:spAutoFit/>
          </a:bodyPr>
          <a:lstStyle/>
          <a:p>
            <a:pPr algn="just"/>
            <a:r>
              <a:rPr lang="es-CO" sz="900" b="1" spc="-20" dirty="0">
                <a:solidFill>
                  <a:schemeClr val="tx1">
                    <a:lumMod val="75000"/>
                    <a:lumOff val="25000"/>
                  </a:schemeClr>
                </a:solidFill>
                <a:latin typeface="Arial Narrow" panose="020B0606020202030204" pitchFamily="34" charset="0"/>
              </a:rPr>
              <a:t>Precipitación </a:t>
            </a:r>
            <a:r>
              <a:rPr lang="es-CO" sz="900" b="1" spc="-20" dirty="0" smtClean="0">
                <a:solidFill>
                  <a:schemeClr val="tx1">
                    <a:lumMod val="75000"/>
                    <a:lumOff val="25000"/>
                  </a:schemeClr>
                </a:solidFill>
                <a:latin typeface="Arial Narrow" panose="020B0606020202030204" pitchFamily="34" charset="0"/>
              </a:rPr>
              <a:t>diaria: </a:t>
            </a:r>
            <a:r>
              <a:rPr lang="es-CO" sz="900" spc="-20" dirty="0">
                <a:solidFill>
                  <a:schemeClr val="tx1">
                    <a:lumMod val="75000"/>
                    <a:lumOff val="25000"/>
                  </a:schemeClr>
                </a:solidFill>
                <a:latin typeface="Arial Narrow" panose="020B0606020202030204" pitchFamily="34" charset="0"/>
              </a:rPr>
              <a:t>desde las </a:t>
            </a:r>
            <a:r>
              <a:rPr lang="es-CO" sz="900" spc="-20" dirty="0" smtClean="0">
                <a:solidFill>
                  <a:schemeClr val="tx1">
                    <a:lumMod val="75000"/>
                    <a:lumOff val="25000"/>
                  </a:schemeClr>
                </a:solidFill>
                <a:latin typeface="Arial Narrow" panose="020B0606020202030204" pitchFamily="34" charset="0"/>
              </a:rPr>
              <a:t>7:00 </a:t>
            </a:r>
            <a:r>
              <a:rPr lang="es-CO" sz="900" spc="-20" dirty="0">
                <a:solidFill>
                  <a:schemeClr val="tx1">
                    <a:lumMod val="75000"/>
                    <a:lumOff val="25000"/>
                  </a:schemeClr>
                </a:solidFill>
                <a:latin typeface="Arial Narrow" panose="020B0606020202030204" pitchFamily="34" charset="0"/>
              </a:rPr>
              <a:t>a</a:t>
            </a:r>
            <a:r>
              <a:rPr lang="es-CO" sz="900" spc="-20" dirty="0" smtClean="0">
                <a:solidFill>
                  <a:schemeClr val="tx1">
                    <a:lumMod val="75000"/>
                    <a:lumOff val="25000"/>
                  </a:schemeClr>
                </a:solidFill>
                <a:latin typeface="Arial Narrow" panose="020B0606020202030204" pitchFamily="34" charset="0"/>
              </a:rPr>
              <a:t>. m</a:t>
            </a:r>
            <a:r>
              <a:rPr lang="es-CO" sz="900" spc="-20" dirty="0">
                <a:solidFill>
                  <a:schemeClr val="tx1">
                    <a:lumMod val="75000"/>
                    <a:lumOff val="25000"/>
                  </a:schemeClr>
                </a:solidFill>
                <a:latin typeface="Arial Narrow" panose="020B0606020202030204" pitchFamily="34" charset="0"/>
              </a:rPr>
              <a:t>. del </a:t>
            </a:r>
            <a:r>
              <a:rPr lang="es-CO" sz="900" spc="-20" dirty="0" smtClean="0">
                <a:solidFill>
                  <a:schemeClr val="tx1">
                    <a:lumMod val="75000"/>
                    <a:lumOff val="25000"/>
                  </a:schemeClr>
                </a:solidFill>
                <a:latin typeface="Arial Narrow" panose="020B0606020202030204" pitchFamily="34" charset="0"/>
              </a:rPr>
              <a:t>día viernes 02 de junio hasta </a:t>
            </a:r>
            <a:r>
              <a:rPr lang="es-CO" sz="900" spc="-20" dirty="0">
                <a:solidFill>
                  <a:schemeClr val="tx1">
                    <a:lumMod val="75000"/>
                    <a:lumOff val="25000"/>
                  </a:schemeClr>
                </a:solidFill>
                <a:latin typeface="Arial Narrow" panose="020B0606020202030204" pitchFamily="34" charset="0"/>
              </a:rPr>
              <a:t>las </a:t>
            </a:r>
            <a:r>
              <a:rPr lang="es-CO" sz="900" spc="-20" dirty="0" smtClean="0">
                <a:solidFill>
                  <a:schemeClr val="tx1">
                    <a:lumMod val="75000"/>
                    <a:lumOff val="25000"/>
                  </a:schemeClr>
                </a:solidFill>
                <a:latin typeface="Arial Narrow" panose="020B0606020202030204" pitchFamily="34" charset="0"/>
              </a:rPr>
              <a:t> 7:00 </a:t>
            </a:r>
            <a:r>
              <a:rPr lang="es-CO" sz="900" spc="-20" dirty="0">
                <a:solidFill>
                  <a:schemeClr val="tx1">
                    <a:lumMod val="75000"/>
                    <a:lumOff val="25000"/>
                  </a:schemeClr>
                </a:solidFill>
                <a:latin typeface="Arial Narrow" panose="020B0606020202030204" pitchFamily="34" charset="0"/>
              </a:rPr>
              <a:t>a</a:t>
            </a:r>
            <a:r>
              <a:rPr lang="es-CO" sz="900" spc="-20" dirty="0" smtClean="0">
                <a:solidFill>
                  <a:schemeClr val="tx1">
                    <a:lumMod val="75000"/>
                    <a:lumOff val="25000"/>
                  </a:schemeClr>
                </a:solidFill>
                <a:latin typeface="Arial Narrow" panose="020B0606020202030204" pitchFamily="34" charset="0"/>
              </a:rPr>
              <a:t>. m</a:t>
            </a:r>
            <a:r>
              <a:rPr lang="es-CO" sz="900" spc="-20" dirty="0">
                <a:solidFill>
                  <a:schemeClr val="tx1">
                    <a:lumMod val="75000"/>
                    <a:lumOff val="25000"/>
                  </a:schemeClr>
                </a:solidFill>
                <a:latin typeface="Arial Narrow" panose="020B0606020202030204" pitchFamily="34" charset="0"/>
              </a:rPr>
              <a:t>. </a:t>
            </a:r>
            <a:r>
              <a:rPr lang="es-CO" sz="900" spc="-20" dirty="0" smtClean="0">
                <a:solidFill>
                  <a:schemeClr val="tx1">
                    <a:lumMod val="75000"/>
                    <a:lumOff val="25000"/>
                  </a:schemeClr>
                </a:solidFill>
                <a:latin typeface="Arial Narrow" panose="020B0606020202030204" pitchFamily="34" charset="0"/>
              </a:rPr>
              <a:t>del día sábado 03 de junio de 2017.</a:t>
            </a:r>
            <a:endParaRPr lang="es-CO" sz="900" spc="-20" dirty="0">
              <a:solidFill>
                <a:schemeClr val="tx1">
                  <a:lumMod val="75000"/>
                  <a:lumOff val="25000"/>
                </a:schemeClr>
              </a:solidFill>
              <a:latin typeface="Arial Narrow" panose="020B0606020202030204" pitchFamily="34" charset="0"/>
            </a:endParaRPr>
          </a:p>
        </p:txBody>
      </p:sp>
      <p:sp>
        <p:nvSpPr>
          <p:cNvPr id="8" name="CuadroTexto 7"/>
          <p:cNvSpPr txBox="1"/>
          <p:nvPr/>
        </p:nvSpPr>
        <p:spPr>
          <a:xfrm>
            <a:off x="3263053" y="1490223"/>
            <a:ext cx="3195087" cy="349702"/>
          </a:xfrm>
          <a:prstGeom prst="rect">
            <a:avLst/>
          </a:prstGeom>
          <a:noFill/>
        </p:spPr>
        <p:txBody>
          <a:bodyPr wrap="square" lIns="72000" tIns="36000" rIns="72000" bIns="36000" rtlCol="0">
            <a:spAutoFit/>
          </a:bodyPr>
          <a:lstStyle/>
          <a:p>
            <a:pPr algn="just"/>
            <a:r>
              <a:rPr lang="es-CO" sz="900" b="1" spc="-20" dirty="0">
                <a:solidFill>
                  <a:schemeClr val="tx1">
                    <a:lumMod val="75000"/>
                    <a:lumOff val="25000"/>
                  </a:schemeClr>
                </a:solidFill>
                <a:latin typeface="Arial Narrow" panose="020B0606020202030204" pitchFamily="34" charset="0"/>
              </a:rPr>
              <a:t>Precipitación de los últimos 3 </a:t>
            </a:r>
            <a:r>
              <a:rPr lang="es-CO" sz="900" b="1" spc="-20" dirty="0" smtClean="0">
                <a:solidFill>
                  <a:schemeClr val="tx1">
                    <a:lumMod val="75000"/>
                    <a:lumOff val="25000"/>
                  </a:schemeClr>
                </a:solidFill>
                <a:latin typeface="Arial Narrow" panose="020B0606020202030204" pitchFamily="34" charset="0"/>
              </a:rPr>
              <a:t>días: </a:t>
            </a:r>
            <a:r>
              <a:rPr lang="es-CO" sz="900" spc="-20" dirty="0">
                <a:solidFill>
                  <a:schemeClr val="tx1">
                    <a:lumMod val="75000"/>
                    <a:lumOff val="25000"/>
                  </a:schemeClr>
                </a:solidFill>
                <a:latin typeface="Arial Narrow" panose="020B0606020202030204" pitchFamily="34" charset="0"/>
              </a:rPr>
              <a:t>desde las </a:t>
            </a:r>
            <a:r>
              <a:rPr lang="es-CO" sz="900" spc="-20" dirty="0" smtClean="0">
                <a:solidFill>
                  <a:schemeClr val="tx1">
                    <a:lumMod val="75000"/>
                    <a:lumOff val="25000"/>
                  </a:schemeClr>
                </a:solidFill>
                <a:latin typeface="Arial Narrow" panose="020B0606020202030204" pitchFamily="34" charset="0"/>
              </a:rPr>
              <a:t>7:00 </a:t>
            </a:r>
            <a:r>
              <a:rPr lang="es-CO" sz="900" spc="-20" dirty="0">
                <a:solidFill>
                  <a:schemeClr val="tx1">
                    <a:lumMod val="75000"/>
                    <a:lumOff val="25000"/>
                  </a:schemeClr>
                </a:solidFill>
                <a:latin typeface="Arial Narrow" panose="020B0606020202030204" pitchFamily="34" charset="0"/>
              </a:rPr>
              <a:t>a</a:t>
            </a:r>
            <a:r>
              <a:rPr lang="es-CO" sz="900" spc="-20" dirty="0" smtClean="0">
                <a:solidFill>
                  <a:schemeClr val="tx1">
                    <a:lumMod val="75000"/>
                    <a:lumOff val="25000"/>
                  </a:schemeClr>
                </a:solidFill>
                <a:latin typeface="Arial Narrow" panose="020B0606020202030204" pitchFamily="34" charset="0"/>
              </a:rPr>
              <a:t>. m</a:t>
            </a:r>
            <a:r>
              <a:rPr lang="es-CO" sz="900" spc="-20" dirty="0">
                <a:solidFill>
                  <a:schemeClr val="tx1">
                    <a:lumMod val="75000"/>
                    <a:lumOff val="25000"/>
                  </a:schemeClr>
                </a:solidFill>
                <a:latin typeface="Arial Narrow" panose="020B0606020202030204" pitchFamily="34" charset="0"/>
              </a:rPr>
              <a:t>. del día </a:t>
            </a:r>
            <a:r>
              <a:rPr lang="es-CO" sz="900" spc="-20" dirty="0" smtClean="0">
                <a:solidFill>
                  <a:schemeClr val="tx1">
                    <a:lumMod val="75000"/>
                    <a:lumOff val="25000"/>
                  </a:schemeClr>
                </a:solidFill>
                <a:latin typeface="Arial Narrow" panose="020B0606020202030204" pitchFamily="34" charset="0"/>
              </a:rPr>
              <a:t>miércoles 31 de mayo </a:t>
            </a:r>
            <a:r>
              <a:rPr lang="es-CO" sz="900" spc="-20" dirty="0">
                <a:solidFill>
                  <a:schemeClr val="tx1">
                    <a:lumMod val="75000"/>
                    <a:lumOff val="25000"/>
                  </a:schemeClr>
                </a:solidFill>
                <a:latin typeface="Arial Narrow" panose="020B0606020202030204" pitchFamily="34" charset="0"/>
              </a:rPr>
              <a:t>hasta las </a:t>
            </a:r>
            <a:r>
              <a:rPr lang="es-CO" sz="900" spc="-20" dirty="0" smtClean="0">
                <a:solidFill>
                  <a:schemeClr val="tx1">
                    <a:lumMod val="75000"/>
                    <a:lumOff val="25000"/>
                  </a:schemeClr>
                </a:solidFill>
                <a:latin typeface="Arial Narrow" panose="020B0606020202030204" pitchFamily="34" charset="0"/>
              </a:rPr>
              <a:t>7:00 </a:t>
            </a:r>
            <a:r>
              <a:rPr lang="es-CO" sz="900" spc="-20" dirty="0">
                <a:solidFill>
                  <a:schemeClr val="tx1">
                    <a:lumMod val="75000"/>
                    <a:lumOff val="25000"/>
                  </a:schemeClr>
                </a:solidFill>
                <a:latin typeface="Arial Narrow" panose="020B0606020202030204" pitchFamily="34" charset="0"/>
              </a:rPr>
              <a:t>a.m. del día </a:t>
            </a:r>
            <a:r>
              <a:rPr lang="es-CO" sz="900" spc="-20" dirty="0" smtClean="0">
                <a:solidFill>
                  <a:schemeClr val="tx1">
                    <a:lumMod val="75000"/>
                    <a:lumOff val="25000"/>
                  </a:schemeClr>
                </a:solidFill>
                <a:latin typeface="Arial Narrow" panose="020B0606020202030204" pitchFamily="34" charset="0"/>
              </a:rPr>
              <a:t>sábado 03 </a:t>
            </a:r>
            <a:r>
              <a:rPr lang="es-CO" sz="900" spc="-20" dirty="0">
                <a:solidFill>
                  <a:schemeClr val="tx1">
                    <a:lumMod val="75000"/>
                    <a:lumOff val="25000"/>
                  </a:schemeClr>
                </a:solidFill>
                <a:latin typeface="Arial Narrow" panose="020B0606020202030204" pitchFamily="34" charset="0"/>
              </a:rPr>
              <a:t>de </a:t>
            </a:r>
            <a:r>
              <a:rPr lang="es-CO" sz="900" spc="-20" dirty="0" smtClean="0">
                <a:solidFill>
                  <a:schemeClr val="tx1">
                    <a:lumMod val="75000"/>
                    <a:lumOff val="25000"/>
                  </a:schemeClr>
                </a:solidFill>
                <a:latin typeface="Arial Narrow" panose="020B0606020202030204" pitchFamily="34" charset="0"/>
              </a:rPr>
              <a:t>junio </a:t>
            </a:r>
            <a:r>
              <a:rPr lang="es-CO" sz="900" spc="-20" dirty="0">
                <a:solidFill>
                  <a:schemeClr val="tx1">
                    <a:lumMod val="75000"/>
                    <a:lumOff val="25000"/>
                  </a:schemeClr>
                </a:solidFill>
                <a:latin typeface="Arial Narrow" panose="020B0606020202030204" pitchFamily="34" charset="0"/>
              </a:rPr>
              <a:t>de 2017.</a:t>
            </a:r>
          </a:p>
        </p:txBody>
      </p:sp>
      <p:grpSp>
        <p:nvGrpSpPr>
          <p:cNvPr id="22" name="Grupo 21"/>
          <p:cNvGrpSpPr/>
          <p:nvPr/>
        </p:nvGrpSpPr>
        <p:grpSpPr>
          <a:xfrm>
            <a:off x="6103361" y="2017034"/>
            <a:ext cx="247704" cy="261546"/>
            <a:chOff x="2745087" y="2060806"/>
            <a:chExt cx="360000" cy="664218"/>
          </a:xfrm>
        </p:grpSpPr>
        <p:pic>
          <p:nvPicPr>
            <p:cNvPr id="23" name="Picture 8" descr="https://www.svgimages.com/svg-image/s2/north-map-symbol-256x256.png"/>
            <p:cNvPicPr>
              <a:picLocks noChangeAspect="1" noChangeArrowheads="1"/>
            </p:cNvPicPr>
            <p:nvPr/>
          </p:nvPicPr>
          <p:blipFill rotWithShape="1">
            <a:blip r:embed="rId4" cstate="print">
              <a:clrChange>
                <a:clrFrom>
                  <a:srgbClr val="A3A3A2"/>
                </a:clrFrom>
                <a:clrTo>
                  <a:srgbClr val="A3A3A2">
                    <a:alpha val="0"/>
                  </a:srgbClr>
                </a:clrTo>
              </a:clrChange>
              <a:extLst>
                <a:ext uri="{28A0092B-C50C-407E-A947-70E740481C1C}">
                  <a14:useLocalDpi xmlns:a14="http://schemas.microsoft.com/office/drawing/2010/main" val="0"/>
                </a:ext>
              </a:extLst>
            </a:blip>
            <a:srcRect t="19412"/>
            <a:stretch/>
          </p:blipFill>
          <p:spPr bwMode="auto">
            <a:xfrm>
              <a:off x="2745087" y="2060806"/>
              <a:ext cx="360000" cy="541705"/>
            </a:xfrm>
            <a:prstGeom prst="rect">
              <a:avLst/>
            </a:prstGeom>
            <a:noFill/>
            <a:extLst>
              <a:ext uri="{909E8E84-426E-40DD-AFC4-6F175D3DCCD1}">
                <a14:hiddenFill xmlns:a14="http://schemas.microsoft.com/office/drawing/2010/main">
                  <a:solidFill>
                    <a:srgbClr val="FFFFFF"/>
                  </a:solidFill>
                </a14:hiddenFill>
              </a:ext>
            </a:extLst>
          </p:spPr>
        </p:pic>
        <p:sp>
          <p:nvSpPr>
            <p:cNvPr id="26" name="CuadroTexto 25"/>
            <p:cNvSpPr txBox="1"/>
            <p:nvPr/>
          </p:nvSpPr>
          <p:spPr>
            <a:xfrm>
              <a:off x="2773518" y="2478803"/>
              <a:ext cx="260008" cy="246221"/>
            </a:xfrm>
            <a:prstGeom prst="rect">
              <a:avLst/>
            </a:prstGeom>
            <a:noFill/>
          </p:spPr>
          <p:txBody>
            <a:bodyPr wrap="none" rtlCol="0">
              <a:spAutoFit/>
            </a:bodyPr>
            <a:lstStyle/>
            <a:p>
              <a:r>
                <a:rPr lang="es-CO" sz="1000" dirty="0" smtClean="0">
                  <a:effectLst>
                    <a:outerShdw blurRad="38100" dist="38100" dir="2700000" algn="tl">
                      <a:srgbClr val="000000">
                        <a:alpha val="43137"/>
                      </a:srgbClr>
                    </a:outerShdw>
                  </a:effectLst>
                  <a:latin typeface="Arial Narrow" panose="020B0606020202030204" pitchFamily="34" charset="0"/>
                </a:rPr>
                <a:t>N</a:t>
              </a:r>
              <a:endParaRPr lang="es-CO" sz="1000" dirty="0">
                <a:effectLst>
                  <a:outerShdw blurRad="38100" dist="38100" dir="2700000" algn="tl">
                    <a:srgbClr val="000000">
                      <a:alpha val="43137"/>
                    </a:srgbClr>
                  </a:outerShdw>
                </a:effectLst>
                <a:latin typeface="Arial Narrow" panose="020B0606020202030204" pitchFamily="34" charset="0"/>
              </a:endParaRPr>
            </a:p>
          </p:txBody>
        </p:sp>
      </p:grpSp>
      <p:grpSp>
        <p:nvGrpSpPr>
          <p:cNvPr id="16" name="Grupo 15"/>
          <p:cNvGrpSpPr/>
          <p:nvPr/>
        </p:nvGrpSpPr>
        <p:grpSpPr>
          <a:xfrm>
            <a:off x="2860005" y="2017034"/>
            <a:ext cx="247704" cy="261546"/>
            <a:chOff x="2745087" y="2060806"/>
            <a:chExt cx="360000" cy="664218"/>
          </a:xfrm>
        </p:grpSpPr>
        <p:pic>
          <p:nvPicPr>
            <p:cNvPr id="17" name="Picture 8" descr="https://www.svgimages.com/svg-image/s2/north-map-symbol-256x256.png"/>
            <p:cNvPicPr>
              <a:picLocks noChangeAspect="1" noChangeArrowheads="1"/>
            </p:cNvPicPr>
            <p:nvPr/>
          </p:nvPicPr>
          <p:blipFill rotWithShape="1">
            <a:blip r:embed="rId4" cstate="print">
              <a:clrChange>
                <a:clrFrom>
                  <a:srgbClr val="A3A3A2"/>
                </a:clrFrom>
                <a:clrTo>
                  <a:srgbClr val="A3A3A2">
                    <a:alpha val="0"/>
                  </a:srgbClr>
                </a:clrTo>
              </a:clrChange>
              <a:extLst>
                <a:ext uri="{28A0092B-C50C-407E-A947-70E740481C1C}">
                  <a14:useLocalDpi xmlns:a14="http://schemas.microsoft.com/office/drawing/2010/main" val="0"/>
                </a:ext>
              </a:extLst>
            </a:blip>
            <a:srcRect t="19412"/>
            <a:stretch/>
          </p:blipFill>
          <p:spPr bwMode="auto">
            <a:xfrm>
              <a:off x="2745087" y="2060806"/>
              <a:ext cx="360000" cy="541705"/>
            </a:xfrm>
            <a:prstGeom prst="rect">
              <a:avLst/>
            </a:prstGeom>
            <a:noFill/>
            <a:extLst>
              <a:ext uri="{909E8E84-426E-40DD-AFC4-6F175D3DCCD1}">
                <a14:hiddenFill xmlns:a14="http://schemas.microsoft.com/office/drawing/2010/main">
                  <a:solidFill>
                    <a:srgbClr val="FFFFFF"/>
                  </a:solidFill>
                </a14:hiddenFill>
              </a:ext>
            </a:extLst>
          </p:spPr>
        </p:pic>
        <p:sp>
          <p:nvSpPr>
            <p:cNvPr id="21" name="CuadroTexto 20"/>
            <p:cNvSpPr txBox="1"/>
            <p:nvPr/>
          </p:nvSpPr>
          <p:spPr>
            <a:xfrm>
              <a:off x="2773518" y="2478803"/>
              <a:ext cx="260008" cy="246221"/>
            </a:xfrm>
            <a:prstGeom prst="rect">
              <a:avLst/>
            </a:prstGeom>
            <a:noFill/>
          </p:spPr>
          <p:txBody>
            <a:bodyPr wrap="none" rtlCol="0">
              <a:spAutoFit/>
            </a:bodyPr>
            <a:lstStyle/>
            <a:p>
              <a:r>
                <a:rPr lang="es-CO" sz="1000" dirty="0" smtClean="0">
                  <a:effectLst>
                    <a:outerShdw blurRad="38100" dist="38100" dir="2700000" algn="tl">
                      <a:srgbClr val="000000">
                        <a:alpha val="43137"/>
                      </a:srgbClr>
                    </a:outerShdw>
                  </a:effectLst>
                  <a:latin typeface="Arial Narrow" panose="020B0606020202030204" pitchFamily="34" charset="0"/>
                </a:rPr>
                <a:t>N</a:t>
              </a:r>
              <a:endParaRPr lang="es-CO" sz="1000" dirty="0">
                <a:effectLst>
                  <a:outerShdw blurRad="38100" dist="38100" dir="2700000" algn="tl">
                    <a:srgbClr val="000000">
                      <a:alpha val="43137"/>
                    </a:srgbClr>
                  </a:outerShdw>
                </a:effectLst>
                <a:latin typeface="Arial Narrow" panose="020B0606020202030204" pitchFamily="34" charset="0"/>
              </a:endParaRPr>
            </a:p>
          </p:txBody>
        </p:sp>
      </p:grpSp>
      <p:pic>
        <p:nvPicPr>
          <p:cNvPr id="6" name="Imagen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009" y="5709097"/>
            <a:ext cx="1595578" cy="720000"/>
          </a:xfrm>
          <a:prstGeom prst="rect">
            <a:avLst/>
          </a:prstGeom>
          <a:ln>
            <a:noFill/>
          </a:ln>
        </p:spPr>
      </p:pic>
      <p:grpSp>
        <p:nvGrpSpPr>
          <p:cNvPr id="3" name="Grupo 2"/>
          <p:cNvGrpSpPr/>
          <p:nvPr/>
        </p:nvGrpSpPr>
        <p:grpSpPr>
          <a:xfrm>
            <a:off x="3286579" y="5907711"/>
            <a:ext cx="2287158" cy="536464"/>
            <a:chOff x="3286579" y="5907711"/>
            <a:chExt cx="2287158" cy="536464"/>
          </a:xfrm>
        </p:grpSpPr>
        <p:pic>
          <p:nvPicPr>
            <p:cNvPr id="15" name="Imagen 14"/>
            <p:cNvPicPr>
              <a:picLocks noChangeAspect="1"/>
            </p:cNvPicPr>
            <p:nvPr/>
          </p:nvPicPr>
          <p:blipFill rotWithShape="1">
            <a:blip r:embed="rId6">
              <a:extLst>
                <a:ext uri="{28A0092B-C50C-407E-A947-70E740481C1C}">
                  <a14:useLocalDpi xmlns:a14="http://schemas.microsoft.com/office/drawing/2010/main" val="0"/>
                </a:ext>
              </a:extLst>
            </a:blip>
            <a:srcRect l="92756" t="16379" r="-1024" b="18797"/>
            <a:stretch/>
          </p:blipFill>
          <p:spPr>
            <a:xfrm rot="5400000">
              <a:off x="4320356" y="5061532"/>
              <a:ext cx="219603" cy="2287158"/>
            </a:xfrm>
            <a:prstGeom prst="rect">
              <a:avLst/>
            </a:prstGeom>
          </p:spPr>
        </p:pic>
        <p:sp>
          <p:nvSpPr>
            <p:cNvPr id="18" name="CuadroTexto 17"/>
            <p:cNvSpPr txBox="1"/>
            <p:nvPr/>
          </p:nvSpPr>
          <p:spPr>
            <a:xfrm>
              <a:off x="3286579" y="5907711"/>
              <a:ext cx="2287158" cy="200055"/>
            </a:xfrm>
            <a:prstGeom prst="rect">
              <a:avLst/>
            </a:prstGeom>
            <a:noFill/>
          </p:spPr>
          <p:txBody>
            <a:bodyPr wrap="square" rtlCol="0">
              <a:spAutoFit/>
            </a:bodyPr>
            <a:lstStyle/>
            <a:p>
              <a:pPr algn="ctr"/>
              <a:r>
                <a:rPr lang="es-CO" sz="700" b="1" dirty="0" smtClean="0">
                  <a:latin typeface="Arial Narrow" panose="020B0606020202030204" pitchFamily="34" charset="0"/>
                </a:rPr>
                <a:t>PRECIPITACIÓN EN mm</a:t>
              </a:r>
              <a:endParaRPr lang="es-CO" sz="700" b="1" dirty="0">
                <a:latin typeface="Arial Narrow" panose="020B0606020202030204" pitchFamily="34" charset="0"/>
              </a:endParaRPr>
            </a:p>
          </p:txBody>
        </p:sp>
        <p:sp>
          <p:nvSpPr>
            <p:cNvPr id="19" name="CuadroTexto 18"/>
            <p:cNvSpPr txBox="1"/>
            <p:nvPr/>
          </p:nvSpPr>
          <p:spPr>
            <a:xfrm>
              <a:off x="3286579" y="6259509"/>
              <a:ext cx="2287158" cy="184666"/>
            </a:xfrm>
            <a:prstGeom prst="rect">
              <a:avLst/>
            </a:prstGeom>
            <a:noFill/>
          </p:spPr>
          <p:txBody>
            <a:bodyPr wrap="square" rtlCol="0">
              <a:spAutoFit/>
            </a:bodyPr>
            <a:lstStyle/>
            <a:p>
              <a:pPr algn="ctr"/>
              <a:r>
                <a:rPr lang="es-CO" sz="600" i="1" dirty="0" smtClean="0">
                  <a:latin typeface="Arial Narrow" panose="020B0606020202030204" pitchFamily="34" charset="0"/>
                </a:rPr>
                <a:t>1 milímetro de precipitación equivale a 1 litro de lluvia por m</a:t>
              </a:r>
              <a:r>
                <a:rPr lang="es-CO" sz="600" i="1" baseline="30000" dirty="0" smtClean="0">
                  <a:latin typeface="Arial Narrow" panose="020B0606020202030204" pitchFamily="34" charset="0"/>
                </a:rPr>
                <a:t>2</a:t>
              </a:r>
              <a:endParaRPr lang="es-CO" sz="600" i="1" baseline="30000" dirty="0">
                <a:latin typeface="Arial Narrow" panose="020B0606020202030204" pitchFamily="34" charset="0"/>
              </a:endParaRPr>
            </a:p>
          </p:txBody>
        </p:sp>
      </p:grpSp>
      <p:cxnSp>
        <p:nvCxnSpPr>
          <p:cNvPr id="10" name="Conector recto 9"/>
          <p:cNvCxnSpPr/>
          <p:nvPr/>
        </p:nvCxnSpPr>
        <p:spPr>
          <a:xfrm>
            <a:off x="765087" y="1186795"/>
            <a:ext cx="0" cy="4860000"/>
          </a:xfrm>
          <a:prstGeom prst="line">
            <a:avLst/>
          </a:prstGeom>
          <a:ln>
            <a:solidFill>
              <a:schemeClr val="bg1">
                <a:lumMod val="7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406950427"/>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a de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ema de Office">
  <a:themeElements>
    <a:clrScheme name="Tema d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a de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Tema de Office">
  <a:themeElements>
    <a:clrScheme name="Tema d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a de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Tema de Office">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a de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14806</TotalTime>
  <Words>4884</Words>
  <Application>Microsoft Office PowerPoint</Application>
  <PresentationFormat>Personalizado</PresentationFormat>
  <Paragraphs>319</Paragraphs>
  <Slides>21</Slides>
  <Notes>0</Notes>
  <HiddenSlides>0</HiddenSlides>
  <MMClips>0</MMClips>
  <ScaleCrop>false</ScaleCrop>
  <HeadingPairs>
    <vt:vector size="6" baseType="variant">
      <vt:variant>
        <vt:lpstr>Fuentes usadas</vt:lpstr>
      </vt:variant>
      <vt:variant>
        <vt:i4>9</vt:i4>
      </vt:variant>
      <vt:variant>
        <vt:lpstr>Tema</vt:lpstr>
      </vt:variant>
      <vt:variant>
        <vt:i4>4</vt:i4>
      </vt:variant>
      <vt:variant>
        <vt:lpstr>Títulos de diapositiva</vt:lpstr>
      </vt:variant>
      <vt:variant>
        <vt:i4>21</vt:i4>
      </vt:variant>
    </vt:vector>
  </HeadingPairs>
  <TitlesOfParts>
    <vt:vector size="34" baseType="lpstr">
      <vt:lpstr>Arial</vt:lpstr>
      <vt:lpstr>Arial Narrow</vt:lpstr>
      <vt:lpstr>ArialNarrow</vt:lpstr>
      <vt:lpstr>Calibri</vt:lpstr>
      <vt:lpstr>Cambria</vt:lpstr>
      <vt:lpstr>PMingLiU</vt:lpstr>
      <vt:lpstr>Times New Roman</vt:lpstr>
      <vt:lpstr>Verdana</vt:lpstr>
      <vt:lpstr>Wingdings</vt:lpstr>
      <vt:lpstr>Tema de Office</vt:lpstr>
      <vt:lpstr>1_Tema de Office</vt:lpstr>
      <vt:lpstr>2_Tema de Office</vt:lpstr>
      <vt:lpstr>3_Tema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Mary Ootory</dc:creator>
  <cp:lastModifiedBy>Alberto Pardo Ojeda</cp:lastModifiedBy>
  <cp:revision>2749</cp:revision>
  <cp:lastPrinted>2016-04-12T13:55:03Z</cp:lastPrinted>
  <dcterms:created xsi:type="dcterms:W3CDTF">2015-07-24T16:23:26Z</dcterms:created>
  <dcterms:modified xsi:type="dcterms:W3CDTF">2017-06-03T17:05:56Z</dcterms:modified>
</cp:coreProperties>
</file>