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 id="2147483735" r:id="rId2"/>
    <p:sldMasterId id="2147483752" r:id="rId3"/>
    <p:sldMasterId id="2147483768" r:id="rId4"/>
  </p:sldMasterIdLst>
  <p:sldIdLst>
    <p:sldId id="256" r:id="rId5"/>
    <p:sldId id="266" r:id="rId6"/>
    <p:sldId id="257" r:id="rId7"/>
    <p:sldId id="294" r:id="rId8"/>
    <p:sldId id="275" r:id="rId9"/>
    <p:sldId id="319" r:id="rId10"/>
    <p:sldId id="345" r:id="rId11"/>
    <p:sldId id="356" r:id="rId12"/>
    <p:sldId id="259" r:id="rId13"/>
    <p:sldId id="341" r:id="rId14"/>
    <p:sldId id="378" r:id="rId15"/>
    <p:sldId id="370" r:id="rId16"/>
    <p:sldId id="379" r:id="rId17"/>
    <p:sldId id="328" r:id="rId18"/>
    <p:sldId id="380" r:id="rId19"/>
    <p:sldId id="367" r:id="rId20"/>
    <p:sldId id="373" r:id="rId21"/>
    <p:sldId id="374" r:id="rId22"/>
    <p:sldId id="375" r:id="rId23"/>
    <p:sldId id="359" r:id="rId24"/>
    <p:sldId id="295" r:id="rId25"/>
    <p:sldId id="288" r:id="rId26"/>
  </p:sldIdLst>
  <p:sldSz cx="6480175" cy="8388350"/>
  <p:notesSz cx="7010400" cy="9296400"/>
  <p:defaultTextStyle>
    <a:defPPr>
      <a:defRPr lang="es-CO"/>
    </a:defPPr>
    <a:lvl1pPr marL="0" algn="l" defTabSz="875355" rtl="0" eaLnBrk="1" latinLnBrk="0" hangingPunct="1">
      <a:defRPr sz="1723" kern="1200">
        <a:solidFill>
          <a:schemeClr val="tx1"/>
        </a:solidFill>
        <a:latin typeface="+mn-lt"/>
        <a:ea typeface="+mn-ea"/>
        <a:cs typeface="+mn-cs"/>
      </a:defRPr>
    </a:lvl1pPr>
    <a:lvl2pPr marL="437678" algn="l" defTabSz="875355" rtl="0" eaLnBrk="1" latinLnBrk="0" hangingPunct="1">
      <a:defRPr sz="1723" kern="1200">
        <a:solidFill>
          <a:schemeClr val="tx1"/>
        </a:solidFill>
        <a:latin typeface="+mn-lt"/>
        <a:ea typeface="+mn-ea"/>
        <a:cs typeface="+mn-cs"/>
      </a:defRPr>
    </a:lvl2pPr>
    <a:lvl3pPr marL="875355" algn="l" defTabSz="875355" rtl="0" eaLnBrk="1" latinLnBrk="0" hangingPunct="1">
      <a:defRPr sz="1723" kern="1200">
        <a:solidFill>
          <a:schemeClr val="tx1"/>
        </a:solidFill>
        <a:latin typeface="+mn-lt"/>
        <a:ea typeface="+mn-ea"/>
        <a:cs typeface="+mn-cs"/>
      </a:defRPr>
    </a:lvl3pPr>
    <a:lvl4pPr marL="1313033" algn="l" defTabSz="875355" rtl="0" eaLnBrk="1" latinLnBrk="0" hangingPunct="1">
      <a:defRPr sz="1723" kern="1200">
        <a:solidFill>
          <a:schemeClr val="tx1"/>
        </a:solidFill>
        <a:latin typeface="+mn-lt"/>
        <a:ea typeface="+mn-ea"/>
        <a:cs typeface="+mn-cs"/>
      </a:defRPr>
    </a:lvl4pPr>
    <a:lvl5pPr marL="1750710" algn="l" defTabSz="875355" rtl="0" eaLnBrk="1" latinLnBrk="0" hangingPunct="1">
      <a:defRPr sz="1723" kern="1200">
        <a:solidFill>
          <a:schemeClr val="tx1"/>
        </a:solidFill>
        <a:latin typeface="+mn-lt"/>
        <a:ea typeface="+mn-ea"/>
        <a:cs typeface="+mn-cs"/>
      </a:defRPr>
    </a:lvl5pPr>
    <a:lvl6pPr marL="2188388" algn="l" defTabSz="875355" rtl="0" eaLnBrk="1" latinLnBrk="0" hangingPunct="1">
      <a:defRPr sz="1723" kern="1200">
        <a:solidFill>
          <a:schemeClr val="tx1"/>
        </a:solidFill>
        <a:latin typeface="+mn-lt"/>
        <a:ea typeface="+mn-ea"/>
        <a:cs typeface="+mn-cs"/>
      </a:defRPr>
    </a:lvl6pPr>
    <a:lvl7pPr marL="2626065" algn="l" defTabSz="875355" rtl="0" eaLnBrk="1" latinLnBrk="0" hangingPunct="1">
      <a:defRPr sz="1723" kern="1200">
        <a:solidFill>
          <a:schemeClr val="tx1"/>
        </a:solidFill>
        <a:latin typeface="+mn-lt"/>
        <a:ea typeface="+mn-ea"/>
        <a:cs typeface="+mn-cs"/>
      </a:defRPr>
    </a:lvl7pPr>
    <a:lvl8pPr marL="3063743" algn="l" defTabSz="875355" rtl="0" eaLnBrk="1" latinLnBrk="0" hangingPunct="1">
      <a:defRPr sz="1723" kern="1200">
        <a:solidFill>
          <a:schemeClr val="tx1"/>
        </a:solidFill>
        <a:latin typeface="+mn-lt"/>
        <a:ea typeface="+mn-ea"/>
        <a:cs typeface="+mn-cs"/>
      </a:defRPr>
    </a:lvl8pPr>
    <a:lvl9pPr marL="3501420" algn="l" defTabSz="875355" rtl="0" eaLnBrk="1" latinLnBrk="0" hangingPunct="1">
      <a:defRPr sz="1723" kern="1200">
        <a:solidFill>
          <a:schemeClr val="tx1"/>
        </a:solidFill>
        <a:latin typeface="+mn-lt"/>
        <a:ea typeface="+mn-ea"/>
        <a:cs typeface="+mn-cs"/>
      </a:defRPr>
    </a:lvl9pPr>
  </p:defaultTextStyle>
  <p:extLst>
    <p:ext uri="{EFAFB233-063F-42B5-8137-9DF3F51BA10A}">
      <p15:sldGuideLst xmlns:p15="http://schemas.microsoft.com/office/powerpoint/2012/main">
        <p15:guide id="2" pos="2154" userDrawn="1">
          <p15:clr>
            <a:srgbClr val="A4A3A4"/>
          </p15:clr>
        </p15:guide>
        <p15:guide id="3" pos="284" userDrawn="1">
          <p15:clr>
            <a:srgbClr val="A4A3A4"/>
          </p15:clr>
        </p15:guide>
        <p15:guide id="4" orient="horz" pos="264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953C"/>
    <a:srgbClr val="996600"/>
    <a:srgbClr val="AC290F"/>
    <a:srgbClr val="006EB6"/>
    <a:srgbClr val="007CE0"/>
    <a:srgbClr val="6FBFEC"/>
    <a:srgbClr val="FFA800"/>
    <a:srgbClr val="0000FF"/>
    <a:srgbClr val="E56B2B"/>
    <a:srgbClr val="F0F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Estilo claro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5758FB7-9AC5-4552-8A53-C91805E547FA}" styleName="Estilo temático 1 - Énfasis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Estilo temático 1 - Énfasis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Estilo temático 2 - Énfasis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9012ECD-51FC-41F1-AA8D-1B2483CD663E}" styleName="Estilo claro 2 - Acento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Estilo claro 3 - Acento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775DCB02-9BB8-47FD-8907-85C794F793BA}" styleName="Estilo temático 1 - Énfasis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17292A2E-F333-43FB-9621-5CBBE7FDCDCB}" styleName="Estilo claro 2 - Acento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1E171933-4619-4E11-9A3F-F7608DF75F80}" styleName="Estilo medio 1 - Énfasis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B301B821-A1FF-4177-AEE7-76D212191A09}" styleName="Estilo medio 1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DCAF9ED-07DC-4A11-8D7F-57B35C25682E}" styleName="Estilo medio 1 - Énfasis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327F97BB-C833-4FB7-BDE5-3F7075034690}" styleName="Estilo temático 2 - Énfasis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Estilo temático 2 - Énfasis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F2DE63D5-997A-4646-A377-4702673A728D}" styleName="Estilo claro 2 - Acento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BDBED569-4797-4DF1-A0F4-6AAB3CD982D8}" styleName="Estilo claro 3 - Acento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FABFCF23-3B69-468F-B69F-88F6DE6A72F2}" styleName="Estilo medio 1 - Énfasis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5A111915-BE36-4E01-A7E5-04B1672EAD32}" styleName="Estilo claro 2 - Acento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10A1B5D5-9B99-4C35-A422-299274C87663}" styleName="Estilo medio 1 - Énfasis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068" autoAdjust="0"/>
    <p:restoredTop sz="96274" autoAdjust="0"/>
  </p:normalViewPr>
  <p:slideViewPr>
    <p:cSldViewPr>
      <p:cViewPr varScale="1">
        <p:scale>
          <a:sx n="93" d="100"/>
          <a:sy n="93" d="100"/>
        </p:scale>
        <p:origin x="2616" y="78"/>
      </p:cViewPr>
      <p:guideLst>
        <p:guide pos="2154"/>
        <p:guide pos="284"/>
        <p:guide orient="horz" pos="2642"/>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45000" cy="450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hyperlink" Target="https://www.youtube.com/watch?v=TTulFIbY5I8&amp;list=PLouP7beVf8Wmu_B-5ZCnE8uQ8vUBjVpZ8" TargetMode="Externa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hyperlink" Target="https://www.youtube.com/watch?v=TTulFIbY5I8&amp;list=PLouP7beVf8Wmu_B-5ZCnE8uQ8vUBjVpZ8" TargetMode="Externa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s://twitter.com/IDEAMColombia" TargetMode="External"/><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hyperlink" Target="https://twitter.com/IDEAMColombia" TargetMode="External"/><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8" Type="http://schemas.openxmlformats.org/officeDocument/2006/relationships/hyperlink" Target="http://institucional.ideam.gov.co/jsp/1189" TargetMode="External"/><Relationship Id="rId3" Type="http://schemas.openxmlformats.org/officeDocument/2006/relationships/image" Target="../media/image7.png"/><Relationship Id="rId7" Type="http://schemas.openxmlformats.org/officeDocument/2006/relationships/hyperlink" Target="http://institucional.ideam.gov.co/jsp/759" TargetMode="External"/><Relationship Id="rId2" Type="http://schemas.openxmlformats.org/officeDocument/2006/relationships/image" Target="../media/image17.jpg"/><Relationship Id="rId1" Type="http://schemas.openxmlformats.org/officeDocument/2006/relationships/slideMaster" Target="../slideMasters/slideMaster2.xml"/><Relationship Id="rId6" Type="http://schemas.openxmlformats.org/officeDocument/2006/relationships/hyperlink" Target="http://institucional.ideam.gov.co/jsp/2709" TargetMode="External"/><Relationship Id="rId5" Type="http://schemas.openxmlformats.org/officeDocument/2006/relationships/hyperlink" Target="http://institucional.ideam.gov.co/jsp/2708" TargetMode="External"/><Relationship Id="rId4" Type="http://schemas.microsoft.com/office/2007/relationships/hdphoto" Target="../media/hdphoto1.wdp"/></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8" Type="http://schemas.openxmlformats.org/officeDocument/2006/relationships/hyperlink" Target="https://twitter.com/IDEAMColombia" TargetMode="External"/><Relationship Id="rId3" Type="http://schemas.openxmlformats.org/officeDocument/2006/relationships/image" Target="../media/image18.png"/><Relationship Id="rId7" Type="http://schemas.openxmlformats.org/officeDocument/2006/relationships/image" Target="../media/image21.png"/><Relationship Id="rId2" Type="http://schemas.openxmlformats.org/officeDocument/2006/relationships/image" Target="../media/image14.jpg"/><Relationship Id="rId1" Type="http://schemas.openxmlformats.org/officeDocument/2006/relationships/slideMaster" Target="../slideMasters/slideMaster2.xml"/><Relationship Id="rId6" Type="http://schemas.openxmlformats.org/officeDocument/2006/relationships/hyperlink" Target="http://www.facebook.com/ideam.instituto" TargetMode="External"/><Relationship Id="rId11" Type="http://schemas.openxmlformats.org/officeDocument/2006/relationships/image" Target="../media/image23.png"/><Relationship Id="rId5" Type="http://schemas.openxmlformats.org/officeDocument/2006/relationships/image" Target="../media/image20.png"/><Relationship Id="rId10" Type="http://schemas.openxmlformats.org/officeDocument/2006/relationships/hyperlink" Target="http://www.youtube.com/user/Instituto" TargetMode="External"/><Relationship Id="rId4" Type="http://schemas.openxmlformats.org/officeDocument/2006/relationships/image" Target="../media/image19.png"/><Relationship Id="rId9" Type="http://schemas.openxmlformats.org/officeDocument/2006/relationships/image" Target="../media/image22.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hyperlink" Target="https://www.youtube.com/watch?v=TTulFIbY5I8&amp;list=PLouP7beVf8Wmu_B-5ZCnE8uQ8vUBjVpZ8" TargetMode="Externa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hyperlink" Target="https://twitter.com/IDEAMColombia" TargetMode="External"/><Relationship Id="rId2" Type="http://schemas.openxmlformats.org/officeDocument/2006/relationships/image" Target="../media/image4.jp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hyperlink" Target="https://twitter.com/IDEAMColombia" TargetMode="External"/><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8" Type="http://schemas.openxmlformats.org/officeDocument/2006/relationships/hyperlink" Target="http://institucional.ideam.gov.co/jsp/1189" TargetMode="External"/><Relationship Id="rId3" Type="http://schemas.openxmlformats.org/officeDocument/2006/relationships/image" Target="../media/image7.png"/><Relationship Id="rId7" Type="http://schemas.openxmlformats.org/officeDocument/2006/relationships/hyperlink" Target="http://institucional.ideam.gov.co/jsp/759" TargetMode="External"/><Relationship Id="rId2" Type="http://schemas.openxmlformats.org/officeDocument/2006/relationships/image" Target="../media/image6.jpg"/><Relationship Id="rId1" Type="http://schemas.openxmlformats.org/officeDocument/2006/relationships/slideMaster" Target="../slideMasters/slideMaster3.xml"/><Relationship Id="rId6" Type="http://schemas.openxmlformats.org/officeDocument/2006/relationships/hyperlink" Target="http://institucional.ideam.gov.co/jsp/2709" TargetMode="External"/><Relationship Id="rId5" Type="http://schemas.openxmlformats.org/officeDocument/2006/relationships/hyperlink" Target="http://institucional.ideam.gov.co/jsp/2708" TargetMode="External"/><Relationship Id="rId4" Type="http://schemas.microsoft.com/office/2007/relationships/hdphoto" Target="../media/hdphoto1.wdp"/></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hyperlink" Target="https://twitter.com/IDEAMColombia" TargetMode="External"/><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hyperlink" Target="https://www.youtube.com/watch?v=TTulFIbY5I8&amp;list=PLouP7beVf8Wmu_B-5ZCnE8uQ8vUBjVpZ8" TargetMode="External"/><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3" Type="http://schemas.openxmlformats.org/officeDocument/2006/relationships/hyperlink" Target="https://twitter.com/IDEAMColombia" TargetMode="External"/><Relationship Id="rId2" Type="http://schemas.openxmlformats.org/officeDocument/2006/relationships/image" Target="../media/image4.jp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3" Type="http://schemas.openxmlformats.org/officeDocument/2006/relationships/hyperlink" Target="https://twitter.com/IDEAMColombia" TargetMode="External"/><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twitter.com/IDEAMColombia" TargetMode="External"/><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8" Type="http://schemas.openxmlformats.org/officeDocument/2006/relationships/hyperlink" Target="http://institucional.ideam.gov.co/jsp/1189" TargetMode="External"/><Relationship Id="rId3" Type="http://schemas.openxmlformats.org/officeDocument/2006/relationships/image" Target="../media/image7.png"/><Relationship Id="rId7" Type="http://schemas.openxmlformats.org/officeDocument/2006/relationships/hyperlink" Target="http://institucional.ideam.gov.co/jsp/759" TargetMode="External"/><Relationship Id="rId2" Type="http://schemas.openxmlformats.org/officeDocument/2006/relationships/image" Target="../media/image6.jpg"/><Relationship Id="rId1" Type="http://schemas.openxmlformats.org/officeDocument/2006/relationships/slideMaster" Target="../slideMasters/slideMaster4.xml"/><Relationship Id="rId6" Type="http://schemas.openxmlformats.org/officeDocument/2006/relationships/hyperlink" Target="http://institucional.ideam.gov.co/jsp/2709" TargetMode="External"/><Relationship Id="rId5" Type="http://schemas.openxmlformats.org/officeDocument/2006/relationships/hyperlink" Target="http://institucional.ideam.gov.co/jsp/2708" TargetMode="External"/><Relationship Id="rId4" Type="http://schemas.microsoft.com/office/2007/relationships/hdphoto" Target="../media/hdphoto1.wdp"/></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8" Type="http://schemas.openxmlformats.org/officeDocument/2006/relationships/hyperlink" Target="http://institucional.ideam.gov.co/jsp/1189" TargetMode="External"/><Relationship Id="rId3" Type="http://schemas.openxmlformats.org/officeDocument/2006/relationships/image" Target="../media/image7.png"/><Relationship Id="rId7" Type="http://schemas.openxmlformats.org/officeDocument/2006/relationships/hyperlink" Target="http://institucional.ideam.gov.co/jsp/759" TargetMode="External"/><Relationship Id="rId2" Type="http://schemas.openxmlformats.org/officeDocument/2006/relationships/image" Target="../media/image6.jpg"/><Relationship Id="rId1" Type="http://schemas.openxmlformats.org/officeDocument/2006/relationships/slideMaster" Target="../slideMasters/slideMaster1.xml"/><Relationship Id="rId6" Type="http://schemas.openxmlformats.org/officeDocument/2006/relationships/hyperlink" Target="http://institucional.ideam.gov.co/jsp/2709" TargetMode="External"/><Relationship Id="rId5" Type="http://schemas.openxmlformats.org/officeDocument/2006/relationships/hyperlink" Target="http://institucional.ideam.gov.co/jsp/2708" TargetMode="External"/><Relationship Id="rId4" Type="http://schemas.microsoft.com/office/2007/relationships/hdphoto" Target="../media/hdphoto1.wdp"/></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Rectángulo 1">
            <a:hlinkClick r:id="rId2"/>
          </p:cNvPr>
          <p:cNvSpPr/>
          <p:nvPr userDrawn="1"/>
        </p:nvSpPr>
        <p:spPr>
          <a:xfrm>
            <a:off x="0" y="7299175"/>
            <a:ext cx="6480175" cy="1089175"/>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Tree>
    <p:extLst>
      <p:ext uri="{BB962C8B-B14F-4D97-AF65-F5344CB8AC3E}">
        <p14:creationId xmlns:p14="http://schemas.microsoft.com/office/powerpoint/2010/main" val="396806947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Diapositiva de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197066261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_Imagen con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381732169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Imagen con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486522626"/>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6_Imagen con título">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
            <a:ext cx="6480175" cy="8141634"/>
          </a:xfrm>
          <a:prstGeom prst="rect">
            <a:avLst/>
          </a:prstGeom>
        </p:spPr>
      </p:pic>
      <p:sp>
        <p:nvSpPr>
          <p:cNvPr id="2" name="Rectángulo 1"/>
          <p:cNvSpPr/>
          <p:nvPr userDrawn="1"/>
        </p:nvSpPr>
        <p:spPr>
          <a:xfrm>
            <a:off x="5250" y="7578350"/>
            <a:ext cx="6474926" cy="81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Tree>
    <p:extLst>
      <p:ext uri="{BB962C8B-B14F-4D97-AF65-F5344CB8AC3E}">
        <p14:creationId xmlns:p14="http://schemas.microsoft.com/office/powerpoint/2010/main" val="3197580560"/>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Imagen con título">
    <p:spTree>
      <p:nvGrpSpPr>
        <p:cNvPr id="1" name=""/>
        <p:cNvGrpSpPr/>
        <p:nvPr/>
      </p:nvGrpSpPr>
      <p:grpSpPr>
        <a:xfrm>
          <a:off x="0" y="0"/>
          <a:ext cx="0" cy="0"/>
          <a:chOff x="0" y="0"/>
          <a:chExt cx="0" cy="0"/>
        </a:xfrm>
      </p:grpSpPr>
      <p:pic>
        <p:nvPicPr>
          <p:cNvPr id="3" name="Imagen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15664929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5_Imagen con título">
    <p:spTree>
      <p:nvGrpSpPr>
        <p:cNvPr id="1" name=""/>
        <p:cNvGrpSpPr/>
        <p:nvPr/>
      </p:nvGrpSpPr>
      <p:grpSpPr>
        <a:xfrm>
          <a:off x="0" y="0"/>
          <a:ext cx="0" cy="0"/>
          <a:chOff x="0" y="0"/>
          <a:chExt cx="0" cy="0"/>
        </a:xfrm>
      </p:grpSpPr>
      <p:sp>
        <p:nvSpPr>
          <p:cNvPr id="14" name="Rectángulo 13"/>
          <p:cNvSpPr/>
          <p:nvPr userDrawn="1"/>
        </p:nvSpPr>
        <p:spPr>
          <a:xfrm>
            <a:off x="0" y="0"/>
            <a:ext cx="6480175" cy="8388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prstClr val="white"/>
              </a:solidFill>
            </a:endParaRPr>
          </a:p>
        </p:txBody>
      </p:sp>
      <p:pic>
        <p:nvPicPr>
          <p:cNvPr id="3" name="Imagen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18" y="-35825"/>
            <a:ext cx="6509590" cy="8424175"/>
          </a:xfrm>
          <a:prstGeom prst="rect">
            <a:avLst/>
          </a:prstGeom>
        </p:spPr>
      </p:pic>
    </p:spTree>
    <p:extLst>
      <p:ext uri="{BB962C8B-B14F-4D97-AF65-F5344CB8AC3E}">
        <p14:creationId xmlns:p14="http://schemas.microsoft.com/office/powerpoint/2010/main" val="581676926"/>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Rectángulo 1">
            <a:hlinkClick r:id="rId2"/>
          </p:cNvPr>
          <p:cNvSpPr/>
          <p:nvPr userDrawn="1"/>
        </p:nvSpPr>
        <p:spPr>
          <a:xfrm>
            <a:off x="0" y="7299175"/>
            <a:ext cx="6480175" cy="1089175"/>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prstClr val="white"/>
              </a:solidFill>
            </a:endParaRPr>
          </a:p>
        </p:txBody>
      </p:sp>
    </p:spTree>
    <p:extLst>
      <p:ext uri="{BB962C8B-B14F-4D97-AF65-F5344CB8AC3E}">
        <p14:creationId xmlns:p14="http://schemas.microsoft.com/office/powerpoint/2010/main" val="1015139992"/>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20204466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1_En blanco">
    <p:spTree>
      <p:nvGrpSpPr>
        <p:cNvPr id="1" name=""/>
        <p:cNvGrpSpPr/>
        <p:nvPr/>
      </p:nvGrpSpPr>
      <p:grpSpPr>
        <a:xfrm>
          <a:off x="0" y="0"/>
          <a:ext cx="0" cy="0"/>
          <a:chOff x="0" y="0"/>
          <a:chExt cx="0" cy="0"/>
        </a:xfrm>
      </p:grpSpPr>
      <p:pic>
        <p:nvPicPr>
          <p:cNvPr id="3" name="Imagen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1112726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ido con título">
    <p:spTree>
      <p:nvGrpSpPr>
        <p:cNvPr id="1" name=""/>
        <p:cNvGrpSpPr/>
        <p:nvPr/>
      </p:nvGrpSpPr>
      <p:grpSpPr>
        <a:xfrm>
          <a:off x="0" y="0"/>
          <a:ext cx="0" cy="0"/>
          <a:chOff x="0" y="0"/>
          <a:chExt cx="0" cy="0"/>
        </a:xfrm>
      </p:grpSpPr>
      <p:pic>
        <p:nvPicPr>
          <p:cNvPr id="6" name="Imagen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
        <p:nvSpPr>
          <p:cNvPr id="5" name="Rectángulo 4">
            <a:hlinkClick r:id="rId3"/>
          </p:cNvPr>
          <p:cNvSpPr/>
          <p:nvPr userDrawn="1"/>
        </p:nvSpPr>
        <p:spPr>
          <a:xfrm>
            <a:off x="0" y="324175"/>
            <a:ext cx="6480175" cy="765000"/>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prstClr val="white"/>
              </a:solidFill>
            </a:endParaRPr>
          </a:p>
        </p:txBody>
      </p:sp>
    </p:spTree>
    <p:extLst>
      <p:ext uri="{BB962C8B-B14F-4D97-AF65-F5344CB8AC3E}">
        <p14:creationId xmlns:p14="http://schemas.microsoft.com/office/powerpoint/2010/main" val="192266129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10454694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Contenido con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
        <p:nvSpPr>
          <p:cNvPr id="5" name="Rectángulo 4">
            <a:hlinkClick r:id="rId3"/>
          </p:cNvPr>
          <p:cNvSpPr/>
          <p:nvPr userDrawn="1"/>
        </p:nvSpPr>
        <p:spPr>
          <a:xfrm>
            <a:off x="0" y="324175"/>
            <a:ext cx="6480175" cy="765000"/>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prstClr val="white"/>
              </a:solidFill>
            </a:endParaRPr>
          </a:p>
        </p:txBody>
      </p:sp>
    </p:spTree>
    <p:extLst>
      <p:ext uri="{BB962C8B-B14F-4D97-AF65-F5344CB8AC3E}">
        <p14:creationId xmlns:p14="http://schemas.microsoft.com/office/powerpoint/2010/main" val="2546578426"/>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n con título">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grpSp>
        <p:nvGrpSpPr>
          <p:cNvPr id="3" name="Grupo 2"/>
          <p:cNvGrpSpPr/>
          <p:nvPr userDrawn="1"/>
        </p:nvGrpSpPr>
        <p:grpSpPr>
          <a:xfrm>
            <a:off x="65661" y="6158382"/>
            <a:ext cx="6324426" cy="2535793"/>
            <a:chOff x="101449" y="6129175"/>
            <a:chExt cx="6264830" cy="2511898"/>
          </a:xfrm>
        </p:grpSpPr>
        <p:pic>
          <p:nvPicPr>
            <p:cNvPr id="4" name="Imagen 3"/>
            <p:cNvPicPr>
              <a:picLocks noChangeAspect="1"/>
            </p:cNvPicPr>
            <p:nvPr/>
          </p:nvPicPr>
          <p:blipFill>
            <a:blip r:embed="rId3">
              <a:extLst>
                <a:ext uri="{BEBA8EAE-BF5A-486C-A8C5-ECC9F3942E4B}">
                  <a14:imgProps xmlns:a14="http://schemas.microsoft.com/office/drawing/2010/main">
                    <a14:imgLayer r:embed="rId4">
                      <a14:imgEffect>
                        <a14:colorTemperature colorTemp="115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101449" y="6129175"/>
              <a:ext cx="6264830" cy="2511898"/>
            </a:xfrm>
            <a:prstGeom prst="rect">
              <a:avLst/>
            </a:prstGeom>
            <a:effectLst>
              <a:glow>
                <a:schemeClr val="accent1"/>
              </a:glow>
            </a:effectLst>
          </p:spPr>
        </p:pic>
        <p:sp>
          <p:nvSpPr>
            <p:cNvPr id="5" name="CuadroTexto 4"/>
            <p:cNvSpPr txBox="1"/>
            <p:nvPr/>
          </p:nvSpPr>
          <p:spPr>
            <a:xfrm>
              <a:off x="521077" y="6579175"/>
              <a:ext cx="5443865" cy="348813"/>
            </a:xfrm>
            <a:prstGeom prst="rect">
              <a:avLst/>
            </a:prstGeom>
            <a:noFill/>
          </p:spPr>
          <p:txBody>
            <a:bodyPr wrap="square" rtlCol="0">
              <a:spAutoFit/>
            </a:bodyPr>
            <a:lstStyle/>
            <a:p>
              <a:pPr algn="ctr">
                <a:lnSpc>
                  <a:spcPts val="1958"/>
                </a:lnSpc>
              </a:pPr>
              <a:r>
                <a:rPr lang="es-CO" sz="2048" b="1" dirty="0">
                  <a:solidFill>
                    <a:srgbClr val="14314C"/>
                  </a:solidFill>
                </a:rPr>
                <a:t>ALERTAS VIGENTES E INFORMACIÓN ADICIONAL</a:t>
              </a:r>
            </a:p>
          </p:txBody>
        </p:sp>
        <p:sp>
          <p:nvSpPr>
            <p:cNvPr id="6" name="CuadroTexto 5"/>
            <p:cNvSpPr txBox="1"/>
            <p:nvPr/>
          </p:nvSpPr>
          <p:spPr>
            <a:xfrm>
              <a:off x="539463" y="6909943"/>
              <a:ext cx="5438821" cy="1045844"/>
            </a:xfrm>
            <a:prstGeom prst="rect">
              <a:avLst/>
            </a:prstGeom>
            <a:noFill/>
          </p:spPr>
          <p:txBody>
            <a:bodyPr wrap="square" rtlCol="0">
              <a:spAutoFit/>
            </a:bodyPr>
            <a:lstStyle/>
            <a:p>
              <a:r>
                <a:rPr lang="es-CO" sz="890" dirty="0">
                  <a:solidFill>
                    <a:prstClr val="black"/>
                  </a:solidFill>
                  <a:latin typeface="Arial Narrow" panose="020B0606020202030204" pitchFamily="34" charset="0"/>
                </a:rPr>
                <a:t>Para mayor información sobre el pronóstico del estado del tiempo, informes técnicos diarios, comunicados especiales, mapas diarios de temperaturas máximas y mínimas e información diaria de precipitación se sugiere consultar los siguientes enlaces:</a:t>
              </a:r>
            </a:p>
            <a:p>
              <a:r>
                <a:rPr lang="es-CO" sz="890" dirty="0">
                  <a:solidFill>
                    <a:prstClr val="black"/>
                  </a:solidFill>
                  <a:latin typeface="Arial Narrow" panose="020B0606020202030204" pitchFamily="34" charset="0"/>
                </a:rPr>
                <a:t> </a:t>
              </a:r>
            </a:p>
            <a:p>
              <a:pPr marL="152618" indent="-152618">
                <a:buFont typeface="Wingdings" panose="05000000000000000000" pitchFamily="2" charset="2"/>
                <a:buChar char="§"/>
              </a:pPr>
              <a:r>
                <a:rPr lang="es-CO" sz="890" dirty="0">
                  <a:solidFill>
                    <a:prstClr val="black"/>
                  </a:solidFill>
                  <a:latin typeface="Arial Narrow" panose="020B0606020202030204" pitchFamily="34" charset="0"/>
                  <a:hlinkClick r:id="rId5"/>
                </a:rPr>
                <a:t>MAPA DIARIO DE TEMPERATURA MÁXIMA.</a:t>
              </a:r>
              <a:endParaRPr lang="es-CO" sz="890" dirty="0">
                <a:solidFill>
                  <a:prstClr val="black"/>
                </a:solidFill>
                <a:latin typeface="Arial Narrow" panose="020B0606020202030204" pitchFamily="34" charset="0"/>
              </a:endParaRPr>
            </a:p>
            <a:p>
              <a:pPr marL="152618" indent="-152618">
                <a:buFont typeface="Wingdings" panose="05000000000000000000" pitchFamily="2" charset="2"/>
                <a:buChar char="§"/>
              </a:pPr>
              <a:r>
                <a:rPr lang="es-CO" sz="890" dirty="0">
                  <a:solidFill>
                    <a:prstClr val="black"/>
                  </a:solidFill>
                  <a:latin typeface="Arial Narrow" panose="020B0606020202030204" pitchFamily="34" charset="0"/>
                  <a:hlinkClick r:id="rId6"/>
                </a:rPr>
                <a:t>MAPA DIARIO DE TEMPERATURA MÍNIMA.</a:t>
              </a:r>
              <a:endParaRPr lang="es-CO" sz="890" dirty="0">
                <a:solidFill>
                  <a:prstClr val="black"/>
                </a:solidFill>
                <a:latin typeface="Arial Narrow" panose="020B0606020202030204" pitchFamily="34" charset="0"/>
              </a:endParaRPr>
            </a:p>
            <a:p>
              <a:pPr marL="152618" indent="-152618">
                <a:buFont typeface="Wingdings" panose="05000000000000000000" pitchFamily="2" charset="2"/>
                <a:buChar char="§"/>
              </a:pPr>
              <a:r>
                <a:rPr lang="es-CO" sz="890" dirty="0">
                  <a:solidFill>
                    <a:prstClr val="black"/>
                  </a:solidFill>
                  <a:latin typeface="Arial Narrow" panose="020B0606020202030204" pitchFamily="34" charset="0"/>
                  <a:hlinkClick r:id="rId7"/>
                </a:rPr>
                <a:t>INFORMACIÓN DIARIA DE PRECIPITACIÓN Y TEMPERATURA DE LOS PRINCIPALES AEROPUERTOS DEL PAÍS.</a:t>
              </a:r>
              <a:endParaRPr lang="es-CO" sz="890" dirty="0">
                <a:solidFill>
                  <a:prstClr val="black"/>
                </a:solidFill>
                <a:latin typeface="Arial Narrow" panose="020B0606020202030204" pitchFamily="34" charset="0"/>
              </a:endParaRPr>
            </a:p>
            <a:p>
              <a:pPr marL="152618" indent="-152618">
                <a:buFont typeface="Wingdings" panose="05000000000000000000" pitchFamily="2" charset="2"/>
                <a:buChar char="§"/>
              </a:pPr>
              <a:r>
                <a:rPr lang="es-CO" sz="890" dirty="0">
                  <a:solidFill>
                    <a:prstClr val="black"/>
                  </a:solidFill>
                  <a:latin typeface="Arial Narrow" panose="020B0606020202030204" pitchFamily="34" charset="0"/>
                  <a:hlinkClick r:id="rId8"/>
                </a:rPr>
                <a:t>MOSAICO MAPAS DE PRECIPITACIÓN DIARIA EN MILÍMETROS.</a:t>
              </a:r>
              <a:endParaRPr lang="es-CO" sz="890" dirty="0">
                <a:solidFill>
                  <a:prstClr val="black"/>
                </a:solidFill>
                <a:latin typeface="Arial Narrow" panose="020B0606020202030204" pitchFamily="34" charset="0"/>
              </a:endParaRPr>
            </a:p>
          </p:txBody>
        </p:sp>
      </p:grpSp>
    </p:spTree>
    <p:extLst>
      <p:ext uri="{BB962C8B-B14F-4D97-AF65-F5344CB8AC3E}">
        <p14:creationId xmlns:p14="http://schemas.microsoft.com/office/powerpoint/2010/main" val="1783373663"/>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ítulo y texto vertical">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7007377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Título y texto vertical">
    <p:spTree>
      <p:nvGrpSpPr>
        <p:cNvPr id="1" name=""/>
        <p:cNvGrpSpPr/>
        <p:nvPr/>
      </p:nvGrpSpPr>
      <p:grpSpPr>
        <a:xfrm>
          <a:off x="0" y="0"/>
          <a:ext cx="0" cy="0"/>
          <a:chOff x="0" y="0"/>
          <a:chExt cx="0" cy="0"/>
        </a:xfrm>
      </p:grpSpPr>
      <p:pic>
        <p:nvPicPr>
          <p:cNvPr id="3" name="Imagen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38342191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ítulo vertical y texto">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336985969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Diapositiva de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40259493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Imagen con título">
    <p:spTree>
      <p:nvGrpSpPr>
        <p:cNvPr id="1" name=""/>
        <p:cNvGrpSpPr/>
        <p:nvPr/>
      </p:nvGrpSpPr>
      <p:grpSpPr>
        <a:xfrm>
          <a:off x="0" y="0"/>
          <a:ext cx="0" cy="0"/>
          <a:chOff x="0" y="0"/>
          <a:chExt cx="0" cy="0"/>
        </a:xfrm>
      </p:grpSpPr>
      <p:pic>
        <p:nvPicPr>
          <p:cNvPr id="3" name="Imagen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2679452634"/>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8_Imagen con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180595677"/>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7_Imagen con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3524994330"/>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6_Imagen con título">
    <p:spTree>
      <p:nvGrpSpPr>
        <p:cNvPr id="1" name=""/>
        <p:cNvGrpSpPr/>
        <p:nvPr/>
      </p:nvGrpSpPr>
      <p:grpSpPr>
        <a:xfrm>
          <a:off x="0" y="0"/>
          <a:ext cx="0" cy="0"/>
          <a:chOff x="0" y="0"/>
          <a:chExt cx="0" cy="0"/>
        </a:xfrm>
      </p:grpSpPr>
      <p:sp>
        <p:nvSpPr>
          <p:cNvPr id="14" name="CuadroTexto 13"/>
          <p:cNvSpPr txBox="1"/>
          <p:nvPr userDrawn="1"/>
        </p:nvSpPr>
        <p:spPr>
          <a:xfrm>
            <a:off x="1035087" y="1539175"/>
            <a:ext cx="5085000" cy="3493264"/>
          </a:xfrm>
          <a:prstGeom prst="rect">
            <a:avLst/>
          </a:prstGeom>
          <a:noFill/>
        </p:spPr>
        <p:txBody>
          <a:bodyPr wrap="square" rtlCol="0">
            <a:spAutoFit/>
          </a:bodyPr>
          <a:lstStyle/>
          <a:p>
            <a:pPr algn="just"/>
            <a:r>
              <a:rPr lang="es-CO" sz="1100" b="1" dirty="0">
                <a:solidFill>
                  <a:srgbClr val="C00000"/>
                </a:solidFill>
                <a:latin typeface="Arial Narrow" panose="020B0606020202030204" pitchFamily="34" charset="0"/>
              </a:rPr>
              <a:t>ALERTA ROJA. PARA TOMAR ACCIÓN</a:t>
            </a:r>
            <a:r>
              <a:rPr lang="es-ES" sz="1100" dirty="0">
                <a:solidFill>
                  <a:srgbClr val="C00000"/>
                </a:solidFill>
                <a:latin typeface="Arial Narrow" panose="020B0606020202030204" pitchFamily="34" charset="0"/>
              </a:rPr>
              <a:t>  </a:t>
            </a:r>
            <a:r>
              <a:rPr lang="es-ES" sz="1100" dirty="0">
                <a:solidFill>
                  <a:prstClr val="black"/>
                </a:solidFill>
                <a:latin typeface="Arial Narrow" panose="020B0606020202030204" pitchFamily="34" charset="0"/>
              </a:rPr>
              <a:t>Advierte </a:t>
            </a:r>
            <a:r>
              <a:rPr lang="es-ES" sz="1100" dirty="0" smtClean="0">
                <a:solidFill>
                  <a:prstClr val="black"/>
                </a:solidFill>
                <a:latin typeface="Arial Narrow" panose="020B0606020202030204" pitchFamily="34" charset="0"/>
              </a:rPr>
              <a:t>al Sistema Nacional de Gestión del Riesgo de Desastres sobre el peligro de un </a:t>
            </a:r>
            <a:r>
              <a:rPr lang="es-ES" sz="1100" dirty="0">
                <a:solidFill>
                  <a:prstClr val="black"/>
                </a:solidFill>
                <a:latin typeface="Arial Narrow" panose="020B0606020202030204" pitchFamily="34" charset="0"/>
              </a:rPr>
              <a:t>fenómeno </a:t>
            </a:r>
            <a:r>
              <a:rPr lang="es-ES" sz="1100" dirty="0" smtClean="0">
                <a:solidFill>
                  <a:prstClr val="black"/>
                </a:solidFill>
                <a:latin typeface="Arial Narrow" panose="020B0606020202030204" pitchFamily="34" charset="0"/>
              </a:rPr>
              <a:t>y sus efectos adversos </a:t>
            </a:r>
            <a:r>
              <a:rPr lang="es-ES" sz="1100" dirty="0">
                <a:solidFill>
                  <a:prstClr val="black"/>
                </a:solidFill>
                <a:latin typeface="Arial Narrow" panose="020B0606020202030204" pitchFamily="34" charset="0"/>
              </a:rPr>
              <a:t>sobre la </a:t>
            </a:r>
            <a:r>
              <a:rPr lang="es-ES" sz="1100" dirty="0" smtClean="0">
                <a:solidFill>
                  <a:prstClr val="black"/>
                </a:solidFill>
                <a:latin typeface="Arial Narrow" panose="020B0606020202030204" pitchFamily="34" charset="0"/>
              </a:rPr>
              <a:t>población. </a:t>
            </a:r>
            <a:r>
              <a:rPr lang="es-ES" sz="1100" dirty="0">
                <a:solidFill>
                  <a:prstClr val="black"/>
                </a:solidFill>
                <a:latin typeface="Arial Narrow" panose="020B0606020202030204" pitchFamily="34" charset="0"/>
              </a:rPr>
              <a:t>Se emite una alerta sólo cuando la identificación de un evento extraordinario </a:t>
            </a:r>
            <a:r>
              <a:rPr lang="es-CO" sz="1100" dirty="0">
                <a:solidFill>
                  <a:prstClr val="black"/>
                </a:solidFill>
                <a:latin typeface="Arial Narrow" panose="020B0606020202030204" pitchFamily="34" charset="0"/>
              </a:rPr>
              <a:t>indique la </a:t>
            </a:r>
            <a:r>
              <a:rPr lang="es-CO" sz="1100" dirty="0" smtClean="0">
                <a:solidFill>
                  <a:prstClr val="black"/>
                </a:solidFill>
                <a:latin typeface="Arial Narrow" panose="020B0606020202030204" pitchFamily="34" charset="0"/>
              </a:rPr>
              <a:t>amenaza </a:t>
            </a:r>
            <a:r>
              <a:rPr lang="es-CO" sz="1100" dirty="0">
                <a:solidFill>
                  <a:prstClr val="black"/>
                </a:solidFill>
                <a:latin typeface="Arial Narrow" panose="020B0606020202030204" pitchFamily="34" charset="0"/>
              </a:rPr>
              <a:t>inminente </a:t>
            </a:r>
            <a:r>
              <a:rPr lang="es-CO" sz="1100" dirty="0" smtClean="0">
                <a:solidFill>
                  <a:prstClr val="black"/>
                </a:solidFill>
                <a:latin typeface="Arial Narrow" panose="020B0606020202030204" pitchFamily="34" charset="0"/>
              </a:rPr>
              <a:t>y cuando la gravedad del fenómeno requiera atención prioritaria de los comités departamentales y locales.</a:t>
            </a:r>
            <a:endParaRPr lang="es-CO" sz="1100" dirty="0">
              <a:solidFill>
                <a:prstClr val="black"/>
              </a:solidFill>
              <a:latin typeface="Arial Narrow" panose="020B0606020202030204" pitchFamily="34" charset="0"/>
            </a:endParaRPr>
          </a:p>
          <a:p>
            <a:pPr algn="just"/>
            <a:endParaRPr lang="es-CO" sz="800" dirty="0" smtClean="0">
              <a:solidFill>
                <a:srgbClr val="ED7D31"/>
              </a:solidFill>
              <a:latin typeface="Arial Narrow" panose="020B0606020202030204" pitchFamily="34" charset="0"/>
            </a:endParaRPr>
          </a:p>
          <a:p>
            <a:pPr algn="just"/>
            <a:endParaRPr lang="es-CO" sz="800" dirty="0" smtClean="0">
              <a:solidFill>
                <a:srgbClr val="ED7D31"/>
              </a:solidFill>
              <a:latin typeface="Arial Narrow" panose="020B0606020202030204" pitchFamily="34" charset="0"/>
            </a:endParaRPr>
          </a:p>
          <a:p>
            <a:pPr algn="just"/>
            <a:endParaRPr lang="es-CO" sz="800" dirty="0">
              <a:solidFill>
                <a:srgbClr val="ED7D31"/>
              </a:solidFill>
              <a:latin typeface="Arial Narrow" panose="020B0606020202030204" pitchFamily="34" charset="0"/>
            </a:endParaRPr>
          </a:p>
          <a:p>
            <a:pPr algn="just"/>
            <a:r>
              <a:rPr lang="es-ES" sz="1100" b="1" dirty="0">
                <a:solidFill>
                  <a:srgbClr val="ED7D31"/>
                </a:solidFill>
                <a:latin typeface="Arial Narrow" panose="020B0606020202030204" pitchFamily="34" charset="0"/>
              </a:rPr>
              <a:t>ALERTA NARANJA. PARA PREPARARSE  </a:t>
            </a:r>
            <a:r>
              <a:rPr lang="es-ES" sz="1100" dirty="0">
                <a:solidFill>
                  <a:prstClr val="black"/>
                </a:solidFill>
                <a:latin typeface="Arial Narrow" panose="020B0606020202030204" pitchFamily="34" charset="0"/>
              </a:rPr>
              <a:t>Indica la </a:t>
            </a:r>
            <a:r>
              <a:rPr lang="es-ES" sz="1100" dirty="0" smtClean="0">
                <a:solidFill>
                  <a:prstClr val="black"/>
                </a:solidFill>
                <a:latin typeface="Arial Narrow" panose="020B0606020202030204" pitchFamily="34" charset="0"/>
              </a:rPr>
              <a:t>amenaza </a:t>
            </a:r>
            <a:r>
              <a:rPr lang="es-ES" sz="1100" dirty="0">
                <a:solidFill>
                  <a:prstClr val="black"/>
                </a:solidFill>
                <a:latin typeface="Arial Narrow" panose="020B0606020202030204" pitchFamily="34" charset="0"/>
              </a:rPr>
              <a:t>de un fenómeno. No implica </a:t>
            </a:r>
            <a:r>
              <a:rPr lang="es-ES" sz="1100" dirty="0" smtClean="0">
                <a:solidFill>
                  <a:prstClr val="black"/>
                </a:solidFill>
                <a:latin typeface="Arial Narrow" panose="020B0606020202030204" pitchFamily="34" charset="0"/>
              </a:rPr>
              <a:t>riesgo inmediato por lo que </a:t>
            </a:r>
            <a:r>
              <a:rPr lang="es-ES" sz="1100" dirty="0">
                <a:solidFill>
                  <a:prstClr val="black"/>
                </a:solidFill>
                <a:latin typeface="Arial Narrow" panose="020B0606020202030204" pitchFamily="34" charset="0"/>
              </a:rPr>
              <a:t>es catalogado como un mensaje para informarse y prepararse. El aviso implica vigilancia continua ya que las condiciones son propicias para el desarrollo de un </a:t>
            </a:r>
            <a:r>
              <a:rPr lang="es-ES" sz="1100" dirty="0" smtClean="0">
                <a:solidFill>
                  <a:prstClr val="black"/>
                </a:solidFill>
                <a:latin typeface="Arial Narrow" panose="020B0606020202030204" pitchFamily="34" charset="0"/>
              </a:rPr>
              <a:t>suceso natural.</a:t>
            </a:r>
            <a:endParaRPr lang="es-CO" sz="1100" dirty="0" smtClean="0">
              <a:solidFill>
                <a:prstClr val="black"/>
              </a:solidFill>
              <a:latin typeface="Arial Narrow" panose="020B0606020202030204" pitchFamily="34" charset="0"/>
            </a:endParaRPr>
          </a:p>
          <a:p>
            <a:pPr algn="just"/>
            <a:endParaRPr lang="es-CO" sz="800" dirty="0" smtClean="0">
              <a:solidFill>
                <a:srgbClr val="FFC000"/>
              </a:solidFill>
              <a:latin typeface="Arial Narrow" panose="020B0606020202030204" pitchFamily="34" charset="0"/>
            </a:endParaRPr>
          </a:p>
          <a:p>
            <a:pPr algn="just"/>
            <a:r>
              <a:rPr lang="es-CO" sz="800" dirty="0">
                <a:solidFill>
                  <a:srgbClr val="FFC000"/>
                </a:solidFill>
                <a:latin typeface="Arial Narrow" panose="020B0606020202030204" pitchFamily="34" charset="0"/>
              </a:rPr>
              <a:t> </a:t>
            </a:r>
            <a:endParaRPr lang="es-CO" sz="800" dirty="0" smtClean="0">
              <a:solidFill>
                <a:srgbClr val="FFC000"/>
              </a:solidFill>
              <a:latin typeface="Arial Narrow" panose="020B0606020202030204" pitchFamily="34" charset="0"/>
            </a:endParaRPr>
          </a:p>
          <a:p>
            <a:pPr algn="just"/>
            <a:endParaRPr lang="es-CO" sz="800" dirty="0">
              <a:solidFill>
                <a:srgbClr val="FFC000"/>
              </a:solidFill>
              <a:latin typeface="Arial Narrow" panose="020B0606020202030204" pitchFamily="34" charset="0"/>
            </a:endParaRPr>
          </a:p>
          <a:p>
            <a:pPr algn="just"/>
            <a:r>
              <a:rPr lang="es-ES" sz="1100" b="1" dirty="0">
                <a:solidFill>
                  <a:srgbClr val="FFC000"/>
                </a:solidFill>
                <a:latin typeface="Arial Narrow" panose="020B0606020202030204" pitchFamily="34" charset="0"/>
              </a:rPr>
              <a:t>ALERTA AMARILLA. PARA INFORMARSE</a:t>
            </a:r>
            <a:r>
              <a:rPr lang="es-ES" sz="1100" dirty="0">
                <a:solidFill>
                  <a:srgbClr val="FFC000"/>
                </a:solidFill>
                <a:latin typeface="Arial Narrow" panose="020B0606020202030204" pitchFamily="34" charset="0"/>
              </a:rPr>
              <a:t> </a:t>
            </a:r>
            <a:r>
              <a:rPr lang="es-ES" sz="1100" dirty="0" smtClean="0">
                <a:solidFill>
                  <a:prstClr val="black"/>
                </a:solidFill>
                <a:latin typeface="Arial Narrow" panose="020B0606020202030204" pitchFamily="34" charset="0"/>
              </a:rPr>
              <a:t>Se emite cuando las condiciones hidrometeorológicas son favorables para la ocurrencia de un fenómeno</a:t>
            </a:r>
            <a:r>
              <a:rPr lang="es-ES" sz="1100" baseline="0" dirty="0" smtClean="0">
                <a:solidFill>
                  <a:prstClr val="black"/>
                </a:solidFill>
                <a:latin typeface="Arial Narrow" panose="020B0606020202030204" pitchFamily="34" charset="0"/>
              </a:rPr>
              <a:t> natural y pueden aumentar el riesgo según los pronósticos</a:t>
            </a:r>
            <a:r>
              <a:rPr lang="es-ES" sz="1100" dirty="0" smtClean="0">
                <a:solidFill>
                  <a:prstClr val="black"/>
                </a:solidFill>
                <a:latin typeface="Arial Narrow" panose="020B0606020202030204" pitchFamily="34" charset="0"/>
              </a:rPr>
              <a:t>. </a:t>
            </a:r>
            <a:r>
              <a:rPr lang="es-ES" sz="1100" dirty="0">
                <a:solidFill>
                  <a:prstClr val="black"/>
                </a:solidFill>
                <a:latin typeface="Arial Narrow" panose="020B0606020202030204" pitchFamily="34" charset="0"/>
              </a:rPr>
              <a:t>Por sus </a:t>
            </a:r>
            <a:r>
              <a:rPr lang="es-ES" sz="1100" dirty="0" smtClean="0">
                <a:solidFill>
                  <a:prstClr val="black"/>
                </a:solidFill>
                <a:latin typeface="Arial Narrow" panose="020B0606020202030204" pitchFamily="34" charset="0"/>
              </a:rPr>
              <a:t>características, este nivel está</a:t>
            </a:r>
            <a:r>
              <a:rPr lang="es-ES" sz="1100" baseline="0" dirty="0" smtClean="0">
                <a:solidFill>
                  <a:prstClr val="black"/>
                </a:solidFill>
                <a:latin typeface="Arial Narrow" panose="020B0606020202030204" pitchFamily="34" charset="0"/>
              </a:rPr>
              <a:t> encaminado </a:t>
            </a:r>
            <a:r>
              <a:rPr lang="es-ES" sz="1100" dirty="0" smtClean="0">
                <a:solidFill>
                  <a:prstClr val="black"/>
                </a:solidFill>
                <a:latin typeface="Arial Narrow" panose="020B0606020202030204" pitchFamily="34" charset="0"/>
              </a:rPr>
              <a:t>a informar. </a:t>
            </a:r>
            <a:endParaRPr lang="es-CO" sz="1100" dirty="0">
              <a:solidFill>
                <a:prstClr val="black"/>
              </a:solidFill>
              <a:latin typeface="Arial Narrow" panose="020B0606020202030204" pitchFamily="34" charset="0"/>
            </a:endParaRPr>
          </a:p>
          <a:p>
            <a:pPr algn="just"/>
            <a:r>
              <a:rPr lang="es-ES" sz="800" dirty="0">
                <a:solidFill>
                  <a:prstClr val="black"/>
                </a:solidFill>
                <a:latin typeface="Arial Narrow" panose="020B0606020202030204" pitchFamily="34" charset="0"/>
              </a:rPr>
              <a:t> </a:t>
            </a:r>
            <a:endParaRPr lang="es-CO" sz="800" dirty="0">
              <a:solidFill>
                <a:prstClr val="black"/>
              </a:solidFill>
              <a:latin typeface="Arial Narrow" panose="020B0606020202030204" pitchFamily="34" charset="0"/>
            </a:endParaRPr>
          </a:p>
          <a:p>
            <a:pPr algn="just"/>
            <a:r>
              <a:rPr lang="es-ES" sz="1100" b="1" dirty="0">
                <a:solidFill>
                  <a:srgbClr val="00B050"/>
                </a:solidFill>
                <a:latin typeface="Arial Narrow" panose="020B0606020202030204" pitchFamily="34" charset="0"/>
              </a:rPr>
              <a:t>CONDICIONES NORMALES </a:t>
            </a:r>
            <a:r>
              <a:rPr lang="es-ES" sz="1100" dirty="0">
                <a:solidFill>
                  <a:prstClr val="black"/>
                </a:solidFill>
                <a:latin typeface="Arial Narrow" panose="020B0606020202030204" pitchFamily="34" charset="0"/>
              </a:rPr>
              <a:t>Indica que no existe ninguna clase de alerta para la región o zona mencionada.</a:t>
            </a:r>
            <a:endParaRPr lang="es-CO" sz="1100" dirty="0">
              <a:solidFill>
                <a:prstClr val="black"/>
              </a:solidFill>
              <a:latin typeface="Arial Narrow" panose="020B0606020202030204" pitchFamily="34" charset="0"/>
            </a:endParaRPr>
          </a:p>
        </p:txBody>
      </p:sp>
      <p:pic>
        <p:nvPicPr>
          <p:cNvPr id="8" name="Imagen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
            <a:ext cx="6480175" cy="8141634"/>
          </a:xfrm>
          <a:prstGeom prst="rect">
            <a:avLst/>
          </a:prstGeom>
        </p:spPr>
      </p:pic>
      <p:sp>
        <p:nvSpPr>
          <p:cNvPr id="2" name="Rectángulo 1"/>
          <p:cNvSpPr/>
          <p:nvPr userDrawn="1"/>
        </p:nvSpPr>
        <p:spPr>
          <a:xfrm>
            <a:off x="5250" y="7578350"/>
            <a:ext cx="6474926" cy="81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prstClr val="white"/>
              </a:solidFill>
            </a:endParaRPr>
          </a:p>
        </p:txBody>
      </p:sp>
      <p:sp>
        <p:nvSpPr>
          <p:cNvPr id="4" name="Rectángulo 3"/>
          <p:cNvSpPr/>
          <p:nvPr userDrawn="1"/>
        </p:nvSpPr>
        <p:spPr>
          <a:xfrm>
            <a:off x="5250" y="7578350"/>
            <a:ext cx="6474926" cy="81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prstClr val="white"/>
              </a:solidFill>
            </a:endParaRPr>
          </a:p>
        </p:txBody>
      </p:sp>
      <p:pic>
        <p:nvPicPr>
          <p:cNvPr id="6" name="Imagen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28547" y="1691575"/>
            <a:ext cx="907200" cy="1008646"/>
          </a:xfrm>
          <a:prstGeom prst="rect">
            <a:avLst/>
          </a:prstGeom>
        </p:spPr>
      </p:pic>
      <p:pic>
        <p:nvPicPr>
          <p:cNvPr id="7" name="Imagen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31398" y="2852621"/>
            <a:ext cx="907200" cy="1008646"/>
          </a:xfrm>
          <a:prstGeom prst="rect">
            <a:avLst/>
          </a:prstGeom>
        </p:spPr>
      </p:pic>
      <p:pic>
        <p:nvPicPr>
          <p:cNvPr id="9" name="Imagen 8"/>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8723" y="3861267"/>
            <a:ext cx="905881" cy="1007180"/>
          </a:xfrm>
          <a:prstGeom prst="rect">
            <a:avLst/>
          </a:prstGeom>
        </p:spPr>
      </p:pic>
      <p:pic>
        <p:nvPicPr>
          <p:cNvPr id="10" name="Imagen 9">
            <a:hlinkClick r:id="rId6"/>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2475087" y="7794185"/>
            <a:ext cx="369396" cy="441826"/>
          </a:xfrm>
          <a:prstGeom prst="rect">
            <a:avLst/>
          </a:prstGeom>
        </p:spPr>
      </p:pic>
      <p:pic>
        <p:nvPicPr>
          <p:cNvPr id="11" name="Imagen 10">
            <a:hlinkClick r:id="rId8"/>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097255" y="7794181"/>
            <a:ext cx="369396" cy="441826"/>
          </a:xfrm>
          <a:prstGeom prst="rect">
            <a:avLst/>
          </a:prstGeom>
        </p:spPr>
      </p:pic>
      <p:pic>
        <p:nvPicPr>
          <p:cNvPr id="12" name="Imagen 11">
            <a:hlinkClick r:id="rId10"/>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3690087" y="7794175"/>
            <a:ext cx="369396" cy="441826"/>
          </a:xfrm>
          <a:prstGeom prst="rect">
            <a:avLst/>
          </a:prstGeom>
        </p:spPr>
      </p:pic>
      <p:graphicFrame>
        <p:nvGraphicFramePr>
          <p:cNvPr id="13" name="Tabla 12"/>
          <p:cNvGraphicFramePr>
            <a:graphicFrameLocks noGrp="1"/>
          </p:cNvGraphicFramePr>
          <p:nvPr userDrawn="1">
            <p:extLst/>
          </p:nvPr>
        </p:nvGraphicFramePr>
        <p:xfrm>
          <a:off x="225087" y="447241"/>
          <a:ext cx="6030001" cy="911934"/>
        </p:xfrm>
        <a:graphic>
          <a:graphicData uri="http://schemas.openxmlformats.org/drawingml/2006/table">
            <a:tbl>
              <a:tblPr firstRow="1" bandRow="1">
                <a:tableStyleId>{9D7B26C5-4107-4FEC-AEDC-1716B250A1EF}</a:tableStyleId>
              </a:tblPr>
              <a:tblGrid>
                <a:gridCol w="2148570">
                  <a:extLst>
                    <a:ext uri="{9D8B030D-6E8A-4147-A177-3AD203B41FA5}">
                      <a16:colId xmlns:a16="http://schemas.microsoft.com/office/drawing/2014/main" xmlns="" val="20000"/>
                    </a:ext>
                  </a:extLst>
                </a:gridCol>
                <a:gridCol w="2381648">
                  <a:extLst>
                    <a:ext uri="{9D8B030D-6E8A-4147-A177-3AD203B41FA5}">
                      <a16:colId xmlns:a16="http://schemas.microsoft.com/office/drawing/2014/main" xmlns="" val="20001"/>
                    </a:ext>
                  </a:extLst>
                </a:gridCol>
                <a:gridCol w="1499783">
                  <a:extLst>
                    <a:ext uri="{9D8B030D-6E8A-4147-A177-3AD203B41FA5}">
                      <a16:colId xmlns:a16="http://schemas.microsoft.com/office/drawing/2014/main" xmlns="" val="20002"/>
                    </a:ext>
                  </a:extLst>
                </a:gridCol>
              </a:tblGrid>
              <a:tr h="203364">
                <a:tc>
                  <a:txBody>
                    <a:bodyPr/>
                    <a:lstStyle/>
                    <a:p>
                      <a:pPr algn="l"/>
                      <a:r>
                        <a:rPr kumimoji="0" lang="es-ES" sz="700" b="1" i="0" u="none" strike="noStrike" kern="1200" cap="none" spc="0" normalizeH="0" baseline="0" noProof="0" dirty="0" smtClean="0">
                          <a:ln>
                            <a:noFill/>
                          </a:ln>
                          <a:solidFill>
                            <a:prstClr val="black"/>
                          </a:solidFill>
                          <a:effectLst/>
                          <a:uLnTx/>
                          <a:uFillTx/>
                          <a:latin typeface="Arial Narrow" panose="020B0606020202030204" pitchFamily="34" charset="0"/>
                        </a:rPr>
                        <a:t>ºC</a:t>
                      </a:r>
                      <a:r>
                        <a:rPr kumimoji="0" lang="es-ES" sz="700" b="0" i="0" u="none" strike="noStrike" kern="1200" cap="none" spc="0" normalizeH="0" baseline="0" noProof="0" dirty="0" smtClean="0">
                          <a:ln>
                            <a:noFill/>
                          </a:ln>
                          <a:solidFill>
                            <a:prstClr val="black"/>
                          </a:solidFill>
                          <a:effectLst/>
                          <a:uLnTx/>
                          <a:uFillTx/>
                          <a:latin typeface="Arial Narrow" panose="020B0606020202030204" pitchFamily="34" charset="0"/>
                        </a:rPr>
                        <a:t>: grados Celsius </a:t>
                      </a:r>
                      <a:endParaRPr lang="es-CO" sz="700" b="0" dirty="0">
                        <a:latin typeface="Arial Narrow" panose="020B0606020202030204" pitchFamily="34" charset="0"/>
                      </a:endParaRPr>
                    </a:p>
                  </a:txBody>
                  <a:tcPr marL="91043" marR="91043" marT="45521" marB="4552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r>
                        <a:rPr kumimoji="0" lang="es-ES" sz="700" b="1" i="0" u="none" strike="noStrike" kern="1200" cap="none" spc="0" normalizeH="0" baseline="0" noProof="0" dirty="0" smtClean="0">
                          <a:ln>
                            <a:noFill/>
                          </a:ln>
                          <a:solidFill>
                            <a:prstClr val="black"/>
                          </a:solidFill>
                          <a:effectLst/>
                          <a:uLnTx/>
                          <a:uFillTx/>
                          <a:latin typeface="Arial Narrow" panose="020B0606020202030204" pitchFamily="34" charset="0"/>
                        </a:rPr>
                        <a:t>m: </a:t>
                      </a:r>
                      <a:r>
                        <a:rPr kumimoji="0" lang="es-ES" sz="700" b="0" i="0" u="none" strike="noStrike" kern="1200" cap="none" spc="0" normalizeH="0" baseline="0" noProof="0" dirty="0" smtClean="0">
                          <a:ln>
                            <a:noFill/>
                          </a:ln>
                          <a:solidFill>
                            <a:prstClr val="black"/>
                          </a:solidFill>
                          <a:effectLst/>
                          <a:uLnTx/>
                          <a:uFillTx/>
                          <a:latin typeface="Arial Narrow" panose="020B0606020202030204" pitchFamily="34" charset="0"/>
                        </a:rPr>
                        <a:t>metros </a:t>
                      </a:r>
                      <a:endParaRPr lang="es-CO" sz="700" b="0" dirty="0">
                        <a:latin typeface="Arial Narrow" panose="020B0606020202030204" pitchFamily="34" charset="0"/>
                      </a:endParaRPr>
                    </a:p>
                  </a:txBody>
                  <a:tcPr marL="91043" marR="91043" marT="45521" marB="4552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r>
                        <a:rPr lang="es-ES" sz="700" b="1" dirty="0" smtClean="0">
                          <a:solidFill>
                            <a:prstClr val="black"/>
                          </a:solidFill>
                          <a:latin typeface="Arial Narrow" panose="020B0606020202030204" pitchFamily="34" charset="0"/>
                        </a:rPr>
                        <a:t>mm: </a:t>
                      </a:r>
                      <a:r>
                        <a:rPr lang="es-ES" sz="700" b="0" dirty="0" smtClean="0">
                          <a:solidFill>
                            <a:prstClr val="black"/>
                          </a:solidFill>
                          <a:latin typeface="Arial Narrow" panose="020B0606020202030204" pitchFamily="34" charset="0"/>
                        </a:rPr>
                        <a:t>milímetros</a:t>
                      </a:r>
                      <a:endParaRPr lang="es-CO" sz="700" b="0" dirty="0">
                        <a:latin typeface="Arial Narrow" panose="020B0606020202030204" pitchFamily="34" charset="0"/>
                      </a:endParaRPr>
                    </a:p>
                  </a:txBody>
                  <a:tcPr marL="91043" marR="91043" marT="45521" marB="4552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xmlns="" val="10000"/>
                  </a:ext>
                </a:extLst>
              </a:tr>
              <a:tr h="20336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700" b="1" i="0" u="none" strike="noStrike" kern="1200" cap="none" spc="0" normalizeH="0" baseline="0" noProof="0" dirty="0" smtClean="0">
                          <a:ln>
                            <a:noFill/>
                          </a:ln>
                          <a:solidFill>
                            <a:prstClr val="black"/>
                          </a:solidFill>
                          <a:effectLst/>
                          <a:uLnTx/>
                          <a:uFillTx/>
                          <a:latin typeface="Arial Narrow" panose="020B0606020202030204" pitchFamily="34" charset="0"/>
                        </a:rPr>
                        <a:t>msnm: </a:t>
                      </a:r>
                      <a:r>
                        <a:rPr kumimoji="0" lang="es-ES" sz="700" b="0" i="0" u="none" strike="noStrike" kern="1200" cap="none" spc="0" normalizeH="0" baseline="0" noProof="0" dirty="0" smtClean="0">
                          <a:ln>
                            <a:noFill/>
                          </a:ln>
                          <a:solidFill>
                            <a:prstClr val="black"/>
                          </a:solidFill>
                          <a:effectLst/>
                          <a:uLnTx/>
                          <a:uFillTx/>
                          <a:latin typeface="Arial Narrow" panose="020B0606020202030204" pitchFamily="34" charset="0"/>
                        </a:rPr>
                        <a:t>metros sobre nivel del mar</a:t>
                      </a:r>
                      <a:endParaRPr kumimoji="0" lang="es-CO" sz="700" b="0" i="0" u="none" strike="noStrike" kern="1200" cap="none" spc="0" normalizeH="0" baseline="0" noProof="0" dirty="0" smtClean="0">
                        <a:ln>
                          <a:noFill/>
                        </a:ln>
                        <a:solidFill>
                          <a:prstClr val="black"/>
                        </a:solidFill>
                        <a:effectLst/>
                        <a:uLnTx/>
                        <a:uFillTx/>
                        <a:latin typeface="Arial Narrow" panose="020B0606020202030204" pitchFamily="34" charset="0"/>
                      </a:endParaRPr>
                    </a:p>
                  </a:txBody>
                  <a:tcPr marL="91043" marR="91043" marT="45521" marB="4552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700" b="1" i="0" u="none" strike="noStrike" kern="1200" cap="none" spc="0" normalizeH="0" baseline="0" noProof="0" dirty="0" smtClean="0">
                          <a:ln>
                            <a:noFill/>
                          </a:ln>
                          <a:solidFill>
                            <a:prstClr val="black"/>
                          </a:solidFill>
                          <a:effectLst/>
                          <a:uLnTx/>
                          <a:uFillTx/>
                          <a:latin typeface="Arial Narrow" panose="020B0606020202030204" pitchFamily="34" charset="0"/>
                        </a:rPr>
                        <a:t>Km/h: </a:t>
                      </a:r>
                      <a:r>
                        <a:rPr kumimoji="0" lang="es-ES" sz="700" b="0" i="0" u="none" strike="noStrike" kern="1200" cap="none" spc="0" normalizeH="0" baseline="0" noProof="0" dirty="0" smtClean="0">
                          <a:ln>
                            <a:noFill/>
                          </a:ln>
                          <a:solidFill>
                            <a:prstClr val="black"/>
                          </a:solidFill>
                          <a:effectLst/>
                          <a:uLnTx/>
                          <a:uFillTx/>
                          <a:latin typeface="Arial Narrow" panose="020B0606020202030204" pitchFamily="34" charset="0"/>
                        </a:rPr>
                        <a:t>kilómetros por hora</a:t>
                      </a:r>
                      <a:endParaRPr kumimoji="0" lang="es-CO" sz="700" b="0" i="0" u="none" strike="noStrike" kern="1200" cap="none" spc="0" normalizeH="0" baseline="0" noProof="0" dirty="0" smtClean="0">
                        <a:ln>
                          <a:noFill/>
                        </a:ln>
                        <a:solidFill>
                          <a:prstClr val="black"/>
                        </a:solidFill>
                        <a:effectLst/>
                        <a:uLnTx/>
                        <a:uFillTx/>
                        <a:latin typeface="Arial Narrow" panose="020B0606020202030204" pitchFamily="34" charset="0"/>
                      </a:endParaRPr>
                    </a:p>
                  </a:txBody>
                  <a:tcPr marL="91043" marR="91043" marT="45521" marB="4552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s-ES" sz="700" b="1" i="0" u="none" strike="noStrike" kern="1200" cap="none" spc="0" normalizeH="0" baseline="0" noProof="0" dirty="0" smtClean="0">
                          <a:ln>
                            <a:noFill/>
                          </a:ln>
                          <a:solidFill>
                            <a:prstClr val="black"/>
                          </a:solidFill>
                          <a:effectLst/>
                          <a:uLnTx/>
                          <a:uFillTx/>
                          <a:latin typeface="Arial Narrow" panose="020B0606020202030204" pitchFamily="34" charset="0"/>
                        </a:rPr>
                        <a:t>HLC: </a:t>
                      </a:r>
                      <a:r>
                        <a:rPr kumimoji="0" lang="es-ES" sz="700" b="0" i="0" u="none" strike="noStrike" kern="1200" cap="none" spc="0" normalizeH="0" baseline="0" noProof="0" dirty="0" smtClean="0">
                          <a:ln>
                            <a:noFill/>
                          </a:ln>
                          <a:solidFill>
                            <a:prstClr val="black"/>
                          </a:solidFill>
                          <a:effectLst/>
                          <a:uLnTx/>
                          <a:uFillTx/>
                          <a:latin typeface="Arial Narrow" panose="020B0606020202030204" pitchFamily="34" charset="0"/>
                        </a:rPr>
                        <a:t>hora local colombiana</a:t>
                      </a:r>
                      <a:endParaRPr kumimoji="0" lang="es-CO" sz="700" b="0" i="0" u="none" strike="noStrike" kern="1200" cap="none" spc="0" normalizeH="0" baseline="0" noProof="0" dirty="0" smtClean="0">
                        <a:ln>
                          <a:noFill/>
                        </a:ln>
                        <a:solidFill>
                          <a:prstClr val="black"/>
                        </a:solidFill>
                        <a:effectLst/>
                        <a:uLnTx/>
                        <a:uFillTx/>
                        <a:latin typeface="Arial Narrow" panose="020B0606020202030204" pitchFamily="34" charset="0"/>
                      </a:endParaRPr>
                    </a:p>
                  </a:txBody>
                  <a:tcPr marL="91043" marR="91043" marT="45521" marB="4552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xmlns="" val="10001"/>
                  </a:ext>
                </a:extLst>
              </a:tr>
              <a:tr h="50520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700" b="1" i="0" u="none" strike="noStrike" kern="1200" cap="none" spc="0" normalizeH="0" baseline="0" noProof="0" dirty="0" smtClean="0">
                          <a:ln>
                            <a:noFill/>
                          </a:ln>
                          <a:solidFill>
                            <a:prstClr val="black"/>
                          </a:solidFill>
                          <a:effectLst/>
                          <a:uLnTx/>
                          <a:uFillTx/>
                          <a:latin typeface="Arial Narrow" panose="020B0606020202030204" pitchFamily="34" charset="0"/>
                        </a:rPr>
                        <a:t>GOES:  </a:t>
                      </a:r>
                      <a:r>
                        <a:rPr kumimoji="0" lang="en-US" sz="700" b="0" i="0" u="none" strike="noStrike" kern="1200" cap="none" spc="0" normalizeH="0" baseline="0" noProof="0" dirty="0" smtClean="0">
                          <a:ln>
                            <a:noFill/>
                          </a:ln>
                          <a:solidFill>
                            <a:prstClr val="black"/>
                          </a:solidFill>
                          <a:effectLst/>
                          <a:uLnTx/>
                          <a:uFillTx/>
                          <a:latin typeface="Arial Narrow" panose="020B0606020202030204" pitchFamily="34" charset="0"/>
                        </a:rPr>
                        <a:t>Geostationary  Operational  Environmental Satellites</a:t>
                      </a:r>
                      <a:r>
                        <a:rPr kumimoji="0" lang="es-CO" sz="700" b="0" i="0" u="none" strike="noStrike" kern="1200" cap="none" spc="0" normalizeH="0" baseline="0" noProof="0" dirty="0" smtClean="0">
                          <a:ln>
                            <a:noFill/>
                          </a:ln>
                          <a:solidFill>
                            <a:prstClr val="black"/>
                          </a:solidFill>
                          <a:effectLst/>
                          <a:uLnTx/>
                          <a:uFillTx/>
                          <a:latin typeface="Arial Narrow" panose="020B0606020202030204" pitchFamily="34" charset="0"/>
                        </a:rPr>
                        <a:t> (Satélite Geoestacionario Operacional Ambiental).</a:t>
                      </a:r>
                    </a:p>
                  </a:txBody>
                  <a:tcPr marL="91043" marR="91043" marT="45521" marB="4552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700" b="1" i="0" u="none" strike="noStrike" kern="1200" cap="none" spc="0" normalizeH="0" baseline="0" noProof="0" dirty="0" smtClean="0">
                          <a:ln>
                            <a:noFill/>
                          </a:ln>
                          <a:solidFill>
                            <a:prstClr val="black"/>
                          </a:solidFill>
                          <a:effectLst/>
                          <a:uLnTx/>
                          <a:uFillTx/>
                          <a:latin typeface="Arial Narrow" panose="020B0606020202030204" pitchFamily="34" charset="0"/>
                        </a:rPr>
                        <a:t>GOES-13</a:t>
                      </a:r>
                      <a:r>
                        <a:rPr kumimoji="0" lang="es-ES" sz="700" b="0" i="0" u="none" strike="noStrike" kern="1200" cap="none" spc="0" normalizeH="0" baseline="0" noProof="0" dirty="0" smtClean="0">
                          <a:ln>
                            <a:noFill/>
                          </a:ln>
                          <a:solidFill>
                            <a:prstClr val="black"/>
                          </a:solidFill>
                          <a:effectLst/>
                          <a:uLnTx/>
                          <a:uFillTx/>
                          <a:latin typeface="Arial Narrow" panose="020B0606020202030204" pitchFamily="34" charset="0"/>
                        </a:rPr>
                        <a:t> es el designado GOES-Este, localizado en  75° W  sobre el ecuador geográfico.</a:t>
                      </a:r>
                      <a:endParaRPr kumimoji="0" lang="es-CO" sz="700" b="0" i="0" u="none" strike="noStrike" kern="1200" cap="none" spc="0" normalizeH="0" baseline="0" noProof="0" dirty="0" smtClean="0">
                        <a:ln>
                          <a:noFill/>
                        </a:ln>
                        <a:solidFill>
                          <a:prstClr val="black"/>
                        </a:solidFill>
                        <a:effectLst/>
                        <a:uLnTx/>
                        <a:uFillTx/>
                        <a:latin typeface="Arial Narrow" panose="020B0606020202030204" pitchFamily="34" charset="0"/>
                      </a:endParaRPr>
                    </a:p>
                  </a:txBody>
                  <a:tcPr marL="91043" marR="91043" marT="45521" marB="4552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700" b="1" i="0" u="none" strike="noStrike" kern="1200" cap="none" spc="0" normalizeH="0" baseline="0" noProof="0" dirty="0" smtClean="0">
                          <a:ln>
                            <a:noFill/>
                          </a:ln>
                          <a:solidFill>
                            <a:prstClr val="black"/>
                          </a:solidFill>
                          <a:effectLst/>
                          <a:uLnTx/>
                          <a:uFillTx/>
                          <a:latin typeface="Arial Narrow" panose="020B0606020202030204" pitchFamily="34" charset="0"/>
                        </a:rPr>
                        <a:t>PNN: </a:t>
                      </a:r>
                      <a:r>
                        <a:rPr kumimoji="0" lang="es-ES" sz="700" b="0" i="0" u="none" strike="noStrike" kern="1200" cap="none" spc="0" normalizeH="0" baseline="0" noProof="0" dirty="0" smtClean="0">
                          <a:ln>
                            <a:noFill/>
                          </a:ln>
                          <a:solidFill>
                            <a:prstClr val="black"/>
                          </a:solidFill>
                          <a:effectLst/>
                          <a:uLnTx/>
                          <a:uFillTx/>
                          <a:latin typeface="Arial Narrow" panose="020B0606020202030204" pitchFamily="34" charset="0"/>
                        </a:rPr>
                        <a:t>Parque Nacional Natural</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s-ES" sz="700" b="0" i="0" u="none" strike="noStrike" kern="1200" cap="none" spc="0" normalizeH="0" baseline="0" noProof="0" dirty="0" smtClean="0">
                        <a:ln>
                          <a:noFill/>
                        </a:ln>
                        <a:solidFill>
                          <a:prstClr val="black"/>
                        </a:solidFill>
                        <a:effectLst/>
                        <a:uLnTx/>
                        <a:uFillTx/>
                        <a:latin typeface="Arial Narrow" panose="020B060602020203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700" b="1" i="0" u="none" strike="noStrike" kern="1200" cap="none" spc="0" normalizeH="0" baseline="0" noProof="0" dirty="0" smtClean="0">
                          <a:ln>
                            <a:noFill/>
                          </a:ln>
                          <a:solidFill>
                            <a:prstClr val="black"/>
                          </a:solidFill>
                          <a:effectLst/>
                          <a:uLnTx/>
                          <a:uFillTx/>
                          <a:latin typeface="Arial Narrow" panose="020B0606020202030204" pitchFamily="34" charset="0"/>
                        </a:rPr>
                        <a:t>SFF: </a:t>
                      </a:r>
                      <a:r>
                        <a:rPr kumimoji="0" lang="es-ES" sz="700" b="0" i="0" u="none" strike="noStrike" kern="1200" cap="none" spc="0" normalizeH="0" baseline="0" noProof="0" dirty="0" smtClean="0">
                          <a:ln>
                            <a:noFill/>
                          </a:ln>
                          <a:solidFill>
                            <a:prstClr val="black"/>
                          </a:solidFill>
                          <a:effectLst/>
                          <a:uLnTx/>
                          <a:uFillTx/>
                          <a:latin typeface="Arial Narrow" panose="020B0606020202030204" pitchFamily="34" charset="0"/>
                        </a:rPr>
                        <a:t>Santuario de Fauna y Flora</a:t>
                      </a:r>
                      <a:endParaRPr kumimoji="0" lang="es-CO" sz="700" b="0" i="0" u="none" strike="noStrike" kern="1200" cap="none" spc="0" normalizeH="0" baseline="0" noProof="0" dirty="0" smtClean="0">
                        <a:ln>
                          <a:noFill/>
                        </a:ln>
                        <a:solidFill>
                          <a:prstClr val="black"/>
                        </a:solidFill>
                        <a:effectLst/>
                        <a:uLnTx/>
                        <a:uFillTx/>
                        <a:latin typeface="Arial Narrow" panose="020B0606020202030204" pitchFamily="34" charset="0"/>
                      </a:endParaRPr>
                    </a:p>
                  </a:txBody>
                  <a:tcPr marL="91043" marR="91043" marT="45521" marB="4552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xmlns="" val="10002"/>
                  </a:ext>
                </a:extLst>
              </a:tr>
            </a:tbl>
          </a:graphicData>
        </a:graphic>
      </p:graphicFrame>
      <p:sp>
        <p:nvSpPr>
          <p:cNvPr id="15" name="CuadroTexto 14"/>
          <p:cNvSpPr txBox="1"/>
          <p:nvPr userDrawn="1"/>
        </p:nvSpPr>
        <p:spPr>
          <a:xfrm>
            <a:off x="1187487" y="1691575"/>
            <a:ext cx="5085000" cy="3493264"/>
          </a:xfrm>
          <a:prstGeom prst="rect">
            <a:avLst/>
          </a:prstGeom>
          <a:noFill/>
        </p:spPr>
        <p:txBody>
          <a:bodyPr wrap="square" rtlCol="0">
            <a:spAutoFit/>
          </a:bodyPr>
          <a:lstStyle/>
          <a:p>
            <a:pPr algn="just"/>
            <a:r>
              <a:rPr lang="es-CO" sz="1100" b="1" dirty="0">
                <a:solidFill>
                  <a:srgbClr val="C00000"/>
                </a:solidFill>
                <a:latin typeface="Arial Narrow" panose="020B0606020202030204" pitchFamily="34" charset="0"/>
              </a:rPr>
              <a:t>ALERTA ROJA. PARA TOMAR ACCIÓN</a:t>
            </a:r>
            <a:r>
              <a:rPr lang="es-ES" sz="1100" dirty="0">
                <a:solidFill>
                  <a:srgbClr val="C00000"/>
                </a:solidFill>
                <a:latin typeface="Arial Narrow" panose="020B0606020202030204" pitchFamily="34" charset="0"/>
              </a:rPr>
              <a:t>  </a:t>
            </a:r>
            <a:r>
              <a:rPr lang="es-ES" sz="1100" dirty="0">
                <a:solidFill>
                  <a:prstClr val="black"/>
                </a:solidFill>
                <a:latin typeface="Arial Narrow" panose="020B0606020202030204" pitchFamily="34" charset="0"/>
              </a:rPr>
              <a:t>Advierte </a:t>
            </a:r>
            <a:r>
              <a:rPr lang="es-ES" sz="1100" dirty="0" smtClean="0">
                <a:solidFill>
                  <a:prstClr val="black"/>
                </a:solidFill>
                <a:latin typeface="Arial Narrow" panose="020B0606020202030204" pitchFamily="34" charset="0"/>
              </a:rPr>
              <a:t>al Sistema Nacional de Gestión del Riesgo de Desastres sobre el peligro de un </a:t>
            </a:r>
            <a:r>
              <a:rPr lang="es-ES" sz="1100" dirty="0">
                <a:solidFill>
                  <a:prstClr val="black"/>
                </a:solidFill>
                <a:latin typeface="Arial Narrow" panose="020B0606020202030204" pitchFamily="34" charset="0"/>
              </a:rPr>
              <a:t>fenómeno </a:t>
            </a:r>
            <a:r>
              <a:rPr lang="es-ES" sz="1100" dirty="0" smtClean="0">
                <a:solidFill>
                  <a:prstClr val="black"/>
                </a:solidFill>
                <a:latin typeface="Arial Narrow" panose="020B0606020202030204" pitchFamily="34" charset="0"/>
              </a:rPr>
              <a:t>y sus efectos adversos </a:t>
            </a:r>
            <a:r>
              <a:rPr lang="es-ES" sz="1100" dirty="0">
                <a:solidFill>
                  <a:prstClr val="black"/>
                </a:solidFill>
                <a:latin typeface="Arial Narrow" panose="020B0606020202030204" pitchFamily="34" charset="0"/>
              </a:rPr>
              <a:t>sobre la </a:t>
            </a:r>
            <a:r>
              <a:rPr lang="es-ES" sz="1100" dirty="0" smtClean="0">
                <a:solidFill>
                  <a:prstClr val="black"/>
                </a:solidFill>
                <a:latin typeface="Arial Narrow" panose="020B0606020202030204" pitchFamily="34" charset="0"/>
              </a:rPr>
              <a:t>población. </a:t>
            </a:r>
            <a:r>
              <a:rPr lang="es-ES" sz="1100" dirty="0">
                <a:solidFill>
                  <a:prstClr val="black"/>
                </a:solidFill>
                <a:latin typeface="Arial Narrow" panose="020B0606020202030204" pitchFamily="34" charset="0"/>
              </a:rPr>
              <a:t>Se emite una alerta sólo cuando la identificación de un evento extraordinario </a:t>
            </a:r>
            <a:r>
              <a:rPr lang="es-CO" sz="1100" dirty="0">
                <a:solidFill>
                  <a:prstClr val="black"/>
                </a:solidFill>
                <a:latin typeface="Arial Narrow" panose="020B0606020202030204" pitchFamily="34" charset="0"/>
              </a:rPr>
              <a:t>indique la </a:t>
            </a:r>
            <a:r>
              <a:rPr lang="es-CO" sz="1100" dirty="0" smtClean="0">
                <a:solidFill>
                  <a:prstClr val="black"/>
                </a:solidFill>
                <a:latin typeface="Arial Narrow" panose="020B0606020202030204" pitchFamily="34" charset="0"/>
              </a:rPr>
              <a:t>amenaza </a:t>
            </a:r>
            <a:r>
              <a:rPr lang="es-CO" sz="1100" dirty="0">
                <a:solidFill>
                  <a:prstClr val="black"/>
                </a:solidFill>
                <a:latin typeface="Arial Narrow" panose="020B0606020202030204" pitchFamily="34" charset="0"/>
              </a:rPr>
              <a:t>inminente </a:t>
            </a:r>
            <a:r>
              <a:rPr lang="es-CO" sz="1100" dirty="0" smtClean="0">
                <a:solidFill>
                  <a:prstClr val="black"/>
                </a:solidFill>
                <a:latin typeface="Arial Narrow" panose="020B0606020202030204" pitchFamily="34" charset="0"/>
              </a:rPr>
              <a:t>y cuando la gravedad del fenómeno requiera atención prioritaria de los comités departamentales y locales.</a:t>
            </a:r>
            <a:endParaRPr lang="es-CO" sz="1100" dirty="0">
              <a:solidFill>
                <a:prstClr val="black"/>
              </a:solidFill>
              <a:latin typeface="Arial Narrow" panose="020B0606020202030204" pitchFamily="34" charset="0"/>
            </a:endParaRPr>
          </a:p>
          <a:p>
            <a:pPr algn="just"/>
            <a:endParaRPr lang="es-CO" sz="800" dirty="0" smtClean="0">
              <a:solidFill>
                <a:srgbClr val="ED7D31"/>
              </a:solidFill>
              <a:latin typeface="Arial Narrow" panose="020B0606020202030204" pitchFamily="34" charset="0"/>
            </a:endParaRPr>
          </a:p>
          <a:p>
            <a:pPr algn="just"/>
            <a:endParaRPr lang="es-CO" sz="800" dirty="0" smtClean="0">
              <a:solidFill>
                <a:srgbClr val="ED7D31"/>
              </a:solidFill>
              <a:latin typeface="Arial Narrow" panose="020B0606020202030204" pitchFamily="34" charset="0"/>
            </a:endParaRPr>
          </a:p>
          <a:p>
            <a:pPr algn="just"/>
            <a:endParaRPr lang="es-CO" sz="800" dirty="0">
              <a:solidFill>
                <a:srgbClr val="ED7D31"/>
              </a:solidFill>
              <a:latin typeface="Arial Narrow" panose="020B0606020202030204" pitchFamily="34" charset="0"/>
            </a:endParaRPr>
          </a:p>
          <a:p>
            <a:pPr algn="just"/>
            <a:r>
              <a:rPr lang="es-ES" sz="1100" b="1" dirty="0">
                <a:solidFill>
                  <a:srgbClr val="ED7D31"/>
                </a:solidFill>
                <a:latin typeface="Arial Narrow" panose="020B0606020202030204" pitchFamily="34" charset="0"/>
              </a:rPr>
              <a:t>ALERTA NARANJA. PARA PREPARARSE  </a:t>
            </a:r>
            <a:r>
              <a:rPr lang="es-ES" sz="1100" dirty="0">
                <a:solidFill>
                  <a:prstClr val="black"/>
                </a:solidFill>
                <a:latin typeface="Arial Narrow" panose="020B0606020202030204" pitchFamily="34" charset="0"/>
              </a:rPr>
              <a:t>Indica la </a:t>
            </a:r>
            <a:r>
              <a:rPr lang="es-ES" sz="1100" dirty="0" smtClean="0">
                <a:solidFill>
                  <a:prstClr val="black"/>
                </a:solidFill>
                <a:latin typeface="Arial Narrow" panose="020B0606020202030204" pitchFamily="34" charset="0"/>
              </a:rPr>
              <a:t>amenaza </a:t>
            </a:r>
            <a:r>
              <a:rPr lang="es-ES" sz="1100" dirty="0">
                <a:solidFill>
                  <a:prstClr val="black"/>
                </a:solidFill>
                <a:latin typeface="Arial Narrow" panose="020B0606020202030204" pitchFamily="34" charset="0"/>
              </a:rPr>
              <a:t>de un fenómeno. No implica </a:t>
            </a:r>
            <a:r>
              <a:rPr lang="es-ES" sz="1100" dirty="0" smtClean="0">
                <a:solidFill>
                  <a:prstClr val="black"/>
                </a:solidFill>
                <a:latin typeface="Arial Narrow" panose="020B0606020202030204" pitchFamily="34" charset="0"/>
              </a:rPr>
              <a:t>riesgo inmediato por lo que </a:t>
            </a:r>
            <a:r>
              <a:rPr lang="es-ES" sz="1100" dirty="0">
                <a:solidFill>
                  <a:prstClr val="black"/>
                </a:solidFill>
                <a:latin typeface="Arial Narrow" panose="020B0606020202030204" pitchFamily="34" charset="0"/>
              </a:rPr>
              <a:t>es catalogado como un mensaje para informarse y prepararse. El aviso implica vigilancia continua ya que las condiciones son propicias para el desarrollo de un </a:t>
            </a:r>
            <a:r>
              <a:rPr lang="es-ES" sz="1100" dirty="0" smtClean="0">
                <a:solidFill>
                  <a:prstClr val="black"/>
                </a:solidFill>
                <a:latin typeface="Arial Narrow" panose="020B0606020202030204" pitchFamily="34" charset="0"/>
              </a:rPr>
              <a:t>suceso natural.</a:t>
            </a:r>
            <a:endParaRPr lang="es-CO" sz="1100" dirty="0" smtClean="0">
              <a:solidFill>
                <a:prstClr val="black"/>
              </a:solidFill>
              <a:latin typeface="Arial Narrow" panose="020B0606020202030204" pitchFamily="34" charset="0"/>
            </a:endParaRPr>
          </a:p>
          <a:p>
            <a:pPr algn="just"/>
            <a:endParaRPr lang="es-CO" sz="800" dirty="0" smtClean="0">
              <a:solidFill>
                <a:srgbClr val="FFC000"/>
              </a:solidFill>
              <a:latin typeface="Arial Narrow" panose="020B0606020202030204" pitchFamily="34" charset="0"/>
            </a:endParaRPr>
          </a:p>
          <a:p>
            <a:pPr algn="just"/>
            <a:r>
              <a:rPr lang="es-CO" sz="800" dirty="0">
                <a:solidFill>
                  <a:srgbClr val="FFC000"/>
                </a:solidFill>
                <a:latin typeface="Arial Narrow" panose="020B0606020202030204" pitchFamily="34" charset="0"/>
              </a:rPr>
              <a:t> </a:t>
            </a:r>
            <a:endParaRPr lang="es-CO" sz="800" dirty="0" smtClean="0">
              <a:solidFill>
                <a:srgbClr val="FFC000"/>
              </a:solidFill>
              <a:latin typeface="Arial Narrow" panose="020B0606020202030204" pitchFamily="34" charset="0"/>
            </a:endParaRPr>
          </a:p>
          <a:p>
            <a:pPr algn="just"/>
            <a:endParaRPr lang="es-CO" sz="800" dirty="0">
              <a:solidFill>
                <a:srgbClr val="FFC000"/>
              </a:solidFill>
              <a:latin typeface="Arial Narrow" panose="020B0606020202030204" pitchFamily="34" charset="0"/>
            </a:endParaRPr>
          </a:p>
          <a:p>
            <a:pPr algn="just"/>
            <a:r>
              <a:rPr lang="es-ES" sz="1100" b="1" dirty="0">
                <a:solidFill>
                  <a:srgbClr val="FFC000"/>
                </a:solidFill>
                <a:latin typeface="Arial Narrow" panose="020B0606020202030204" pitchFamily="34" charset="0"/>
              </a:rPr>
              <a:t>ALERTA AMARILLA. PARA INFORMARSE</a:t>
            </a:r>
            <a:r>
              <a:rPr lang="es-ES" sz="1100" dirty="0">
                <a:solidFill>
                  <a:srgbClr val="FFC000"/>
                </a:solidFill>
                <a:latin typeface="Arial Narrow" panose="020B0606020202030204" pitchFamily="34" charset="0"/>
              </a:rPr>
              <a:t> </a:t>
            </a:r>
            <a:r>
              <a:rPr lang="es-ES" sz="1100" dirty="0" smtClean="0">
                <a:solidFill>
                  <a:prstClr val="black"/>
                </a:solidFill>
                <a:latin typeface="Arial Narrow" panose="020B0606020202030204" pitchFamily="34" charset="0"/>
              </a:rPr>
              <a:t>Se emite cuando las condiciones hidrometeorológicas son favorables para la ocurrencia de un fenómeno</a:t>
            </a:r>
            <a:r>
              <a:rPr lang="es-ES" sz="1100" baseline="0" dirty="0" smtClean="0">
                <a:solidFill>
                  <a:prstClr val="black"/>
                </a:solidFill>
                <a:latin typeface="Arial Narrow" panose="020B0606020202030204" pitchFamily="34" charset="0"/>
              </a:rPr>
              <a:t> natural y pueden aumentar el riesgo según los pronósticos</a:t>
            </a:r>
            <a:r>
              <a:rPr lang="es-ES" sz="1100" dirty="0" smtClean="0">
                <a:solidFill>
                  <a:prstClr val="black"/>
                </a:solidFill>
                <a:latin typeface="Arial Narrow" panose="020B0606020202030204" pitchFamily="34" charset="0"/>
              </a:rPr>
              <a:t>. </a:t>
            </a:r>
            <a:r>
              <a:rPr lang="es-ES" sz="1100" dirty="0">
                <a:solidFill>
                  <a:prstClr val="black"/>
                </a:solidFill>
                <a:latin typeface="Arial Narrow" panose="020B0606020202030204" pitchFamily="34" charset="0"/>
              </a:rPr>
              <a:t>Por sus </a:t>
            </a:r>
            <a:r>
              <a:rPr lang="es-ES" sz="1100" dirty="0" smtClean="0">
                <a:solidFill>
                  <a:prstClr val="black"/>
                </a:solidFill>
                <a:latin typeface="Arial Narrow" panose="020B0606020202030204" pitchFamily="34" charset="0"/>
              </a:rPr>
              <a:t>características, este nivel está</a:t>
            </a:r>
            <a:r>
              <a:rPr lang="es-ES" sz="1100" baseline="0" dirty="0" smtClean="0">
                <a:solidFill>
                  <a:prstClr val="black"/>
                </a:solidFill>
                <a:latin typeface="Arial Narrow" panose="020B0606020202030204" pitchFamily="34" charset="0"/>
              </a:rPr>
              <a:t> encaminado </a:t>
            </a:r>
            <a:r>
              <a:rPr lang="es-ES" sz="1100" dirty="0" smtClean="0">
                <a:solidFill>
                  <a:prstClr val="black"/>
                </a:solidFill>
                <a:latin typeface="Arial Narrow" panose="020B0606020202030204" pitchFamily="34" charset="0"/>
              </a:rPr>
              <a:t>a informar. </a:t>
            </a:r>
            <a:endParaRPr lang="es-CO" sz="1100" dirty="0">
              <a:solidFill>
                <a:prstClr val="black"/>
              </a:solidFill>
              <a:latin typeface="Arial Narrow" panose="020B0606020202030204" pitchFamily="34" charset="0"/>
            </a:endParaRPr>
          </a:p>
          <a:p>
            <a:pPr algn="just"/>
            <a:r>
              <a:rPr lang="es-ES" sz="800" dirty="0">
                <a:solidFill>
                  <a:prstClr val="black"/>
                </a:solidFill>
                <a:latin typeface="Arial Narrow" panose="020B0606020202030204" pitchFamily="34" charset="0"/>
              </a:rPr>
              <a:t> </a:t>
            </a:r>
            <a:endParaRPr lang="es-CO" sz="800" dirty="0">
              <a:solidFill>
                <a:prstClr val="black"/>
              </a:solidFill>
              <a:latin typeface="Arial Narrow" panose="020B0606020202030204" pitchFamily="34" charset="0"/>
            </a:endParaRPr>
          </a:p>
          <a:p>
            <a:pPr algn="just"/>
            <a:r>
              <a:rPr lang="es-ES" sz="1100" b="1" dirty="0">
                <a:solidFill>
                  <a:srgbClr val="00B050"/>
                </a:solidFill>
                <a:latin typeface="Arial Narrow" panose="020B0606020202030204" pitchFamily="34" charset="0"/>
              </a:rPr>
              <a:t>CONDICIONES NORMALES </a:t>
            </a:r>
            <a:r>
              <a:rPr lang="es-ES" sz="1100" dirty="0">
                <a:solidFill>
                  <a:prstClr val="black"/>
                </a:solidFill>
                <a:latin typeface="Arial Narrow" panose="020B0606020202030204" pitchFamily="34" charset="0"/>
              </a:rPr>
              <a:t>Indica que no existe ninguna clase de alerta para la región o zona mencionada.</a:t>
            </a:r>
            <a:endParaRPr lang="es-CO" sz="1100" dirty="0">
              <a:solidFill>
                <a:prstClr val="black"/>
              </a:solidFill>
              <a:latin typeface="Arial Narrow" panose="020B0606020202030204" pitchFamily="34" charset="0"/>
            </a:endParaRPr>
          </a:p>
        </p:txBody>
      </p:sp>
    </p:spTree>
    <p:extLst>
      <p:ext uri="{BB962C8B-B14F-4D97-AF65-F5344CB8AC3E}">
        <p14:creationId xmlns:p14="http://schemas.microsoft.com/office/powerpoint/2010/main" val="139562401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1_En blanco">
    <p:spTree>
      <p:nvGrpSpPr>
        <p:cNvPr id="1" name=""/>
        <p:cNvGrpSpPr/>
        <p:nvPr/>
      </p:nvGrpSpPr>
      <p:grpSpPr>
        <a:xfrm>
          <a:off x="0" y="0"/>
          <a:ext cx="0" cy="0"/>
          <a:chOff x="0" y="0"/>
          <a:chExt cx="0" cy="0"/>
        </a:xfrm>
      </p:grpSpPr>
      <p:pic>
        <p:nvPicPr>
          <p:cNvPr id="3" name="Imagen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247114856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Rectángulo 1">
            <a:hlinkClick r:id="rId2"/>
          </p:cNvPr>
          <p:cNvSpPr/>
          <p:nvPr userDrawn="1"/>
        </p:nvSpPr>
        <p:spPr>
          <a:xfrm>
            <a:off x="0" y="7299175"/>
            <a:ext cx="6480175" cy="1089175"/>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prstClr val="white"/>
              </a:solidFill>
            </a:endParaRPr>
          </a:p>
        </p:txBody>
      </p:sp>
    </p:spTree>
    <p:extLst>
      <p:ext uri="{BB962C8B-B14F-4D97-AF65-F5344CB8AC3E}">
        <p14:creationId xmlns:p14="http://schemas.microsoft.com/office/powerpoint/2010/main" val="1414935140"/>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240060238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1_En blanco">
    <p:spTree>
      <p:nvGrpSpPr>
        <p:cNvPr id="1" name=""/>
        <p:cNvGrpSpPr/>
        <p:nvPr/>
      </p:nvGrpSpPr>
      <p:grpSpPr>
        <a:xfrm>
          <a:off x="0" y="0"/>
          <a:ext cx="0" cy="0"/>
          <a:chOff x="0" y="0"/>
          <a:chExt cx="0" cy="0"/>
        </a:xfrm>
      </p:grpSpPr>
      <p:pic>
        <p:nvPicPr>
          <p:cNvPr id="4" name="Imagen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pic>
        <p:nvPicPr>
          <p:cNvPr id="5" name="Imagen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0021" y="504175"/>
            <a:ext cx="2861504" cy="989999"/>
          </a:xfrm>
          <a:prstGeom prst="rect">
            <a:avLst/>
          </a:prstGeom>
        </p:spPr>
      </p:pic>
    </p:spTree>
    <p:extLst>
      <p:ext uri="{BB962C8B-B14F-4D97-AF65-F5344CB8AC3E}">
        <p14:creationId xmlns:p14="http://schemas.microsoft.com/office/powerpoint/2010/main" val="6426705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enido con título">
    <p:spTree>
      <p:nvGrpSpPr>
        <p:cNvPr id="1" name=""/>
        <p:cNvGrpSpPr/>
        <p:nvPr/>
      </p:nvGrpSpPr>
      <p:grpSpPr>
        <a:xfrm>
          <a:off x="0" y="0"/>
          <a:ext cx="0" cy="0"/>
          <a:chOff x="0" y="0"/>
          <a:chExt cx="0" cy="0"/>
        </a:xfrm>
      </p:grpSpPr>
      <p:pic>
        <p:nvPicPr>
          <p:cNvPr id="6" name="Imagen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
        <p:nvSpPr>
          <p:cNvPr id="5" name="Rectángulo 4">
            <a:hlinkClick r:id="rId3"/>
          </p:cNvPr>
          <p:cNvSpPr/>
          <p:nvPr userDrawn="1"/>
        </p:nvSpPr>
        <p:spPr>
          <a:xfrm>
            <a:off x="0" y="324175"/>
            <a:ext cx="6480175" cy="765000"/>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prstClr val="white"/>
              </a:solidFill>
            </a:endParaRPr>
          </a:p>
        </p:txBody>
      </p:sp>
    </p:spTree>
    <p:extLst>
      <p:ext uri="{BB962C8B-B14F-4D97-AF65-F5344CB8AC3E}">
        <p14:creationId xmlns:p14="http://schemas.microsoft.com/office/powerpoint/2010/main" val="320407883"/>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Contenido con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
        <p:nvSpPr>
          <p:cNvPr id="5" name="Rectángulo 4">
            <a:hlinkClick r:id="rId3"/>
          </p:cNvPr>
          <p:cNvSpPr/>
          <p:nvPr userDrawn="1"/>
        </p:nvSpPr>
        <p:spPr>
          <a:xfrm>
            <a:off x="0" y="324175"/>
            <a:ext cx="6480175" cy="765000"/>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prstClr val="white"/>
              </a:solidFill>
            </a:endParaRPr>
          </a:p>
        </p:txBody>
      </p:sp>
    </p:spTree>
    <p:extLst>
      <p:ext uri="{BB962C8B-B14F-4D97-AF65-F5344CB8AC3E}">
        <p14:creationId xmlns:p14="http://schemas.microsoft.com/office/powerpoint/2010/main" val="322689827"/>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Imagen con título">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grpSp>
        <p:nvGrpSpPr>
          <p:cNvPr id="8" name="Grupo 7"/>
          <p:cNvGrpSpPr/>
          <p:nvPr userDrawn="1"/>
        </p:nvGrpSpPr>
        <p:grpSpPr>
          <a:xfrm>
            <a:off x="-134912" y="6939175"/>
            <a:ext cx="6750000" cy="1451789"/>
            <a:chOff x="-2231026" y="6547824"/>
            <a:chExt cx="8971064" cy="1929495"/>
          </a:xfrm>
        </p:grpSpPr>
        <p:pic>
          <p:nvPicPr>
            <p:cNvPr id="9" name="Imagen 8"/>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b="18592"/>
            <a:stretch/>
          </p:blipFill>
          <p:spPr>
            <a:xfrm>
              <a:off x="-2231026" y="6547824"/>
              <a:ext cx="8971064" cy="1929495"/>
            </a:xfrm>
            <a:prstGeom prst="rect">
              <a:avLst/>
            </a:prstGeom>
            <a:effectLst>
              <a:glow>
                <a:schemeClr val="accent1"/>
              </a:glow>
            </a:effectLst>
          </p:spPr>
        </p:pic>
        <p:sp>
          <p:nvSpPr>
            <p:cNvPr id="10" name="CuadroTexto 9"/>
            <p:cNvSpPr txBox="1"/>
            <p:nvPr/>
          </p:nvSpPr>
          <p:spPr>
            <a:xfrm>
              <a:off x="-1513344" y="6801921"/>
              <a:ext cx="7478284" cy="463589"/>
            </a:xfrm>
            <a:prstGeom prst="rect">
              <a:avLst/>
            </a:prstGeom>
            <a:noFill/>
          </p:spPr>
          <p:txBody>
            <a:bodyPr wrap="square" rtlCol="0">
              <a:spAutoFit/>
            </a:bodyPr>
            <a:lstStyle/>
            <a:p>
              <a:pPr algn="ctr">
                <a:lnSpc>
                  <a:spcPts val="1958"/>
                </a:lnSpc>
              </a:pPr>
              <a:r>
                <a:rPr lang="es-CO" sz="1200" b="1" dirty="0">
                  <a:solidFill>
                    <a:srgbClr val="14314C"/>
                  </a:solidFill>
                  <a:latin typeface="ArialNarrow"/>
                </a:rPr>
                <a:t>ALERTAS VIGENTES E INFORMACIÓN ADICIONAL</a:t>
              </a:r>
            </a:p>
          </p:txBody>
        </p:sp>
      </p:grpSp>
      <p:sp>
        <p:nvSpPr>
          <p:cNvPr id="11" name="CuadroTexto 10"/>
          <p:cNvSpPr txBox="1"/>
          <p:nvPr userDrawn="1"/>
        </p:nvSpPr>
        <p:spPr>
          <a:xfrm>
            <a:off x="225087" y="7410621"/>
            <a:ext cx="6075000" cy="338554"/>
          </a:xfrm>
          <a:prstGeom prst="rect">
            <a:avLst/>
          </a:prstGeom>
          <a:noFill/>
        </p:spPr>
        <p:txBody>
          <a:bodyPr wrap="square" rtlCol="0">
            <a:spAutoFit/>
          </a:bodyPr>
          <a:lstStyle/>
          <a:p>
            <a:r>
              <a:rPr lang="es-CO" sz="800" dirty="0">
                <a:solidFill>
                  <a:prstClr val="black"/>
                </a:solidFill>
                <a:latin typeface="Arial Narrow" panose="020B0606020202030204" pitchFamily="34" charset="0"/>
              </a:rPr>
              <a:t>Para mayor información sobre el pronóstico del estado del tiempo, informes técnicos diarios, comunicados especiales, mapas diarios de temperaturas máximas y mínimas e información diaria de precipitación se sugiere consultar los siguientes enlaces</a:t>
            </a:r>
            <a:r>
              <a:rPr lang="es-CO" sz="800" dirty="0" smtClean="0">
                <a:solidFill>
                  <a:prstClr val="black"/>
                </a:solidFill>
                <a:latin typeface="Arial Narrow" panose="020B0606020202030204" pitchFamily="34" charset="0"/>
              </a:rPr>
              <a:t>:</a:t>
            </a:r>
            <a:endParaRPr lang="es-CO" sz="800" dirty="0">
              <a:solidFill>
                <a:prstClr val="black"/>
              </a:solidFill>
              <a:latin typeface="Arial Narrow" panose="020B0606020202030204" pitchFamily="34" charset="0"/>
            </a:endParaRPr>
          </a:p>
        </p:txBody>
      </p:sp>
      <p:sp>
        <p:nvSpPr>
          <p:cNvPr id="12" name="CuadroTexto 11"/>
          <p:cNvSpPr txBox="1"/>
          <p:nvPr userDrawn="1"/>
        </p:nvSpPr>
        <p:spPr>
          <a:xfrm>
            <a:off x="360087" y="7749400"/>
            <a:ext cx="5850000" cy="584775"/>
          </a:xfrm>
          <a:prstGeom prst="rect">
            <a:avLst/>
          </a:prstGeom>
          <a:noFill/>
        </p:spPr>
        <p:txBody>
          <a:bodyPr wrap="square" rtlCol="0">
            <a:spAutoFit/>
          </a:bodyPr>
          <a:lstStyle/>
          <a:p>
            <a:pPr marL="152618" indent="-152618">
              <a:buFont typeface="Wingdings" panose="05000000000000000000" pitchFamily="2" charset="2"/>
              <a:buChar char="§"/>
            </a:pPr>
            <a:r>
              <a:rPr lang="es-CO" sz="800" dirty="0" smtClean="0">
                <a:solidFill>
                  <a:prstClr val="black"/>
                </a:solidFill>
                <a:latin typeface="Arial Narrow" panose="020B0606020202030204" pitchFamily="34" charset="0"/>
                <a:hlinkClick r:id="rId5"/>
              </a:rPr>
              <a:t>MAPA </a:t>
            </a:r>
            <a:r>
              <a:rPr lang="es-CO" sz="800" dirty="0">
                <a:solidFill>
                  <a:prstClr val="black"/>
                </a:solidFill>
                <a:latin typeface="Arial Narrow" panose="020B0606020202030204" pitchFamily="34" charset="0"/>
                <a:hlinkClick r:id="rId5"/>
              </a:rPr>
              <a:t>DIARIO DE TEMPERATURA MÁXIMA.</a:t>
            </a:r>
            <a:endParaRPr lang="es-CO" sz="800" dirty="0">
              <a:solidFill>
                <a:prstClr val="black"/>
              </a:solidFill>
              <a:latin typeface="Arial Narrow" panose="020B0606020202030204" pitchFamily="34" charset="0"/>
            </a:endParaRPr>
          </a:p>
          <a:p>
            <a:pPr marL="152618" indent="-152618">
              <a:buFont typeface="Wingdings" panose="05000000000000000000" pitchFamily="2" charset="2"/>
              <a:buChar char="§"/>
            </a:pPr>
            <a:r>
              <a:rPr lang="es-CO" sz="800" dirty="0">
                <a:solidFill>
                  <a:prstClr val="black"/>
                </a:solidFill>
                <a:latin typeface="Arial Narrow" panose="020B0606020202030204" pitchFamily="34" charset="0"/>
                <a:hlinkClick r:id="rId6"/>
              </a:rPr>
              <a:t>MAPA DIARIO DE TEMPERATURA MÍNIMA.</a:t>
            </a:r>
            <a:endParaRPr lang="es-CO" sz="800" dirty="0">
              <a:solidFill>
                <a:prstClr val="black"/>
              </a:solidFill>
              <a:latin typeface="Arial Narrow" panose="020B0606020202030204" pitchFamily="34" charset="0"/>
            </a:endParaRPr>
          </a:p>
          <a:p>
            <a:pPr marL="152618" indent="-152618">
              <a:buFont typeface="Wingdings" panose="05000000000000000000" pitchFamily="2" charset="2"/>
              <a:buChar char="§"/>
            </a:pPr>
            <a:r>
              <a:rPr lang="es-CO" sz="800" dirty="0">
                <a:solidFill>
                  <a:prstClr val="black"/>
                </a:solidFill>
                <a:latin typeface="Arial Narrow" panose="020B0606020202030204" pitchFamily="34" charset="0"/>
                <a:hlinkClick r:id="rId7"/>
              </a:rPr>
              <a:t>INFORMACIÓN DIARIA DE PRECIPITACIÓN Y TEMPERATURA DE LOS PRINCIPALES AEROPUERTOS DEL PAÍS.</a:t>
            </a:r>
            <a:endParaRPr lang="es-CO" sz="800" dirty="0">
              <a:solidFill>
                <a:prstClr val="black"/>
              </a:solidFill>
              <a:latin typeface="Arial Narrow" panose="020B0606020202030204" pitchFamily="34" charset="0"/>
            </a:endParaRPr>
          </a:p>
          <a:p>
            <a:pPr marL="152618" indent="-152618">
              <a:buFont typeface="Wingdings" panose="05000000000000000000" pitchFamily="2" charset="2"/>
              <a:buChar char="§"/>
            </a:pPr>
            <a:r>
              <a:rPr lang="es-CO" sz="800" dirty="0">
                <a:solidFill>
                  <a:prstClr val="black"/>
                </a:solidFill>
                <a:latin typeface="Arial Narrow" panose="020B0606020202030204" pitchFamily="34" charset="0"/>
                <a:hlinkClick r:id="rId8"/>
              </a:rPr>
              <a:t>MOSAICO MAPAS DE PRECIPITACIÓN DIARIA EN MILÍMETROS.</a:t>
            </a:r>
            <a:endParaRPr lang="es-CO" sz="800" dirty="0">
              <a:solidFill>
                <a:prstClr val="black"/>
              </a:solidFill>
              <a:latin typeface="Arial Narrow" panose="020B0606020202030204" pitchFamily="34" charset="0"/>
            </a:endParaRPr>
          </a:p>
        </p:txBody>
      </p:sp>
      <p:sp>
        <p:nvSpPr>
          <p:cNvPr id="13" name="Rectángulo 12"/>
          <p:cNvSpPr/>
          <p:nvPr userDrawn="1"/>
        </p:nvSpPr>
        <p:spPr>
          <a:xfrm>
            <a:off x="135087" y="5994175"/>
            <a:ext cx="3015000" cy="630000"/>
          </a:xfrm>
          <a:prstGeom prst="rect">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prstClr val="white"/>
              </a:solidFill>
            </a:endParaRPr>
          </a:p>
        </p:txBody>
      </p:sp>
    </p:spTree>
    <p:extLst>
      <p:ext uri="{BB962C8B-B14F-4D97-AF65-F5344CB8AC3E}">
        <p14:creationId xmlns:p14="http://schemas.microsoft.com/office/powerpoint/2010/main" val="3211956266"/>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ítulo y texto vertical">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132418696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_Título y texto vertical">
    <p:spTree>
      <p:nvGrpSpPr>
        <p:cNvPr id="1" name=""/>
        <p:cNvGrpSpPr/>
        <p:nvPr/>
      </p:nvGrpSpPr>
      <p:grpSpPr>
        <a:xfrm>
          <a:off x="0" y="0"/>
          <a:ext cx="0" cy="0"/>
          <a:chOff x="0" y="0"/>
          <a:chExt cx="0" cy="0"/>
        </a:xfrm>
      </p:grpSpPr>
      <p:pic>
        <p:nvPicPr>
          <p:cNvPr id="3" name="Imagen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304859140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ítulo vertical y texto">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28062408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Diapositiva de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41645437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ido con título">
    <p:spTree>
      <p:nvGrpSpPr>
        <p:cNvPr id="1" name=""/>
        <p:cNvGrpSpPr/>
        <p:nvPr/>
      </p:nvGrpSpPr>
      <p:grpSpPr>
        <a:xfrm>
          <a:off x="0" y="0"/>
          <a:ext cx="0" cy="0"/>
          <a:chOff x="0" y="0"/>
          <a:chExt cx="0" cy="0"/>
        </a:xfrm>
      </p:grpSpPr>
      <p:pic>
        <p:nvPicPr>
          <p:cNvPr id="6" name="Imagen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
        <p:nvSpPr>
          <p:cNvPr id="5" name="Rectángulo 4">
            <a:hlinkClick r:id="rId3"/>
          </p:cNvPr>
          <p:cNvSpPr/>
          <p:nvPr userDrawn="1"/>
        </p:nvSpPr>
        <p:spPr>
          <a:xfrm>
            <a:off x="0" y="324175"/>
            <a:ext cx="6480175" cy="765000"/>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Tree>
    <p:extLst>
      <p:ext uri="{BB962C8B-B14F-4D97-AF65-F5344CB8AC3E}">
        <p14:creationId xmlns:p14="http://schemas.microsoft.com/office/powerpoint/2010/main" val="2930369202"/>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8_Imagen con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830863349"/>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7_Imagen con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1528136312"/>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6_Imagen con título">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
            <a:ext cx="6480175" cy="8141634"/>
          </a:xfrm>
          <a:prstGeom prst="rect">
            <a:avLst/>
          </a:prstGeom>
        </p:spPr>
      </p:pic>
      <p:sp>
        <p:nvSpPr>
          <p:cNvPr id="2" name="Rectángulo 1"/>
          <p:cNvSpPr/>
          <p:nvPr userDrawn="1"/>
        </p:nvSpPr>
        <p:spPr>
          <a:xfrm>
            <a:off x="5250" y="7578350"/>
            <a:ext cx="6474926" cy="81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prstClr val="white"/>
              </a:solidFill>
            </a:endParaRPr>
          </a:p>
        </p:txBody>
      </p:sp>
    </p:spTree>
    <p:extLst>
      <p:ext uri="{BB962C8B-B14F-4D97-AF65-F5344CB8AC3E}">
        <p14:creationId xmlns:p14="http://schemas.microsoft.com/office/powerpoint/2010/main" val="2413502898"/>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Imagen con título">
    <p:spTree>
      <p:nvGrpSpPr>
        <p:cNvPr id="1" name=""/>
        <p:cNvGrpSpPr/>
        <p:nvPr/>
      </p:nvGrpSpPr>
      <p:grpSpPr>
        <a:xfrm>
          <a:off x="0" y="0"/>
          <a:ext cx="0" cy="0"/>
          <a:chOff x="0" y="0"/>
          <a:chExt cx="0" cy="0"/>
        </a:xfrm>
      </p:grpSpPr>
      <p:pic>
        <p:nvPicPr>
          <p:cNvPr id="3" name="Imagen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1187275994"/>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5_Imagen con título">
    <p:spTree>
      <p:nvGrpSpPr>
        <p:cNvPr id="1" name=""/>
        <p:cNvGrpSpPr/>
        <p:nvPr/>
      </p:nvGrpSpPr>
      <p:grpSpPr>
        <a:xfrm>
          <a:off x="0" y="0"/>
          <a:ext cx="0" cy="0"/>
          <a:chOff x="0" y="0"/>
          <a:chExt cx="0" cy="0"/>
        </a:xfrm>
      </p:grpSpPr>
      <p:sp>
        <p:nvSpPr>
          <p:cNvPr id="14" name="Rectángulo 13"/>
          <p:cNvSpPr/>
          <p:nvPr userDrawn="1"/>
        </p:nvSpPr>
        <p:spPr>
          <a:xfrm>
            <a:off x="0" y="0"/>
            <a:ext cx="6480175" cy="8388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prstClr val="white"/>
              </a:solidFill>
            </a:endParaRPr>
          </a:p>
        </p:txBody>
      </p:sp>
      <p:pic>
        <p:nvPicPr>
          <p:cNvPr id="3" name="Imagen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18" y="-35825"/>
            <a:ext cx="6509590" cy="8424175"/>
          </a:xfrm>
          <a:prstGeom prst="rect">
            <a:avLst/>
          </a:prstGeom>
        </p:spPr>
      </p:pic>
    </p:spTree>
    <p:extLst>
      <p:ext uri="{BB962C8B-B14F-4D97-AF65-F5344CB8AC3E}">
        <p14:creationId xmlns:p14="http://schemas.microsoft.com/office/powerpoint/2010/main" val="1853578939"/>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Rectángulo 1">
            <a:hlinkClick r:id="rId2"/>
          </p:cNvPr>
          <p:cNvSpPr/>
          <p:nvPr userDrawn="1"/>
        </p:nvSpPr>
        <p:spPr>
          <a:xfrm>
            <a:off x="0" y="7299175"/>
            <a:ext cx="6480175" cy="1089175"/>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prstClr val="white"/>
              </a:solidFill>
            </a:endParaRPr>
          </a:p>
        </p:txBody>
      </p:sp>
    </p:spTree>
    <p:extLst>
      <p:ext uri="{BB962C8B-B14F-4D97-AF65-F5344CB8AC3E}">
        <p14:creationId xmlns:p14="http://schemas.microsoft.com/office/powerpoint/2010/main" val="3797681574"/>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190622916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1_En blanco">
    <p:spTree>
      <p:nvGrpSpPr>
        <p:cNvPr id="1" name=""/>
        <p:cNvGrpSpPr/>
        <p:nvPr/>
      </p:nvGrpSpPr>
      <p:grpSpPr>
        <a:xfrm>
          <a:off x="0" y="0"/>
          <a:ext cx="0" cy="0"/>
          <a:chOff x="0" y="0"/>
          <a:chExt cx="0" cy="0"/>
        </a:xfrm>
      </p:grpSpPr>
      <p:pic>
        <p:nvPicPr>
          <p:cNvPr id="3" name="Imagen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60062852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enido con título">
    <p:spTree>
      <p:nvGrpSpPr>
        <p:cNvPr id="1" name=""/>
        <p:cNvGrpSpPr/>
        <p:nvPr/>
      </p:nvGrpSpPr>
      <p:grpSpPr>
        <a:xfrm>
          <a:off x="0" y="0"/>
          <a:ext cx="0" cy="0"/>
          <a:chOff x="0" y="0"/>
          <a:chExt cx="0" cy="0"/>
        </a:xfrm>
      </p:grpSpPr>
      <p:pic>
        <p:nvPicPr>
          <p:cNvPr id="6" name="Imagen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
        <p:nvSpPr>
          <p:cNvPr id="5" name="Rectángulo 4">
            <a:hlinkClick r:id="rId3"/>
          </p:cNvPr>
          <p:cNvSpPr/>
          <p:nvPr userDrawn="1"/>
        </p:nvSpPr>
        <p:spPr>
          <a:xfrm>
            <a:off x="0" y="324175"/>
            <a:ext cx="6480175" cy="765000"/>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prstClr val="white"/>
              </a:solidFill>
            </a:endParaRPr>
          </a:p>
        </p:txBody>
      </p:sp>
    </p:spTree>
    <p:extLst>
      <p:ext uri="{BB962C8B-B14F-4D97-AF65-F5344CB8AC3E}">
        <p14:creationId xmlns:p14="http://schemas.microsoft.com/office/powerpoint/2010/main" val="287407208"/>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Contenido con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
        <p:nvSpPr>
          <p:cNvPr id="5" name="Rectángulo 4">
            <a:hlinkClick r:id="rId3"/>
          </p:cNvPr>
          <p:cNvSpPr/>
          <p:nvPr userDrawn="1"/>
        </p:nvSpPr>
        <p:spPr>
          <a:xfrm>
            <a:off x="0" y="324175"/>
            <a:ext cx="6480175" cy="765000"/>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prstClr val="white"/>
              </a:solidFill>
            </a:endParaRPr>
          </a:p>
        </p:txBody>
      </p:sp>
    </p:spTree>
    <p:extLst>
      <p:ext uri="{BB962C8B-B14F-4D97-AF65-F5344CB8AC3E}">
        <p14:creationId xmlns:p14="http://schemas.microsoft.com/office/powerpoint/2010/main" val="322893208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ontenido con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
        <p:nvSpPr>
          <p:cNvPr id="5" name="Rectángulo 4">
            <a:hlinkClick r:id="rId3"/>
          </p:cNvPr>
          <p:cNvSpPr/>
          <p:nvPr userDrawn="1"/>
        </p:nvSpPr>
        <p:spPr>
          <a:xfrm>
            <a:off x="0" y="324175"/>
            <a:ext cx="6480175" cy="765000"/>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Tree>
    <p:extLst>
      <p:ext uri="{BB962C8B-B14F-4D97-AF65-F5344CB8AC3E}">
        <p14:creationId xmlns:p14="http://schemas.microsoft.com/office/powerpoint/2010/main" val="1734235647"/>
      </p:ext>
    </p:extLst>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n con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grpSp>
        <p:nvGrpSpPr>
          <p:cNvPr id="3" name="Grupo 2"/>
          <p:cNvGrpSpPr/>
          <p:nvPr userDrawn="1"/>
        </p:nvGrpSpPr>
        <p:grpSpPr>
          <a:xfrm>
            <a:off x="65661" y="6158382"/>
            <a:ext cx="6324426" cy="2535793"/>
            <a:chOff x="101449" y="6129175"/>
            <a:chExt cx="6264830" cy="2511898"/>
          </a:xfrm>
        </p:grpSpPr>
        <p:pic>
          <p:nvPicPr>
            <p:cNvPr id="4" name="Imagen 3"/>
            <p:cNvPicPr>
              <a:picLocks noChangeAspect="1"/>
            </p:cNvPicPr>
            <p:nvPr/>
          </p:nvPicPr>
          <p:blipFill>
            <a:blip r:embed="rId3">
              <a:extLst>
                <a:ext uri="{BEBA8EAE-BF5A-486C-A8C5-ECC9F3942E4B}">
                  <a14:imgProps xmlns:a14="http://schemas.microsoft.com/office/drawing/2010/main">
                    <a14:imgLayer r:embed="rId4">
                      <a14:imgEffect>
                        <a14:colorTemperature colorTemp="115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101449" y="6129175"/>
              <a:ext cx="6264830" cy="2511898"/>
            </a:xfrm>
            <a:prstGeom prst="rect">
              <a:avLst/>
            </a:prstGeom>
            <a:effectLst>
              <a:glow>
                <a:schemeClr val="accent1"/>
              </a:glow>
            </a:effectLst>
          </p:spPr>
        </p:pic>
        <p:sp>
          <p:nvSpPr>
            <p:cNvPr id="5" name="CuadroTexto 4"/>
            <p:cNvSpPr txBox="1"/>
            <p:nvPr/>
          </p:nvSpPr>
          <p:spPr>
            <a:xfrm>
              <a:off x="521077" y="6579175"/>
              <a:ext cx="5443865" cy="348813"/>
            </a:xfrm>
            <a:prstGeom prst="rect">
              <a:avLst/>
            </a:prstGeom>
            <a:noFill/>
          </p:spPr>
          <p:txBody>
            <a:bodyPr wrap="square" rtlCol="0">
              <a:spAutoFit/>
            </a:bodyPr>
            <a:lstStyle/>
            <a:p>
              <a:pPr algn="ctr">
                <a:lnSpc>
                  <a:spcPts val="1958"/>
                </a:lnSpc>
              </a:pPr>
              <a:r>
                <a:rPr lang="es-CO" sz="2048" b="1" dirty="0">
                  <a:solidFill>
                    <a:srgbClr val="14314C"/>
                  </a:solidFill>
                </a:rPr>
                <a:t>ALERTAS VIGENTES E INFORMACIÓN ADICIONAL</a:t>
              </a:r>
            </a:p>
          </p:txBody>
        </p:sp>
        <p:sp>
          <p:nvSpPr>
            <p:cNvPr id="6" name="CuadroTexto 5"/>
            <p:cNvSpPr txBox="1"/>
            <p:nvPr/>
          </p:nvSpPr>
          <p:spPr>
            <a:xfrm>
              <a:off x="539463" y="6909943"/>
              <a:ext cx="5438821" cy="1045844"/>
            </a:xfrm>
            <a:prstGeom prst="rect">
              <a:avLst/>
            </a:prstGeom>
            <a:noFill/>
          </p:spPr>
          <p:txBody>
            <a:bodyPr wrap="square" rtlCol="0">
              <a:spAutoFit/>
            </a:bodyPr>
            <a:lstStyle/>
            <a:p>
              <a:r>
                <a:rPr lang="es-CO" sz="890" dirty="0">
                  <a:solidFill>
                    <a:prstClr val="black"/>
                  </a:solidFill>
                  <a:latin typeface="Arial Narrow" panose="020B0606020202030204" pitchFamily="34" charset="0"/>
                </a:rPr>
                <a:t>Para mayor información sobre el pronóstico del estado del tiempo, informes técnicos diarios, comunicados especiales, mapas diarios de temperaturas máximas y mínimas e información diaria de precipitación se sugiere consultar los siguientes enlaces:</a:t>
              </a:r>
            </a:p>
            <a:p>
              <a:r>
                <a:rPr lang="es-CO" sz="890" dirty="0">
                  <a:solidFill>
                    <a:prstClr val="black"/>
                  </a:solidFill>
                  <a:latin typeface="Arial Narrow" panose="020B0606020202030204" pitchFamily="34" charset="0"/>
                </a:rPr>
                <a:t> </a:t>
              </a:r>
            </a:p>
            <a:p>
              <a:pPr marL="152618" indent="-152618">
                <a:buFont typeface="Wingdings" panose="05000000000000000000" pitchFamily="2" charset="2"/>
                <a:buChar char="§"/>
              </a:pPr>
              <a:r>
                <a:rPr lang="es-CO" sz="890" dirty="0">
                  <a:solidFill>
                    <a:prstClr val="black"/>
                  </a:solidFill>
                  <a:latin typeface="Arial Narrow" panose="020B0606020202030204" pitchFamily="34" charset="0"/>
                  <a:hlinkClick r:id="rId5"/>
                </a:rPr>
                <a:t>MAPA DIARIO DE TEMPERATURA MÁXIMA.</a:t>
              </a:r>
              <a:endParaRPr lang="es-CO" sz="890" dirty="0">
                <a:solidFill>
                  <a:prstClr val="black"/>
                </a:solidFill>
                <a:latin typeface="Arial Narrow" panose="020B0606020202030204" pitchFamily="34" charset="0"/>
              </a:endParaRPr>
            </a:p>
            <a:p>
              <a:pPr marL="152618" indent="-152618">
                <a:buFont typeface="Wingdings" panose="05000000000000000000" pitchFamily="2" charset="2"/>
                <a:buChar char="§"/>
              </a:pPr>
              <a:r>
                <a:rPr lang="es-CO" sz="890" dirty="0">
                  <a:solidFill>
                    <a:prstClr val="black"/>
                  </a:solidFill>
                  <a:latin typeface="Arial Narrow" panose="020B0606020202030204" pitchFamily="34" charset="0"/>
                  <a:hlinkClick r:id="rId6"/>
                </a:rPr>
                <a:t>MAPA DIARIO DE TEMPERATURA MÍNIMA.</a:t>
              </a:r>
              <a:endParaRPr lang="es-CO" sz="890" dirty="0">
                <a:solidFill>
                  <a:prstClr val="black"/>
                </a:solidFill>
                <a:latin typeface="Arial Narrow" panose="020B0606020202030204" pitchFamily="34" charset="0"/>
              </a:endParaRPr>
            </a:p>
            <a:p>
              <a:pPr marL="152618" indent="-152618">
                <a:buFont typeface="Wingdings" panose="05000000000000000000" pitchFamily="2" charset="2"/>
                <a:buChar char="§"/>
              </a:pPr>
              <a:r>
                <a:rPr lang="es-CO" sz="890" dirty="0">
                  <a:solidFill>
                    <a:prstClr val="black"/>
                  </a:solidFill>
                  <a:latin typeface="Arial Narrow" panose="020B0606020202030204" pitchFamily="34" charset="0"/>
                  <a:hlinkClick r:id="rId7"/>
                </a:rPr>
                <a:t>INFORMACIÓN DIARIA DE PRECIPITACIÓN Y TEMPERATURA DE LOS PRINCIPALES AEROPUERTOS DEL PAÍS.</a:t>
              </a:r>
              <a:endParaRPr lang="es-CO" sz="890" dirty="0">
                <a:solidFill>
                  <a:prstClr val="black"/>
                </a:solidFill>
                <a:latin typeface="Arial Narrow" panose="020B0606020202030204" pitchFamily="34" charset="0"/>
              </a:endParaRPr>
            </a:p>
            <a:p>
              <a:pPr marL="152618" indent="-152618">
                <a:buFont typeface="Wingdings" panose="05000000000000000000" pitchFamily="2" charset="2"/>
                <a:buChar char="§"/>
              </a:pPr>
              <a:r>
                <a:rPr lang="es-CO" sz="890" dirty="0">
                  <a:solidFill>
                    <a:prstClr val="black"/>
                  </a:solidFill>
                  <a:latin typeface="Arial Narrow" panose="020B0606020202030204" pitchFamily="34" charset="0"/>
                  <a:hlinkClick r:id="rId8"/>
                </a:rPr>
                <a:t>MOSAICO MAPAS DE PRECIPITACIÓN DIARIA EN MILÍMETROS.</a:t>
              </a:r>
              <a:endParaRPr lang="es-CO" sz="890" dirty="0">
                <a:solidFill>
                  <a:prstClr val="black"/>
                </a:solidFill>
                <a:latin typeface="Arial Narrow" panose="020B0606020202030204" pitchFamily="34" charset="0"/>
              </a:endParaRPr>
            </a:p>
          </p:txBody>
        </p:sp>
      </p:grpSp>
    </p:spTree>
    <p:extLst>
      <p:ext uri="{BB962C8B-B14F-4D97-AF65-F5344CB8AC3E}">
        <p14:creationId xmlns:p14="http://schemas.microsoft.com/office/powerpoint/2010/main" val="1735718086"/>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ítulo y texto vertical">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174153873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Título y texto vertical">
    <p:spTree>
      <p:nvGrpSpPr>
        <p:cNvPr id="1" name=""/>
        <p:cNvGrpSpPr/>
        <p:nvPr/>
      </p:nvGrpSpPr>
      <p:grpSpPr>
        <a:xfrm>
          <a:off x="0" y="0"/>
          <a:ext cx="0" cy="0"/>
          <a:chOff x="0" y="0"/>
          <a:chExt cx="0" cy="0"/>
        </a:xfrm>
      </p:grpSpPr>
      <p:pic>
        <p:nvPicPr>
          <p:cNvPr id="3" name="Imagen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16379781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ítulo vertical y texto">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100165754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Diapositiva de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2057820170"/>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8_Imagen con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2649074590"/>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7_Imagen con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1741514121"/>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6_Imagen con título">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
            <a:ext cx="6480175" cy="8141634"/>
          </a:xfrm>
          <a:prstGeom prst="rect">
            <a:avLst/>
          </a:prstGeom>
        </p:spPr>
      </p:pic>
      <p:sp>
        <p:nvSpPr>
          <p:cNvPr id="2" name="Rectángulo 1"/>
          <p:cNvSpPr/>
          <p:nvPr userDrawn="1"/>
        </p:nvSpPr>
        <p:spPr>
          <a:xfrm>
            <a:off x="5250" y="7578350"/>
            <a:ext cx="6474926" cy="81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prstClr val="white"/>
              </a:solidFill>
            </a:endParaRPr>
          </a:p>
        </p:txBody>
      </p:sp>
    </p:spTree>
    <p:extLst>
      <p:ext uri="{BB962C8B-B14F-4D97-AF65-F5344CB8AC3E}">
        <p14:creationId xmlns:p14="http://schemas.microsoft.com/office/powerpoint/2010/main" val="1812786585"/>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Imagen con título">
    <p:spTree>
      <p:nvGrpSpPr>
        <p:cNvPr id="1" name=""/>
        <p:cNvGrpSpPr/>
        <p:nvPr/>
      </p:nvGrpSpPr>
      <p:grpSpPr>
        <a:xfrm>
          <a:off x="0" y="0"/>
          <a:ext cx="0" cy="0"/>
          <a:chOff x="0" y="0"/>
          <a:chExt cx="0" cy="0"/>
        </a:xfrm>
      </p:grpSpPr>
      <p:pic>
        <p:nvPicPr>
          <p:cNvPr id="3" name="Imagen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2878340734"/>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5_Imagen con título">
    <p:spTree>
      <p:nvGrpSpPr>
        <p:cNvPr id="1" name=""/>
        <p:cNvGrpSpPr/>
        <p:nvPr/>
      </p:nvGrpSpPr>
      <p:grpSpPr>
        <a:xfrm>
          <a:off x="0" y="0"/>
          <a:ext cx="0" cy="0"/>
          <a:chOff x="0" y="0"/>
          <a:chExt cx="0" cy="0"/>
        </a:xfrm>
      </p:grpSpPr>
      <p:sp>
        <p:nvSpPr>
          <p:cNvPr id="14" name="Rectángulo 13"/>
          <p:cNvSpPr/>
          <p:nvPr userDrawn="1"/>
        </p:nvSpPr>
        <p:spPr>
          <a:xfrm>
            <a:off x="0" y="0"/>
            <a:ext cx="6480175" cy="8388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prstClr val="white"/>
              </a:solidFill>
            </a:endParaRPr>
          </a:p>
        </p:txBody>
      </p:sp>
      <p:pic>
        <p:nvPicPr>
          <p:cNvPr id="3" name="Imagen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18" y="-35825"/>
            <a:ext cx="6509590" cy="8424175"/>
          </a:xfrm>
          <a:prstGeom prst="rect">
            <a:avLst/>
          </a:prstGeom>
        </p:spPr>
      </p:pic>
    </p:spTree>
    <p:extLst>
      <p:ext uri="{BB962C8B-B14F-4D97-AF65-F5344CB8AC3E}">
        <p14:creationId xmlns:p14="http://schemas.microsoft.com/office/powerpoint/2010/main" val="235065150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magen con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grpSp>
        <p:nvGrpSpPr>
          <p:cNvPr id="3" name="Grupo 2"/>
          <p:cNvGrpSpPr/>
          <p:nvPr userDrawn="1"/>
        </p:nvGrpSpPr>
        <p:grpSpPr>
          <a:xfrm>
            <a:off x="65661" y="6158382"/>
            <a:ext cx="6324426" cy="2535793"/>
            <a:chOff x="101449" y="6129175"/>
            <a:chExt cx="6264830" cy="2511898"/>
          </a:xfrm>
        </p:grpSpPr>
        <p:pic>
          <p:nvPicPr>
            <p:cNvPr id="4" name="Imagen 3"/>
            <p:cNvPicPr>
              <a:picLocks noChangeAspect="1"/>
            </p:cNvPicPr>
            <p:nvPr/>
          </p:nvPicPr>
          <p:blipFill>
            <a:blip r:embed="rId3">
              <a:extLst>
                <a:ext uri="{BEBA8EAE-BF5A-486C-A8C5-ECC9F3942E4B}">
                  <a14:imgProps xmlns:a14="http://schemas.microsoft.com/office/drawing/2010/main">
                    <a14:imgLayer r:embed="rId4">
                      <a14:imgEffect>
                        <a14:colorTemperature colorTemp="115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101449" y="6129175"/>
              <a:ext cx="6264830" cy="2511898"/>
            </a:xfrm>
            <a:prstGeom prst="rect">
              <a:avLst/>
            </a:prstGeom>
            <a:effectLst>
              <a:glow>
                <a:schemeClr val="accent1"/>
              </a:glow>
            </a:effectLst>
          </p:spPr>
        </p:pic>
        <p:sp>
          <p:nvSpPr>
            <p:cNvPr id="5" name="CuadroTexto 4"/>
            <p:cNvSpPr txBox="1"/>
            <p:nvPr/>
          </p:nvSpPr>
          <p:spPr>
            <a:xfrm>
              <a:off x="521077" y="6579175"/>
              <a:ext cx="5443865" cy="348813"/>
            </a:xfrm>
            <a:prstGeom prst="rect">
              <a:avLst/>
            </a:prstGeom>
            <a:noFill/>
          </p:spPr>
          <p:txBody>
            <a:bodyPr wrap="square" rtlCol="0">
              <a:spAutoFit/>
            </a:bodyPr>
            <a:lstStyle/>
            <a:p>
              <a:pPr algn="ctr">
                <a:lnSpc>
                  <a:spcPts val="1958"/>
                </a:lnSpc>
              </a:pPr>
              <a:r>
                <a:rPr lang="es-CO" sz="2048" b="1" dirty="0">
                  <a:solidFill>
                    <a:srgbClr val="14314C"/>
                  </a:solidFill>
                </a:rPr>
                <a:t>ALERTAS VIGENTES E INFORMACIÓN ADICIONAL</a:t>
              </a:r>
            </a:p>
          </p:txBody>
        </p:sp>
        <p:sp>
          <p:nvSpPr>
            <p:cNvPr id="6" name="CuadroTexto 5"/>
            <p:cNvSpPr txBox="1"/>
            <p:nvPr/>
          </p:nvSpPr>
          <p:spPr>
            <a:xfrm>
              <a:off x="539463" y="6909943"/>
              <a:ext cx="5438821" cy="1045844"/>
            </a:xfrm>
            <a:prstGeom prst="rect">
              <a:avLst/>
            </a:prstGeom>
            <a:noFill/>
          </p:spPr>
          <p:txBody>
            <a:bodyPr wrap="square" rtlCol="0">
              <a:spAutoFit/>
            </a:bodyPr>
            <a:lstStyle/>
            <a:p>
              <a:r>
                <a:rPr lang="es-CO" sz="890" dirty="0">
                  <a:latin typeface="Arial Narrow" panose="020B0606020202030204" pitchFamily="34" charset="0"/>
                </a:rPr>
                <a:t>Para mayor información sobre el pronóstico del estado del tiempo, informes técnicos diarios, comunicados especiales, mapas diarios de temperaturas máximas y mínimas e información diaria de precipitación se sugiere consultar los siguientes enlaces:</a:t>
              </a:r>
            </a:p>
            <a:p>
              <a:r>
                <a:rPr lang="es-CO" sz="890" dirty="0">
                  <a:latin typeface="Arial Narrow" panose="020B0606020202030204" pitchFamily="34" charset="0"/>
                </a:rPr>
                <a:t> </a:t>
              </a:r>
            </a:p>
            <a:p>
              <a:pPr marL="152618" indent="-152618">
                <a:buFont typeface="Wingdings" panose="05000000000000000000" pitchFamily="2" charset="2"/>
                <a:buChar char="§"/>
              </a:pPr>
              <a:r>
                <a:rPr lang="es-CO" sz="890" dirty="0">
                  <a:latin typeface="Arial Narrow" panose="020B0606020202030204" pitchFamily="34" charset="0"/>
                  <a:hlinkClick r:id="rId5"/>
                </a:rPr>
                <a:t>MAPA DIARIO DE TEMPERATURA MÁXIMA.</a:t>
              </a:r>
              <a:endParaRPr lang="es-CO" sz="890" dirty="0">
                <a:latin typeface="Arial Narrow" panose="020B0606020202030204" pitchFamily="34" charset="0"/>
              </a:endParaRPr>
            </a:p>
            <a:p>
              <a:pPr marL="152618" indent="-152618">
                <a:buFont typeface="Wingdings" panose="05000000000000000000" pitchFamily="2" charset="2"/>
                <a:buChar char="§"/>
              </a:pPr>
              <a:r>
                <a:rPr lang="es-CO" sz="890" dirty="0">
                  <a:latin typeface="Arial Narrow" panose="020B0606020202030204" pitchFamily="34" charset="0"/>
                  <a:hlinkClick r:id="rId6"/>
                </a:rPr>
                <a:t>MAPA DIARIO DE TEMPERATURA MÍNIMA.</a:t>
              </a:r>
              <a:endParaRPr lang="es-CO" sz="890" dirty="0">
                <a:latin typeface="Arial Narrow" panose="020B0606020202030204" pitchFamily="34" charset="0"/>
              </a:endParaRPr>
            </a:p>
            <a:p>
              <a:pPr marL="152618" indent="-152618">
                <a:buFont typeface="Wingdings" panose="05000000000000000000" pitchFamily="2" charset="2"/>
                <a:buChar char="§"/>
              </a:pPr>
              <a:r>
                <a:rPr lang="es-CO" sz="890" dirty="0">
                  <a:latin typeface="Arial Narrow" panose="020B0606020202030204" pitchFamily="34" charset="0"/>
                  <a:hlinkClick r:id="rId7"/>
                </a:rPr>
                <a:t>INFORMACIÓN DIARIA DE PRECIPITACIÓN Y TEMPERATURA DE LOS PRINCIPALES AEROPUERTOS DEL PAÍS.</a:t>
              </a:r>
              <a:endParaRPr lang="es-CO" sz="890" dirty="0">
                <a:latin typeface="Arial Narrow" panose="020B0606020202030204" pitchFamily="34" charset="0"/>
              </a:endParaRPr>
            </a:p>
            <a:p>
              <a:pPr marL="152618" indent="-152618">
                <a:buFont typeface="Wingdings" panose="05000000000000000000" pitchFamily="2" charset="2"/>
                <a:buChar char="§"/>
              </a:pPr>
              <a:r>
                <a:rPr lang="es-CO" sz="890" dirty="0">
                  <a:latin typeface="Arial Narrow" panose="020B0606020202030204" pitchFamily="34" charset="0"/>
                  <a:hlinkClick r:id="rId8"/>
                </a:rPr>
                <a:t>MOSAICO MAPAS DE PRECIPITACIÓN DIARIA EN MILÍMETROS.</a:t>
              </a:r>
              <a:endParaRPr lang="es-CO" sz="890" dirty="0">
                <a:latin typeface="Arial Narrow" panose="020B0606020202030204" pitchFamily="34" charset="0"/>
              </a:endParaRPr>
            </a:p>
          </p:txBody>
        </p:sp>
      </p:grpSp>
    </p:spTree>
    <p:extLst>
      <p:ext uri="{BB962C8B-B14F-4D97-AF65-F5344CB8AC3E}">
        <p14:creationId xmlns:p14="http://schemas.microsoft.com/office/powerpoint/2010/main" val="29479455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ítulo y texto vertical">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15803600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Título y texto vertical">
    <p:spTree>
      <p:nvGrpSpPr>
        <p:cNvPr id="1" name=""/>
        <p:cNvGrpSpPr/>
        <p:nvPr/>
      </p:nvGrpSpPr>
      <p:grpSpPr>
        <a:xfrm>
          <a:off x="0" y="0"/>
          <a:ext cx="0" cy="0"/>
          <a:chOff x="0" y="0"/>
          <a:chExt cx="0" cy="0"/>
        </a:xfrm>
      </p:grpSpPr>
      <p:pic>
        <p:nvPicPr>
          <p:cNvPr id="3" name="Imagen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18160034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ítulo vertical y texto">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4049017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6" Type="http://schemas.openxmlformats.org/officeDocument/2006/relationships/image" Target="../media/image1.jpg"/><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theme" Target="../theme/theme2.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image" Target="../media/image1.jpg"/><Relationship Id="rId2" Type="http://schemas.openxmlformats.org/officeDocument/2006/relationships/slideLayout" Target="../slideLayouts/slideLayout31.xml"/><Relationship Id="rId16" Type="http://schemas.openxmlformats.org/officeDocument/2006/relationships/theme" Target="../theme/theme3.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slideLayout" Target="../slideLayouts/slideLayout57.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17" Type="http://schemas.openxmlformats.org/officeDocument/2006/relationships/image" Target="../media/image1.jpg"/><Relationship Id="rId2" Type="http://schemas.openxmlformats.org/officeDocument/2006/relationships/slideLayout" Target="../slideLayouts/slideLayout46.xml"/><Relationship Id="rId16" Type="http://schemas.openxmlformats.org/officeDocument/2006/relationships/theme" Target="../theme/theme4.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5" Type="http://schemas.openxmlformats.org/officeDocument/2006/relationships/slideLayout" Target="../slideLayouts/slideLayout5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1673545033"/>
      </p:ext>
    </p:extLst>
  </p:cSld>
  <p:clrMap bg1="lt1" tx1="dk1" bg2="lt2" tx2="dk2" accent1="accent1" accent2="accent2" accent3="accent3" accent4="accent4" accent5="accent5" accent6="accent6" hlink="hlink" folHlink="folHlink"/>
  <p:sldLayoutIdLst>
    <p:sldLayoutId id="2147483727" r:id="rId1"/>
    <p:sldLayoutId id="2147483715" r:id="rId2"/>
    <p:sldLayoutId id="2147483728" r:id="rId3"/>
    <p:sldLayoutId id="2147483716" r:id="rId4"/>
    <p:sldLayoutId id="2147483733" r:id="rId5"/>
    <p:sldLayoutId id="2147483717" r:id="rId6"/>
    <p:sldLayoutId id="2147483718" r:id="rId7"/>
    <p:sldLayoutId id="2147483731" r:id="rId8"/>
    <p:sldLayoutId id="2147483719" r:id="rId9"/>
    <p:sldLayoutId id="2147483720" r:id="rId10"/>
    <p:sldLayoutId id="2147483732" r:id="rId11"/>
    <p:sldLayoutId id="2147483729" r:id="rId12"/>
    <p:sldLayoutId id="2147483726" r:id="rId13"/>
    <p:sldLayoutId id="2147483734" r:id="rId14"/>
    <p:sldLayoutId id="2147483751" r:id="rId15"/>
  </p:sldLayoutIdLst>
  <p:txStyles>
    <p:titleStyle>
      <a:lvl1pPr algn="l" defTabSz="648035" rtl="0" eaLnBrk="1" latinLnBrk="0" hangingPunct="1">
        <a:lnSpc>
          <a:spcPct val="90000"/>
        </a:lnSpc>
        <a:spcBef>
          <a:spcPct val="0"/>
        </a:spcBef>
        <a:buNone/>
        <a:defRPr sz="3118" kern="1200">
          <a:solidFill>
            <a:schemeClr val="tx1"/>
          </a:solidFill>
          <a:latin typeface="+mj-lt"/>
          <a:ea typeface="+mj-ea"/>
          <a:cs typeface="+mj-cs"/>
        </a:defRPr>
      </a:lvl1pPr>
    </p:titleStyle>
    <p:bodyStyle>
      <a:lvl1pPr marL="162009" indent="-162009" algn="l" defTabSz="648035" rtl="0" eaLnBrk="1" latinLnBrk="0" hangingPunct="1">
        <a:lnSpc>
          <a:spcPct val="90000"/>
        </a:lnSpc>
        <a:spcBef>
          <a:spcPts val="709"/>
        </a:spcBef>
        <a:buFont typeface="Arial" panose="020B0604020202020204" pitchFamily="34" charset="0"/>
        <a:buChar char="•"/>
        <a:defRPr sz="1984" kern="1200">
          <a:solidFill>
            <a:schemeClr val="tx1"/>
          </a:solidFill>
          <a:latin typeface="+mn-lt"/>
          <a:ea typeface="+mn-ea"/>
          <a:cs typeface="+mn-cs"/>
        </a:defRPr>
      </a:lvl1pPr>
      <a:lvl2pPr marL="486026" indent="-162009" algn="l" defTabSz="648035" rtl="0" eaLnBrk="1" latinLnBrk="0" hangingPunct="1">
        <a:lnSpc>
          <a:spcPct val="90000"/>
        </a:lnSpc>
        <a:spcBef>
          <a:spcPts val="354"/>
        </a:spcBef>
        <a:buFont typeface="Arial" panose="020B0604020202020204" pitchFamily="34" charset="0"/>
        <a:buChar char="•"/>
        <a:defRPr sz="1701" kern="1200">
          <a:solidFill>
            <a:schemeClr val="tx1"/>
          </a:solidFill>
          <a:latin typeface="+mn-lt"/>
          <a:ea typeface="+mn-ea"/>
          <a:cs typeface="+mn-cs"/>
        </a:defRPr>
      </a:lvl2pPr>
      <a:lvl3pPr marL="810044" indent="-162009" algn="l" defTabSz="648035" rtl="0" eaLnBrk="1" latinLnBrk="0" hangingPunct="1">
        <a:lnSpc>
          <a:spcPct val="90000"/>
        </a:lnSpc>
        <a:spcBef>
          <a:spcPts val="354"/>
        </a:spcBef>
        <a:buFont typeface="Arial" panose="020B0604020202020204" pitchFamily="34" charset="0"/>
        <a:buChar char="•"/>
        <a:defRPr sz="1417" kern="1200">
          <a:solidFill>
            <a:schemeClr val="tx1"/>
          </a:solidFill>
          <a:latin typeface="+mn-lt"/>
          <a:ea typeface="+mn-ea"/>
          <a:cs typeface="+mn-cs"/>
        </a:defRPr>
      </a:lvl3pPr>
      <a:lvl4pPr marL="1134062"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4pPr>
      <a:lvl5pPr marL="1458079"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5pPr>
      <a:lvl6pPr marL="1782097"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6pPr>
      <a:lvl7pPr marL="2106115"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7pPr>
      <a:lvl8pPr marL="2430132"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8pPr>
      <a:lvl9pPr marL="2754150"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9pPr>
    </p:bodyStyle>
    <p:otherStyle>
      <a:defPPr>
        <a:defRPr lang="en-US"/>
      </a:defPPr>
      <a:lvl1pPr marL="0" algn="l" defTabSz="648035" rtl="0" eaLnBrk="1" latinLnBrk="0" hangingPunct="1">
        <a:defRPr sz="1276" kern="1200">
          <a:solidFill>
            <a:schemeClr val="tx1"/>
          </a:solidFill>
          <a:latin typeface="+mn-lt"/>
          <a:ea typeface="+mn-ea"/>
          <a:cs typeface="+mn-cs"/>
        </a:defRPr>
      </a:lvl1pPr>
      <a:lvl2pPr marL="324018" algn="l" defTabSz="648035" rtl="0" eaLnBrk="1" latinLnBrk="0" hangingPunct="1">
        <a:defRPr sz="1276" kern="1200">
          <a:solidFill>
            <a:schemeClr val="tx1"/>
          </a:solidFill>
          <a:latin typeface="+mn-lt"/>
          <a:ea typeface="+mn-ea"/>
          <a:cs typeface="+mn-cs"/>
        </a:defRPr>
      </a:lvl2pPr>
      <a:lvl3pPr marL="648035" algn="l" defTabSz="648035" rtl="0" eaLnBrk="1" latinLnBrk="0" hangingPunct="1">
        <a:defRPr sz="1276" kern="1200">
          <a:solidFill>
            <a:schemeClr val="tx1"/>
          </a:solidFill>
          <a:latin typeface="+mn-lt"/>
          <a:ea typeface="+mn-ea"/>
          <a:cs typeface="+mn-cs"/>
        </a:defRPr>
      </a:lvl3pPr>
      <a:lvl4pPr marL="972053" algn="l" defTabSz="648035" rtl="0" eaLnBrk="1" latinLnBrk="0" hangingPunct="1">
        <a:defRPr sz="1276" kern="1200">
          <a:solidFill>
            <a:schemeClr val="tx1"/>
          </a:solidFill>
          <a:latin typeface="+mn-lt"/>
          <a:ea typeface="+mn-ea"/>
          <a:cs typeface="+mn-cs"/>
        </a:defRPr>
      </a:lvl4pPr>
      <a:lvl5pPr marL="1296071" algn="l" defTabSz="648035" rtl="0" eaLnBrk="1" latinLnBrk="0" hangingPunct="1">
        <a:defRPr sz="1276" kern="1200">
          <a:solidFill>
            <a:schemeClr val="tx1"/>
          </a:solidFill>
          <a:latin typeface="+mn-lt"/>
          <a:ea typeface="+mn-ea"/>
          <a:cs typeface="+mn-cs"/>
        </a:defRPr>
      </a:lvl5pPr>
      <a:lvl6pPr marL="1620088" algn="l" defTabSz="648035" rtl="0" eaLnBrk="1" latinLnBrk="0" hangingPunct="1">
        <a:defRPr sz="1276" kern="1200">
          <a:solidFill>
            <a:schemeClr val="tx1"/>
          </a:solidFill>
          <a:latin typeface="+mn-lt"/>
          <a:ea typeface="+mn-ea"/>
          <a:cs typeface="+mn-cs"/>
        </a:defRPr>
      </a:lvl6pPr>
      <a:lvl7pPr marL="1944106" algn="l" defTabSz="648035" rtl="0" eaLnBrk="1" latinLnBrk="0" hangingPunct="1">
        <a:defRPr sz="1276" kern="1200">
          <a:solidFill>
            <a:schemeClr val="tx1"/>
          </a:solidFill>
          <a:latin typeface="+mn-lt"/>
          <a:ea typeface="+mn-ea"/>
          <a:cs typeface="+mn-cs"/>
        </a:defRPr>
      </a:lvl7pPr>
      <a:lvl8pPr marL="2268123" algn="l" defTabSz="648035" rtl="0" eaLnBrk="1" latinLnBrk="0" hangingPunct="1">
        <a:defRPr sz="1276" kern="1200">
          <a:solidFill>
            <a:schemeClr val="tx1"/>
          </a:solidFill>
          <a:latin typeface="+mn-lt"/>
          <a:ea typeface="+mn-ea"/>
          <a:cs typeface="+mn-cs"/>
        </a:defRPr>
      </a:lvl8pPr>
      <a:lvl9pPr marL="2592141" algn="l" defTabSz="648035" rtl="0" eaLnBrk="1" latinLnBrk="0" hangingPunct="1">
        <a:defRPr sz="1276"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2204074934"/>
      </p:ext>
    </p:extLst>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 id="2147483747" r:id="rId12"/>
    <p:sldLayoutId id="2147483748" r:id="rId13"/>
    <p:sldLayoutId id="2147483750" r:id="rId14"/>
  </p:sldLayoutIdLst>
  <p:txStyles>
    <p:titleStyle>
      <a:lvl1pPr algn="l" defTabSz="648035" rtl="0" eaLnBrk="1" latinLnBrk="0" hangingPunct="1">
        <a:lnSpc>
          <a:spcPct val="90000"/>
        </a:lnSpc>
        <a:spcBef>
          <a:spcPct val="0"/>
        </a:spcBef>
        <a:buNone/>
        <a:defRPr sz="3118" kern="1200">
          <a:solidFill>
            <a:schemeClr val="tx1"/>
          </a:solidFill>
          <a:latin typeface="+mj-lt"/>
          <a:ea typeface="+mj-ea"/>
          <a:cs typeface="+mj-cs"/>
        </a:defRPr>
      </a:lvl1pPr>
    </p:titleStyle>
    <p:bodyStyle>
      <a:lvl1pPr marL="162009" indent="-162009" algn="l" defTabSz="648035" rtl="0" eaLnBrk="1" latinLnBrk="0" hangingPunct="1">
        <a:lnSpc>
          <a:spcPct val="90000"/>
        </a:lnSpc>
        <a:spcBef>
          <a:spcPts val="709"/>
        </a:spcBef>
        <a:buFont typeface="Arial" panose="020B0604020202020204" pitchFamily="34" charset="0"/>
        <a:buChar char="•"/>
        <a:defRPr sz="1984" kern="1200">
          <a:solidFill>
            <a:schemeClr val="tx1"/>
          </a:solidFill>
          <a:latin typeface="+mn-lt"/>
          <a:ea typeface="+mn-ea"/>
          <a:cs typeface="+mn-cs"/>
        </a:defRPr>
      </a:lvl1pPr>
      <a:lvl2pPr marL="486026" indent="-162009" algn="l" defTabSz="648035" rtl="0" eaLnBrk="1" latinLnBrk="0" hangingPunct="1">
        <a:lnSpc>
          <a:spcPct val="90000"/>
        </a:lnSpc>
        <a:spcBef>
          <a:spcPts val="354"/>
        </a:spcBef>
        <a:buFont typeface="Arial" panose="020B0604020202020204" pitchFamily="34" charset="0"/>
        <a:buChar char="•"/>
        <a:defRPr sz="1701" kern="1200">
          <a:solidFill>
            <a:schemeClr val="tx1"/>
          </a:solidFill>
          <a:latin typeface="+mn-lt"/>
          <a:ea typeface="+mn-ea"/>
          <a:cs typeface="+mn-cs"/>
        </a:defRPr>
      </a:lvl2pPr>
      <a:lvl3pPr marL="810044" indent="-162009" algn="l" defTabSz="648035" rtl="0" eaLnBrk="1" latinLnBrk="0" hangingPunct="1">
        <a:lnSpc>
          <a:spcPct val="90000"/>
        </a:lnSpc>
        <a:spcBef>
          <a:spcPts val="354"/>
        </a:spcBef>
        <a:buFont typeface="Arial" panose="020B0604020202020204" pitchFamily="34" charset="0"/>
        <a:buChar char="•"/>
        <a:defRPr sz="1417" kern="1200">
          <a:solidFill>
            <a:schemeClr val="tx1"/>
          </a:solidFill>
          <a:latin typeface="+mn-lt"/>
          <a:ea typeface="+mn-ea"/>
          <a:cs typeface="+mn-cs"/>
        </a:defRPr>
      </a:lvl3pPr>
      <a:lvl4pPr marL="1134062"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4pPr>
      <a:lvl5pPr marL="1458079"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5pPr>
      <a:lvl6pPr marL="1782097"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6pPr>
      <a:lvl7pPr marL="2106115"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7pPr>
      <a:lvl8pPr marL="2430132"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8pPr>
      <a:lvl9pPr marL="2754150"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9pPr>
    </p:bodyStyle>
    <p:otherStyle>
      <a:defPPr>
        <a:defRPr lang="en-US"/>
      </a:defPPr>
      <a:lvl1pPr marL="0" algn="l" defTabSz="648035" rtl="0" eaLnBrk="1" latinLnBrk="0" hangingPunct="1">
        <a:defRPr sz="1276" kern="1200">
          <a:solidFill>
            <a:schemeClr val="tx1"/>
          </a:solidFill>
          <a:latin typeface="+mn-lt"/>
          <a:ea typeface="+mn-ea"/>
          <a:cs typeface="+mn-cs"/>
        </a:defRPr>
      </a:lvl1pPr>
      <a:lvl2pPr marL="324018" algn="l" defTabSz="648035" rtl="0" eaLnBrk="1" latinLnBrk="0" hangingPunct="1">
        <a:defRPr sz="1276" kern="1200">
          <a:solidFill>
            <a:schemeClr val="tx1"/>
          </a:solidFill>
          <a:latin typeface="+mn-lt"/>
          <a:ea typeface="+mn-ea"/>
          <a:cs typeface="+mn-cs"/>
        </a:defRPr>
      </a:lvl2pPr>
      <a:lvl3pPr marL="648035" algn="l" defTabSz="648035" rtl="0" eaLnBrk="1" latinLnBrk="0" hangingPunct="1">
        <a:defRPr sz="1276" kern="1200">
          <a:solidFill>
            <a:schemeClr val="tx1"/>
          </a:solidFill>
          <a:latin typeface="+mn-lt"/>
          <a:ea typeface="+mn-ea"/>
          <a:cs typeface="+mn-cs"/>
        </a:defRPr>
      </a:lvl3pPr>
      <a:lvl4pPr marL="972053" algn="l" defTabSz="648035" rtl="0" eaLnBrk="1" latinLnBrk="0" hangingPunct="1">
        <a:defRPr sz="1276" kern="1200">
          <a:solidFill>
            <a:schemeClr val="tx1"/>
          </a:solidFill>
          <a:latin typeface="+mn-lt"/>
          <a:ea typeface="+mn-ea"/>
          <a:cs typeface="+mn-cs"/>
        </a:defRPr>
      </a:lvl4pPr>
      <a:lvl5pPr marL="1296071" algn="l" defTabSz="648035" rtl="0" eaLnBrk="1" latinLnBrk="0" hangingPunct="1">
        <a:defRPr sz="1276" kern="1200">
          <a:solidFill>
            <a:schemeClr val="tx1"/>
          </a:solidFill>
          <a:latin typeface="+mn-lt"/>
          <a:ea typeface="+mn-ea"/>
          <a:cs typeface="+mn-cs"/>
        </a:defRPr>
      </a:lvl5pPr>
      <a:lvl6pPr marL="1620088" algn="l" defTabSz="648035" rtl="0" eaLnBrk="1" latinLnBrk="0" hangingPunct="1">
        <a:defRPr sz="1276" kern="1200">
          <a:solidFill>
            <a:schemeClr val="tx1"/>
          </a:solidFill>
          <a:latin typeface="+mn-lt"/>
          <a:ea typeface="+mn-ea"/>
          <a:cs typeface="+mn-cs"/>
        </a:defRPr>
      </a:lvl6pPr>
      <a:lvl7pPr marL="1944106" algn="l" defTabSz="648035" rtl="0" eaLnBrk="1" latinLnBrk="0" hangingPunct="1">
        <a:defRPr sz="1276" kern="1200">
          <a:solidFill>
            <a:schemeClr val="tx1"/>
          </a:solidFill>
          <a:latin typeface="+mn-lt"/>
          <a:ea typeface="+mn-ea"/>
          <a:cs typeface="+mn-cs"/>
        </a:defRPr>
      </a:lvl7pPr>
      <a:lvl8pPr marL="2268123" algn="l" defTabSz="648035" rtl="0" eaLnBrk="1" latinLnBrk="0" hangingPunct="1">
        <a:defRPr sz="1276" kern="1200">
          <a:solidFill>
            <a:schemeClr val="tx1"/>
          </a:solidFill>
          <a:latin typeface="+mn-lt"/>
          <a:ea typeface="+mn-ea"/>
          <a:cs typeface="+mn-cs"/>
        </a:defRPr>
      </a:lvl8pPr>
      <a:lvl9pPr marL="2592141" algn="l" defTabSz="648035" rtl="0" eaLnBrk="1" latinLnBrk="0" hangingPunct="1">
        <a:defRPr sz="1276"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4137333288"/>
      </p:ext>
    </p:extLst>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 id="2147483764" r:id="rId12"/>
    <p:sldLayoutId id="2147483765" r:id="rId13"/>
    <p:sldLayoutId id="2147483766" r:id="rId14"/>
    <p:sldLayoutId id="2147483767" r:id="rId15"/>
  </p:sldLayoutIdLst>
  <p:txStyles>
    <p:titleStyle>
      <a:lvl1pPr algn="l" defTabSz="648035" rtl="0" eaLnBrk="1" latinLnBrk="0" hangingPunct="1">
        <a:lnSpc>
          <a:spcPct val="90000"/>
        </a:lnSpc>
        <a:spcBef>
          <a:spcPct val="0"/>
        </a:spcBef>
        <a:buNone/>
        <a:defRPr sz="3118" kern="1200">
          <a:solidFill>
            <a:schemeClr val="tx1"/>
          </a:solidFill>
          <a:latin typeface="+mj-lt"/>
          <a:ea typeface="+mj-ea"/>
          <a:cs typeface="+mj-cs"/>
        </a:defRPr>
      </a:lvl1pPr>
    </p:titleStyle>
    <p:bodyStyle>
      <a:lvl1pPr marL="162009" indent="-162009" algn="l" defTabSz="648035" rtl="0" eaLnBrk="1" latinLnBrk="0" hangingPunct="1">
        <a:lnSpc>
          <a:spcPct val="90000"/>
        </a:lnSpc>
        <a:spcBef>
          <a:spcPts val="709"/>
        </a:spcBef>
        <a:buFont typeface="Arial" panose="020B0604020202020204" pitchFamily="34" charset="0"/>
        <a:buChar char="•"/>
        <a:defRPr sz="1984" kern="1200">
          <a:solidFill>
            <a:schemeClr val="tx1"/>
          </a:solidFill>
          <a:latin typeface="+mn-lt"/>
          <a:ea typeface="+mn-ea"/>
          <a:cs typeface="+mn-cs"/>
        </a:defRPr>
      </a:lvl1pPr>
      <a:lvl2pPr marL="486026" indent="-162009" algn="l" defTabSz="648035" rtl="0" eaLnBrk="1" latinLnBrk="0" hangingPunct="1">
        <a:lnSpc>
          <a:spcPct val="90000"/>
        </a:lnSpc>
        <a:spcBef>
          <a:spcPts val="354"/>
        </a:spcBef>
        <a:buFont typeface="Arial" panose="020B0604020202020204" pitchFamily="34" charset="0"/>
        <a:buChar char="•"/>
        <a:defRPr sz="1701" kern="1200">
          <a:solidFill>
            <a:schemeClr val="tx1"/>
          </a:solidFill>
          <a:latin typeface="+mn-lt"/>
          <a:ea typeface="+mn-ea"/>
          <a:cs typeface="+mn-cs"/>
        </a:defRPr>
      </a:lvl2pPr>
      <a:lvl3pPr marL="810044" indent="-162009" algn="l" defTabSz="648035" rtl="0" eaLnBrk="1" latinLnBrk="0" hangingPunct="1">
        <a:lnSpc>
          <a:spcPct val="90000"/>
        </a:lnSpc>
        <a:spcBef>
          <a:spcPts val="354"/>
        </a:spcBef>
        <a:buFont typeface="Arial" panose="020B0604020202020204" pitchFamily="34" charset="0"/>
        <a:buChar char="•"/>
        <a:defRPr sz="1417" kern="1200">
          <a:solidFill>
            <a:schemeClr val="tx1"/>
          </a:solidFill>
          <a:latin typeface="+mn-lt"/>
          <a:ea typeface="+mn-ea"/>
          <a:cs typeface="+mn-cs"/>
        </a:defRPr>
      </a:lvl3pPr>
      <a:lvl4pPr marL="1134062"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4pPr>
      <a:lvl5pPr marL="1458079"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5pPr>
      <a:lvl6pPr marL="1782097"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6pPr>
      <a:lvl7pPr marL="2106115"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7pPr>
      <a:lvl8pPr marL="2430132"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8pPr>
      <a:lvl9pPr marL="2754150"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9pPr>
    </p:bodyStyle>
    <p:otherStyle>
      <a:defPPr>
        <a:defRPr lang="en-US"/>
      </a:defPPr>
      <a:lvl1pPr marL="0" algn="l" defTabSz="648035" rtl="0" eaLnBrk="1" latinLnBrk="0" hangingPunct="1">
        <a:defRPr sz="1276" kern="1200">
          <a:solidFill>
            <a:schemeClr val="tx1"/>
          </a:solidFill>
          <a:latin typeface="+mn-lt"/>
          <a:ea typeface="+mn-ea"/>
          <a:cs typeface="+mn-cs"/>
        </a:defRPr>
      </a:lvl1pPr>
      <a:lvl2pPr marL="324018" algn="l" defTabSz="648035" rtl="0" eaLnBrk="1" latinLnBrk="0" hangingPunct="1">
        <a:defRPr sz="1276" kern="1200">
          <a:solidFill>
            <a:schemeClr val="tx1"/>
          </a:solidFill>
          <a:latin typeface="+mn-lt"/>
          <a:ea typeface="+mn-ea"/>
          <a:cs typeface="+mn-cs"/>
        </a:defRPr>
      </a:lvl2pPr>
      <a:lvl3pPr marL="648035" algn="l" defTabSz="648035" rtl="0" eaLnBrk="1" latinLnBrk="0" hangingPunct="1">
        <a:defRPr sz="1276" kern="1200">
          <a:solidFill>
            <a:schemeClr val="tx1"/>
          </a:solidFill>
          <a:latin typeface="+mn-lt"/>
          <a:ea typeface="+mn-ea"/>
          <a:cs typeface="+mn-cs"/>
        </a:defRPr>
      </a:lvl3pPr>
      <a:lvl4pPr marL="972053" algn="l" defTabSz="648035" rtl="0" eaLnBrk="1" latinLnBrk="0" hangingPunct="1">
        <a:defRPr sz="1276" kern="1200">
          <a:solidFill>
            <a:schemeClr val="tx1"/>
          </a:solidFill>
          <a:latin typeface="+mn-lt"/>
          <a:ea typeface="+mn-ea"/>
          <a:cs typeface="+mn-cs"/>
        </a:defRPr>
      </a:lvl4pPr>
      <a:lvl5pPr marL="1296071" algn="l" defTabSz="648035" rtl="0" eaLnBrk="1" latinLnBrk="0" hangingPunct="1">
        <a:defRPr sz="1276" kern="1200">
          <a:solidFill>
            <a:schemeClr val="tx1"/>
          </a:solidFill>
          <a:latin typeface="+mn-lt"/>
          <a:ea typeface="+mn-ea"/>
          <a:cs typeface="+mn-cs"/>
        </a:defRPr>
      </a:lvl5pPr>
      <a:lvl6pPr marL="1620088" algn="l" defTabSz="648035" rtl="0" eaLnBrk="1" latinLnBrk="0" hangingPunct="1">
        <a:defRPr sz="1276" kern="1200">
          <a:solidFill>
            <a:schemeClr val="tx1"/>
          </a:solidFill>
          <a:latin typeface="+mn-lt"/>
          <a:ea typeface="+mn-ea"/>
          <a:cs typeface="+mn-cs"/>
        </a:defRPr>
      </a:lvl6pPr>
      <a:lvl7pPr marL="1944106" algn="l" defTabSz="648035" rtl="0" eaLnBrk="1" latinLnBrk="0" hangingPunct="1">
        <a:defRPr sz="1276" kern="1200">
          <a:solidFill>
            <a:schemeClr val="tx1"/>
          </a:solidFill>
          <a:latin typeface="+mn-lt"/>
          <a:ea typeface="+mn-ea"/>
          <a:cs typeface="+mn-cs"/>
        </a:defRPr>
      </a:lvl7pPr>
      <a:lvl8pPr marL="2268123" algn="l" defTabSz="648035" rtl="0" eaLnBrk="1" latinLnBrk="0" hangingPunct="1">
        <a:defRPr sz="1276" kern="1200">
          <a:solidFill>
            <a:schemeClr val="tx1"/>
          </a:solidFill>
          <a:latin typeface="+mn-lt"/>
          <a:ea typeface="+mn-ea"/>
          <a:cs typeface="+mn-cs"/>
        </a:defRPr>
      </a:lvl8pPr>
      <a:lvl9pPr marL="2592141" algn="l" defTabSz="648035" rtl="0" eaLnBrk="1" latinLnBrk="0" hangingPunct="1">
        <a:defRPr sz="1276"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202380567"/>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 id="2147483780" r:id="rId12"/>
    <p:sldLayoutId id="2147483781" r:id="rId13"/>
    <p:sldLayoutId id="2147483782" r:id="rId14"/>
    <p:sldLayoutId id="2147483783" r:id="rId15"/>
  </p:sldLayoutIdLst>
  <p:txStyles>
    <p:titleStyle>
      <a:lvl1pPr algn="l" defTabSz="648035" rtl="0" eaLnBrk="1" latinLnBrk="0" hangingPunct="1">
        <a:lnSpc>
          <a:spcPct val="90000"/>
        </a:lnSpc>
        <a:spcBef>
          <a:spcPct val="0"/>
        </a:spcBef>
        <a:buNone/>
        <a:defRPr sz="3118" kern="1200">
          <a:solidFill>
            <a:schemeClr val="tx1"/>
          </a:solidFill>
          <a:latin typeface="+mj-lt"/>
          <a:ea typeface="+mj-ea"/>
          <a:cs typeface="+mj-cs"/>
        </a:defRPr>
      </a:lvl1pPr>
    </p:titleStyle>
    <p:bodyStyle>
      <a:lvl1pPr marL="162009" indent="-162009" algn="l" defTabSz="648035" rtl="0" eaLnBrk="1" latinLnBrk="0" hangingPunct="1">
        <a:lnSpc>
          <a:spcPct val="90000"/>
        </a:lnSpc>
        <a:spcBef>
          <a:spcPts val="709"/>
        </a:spcBef>
        <a:buFont typeface="Arial" panose="020B0604020202020204" pitchFamily="34" charset="0"/>
        <a:buChar char="•"/>
        <a:defRPr sz="1984" kern="1200">
          <a:solidFill>
            <a:schemeClr val="tx1"/>
          </a:solidFill>
          <a:latin typeface="+mn-lt"/>
          <a:ea typeface="+mn-ea"/>
          <a:cs typeface="+mn-cs"/>
        </a:defRPr>
      </a:lvl1pPr>
      <a:lvl2pPr marL="486026" indent="-162009" algn="l" defTabSz="648035" rtl="0" eaLnBrk="1" latinLnBrk="0" hangingPunct="1">
        <a:lnSpc>
          <a:spcPct val="90000"/>
        </a:lnSpc>
        <a:spcBef>
          <a:spcPts val="354"/>
        </a:spcBef>
        <a:buFont typeface="Arial" panose="020B0604020202020204" pitchFamily="34" charset="0"/>
        <a:buChar char="•"/>
        <a:defRPr sz="1701" kern="1200">
          <a:solidFill>
            <a:schemeClr val="tx1"/>
          </a:solidFill>
          <a:latin typeface="+mn-lt"/>
          <a:ea typeface="+mn-ea"/>
          <a:cs typeface="+mn-cs"/>
        </a:defRPr>
      </a:lvl2pPr>
      <a:lvl3pPr marL="810044" indent="-162009" algn="l" defTabSz="648035" rtl="0" eaLnBrk="1" latinLnBrk="0" hangingPunct="1">
        <a:lnSpc>
          <a:spcPct val="90000"/>
        </a:lnSpc>
        <a:spcBef>
          <a:spcPts val="354"/>
        </a:spcBef>
        <a:buFont typeface="Arial" panose="020B0604020202020204" pitchFamily="34" charset="0"/>
        <a:buChar char="•"/>
        <a:defRPr sz="1417" kern="1200">
          <a:solidFill>
            <a:schemeClr val="tx1"/>
          </a:solidFill>
          <a:latin typeface="+mn-lt"/>
          <a:ea typeface="+mn-ea"/>
          <a:cs typeface="+mn-cs"/>
        </a:defRPr>
      </a:lvl3pPr>
      <a:lvl4pPr marL="1134062"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4pPr>
      <a:lvl5pPr marL="1458079"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5pPr>
      <a:lvl6pPr marL="1782097"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6pPr>
      <a:lvl7pPr marL="2106115"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7pPr>
      <a:lvl8pPr marL="2430132"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8pPr>
      <a:lvl9pPr marL="2754150"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9pPr>
    </p:bodyStyle>
    <p:otherStyle>
      <a:defPPr>
        <a:defRPr lang="en-US"/>
      </a:defPPr>
      <a:lvl1pPr marL="0" algn="l" defTabSz="648035" rtl="0" eaLnBrk="1" latinLnBrk="0" hangingPunct="1">
        <a:defRPr sz="1276" kern="1200">
          <a:solidFill>
            <a:schemeClr val="tx1"/>
          </a:solidFill>
          <a:latin typeface="+mn-lt"/>
          <a:ea typeface="+mn-ea"/>
          <a:cs typeface="+mn-cs"/>
        </a:defRPr>
      </a:lvl1pPr>
      <a:lvl2pPr marL="324018" algn="l" defTabSz="648035" rtl="0" eaLnBrk="1" latinLnBrk="0" hangingPunct="1">
        <a:defRPr sz="1276" kern="1200">
          <a:solidFill>
            <a:schemeClr val="tx1"/>
          </a:solidFill>
          <a:latin typeface="+mn-lt"/>
          <a:ea typeface="+mn-ea"/>
          <a:cs typeface="+mn-cs"/>
        </a:defRPr>
      </a:lvl2pPr>
      <a:lvl3pPr marL="648035" algn="l" defTabSz="648035" rtl="0" eaLnBrk="1" latinLnBrk="0" hangingPunct="1">
        <a:defRPr sz="1276" kern="1200">
          <a:solidFill>
            <a:schemeClr val="tx1"/>
          </a:solidFill>
          <a:latin typeface="+mn-lt"/>
          <a:ea typeface="+mn-ea"/>
          <a:cs typeface="+mn-cs"/>
        </a:defRPr>
      </a:lvl3pPr>
      <a:lvl4pPr marL="972053" algn="l" defTabSz="648035" rtl="0" eaLnBrk="1" latinLnBrk="0" hangingPunct="1">
        <a:defRPr sz="1276" kern="1200">
          <a:solidFill>
            <a:schemeClr val="tx1"/>
          </a:solidFill>
          <a:latin typeface="+mn-lt"/>
          <a:ea typeface="+mn-ea"/>
          <a:cs typeface="+mn-cs"/>
        </a:defRPr>
      </a:lvl4pPr>
      <a:lvl5pPr marL="1296071" algn="l" defTabSz="648035" rtl="0" eaLnBrk="1" latinLnBrk="0" hangingPunct="1">
        <a:defRPr sz="1276" kern="1200">
          <a:solidFill>
            <a:schemeClr val="tx1"/>
          </a:solidFill>
          <a:latin typeface="+mn-lt"/>
          <a:ea typeface="+mn-ea"/>
          <a:cs typeface="+mn-cs"/>
        </a:defRPr>
      </a:lvl5pPr>
      <a:lvl6pPr marL="1620088" algn="l" defTabSz="648035" rtl="0" eaLnBrk="1" latinLnBrk="0" hangingPunct="1">
        <a:defRPr sz="1276" kern="1200">
          <a:solidFill>
            <a:schemeClr val="tx1"/>
          </a:solidFill>
          <a:latin typeface="+mn-lt"/>
          <a:ea typeface="+mn-ea"/>
          <a:cs typeface="+mn-cs"/>
        </a:defRPr>
      </a:lvl6pPr>
      <a:lvl7pPr marL="1944106" algn="l" defTabSz="648035" rtl="0" eaLnBrk="1" latinLnBrk="0" hangingPunct="1">
        <a:defRPr sz="1276" kern="1200">
          <a:solidFill>
            <a:schemeClr val="tx1"/>
          </a:solidFill>
          <a:latin typeface="+mn-lt"/>
          <a:ea typeface="+mn-ea"/>
          <a:cs typeface="+mn-cs"/>
        </a:defRPr>
      </a:lvl7pPr>
      <a:lvl8pPr marL="2268123" algn="l" defTabSz="648035" rtl="0" eaLnBrk="1" latinLnBrk="0" hangingPunct="1">
        <a:defRPr sz="1276" kern="1200">
          <a:solidFill>
            <a:schemeClr val="tx1"/>
          </a:solidFill>
          <a:latin typeface="+mn-lt"/>
          <a:ea typeface="+mn-ea"/>
          <a:cs typeface="+mn-cs"/>
        </a:defRPr>
      </a:lvl8pPr>
      <a:lvl9pPr marL="2592141" algn="l" defTabSz="648035" rtl="0" eaLnBrk="1" latinLnBrk="0" hangingPunct="1">
        <a:defRPr sz="127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hyperlink" Target="mailto:alertas@ideam.gov.co" TargetMode="External"/><Relationship Id="rId2" Type="http://schemas.openxmlformats.org/officeDocument/2006/relationships/hyperlink" Target="mailto:servicio@ideam.gov.co" TargetMode="External"/><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hyperlink" Target="http://ido.xm.com.co/ido/SitePages/hidrologia.aspx?q=reservas" TargetMode="External"/><Relationship Id="rId1" Type="http://schemas.openxmlformats.org/officeDocument/2006/relationships/slideLayout" Target="../slideLayouts/slideLayout2.xml"/><Relationship Id="rId4" Type="http://schemas.openxmlformats.org/officeDocument/2006/relationships/image" Target="../media/image28.emf"/></Relationships>
</file>

<file path=ppt/slides/_rels/slide4.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image" Target="../media/image33.gif"/><Relationship Id="rId1" Type="http://schemas.openxmlformats.org/officeDocument/2006/relationships/slideLayout" Target="../slideLayouts/slideLayout6.xml"/><Relationship Id="rId6" Type="http://schemas.openxmlformats.org/officeDocument/2006/relationships/image" Target="../media/image37.gif"/><Relationship Id="rId5" Type="http://schemas.openxmlformats.org/officeDocument/2006/relationships/image" Target="../media/image36.png"/><Relationship Id="rId4"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p:cNvSpPr txBox="1"/>
          <p:nvPr/>
        </p:nvSpPr>
        <p:spPr>
          <a:xfrm>
            <a:off x="1036969" y="504175"/>
            <a:ext cx="853118" cy="571823"/>
          </a:xfrm>
          <a:prstGeom prst="rect">
            <a:avLst/>
          </a:prstGeom>
          <a:noFill/>
        </p:spPr>
        <p:txBody>
          <a:bodyPr wrap="none" rtlCol="0">
            <a:spAutoFit/>
          </a:bodyPr>
          <a:lstStyle/>
          <a:p>
            <a:pPr algn="r"/>
            <a:r>
              <a:rPr lang="es-CO" sz="3116" b="1" dirty="0" smtClean="0">
                <a:solidFill>
                  <a:schemeClr val="bg1"/>
                </a:solidFill>
                <a:latin typeface="Arial" panose="020B0604020202020204" pitchFamily="34" charset="0"/>
                <a:cs typeface="Arial" panose="020B0604020202020204" pitchFamily="34" charset="0"/>
              </a:rPr>
              <a:t>153</a:t>
            </a:r>
            <a:endParaRPr lang="es-CO" sz="3116" b="1" dirty="0">
              <a:solidFill>
                <a:schemeClr val="bg1"/>
              </a:solidFill>
              <a:latin typeface="Arial" panose="020B0604020202020204" pitchFamily="34" charset="0"/>
              <a:cs typeface="Arial" panose="020B0604020202020204" pitchFamily="34" charset="0"/>
            </a:endParaRPr>
          </a:p>
        </p:txBody>
      </p:sp>
      <p:sp>
        <p:nvSpPr>
          <p:cNvPr id="7" name="CuadroTexto 6"/>
          <p:cNvSpPr txBox="1"/>
          <p:nvPr/>
        </p:nvSpPr>
        <p:spPr>
          <a:xfrm>
            <a:off x="169329" y="3601812"/>
            <a:ext cx="2305758" cy="2730729"/>
          </a:xfrm>
          <a:prstGeom prst="rect">
            <a:avLst/>
          </a:prstGeom>
          <a:noFill/>
        </p:spPr>
        <p:txBody>
          <a:bodyPr wrap="square" lIns="72000" tIns="72000" rIns="72000" bIns="72000" rtlCol="0">
            <a:spAutoFit/>
          </a:bodyPr>
          <a:lstStyle/>
          <a:p>
            <a:pPr algn="just"/>
            <a:r>
              <a:rPr lang="es-CO" sz="1200" dirty="0">
                <a:latin typeface="Arial Narrow" panose="020B0606020202030204" pitchFamily="34" charset="0"/>
              </a:rPr>
              <a:t>Las lluvias de las últimas horas han ocurrido en sectores de la Amazonia, para el resto del país ha presentado un descenso significativo en las precipitaciones.</a:t>
            </a:r>
          </a:p>
          <a:p>
            <a:pPr algn="just"/>
            <a:r>
              <a:rPr lang="es-CO" sz="1200" dirty="0">
                <a:latin typeface="Arial Narrow" panose="020B0606020202030204" pitchFamily="34" charset="0"/>
              </a:rPr>
              <a:t>Para el día de hoy se prevé mayor nubosidad en la Amazonia con precipitaciones de variada intensidad, como también en el norte de la región Andina y sectores de la Pacifica; lloviznas en  los piedemontes de las cordilleras y predominio de tiempo seco en los valles interandinos y en la región Caribe</a:t>
            </a:r>
            <a:endParaRPr lang="es-CO" sz="1200" dirty="0">
              <a:latin typeface="Arial Narrow" panose="020B0606020202030204" pitchFamily="34" charset="0"/>
            </a:endParaRPr>
          </a:p>
        </p:txBody>
      </p:sp>
      <p:sp>
        <p:nvSpPr>
          <p:cNvPr id="8" name="CuadroTexto 7"/>
          <p:cNvSpPr txBox="1"/>
          <p:nvPr/>
        </p:nvSpPr>
        <p:spPr>
          <a:xfrm>
            <a:off x="2475087" y="2594957"/>
            <a:ext cx="4005088" cy="276999"/>
          </a:xfrm>
          <a:prstGeom prst="rect">
            <a:avLst/>
          </a:prstGeom>
          <a:noFill/>
        </p:spPr>
        <p:txBody>
          <a:bodyPr wrap="square" rtlCol="0">
            <a:spAutoFit/>
          </a:bodyPr>
          <a:lstStyle/>
          <a:p>
            <a:pPr algn="ctr"/>
            <a:r>
              <a:rPr lang="es-CO" sz="1200" dirty="0" smtClean="0">
                <a:solidFill>
                  <a:schemeClr val="tx1">
                    <a:lumMod val="75000"/>
                    <a:lumOff val="25000"/>
                  </a:schemeClr>
                </a:solidFill>
                <a:latin typeface="Arial Narrow" panose="020B0606020202030204" pitchFamily="34" charset="0"/>
                <a:cs typeface="Arial" panose="020B0604020202020204" pitchFamily="34" charset="0"/>
              </a:rPr>
              <a:t>Canal Infrarrojo </a:t>
            </a:r>
            <a:r>
              <a:rPr lang="es-CO" sz="1200" b="1" dirty="0" smtClean="0">
                <a:solidFill>
                  <a:srgbClr val="002060"/>
                </a:solidFill>
                <a:latin typeface="Arial Narrow" panose="020B0606020202030204" pitchFamily="34" charset="0"/>
                <a:cs typeface="Arial" panose="020B0604020202020204" pitchFamily="34" charset="0"/>
              </a:rPr>
              <a:t>|</a:t>
            </a:r>
            <a:r>
              <a:rPr lang="es-CO" sz="1200" dirty="0" smtClean="0">
                <a:solidFill>
                  <a:schemeClr val="tx1">
                    <a:lumMod val="75000"/>
                    <a:lumOff val="25000"/>
                  </a:schemeClr>
                </a:solidFill>
                <a:latin typeface="Arial Narrow" panose="020B0606020202030204" pitchFamily="34" charset="0"/>
                <a:cs typeface="Arial" panose="020B0604020202020204" pitchFamily="34" charset="0"/>
              </a:rPr>
              <a:t> 02 de junio de 2017 </a:t>
            </a:r>
            <a:r>
              <a:rPr lang="es-CO" sz="1200" b="1" dirty="0" smtClean="0">
                <a:solidFill>
                  <a:srgbClr val="002060"/>
                </a:solidFill>
                <a:latin typeface="Arial Narrow" panose="020B0606020202030204" pitchFamily="34" charset="0"/>
                <a:cs typeface="Arial" panose="020B0604020202020204" pitchFamily="34" charset="0"/>
              </a:rPr>
              <a:t>|</a:t>
            </a:r>
            <a:r>
              <a:rPr lang="es-CO" sz="1200" dirty="0" smtClean="0">
                <a:solidFill>
                  <a:schemeClr val="tx1">
                    <a:lumMod val="75000"/>
                    <a:lumOff val="25000"/>
                  </a:schemeClr>
                </a:solidFill>
                <a:latin typeface="Arial Narrow" panose="020B0606020202030204" pitchFamily="34" charset="0"/>
                <a:cs typeface="Arial" panose="020B0604020202020204" pitchFamily="34" charset="0"/>
              </a:rPr>
              <a:t> </a:t>
            </a:r>
            <a:r>
              <a:rPr lang="es-CO" sz="1200" dirty="0">
                <a:solidFill>
                  <a:schemeClr val="tx1">
                    <a:lumMod val="75000"/>
                    <a:lumOff val="25000"/>
                  </a:schemeClr>
                </a:solidFill>
                <a:latin typeface="Arial Narrow" panose="020B0606020202030204" pitchFamily="34" charset="0"/>
                <a:cs typeface="Arial" panose="020B0604020202020204" pitchFamily="34" charset="0"/>
              </a:rPr>
              <a:t>Hora </a:t>
            </a:r>
            <a:r>
              <a:rPr lang="es-CO" sz="1200" dirty="0" smtClean="0">
                <a:solidFill>
                  <a:schemeClr val="tx1">
                    <a:lumMod val="75000"/>
                    <a:lumOff val="25000"/>
                  </a:schemeClr>
                </a:solidFill>
                <a:latin typeface="Arial Narrow" panose="020B0606020202030204" pitchFamily="34" charset="0"/>
                <a:cs typeface="Arial" panose="020B0604020202020204" pitchFamily="34" charset="0"/>
              </a:rPr>
              <a:t>7:15 </a:t>
            </a:r>
            <a:r>
              <a:rPr lang="es-CO" sz="1200" dirty="0">
                <a:solidFill>
                  <a:schemeClr val="tx1">
                    <a:lumMod val="75000"/>
                    <a:lumOff val="25000"/>
                  </a:schemeClr>
                </a:solidFill>
                <a:latin typeface="Arial Narrow" panose="020B0606020202030204" pitchFamily="34" charset="0"/>
                <a:cs typeface="Arial" panose="020B0604020202020204" pitchFamily="34" charset="0"/>
              </a:rPr>
              <a:t>a.m. HLC</a:t>
            </a:r>
          </a:p>
        </p:txBody>
      </p:sp>
      <p:sp>
        <p:nvSpPr>
          <p:cNvPr id="13" name="CuadroTexto 12"/>
          <p:cNvSpPr txBox="1"/>
          <p:nvPr/>
        </p:nvSpPr>
        <p:spPr>
          <a:xfrm>
            <a:off x="460845" y="956143"/>
            <a:ext cx="1686516" cy="1323439"/>
          </a:xfrm>
          <a:prstGeom prst="rect">
            <a:avLst/>
          </a:prstGeom>
          <a:noFill/>
        </p:spPr>
        <p:txBody>
          <a:bodyPr wrap="square" rtlCol="0">
            <a:spAutoFit/>
          </a:bodyPr>
          <a:lstStyle/>
          <a:p>
            <a:pPr algn="ctr"/>
            <a:r>
              <a:rPr lang="es-CO" sz="1000" dirty="0">
                <a:solidFill>
                  <a:schemeClr val="bg1"/>
                </a:solidFill>
                <a:latin typeface="Arial Narrow" panose="020B0606020202030204" pitchFamily="34" charset="0"/>
                <a:cs typeface="Arial" panose="020B0604020202020204" pitchFamily="34" charset="0"/>
              </a:rPr>
              <a:t>El </a:t>
            </a:r>
            <a:r>
              <a:rPr lang="es-CO" sz="1000" b="1" dirty="0">
                <a:solidFill>
                  <a:schemeClr val="bg1"/>
                </a:solidFill>
                <a:latin typeface="Arial Narrow" panose="020B0606020202030204" pitchFamily="34" charset="0"/>
                <a:cs typeface="Arial" panose="020B0604020202020204" pitchFamily="34" charset="0"/>
              </a:rPr>
              <a:t>IDEAM</a:t>
            </a:r>
            <a:r>
              <a:rPr lang="es-CO" sz="1000" dirty="0">
                <a:solidFill>
                  <a:schemeClr val="bg1"/>
                </a:solidFill>
                <a:latin typeface="Arial Narrow" panose="020B0606020202030204" pitchFamily="34" charset="0"/>
                <a:cs typeface="Arial" panose="020B0604020202020204" pitchFamily="34" charset="0"/>
              </a:rPr>
              <a:t> comunica al Sistema Nacional de Gestión del Riesgo (</a:t>
            </a:r>
            <a:r>
              <a:rPr lang="es-CO" sz="1000" b="1" dirty="0">
                <a:solidFill>
                  <a:schemeClr val="bg1"/>
                </a:solidFill>
                <a:latin typeface="Arial Narrow" panose="020B0606020202030204" pitchFamily="34" charset="0"/>
                <a:cs typeface="Arial" panose="020B0604020202020204" pitchFamily="34" charset="0"/>
              </a:rPr>
              <a:t>SNGR</a:t>
            </a:r>
            <a:r>
              <a:rPr lang="es-CO" sz="1000" dirty="0">
                <a:solidFill>
                  <a:schemeClr val="bg1"/>
                </a:solidFill>
                <a:latin typeface="Arial Narrow" panose="020B0606020202030204" pitchFamily="34" charset="0"/>
                <a:cs typeface="Arial" panose="020B0604020202020204" pitchFamily="34" charset="0"/>
              </a:rPr>
              <a:t>) y al Sistema Nacional Ambiental (</a:t>
            </a:r>
            <a:r>
              <a:rPr lang="es-CO" sz="1000" b="1" dirty="0">
                <a:solidFill>
                  <a:schemeClr val="bg1"/>
                </a:solidFill>
                <a:latin typeface="Arial Narrow" panose="020B0606020202030204" pitchFamily="34" charset="0"/>
                <a:cs typeface="Arial" panose="020B0604020202020204" pitchFamily="34" charset="0"/>
              </a:rPr>
              <a:t>SINA</a:t>
            </a:r>
            <a:r>
              <a:rPr lang="es-CO" sz="1000" dirty="0" smtClean="0">
                <a:solidFill>
                  <a:schemeClr val="bg1"/>
                </a:solidFill>
                <a:latin typeface="Arial Narrow" panose="020B0606020202030204" pitchFamily="34" charset="0"/>
                <a:cs typeface="Arial" panose="020B0604020202020204" pitchFamily="34" charset="0"/>
              </a:rPr>
              <a:t>).</a:t>
            </a:r>
            <a:endParaRPr lang="es-CO" sz="1000" dirty="0">
              <a:solidFill>
                <a:schemeClr val="bg1"/>
              </a:solidFill>
              <a:latin typeface="Arial Narrow" panose="020B0606020202030204" pitchFamily="34" charset="0"/>
              <a:cs typeface="Arial" panose="020B0604020202020204" pitchFamily="34" charset="0"/>
            </a:endParaRPr>
          </a:p>
          <a:p>
            <a:pPr algn="ctr"/>
            <a:r>
              <a:rPr lang="es-CO" sz="1000" dirty="0">
                <a:solidFill>
                  <a:schemeClr val="bg1"/>
                </a:solidFill>
                <a:latin typeface="Arial Narrow" panose="020B0606020202030204" pitchFamily="34" charset="0"/>
                <a:cs typeface="Arial" panose="020B0604020202020204" pitchFamily="34" charset="0"/>
              </a:rPr>
              <a:t>Bogotá D. C</a:t>
            </a:r>
            <a:r>
              <a:rPr lang="es-CO" sz="1000" dirty="0" smtClean="0">
                <a:solidFill>
                  <a:schemeClr val="bg1"/>
                </a:solidFill>
                <a:latin typeface="Arial Narrow" panose="020B0606020202030204" pitchFamily="34" charset="0"/>
                <a:cs typeface="Arial" panose="020B0604020202020204" pitchFamily="34" charset="0"/>
              </a:rPr>
              <a:t>., viernes 02 de junio de 2017.</a:t>
            </a:r>
            <a:endParaRPr lang="es-CO" sz="1000" dirty="0">
              <a:solidFill>
                <a:schemeClr val="bg1"/>
              </a:solidFill>
              <a:latin typeface="Arial Narrow" panose="020B0606020202030204" pitchFamily="34" charset="0"/>
              <a:cs typeface="Arial" panose="020B0604020202020204" pitchFamily="34" charset="0"/>
            </a:endParaRPr>
          </a:p>
          <a:p>
            <a:pPr algn="ctr"/>
            <a:r>
              <a:rPr lang="es-CO" sz="1000" dirty="0">
                <a:solidFill>
                  <a:schemeClr val="bg1"/>
                </a:solidFill>
                <a:latin typeface="Arial Narrow" panose="020B0606020202030204" pitchFamily="34" charset="0"/>
                <a:cs typeface="Arial" panose="020B0604020202020204" pitchFamily="34" charset="0"/>
              </a:rPr>
              <a:t>Hora de actualización:</a:t>
            </a:r>
          </a:p>
          <a:p>
            <a:pPr algn="ctr"/>
            <a:r>
              <a:rPr lang="es-CO" sz="1000" dirty="0" smtClean="0">
                <a:solidFill>
                  <a:schemeClr val="bg1"/>
                </a:solidFill>
                <a:latin typeface="Arial Narrow" panose="020B0606020202030204" pitchFamily="34" charset="0"/>
                <a:cs typeface="Arial" panose="020B0604020202020204" pitchFamily="34" charset="0"/>
              </a:rPr>
              <a:t>12:06 p. m.</a:t>
            </a:r>
            <a:endParaRPr lang="es-CO" sz="1000" dirty="0">
              <a:solidFill>
                <a:schemeClr val="bg1"/>
              </a:solidFill>
              <a:latin typeface="Arial Narrow" panose="020B0606020202030204" pitchFamily="34" charset="0"/>
              <a:cs typeface="Arial" panose="020B0604020202020204" pitchFamily="34" charset="0"/>
            </a:endParaRPr>
          </a:p>
        </p:txBody>
      </p:sp>
      <p:pic>
        <p:nvPicPr>
          <p:cNvPr id="2" name="Imagen 1"/>
          <p:cNvPicPr>
            <a:picLocks noChangeAspect="1"/>
          </p:cNvPicPr>
          <p:nvPr/>
        </p:nvPicPr>
        <p:blipFill rotWithShape="1">
          <a:blip r:embed="rId2"/>
          <a:srcRect l="24019" t="20714" r="39627" b="16712"/>
          <a:stretch/>
        </p:blipFill>
        <p:spPr>
          <a:xfrm>
            <a:off x="2727415" y="2841133"/>
            <a:ext cx="3510000" cy="4427219"/>
          </a:xfrm>
          <a:prstGeom prst="rect">
            <a:avLst/>
          </a:prstGeom>
        </p:spPr>
      </p:pic>
    </p:spTree>
    <p:extLst>
      <p:ext uri="{BB962C8B-B14F-4D97-AF65-F5344CB8AC3E}">
        <p14:creationId xmlns:p14="http://schemas.microsoft.com/office/powerpoint/2010/main" val="17832254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7"/>
          <p:cNvGraphicFramePr>
            <a:graphicFrameLocks noGrp="1"/>
          </p:cNvGraphicFramePr>
          <p:nvPr>
            <p:extLst>
              <p:ext uri="{D42A27DB-BD31-4B8C-83A1-F6EECF244321}">
                <p14:modId xmlns:p14="http://schemas.microsoft.com/office/powerpoint/2010/main" val="3997728207"/>
              </p:ext>
            </p:extLst>
          </p:nvPr>
        </p:nvGraphicFramePr>
        <p:xfrm>
          <a:off x="359767" y="1596950"/>
          <a:ext cx="5760640" cy="1343160"/>
        </p:xfrm>
        <a:graphic>
          <a:graphicData uri="http://schemas.openxmlformats.org/drawingml/2006/table">
            <a:tbl>
              <a:tblPr/>
              <a:tblGrid>
                <a:gridCol w="720080">
                  <a:extLst>
                    <a:ext uri="{9D8B030D-6E8A-4147-A177-3AD203B41FA5}">
                      <a16:colId xmlns="" xmlns:a16="http://schemas.microsoft.com/office/drawing/2014/main" val="20000"/>
                    </a:ext>
                  </a:extLst>
                </a:gridCol>
                <a:gridCol w="5040560">
                  <a:extLst>
                    <a:ext uri="{9D8B030D-6E8A-4147-A177-3AD203B41FA5}">
                      <a16:colId xmlns="" xmlns:a16="http://schemas.microsoft.com/office/drawing/2014/main" val="20001"/>
                    </a:ext>
                  </a:extLst>
                </a:gridCol>
              </a:tblGrid>
              <a:tr h="239297">
                <a:tc gridSpan="2">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200" b="1" kern="1200" dirty="0" smtClean="0">
                          <a:solidFill>
                            <a:srgbClr val="00446B"/>
                          </a:solidFill>
                          <a:latin typeface="Arial Narrow" panose="020B0606020202030204" pitchFamily="34" charset="0"/>
                          <a:ea typeface="+mn-ea"/>
                          <a:cs typeface="+mn-cs"/>
                        </a:rPr>
                        <a:t>REGIÓN ANDINA</a:t>
                      </a:r>
                      <a:endParaRPr lang="es-CO" sz="1200" b="1" kern="1200" dirty="0">
                        <a:solidFill>
                          <a:srgbClr val="00446B"/>
                        </a:solidFill>
                        <a:latin typeface="Arial Narrow" panose="020B0606020202030204" pitchFamily="34" charset="0"/>
                        <a:ea typeface="+mn-ea"/>
                        <a:cs typeface="+mn-cs"/>
                      </a:endParaRPr>
                    </a:p>
                  </a:txBody>
                  <a:tcPr marL="116344" marR="116344" marT="30192" marB="30192">
                    <a:lnL w="12700" cmpd="sng">
                      <a:solidFill>
                        <a:sysClr val="window" lastClr="FFFFFF">
                          <a:lumMod val="65000"/>
                        </a:sysClr>
                      </a:solidFill>
                      <a:prstDash val="solid"/>
                    </a:lnL>
                    <a:lnR w="12700" cmpd="sng">
                      <a:solidFill>
                        <a:sysClr val="window" lastClr="FFFFFF">
                          <a:lumMod val="65000"/>
                        </a:sysClr>
                      </a:solidFill>
                      <a:prstDash val="soli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s-CO"/>
                    </a:p>
                  </a:txBody>
                  <a:tcPr/>
                </a:tc>
                <a:extLst>
                  <a:ext uri="{0D108BD9-81ED-4DB2-BD59-A6C34878D82A}">
                    <a16:rowId xmlns="" xmlns:a16="http://schemas.microsoft.com/office/drawing/2014/main" val="10000"/>
                  </a:ext>
                </a:extLst>
              </a:tr>
              <a:tr h="201312">
                <a:tc rowSpan="2">
                  <a:txBody>
                    <a:body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100" b="1" kern="1200" dirty="0" smtClean="0">
                          <a:solidFill>
                            <a:schemeClr val="tx1"/>
                          </a:solidFill>
                          <a:effectLst/>
                          <a:latin typeface="Arial Narrow" panose="020B0606020202030204" pitchFamily="34" charset="0"/>
                          <a:ea typeface="+mn-ea"/>
                          <a:cs typeface="+mn-cs"/>
                        </a:rPr>
                        <a:t>ALERTA ROJA</a:t>
                      </a:r>
                      <a:endParaRPr lang="es-CO" sz="1100" dirty="0"/>
                    </a:p>
                  </a:txBody>
                  <a:tcPr marL="116344" marR="116344" marT="30192" marB="30192"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ctr"/>
                      <a:r>
                        <a:rPr lang="es-CO" sz="900" b="1" dirty="0" smtClean="0">
                          <a:latin typeface="Arial Narrow" panose="020B0606020202030204" pitchFamily="34" charset="0"/>
                        </a:rPr>
                        <a:t>SITIOS</a:t>
                      </a:r>
                      <a:r>
                        <a:rPr lang="es-CO" sz="900" b="1" baseline="0" dirty="0" smtClean="0">
                          <a:latin typeface="Arial Narrow" panose="020B0606020202030204" pitchFamily="34" charset="0"/>
                        </a:rPr>
                        <a:t> PARA LOS CUALES SE GENERA LA ALERTA</a:t>
                      </a:r>
                      <a:endParaRPr lang="es-CO" sz="900" b="1" dirty="0">
                        <a:latin typeface="Arial Narrow" panose="020B0606020202030204" pitchFamily="34" charset="0"/>
                      </a:endParaRPr>
                    </a:p>
                  </a:txBody>
                  <a:tcPr marL="116344" marR="116344" marT="30192" marB="30192">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680096">
                <a:tc vMerge="1">
                  <a:txBody>
                    <a:bodyPr/>
                    <a:lstStyle/>
                    <a:p>
                      <a:endParaRPr lang="es-CO"/>
                    </a:p>
                  </a:txBody>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just"/>
                      <a:r>
                        <a:rPr lang="es-CO" sz="1100" b="1" u="none" kern="1200" dirty="0" smtClean="0">
                          <a:solidFill>
                            <a:schemeClr val="tx1"/>
                          </a:solidFill>
                          <a:effectLst/>
                          <a:latin typeface="Arial Narrow" panose="020B0606020202030204" pitchFamily="34" charset="0"/>
                          <a:ea typeface="+mn-ea"/>
                          <a:cs typeface="+mn-cs"/>
                        </a:rPr>
                        <a:t>NIVELES ALTOS EN EL RIO MAGDALENA SECTOR EL</a:t>
                      </a:r>
                      <a:r>
                        <a:rPr lang="es-CO" sz="1100" b="1" u="none" kern="1200" baseline="0" dirty="0" smtClean="0">
                          <a:solidFill>
                            <a:schemeClr val="tx1"/>
                          </a:solidFill>
                          <a:effectLst/>
                          <a:latin typeface="Arial Narrow" panose="020B0606020202030204" pitchFamily="34" charset="0"/>
                          <a:ea typeface="+mn-ea"/>
                          <a:cs typeface="+mn-cs"/>
                        </a:rPr>
                        <a:t> BANCO </a:t>
                      </a:r>
                      <a:r>
                        <a:rPr lang="es-CO" sz="1100" b="1" u="none" kern="1200" dirty="0" smtClean="0">
                          <a:solidFill>
                            <a:schemeClr val="tx1"/>
                          </a:solidFill>
                          <a:effectLst/>
                          <a:latin typeface="Arial Narrow" panose="020B0606020202030204" pitchFamily="34" charset="0"/>
                          <a:ea typeface="+mn-ea"/>
                          <a:cs typeface="+mn-cs"/>
                        </a:rPr>
                        <a:t>(Magdalena</a:t>
                      </a:r>
                      <a:r>
                        <a:rPr lang="es-CO" sz="1100" b="1" u="none" kern="1200" dirty="0" smtClean="0">
                          <a:solidFill>
                            <a:schemeClr val="tx1"/>
                          </a:solidFill>
                          <a:effectLst/>
                          <a:latin typeface="Arial Narrow" panose="020B0606020202030204" pitchFamily="34" charset="0"/>
                          <a:ea typeface="+mn-ea"/>
                          <a:cs typeface="+mn-cs"/>
                        </a:rPr>
                        <a:t>).</a:t>
                      </a:r>
                      <a:endParaRPr lang="es-CO" sz="1100" b="1" u="none" kern="1200" dirty="0" smtClean="0">
                        <a:solidFill>
                          <a:schemeClr val="tx1"/>
                        </a:solidFill>
                        <a:effectLst/>
                        <a:latin typeface="Arial Narrow" panose="020B0606020202030204" pitchFamily="34" charset="0"/>
                        <a:ea typeface="+mn-ea"/>
                        <a:cs typeface="+mn-cs"/>
                      </a:endParaRPr>
                    </a:p>
                    <a:p>
                      <a:pPr marL="0" marR="0" indent="0" algn="just" defTabSz="648035" rtl="0" eaLnBrk="1" fontAlgn="auto" latinLnBrk="0" hangingPunct="1">
                        <a:lnSpc>
                          <a:spcPct val="100000"/>
                        </a:lnSpc>
                        <a:spcBef>
                          <a:spcPts val="0"/>
                        </a:spcBef>
                        <a:spcAft>
                          <a:spcPts val="0"/>
                        </a:spcAft>
                        <a:buClrTx/>
                        <a:buSzTx/>
                        <a:buFontTx/>
                        <a:buNone/>
                        <a:tabLst/>
                        <a:defRPr/>
                      </a:pPr>
                      <a:r>
                        <a:rPr lang="es-CO" sz="1100" b="0" u="none" kern="1200" baseline="0" dirty="0" smtClean="0">
                          <a:solidFill>
                            <a:schemeClr val="tx1"/>
                          </a:solidFill>
                          <a:effectLst/>
                          <a:latin typeface="Arial Narrow" panose="020B0606020202030204" pitchFamily="34" charset="0"/>
                          <a:ea typeface="PMingLiU" pitchFamily="18" charset="-120"/>
                          <a:cs typeface="+mn-cs"/>
                        </a:rPr>
                        <a:t>Se mantiene esta alerta dado que el nivel del río Magdalena aún presenta valores altos, por encima de la cota crítica de desbordamiento en el sector de El Banco (Magdalena). Se destaca que en la cuenca media el río Magdalena registra ligeras fluctuaciones en los niveles con tendencia al ascenso. </a:t>
                      </a:r>
                      <a:endParaRPr lang="es-CO" sz="1100" b="1" u="none" kern="1200" dirty="0" smtClean="0">
                        <a:solidFill>
                          <a:schemeClr val="tx1"/>
                        </a:solidFill>
                        <a:effectLst/>
                        <a:latin typeface="Arial Narrow" pitchFamily="34" charset="0"/>
                        <a:ea typeface="+mn-ea"/>
                        <a:cs typeface="+mn-cs"/>
                      </a:endParaRPr>
                    </a:p>
                  </a:txBody>
                  <a:tcPr marL="116344" marR="116344" marT="30192" marB="30192">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bl>
          </a:graphicData>
        </a:graphic>
      </p:graphicFrame>
      <p:graphicFrame>
        <p:nvGraphicFramePr>
          <p:cNvPr id="3" name="Tabla 4"/>
          <p:cNvGraphicFramePr>
            <a:graphicFrameLocks noGrp="1"/>
          </p:cNvGraphicFramePr>
          <p:nvPr>
            <p:extLst>
              <p:ext uri="{D42A27DB-BD31-4B8C-83A1-F6EECF244321}">
                <p14:modId xmlns:p14="http://schemas.microsoft.com/office/powerpoint/2010/main" val="711900556"/>
              </p:ext>
            </p:extLst>
          </p:nvPr>
        </p:nvGraphicFramePr>
        <p:xfrm>
          <a:off x="370930" y="3219583"/>
          <a:ext cx="5760640" cy="4844592"/>
        </p:xfrm>
        <a:graphic>
          <a:graphicData uri="http://schemas.openxmlformats.org/drawingml/2006/table">
            <a:tbl>
              <a:tblPr/>
              <a:tblGrid>
                <a:gridCol w="792088">
                  <a:extLst>
                    <a:ext uri="{9D8B030D-6E8A-4147-A177-3AD203B41FA5}">
                      <a16:colId xmlns="" xmlns:a16="http://schemas.microsoft.com/office/drawing/2014/main" val="20000"/>
                    </a:ext>
                  </a:extLst>
                </a:gridCol>
                <a:gridCol w="4968552">
                  <a:extLst>
                    <a:ext uri="{9D8B030D-6E8A-4147-A177-3AD203B41FA5}">
                      <a16:colId xmlns="" xmlns:a16="http://schemas.microsoft.com/office/drawing/2014/main" val="20001"/>
                    </a:ext>
                  </a:extLst>
                </a:gridCol>
              </a:tblGrid>
              <a:tr h="200813">
                <a:tc gridSpan="2">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200" b="1" kern="1200" dirty="0" smtClean="0">
                          <a:solidFill>
                            <a:srgbClr val="00446B"/>
                          </a:solidFill>
                          <a:latin typeface="Arial Narrow" panose="020B0606020202030204" pitchFamily="34" charset="0"/>
                          <a:ea typeface="+mn-ea"/>
                          <a:cs typeface="+mn-cs"/>
                        </a:rPr>
                        <a:t>REGIÓN ANDINA</a:t>
                      </a:r>
                      <a:endParaRPr lang="es-CO" sz="1200" b="1" kern="1200" dirty="0">
                        <a:solidFill>
                          <a:srgbClr val="00446B"/>
                        </a:solidFill>
                        <a:latin typeface="Arial Narrow" panose="020B0606020202030204" pitchFamily="34" charset="0"/>
                        <a:ea typeface="+mn-ea"/>
                        <a:cs typeface="+mn-cs"/>
                      </a:endParaRPr>
                    </a:p>
                  </a:txBody>
                  <a:tcPr marL="116344" marR="116344" marT="30192" marB="30192">
                    <a:lnL w="12700" cmpd="sng">
                      <a:solidFill>
                        <a:sysClr val="window" lastClr="FFFFFF">
                          <a:lumMod val="65000"/>
                        </a:sysClr>
                      </a:solidFill>
                      <a:prstDash val="solid"/>
                    </a:lnL>
                    <a:lnR w="12700" cmpd="sng">
                      <a:solidFill>
                        <a:sysClr val="window" lastClr="FFFFFF">
                          <a:lumMod val="65000"/>
                        </a:sysClr>
                      </a:solidFill>
                      <a:prstDash val="soli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s-CO" dirty="0"/>
                    </a:p>
                  </a:txBody>
                  <a:tcPr/>
                </a:tc>
                <a:extLst>
                  <a:ext uri="{0D108BD9-81ED-4DB2-BD59-A6C34878D82A}">
                    <a16:rowId xmlns="" xmlns:a16="http://schemas.microsoft.com/office/drawing/2014/main" val="10000"/>
                  </a:ext>
                </a:extLst>
              </a:tr>
              <a:tr h="158192">
                <a:tc rowSpan="2">
                  <a:txBody>
                    <a:body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100" b="1" kern="1200" dirty="0" smtClean="0">
                          <a:solidFill>
                            <a:schemeClr val="tx1"/>
                          </a:solidFill>
                          <a:effectLst/>
                          <a:latin typeface="Arial Narrow" panose="020B0606020202030204" pitchFamily="34" charset="0"/>
                          <a:ea typeface="+mn-ea"/>
                          <a:cs typeface="+mn-cs"/>
                        </a:rPr>
                        <a:t>ALERTA NARANJA</a:t>
                      </a:r>
                      <a:endParaRPr lang="es-CO" sz="1100" dirty="0"/>
                    </a:p>
                  </a:txBody>
                  <a:tcPr marL="116344" marR="116344" marT="30192" marB="30192"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rgbClr val="FE953C"/>
                    </a:solidFill>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ctr"/>
                      <a:r>
                        <a:rPr lang="es-CO" sz="800" b="1" dirty="0" smtClean="0">
                          <a:latin typeface="Arial Narrow" panose="020B0606020202030204" pitchFamily="34" charset="0"/>
                        </a:rPr>
                        <a:t>SITIOS</a:t>
                      </a:r>
                      <a:r>
                        <a:rPr lang="es-CO" sz="800" b="1" baseline="0" dirty="0" smtClean="0">
                          <a:latin typeface="Arial Narrow" panose="020B0606020202030204" pitchFamily="34" charset="0"/>
                        </a:rPr>
                        <a:t> PARA LOS CUALES SE GENERA LA ALERTA</a:t>
                      </a:r>
                      <a:endParaRPr lang="es-CO" sz="800" b="1" dirty="0">
                        <a:latin typeface="Arial Narrow" panose="020B0606020202030204" pitchFamily="34" charset="0"/>
                      </a:endParaRPr>
                    </a:p>
                  </a:txBody>
                  <a:tcPr marL="116344" marR="116344" marT="30192" marB="30192">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1341906">
                <a:tc vMerge="1">
                  <a:txBody>
                    <a:bodyPr/>
                    <a:lstStyle/>
                    <a:p>
                      <a:endParaRPr lang="es-CO"/>
                    </a:p>
                  </a:txBody>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just"/>
                      <a:r>
                        <a:rPr lang="es-CO" sz="1100" b="1" u="none" kern="1200" dirty="0" smtClean="0">
                          <a:solidFill>
                            <a:schemeClr val="tx1"/>
                          </a:solidFill>
                          <a:effectLst/>
                          <a:latin typeface="Arial Narrow" panose="020B0606020202030204" pitchFamily="34" charset="0"/>
                          <a:ea typeface="+mn-ea"/>
                          <a:cs typeface="+mn-cs"/>
                        </a:rPr>
                        <a:t>SE PREVÉ ASCENSO EN EL NIVEL DEL RÍO </a:t>
                      </a:r>
                      <a:r>
                        <a:rPr lang="es-CO" sz="1100" b="1" u="none" kern="1200" dirty="0" smtClean="0">
                          <a:solidFill>
                            <a:schemeClr val="tx1"/>
                          </a:solidFill>
                          <a:effectLst/>
                          <a:latin typeface="Arial Narrow" panose="020B0606020202030204" pitchFamily="34" charset="0"/>
                          <a:ea typeface="+mn-ea"/>
                          <a:cs typeface="+mn-cs"/>
                        </a:rPr>
                        <a:t>LEBRIJA.</a:t>
                      </a:r>
                      <a:endParaRPr lang="es-CO" sz="1100" b="1" u="none" kern="1200" dirty="0" smtClean="0">
                        <a:solidFill>
                          <a:schemeClr val="tx1"/>
                        </a:solidFill>
                        <a:effectLst/>
                        <a:latin typeface="Arial Narrow" panose="020B0606020202030204" pitchFamily="34" charset="0"/>
                        <a:ea typeface="+mn-ea"/>
                        <a:cs typeface="+mn-cs"/>
                      </a:endParaRPr>
                    </a:p>
                    <a:p>
                      <a:pPr marL="0" marR="0" indent="0" algn="just" defTabSz="648035" rtl="0" eaLnBrk="1" fontAlgn="auto" latinLnBrk="0" hangingPunct="1">
                        <a:lnSpc>
                          <a:spcPct val="100000"/>
                        </a:lnSpc>
                        <a:spcBef>
                          <a:spcPts val="0"/>
                        </a:spcBef>
                        <a:spcAft>
                          <a:spcPts val="0"/>
                        </a:spcAft>
                        <a:buClrTx/>
                        <a:buSzTx/>
                        <a:buFontTx/>
                        <a:buNone/>
                        <a:tabLst/>
                        <a:defRPr/>
                      </a:pPr>
                      <a:r>
                        <a:rPr lang="es-CO" sz="1100" b="0" u="none" kern="1200" baseline="0" dirty="0" smtClean="0">
                          <a:solidFill>
                            <a:schemeClr val="tx1"/>
                          </a:solidFill>
                          <a:effectLst/>
                          <a:latin typeface="Arial Narrow" panose="020B0606020202030204" pitchFamily="34" charset="0"/>
                          <a:ea typeface="PMingLiU" pitchFamily="18" charset="-120"/>
                          <a:cs typeface="+mn-cs"/>
                        </a:rPr>
                        <a:t>Se cambia la alerta amarilla a naranja dadas las lluvias de variada intensidad acompañadas de actividad eléctrica que se han presentado en el transcurso de la noche sobre sectores del departamento de Santander, las cuales podrían generar incrementos súbitos en el nivel del río Lebrija, monitoreado en la estación San Rafael municipio de Sabana de Torres (Santander). Se recomienda a los pobladores de las zonas ribereñas bajas estar atentos al comportamiento de este río dado que se pronostica persistan las lluvias en la región.</a:t>
                      </a:r>
                    </a:p>
                    <a:p>
                      <a:pPr marL="0" marR="0" indent="0" algn="just" defTabSz="648035" rtl="0" eaLnBrk="1" fontAlgn="auto" latinLnBrk="0" hangingPunct="1">
                        <a:lnSpc>
                          <a:spcPct val="100000"/>
                        </a:lnSpc>
                        <a:spcBef>
                          <a:spcPts val="0"/>
                        </a:spcBef>
                        <a:spcAft>
                          <a:spcPts val="0"/>
                        </a:spcAft>
                        <a:buClrTx/>
                        <a:buSzTx/>
                        <a:buFontTx/>
                        <a:buNone/>
                        <a:tabLst/>
                        <a:defRPr/>
                      </a:pPr>
                      <a:endParaRPr lang="es-CO" sz="1100" b="1" u="none" kern="1200" dirty="0" smtClean="0">
                        <a:solidFill>
                          <a:schemeClr val="tx1"/>
                        </a:solidFill>
                        <a:effectLst/>
                        <a:latin typeface="Arial Narrow" panose="020B0606020202030204" pitchFamily="34" charset="0"/>
                        <a:ea typeface="+mn-ea"/>
                        <a:cs typeface="+mn-cs"/>
                      </a:endParaRPr>
                    </a:p>
                    <a:p>
                      <a:pPr algn="just"/>
                      <a:r>
                        <a:rPr lang="es-CO" sz="1100" b="1" u="none" kern="1200" dirty="0" smtClean="0">
                          <a:solidFill>
                            <a:schemeClr val="tx1"/>
                          </a:solidFill>
                          <a:effectLst/>
                          <a:latin typeface="Arial Narrow" panose="020B0606020202030204" pitchFamily="34" charset="0"/>
                          <a:ea typeface="+mn-ea"/>
                          <a:cs typeface="+mn-cs"/>
                        </a:rPr>
                        <a:t>NIVELES ALTOS EN EL RIO MAGDALENA SECTOR EL</a:t>
                      </a:r>
                      <a:r>
                        <a:rPr lang="es-CO" sz="1100" b="1" u="none" kern="1200" baseline="0" dirty="0" smtClean="0">
                          <a:solidFill>
                            <a:schemeClr val="tx1"/>
                          </a:solidFill>
                          <a:effectLst/>
                          <a:latin typeface="Arial Narrow" panose="020B0606020202030204" pitchFamily="34" charset="0"/>
                          <a:ea typeface="+mn-ea"/>
                          <a:cs typeface="+mn-cs"/>
                        </a:rPr>
                        <a:t> </a:t>
                      </a:r>
                      <a:r>
                        <a:rPr lang="es-CO" sz="1100" b="1" u="none" kern="1200" dirty="0" smtClean="0">
                          <a:solidFill>
                            <a:schemeClr val="tx1"/>
                          </a:solidFill>
                          <a:effectLst/>
                          <a:latin typeface="Arial Narrow" panose="020B0606020202030204" pitchFamily="34" charset="0"/>
                          <a:ea typeface="+mn-ea"/>
                          <a:cs typeface="+mn-cs"/>
                        </a:rPr>
                        <a:t>CONTENTO (Gamarra,</a:t>
                      </a:r>
                      <a:r>
                        <a:rPr lang="es-CO" sz="1100" b="1" u="none" kern="1200" baseline="0" dirty="0" smtClean="0">
                          <a:solidFill>
                            <a:schemeClr val="tx1"/>
                          </a:solidFill>
                          <a:effectLst/>
                          <a:latin typeface="Arial Narrow" panose="020B0606020202030204" pitchFamily="34" charset="0"/>
                          <a:ea typeface="+mn-ea"/>
                          <a:cs typeface="+mn-cs"/>
                        </a:rPr>
                        <a:t> Cesar</a:t>
                      </a:r>
                      <a:r>
                        <a:rPr lang="es-CO" sz="1100" b="1" u="none" kern="1200" baseline="0" dirty="0" smtClean="0">
                          <a:solidFill>
                            <a:schemeClr val="tx1"/>
                          </a:solidFill>
                          <a:effectLst/>
                          <a:latin typeface="Arial Narrow" panose="020B0606020202030204" pitchFamily="34" charset="0"/>
                          <a:ea typeface="+mn-ea"/>
                          <a:cs typeface="+mn-cs"/>
                        </a:rPr>
                        <a:t>).</a:t>
                      </a:r>
                      <a:endParaRPr lang="es-CO" sz="1100" b="1" u="none" kern="1200" dirty="0" smtClean="0">
                        <a:solidFill>
                          <a:schemeClr val="tx1"/>
                        </a:solidFill>
                        <a:effectLst/>
                        <a:latin typeface="Arial Narrow" panose="020B0606020202030204" pitchFamily="34" charset="0"/>
                        <a:ea typeface="+mn-ea"/>
                        <a:cs typeface="+mn-cs"/>
                      </a:endParaRPr>
                    </a:p>
                    <a:p>
                      <a:pPr marL="0" marR="0" indent="0" algn="just" defTabSz="648035" rtl="0" eaLnBrk="1" fontAlgn="auto" latinLnBrk="0" hangingPunct="1">
                        <a:lnSpc>
                          <a:spcPct val="100000"/>
                        </a:lnSpc>
                        <a:spcBef>
                          <a:spcPts val="0"/>
                        </a:spcBef>
                        <a:spcAft>
                          <a:spcPts val="0"/>
                        </a:spcAft>
                        <a:buClrTx/>
                        <a:buSzTx/>
                        <a:buFontTx/>
                        <a:buNone/>
                        <a:tabLst/>
                        <a:defRPr/>
                      </a:pPr>
                      <a:r>
                        <a:rPr lang="es-CO" sz="1100" b="0" u="none" kern="1200" baseline="0" dirty="0" smtClean="0">
                          <a:solidFill>
                            <a:schemeClr val="tx1"/>
                          </a:solidFill>
                          <a:effectLst/>
                          <a:latin typeface="Arial Narrow" panose="020B0606020202030204" pitchFamily="34" charset="0"/>
                          <a:ea typeface="PMingLiU" pitchFamily="18" charset="-120"/>
                          <a:cs typeface="+mn-cs"/>
                        </a:rPr>
                        <a:t>Se mantiene esta alerta en el sector comprendido entre El Contento en Gamarra Cesar y el municipio de Tamalameque </a:t>
                      </a:r>
                      <a:r>
                        <a:rPr lang="es-CO" sz="1100" b="0" u="none" kern="1200" baseline="0" dirty="0" smtClean="0">
                          <a:solidFill>
                            <a:schemeClr val="tx1"/>
                          </a:solidFill>
                          <a:effectLst/>
                          <a:latin typeface="Arial Narrow" panose="020B0606020202030204" pitchFamily="34" charset="0"/>
                          <a:ea typeface="PMingLiU" pitchFamily="18" charset="-120"/>
                          <a:cs typeface="+mn-cs"/>
                        </a:rPr>
                        <a:t>(Cesar), </a:t>
                      </a:r>
                      <a:r>
                        <a:rPr lang="es-CO" sz="1100" b="0" u="none" kern="1200" baseline="0" dirty="0" smtClean="0">
                          <a:solidFill>
                            <a:schemeClr val="tx1"/>
                          </a:solidFill>
                          <a:effectLst/>
                          <a:latin typeface="Arial Narrow" panose="020B0606020202030204" pitchFamily="34" charset="0"/>
                          <a:ea typeface="PMingLiU" pitchFamily="18" charset="-120"/>
                          <a:cs typeface="+mn-cs"/>
                        </a:rPr>
                        <a:t>dado el aumento en el nivel del río Magdalena en este sector.</a:t>
                      </a:r>
                      <a:endParaRPr lang="es-CO" sz="1100" b="1" u="none" kern="1200" dirty="0" smtClean="0">
                        <a:solidFill>
                          <a:schemeClr val="tx1"/>
                        </a:solidFill>
                        <a:effectLst/>
                        <a:latin typeface="Arial Narrow" panose="020B0606020202030204" pitchFamily="34" charset="0"/>
                        <a:ea typeface="+mn-ea"/>
                        <a:cs typeface="+mn-cs"/>
                      </a:endParaRPr>
                    </a:p>
                    <a:p>
                      <a:pPr marL="0" marR="0" indent="0" algn="just" defTabSz="648035" rtl="0" eaLnBrk="1" fontAlgn="auto" latinLnBrk="0" hangingPunct="1">
                        <a:lnSpc>
                          <a:spcPct val="100000"/>
                        </a:lnSpc>
                        <a:spcBef>
                          <a:spcPts val="0"/>
                        </a:spcBef>
                        <a:spcAft>
                          <a:spcPts val="0"/>
                        </a:spcAft>
                        <a:buClrTx/>
                        <a:buSzTx/>
                        <a:buFontTx/>
                        <a:buNone/>
                        <a:tabLst/>
                        <a:defRPr/>
                      </a:pPr>
                      <a:endParaRPr lang="es-CO" sz="1100" b="1" u="none" kern="1200" dirty="0" smtClean="0">
                        <a:solidFill>
                          <a:schemeClr val="tx1"/>
                        </a:solidFill>
                        <a:effectLst/>
                        <a:latin typeface="Arial Narrow" panose="020B0606020202030204" pitchFamily="34" charset="0"/>
                        <a:ea typeface="+mn-ea"/>
                        <a:cs typeface="+mn-cs"/>
                      </a:endParaRPr>
                    </a:p>
                    <a:p>
                      <a:pPr marL="0" marR="0" indent="0" algn="just" defTabSz="648035" rtl="0" eaLnBrk="1" fontAlgn="auto" latinLnBrk="0" hangingPunct="1">
                        <a:lnSpc>
                          <a:spcPct val="100000"/>
                        </a:lnSpc>
                        <a:spcBef>
                          <a:spcPts val="0"/>
                        </a:spcBef>
                        <a:spcAft>
                          <a:spcPts val="0"/>
                        </a:spcAft>
                        <a:buClrTx/>
                        <a:buSzTx/>
                        <a:buFontTx/>
                        <a:buNone/>
                        <a:tabLst/>
                        <a:defRPr/>
                      </a:pPr>
                      <a:r>
                        <a:rPr lang="es-CO" sz="1100" b="1" u="none" kern="1200" dirty="0" smtClean="0">
                          <a:solidFill>
                            <a:schemeClr val="tx1"/>
                          </a:solidFill>
                          <a:effectLst/>
                          <a:latin typeface="Arial Narrow" panose="020B0606020202030204" pitchFamily="34" charset="0"/>
                          <a:ea typeface="+mn-ea"/>
                          <a:cs typeface="+mn-cs"/>
                        </a:rPr>
                        <a:t>NIVELES ALTOS EN EL RIO CAUCA EN EL MUNICIPIO DE </a:t>
                      </a:r>
                      <a:r>
                        <a:rPr lang="es-CO" sz="1100" b="1" u="none" kern="1200" dirty="0" smtClean="0">
                          <a:solidFill>
                            <a:schemeClr val="tx1"/>
                          </a:solidFill>
                          <a:effectLst/>
                          <a:latin typeface="Arial Narrow" panose="020B0606020202030204" pitchFamily="34" charset="0"/>
                          <a:ea typeface="+mn-ea"/>
                          <a:cs typeface="+mn-cs"/>
                        </a:rPr>
                        <a:t>GUARANDA.</a:t>
                      </a:r>
                      <a:endParaRPr lang="es-CO" sz="1100" b="1" u="none" kern="1200" dirty="0" smtClean="0">
                        <a:solidFill>
                          <a:schemeClr val="tx1"/>
                        </a:solidFill>
                        <a:effectLst/>
                        <a:latin typeface="Arial Narrow" panose="020B0606020202030204" pitchFamily="34" charset="0"/>
                        <a:ea typeface="+mn-ea"/>
                        <a:cs typeface="+mn-cs"/>
                      </a:endParaRPr>
                    </a:p>
                    <a:p>
                      <a:pPr marL="0" marR="0" indent="0" algn="just" defTabSz="648035" rtl="0" eaLnBrk="1" fontAlgn="auto" latinLnBrk="0" hangingPunct="1">
                        <a:lnSpc>
                          <a:spcPct val="100000"/>
                        </a:lnSpc>
                        <a:spcBef>
                          <a:spcPts val="0"/>
                        </a:spcBef>
                        <a:spcAft>
                          <a:spcPts val="0"/>
                        </a:spcAft>
                        <a:buClrTx/>
                        <a:buSzTx/>
                        <a:buFontTx/>
                        <a:buNone/>
                        <a:tabLst/>
                        <a:defRPr/>
                      </a:pPr>
                      <a:r>
                        <a:rPr lang="es-CO" sz="1100" b="0" u="none" kern="1200" baseline="0" dirty="0" smtClean="0">
                          <a:solidFill>
                            <a:schemeClr val="tx1"/>
                          </a:solidFill>
                          <a:effectLst/>
                          <a:latin typeface="Arial Narrow" panose="020B0606020202030204" pitchFamily="34" charset="0"/>
                          <a:ea typeface="PMingLiU" pitchFamily="18" charset="-120"/>
                          <a:cs typeface="+mn-cs"/>
                        </a:rPr>
                        <a:t>Aunque se registra tendencia de descenso en los niveles del río Cauca, se mantiene esta alerta dado que continúan con valores en el rango de altos en particular en el sector </a:t>
                      </a:r>
                      <a:r>
                        <a:rPr lang="es-CO" sz="1100" b="0" u="none" kern="1200" baseline="0" dirty="0" smtClean="0">
                          <a:solidFill>
                            <a:schemeClr val="tx1"/>
                          </a:solidFill>
                          <a:effectLst/>
                          <a:latin typeface="Arial Narrow" panose="020B0606020202030204" pitchFamily="34" charset="0"/>
                          <a:ea typeface="PMingLiU" pitchFamily="18" charset="-120"/>
                          <a:cs typeface="+mn-cs"/>
                        </a:rPr>
                        <a:t>Guaranda - Achí - Pinillos</a:t>
                      </a:r>
                      <a:r>
                        <a:rPr lang="es-CO" sz="1100" b="0" u="none" kern="1200" baseline="0" dirty="0" smtClean="0">
                          <a:solidFill>
                            <a:schemeClr val="tx1"/>
                          </a:solidFill>
                          <a:effectLst/>
                          <a:latin typeface="Arial Narrow" panose="020B0606020202030204" pitchFamily="34" charset="0"/>
                          <a:ea typeface="PMingLiU" pitchFamily="18" charset="-120"/>
                          <a:cs typeface="+mn-cs"/>
                        </a:rPr>
                        <a:t>.</a:t>
                      </a:r>
                    </a:p>
                    <a:p>
                      <a:pPr marL="0" marR="0" indent="0" algn="just" defTabSz="648035" rtl="0" eaLnBrk="1" fontAlgn="auto" latinLnBrk="0" hangingPunct="1">
                        <a:lnSpc>
                          <a:spcPct val="100000"/>
                        </a:lnSpc>
                        <a:spcBef>
                          <a:spcPts val="0"/>
                        </a:spcBef>
                        <a:spcAft>
                          <a:spcPts val="0"/>
                        </a:spcAft>
                        <a:buClrTx/>
                        <a:buSzTx/>
                        <a:buFontTx/>
                        <a:buNone/>
                        <a:tabLst/>
                        <a:defRPr/>
                      </a:pPr>
                      <a:endParaRPr lang="es-CO" sz="1100" b="0" u="none" kern="1200" baseline="0" dirty="0" smtClean="0">
                        <a:solidFill>
                          <a:schemeClr val="tx1"/>
                        </a:solidFill>
                        <a:effectLst/>
                        <a:latin typeface="Arial Narrow" panose="020B0606020202030204" pitchFamily="34" charset="0"/>
                        <a:ea typeface="PMingLiU" pitchFamily="18" charset="-120"/>
                        <a:cs typeface="+mn-cs"/>
                      </a:endParaRPr>
                    </a:p>
                    <a:p>
                      <a:pPr marL="0" marR="0" indent="0" algn="just" defTabSz="648035" rtl="0" eaLnBrk="1" fontAlgn="auto" latinLnBrk="0" hangingPunct="1">
                        <a:lnSpc>
                          <a:spcPct val="100000"/>
                        </a:lnSpc>
                        <a:spcBef>
                          <a:spcPts val="0"/>
                        </a:spcBef>
                        <a:spcAft>
                          <a:spcPts val="0"/>
                        </a:spcAft>
                        <a:buClrTx/>
                        <a:buSzTx/>
                        <a:buFontTx/>
                        <a:buNone/>
                        <a:tabLst/>
                        <a:defRPr/>
                      </a:pPr>
                      <a:r>
                        <a:rPr lang="es-CO" sz="1100" b="1" u="none" kern="1200" dirty="0" smtClean="0">
                          <a:solidFill>
                            <a:schemeClr val="tx1"/>
                          </a:solidFill>
                          <a:effectLst/>
                          <a:latin typeface="Arial Narrow" pitchFamily="34" charset="0"/>
                          <a:ea typeface="+mn-ea"/>
                          <a:cs typeface="+mn-cs"/>
                        </a:rPr>
                        <a:t>PROBABILIDAD DE CRECIENTES SÚBITAS EN LOS RÍOS DE MONTAÑA DEL DEPARTAMENTO DE </a:t>
                      </a:r>
                      <a:r>
                        <a:rPr lang="es-CO" sz="1100" b="1" u="none" kern="1200" dirty="0" smtClean="0">
                          <a:solidFill>
                            <a:schemeClr val="tx1"/>
                          </a:solidFill>
                          <a:effectLst/>
                          <a:latin typeface="Arial Narrow" pitchFamily="34" charset="0"/>
                          <a:ea typeface="+mn-ea"/>
                          <a:cs typeface="+mn-cs"/>
                        </a:rPr>
                        <a:t>ANTIOQUIA.</a:t>
                      </a:r>
                      <a:endParaRPr lang="es-CO" sz="1100" b="1" u="none" kern="1200" dirty="0" smtClean="0">
                        <a:solidFill>
                          <a:schemeClr val="tx1"/>
                        </a:solidFill>
                        <a:effectLst/>
                        <a:latin typeface="Arial Narrow" pitchFamily="34" charset="0"/>
                        <a:ea typeface="+mn-ea"/>
                        <a:cs typeface="+mn-cs"/>
                      </a:endParaRPr>
                    </a:p>
                    <a:p>
                      <a:pPr algn="just"/>
                      <a:r>
                        <a:rPr lang="es-CO" sz="1100" b="0" u="none" kern="1200" baseline="0" dirty="0" smtClean="0">
                          <a:solidFill>
                            <a:schemeClr val="tx1"/>
                          </a:solidFill>
                          <a:effectLst/>
                          <a:latin typeface="Arial Narrow" panose="020B0606020202030204" pitchFamily="34" charset="0"/>
                          <a:ea typeface="PMingLiU" pitchFamily="18" charset="-120"/>
                          <a:cs typeface="+mn-cs"/>
                        </a:rPr>
                        <a:t>Se mantiene la alerta naranja dado que son persistentes las lluvias en el departamento de Antioquia, las cuales pueden seguir generando crecientes súbitas en los ríos de montaña, tanto en la vertiente oriental de la cordillera occidental, como en la vertiente occidental de la cordillera central. Se recomienda especial atención al comportamiento en los niveles de los ríos Taraza, Nechí, El Bagre, Medellín, Anorí, Nare, San Juan y La quebrada La Liboriana y sus afluentes, entre otros. </a:t>
                      </a:r>
                      <a:endParaRPr lang="es-CO" sz="1100" b="0" kern="1200" baseline="0" dirty="0" smtClean="0">
                        <a:solidFill>
                          <a:schemeClr val="tx1"/>
                        </a:solidFill>
                        <a:latin typeface="Arial Narrow" panose="020B0606020202030204" pitchFamily="34" charset="0"/>
                        <a:ea typeface="PMingLiU" pitchFamily="18" charset="-120"/>
                        <a:cs typeface="+mn-cs"/>
                      </a:endParaRPr>
                    </a:p>
                  </a:txBody>
                  <a:tcPr marL="116344" marR="116344" marT="30192" marB="30192">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178824989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4"/>
          <p:cNvGraphicFramePr>
            <a:graphicFrameLocks noGrp="1"/>
          </p:cNvGraphicFramePr>
          <p:nvPr>
            <p:extLst>
              <p:ext uri="{D42A27DB-BD31-4B8C-83A1-F6EECF244321}">
                <p14:modId xmlns:p14="http://schemas.microsoft.com/office/powerpoint/2010/main" val="3867255412"/>
              </p:ext>
            </p:extLst>
          </p:nvPr>
        </p:nvGraphicFramePr>
        <p:xfrm>
          <a:off x="355282" y="1705368"/>
          <a:ext cx="5760640" cy="1491792"/>
        </p:xfrm>
        <a:graphic>
          <a:graphicData uri="http://schemas.openxmlformats.org/drawingml/2006/table">
            <a:tbl>
              <a:tblPr/>
              <a:tblGrid>
                <a:gridCol w="920403">
                  <a:extLst>
                    <a:ext uri="{9D8B030D-6E8A-4147-A177-3AD203B41FA5}">
                      <a16:colId xmlns="" xmlns:a16="http://schemas.microsoft.com/office/drawing/2014/main" val="20000"/>
                    </a:ext>
                  </a:extLst>
                </a:gridCol>
                <a:gridCol w="4840237">
                  <a:extLst>
                    <a:ext uri="{9D8B030D-6E8A-4147-A177-3AD203B41FA5}">
                      <a16:colId xmlns="" xmlns:a16="http://schemas.microsoft.com/office/drawing/2014/main" val="20001"/>
                    </a:ext>
                  </a:extLst>
                </a:gridCol>
              </a:tblGrid>
              <a:tr h="155300">
                <a:tc gridSpan="2">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200" b="1" kern="1200" dirty="0" smtClean="0">
                          <a:solidFill>
                            <a:srgbClr val="00446B"/>
                          </a:solidFill>
                          <a:latin typeface="Arial Narrow" panose="020B0606020202030204" pitchFamily="34" charset="0"/>
                          <a:ea typeface="+mn-ea"/>
                          <a:cs typeface="+mn-cs"/>
                        </a:rPr>
                        <a:t>REGIÓN ORINOQUIA</a:t>
                      </a:r>
                      <a:endParaRPr lang="es-CO" sz="1200" b="1" kern="1200" dirty="0">
                        <a:solidFill>
                          <a:srgbClr val="00446B"/>
                        </a:solidFill>
                        <a:latin typeface="Arial Narrow" panose="020B0606020202030204" pitchFamily="34" charset="0"/>
                        <a:ea typeface="+mn-ea"/>
                        <a:cs typeface="+mn-cs"/>
                      </a:endParaRPr>
                    </a:p>
                  </a:txBody>
                  <a:tcPr marL="116344" marR="116344" marT="30192" marB="30192">
                    <a:lnL w="12700" cmpd="sng">
                      <a:solidFill>
                        <a:sysClr val="window" lastClr="FFFFFF">
                          <a:lumMod val="65000"/>
                        </a:sysClr>
                      </a:solidFill>
                      <a:prstDash val="solid"/>
                    </a:lnL>
                    <a:lnR w="12700" cmpd="sng">
                      <a:solidFill>
                        <a:sysClr val="window" lastClr="FFFFFF">
                          <a:lumMod val="65000"/>
                        </a:sysClr>
                      </a:solidFill>
                      <a:prstDash val="soli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s-CO" dirty="0"/>
                    </a:p>
                  </a:txBody>
                  <a:tcPr/>
                </a:tc>
                <a:extLst>
                  <a:ext uri="{0D108BD9-81ED-4DB2-BD59-A6C34878D82A}">
                    <a16:rowId xmlns="" xmlns:a16="http://schemas.microsoft.com/office/drawing/2014/main" val="10000"/>
                  </a:ext>
                </a:extLst>
              </a:tr>
              <a:tr h="116383">
                <a:tc rowSpan="2">
                  <a:txBody>
                    <a:body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100" b="1" kern="1200" dirty="0" smtClean="0">
                          <a:solidFill>
                            <a:schemeClr val="tx1"/>
                          </a:solidFill>
                          <a:effectLst/>
                          <a:latin typeface="Arial Narrow" panose="020B0606020202030204" pitchFamily="34" charset="0"/>
                          <a:ea typeface="+mn-ea"/>
                          <a:cs typeface="+mn-cs"/>
                        </a:rPr>
                        <a:t>ALERTA NARANJA</a:t>
                      </a:r>
                      <a:endParaRPr lang="es-CO" sz="1100" dirty="0"/>
                    </a:p>
                  </a:txBody>
                  <a:tcPr marL="116344" marR="116344" marT="30192" marB="30192"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rgbClr val="FE953C"/>
                    </a:solidFill>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ctr"/>
                      <a:r>
                        <a:rPr lang="es-CO" sz="800" b="1" dirty="0" smtClean="0">
                          <a:latin typeface="Arial Narrow" panose="020B0606020202030204" pitchFamily="34" charset="0"/>
                        </a:rPr>
                        <a:t>SITIOS</a:t>
                      </a:r>
                      <a:r>
                        <a:rPr lang="es-CO" sz="800" b="1" baseline="0" dirty="0" smtClean="0">
                          <a:latin typeface="Arial Narrow" panose="020B0606020202030204" pitchFamily="34" charset="0"/>
                        </a:rPr>
                        <a:t> PARA LOS CUALES SE GENERA LA ALERTA</a:t>
                      </a:r>
                      <a:endParaRPr lang="es-CO" sz="800" b="1" dirty="0">
                        <a:latin typeface="Arial Narrow" panose="020B0606020202030204" pitchFamily="34" charset="0"/>
                      </a:endParaRPr>
                    </a:p>
                  </a:txBody>
                  <a:tcPr marL="116344" marR="116344" marT="30192" marB="30192">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1024461">
                <a:tc vMerge="1">
                  <a:txBody>
                    <a:bodyPr/>
                    <a:lstStyle/>
                    <a:p>
                      <a:endParaRPr lang="es-CO"/>
                    </a:p>
                  </a:txBody>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algn="just" defTabSz="648035" rtl="0" eaLnBrk="1" latinLnBrk="0" hangingPunct="1"/>
                      <a:r>
                        <a:rPr lang="es-CO" sz="1100" b="1" u="none" kern="1200" baseline="0" dirty="0" smtClean="0">
                          <a:solidFill>
                            <a:schemeClr val="tx1"/>
                          </a:solidFill>
                          <a:latin typeface="Arial Narrow" panose="020B0606020202030204" pitchFamily="34" charset="0"/>
                          <a:ea typeface="PMingLiU" pitchFamily="18" charset="-120"/>
                          <a:cs typeface="+mn-cs"/>
                        </a:rPr>
                        <a:t>PROBABILIDAD DE CRECIENTES SÚBITAS EN LOS RÍOS DEL PIEDEMONTE </a:t>
                      </a:r>
                      <a:r>
                        <a:rPr lang="es-CO" sz="1100" b="1" u="none" kern="1200" baseline="0" dirty="0" smtClean="0">
                          <a:solidFill>
                            <a:schemeClr val="tx1"/>
                          </a:solidFill>
                          <a:latin typeface="Arial Narrow" panose="020B0606020202030204" pitchFamily="34" charset="0"/>
                          <a:ea typeface="PMingLiU" pitchFamily="18" charset="-120"/>
                          <a:cs typeface="+mn-cs"/>
                        </a:rPr>
                        <a:t>LLANERO.</a:t>
                      </a:r>
                      <a:endParaRPr lang="es-CO" sz="1100" b="1" u="none" kern="1200" baseline="0" dirty="0" smtClean="0">
                        <a:solidFill>
                          <a:schemeClr val="tx1"/>
                        </a:solidFill>
                        <a:latin typeface="Arial Narrow" panose="020B0606020202030204" pitchFamily="34" charset="0"/>
                        <a:ea typeface="PMingLiU" pitchFamily="18" charset="-120"/>
                        <a:cs typeface="+mn-cs"/>
                      </a:endParaRPr>
                    </a:p>
                    <a:p>
                      <a:pPr marL="0" marR="0" indent="0" algn="just" defTabSz="648035" rtl="0" eaLnBrk="1" fontAlgn="auto" latinLnBrk="0" hangingPunct="1">
                        <a:lnSpc>
                          <a:spcPct val="100000"/>
                        </a:lnSpc>
                        <a:spcBef>
                          <a:spcPts val="0"/>
                        </a:spcBef>
                        <a:spcAft>
                          <a:spcPts val="0"/>
                        </a:spcAft>
                        <a:buClrTx/>
                        <a:buSzTx/>
                        <a:buFontTx/>
                        <a:buNone/>
                        <a:tabLst/>
                        <a:defRPr/>
                      </a:pPr>
                      <a:r>
                        <a:rPr lang="es-CO" sz="1100" kern="1200" baseline="0" dirty="0" smtClean="0">
                          <a:solidFill>
                            <a:schemeClr val="tx1"/>
                          </a:solidFill>
                          <a:latin typeface="Arial Narrow" panose="020B0606020202030204" pitchFamily="34" charset="0"/>
                          <a:ea typeface="PMingLiU" pitchFamily="18" charset="-120"/>
                          <a:cs typeface="+mn-cs"/>
                        </a:rPr>
                        <a:t>Los ríos del piedemonte llanero aportantes del río Meta como el </a:t>
                      </a:r>
                      <a:r>
                        <a:rPr lang="es-CO" sz="1100" kern="1200" baseline="0" dirty="0" err="1" smtClean="0">
                          <a:solidFill>
                            <a:schemeClr val="tx1"/>
                          </a:solidFill>
                          <a:latin typeface="Arial Narrow" panose="020B0606020202030204" pitchFamily="34" charset="0"/>
                          <a:ea typeface="PMingLiU" pitchFamily="18" charset="-120"/>
                          <a:cs typeface="+mn-cs"/>
                        </a:rPr>
                        <a:t>Humadea</a:t>
                      </a:r>
                      <a:r>
                        <a:rPr lang="es-CO" sz="1100" kern="1200" baseline="0" dirty="0" smtClean="0">
                          <a:solidFill>
                            <a:schemeClr val="tx1"/>
                          </a:solidFill>
                          <a:latin typeface="Arial Narrow" panose="020B0606020202030204" pitchFamily="34" charset="0"/>
                          <a:ea typeface="PMingLiU" pitchFamily="18" charset="-120"/>
                          <a:cs typeface="+mn-cs"/>
                        </a:rPr>
                        <a:t>, Guacavia, Guamal, Guatiquía, Guayuriba y Upía, presentan niveles altos, se espera desciendan estos niveles durante los próximos días, debido a que no se esperan lluvias de alta intensidad en el departamento del Meta.</a:t>
                      </a:r>
                    </a:p>
                  </a:txBody>
                  <a:tcPr marL="116344" marR="116344" marT="30192" marB="30192">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bl>
          </a:graphicData>
        </a:graphic>
      </p:graphicFrame>
      <p:graphicFrame>
        <p:nvGraphicFramePr>
          <p:cNvPr id="3" name="Tabla 4"/>
          <p:cNvGraphicFramePr>
            <a:graphicFrameLocks noGrp="1"/>
          </p:cNvGraphicFramePr>
          <p:nvPr>
            <p:extLst>
              <p:ext uri="{D42A27DB-BD31-4B8C-83A1-F6EECF244321}">
                <p14:modId xmlns:p14="http://schemas.microsoft.com/office/powerpoint/2010/main" val="1884828698"/>
              </p:ext>
            </p:extLst>
          </p:nvPr>
        </p:nvGraphicFramePr>
        <p:xfrm>
          <a:off x="360238" y="3330778"/>
          <a:ext cx="5760640" cy="1994712"/>
        </p:xfrm>
        <a:graphic>
          <a:graphicData uri="http://schemas.openxmlformats.org/drawingml/2006/table">
            <a:tbl>
              <a:tblPr/>
              <a:tblGrid>
                <a:gridCol w="920403">
                  <a:extLst>
                    <a:ext uri="{9D8B030D-6E8A-4147-A177-3AD203B41FA5}">
                      <a16:colId xmlns="" xmlns:a16="http://schemas.microsoft.com/office/drawing/2014/main" val="20000"/>
                    </a:ext>
                  </a:extLst>
                </a:gridCol>
                <a:gridCol w="4840237">
                  <a:extLst>
                    <a:ext uri="{9D8B030D-6E8A-4147-A177-3AD203B41FA5}">
                      <a16:colId xmlns="" xmlns:a16="http://schemas.microsoft.com/office/drawing/2014/main" val="20001"/>
                    </a:ext>
                  </a:extLst>
                </a:gridCol>
              </a:tblGrid>
              <a:tr h="224322">
                <a:tc gridSpan="2">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200" b="1" kern="1200" dirty="0" smtClean="0">
                          <a:solidFill>
                            <a:srgbClr val="00446B"/>
                          </a:solidFill>
                          <a:latin typeface="Arial Narrow" panose="020B0606020202030204" pitchFamily="34" charset="0"/>
                          <a:ea typeface="+mn-ea"/>
                          <a:cs typeface="+mn-cs"/>
                        </a:rPr>
                        <a:t>REGIÓN PACIFICO</a:t>
                      </a:r>
                      <a:endParaRPr lang="es-CO" sz="1200" b="1" kern="1200" dirty="0">
                        <a:solidFill>
                          <a:srgbClr val="00446B"/>
                        </a:solidFill>
                        <a:latin typeface="Arial Narrow" panose="020B0606020202030204" pitchFamily="34" charset="0"/>
                        <a:ea typeface="+mn-ea"/>
                        <a:cs typeface="+mn-cs"/>
                      </a:endParaRPr>
                    </a:p>
                  </a:txBody>
                  <a:tcPr marL="116344" marR="116344" marT="30192" marB="30192">
                    <a:lnL w="12700" cmpd="sng">
                      <a:solidFill>
                        <a:sysClr val="window" lastClr="FFFFFF">
                          <a:lumMod val="65000"/>
                        </a:sysClr>
                      </a:solidFill>
                      <a:prstDash val="solid"/>
                    </a:lnL>
                    <a:lnR w="12700" cmpd="sng">
                      <a:solidFill>
                        <a:sysClr val="window" lastClr="FFFFFF">
                          <a:lumMod val="65000"/>
                        </a:sysClr>
                      </a:solidFill>
                      <a:prstDash val="soli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s-CO" dirty="0"/>
                    </a:p>
                  </a:txBody>
                  <a:tcPr/>
                </a:tc>
                <a:extLst>
                  <a:ext uri="{0D108BD9-81ED-4DB2-BD59-A6C34878D82A}">
                    <a16:rowId xmlns="" xmlns:a16="http://schemas.microsoft.com/office/drawing/2014/main" val="10000"/>
                  </a:ext>
                </a:extLst>
              </a:tr>
              <a:tr h="168109">
                <a:tc rowSpan="2">
                  <a:txBody>
                    <a:body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100" b="1" kern="1200" dirty="0" smtClean="0">
                          <a:solidFill>
                            <a:schemeClr val="tx1"/>
                          </a:solidFill>
                          <a:effectLst/>
                          <a:latin typeface="Arial Narrow" panose="020B0606020202030204" pitchFamily="34" charset="0"/>
                          <a:ea typeface="+mn-ea"/>
                          <a:cs typeface="+mn-cs"/>
                        </a:rPr>
                        <a:t>ALERTA NARANJA</a:t>
                      </a:r>
                      <a:endParaRPr lang="es-CO" sz="1100" dirty="0"/>
                    </a:p>
                  </a:txBody>
                  <a:tcPr marL="116344" marR="116344" marT="30192" marB="30192"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rgbClr val="FE953C"/>
                    </a:solidFill>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ctr"/>
                      <a:r>
                        <a:rPr lang="es-CO" sz="800" b="1" dirty="0" smtClean="0">
                          <a:latin typeface="Arial Narrow" panose="020B0606020202030204" pitchFamily="34" charset="0"/>
                        </a:rPr>
                        <a:t>SITIOS</a:t>
                      </a:r>
                      <a:r>
                        <a:rPr lang="es-CO" sz="800" b="1" baseline="0" dirty="0" smtClean="0">
                          <a:latin typeface="Arial Narrow" panose="020B0606020202030204" pitchFamily="34" charset="0"/>
                        </a:rPr>
                        <a:t> PARA LOS CUALES SE GENERA LA ALERTA</a:t>
                      </a:r>
                      <a:endParaRPr lang="es-CO" sz="800" b="1" dirty="0">
                        <a:latin typeface="Arial Narrow" panose="020B0606020202030204" pitchFamily="34" charset="0"/>
                      </a:endParaRPr>
                    </a:p>
                  </a:txBody>
                  <a:tcPr marL="116344" marR="116344" marT="30192" marB="30192">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1479777">
                <a:tc vMerge="1">
                  <a:txBody>
                    <a:bodyPr/>
                    <a:lstStyle/>
                    <a:p>
                      <a:endParaRPr lang="es-CO"/>
                    </a:p>
                  </a:txBody>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algn="just" defTabSz="648035" rtl="0" eaLnBrk="1" latinLnBrk="0" hangingPunct="1"/>
                      <a:r>
                        <a:rPr lang="es-CO" sz="1100" b="1" u="none" kern="1200" baseline="0" dirty="0" smtClean="0">
                          <a:solidFill>
                            <a:schemeClr val="tx1"/>
                          </a:solidFill>
                          <a:effectLst/>
                          <a:latin typeface="Arial Narrow" panose="020B0606020202030204" pitchFamily="34" charset="0"/>
                          <a:ea typeface="PMingLiU" pitchFamily="18" charset="-120"/>
                          <a:cs typeface="+mn-cs"/>
                        </a:rPr>
                        <a:t>PROBABILIDAD DE CRECIENTES SÚBITAS EN LOS RÍOS AFLUENTES DIRECTOS AL OCÉANO PACÍFICO Y EN LA CUENCA DEL RÍO SAN </a:t>
                      </a:r>
                      <a:r>
                        <a:rPr lang="es-CO" sz="1100" b="1" u="none" kern="1200" baseline="0" dirty="0" smtClean="0">
                          <a:solidFill>
                            <a:schemeClr val="tx1"/>
                          </a:solidFill>
                          <a:effectLst/>
                          <a:latin typeface="Arial Narrow" panose="020B0606020202030204" pitchFamily="34" charset="0"/>
                          <a:ea typeface="PMingLiU" pitchFamily="18" charset="-120"/>
                          <a:cs typeface="+mn-cs"/>
                        </a:rPr>
                        <a:t>JUAN.</a:t>
                      </a:r>
                      <a:endParaRPr lang="es-CO" sz="1100" b="1" u="none" kern="1200" baseline="0" dirty="0" smtClean="0">
                        <a:solidFill>
                          <a:schemeClr val="tx1"/>
                        </a:solidFill>
                        <a:effectLst/>
                        <a:latin typeface="Arial Narrow" panose="020B0606020202030204" pitchFamily="34" charset="0"/>
                        <a:ea typeface="PMingLiU" pitchFamily="18" charset="-120"/>
                        <a:cs typeface="+mn-cs"/>
                      </a:endParaRPr>
                    </a:p>
                    <a:p>
                      <a:pPr marL="0" algn="just" defTabSz="648035" rtl="0" eaLnBrk="1" latinLnBrk="0" hangingPunct="1"/>
                      <a:r>
                        <a:rPr lang="es-CO" sz="1100" kern="1200" baseline="0" dirty="0" smtClean="0">
                          <a:solidFill>
                            <a:schemeClr val="tx1"/>
                          </a:solidFill>
                          <a:latin typeface="Arial Narrow" panose="020B0606020202030204" pitchFamily="34" charset="0"/>
                          <a:ea typeface="PMingLiU" pitchFamily="18" charset="-120"/>
                          <a:cs typeface="+mn-cs"/>
                        </a:rPr>
                        <a:t>Se mantiene esta alerta dadas las lluvias de variada intensidad que persisten en diversos sectores de los departamentos de Chocó y Valle del Cauca, las cuales podría generar incrementos súbitos en el nivel de los ríos tales como el Baudó, Docampadó, El Rio San Juan y algunos de sus ríos tributarios (entre ellos el río Sipí), Calima, Dagua, Yurumanguí, Raposo, Cajambre, Anchicayá, Naya, Timbiquí y Micay. El IDEAM mantiene la recomendación para que la población en general mantenga atento seguimiento al comportamiento y fluctuaciones en los niveles de estos ríos.</a:t>
                      </a:r>
                    </a:p>
                  </a:txBody>
                  <a:tcPr marL="116344" marR="116344" marT="30192" marB="30192">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bl>
          </a:graphicData>
        </a:graphic>
      </p:graphicFrame>
      <p:graphicFrame>
        <p:nvGraphicFramePr>
          <p:cNvPr id="4" name="Tabla 4"/>
          <p:cNvGraphicFramePr>
            <a:graphicFrameLocks noGrp="1"/>
          </p:cNvGraphicFramePr>
          <p:nvPr>
            <p:extLst>
              <p:ext uri="{D42A27DB-BD31-4B8C-83A1-F6EECF244321}">
                <p14:modId xmlns:p14="http://schemas.microsoft.com/office/powerpoint/2010/main" val="2584980508"/>
              </p:ext>
            </p:extLst>
          </p:nvPr>
        </p:nvGraphicFramePr>
        <p:xfrm>
          <a:off x="374322" y="5419010"/>
          <a:ext cx="5760640" cy="2555165"/>
        </p:xfrm>
        <a:graphic>
          <a:graphicData uri="http://schemas.openxmlformats.org/drawingml/2006/table">
            <a:tbl>
              <a:tblPr/>
              <a:tblGrid>
                <a:gridCol w="936104">
                  <a:extLst>
                    <a:ext uri="{9D8B030D-6E8A-4147-A177-3AD203B41FA5}">
                      <a16:colId xmlns:a16="http://schemas.microsoft.com/office/drawing/2014/main" xmlns="" val="20000"/>
                    </a:ext>
                  </a:extLst>
                </a:gridCol>
                <a:gridCol w="4824536">
                  <a:extLst>
                    <a:ext uri="{9D8B030D-6E8A-4147-A177-3AD203B41FA5}">
                      <a16:colId xmlns:a16="http://schemas.microsoft.com/office/drawing/2014/main" xmlns="" val="20001"/>
                    </a:ext>
                  </a:extLst>
                </a:gridCol>
              </a:tblGrid>
              <a:tr h="223323">
                <a:tc gridSpan="2">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200" b="1" kern="1200" dirty="0" smtClean="0">
                          <a:solidFill>
                            <a:srgbClr val="00446B"/>
                          </a:solidFill>
                          <a:latin typeface="Arial Narrow" panose="020B0606020202030204" pitchFamily="34" charset="0"/>
                          <a:ea typeface="+mn-ea"/>
                          <a:cs typeface="+mn-cs"/>
                        </a:rPr>
                        <a:t>REGIÓN ORINOQUIA</a:t>
                      </a:r>
                      <a:endParaRPr lang="es-CO" sz="1200" b="1" kern="1200" dirty="0">
                        <a:solidFill>
                          <a:srgbClr val="00446B"/>
                        </a:solidFill>
                        <a:latin typeface="Arial Narrow" panose="020B0606020202030204" pitchFamily="34" charset="0"/>
                        <a:ea typeface="+mn-ea"/>
                        <a:cs typeface="+mn-cs"/>
                      </a:endParaRPr>
                    </a:p>
                  </a:txBody>
                  <a:tcPr marL="116344" marR="116344" marT="30192" marB="30192">
                    <a:lnL w="12700" cmpd="sng">
                      <a:solidFill>
                        <a:sysClr val="window" lastClr="FFFFFF">
                          <a:lumMod val="65000"/>
                        </a:sysClr>
                      </a:solidFill>
                      <a:prstDash val="solid"/>
                    </a:lnL>
                    <a:lnR w="12700" cmpd="sng">
                      <a:solidFill>
                        <a:sysClr val="window" lastClr="FFFFFF">
                          <a:lumMod val="65000"/>
                        </a:sysClr>
                      </a:solidFill>
                      <a:prstDash val="soli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s-CO" dirty="0"/>
                    </a:p>
                  </a:txBody>
                  <a:tcPr/>
                </a:tc>
                <a:extLst>
                  <a:ext uri="{0D108BD9-81ED-4DB2-BD59-A6C34878D82A}">
                    <a16:rowId xmlns:a16="http://schemas.microsoft.com/office/drawing/2014/main" xmlns="" val="10000"/>
                  </a:ext>
                </a:extLst>
              </a:tr>
              <a:tr h="167360">
                <a:tc rowSpan="2">
                  <a:txBody>
                    <a:body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100" b="1" kern="1200" dirty="0" smtClean="0">
                          <a:solidFill>
                            <a:schemeClr val="tx1"/>
                          </a:solidFill>
                          <a:effectLst/>
                          <a:latin typeface="Arial Narrow" panose="020B0606020202030204" pitchFamily="34" charset="0"/>
                          <a:ea typeface="+mn-ea"/>
                          <a:cs typeface="+mn-cs"/>
                        </a:rPr>
                        <a:t>ALERTA AMARILLA</a:t>
                      </a:r>
                    </a:p>
                  </a:txBody>
                  <a:tcPr marL="116344" marR="116344" marT="30192" marB="30192"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ctr"/>
                      <a:r>
                        <a:rPr lang="es-CO" sz="800" b="1" dirty="0" smtClean="0">
                          <a:latin typeface="Arial Narrow" panose="020B0606020202030204" pitchFamily="34" charset="0"/>
                        </a:rPr>
                        <a:t>SITIOS</a:t>
                      </a:r>
                      <a:r>
                        <a:rPr lang="es-CO" sz="800" b="1" baseline="0" dirty="0" smtClean="0">
                          <a:latin typeface="Arial Narrow" panose="020B0606020202030204" pitchFamily="34" charset="0"/>
                        </a:rPr>
                        <a:t> PARA LOS CUALES SE GENERA LA ALERTA</a:t>
                      </a:r>
                      <a:endParaRPr lang="es-CO" sz="800" b="1" dirty="0">
                        <a:latin typeface="Arial Narrow" panose="020B0606020202030204" pitchFamily="34" charset="0"/>
                      </a:endParaRPr>
                    </a:p>
                  </a:txBody>
                  <a:tcPr marL="116344" marR="116344" marT="30192" marB="30192">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2129597">
                <a:tc vMerge="1">
                  <a:txBody>
                    <a:bodyPr/>
                    <a:lstStyle/>
                    <a:p>
                      <a:endParaRPr lang="es-CO"/>
                    </a:p>
                  </a:txBody>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just"/>
                      <a:r>
                        <a:rPr lang="es-CO" sz="1100" b="1" u="none" kern="1200" dirty="0" smtClean="0">
                          <a:solidFill>
                            <a:schemeClr val="tx1"/>
                          </a:solidFill>
                          <a:effectLst/>
                          <a:latin typeface="Arial Narrow" panose="020B0606020202030204" pitchFamily="34" charset="0"/>
                          <a:ea typeface="+mn-ea"/>
                          <a:cs typeface="+mn-cs"/>
                        </a:rPr>
                        <a:t>NIVELES ALTOS EN EL RIO </a:t>
                      </a:r>
                      <a:r>
                        <a:rPr lang="es-CO" sz="1100" b="1" u="none" kern="1200" dirty="0" smtClean="0">
                          <a:solidFill>
                            <a:schemeClr val="tx1"/>
                          </a:solidFill>
                          <a:effectLst/>
                          <a:latin typeface="Arial Narrow" panose="020B0606020202030204" pitchFamily="34" charset="0"/>
                          <a:ea typeface="+mn-ea"/>
                          <a:cs typeface="+mn-cs"/>
                        </a:rPr>
                        <a:t>META.</a:t>
                      </a:r>
                      <a:endParaRPr lang="es-CO" sz="1100" b="1" u="none" kern="1200" dirty="0" smtClean="0">
                        <a:solidFill>
                          <a:schemeClr val="tx1"/>
                        </a:solidFill>
                        <a:effectLst/>
                        <a:latin typeface="Arial Narrow" panose="020B0606020202030204" pitchFamily="34" charset="0"/>
                        <a:ea typeface="+mn-ea"/>
                        <a:cs typeface="+mn-cs"/>
                      </a:endParaRPr>
                    </a:p>
                    <a:p>
                      <a:pPr algn="just"/>
                      <a:r>
                        <a:rPr lang="es-CO" sz="1100" b="0" u="none" kern="1200" baseline="0" dirty="0" smtClean="0">
                          <a:solidFill>
                            <a:schemeClr val="tx1"/>
                          </a:solidFill>
                          <a:effectLst/>
                          <a:latin typeface="Arial Narrow" panose="020B0606020202030204" pitchFamily="34" charset="0"/>
                          <a:ea typeface="PMingLiU" pitchFamily="18" charset="-120"/>
                          <a:cs typeface="+mn-cs"/>
                        </a:rPr>
                        <a:t>Se mantiene esta alerta dado que continúa el ascenso en los niveles del cauce principal del río Meta, con valores en el rango de altos en la estación Puente Lleras, municipio de Puerto López (Meta).</a:t>
                      </a:r>
                    </a:p>
                    <a:p>
                      <a:pPr algn="just"/>
                      <a:endParaRPr lang="es-CO" sz="1100" b="0" u="none" kern="1200" baseline="0" dirty="0" smtClean="0">
                        <a:solidFill>
                          <a:schemeClr val="tx1"/>
                        </a:solidFill>
                        <a:effectLst/>
                        <a:latin typeface="Arial Narrow" panose="020B0606020202030204" pitchFamily="34" charset="0"/>
                        <a:ea typeface="PMingLiU" pitchFamily="18" charset="-120"/>
                        <a:cs typeface="+mn-cs"/>
                      </a:endParaRPr>
                    </a:p>
                    <a:p>
                      <a:pPr algn="just"/>
                      <a:r>
                        <a:rPr lang="es-CO" sz="1100" b="1" u="none" kern="1200" dirty="0" smtClean="0">
                          <a:solidFill>
                            <a:schemeClr val="tx1"/>
                          </a:solidFill>
                          <a:effectLst/>
                          <a:latin typeface="Arial Narrow" panose="020B0606020202030204" pitchFamily="34" charset="0"/>
                          <a:ea typeface="+mn-ea"/>
                          <a:cs typeface="+mn-cs"/>
                        </a:rPr>
                        <a:t>INCREMENTO EN LOS NIVELES DEL RIO </a:t>
                      </a:r>
                      <a:r>
                        <a:rPr lang="es-CO" sz="1100" b="1" u="none" kern="1200" dirty="0" smtClean="0">
                          <a:solidFill>
                            <a:schemeClr val="tx1"/>
                          </a:solidFill>
                          <a:effectLst/>
                          <a:latin typeface="Arial Narrow" panose="020B0606020202030204" pitchFamily="34" charset="0"/>
                          <a:ea typeface="+mn-ea"/>
                          <a:cs typeface="+mn-cs"/>
                        </a:rPr>
                        <a:t>CASANARE.</a:t>
                      </a:r>
                      <a:endParaRPr lang="es-CO" sz="1100" b="1" u="none" kern="1200" dirty="0" smtClean="0">
                        <a:solidFill>
                          <a:schemeClr val="tx1"/>
                        </a:solidFill>
                        <a:effectLst/>
                        <a:latin typeface="Arial Narrow" panose="020B0606020202030204" pitchFamily="34" charset="0"/>
                        <a:ea typeface="+mn-ea"/>
                        <a:cs typeface="+mn-cs"/>
                      </a:endParaRPr>
                    </a:p>
                    <a:p>
                      <a:pPr algn="just"/>
                      <a:r>
                        <a:rPr lang="es-CO" sz="1100" b="0" u="none" kern="1200" baseline="0" dirty="0" smtClean="0">
                          <a:solidFill>
                            <a:schemeClr val="tx1"/>
                          </a:solidFill>
                          <a:effectLst/>
                          <a:latin typeface="Arial Narrow" panose="020B0606020202030204" pitchFamily="34" charset="0"/>
                          <a:ea typeface="PMingLiU" pitchFamily="18" charset="-120"/>
                          <a:cs typeface="+mn-cs"/>
                        </a:rPr>
                        <a:t>Se mantiene esta alerta debido a las lluvias fuertes que se registraron en sectores de la cuenca, las cuales se prevé generen incrementos tanto en aportantes como los ríos Cravo Norte y Ariporo, así como en el propio cauce principal del río Casanare. El IDEAM hace un llamado de atención especial a pobladores ribereños y autoridades locales y regionales de Gestión del Riesgo para que se mantengan atentos a las oscilaciones que se puedan presentar en aportantes y cauce principal del río Casanare.</a:t>
                      </a:r>
                      <a:endParaRPr lang="es-CO" sz="1100" b="1" u="none" kern="1200" dirty="0" smtClean="0">
                        <a:solidFill>
                          <a:schemeClr val="tx1"/>
                        </a:solidFill>
                        <a:effectLst/>
                        <a:latin typeface="Arial Narrow" panose="020B0606020202030204" pitchFamily="34" charset="0"/>
                        <a:ea typeface="+mn-ea"/>
                        <a:cs typeface="+mn-cs"/>
                      </a:endParaRPr>
                    </a:p>
                  </a:txBody>
                  <a:tcPr marL="116344" marR="116344" marT="30192" marB="30192">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294067370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4"/>
          <p:cNvGraphicFramePr>
            <a:graphicFrameLocks noGrp="1"/>
          </p:cNvGraphicFramePr>
          <p:nvPr>
            <p:extLst>
              <p:ext uri="{D42A27DB-BD31-4B8C-83A1-F6EECF244321}">
                <p14:modId xmlns:p14="http://schemas.microsoft.com/office/powerpoint/2010/main" val="2469350270"/>
              </p:ext>
            </p:extLst>
          </p:nvPr>
        </p:nvGraphicFramePr>
        <p:xfrm>
          <a:off x="359768" y="1633510"/>
          <a:ext cx="5760640" cy="2730665"/>
        </p:xfrm>
        <a:graphic>
          <a:graphicData uri="http://schemas.openxmlformats.org/drawingml/2006/table">
            <a:tbl>
              <a:tblPr/>
              <a:tblGrid>
                <a:gridCol w="936104">
                  <a:extLst>
                    <a:ext uri="{9D8B030D-6E8A-4147-A177-3AD203B41FA5}">
                      <a16:colId xmlns:a16="http://schemas.microsoft.com/office/drawing/2014/main" xmlns="" val="20000"/>
                    </a:ext>
                  </a:extLst>
                </a:gridCol>
                <a:gridCol w="4824536">
                  <a:extLst>
                    <a:ext uri="{9D8B030D-6E8A-4147-A177-3AD203B41FA5}">
                      <a16:colId xmlns:a16="http://schemas.microsoft.com/office/drawing/2014/main" xmlns="" val="20001"/>
                    </a:ext>
                  </a:extLst>
                </a:gridCol>
              </a:tblGrid>
              <a:tr h="231493">
                <a:tc gridSpan="2">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200" b="1" kern="1200" dirty="0" smtClean="0">
                          <a:solidFill>
                            <a:srgbClr val="00446B"/>
                          </a:solidFill>
                          <a:latin typeface="Arial Narrow" panose="020B0606020202030204" pitchFamily="34" charset="0"/>
                          <a:ea typeface="+mn-ea"/>
                          <a:cs typeface="+mn-cs"/>
                        </a:rPr>
                        <a:t>REGIÓN ORINOQUIA</a:t>
                      </a:r>
                      <a:endParaRPr lang="es-CO" sz="1200" b="1" kern="1200" dirty="0">
                        <a:solidFill>
                          <a:srgbClr val="00446B"/>
                        </a:solidFill>
                        <a:latin typeface="Arial Narrow" panose="020B0606020202030204" pitchFamily="34" charset="0"/>
                        <a:ea typeface="+mn-ea"/>
                        <a:cs typeface="+mn-cs"/>
                      </a:endParaRPr>
                    </a:p>
                  </a:txBody>
                  <a:tcPr marL="116344" marR="116344" marT="30192" marB="30192">
                    <a:lnL w="12700" cmpd="sng">
                      <a:solidFill>
                        <a:sysClr val="window" lastClr="FFFFFF">
                          <a:lumMod val="65000"/>
                        </a:sysClr>
                      </a:solidFill>
                      <a:prstDash val="solid"/>
                    </a:lnL>
                    <a:lnR w="12700" cmpd="sng">
                      <a:solidFill>
                        <a:sysClr val="window" lastClr="FFFFFF">
                          <a:lumMod val="65000"/>
                        </a:sysClr>
                      </a:solidFill>
                      <a:prstDash val="soli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s-CO" dirty="0"/>
                    </a:p>
                  </a:txBody>
                  <a:tcPr/>
                </a:tc>
                <a:extLst>
                  <a:ext uri="{0D108BD9-81ED-4DB2-BD59-A6C34878D82A}">
                    <a16:rowId xmlns:a16="http://schemas.microsoft.com/office/drawing/2014/main" xmlns="" val="10000"/>
                  </a:ext>
                </a:extLst>
              </a:tr>
              <a:tr h="173483">
                <a:tc rowSpan="2">
                  <a:txBody>
                    <a:body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100" b="1" kern="1200" dirty="0" smtClean="0">
                          <a:solidFill>
                            <a:schemeClr val="tx1"/>
                          </a:solidFill>
                          <a:effectLst/>
                          <a:latin typeface="Arial Narrow" panose="020B0606020202030204" pitchFamily="34" charset="0"/>
                          <a:ea typeface="+mn-ea"/>
                          <a:cs typeface="+mn-cs"/>
                        </a:rPr>
                        <a:t>ALERTA AMARILLA</a:t>
                      </a:r>
                    </a:p>
                  </a:txBody>
                  <a:tcPr marL="116344" marR="116344" marT="30192" marB="30192"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ctr"/>
                      <a:r>
                        <a:rPr lang="es-CO" sz="800" b="1" dirty="0" smtClean="0">
                          <a:latin typeface="Arial Narrow" panose="020B0606020202030204" pitchFamily="34" charset="0"/>
                        </a:rPr>
                        <a:t>SITIOS</a:t>
                      </a:r>
                      <a:r>
                        <a:rPr lang="es-CO" sz="800" b="1" baseline="0" dirty="0" smtClean="0">
                          <a:latin typeface="Arial Narrow" panose="020B0606020202030204" pitchFamily="34" charset="0"/>
                        </a:rPr>
                        <a:t> PARA LOS CUALES SE GENERA LA ALERTA</a:t>
                      </a:r>
                      <a:endParaRPr lang="es-CO" sz="800" b="1" dirty="0">
                        <a:latin typeface="Arial Narrow" panose="020B0606020202030204" pitchFamily="34" charset="0"/>
                      </a:endParaRPr>
                    </a:p>
                  </a:txBody>
                  <a:tcPr marL="116344" marR="116344" marT="30192" marB="30192">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2305097">
                <a:tc vMerge="1">
                  <a:txBody>
                    <a:bodyPr/>
                    <a:lstStyle/>
                    <a:p>
                      <a:endParaRPr lang="es-CO"/>
                    </a:p>
                  </a:txBody>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marR="0" indent="0" algn="just" defTabSz="648035" rtl="0" eaLnBrk="1" fontAlgn="auto" latinLnBrk="0" hangingPunct="1">
                        <a:lnSpc>
                          <a:spcPct val="100000"/>
                        </a:lnSpc>
                        <a:spcBef>
                          <a:spcPts val="0"/>
                        </a:spcBef>
                        <a:spcAft>
                          <a:spcPts val="0"/>
                        </a:spcAft>
                        <a:buClrTx/>
                        <a:buSzTx/>
                        <a:buFontTx/>
                        <a:buNone/>
                        <a:tabLst/>
                        <a:defRPr/>
                      </a:pPr>
                      <a:r>
                        <a:rPr lang="es-CO" sz="1100" b="1" u="none" kern="1200" dirty="0" smtClean="0">
                          <a:solidFill>
                            <a:schemeClr val="tx1"/>
                          </a:solidFill>
                          <a:effectLst/>
                          <a:latin typeface="Arial Narrow" panose="020B0606020202030204" pitchFamily="34" charset="0"/>
                          <a:ea typeface="+mn-ea"/>
                          <a:cs typeface="+mn-cs"/>
                        </a:rPr>
                        <a:t>PROBABILIDAD INCREMENTOS EN APORTANTES A LA CUENCA DEL </a:t>
                      </a:r>
                      <a:r>
                        <a:rPr lang="es-CO" sz="1100" b="1" u="none" kern="1200" dirty="0" smtClean="0">
                          <a:solidFill>
                            <a:schemeClr val="tx1"/>
                          </a:solidFill>
                          <a:effectLst/>
                          <a:latin typeface="Arial Narrow" panose="020B0606020202030204" pitchFamily="34" charset="0"/>
                          <a:ea typeface="+mn-ea"/>
                          <a:cs typeface="+mn-cs"/>
                        </a:rPr>
                        <a:t>ARAUCA.</a:t>
                      </a:r>
                      <a:endParaRPr lang="es-CO" sz="1100" b="1" u="none" kern="1200" dirty="0" smtClean="0">
                        <a:solidFill>
                          <a:schemeClr val="tx1"/>
                        </a:solidFill>
                        <a:effectLst/>
                        <a:latin typeface="Arial Narrow" panose="020B0606020202030204" pitchFamily="34" charset="0"/>
                        <a:ea typeface="+mn-ea"/>
                        <a:cs typeface="+mn-cs"/>
                      </a:endParaRPr>
                    </a:p>
                    <a:p>
                      <a:pPr algn="just"/>
                      <a:r>
                        <a:rPr lang="es-CO" sz="1100" b="0" u="none" kern="1200" baseline="0" dirty="0" smtClean="0">
                          <a:solidFill>
                            <a:schemeClr val="tx1"/>
                          </a:solidFill>
                          <a:effectLst/>
                          <a:latin typeface="Arial Narrow" panose="020B0606020202030204" pitchFamily="34" charset="0"/>
                          <a:ea typeface="PMingLiU" pitchFamily="18" charset="-120"/>
                          <a:cs typeface="+mn-cs"/>
                        </a:rPr>
                        <a:t>Se mantiene esta alerta dado que se pronostican lluvias durante las próximas horas sobre la cuenca alta del río Arauca, las cuales pueden generar incrementos súbitos en ríos tales como el Chitagá, Margua, Cubugón, Cobaría, Bojabá y Banadía y un nuevo incremento en el propio cauce principal del Arauca.  El IDEAM hace un llamado de atención especial para que pobladores ribereños y autoridades locales y regiones de Gestión del Riesgo mantengan atento seguimiento al comportamiento de los niveles y tomen las precauciones necesarias ante la probabilidad de incrementos súbitos.</a:t>
                      </a:r>
                    </a:p>
                    <a:p>
                      <a:pPr algn="just"/>
                      <a:endParaRPr lang="es-CO" sz="1100" b="0" u="none" kern="1200" baseline="0" dirty="0" smtClean="0">
                        <a:solidFill>
                          <a:schemeClr val="tx1"/>
                        </a:solidFill>
                        <a:effectLst/>
                        <a:latin typeface="Arial Narrow" panose="020B0606020202030204" pitchFamily="34" charset="0"/>
                        <a:ea typeface="PMingLiU" pitchFamily="18" charset="-120"/>
                        <a:cs typeface="+mn-cs"/>
                      </a:endParaRPr>
                    </a:p>
                    <a:p>
                      <a:pPr algn="just"/>
                      <a:r>
                        <a:rPr lang="es-CO" sz="1100" b="1" u="none" kern="1200" baseline="0" dirty="0" smtClean="0">
                          <a:solidFill>
                            <a:schemeClr val="tx1"/>
                          </a:solidFill>
                          <a:effectLst/>
                          <a:latin typeface="Arial Narrow" panose="020B0606020202030204" pitchFamily="34" charset="0"/>
                          <a:ea typeface="PMingLiU" pitchFamily="18" charset="-120"/>
                          <a:cs typeface="+mn-cs"/>
                        </a:rPr>
                        <a:t>INCREMENTO DE NIVELES EN APORTANTES DEL RIO </a:t>
                      </a:r>
                      <a:r>
                        <a:rPr lang="es-CO" sz="1100" b="1" u="none" kern="1200" baseline="0" dirty="0" smtClean="0">
                          <a:solidFill>
                            <a:schemeClr val="tx1"/>
                          </a:solidFill>
                          <a:effectLst/>
                          <a:latin typeface="Arial Narrow" panose="020B0606020202030204" pitchFamily="34" charset="0"/>
                          <a:ea typeface="PMingLiU" pitchFamily="18" charset="-120"/>
                          <a:cs typeface="+mn-cs"/>
                        </a:rPr>
                        <a:t>GUAVIARE.</a:t>
                      </a:r>
                      <a:endParaRPr lang="es-CO" sz="1100" b="1" u="none" kern="1200" baseline="0" dirty="0" smtClean="0">
                        <a:solidFill>
                          <a:schemeClr val="tx1"/>
                        </a:solidFill>
                        <a:effectLst/>
                        <a:latin typeface="Arial Narrow" panose="020B0606020202030204" pitchFamily="34" charset="0"/>
                        <a:ea typeface="PMingLiU" pitchFamily="18" charset="-120"/>
                        <a:cs typeface="+mn-cs"/>
                      </a:endParaRPr>
                    </a:p>
                    <a:p>
                      <a:pPr algn="just"/>
                      <a:r>
                        <a:rPr lang="es-CO" sz="1100" b="0" u="none" kern="1200" baseline="0" dirty="0" smtClean="0">
                          <a:solidFill>
                            <a:schemeClr val="tx1"/>
                          </a:solidFill>
                          <a:effectLst/>
                          <a:latin typeface="Arial Narrow" panose="020B0606020202030204" pitchFamily="34" charset="0"/>
                          <a:ea typeface="PMingLiU" pitchFamily="18" charset="-120"/>
                          <a:cs typeface="+mn-cs"/>
                        </a:rPr>
                        <a:t>Producto de las lluvias registradas en la zona del piedemonte llanero, se observa aumento en los niveles de los ríos Ariari a la altura de los municipios de Cubarral y Puerto Rico, como también en el rio Guejar y Guayabero.</a:t>
                      </a:r>
                      <a:endParaRPr lang="es-CO" sz="1100" u="none" kern="1200" dirty="0" smtClean="0">
                        <a:solidFill>
                          <a:schemeClr val="tx1"/>
                        </a:solidFill>
                        <a:latin typeface="Arial Narrow" panose="020B0606020202030204" pitchFamily="34" charset="0"/>
                        <a:ea typeface="PMingLiU" pitchFamily="18" charset="-120"/>
                        <a:cs typeface="+mn-cs"/>
                      </a:endParaRPr>
                    </a:p>
                  </a:txBody>
                  <a:tcPr marL="116344" marR="116344" marT="30192" marB="30192">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bl>
          </a:graphicData>
        </a:graphic>
      </p:graphicFrame>
      <p:graphicFrame>
        <p:nvGraphicFramePr>
          <p:cNvPr id="3" name="Tabla 2"/>
          <p:cNvGraphicFramePr>
            <a:graphicFrameLocks noGrp="1"/>
          </p:cNvGraphicFramePr>
          <p:nvPr>
            <p:extLst>
              <p:ext uri="{D42A27DB-BD31-4B8C-83A1-F6EECF244321}">
                <p14:modId xmlns:p14="http://schemas.microsoft.com/office/powerpoint/2010/main" val="4166787513"/>
              </p:ext>
            </p:extLst>
          </p:nvPr>
        </p:nvGraphicFramePr>
        <p:xfrm>
          <a:off x="359767" y="4703623"/>
          <a:ext cx="5760640" cy="3000552"/>
        </p:xfrm>
        <a:graphic>
          <a:graphicData uri="http://schemas.openxmlformats.org/drawingml/2006/table">
            <a:tbl>
              <a:tblPr/>
              <a:tblGrid>
                <a:gridCol w="936104">
                  <a:extLst>
                    <a:ext uri="{9D8B030D-6E8A-4147-A177-3AD203B41FA5}">
                      <a16:colId xmlns:a16="http://schemas.microsoft.com/office/drawing/2014/main" xmlns="" val="20000"/>
                    </a:ext>
                  </a:extLst>
                </a:gridCol>
                <a:gridCol w="4824536">
                  <a:extLst>
                    <a:ext uri="{9D8B030D-6E8A-4147-A177-3AD203B41FA5}">
                      <a16:colId xmlns:a16="http://schemas.microsoft.com/office/drawing/2014/main" xmlns="" val="20001"/>
                    </a:ext>
                  </a:extLst>
                </a:gridCol>
              </a:tblGrid>
              <a:tr h="214004">
                <a:tc gridSpan="2">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200" b="1" kern="1200" dirty="0" smtClean="0">
                          <a:solidFill>
                            <a:srgbClr val="00446B"/>
                          </a:solidFill>
                          <a:latin typeface="Arial Narrow" panose="020B0606020202030204" pitchFamily="34" charset="0"/>
                          <a:ea typeface="+mn-ea"/>
                          <a:cs typeface="+mn-cs"/>
                        </a:rPr>
                        <a:t>REGIÓN ANDINA</a:t>
                      </a:r>
                      <a:endParaRPr lang="es-CO" sz="1200" b="1" kern="1200" dirty="0">
                        <a:solidFill>
                          <a:srgbClr val="00446B"/>
                        </a:solidFill>
                        <a:latin typeface="Arial Narrow" panose="020B0606020202030204" pitchFamily="34" charset="0"/>
                        <a:ea typeface="+mn-ea"/>
                        <a:cs typeface="+mn-cs"/>
                      </a:endParaRPr>
                    </a:p>
                  </a:txBody>
                  <a:tcPr marL="116344" marR="116344" marT="30192" marB="30192">
                    <a:lnL w="12700" cmpd="sng">
                      <a:solidFill>
                        <a:sysClr val="window" lastClr="FFFFFF">
                          <a:lumMod val="65000"/>
                        </a:sysClr>
                      </a:solidFill>
                      <a:prstDash val="solid"/>
                    </a:lnL>
                    <a:lnR w="12700" cmpd="sng">
                      <a:solidFill>
                        <a:sysClr val="window" lastClr="FFFFFF">
                          <a:lumMod val="65000"/>
                        </a:sysClr>
                      </a:solidFill>
                      <a:prstDash val="soli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s-CO" dirty="0"/>
                    </a:p>
                  </a:txBody>
                  <a:tcPr/>
                </a:tc>
                <a:extLst>
                  <a:ext uri="{0D108BD9-81ED-4DB2-BD59-A6C34878D82A}">
                    <a16:rowId xmlns:a16="http://schemas.microsoft.com/office/drawing/2014/main" xmlns="" val="10000"/>
                  </a:ext>
                </a:extLst>
              </a:tr>
              <a:tr h="160376">
                <a:tc rowSpan="2">
                  <a:txBody>
                    <a:body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100" b="1" kern="1200" dirty="0" smtClean="0">
                          <a:solidFill>
                            <a:schemeClr val="tx1"/>
                          </a:solidFill>
                          <a:effectLst/>
                          <a:latin typeface="Arial Narrow" panose="020B0606020202030204" pitchFamily="34" charset="0"/>
                          <a:ea typeface="+mn-ea"/>
                          <a:cs typeface="+mn-cs"/>
                        </a:rPr>
                        <a:t>ALERTA AMARILLA</a:t>
                      </a:r>
                    </a:p>
                  </a:txBody>
                  <a:tcPr marL="116344" marR="116344" marT="30192" marB="30192"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ctr"/>
                      <a:r>
                        <a:rPr lang="es-CO" sz="800" b="1" dirty="0" smtClean="0">
                          <a:latin typeface="Arial Narrow" panose="020B0606020202030204" pitchFamily="34" charset="0"/>
                        </a:rPr>
                        <a:t>SITIOS</a:t>
                      </a:r>
                      <a:r>
                        <a:rPr lang="es-CO" sz="800" b="1" baseline="0" dirty="0" smtClean="0">
                          <a:latin typeface="Arial Narrow" panose="020B0606020202030204" pitchFamily="34" charset="0"/>
                        </a:rPr>
                        <a:t> PARA LOS CUALES SE GENERA LA ALERTA</a:t>
                      </a:r>
                      <a:endParaRPr lang="es-CO" sz="800" b="1" dirty="0">
                        <a:latin typeface="Arial Narrow" panose="020B0606020202030204" pitchFamily="34" charset="0"/>
                      </a:endParaRPr>
                    </a:p>
                  </a:txBody>
                  <a:tcPr marL="116344" marR="116344" marT="30192" marB="30192">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2361924">
                <a:tc vMerge="1">
                  <a:txBody>
                    <a:bodyPr/>
                    <a:lstStyle/>
                    <a:p>
                      <a:endParaRPr lang="es-CO"/>
                    </a:p>
                  </a:txBody>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just"/>
                      <a:r>
                        <a:rPr lang="es-CO" sz="1100" b="1" u="none" kern="1200" dirty="0" smtClean="0">
                          <a:solidFill>
                            <a:schemeClr val="tx1"/>
                          </a:solidFill>
                          <a:effectLst/>
                          <a:latin typeface="Arial Narrow" panose="020B0606020202030204" pitchFamily="34" charset="0"/>
                          <a:ea typeface="+mn-ea"/>
                          <a:cs typeface="+mn-cs"/>
                        </a:rPr>
                        <a:t>NIVELES ALTOS EN EL RIO MAGDALENA PARA EL SECTOR COMPRENDIDO ENTRE PUERTO WILCHES Y  REGIDOR</a:t>
                      </a:r>
                      <a:r>
                        <a:rPr lang="es-CO" sz="1100" b="1" u="none" kern="1200" baseline="0" dirty="0" smtClean="0">
                          <a:solidFill>
                            <a:schemeClr val="tx1"/>
                          </a:solidFill>
                          <a:effectLst/>
                          <a:latin typeface="Arial Narrow" panose="020B0606020202030204" pitchFamily="34" charset="0"/>
                          <a:ea typeface="+mn-ea"/>
                          <a:cs typeface="+mn-cs"/>
                        </a:rPr>
                        <a:t> (Brazo Morales</a:t>
                      </a:r>
                      <a:r>
                        <a:rPr lang="es-CO" sz="1100" b="1" u="none" kern="1200" baseline="0" dirty="0" smtClean="0">
                          <a:solidFill>
                            <a:schemeClr val="tx1"/>
                          </a:solidFill>
                          <a:effectLst/>
                          <a:latin typeface="Arial Narrow" panose="020B0606020202030204" pitchFamily="34" charset="0"/>
                          <a:ea typeface="+mn-ea"/>
                          <a:cs typeface="+mn-cs"/>
                        </a:rPr>
                        <a:t>).</a:t>
                      </a:r>
                      <a:endParaRPr lang="es-CO" sz="1100" b="1" u="none" kern="1200" dirty="0" smtClean="0">
                        <a:solidFill>
                          <a:schemeClr val="tx1"/>
                        </a:solidFill>
                        <a:effectLst/>
                        <a:latin typeface="Arial Narrow" panose="020B0606020202030204" pitchFamily="34" charset="0"/>
                        <a:ea typeface="+mn-ea"/>
                        <a:cs typeface="+mn-cs"/>
                      </a:endParaRPr>
                    </a:p>
                    <a:p>
                      <a:pPr algn="just"/>
                      <a:r>
                        <a:rPr lang="es-CO" sz="1100" b="0" u="none" kern="1200" baseline="0" dirty="0" smtClean="0">
                          <a:solidFill>
                            <a:schemeClr val="tx1"/>
                          </a:solidFill>
                          <a:effectLst/>
                          <a:latin typeface="Arial Narrow" panose="020B0606020202030204" pitchFamily="34" charset="0"/>
                          <a:ea typeface="PMingLiU" pitchFamily="18" charset="-120"/>
                          <a:cs typeface="+mn-cs"/>
                        </a:rPr>
                        <a:t>Se mantiene este nivel de alerta dado que persisten altos los valores del cauce principal del río Magdalena en el sector de Puerto Wilches, San Pablo, Sitio Nuevo, hasta el municipio de Gamarra. Se destaca que durante los próximos días se mantendrán las oscilaciones con probabilidad de tendencia al ligero ascenso en el nivel.</a:t>
                      </a:r>
                    </a:p>
                    <a:p>
                      <a:pPr algn="just"/>
                      <a:endParaRPr lang="es-CO" sz="1100" b="1" u="none" kern="1200" dirty="0" smtClean="0">
                        <a:solidFill>
                          <a:schemeClr val="tx1"/>
                        </a:solidFill>
                        <a:effectLst/>
                        <a:latin typeface="Arial Narrow" pitchFamily="34" charset="0"/>
                        <a:ea typeface="+mn-ea"/>
                        <a:cs typeface="+mn-cs"/>
                      </a:endParaRPr>
                    </a:p>
                    <a:p>
                      <a:pPr marL="0" algn="just" defTabSz="648035" rtl="0" eaLnBrk="1" latinLnBrk="0" hangingPunct="1"/>
                      <a:r>
                        <a:rPr lang="es-CO" sz="1100" b="1" u="none" kern="1200" dirty="0" smtClean="0">
                          <a:solidFill>
                            <a:schemeClr val="tx1"/>
                          </a:solidFill>
                          <a:effectLst/>
                          <a:latin typeface="Arial Narrow" pitchFamily="34" charset="0"/>
                          <a:ea typeface="+mn-ea"/>
                          <a:cs typeface="+mn-cs"/>
                        </a:rPr>
                        <a:t>PROBABILIDAD DE INCREMENTOS SUBITOS EN LOS RIOS CARARE Y</a:t>
                      </a:r>
                      <a:r>
                        <a:rPr lang="es-CO" sz="1100" b="1" u="none" kern="1200" baseline="0" dirty="0" smtClean="0">
                          <a:solidFill>
                            <a:schemeClr val="tx1"/>
                          </a:solidFill>
                          <a:effectLst/>
                          <a:latin typeface="Arial Narrow" pitchFamily="34" charset="0"/>
                          <a:ea typeface="+mn-ea"/>
                          <a:cs typeface="+mn-cs"/>
                        </a:rPr>
                        <a:t> </a:t>
                      </a:r>
                      <a:r>
                        <a:rPr lang="es-CO" sz="1100" b="1" u="none" kern="1200" dirty="0" smtClean="0">
                          <a:solidFill>
                            <a:schemeClr val="tx1"/>
                          </a:solidFill>
                          <a:effectLst/>
                          <a:latin typeface="Arial Narrow" pitchFamily="34" charset="0"/>
                          <a:ea typeface="+mn-ea"/>
                          <a:cs typeface="+mn-cs"/>
                        </a:rPr>
                        <a:t>OPON.</a:t>
                      </a:r>
                      <a:endParaRPr lang="es-CO" sz="1100" b="1" u="none" kern="1200" dirty="0" smtClean="0">
                        <a:solidFill>
                          <a:schemeClr val="tx1"/>
                        </a:solidFill>
                        <a:effectLst/>
                        <a:latin typeface="Arial Narrow" pitchFamily="34" charset="0"/>
                        <a:ea typeface="+mn-ea"/>
                        <a:cs typeface="+mn-cs"/>
                      </a:endParaRPr>
                    </a:p>
                    <a:p>
                      <a:pPr marL="0" algn="just" defTabSz="648035" rtl="0" eaLnBrk="1" latinLnBrk="0" hangingPunct="1"/>
                      <a:r>
                        <a:rPr lang="es-CO" sz="1100" b="0" u="none" kern="1200" baseline="0" dirty="0" smtClean="0">
                          <a:solidFill>
                            <a:schemeClr val="tx1"/>
                          </a:solidFill>
                          <a:latin typeface="Arial Narrow" panose="020B0606020202030204" pitchFamily="34" charset="0"/>
                          <a:ea typeface="PMingLiU" pitchFamily="18" charset="-120"/>
                          <a:cs typeface="+mn-cs"/>
                        </a:rPr>
                        <a:t>Se mantiene esta alerta dadas las lluvias de variada intensidad que se han presentado en departamento de Santander, las cuales pueden generar incrementos importantes en las cuencas de los ríos Carare, Opón, Frio y de Oro. El IDEAM hace una llamado de atención especial tanto a pobladores como a autoridades locales y regionales de Gestión del Riesgo para que mantengan atento seguimiento al comportamiento de los niveles de estos ríos y sus afluentes. Se resalta que en días pasados se registro una creciente súbita del río Carare que alcanzo niveles altos a la altura de Puerto Araujo.</a:t>
                      </a:r>
                      <a:endParaRPr lang="es-CO" sz="1100" b="0" u="none" kern="1200" baseline="0" dirty="0" smtClean="0">
                        <a:solidFill>
                          <a:schemeClr val="tx1"/>
                        </a:solidFill>
                        <a:effectLst/>
                        <a:latin typeface="Arial Narrow" panose="020B0606020202030204" pitchFamily="34" charset="0"/>
                        <a:ea typeface="PMingLiU" pitchFamily="18" charset="-120"/>
                        <a:cs typeface="+mn-cs"/>
                      </a:endParaRPr>
                    </a:p>
                  </a:txBody>
                  <a:tcPr marL="116344" marR="116344" marT="30192" marB="30192">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427154723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4"/>
          <p:cNvGraphicFramePr>
            <a:graphicFrameLocks noGrp="1"/>
          </p:cNvGraphicFramePr>
          <p:nvPr>
            <p:extLst>
              <p:ext uri="{D42A27DB-BD31-4B8C-83A1-F6EECF244321}">
                <p14:modId xmlns:p14="http://schemas.microsoft.com/office/powerpoint/2010/main" val="1274903132"/>
              </p:ext>
            </p:extLst>
          </p:nvPr>
        </p:nvGraphicFramePr>
        <p:xfrm>
          <a:off x="359768" y="1750096"/>
          <a:ext cx="5760640" cy="5054079"/>
        </p:xfrm>
        <a:graphic>
          <a:graphicData uri="http://schemas.openxmlformats.org/drawingml/2006/table">
            <a:tbl>
              <a:tblPr/>
              <a:tblGrid>
                <a:gridCol w="936104">
                  <a:extLst>
                    <a:ext uri="{9D8B030D-6E8A-4147-A177-3AD203B41FA5}">
                      <a16:colId xmlns:a16="http://schemas.microsoft.com/office/drawing/2014/main" xmlns="" val="20000"/>
                    </a:ext>
                  </a:extLst>
                </a:gridCol>
                <a:gridCol w="4824536">
                  <a:extLst>
                    <a:ext uri="{9D8B030D-6E8A-4147-A177-3AD203B41FA5}">
                      <a16:colId xmlns:a16="http://schemas.microsoft.com/office/drawing/2014/main" xmlns="" val="20001"/>
                    </a:ext>
                  </a:extLst>
                </a:gridCol>
              </a:tblGrid>
              <a:tr h="285111">
                <a:tc gridSpan="2">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200" b="1" kern="1200" dirty="0" smtClean="0">
                          <a:solidFill>
                            <a:srgbClr val="00446B"/>
                          </a:solidFill>
                          <a:latin typeface="Arial Narrow" panose="020B0606020202030204" pitchFamily="34" charset="0"/>
                          <a:ea typeface="+mn-ea"/>
                          <a:cs typeface="+mn-cs"/>
                        </a:rPr>
                        <a:t>REGIÓN CARIBE</a:t>
                      </a:r>
                      <a:endParaRPr lang="es-CO" sz="1200" b="1" kern="1200" dirty="0">
                        <a:solidFill>
                          <a:srgbClr val="00446B"/>
                        </a:solidFill>
                        <a:latin typeface="Arial Narrow" panose="020B0606020202030204" pitchFamily="34" charset="0"/>
                        <a:ea typeface="+mn-ea"/>
                        <a:cs typeface="+mn-cs"/>
                      </a:endParaRPr>
                    </a:p>
                  </a:txBody>
                  <a:tcPr marL="116344" marR="116344" marT="30192" marB="30192">
                    <a:lnL w="12700" cmpd="sng">
                      <a:solidFill>
                        <a:sysClr val="window" lastClr="FFFFFF">
                          <a:lumMod val="65000"/>
                        </a:sysClr>
                      </a:solidFill>
                      <a:prstDash val="solid"/>
                    </a:lnL>
                    <a:lnR w="12700" cmpd="sng">
                      <a:solidFill>
                        <a:sysClr val="window" lastClr="FFFFFF">
                          <a:lumMod val="65000"/>
                        </a:sysClr>
                      </a:solidFill>
                      <a:prstDash val="soli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s-CO"/>
                    </a:p>
                  </a:txBody>
                  <a:tcPr/>
                </a:tc>
                <a:extLst>
                  <a:ext uri="{0D108BD9-81ED-4DB2-BD59-A6C34878D82A}">
                    <a16:rowId xmlns:a16="http://schemas.microsoft.com/office/drawing/2014/main" xmlns="" val="10000"/>
                  </a:ext>
                </a:extLst>
              </a:tr>
              <a:tr h="146937">
                <a:tc rowSpan="2">
                  <a:txBody>
                    <a:body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100" b="1" kern="1200" dirty="0" smtClean="0">
                          <a:solidFill>
                            <a:schemeClr val="tx1"/>
                          </a:solidFill>
                          <a:effectLst/>
                          <a:latin typeface="Arial Narrow" panose="020B0606020202030204" pitchFamily="34" charset="0"/>
                          <a:ea typeface="+mn-ea"/>
                          <a:cs typeface="+mn-cs"/>
                        </a:rPr>
                        <a:t>ALERTA AMARILLA</a:t>
                      </a:r>
                    </a:p>
                  </a:txBody>
                  <a:tcPr marL="116344" marR="116344" marT="30192" marB="30192"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ctr"/>
                      <a:r>
                        <a:rPr lang="es-CO" sz="800" b="1" dirty="0" smtClean="0">
                          <a:latin typeface="Arial Narrow" panose="020B0606020202030204" pitchFamily="34" charset="0"/>
                        </a:rPr>
                        <a:t>SITIOS</a:t>
                      </a:r>
                      <a:r>
                        <a:rPr lang="es-CO" sz="800" b="1" baseline="0" dirty="0" smtClean="0">
                          <a:latin typeface="Arial Narrow" panose="020B0606020202030204" pitchFamily="34" charset="0"/>
                        </a:rPr>
                        <a:t> PARA LOS CUALES SE GENERA LA ALERTA</a:t>
                      </a:r>
                      <a:endParaRPr lang="es-CO" sz="800" b="1" dirty="0">
                        <a:latin typeface="Arial Narrow" panose="020B0606020202030204" pitchFamily="34" charset="0"/>
                      </a:endParaRPr>
                    </a:p>
                  </a:txBody>
                  <a:tcPr marL="116344" marR="116344" marT="30192" marB="30192">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1239068">
                <a:tc vMerge="1">
                  <a:txBody>
                    <a:bodyPr/>
                    <a:lstStyle/>
                    <a:p>
                      <a:endParaRPr lang="es-CO"/>
                    </a:p>
                  </a:txBody>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marR="0" indent="0" algn="just" defTabSz="648035" rtl="0" eaLnBrk="1" fontAlgn="auto" latinLnBrk="0" hangingPunct="1">
                        <a:lnSpc>
                          <a:spcPct val="100000"/>
                        </a:lnSpc>
                        <a:spcBef>
                          <a:spcPts val="0"/>
                        </a:spcBef>
                        <a:spcAft>
                          <a:spcPts val="0"/>
                        </a:spcAft>
                        <a:buClrTx/>
                        <a:buSzTx/>
                        <a:buFontTx/>
                        <a:buNone/>
                        <a:tabLst/>
                        <a:defRPr/>
                      </a:pPr>
                      <a:r>
                        <a:rPr lang="es-CO" sz="1100" b="1" u="none" kern="1200" dirty="0" smtClean="0">
                          <a:solidFill>
                            <a:schemeClr val="tx1"/>
                          </a:solidFill>
                          <a:effectLst/>
                          <a:latin typeface="Arial Narrow" pitchFamily="34" charset="0"/>
                          <a:ea typeface="+mn-ea"/>
                          <a:cs typeface="+mn-cs"/>
                        </a:rPr>
                        <a:t>PROBABILIDAD DE</a:t>
                      </a:r>
                      <a:r>
                        <a:rPr lang="es-CO" sz="1100" b="1" u="none" kern="1200" baseline="0" dirty="0" smtClean="0">
                          <a:solidFill>
                            <a:schemeClr val="tx1"/>
                          </a:solidFill>
                          <a:effectLst/>
                          <a:latin typeface="Arial Narrow" pitchFamily="34" charset="0"/>
                          <a:ea typeface="+mn-ea"/>
                          <a:cs typeface="+mn-cs"/>
                        </a:rPr>
                        <a:t> </a:t>
                      </a:r>
                      <a:r>
                        <a:rPr lang="es-CO" sz="1100" b="1" u="none" kern="1200" dirty="0" smtClean="0">
                          <a:solidFill>
                            <a:schemeClr val="tx1"/>
                          </a:solidFill>
                          <a:effectLst/>
                          <a:latin typeface="Arial Narrow" pitchFamily="34" charset="0"/>
                          <a:ea typeface="+mn-ea"/>
                          <a:cs typeface="+mn-cs"/>
                        </a:rPr>
                        <a:t>INCREMENTO</a:t>
                      </a:r>
                      <a:r>
                        <a:rPr lang="es-CO" sz="1100" b="1" u="none" kern="1200" baseline="0" dirty="0" smtClean="0">
                          <a:solidFill>
                            <a:schemeClr val="tx1"/>
                          </a:solidFill>
                          <a:effectLst/>
                          <a:latin typeface="Arial Narrow" pitchFamily="34" charset="0"/>
                          <a:ea typeface="+mn-ea"/>
                          <a:cs typeface="+mn-cs"/>
                        </a:rPr>
                        <a:t> EN EL NIVEL DEL </a:t>
                      </a:r>
                      <a:r>
                        <a:rPr lang="es-CO" sz="1100" b="1" u="none" kern="1200" dirty="0" smtClean="0">
                          <a:solidFill>
                            <a:schemeClr val="tx1"/>
                          </a:solidFill>
                          <a:effectLst/>
                          <a:latin typeface="Arial Narrow" pitchFamily="34" charset="0"/>
                          <a:ea typeface="+mn-ea"/>
                          <a:cs typeface="+mn-cs"/>
                        </a:rPr>
                        <a:t>RIO </a:t>
                      </a:r>
                      <a:r>
                        <a:rPr lang="es-CO" sz="1100" b="1" u="none" kern="1200" dirty="0" smtClean="0">
                          <a:solidFill>
                            <a:schemeClr val="tx1"/>
                          </a:solidFill>
                          <a:effectLst/>
                          <a:latin typeface="Arial Narrow" pitchFamily="34" charset="0"/>
                          <a:ea typeface="+mn-ea"/>
                          <a:cs typeface="+mn-cs"/>
                        </a:rPr>
                        <a:t>ATRATO.</a:t>
                      </a:r>
                      <a:endParaRPr lang="es-CO" sz="1100" b="1" u="none" kern="1200" dirty="0" smtClean="0">
                        <a:solidFill>
                          <a:schemeClr val="tx1"/>
                        </a:solidFill>
                        <a:effectLst/>
                        <a:latin typeface="Arial Narrow" pitchFamily="34" charset="0"/>
                        <a:ea typeface="+mn-ea"/>
                        <a:cs typeface="+mn-cs"/>
                      </a:endParaRPr>
                    </a:p>
                    <a:p>
                      <a:pPr marL="0" marR="0" indent="0" algn="just" defTabSz="648035" rtl="0" eaLnBrk="1" fontAlgn="auto" latinLnBrk="0" hangingPunct="1">
                        <a:lnSpc>
                          <a:spcPct val="100000"/>
                        </a:lnSpc>
                        <a:spcBef>
                          <a:spcPts val="0"/>
                        </a:spcBef>
                        <a:spcAft>
                          <a:spcPts val="0"/>
                        </a:spcAft>
                        <a:buClrTx/>
                        <a:buSzTx/>
                        <a:buFontTx/>
                        <a:buNone/>
                        <a:tabLst/>
                        <a:defRPr/>
                      </a:pPr>
                      <a:r>
                        <a:rPr lang="es-CO" sz="1100" u="none" kern="1200" baseline="0" dirty="0" smtClean="0">
                          <a:solidFill>
                            <a:schemeClr val="tx1"/>
                          </a:solidFill>
                          <a:latin typeface="Arial Narrow" panose="020B0606020202030204" pitchFamily="34" charset="0"/>
                          <a:ea typeface="PMingLiU" pitchFamily="18" charset="-120"/>
                          <a:cs typeface="+mn-cs"/>
                        </a:rPr>
                        <a:t>Se baja la alerta naranja a amarilla dado que </a:t>
                      </a:r>
                      <a:r>
                        <a:rPr lang="es-CO" sz="1100" b="0" u="none" kern="1200" baseline="0" dirty="0" smtClean="0">
                          <a:solidFill>
                            <a:schemeClr val="tx1"/>
                          </a:solidFill>
                          <a:effectLst/>
                          <a:latin typeface="Arial Narrow" panose="020B0606020202030204" pitchFamily="34" charset="0"/>
                          <a:ea typeface="PMingLiU" pitchFamily="18" charset="-120"/>
                          <a:cs typeface="+mn-cs"/>
                        </a:rPr>
                        <a:t>el</a:t>
                      </a:r>
                      <a:r>
                        <a:rPr lang="es-CO" sz="1100" kern="1200" dirty="0" smtClean="0">
                          <a:solidFill>
                            <a:schemeClr val="tx1"/>
                          </a:solidFill>
                          <a:latin typeface="Arial Narrow" panose="020B0606020202030204" pitchFamily="34" charset="0"/>
                          <a:ea typeface="PMingLiU" pitchFamily="18" charset="-120"/>
                          <a:cs typeface="+mn-cs"/>
                        </a:rPr>
                        <a:t> río Atrato a la altura de la ciudad de Quibdó,</a:t>
                      </a:r>
                      <a:r>
                        <a:rPr lang="es-CO" sz="1100" kern="1200" baseline="0" dirty="0" smtClean="0">
                          <a:solidFill>
                            <a:schemeClr val="tx1"/>
                          </a:solidFill>
                          <a:latin typeface="Arial Narrow" panose="020B0606020202030204" pitchFamily="34" charset="0"/>
                          <a:ea typeface="PMingLiU" pitchFamily="18" charset="-120"/>
                          <a:cs typeface="+mn-cs"/>
                        </a:rPr>
                        <a:t> </a:t>
                      </a:r>
                      <a:r>
                        <a:rPr lang="es-CO" sz="1100" kern="1200" dirty="0" smtClean="0">
                          <a:solidFill>
                            <a:schemeClr val="tx1"/>
                          </a:solidFill>
                          <a:latin typeface="Arial Narrow" panose="020B0606020202030204" pitchFamily="34" charset="0"/>
                          <a:ea typeface="PMingLiU" pitchFamily="18" charset="-120"/>
                          <a:cs typeface="+mn-cs"/>
                        </a:rPr>
                        <a:t>registra descenso sostenido en los niveles con valores en el rango medio del mes. Sin embargo, </a:t>
                      </a:r>
                      <a:r>
                        <a:rPr lang="es-CO" sz="1100" b="0" u="none" kern="1200" baseline="0" dirty="0" smtClean="0">
                          <a:solidFill>
                            <a:schemeClr val="tx1"/>
                          </a:solidFill>
                          <a:effectLst/>
                          <a:latin typeface="Arial Narrow" panose="020B0606020202030204" pitchFamily="34" charset="0"/>
                          <a:ea typeface="PMingLiU" pitchFamily="18" charset="-120"/>
                          <a:cs typeface="+mn-cs"/>
                        </a:rPr>
                        <a:t>se pronostica algunas lluvias sobre sectores de la cuenca.</a:t>
                      </a:r>
                    </a:p>
                    <a:p>
                      <a:pPr marL="0" marR="0" indent="0" algn="just" defTabSz="648035" rtl="0" eaLnBrk="1" fontAlgn="auto" latinLnBrk="0" hangingPunct="1">
                        <a:lnSpc>
                          <a:spcPct val="100000"/>
                        </a:lnSpc>
                        <a:spcBef>
                          <a:spcPts val="0"/>
                        </a:spcBef>
                        <a:spcAft>
                          <a:spcPts val="0"/>
                        </a:spcAft>
                        <a:buClrTx/>
                        <a:buSzTx/>
                        <a:buFontTx/>
                        <a:buNone/>
                        <a:tabLst/>
                        <a:defRPr/>
                      </a:pPr>
                      <a:endParaRPr lang="es-CO" sz="1100" b="0" u="none" kern="1200" baseline="0" dirty="0" smtClean="0">
                        <a:solidFill>
                          <a:schemeClr val="tx1"/>
                        </a:solidFill>
                        <a:effectLst/>
                        <a:latin typeface="Arial Narrow" panose="020B0606020202030204" pitchFamily="34" charset="0"/>
                        <a:ea typeface="PMingLiU" pitchFamily="18" charset="-120"/>
                        <a:cs typeface="+mn-cs"/>
                      </a:endParaRPr>
                    </a:p>
                    <a:p>
                      <a:pPr marL="0" marR="0" indent="0" algn="just" defTabSz="648035" rtl="0" eaLnBrk="1" fontAlgn="auto" latinLnBrk="0" hangingPunct="1">
                        <a:lnSpc>
                          <a:spcPct val="100000"/>
                        </a:lnSpc>
                        <a:spcBef>
                          <a:spcPts val="0"/>
                        </a:spcBef>
                        <a:spcAft>
                          <a:spcPts val="0"/>
                        </a:spcAft>
                        <a:buClrTx/>
                        <a:buSzTx/>
                        <a:buFontTx/>
                        <a:buNone/>
                        <a:tabLst/>
                        <a:defRPr/>
                      </a:pPr>
                      <a:r>
                        <a:rPr lang="es-CO" sz="1100" b="1" u="none" kern="1200" dirty="0" smtClean="0">
                          <a:solidFill>
                            <a:schemeClr val="tx1"/>
                          </a:solidFill>
                          <a:effectLst/>
                          <a:latin typeface="Arial Narrow" panose="020B0606020202030204" pitchFamily="34" charset="0"/>
                          <a:ea typeface="+mn-ea"/>
                          <a:cs typeface="+mn-cs"/>
                        </a:rPr>
                        <a:t>PROBABLE</a:t>
                      </a:r>
                      <a:r>
                        <a:rPr lang="es-CO" sz="1100" b="1" u="none" kern="1200" baseline="0" dirty="0" smtClean="0">
                          <a:solidFill>
                            <a:schemeClr val="tx1"/>
                          </a:solidFill>
                          <a:effectLst/>
                          <a:latin typeface="Arial Narrow" panose="020B0606020202030204" pitchFamily="34" charset="0"/>
                          <a:ea typeface="+mn-ea"/>
                          <a:cs typeface="+mn-cs"/>
                        </a:rPr>
                        <a:t>S </a:t>
                      </a:r>
                      <a:r>
                        <a:rPr lang="es-CO" sz="1100" b="1" u="none" kern="1200" dirty="0" smtClean="0">
                          <a:solidFill>
                            <a:schemeClr val="tx1"/>
                          </a:solidFill>
                          <a:effectLst/>
                          <a:latin typeface="Arial Narrow" panose="020B0606020202030204" pitchFamily="34" charset="0"/>
                          <a:ea typeface="+mn-ea"/>
                          <a:cs typeface="+mn-cs"/>
                        </a:rPr>
                        <a:t>INCREMENTOS EN EL NIVEL DE</a:t>
                      </a:r>
                      <a:r>
                        <a:rPr lang="es-CO" sz="1100" b="1" u="none" kern="1200" baseline="0" dirty="0" smtClean="0">
                          <a:solidFill>
                            <a:schemeClr val="tx1"/>
                          </a:solidFill>
                          <a:effectLst/>
                          <a:latin typeface="Arial Narrow" panose="020B0606020202030204" pitchFamily="34" charset="0"/>
                          <a:ea typeface="+mn-ea"/>
                          <a:cs typeface="+mn-cs"/>
                        </a:rPr>
                        <a:t> </a:t>
                      </a:r>
                      <a:r>
                        <a:rPr lang="es-CO" sz="1100" b="1" u="none" kern="1200" dirty="0" smtClean="0">
                          <a:solidFill>
                            <a:schemeClr val="tx1"/>
                          </a:solidFill>
                          <a:effectLst/>
                          <a:latin typeface="Arial Narrow" panose="020B0606020202030204" pitchFamily="34" charset="0"/>
                          <a:ea typeface="+mn-ea"/>
                          <a:cs typeface="+mn-cs"/>
                        </a:rPr>
                        <a:t>LOS RIOS QUE DESEMBOCAN EN EL GOLFO DE </a:t>
                      </a:r>
                      <a:r>
                        <a:rPr lang="es-CO" sz="1100" b="1" u="none" kern="1200" dirty="0" smtClean="0">
                          <a:solidFill>
                            <a:schemeClr val="tx1"/>
                          </a:solidFill>
                          <a:effectLst/>
                          <a:latin typeface="Arial Narrow" panose="020B0606020202030204" pitchFamily="34" charset="0"/>
                          <a:ea typeface="+mn-ea"/>
                          <a:cs typeface="+mn-cs"/>
                        </a:rPr>
                        <a:t>URABÁ</a:t>
                      </a:r>
                      <a:endParaRPr lang="es-CO" sz="1100" b="1" u="none" kern="1200" dirty="0" smtClean="0">
                        <a:solidFill>
                          <a:schemeClr val="tx1"/>
                        </a:solidFill>
                        <a:effectLst/>
                        <a:latin typeface="Arial Narrow" panose="020B0606020202030204" pitchFamily="34" charset="0"/>
                        <a:ea typeface="+mn-ea"/>
                        <a:cs typeface="+mn-cs"/>
                      </a:endParaRPr>
                    </a:p>
                    <a:p>
                      <a:pPr marL="0" marR="0" indent="0" algn="just" defTabSz="648035" rtl="0" eaLnBrk="1" fontAlgn="auto" latinLnBrk="0" hangingPunct="1">
                        <a:lnSpc>
                          <a:spcPct val="100000"/>
                        </a:lnSpc>
                        <a:spcBef>
                          <a:spcPts val="0"/>
                        </a:spcBef>
                        <a:spcAft>
                          <a:spcPts val="0"/>
                        </a:spcAft>
                        <a:buClrTx/>
                        <a:buSzTx/>
                        <a:buFontTx/>
                        <a:buNone/>
                        <a:tabLst/>
                        <a:defRPr/>
                      </a:pPr>
                      <a:r>
                        <a:rPr lang="es-CO" sz="1100" b="0" u="none" kern="1200" baseline="0" dirty="0" smtClean="0">
                          <a:solidFill>
                            <a:schemeClr val="tx1"/>
                          </a:solidFill>
                          <a:effectLst/>
                          <a:latin typeface="Arial Narrow" panose="020B0606020202030204" pitchFamily="34" charset="0"/>
                          <a:ea typeface="PMingLiU" pitchFamily="18" charset="-120"/>
                          <a:cs typeface="+mn-cs"/>
                        </a:rPr>
                        <a:t>Se reduce el nivel de alerta no obstante dadas las lluvias ocurridas en sectores del Golfo de Urabá en días anteriores se podrían generar incrementos de nivel en los ríos que vierten sus aguas directamente al Mar Caribe en estas zonas. El IDEAM mantiene la recomendación a la población asentada a lo largo de las corrientes de esta zona como son los municipios de Apartadó, Chigorodó, Carepa y San Pedro de Urabá, mantener seguimiento continuo al comportamiento de los niveles de los ríos Mulatos, León, Chigorodó, Carepa, Apartadó, Vijagüal, Zungo, Grande, Guadualito, Currulao y Turbo</a:t>
                      </a:r>
                    </a:p>
                    <a:p>
                      <a:pPr marL="0" marR="0" indent="0" algn="just" defTabSz="648035" rtl="0" eaLnBrk="1" fontAlgn="auto" latinLnBrk="0" hangingPunct="1">
                        <a:lnSpc>
                          <a:spcPct val="100000"/>
                        </a:lnSpc>
                        <a:spcBef>
                          <a:spcPts val="0"/>
                        </a:spcBef>
                        <a:spcAft>
                          <a:spcPts val="0"/>
                        </a:spcAft>
                        <a:buClrTx/>
                        <a:buSzTx/>
                        <a:buFontTx/>
                        <a:buNone/>
                        <a:tabLst/>
                        <a:defRPr/>
                      </a:pPr>
                      <a:endParaRPr lang="es-CO" sz="1100" b="1" u="none" kern="1200" dirty="0" smtClean="0">
                        <a:solidFill>
                          <a:schemeClr val="tx1"/>
                        </a:solidFill>
                        <a:effectLst/>
                        <a:latin typeface="Arial Narrow" pitchFamily="34" charset="0"/>
                        <a:ea typeface="+mn-ea"/>
                        <a:cs typeface="+mn-cs"/>
                      </a:endParaRPr>
                    </a:p>
                    <a:p>
                      <a:pPr marL="0" algn="just" defTabSz="648035" rtl="0" eaLnBrk="1" latinLnBrk="0" hangingPunct="1"/>
                      <a:r>
                        <a:rPr lang="es-CO" sz="1100" b="1" u="none" kern="1200" dirty="0" smtClean="0">
                          <a:solidFill>
                            <a:schemeClr val="tx1"/>
                          </a:solidFill>
                          <a:effectLst/>
                          <a:latin typeface="Arial Narrow" pitchFamily="34" charset="0"/>
                          <a:ea typeface="+mn-ea"/>
                          <a:cs typeface="+mn-cs"/>
                        </a:rPr>
                        <a:t>PROBABILIDAD DE CRECIENTES SÚBITAS</a:t>
                      </a:r>
                      <a:r>
                        <a:rPr lang="es-CO" sz="1100" b="1" u="none" kern="1200" baseline="0" dirty="0" smtClean="0">
                          <a:solidFill>
                            <a:schemeClr val="tx1"/>
                          </a:solidFill>
                          <a:effectLst/>
                          <a:latin typeface="Arial Narrow" pitchFamily="34" charset="0"/>
                          <a:ea typeface="+mn-ea"/>
                          <a:cs typeface="+mn-cs"/>
                        </a:rPr>
                        <a:t> EN LA CUENCA DEL</a:t>
                      </a:r>
                      <a:r>
                        <a:rPr lang="es-CO" sz="1100" b="1" u="none" kern="1200" dirty="0" smtClean="0">
                          <a:solidFill>
                            <a:schemeClr val="tx1"/>
                          </a:solidFill>
                          <a:effectLst/>
                          <a:latin typeface="Arial Narrow" pitchFamily="34" charset="0"/>
                          <a:ea typeface="+mn-ea"/>
                          <a:cs typeface="+mn-cs"/>
                        </a:rPr>
                        <a:t> RIO SAN </a:t>
                      </a:r>
                      <a:r>
                        <a:rPr lang="es-CO" sz="1100" b="1" u="none" kern="1200" dirty="0" smtClean="0">
                          <a:solidFill>
                            <a:schemeClr val="tx1"/>
                          </a:solidFill>
                          <a:effectLst/>
                          <a:latin typeface="Arial Narrow" pitchFamily="34" charset="0"/>
                          <a:ea typeface="+mn-ea"/>
                          <a:cs typeface="+mn-cs"/>
                        </a:rPr>
                        <a:t>JORGE.</a:t>
                      </a:r>
                      <a:endParaRPr lang="es-CO" sz="1100" b="1" u="none" kern="1200" dirty="0" smtClean="0">
                        <a:solidFill>
                          <a:schemeClr val="tx1"/>
                        </a:solidFill>
                        <a:effectLst/>
                        <a:latin typeface="Arial Narrow" pitchFamily="34" charset="0"/>
                        <a:ea typeface="+mn-ea"/>
                        <a:cs typeface="+mn-cs"/>
                      </a:endParaRPr>
                    </a:p>
                    <a:p>
                      <a:pPr marL="0" algn="just" defTabSz="648035" rtl="0" eaLnBrk="1" latinLnBrk="0" hangingPunct="1"/>
                      <a:r>
                        <a:rPr lang="es-CO" sz="1100" b="0" u="none" kern="1200" baseline="0" dirty="0" smtClean="0">
                          <a:solidFill>
                            <a:schemeClr val="tx1"/>
                          </a:solidFill>
                          <a:latin typeface="Arial Narrow" panose="020B0606020202030204" pitchFamily="34" charset="0"/>
                          <a:ea typeface="PMingLiU" pitchFamily="18" charset="-120"/>
                          <a:cs typeface="+mn-cs"/>
                        </a:rPr>
                        <a:t>Se mantiene la alerta amarilla dadas las lluvias </a:t>
                      </a:r>
                      <a:r>
                        <a:rPr lang="es-CO" sz="1100" b="0" u="none" kern="1200" baseline="0" dirty="0" smtClean="0">
                          <a:solidFill>
                            <a:schemeClr val="tx1"/>
                          </a:solidFill>
                          <a:effectLst/>
                          <a:latin typeface="Arial Narrow" panose="020B0606020202030204" pitchFamily="34" charset="0"/>
                          <a:ea typeface="PMingLiU" pitchFamily="18" charset="-120"/>
                          <a:cs typeface="+mn-cs"/>
                        </a:rPr>
                        <a:t>de variada intensidad que se registraron</a:t>
                      </a:r>
                      <a:r>
                        <a:rPr lang="es-CO" sz="1100" b="0" u="none" kern="1200" baseline="0" dirty="0" smtClean="0">
                          <a:solidFill>
                            <a:schemeClr val="tx1"/>
                          </a:solidFill>
                          <a:latin typeface="Arial Narrow" panose="020B0606020202030204" pitchFamily="34" charset="0"/>
                          <a:ea typeface="PMingLiU" pitchFamily="18" charset="-120"/>
                          <a:cs typeface="+mn-cs"/>
                        </a:rPr>
                        <a:t> sobre sectores de la cuenca de los ríos San Pedro y San Jorge. El IDEAM recomienda a la población en general estar atentos al comportamiento de los niveles de estos ríos.</a:t>
                      </a:r>
                    </a:p>
                    <a:p>
                      <a:pPr marL="0" algn="just" defTabSz="648035" rtl="0" eaLnBrk="1" latinLnBrk="0" hangingPunct="1"/>
                      <a:endParaRPr lang="es-CO" sz="1100" b="0" u="none" kern="1200" baseline="0" dirty="0" smtClean="0">
                        <a:solidFill>
                          <a:schemeClr val="tx1"/>
                        </a:solidFill>
                        <a:latin typeface="Arial Narrow" panose="020B0606020202030204" pitchFamily="34" charset="0"/>
                        <a:ea typeface="PMingLiU" pitchFamily="18" charset="-120"/>
                        <a:cs typeface="+mn-cs"/>
                      </a:endParaRPr>
                    </a:p>
                    <a:p>
                      <a:pPr marL="0" algn="just" defTabSz="648035" rtl="0" eaLnBrk="1" latinLnBrk="0" hangingPunct="1"/>
                      <a:r>
                        <a:rPr lang="es-CO" sz="1100" b="1" u="none" kern="1200" baseline="0" dirty="0" smtClean="0">
                          <a:solidFill>
                            <a:schemeClr val="tx1"/>
                          </a:solidFill>
                          <a:latin typeface="Arial Narrow" panose="020B0606020202030204" pitchFamily="34" charset="0"/>
                          <a:ea typeface="PMingLiU" pitchFamily="18" charset="-120"/>
                          <a:cs typeface="+mn-cs"/>
                        </a:rPr>
                        <a:t>INCREMENTO EN LOS NIVELES DE LOS RIOS QUE NACEN EN LA SIERRA NEVADA DE SANTA </a:t>
                      </a:r>
                      <a:r>
                        <a:rPr lang="es-CO" sz="1100" b="1" u="none" kern="1200" baseline="0" dirty="0" smtClean="0">
                          <a:solidFill>
                            <a:schemeClr val="tx1"/>
                          </a:solidFill>
                          <a:latin typeface="Arial Narrow" panose="020B0606020202030204" pitchFamily="34" charset="0"/>
                          <a:ea typeface="PMingLiU" pitchFamily="18" charset="-120"/>
                          <a:cs typeface="+mn-cs"/>
                        </a:rPr>
                        <a:t>MARTA.</a:t>
                      </a:r>
                      <a:endParaRPr lang="es-CO" sz="1100" b="1" u="none" kern="1200" baseline="0" dirty="0" smtClean="0">
                        <a:solidFill>
                          <a:schemeClr val="tx1"/>
                        </a:solidFill>
                        <a:latin typeface="Arial Narrow" panose="020B0606020202030204" pitchFamily="34" charset="0"/>
                        <a:ea typeface="PMingLiU" pitchFamily="18" charset="-120"/>
                        <a:cs typeface="+mn-cs"/>
                      </a:endParaRPr>
                    </a:p>
                    <a:p>
                      <a:pPr marL="0" algn="just" defTabSz="648035" rtl="0" eaLnBrk="1" latinLnBrk="0" hangingPunct="1"/>
                      <a:r>
                        <a:rPr lang="es-CO" sz="1100" b="0" u="none" kern="1200" baseline="0" dirty="0" smtClean="0">
                          <a:solidFill>
                            <a:schemeClr val="tx1"/>
                          </a:solidFill>
                          <a:latin typeface="Arial Narrow" panose="020B0606020202030204" pitchFamily="34" charset="0"/>
                          <a:ea typeface="PMingLiU" pitchFamily="18" charset="-120"/>
                          <a:cs typeface="+mn-cs"/>
                        </a:rPr>
                        <a:t>A la altura del municipio del Copey Cesar, la estación Algarrobo registra aumento en los niveles del rio </a:t>
                      </a:r>
                      <a:r>
                        <a:rPr lang="es-CO" sz="1100" b="0" u="none" kern="1200" baseline="0" dirty="0" err="1" smtClean="0">
                          <a:solidFill>
                            <a:schemeClr val="tx1"/>
                          </a:solidFill>
                          <a:latin typeface="Arial Narrow" panose="020B0606020202030204" pitchFamily="34" charset="0"/>
                          <a:ea typeface="PMingLiU" pitchFamily="18" charset="-120"/>
                          <a:cs typeface="+mn-cs"/>
                        </a:rPr>
                        <a:t>Ariguani</a:t>
                      </a:r>
                      <a:r>
                        <a:rPr lang="es-CO" sz="1100" b="0" u="none" kern="1200" baseline="0" dirty="0" smtClean="0">
                          <a:solidFill>
                            <a:schemeClr val="tx1"/>
                          </a:solidFill>
                          <a:latin typeface="Arial Narrow" panose="020B0606020202030204" pitchFamily="34" charset="0"/>
                          <a:ea typeface="PMingLiU" pitchFamily="18" charset="-120"/>
                          <a:cs typeface="+mn-cs"/>
                        </a:rPr>
                        <a:t>, igualmente el día de hoy se registraron altas precipitaciones en el municipio de Fundación Magdalena, lo que ha generado leve aumento en los niveles del río Fundación.  También </a:t>
                      </a:r>
                      <a:r>
                        <a:rPr lang="es-CO" sz="1100" b="0" u="none" kern="1200" baseline="0" dirty="0" smtClean="0">
                          <a:solidFill>
                            <a:schemeClr val="tx1"/>
                          </a:solidFill>
                          <a:latin typeface="Arial Narrow" panose="020B0606020202030204" pitchFamily="34" charset="0"/>
                          <a:ea typeface="PMingLiU" pitchFamily="18" charset="-120"/>
                          <a:cs typeface="+mn-cs"/>
                        </a:rPr>
                        <a:t>pudieron </a:t>
                      </a:r>
                      <a:r>
                        <a:rPr lang="es-CO" sz="1100" b="0" u="none" kern="1200" baseline="0" dirty="0" smtClean="0">
                          <a:solidFill>
                            <a:schemeClr val="tx1"/>
                          </a:solidFill>
                          <a:latin typeface="Arial Narrow" panose="020B0606020202030204" pitchFamily="34" charset="0"/>
                          <a:ea typeface="PMingLiU" pitchFamily="18" charset="-120"/>
                          <a:cs typeface="+mn-cs"/>
                        </a:rPr>
                        <a:t>aumentar los niveles de los ríos Aracataca, </a:t>
                      </a:r>
                      <a:r>
                        <a:rPr lang="es-CO" sz="1100" b="0" u="none" kern="1200" baseline="0" dirty="0" smtClean="0">
                          <a:solidFill>
                            <a:schemeClr val="tx1"/>
                          </a:solidFill>
                          <a:latin typeface="Arial Narrow" panose="020B0606020202030204" pitchFamily="34" charset="0"/>
                          <a:ea typeface="PMingLiU" pitchFamily="18" charset="-120"/>
                          <a:cs typeface="+mn-cs"/>
                        </a:rPr>
                        <a:t>Tucurinca</a:t>
                      </a:r>
                      <a:r>
                        <a:rPr lang="es-CO" sz="1100" b="0" u="none" kern="1200" baseline="0" dirty="0" smtClean="0">
                          <a:solidFill>
                            <a:schemeClr val="tx1"/>
                          </a:solidFill>
                          <a:latin typeface="Arial Narrow" panose="020B0606020202030204" pitchFamily="34" charset="0"/>
                          <a:ea typeface="PMingLiU" pitchFamily="18" charset="-120"/>
                          <a:cs typeface="+mn-cs"/>
                        </a:rPr>
                        <a:t>, Sevilla, </a:t>
                      </a:r>
                      <a:r>
                        <a:rPr lang="es-CO" sz="1100" b="0" u="none" kern="1200" baseline="0" dirty="0" err="1" smtClean="0">
                          <a:solidFill>
                            <a:schemeClr val="tx1"/>
                          </a:solidFill>
                          <a:latin typeface="Arial Narrow" panose="020B0606020202030204" pitchFamily="34" charset="0"/>
                          <a:ea typeface="PMingLiU" pitchFamily="18" charset="-120"/>
                          <a:cs typeface="+mn-cs"/>
                        </a:rPr>
                        <a:t>Guatapuri</a:t>
                      </a:r>
                      <a:r>
                        <a:rPr lang="es-CO" sz="1100" b="0" u="none" kern="1200" baseline="0" dirty="0" smtClean="0">
                          <a:solidFill>
                            <a:schemeClr val="tx1"/>
                          </a:solidFill>
                          <a:latin typeface="Arial Narrow" panose="020B0606020202030204" pitchFamily="34" charset="0"/>
                          <a:ea typeface="PMingLiU" pitchFamily="18" charset="-120"/>
                          <a:cs typeface="+mn-cs"/>
                        </a:rPr>
                        <a:t> (Cesar)  </a:t>
                      </a:r>
                      <a:r>
                        <a:rPr lang="es-CO" sz="1100" b="0" u="none" kern="1200" baseline="0" dirty="0" smtClean="0">
                          <a:solidFill>
                            <a:schemeClr val="tx1"/>
                          </a:solidFill>
                          <a:latin typeface="Arial Narrow" panose="020B0606020202030204" pitchFamily="34" charset="0"/>
                          <a:ea typeface="PMingLiU" pitchFamily="18" charset="-120"/>
                          <a:cs typeface="+mn-cs"/>
                        </a:rPr>
                        <a:t>y sus afluentes entre otros.</a:t>
                      </a:r>
                    </a:p>
                  </a:txBody>
                  <a:tcPr marL="116344" marR="116344" marT="30192" marB="30192">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36445475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CuadroTexto 21"/>
          <p:cNvSpPr txBox="1"/>
          <p:nvPr/>
        </p:nvSpPr>
        <p:spPr>
          <a:xfrm>
            <a:off x="4002462" y="425350"/>
            <a:ext cx="2264433" cy="1061829"/>
          </a:xfrm>
          <a:prstGeom prst="rect">
            <a:avLst/>
          </a:prstGeom>
          <a:noFill/>
        </p:spPr>
        <p:txBody>
          <a:bodyPr wrap="square" rtlCol="0">
            <a:spAutoFit/>
          </a:bodyPr>
          <a:lstStyle/>
          <a:p>
            <a:pPr lvl="0"/>
            <a:r>
              <a:rPr lang="es-CO" sz="700" b="1" dirty="0" smtClean="0">
                <a:solidFill>
                  <a:srgbClr val="C00000"/>
                </a:solidFill>
                <a:latin typeface="Arial Narrow" panose="020B0606020202030204" pitchFamily="34" charset="0"/>
                <a:cs typeface="Arial" panose="020B0604020202020204" pitchFamily="34" charset="0"/>
              </a:rPr>
              <a:t>ALERTA ROJA</a:t>
            </a:r>
            <a:r>
              <a:rPr lang="es-CO" sz="700" dirty="0" smtClean="0">
                <a:solidFill>
                  <a:srgbClr val="C00000"/>
                </a:solidFill>
                <a:latin typeface="Arial Narrow" panose="020B0606020202030204" pitchFamily="34" charset="0"/>
                <a:cs typeface="Arial" panose="020B0604020202020204" pitchFamily="34" charset="0"/>
              </a:rPr>
              <a:t>:</a:t>
            </a:r>
          </a:p>
          <a:p>
            <a:pPr lvl="0" algn="just"/>
            <a:r>
              <a:rPr lang="es-CO" sz="700" dirty="0" smtClean="0">
                <a:solidFill>
                  <a:schemeClr val="bg1">
                    <a:lumMod val="50000"/>
                  </a:schemeClr>
                </a:solidFill>
                <a:latin typeface="Arial Narrow" panose="020B0606020202030204" pitchFamily="34" charset="0"/>
              </a:rPr>
              <a:t>Amenaza Alta o muy alta </a:t>
            </a:r>
            <a:r>
              <a:rPr lang="es-CO" sz="700" dirty="0">
                <a:solidFill>
                  <a:schemeClr val="bg1">
                    <a:lumMod val="50000"/>
                  </a:schemeClr>
                </a:solidFill>
                <a:latin typeface="Arial Narrow" panose="020B0606020202030204" pitchFamily="34" charset="0"/>
              </a:rPr>
              <a:t>de ocurrencia de incendios de la cobertura vegetal en zonas de bosques, cultivos y pastos, localizados en los siguientes municipios y sectores aledaños</a:t>
            </a:r>
            <a:r>
              <a:rPr lang="es-CO" sz="700" dirty="0" smtClean="0">
                <a:solidFill>
                  <a:schemeClr val="bg1">
                    <a:lumMod val="50000"/>
                  </a:schemeClr>
                </a:solidFill>
                <a:latin typeface="Arial Narrow" panose="020B0606020202030204" pitchFamily="34" charset="0"/>
              </a:rPr>
              <a:t>:</a:t>
            </a:r>
          </a:p>
          <a:p>
            <a:pPr lvl="0" algn="just"/>
            <a:endParaRPr lang="es-CO" sz="700" dirty="0" smtClean="0">
              <a:solidFill>
                <a:prstClr val="black"/>
              </a:solidFill>
              <a:latin typeface="Arial Narrow" panose="020B0606020202030204" pitchFamily="34" charset="0"/>
            </a:endParaRPr>
          </a:p>
          <a:p>
            <a:pPr lvl="0"/>
            <a:r>
              <a:rPr lang="es-CO" sz="700" b="1" dirty="0">
                <a:solidFill>
                  <a:srgbClr val="F65800"/>
                </a:solidFill>
                <a:latin typeface="Arial Narrow" panose="020B0606020202030204" pitchFamily="34" charset="0"/>
                <a:cs typeface="Arial" panose="020B0604020202020204" pitchFamily="34" charset="0"/>
              </a:rPr>
              <a:t>ALERTA NARANJA</a:t>
            </a:r>
            <a:r>
              <a:rPr lang="es-CO" sz="700" dirty="0">
                <a:solidFill>
                  <a:srgbClr val="F65800"/>
                </a:solidFill>
                <a:latin typeface="Arial Narrow" panose="020B0606020202030204" pitchFamily="34" charset="0"/>
                <a:cs typeface="Arial" panose="020B0604020202020204" pitchFamily="34" charset="0"/>
              </a:rPr>
              <a:t>:</a:t>
            </a:r>
          </a:p>
          <a:p>
            <a:pPr lvl="0" algn="just"/>
            <a:r>
              <a:rPr lang="es-CO" sz="700" dirty="0">
                <a:solidFill>
                  <a:schemeClr val="bg1">
                    <a:lumMod val="50000"/>
                  </a:schemeClr>
                </a:solidFill>
                <a:latin typeface="Arial Narrow" panose="020B0606020202030204" pitchFamily="34" charset="0"/>
              </a:rPr>
              <a:t>Amenaza moderada de ocurrencia de incendios de la cobertura vegetal en zonas de bosques, cultivos y pastos, localizados en los siguientes municipios y sectores </a:t>
            </a:r>
            <a:r>
              <a:rPr lang="es-CO" sz="700" dirty="0" smtClean="0">
                <a:solidFill>
                  <a:schemeClr val="bg1">
                    <a:lumMod val="50000"/>
                  </a:schemeClr>
                </a:solidFill>
                <a:latin typeface="Arial Narrow" panose="020B0606020202030204" pitchFamily="34" charset="0"/>
              </a:rPr>
              <a:t>aledaños:</a:t>
            </a:r>
            <a:endParaRPr lang="es-CO" sz="801" dirty="0">
              <a:solidFill>
                <a:schemeClr val="bg1">
                  <a:lumMod val="50000"/>
                </a:schemeClr>
              </a:solidFill>
              <a:latin typeface="Arial Narrow" panose="020B0606020202030204" pitchFamily="34" charset="0"/>
            </a:endParaRPr>
          </a:p>
        </p:txBody>
      </p:sp>
      <p:graphicFrame>
        <p:nvGraphicFramePr>
          <p:cNvPr id="7" name="Tabla 9"/>
          <p:cNvGraphicFramePr>
            <a:graphicFrameLocks noGrp="1"/>
          </p:cNvGraphicFramePr>
          <p:nvPr>
            <p:extLst>
              <p:ext uri="{D42A27DB-BD31-4B8C-83A1-F6EECF244321}">
                <p14:modId xmlns:p14="http://schemas.microsoft.com/office/powerpoint/2010/main" val="1166708147"/>
              </p:ext>
            </p:extLst>
          </p:nvPr>
        </p:nvGraphicFramePr>
        <p:xfrm>
          <a:off x="360363" y="1610065"/>
          <a:ext cx="5768975" cy="763759"/>
        </p:xfrm>
        <a:graphic>
          <a:graphicData uri="http://schemas.openxmlformats.org/drawingml/2006/table">
            <a:tbl>
              <a:tblPr/>
              <a:tblGrid>
                <a:gridCol w="719724">
                  <a:extLst>
                    <a:ext uri="{9D8B030D-6E8A-4147-A177-3AD203B41FA5}"/>
                  </a:extLst>
                </a:gridCol>
                <a:gridCol w="5049251">
                  <a:extLst>
                    <a:ext uri="{9D8B030D-6E8A-4147-A177-3AD203B41FA5}"/>
                  </a:extLst>
                </a:gridCol>
              </a:tblGrid>
              <a:tr h="285046">
                <a:tc gridSpan="2">
                  <a:txBody>
                    <a:bodyPr/>
                    <a:lstStyle/>
                    <a:p>
                      <a:pPr algn="ctr"/>
                      <a:r>
                        <a:rPr lang="es-CO" sz="1400" b="1" dirty="0" smtClean="0">
                          <a:solidFill>
                            <a:srgbClr val="00446B"/>
                          </a:solidFill>
                          <a:latin typeface="Arial Narrow" pitchFamily="34" charset="0"/>
                        </a:rPr>
                        <a:t>REGIÓN CARIBE</a:t>
                      </a:r>
                      <a:endParaRPr lang="es-CO" sz="1400" b="1" dirty="0">
                        <a:solidFill>
                          <a:srgbClr val="00446B"/>
                        </a:solidFill>
                        <a:latin typeface="Arial Narrow" pitchFamily="34" charset="0"/>
                      </a:endParaRPr>
                    </a:p>
                  </a:txBody>
                  <a:tcPr marL="91398" marR="91398" marT="35891" marB="35891">
                    <a:lnL w="12700" cmpd="sng">
                      <a:solidFill>
                        <a:schemeClr val="bg1">
                          <a:lumMod val="65000"/>
                        </a:schemeClr>
                      </a:solidFill>
                      <a:prstDash val="solid"/>
                    </a:lnL>
                    <a:lnR w="12700" cmpd="sng">
                      <a:solidFill>
                        <a:schemeClr val="bg1">
                          <a:lumMod val="65000"/>
                        </a:schemeClr>
                      </a:solidFill>
                      <a:prstDash val="solid"/>
                    </a:lnR>
                    <a:lnT w="12700" cmpd="sng">
                      <a:solidFill>
                        <a:schemeClr val="bg1">
                          <a:lumMod val="65000"/>
                        </a:schemeClr>
                      </a:solidFill>
                      <a:prstDash val="solid"/>
                    </a:lnT>
                    <a:lnB w="12700" cap="flat" cmpd="sng" algn="ctr">
                      <a:solidFill>
                        <a:schemeClr val="bg1">
                          <a:lumMod val="65000"/>
                        </a:schemeClr>
                      </a:solidFill>
                      <a:prstDash val="solid"/>
                      <a:round/>
                      <a:headEnd type="none" w="med" len="med"/>
                      <a:tailEnd type="none" w="med" len="med"/>
                    </a:lnB>
                  </a:tcPr>
                </a:tc>
                <a:tc hMerge="1">
                  <a:txBody>
                    <a:bodyPr/>
                    <a:lstStyle/>
                    <a:p>
                      <a:endParaRPr lang="es-CO"/>
                    </a:p>
                  </a:txBody>
                  <a:tcPr/>
                </a:tc>
                <a:extLst>
                  <a:ext uri="{0D108BD9-81ED-4DB2-BD59-A6C34878D82A}"/>
                </a:extLst>
              </a:tr>
              <a:tr h="239346">
                <a:tc rowSpan="2">
                  <a:txBody>
                    <a:bodyPr/>
                    <a:lstStyle/>
                    <a:p>
                      <a:pPr algn="ctr"/>
                      <a:r>
                        <a:rPr lang="es-CO" sz="1100" b="1" dirty="0" smtClean="0">
                          <a:solidFill>
                            <a:schemeClr val="tx1"/>
                          </a:solidFill>
                          <a:effectLst/>
                          <a:latin typeface="+mn-lt"/>
                        </a:rPr>
                        <a:t>ALERTA ROJA</a:t>
                      </a:r>
                      <a:endParaRPr lang="es-CO" sz="1100" b="1" dirty="0">
                        <a:solidFill>
                          <a:schemeClr val="tx1"/>
                        </a:solidFill>
                        <a:effectLst/>
                        <a:latin typeface="+mn-lt"/>
                      </a:endParaRPr>
                    </a:p>
                  </a:txBody>
                  <a:tcPr marL="91398" marR="91398" marT="35891" marB="35891"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a:txBody>
                    <a:bodyPr/>
                    <a:lstStyle/>
                    <a:p>
                      <a:pPr algn="ctr"/>
                      <a:r>
                        <a:rPr lang="es-CO" sz="1100" b="1" dirty="0" smtClean="0">
                          <a:latin typeface="Arial Narrow" pitchFamily="34" charset="0"/>
                        </a:rPr>
                        <a:t>SITIOS</a:t>
                      </a:r>
                      <a:r>
                        <a:rPr lang="es-CO" sz="1100" b="1" baseline="0" dirty="0" smtClean="0">
                          <a:latin typeface="Arial Narrow" pitchFamily="34" charset="0"/>
                        </a:rPr>
                        <a:t> PARA LOS CUALES SE GENERA LA ALERTA</a:t>
                      </a:r>
                      <a:endParaRPr lang="es-CO" sz="1100" b="1" dirty="0">
                        <a:latin typeface="Arial Narrow" pitchFamily="34" charset="0"/>
                      </a:endParaRPr>
                    </a:p>
                  </a:txBody>
                  <a:tcPr marL="91398" marR="91398" marT="35891" marB="35891">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extLst>
              </a:tr>
              <a:tr h="239195">
                <a:tc vMerge="1">
                  <a:txBody>
                    <a:bodyPr/>
                    <a:lstStyle/>
                    <a:p>
                      <a:endParaRPr lang="es-CO"/>
                    </a:p>
                  </a:txBody>
                  <a:tcPr/>
                </a:tc>
                <a:tc>
                  <a:txBody>
                    <a:bodyPr/>
                    <a:lstStyle/>
                    <a:p>
                      <a:pPr marL="0" marR="0" indent="0" algn="just" defTabSz="648035" rtl="0" eaLnBrk="1" fontAlgn="auto" latinLnBrk="0" hangingPunct="1">
                        <a:lnSpc>
                          <a:spcPct val="100000"/>
                        </a:lnSpc>
                        <a:spcBef>
                          <a:spcPts val="0"/>
                        </a:spcBef>
                        <a:spcAft>
                          <a:spcPts val="0"/>
                        </a:spcAft>
                        <a:buClrTx/>
                        <a:buSzTx/>
                        <a:buFontTx/>
                        <a:buNone/>
                        <a:tabLst/>
                        <a:defRPr/>
                      </a:pPr>
                      <a:r>
                        <a:rPr lang="es-CO" sz="1000" b="1" kern="1200" dirty="0" smtClean="0">
                          <a:solidFill>
                            <a:schemeClr val="tx1"/>
                          </a:solidFill>
                          <a:latin typeface="Arial Narrow" pitchFamily="34" charset="0"/>
                          <a:ea typeface="+mn-ea"/>
                          <a:cs typeface="+mn-cs"/>
                        </a:rPr>
                        <a:t>LA</a:t>
                      </a:r>
                      <a:r>
                        <a:rPr lang="es-CO" sz="1000" b="0" kern="1200" dirty="0" smtClean="0">
                          <a:solidFill>
                            <a:schemeClr val="tx1"/>
                          </a:solidFill>
                          <a:latin typeface="Arial Narrow" pitchFamily="34" charset="0"/>
                          <a:ea typeface="+mn-ea"/>
                          <a:cs typeface="+mn-cs"/>
                        </a:rPr>
                        <a:t> </a:t>
                      </a:r>
                      <a:r>
                        <a:rPr lang="es-CO" sz="1000" b="1" kern="1200" dirty="0" smtClean="0">
                          <a:solidFill>
                            <a:schemeClr val="tx1"/>
                          </a:solidFill>
                          <a:latin typeface="Arial Narrow" pitchFamily="34" charset="0"/>
                          <a:ea typeface="+mn-ea"/>
                          <a:cs typeface="+mn-cs"/>
                        </a:rPr>
                        <a:t>GUAJIRA</a:t>
                      </a:r>
                      <a:r>
                        <a:rPr lang="es-CO" sz="1000" b="0" kern="1200" dirty="0" smtClean="0">
                          <a:solidFill>
                            <a:schemeClr val="tx1"/>
                          </a:solidFill>
                          <a:latin typeface="Arial Narrow" pitchFamily="34" charset="0"/>
                          <a:ea typeface="+mn-ea"/>
                          <a:cs typeface="+mn-cs"/>
                        </a:rPr>
                        <a:t>: Manaure</a:t>
                      </a:r>
                      <a:r>
                        <a:rPr lang="es-CO" sz="1000" b="0" kern="1200" baseline="0" dirty="0" smtClean="0">
                          <a:solidFill>
                            <a:schemeClr val="tx1"/>
                          </a:solidFill>
                          <a:latin typeface="Arial Narrow" pitchFamily="34" charset="0"/>
                          <a:ea typeface="+mn-ea"/>
                          <a:cs typeface="+mn-cs"/>
                        </a:rPr>
                        <a:t> </a:t>
                      </a:r>
                      <a:r>
                        <a:rPr lang="es-CO" sz="1000" b="0" kern="1200" dirty="0" smtClean="0">
                          <a:solidFill>
                            <a:schemeClr val="tx1"/>
                          </a:solidFill>
                          <a:latin typeface="Arial Narrow" pitchFamily="34" charset="0"/>
                          <a:ea typeface="+mn-ea"/>
                          <a:cs typeface="+mn-cs"/>
                        </a:rPr>
                        <a:t>y Uribia.</a:t>
                      </a:r>
                    </a:p>
                  </a:txBody>
                  <a:tcPr marL="91398" marR="91398" marT="35891" marB="35891">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extLst>
              </a:tr>
            </a:tbl>
          </a:graphicData>
        </a:graphic>
      </p:graphicFrame>
      <p:graphicFrame>
        <p:nvGraphicFramePr>
          <p:cNvPr id="8" name="Tabla 9"/>
          <p:cNvGraphicFramePr>
            <a:graphicFrameLocks noGrp="1"/>
          </p:cNvGraphicFramePr>
          <p:nvPr>
            <p:extLst>
              <p:ext uri="{D42A27DB-BD31-4B8C-83A1-F6EECF244321}">
                <p14:modId xmlns:p14="http://schemas.microsoft.com/office/powerpoint/2010/main" val="310279949"/>
              </p:ext>
            </p:extLst>
          </p:nvPr>
        </p:nvGraphicFramePr>
        <p:xfrm>
          <a:off x="350089" y="2459282"/>
          <a:ext cx="5768975" cy="2273041"/>
        </p:xfrm>
        <a:graphic>
          <a:graphicData uri="http://schemas.openxmlformats.org/drawingml/2006/table">
            <a:tbl>
              <a:tblPr/>
              <a:tblGrid>
                <a:gridCol w="674724">
                  <a:extLst>
                    <a:ext uri="{9D8B030D-6E8A-4147-A177-3AD203B41FA5}"/>
                  </a:extLst>
                </a:gridCol>
                <a:gridCol w="5094251">
                  <a:extLst>
                    <a:ext uri="{9D8B030D-6E8A-4147-A177-3AD203B41FA5}"/>
                  </a:extLst>
                </a:gridCol>
              </a:tblGrid>
              <a:tr h="285254">
                <a:tc gridSpan="2">
                  <a:txBody>
                    <a:bodyPr/>
                    <a:lstStyle/>
                    <a:p>
                      <a:pPr algn="ctr"/>
                      <a:r>
                        <a:rPr lang="es-CO" sz="1400" b="1" dirty="0" smtClean="0">
                          <a:solidFill>
                            <a:srgbClr val="00446B"/>
                          </a:solidFill>
                          <a:latin typeface="Arial Narrow" pitchFamily="34" charset="0"/>
                        </a:rPr>
                        <a:t>REGIÓN ANDINA</a:t>
                      </a:r>
                      <a:endParaRPr lang="es-CO" sz="1400" b="1" dirty="0">
                        <a:solidFill>
                          <a:srgbClr val="00446B"/>
                        </a:solidFill>
                        <a:latin typeface="Arial Narrow" pitchFamily="34" charset="0"/>
                      </a:endParaRPr>
                    </a:p>
                  </a:txBody>
                  <a:tcPr marL="91398" marR="91398" marT="35930" marB="35930">
                    <a:lnL w="12700" cmpd="sng">
                      <a:solidFill>
                        <a:schemeClr val="bg1">
                          <a:lumMod val="65000"/>
                        </a:schemeClr>
                      </a:solidFill>
                      <a:prstDash val="solid"/>
                    </a:lnL>
                    <a:lnR w="12700" cmpd="sng">
                      <a:solidFill>
                        <a:schemeClr val="bg1">
                          <a:lumMod val="65000"/>
                        </a:schemeClr>
                      </a:solidFill>
                      <a:prstDash val="solid"/>
                    </a:lnR>
                    <a:lnT w="12700" cmpd="sng">
                      <a:solidFill>
                        <a:schemeClr val="bg1">
                          <a:lumMod val="65000"/>
                        </a:schemeClr>
                      </a:solidFill>
                      <a:prstDash val="solid"/>
                    </a:lnT>
                    <a:lnB w="12700" cap="flat" cmpd="sng" algn="ctr">
                      <a:solidFill>
                        <a:schemeClr val="bg1">
                          <a:lumMod val="65000"/>
                        </a:schemeClr>
                      </a:solidFill>
                      <a:prstDash val="solid"/>
                      <a:round/>
                      <a:headEnd type="none" w="med" len="med"/>
                      <a:tailEnd type="none" w="med" len="med"/>
                    </a:lnB>
                  </a:tcPr>
                </a:tc>
                <a:tc hMerge="1">
                  <a:txBody>
                    <a:bodyPr/>
                    <a:lstStyle/>
                    <a:p>
                      <a:endParaRPr lang="es-CO"/>
                    </a:p>
                  </a:txBody>
                  <a:tcPr/>
                </a:tc>
                <a:extLst>
                  <a:ext uri="{0D108BD9-81ED-4DB2-BD59-A6C34878D82A}"/>
                </a:extLst>
              </a:tr>
              <a:tr h="239527">
                <a:tc rowSpan="2">
                  <a:txBody>
                    <a:bodyPr/>
                    <a:lstStyle/>
                    <a:p>
                      <a:pPr algn="ctr"/>
                      <a:r>
                        <a:rPr lang="es-CO" sz="1100" b="1" dirty="0" smtClean="0">
                          <a:solidFill>
                            <a:schemeClr val="tx1"/>
                          </a:solidFill>
                          <a:effectLst/>
                          <a:latin typeface="+mn-lt"/>
                        </a:rPr>
                        <a:t>ALERTA ROJA</a:t>
                      </a:r>
                      <a:endParaRPr lang="es-CO" sz="1100" b="1" dirty="0">
                        <a:solidFill>
                          <a:schemeClr val="tx1"/>
                        </a:solidFill>
                        <a:effectLst/>
                        <a:latin typeface="+mn-lt"/>
                      </a:endParaRPr>
                    </a:p>
                  </a:txBody>
                  <a:tcPr marL="91398" marR="91398" marT="35930" marB="3593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a:txBody>
                    <a:bodyPr/>
                    <a:lstStyle/>
                    <a:p>
                      <a:pPr algn="ctr"/>
                      <a:r>
                        <a:rPr lang="es-CO" sz="1100" b="1" dirty="0" smtClean="0">
                          <a:latin typeface="Arial Narrow" pitchFamily="34" charset="0"/>
                        </a:rPr>
                        <a:t>SITIOS</a:t>
                      </a:r>
                      <a:r>
                        <a:rPr lang="es-CO" sz="1100" b="1" baseline="0" dirty="0" smtClean="0">
                          <a:latin typeface="Arial Narrow" pitchFamily="34" charset="0"/>
                        </a:rPr>
                        <a:t> PARA LOS CUALES SE GENERA LA ALERTA</a:t>
                      </a:r>
                      <a:endParaRPr lang="es-CO" sz="1100" b="1" dirty="0">
                        <a:latin typeface="Arial Narrow" pitchFamily="34" charset="0"/>
                      </a:endParaRPr>
                    </a:p>
                  </a:txBody>
                  <a:tcPr marL="91398" marR="91398" marT="35930" marB="3593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extLst>
              </a:tr>
              <a:tr h="1672319">
                <a:tc vMerge="1">
                  <a:txBody>
                    <a:bodyPr/>
                    <a:lstStyle/>
                    <a:p>
                      <a:endParaRPr lang="es-CO"/>
                    </a:p>
                  </a:txBody>
                  <a:tcPr/>
                </a:tc>
                <a:tc>
                  <a:txBody>
                    <a:bodyPr/>
                    <a:lstStyle/>
                    <a:p>
                      <a:pPr algn="just"/>
                      <a:r>
                        <a:rPr lang="es-CO" sz="1100" b="1" kern="1200" spc="0" baseline="0" dirty="0" smtClean="0">
                          <a:solidFill>
                            <a:schemeClr val="tx1"/>
                          </a:solidFill>
                          <a:latin typeface="Arial Narrow" pitchFamily="34" charset="0"/>
                          <a:ea typeface="+mn-ea"/>
                          <a:cs typeface="+mn-cs"/>
                        </a:rPr>
                        <a:t>HUILA</a:t>
                      </a:r>
                      <a:r>
                        <a:rPr lang="es-CO" sz="1100" b="0" kern="1200" spc="0" baseline="0" dirty="0" smtClean="0">
                          <a:solidFill>
                            <a:schemeClr val="tx1"/>
                          </a:solidFill>
                          <a:latin typeface="Arial Narrow" pitchFamily="34" charset="0"/>
                          <a:ea typeface="+mn-ea"/>
                          <a:cs typeface="+mn-cs"/>
                        </a:rPr>
                        <a:t>: Agrado, Altamira, Baraya, Colombia, Garzón, Íquira, Palermo, Santa María, Tello, Teruel, Villavieja.</a:t>
                      </a:r>
                    </a:p>
                    <a:p>
                      <a:pPr algn="just"/>
                      <a:r>
                        <a:rPr lang="es-CO" sz="1100" b="1" kern="1200" spc="0" baseline="0" dirty="0" smtClean="0">
                          <a:solidFill>
                            <a:schemeClr val="tx1"/>
                          </a:solidFill>
                          <a:latin typeface="Arial Narrow" pitchFamily="34" charset="0"/>
                          <a:ea typeface="+mn-ea"/>
                          <a:cs typeface="+mn-cs"/>
                        </a:rPr>
                        <a:t>NARIÑO</a:t>
                      </a:r>
                      <a:r>
                        <a:rPr lang="es-CO" sz="1100" b="0" kern="1200" spc="0" baseline="0" dirty="0" smtClean="0">
                          <a:solidFill>
                            <a:schemeClr val="tx1"/>
                          </a:solidFill>
                          <a:latin typeface="Arial Narrow" pitchFamily="34" charset="0"/>
                          <a:ea typeface="+mn-ea"/>
                          <a:cs typeface="+mn-cs"/>
                        </a:rPr>
                        <a:t>: Ancuya, Belén, Chachaguí, Colón (Génova), El Peñol, El Tablón, El Tambo, Imués, La Cruz, La Florida, La Llanada, La Unión, Los Andes (Sotomayor), Nariño, Pasto, San Pedro de Cartago (Cartago), Sandoná, Santa Cruz (Guachavés), Tangua, Túquerres, Yacuanquer</a:t>
                      </a:r>
                    </a:p>
                    <a:p>
                      <a:pPr algn="just"/>
                      <a:r>
                        <a:rPr lang="es-CO" sz="1100" b="1" kern="1200" spc="0" baseline="0" dirty="0" smtClean="0">
                          <a:solidFill>
                            <a:schemeClr val="tx1"/>
                          </a:solidFill>
                          <a:latin typeface="Arial Narrow" pitchFamily="34" charset="0"/>
                          <a:ea typeface="+mn-ea"/>
                          <a:cs typeface="+mn-cs"/>
                        </a:rPr>
                        <a:t>TOLIMA</a:t>
                      </a:r>
                      <a:r>
                        <a:rPr lang="es-CO" sz="1100" b="0" kern="1200" spc="0" baseline="0" dirty="0" smtClean="0">
                          <a:solidFill>
                            <a:schemeClr val="tx1"/>
                          </a:solidFill>
                          <a:latin typeface="Arial Narrow" pitchFamily="34" charset="0"/>
                          <a:ea typeface="+mn-ea"/>
                          <a:cs typeface="+mn-cs"/>
                        </a:rPr>
                        <a:t>: Alvarado, Ambalema, Coello, Coyaima, Espinal, Flandes, Guamo, Ortega, Piedras, San Luis, Suárez, Venadillo.</a:t>
                      </a:r>
                    </a:p>
                    <a:p>
                      <a:pPr algn="just"/>
                      <a:r>
                        <a:rPr lang="es-CO" sz="1100" b="1" kern="1200" spc="0" baseline="0" dirty="0" smtClean="0">
                          <a:solidFill>
                            <a:schemeClr val="tx1"/>
                          </a:solidFill>
                          <a:latin typeface="Arial Narrow" pitchFamily="34" charset="0"/>
                          <a:ea typeface="+mn-ea"/>
                          <a:cs typeface="+mn-cs"/>
                        </a:rPr>
                        <a:t>VALLE</a:t>
                      </a:r>
                      <a:r>
                        <a:rPr lang="es-CO" sz="1100" b="0" kern="1200" spc="0" baseline="0" dirty="0" smtClean="0">
                          <a:solidFill>
                            <a:schemeClr val="tx1"/>
                          </a:solidFill>
                          <a:latin typeface="Arial Narrow" pitchFamily="34" charset="0"/>
                          <a:ea typeface="+mn-ea"/>
                          <a:cs typeface="+mn-cs"/>
                        </a:rPr>
                        <a:t> del </a:t>
                      </a:r>
                      <a:r>
                        <a:rPr lang="es-CO" sz="1100" b="1" kern="1200" spc="0" baseline="0" dirty="0" smtClean="0">
                          <a:solidFill>
                            <a:schemeClr val="tx1"/>
                          </a:solidFill>
                          <a:latin typeface="Arial Narrow" pitchFamily="34" charset="0"/>
                          <a:ea typeface="+mn-ea"/>
                          <a:cs typeface="+mn-cs"/>
                        </a:rPr>
                        <a:t>CAUCA</a:t>
                      </a:r>
                      <a:r>
                        <a:rPr lang="es-CO" sz="1100" b="0" kern="1200" spc="0" baseline="0" dirty="0" smtClean="0">
                          <a:solidFill>
                            <a:schemeClr val="tx1"/>
                          </a:solidFill>
                          <a:latin typeface="Arial Narrow" pitchFamily="34" charset="0"/>
                          <a:ea typeface="+mn-ea"/>
                          <a:cs typeface="+mn-cs"/>
                        </a:rPr>
                        <a:t>: Andalucía, Ansermanuevo, Caicedonia, Cali, Candelaria, Florida, Ginebra, Guacarí, Jamundí, La Cumbre, Pradera, Restrepo, Riofrío, Roldanillo, Trujillo, Vijes, Yotoco, Yumbo, Zarzal.</a:t>
                      </a:r>
                    </a:p>
                  </a:txBody>
                  <a:tcPr marL="91398" marR="91398" marT="35930" marB="3593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extLst>
              </a:tr>
            </a:tbl>
          </a:graphicData>
        </a:graphic>
      </p:graphicFrame>
      <p:graphicFrame>
        <p:nvGraphicFramePr>
          <p:cNvPr id="9" name="Tabla 9"/>
          <p:cNvGraphicFramePr>
            <a:graphicFrameLocks noGrp="1"/>
          </p:cNvGraphicFramePr>
          <p:nvPr>
            <p:extLst>
              <p:ext uri="{D42A27DB-BD31-4B8C-83A1-F6EECF244321}">
                <p14:modId xmlns:p14="http://schemas.microsoft.com/office/powerpoint/2010/main" val="1729098706"/>
              </p:ext>
            </p:extLst>
          </p:nvPr>
        </p:nvGraphicFramePr>
        <p:xfrm>
          <a:off x="360087" y="5814175"/>
          <a:ext cx="5778500" cy="2441575"/>
        </p:xfrm>
        <a:graphic>
          <a:graphicData uri="http://schemas.openxmlformats.org/drawingml/2006/table">
            <a:tbl>
              <a:tblPr/>
              <a:tblGrid>
                <a:gridCol w="985479">
                  <a:extLst>
                    <a:ext uri="{9D8B030D-6E8A-4147-A177-3AD203B41FA5}"/>
                  </a:extLst>
                </a:gridCol>
                <a:gridCol w="4793021">
                  <a:extLst>
                    <a:ext uri="{9D8B030D-6E8A-4147-A177-3AD203B41FA5}"/>
                  </a:extLst>
                </a:gridCol>
              </a:tblGrid>
              <a:tr h="285369">
                <a:tc gridSpan="2">
                  <a:txBody>
                    <a:bodyPr/>
                    <a:lstStyle/>
                    <a:p>
                      <a:pPr algn="ctr"/>
                      <a:r>
                        <a:rPr lang="es-CO" sz="1400" b="1" dirty="0" smtClean="0">
                          <a:solidFill>
                            <a:srgbClr val="00446B"/>
                          </a:solidFill>
                          <a:latin typeface="Arial Narrow" pitchFamily="34" charset="0"/>
                        </a:rPr>
                        <a:t>REGIÓN ANDINA</a:t>
                      </a:r>
                      <a:endParaRPr lang="es-CO" sz="1400" b="1" dirty="0">
                        <a:solidFill>
                          <a:srgbClr val="00446B"/>
                        </a:solidFill>
                        <a:latin typeface="Arial Narrow" pitchFamily="34" charset="0"/>
                      </a:endParaRPr>
                    </a:p>
                  </a:txBody>
                  <a:tcPr marL="91393" marR="91393" marT="35971" marB="35971">
                    <a:lnL w="12700" cmpd="sng">
                      <a:solidFill>
                        <a:schemeClr val="bg1">
                          <a:lumMod val="65000"/>
                        </a:schemeClr>
                      </a:solidFill>
                      <a:prstDash val="solid"/>
                    </a:lnL>
                    <a:lnR w="12700" cmpd="sng">
                      <a:solidFill>
                        <a:schemeClr val="bg1">
                          <a:lumMod val="65000"/>
                        </a:schemeClr>
                      </a:solidFill>
                      <a:prstDash val="solid"/>
                    </a:lnR>
                    <a:lnT w="12700" cmpd="sng">
                      <a:solidFill>
                        <a:schemeClr val="bg1">
                          <a:lumMod val="65000"/>
                        </a:schemeClr>
                      </a:solidFill>
                      <a:prstDash val="solid"/>
                    </a:lnT>
                    <a:lnB w="12700" cap="flat" cmpd="sng" algn="ctr">
                      <a:solidFill>
                        <a:schemeClr val="bg1">
                          <a:lumMod val="65000"/>
                        </a:schemeClr>
                      </a:solidFill>
                      <a:prstDash val="solid"/>
                      <a:round/>
                      <a:headEnd type="none" w="med" len="med"/>
                      <a:tailEnd type="none" w="med" len="med"/>
                    </a:lnB>
                  </a:tcPr>
                </a:tc>
                <a:tc hMerge="1">
                  <a:txBody>
                    <a:bodyPr/>
                    <a:lstStyle/>
                    <a:p>
                      <a:endParaRPr lang="es-CO"/>
                    </a:p>
                  </a:txBody>
                  <a:tcPr/>
                </a:tc>
                <a:extLst>
                  <a:ext uri="{0D108BD9-81ED-4DB2-BD59-A6C34878D82A}"/>
                </a:extLst>
              </a:tr>
              <a:tr h="239635">
                <a:tc rowSpan="2">
                  <a:txBody>
                    <a:bodyPr/>
                    <a:lstStyle/>
                    <a:p>
                      <a:pPr algn="ctr"/>
                      <a:r>
                        <a:rPr lang="es-CO" sz="1100" b="1" spc="0" baseline="0" dirty="0" smtClean="0">
                          <a:solidFill>
                            <a:schemeClr val="tx1"/>
                          </a:solidFill>
                          <a:effectLst/>
                          <a:latin typeface="Arial Narrow" pitchFamily="34" charset="0"/>
                        </a:rPr>
                        <a:t>ALERTA NARANJA</a:t>
                      </a:r>
                      <a:endParaRPr lang="es-CO" sz="1100" b="1" spc="0" baseline="0" dirty="0">
                        <a:solidFill>
                          <a:schemeClr val="tx1"/>
                        </a:solidFill>
                        <a:effectLst/>
                        <a:latin typeface="Arial Narrow" pitchFamily="34" charset="0"/>
                      </a:endParaRPr>
                    </a:p>
                  </a:txBody>
                  <a:tcPr marL="91393" marR="91393" marT="35971" marB="35971"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6">
                        <a:lumMod val="75000"/>
                      </a:schemeClr>
                    </a:solidFill>
                  </a:tcPr>
                </a:tc>
                <a:tc>
                  <a:txBody>
                    <a:bodyPr/>
                    <a:lstStyle/>
                    <a:p>
                      <a:pPr algn="ctr"/>
                      <a:r>
                        <a:rPr lang="es-CO" sz="1100" b="1" dirty="0" smtClean="0">
                          <a:latin typeface="Arial Narrow" pitchFamily="34" charset="0"/>
                        </a:rPr>
                        <a:t>SITIOS</a:t>
                      </a:r>
                      <a:r>
                        <a:rPr lang="es-CO" sz="1100" b="1" baseline="0" dirty="0" smtClean="0">
                          <a:latin typeface="Arial Narrow" pitchFamily="34" charset="0"/>
                        </a:rPr>
                        <a:t> PARA LOS CUALES SE GENERA LA ALERTA</a:t>
                      </a:r>
                      <a:endParaRPr lang="es-CO" sz="1100" b="1" dirty="0">
                        <a:latin typeface="Arial Narrow" pitchFamily="34" charset="0"/>
                      </a:endParaRPr>
                    </a:p>
                  </a:txBody>
                  <a:tcPr marL="91393" marR="91393" marT="35971" marB="35971">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extLst>
              </a:tr>
              <a:tr h="1916571">
                <a:tc vMerge="1">
                  <a:txBody>
                    <a:bodyPr/>
                    <a:lstStyle/>
                    <a:p>
                      <a:endParaRPr lang="es-CO"/>
                    </a:p>
                  </a:txBody>
                  <a:tcPr/>
                </a:tc>
                <a:tc>
                  <a:txBody>
                    <a:bodyPr/>
                    <a:lstStyle/>
                    <a:p>
                      <a:pPr algn="just"/>
                      <a:r>
                        <a:rPr lang="es-CO" sz="1000" b="1" kern="1200" spc="0" baseline="0" dirty="0" smtClean="0">
                          <a:solidFill>
                            <a:schemeClr val="tx1"/>
                          </a:solidFill>
                          <a:latin typeface="Arial Narrow" pitchFamily="34" charset="0"/>
                          <a:ea typeface="+mn-ea"/>
                          <a:cs typeface="+mn-cs"/>
                        </a:rPr>
                        <a:t>BOYACÁ</a:t>
                      </a:r>
                      <a:r>
                        <a:rPr lang="es-CO" sz="1000" b="0" kern="1200" spc="0" baseline="0" dirty="0" smtClean="0">
                          <a:solidFill>
                            <a:schemeClr val="tx1"/>
                          </a:solidFill>
                          <a:latin typeface="Arial Narrow" pitchFamily="34" charset="0"/>
                          <a:ea typeface="+mn-ea"/>
                          <a:cs typeface="+mn-cs"/>
                        </a:rPr>
                        <a:t>: Cuítiva, Iza, La Uvita, Tunja.</a:t>
                      </a:r>
                    </a:p>
                    <a:p>
                      <a:pPr algn="just"/>
                      <a:r>
                        <a:rPr lang="es-CO" sz="1000" b="1" kern="1200" spc="0" baseline="0" dirty="0" smtClean="0">
                          <a:solidFill>
                            <a:schemeClr val="tx1"/>
                          </a:solidFill>
                          <a:latin typeface="Arial Narrow" pitchFamily="34" charset="0"/>
                          <a:ea typeface="+mn-ea"/>
                          <a:cs typeface="+mn-cs"/>
                        </a:rPr>
                        <a:t>CAUCA:  </a:t>
                      </a:r>
                      <a:r>
                        <a:rPr lang="es-CO" sz="1000" b="0" kern="1200" spc="0" baseline="0" dirty="0" smtClean="0">
                          <a:solidFill>
                            <a:schemeClr val="tx1"/>
                          </a:solidFill>
                          <a:latin typeface="Arial Narrow" pitchFamily="34" charset="0"/>
                          <a:ea typeface="+mn-ea"/>
                          <a:cs typeface="+mn-cs"/>
                        </a:rPr>
                        <a:t>Guachene, Padilla, Popayán, Puerto Tejada, Puracé (Coconuco), Santander de Quilichao, San Sebastián, Villa Rica.</a:t>
                      </a:r>
                      <a:endParaRPr lang="es-CO" sz="1000" b="1" kern="1200" spc="0" baseline="0" dirty="0" smtClean="0">
                        <a:solidFill>
                          <a:schemeClr val="tx1"/>
                        </a:solidFill>
                        <a:latin typeface="Arial Narrow" pitchFamily="34" charset="0"/>
                        <a:ea typeface="+mn-ea"/>
                        <a:cs typeface="+mn-cs"/>
                      </a:endParaRPr>
                    </a:p>
                    <a:p>
                      <a:pPr algn="just"/>
                      <a:r>
                        <a:rPr lang="es-CO" sz="1000" b="1" kern="1200" spc="0" baseline="0" dirty="0" smtClean="0">
                          <a:solidFill>
                            <a:schemeClr val="tx1"/>
                          </a:solidFill>
                          <a:latin typeface="Arial Narrow" pitchFamily="34" charset="0"/>
                          <a:ea typeface="+mn-ea"/>
                          <a:cs typeface="+mn-cs"/>
                        </a:rPr>
                        <a:t>CUNDINAMARCA</a:t>
                      </a:r>
                      <a:r>
                        <a:rPr lang="es-CO" sz="1000" b="0" kern="1200" spc="0" baseline="0" dirty="0" smtClean="0">
                          <a:solidFill>
                            <a:schemeClr val="tx1"/>
                          </a:solidFill>
                          <a:latin typeface="Arial Narrow" pitchFamily="34" charset="0"/>
                          <a:ea typeface="+mn-ea"/>
                          <a:cs typeface="+mn-cs"/>
                        </a:rPr>
                        <a:t>: Cajicá, Chía, Cota, Cogua, Funza, Girardot, Guasca, Guataquí, Madrid, Mosquera, Nariño, San Juan de Rio Seco, Sopó, Tenjo, Útica, Vergara</a:t>
                      </a:r>
                      <a:endParaRPr lang="es-CO" sz="1000" b="1" kern="1200" spc="0" baseline="0" dirty="0" smtClean="0">
                        <a:solidFill>
                          <a:schemeClr val="tx1"/>
                        </a:solidFill>
                        <a:latin typeface="Arial Narrow" pitchFamily="34" charset="0"/>
                        <a:ea typeface="+mn-ea"/>
                        <a:cs typeface="+mn-cs"/>
                      </a:endParaRPr>
                    </a:p>
                    <a:p>
                      <a:pPr algn="just"/>
                      <a:r>
                        <a:rPr lang="es-CO" sz="1000" b="1" kern="1200" spc="0" baseline="0" dirty="0" smtClean="0">
                          <a:solidFill>
                            <a:schemeClr val="tx1"/>
                          </a:solidFill>
                          <a:latin typeface="Arial Narrow" pitchFamily="34" charset="0"/>
                          <a:ea typeface="+mn-ea"/>
                          <a:cs typeface="+mn-cs"/>
                        </a:rPr>
                        <a:t>HUILA</a:t>
                      </a:r>
                      <a:r>
                        <a:rPr lang="es-CO" sz="1000" b="0" kern="1200" spc="0" baseline="0" dirty="0" smtClean="0">
                          <a:solidFill>
                            <a:schemeClr val="tx1"/>
                          </a:solidFill>
                          <a:latin typeface="Arial Narrow" pitchFamily="34" charset="0"/>
                          <a:ea typeface="+mn-ea"/>
                          <a:cs typeface="+mn-cs"/>
                        </a:rPr>
                        <a:t>: Algeciras, Gigante, Rivera.</a:t>
                      </a:r>
                    </a:p>
                    <a:p>
                      <a:pPr algn="just"/>
                      <a:r>
                        <a:rPr lang="es-CO" sz="1000" b="1" kern="1200" spc="0" baseline="0" dirty="0" smtClean="0">
                          <a:solidFill>
                            <a:schemeClr val="tx1"/>
                          </a:solidFill>
                          <a:latin typeface="Arial Narrow" pitchFamily="34" charset="0"/>
                          <a:ea typeface="+mn-ea"/>
                          <a:cs typeface="+mn-cs"/>
                        </a:rPr>
                        <a:t>NARIÑO</a:t>
                      </a:r>
                      <a:r>
                        <a:rPr lang="es-CO" sz="1000" b="0" kern="1200" spc="0" baseline="0" dirty="0" smtClean="0">
                          <a:solidFill>
                            <a:schemeClr val="tx1"/>
                          </a:solidFill>
                          <a:latin typeface="Arial Narrow" pitchFamily="34" charset="0"/>
                          <a:ea typeface="+mn-ea"/>
                          <a:cs typeface="+mn-cs"/>
                        </a:rPr>
                        <a:t>: Arboleda (Berruecos), Funes, Ospina, Pupiales, San Lorenzo</a:t>
                      </a:r>
                    </a:p>
                    <a:p>
                      <a:pPr algn="just"/>
                      <a:r>
                        <a:rPr lang="es-CO" sz="1000" b="1" kern="1200" spc="0" baseline="0" dirty="0" smtClean="0">
                          <a:solidFill>
                            <a:schemeClr val="tx1"/>
                          </a:solidFill>
                          <a:latin typeface="Arial Narrow" pitchFamily="34" charset="0"/>
                          <a:ea typeface="+mn-ea"/>
                          <a:cs typeface="+mn-cs"/>
                        </a:rPr>
                        <a:t>QUINDÍO: </a:t>
                      </a:r>
                      <a:r>
                        <a:rPr lang="es-CO" sz="1000" b="0" kern="1200" spc="0" baseline="0" dirty="0" smtClean="0">
                          <a:solidFill>
                            <a:schemeClr val="tx1"/>
                          </a:solidFill>
                          <a:latin typeface="Arial Narrow" pitchFamily="34" charset="0"/>
                          <a:ea typeface="+mn-ea"/>
                          <a:cs typeface="+mn-cs"/>
                        </a:rPr>
                        <a:t>Armenia, Buenavista, Calarcá, La Tebaida, Montenegro, Pijao, Quimbaya.</a:t>
                      </a:r>
                    </a:p>
                    <a:p>
                      <a:pPr algn="just"/>
                      <a:r>
                        <a:rPr lang="es-CO" sz="1000" b="1" kern="1200" spc="0" baseline="0" dirty="0" smtClean="0">
                          <a:solidFill>
                            <a:schemeClr val="tx1"/>
                          </a:solidFill>
                          <a:latin typeface="Arial Narrow" pitchFamily="34" charset="0"/>
                          <a:ea typeface="+mn-ea"/>
                          <a:cs typeface="+mn-cs"/>
                        </a:rPr>
                        <a:t>TOLIMA</a:t>
                      </a:r>
                      <a:r>
                        <a:rPr lang="es-CO" sz="1000" b="0" kern="1200" spc="0" baseline="0" dirty="0" smtClean="0">
                          <a:solidFill>
                            <a:schemeClr val="tx1"/>
                          </a:solidFill>
                          <a:latin typeface="Arial Narrow" pitchFamily="34" charset="0"/>
                          <a:ea typeface="+mn-ea"/>
                          <a:cs typeface="+mn-cs"/>
                        </a:rPr>
                        <a:t>: Alvarado, Ambalema, Coello, Coyaima, Espinal, Flandes, Guamo, Ortega, Piedras, San Luis, Suárez, Venadillo.</a:t>
                      </a:r>
                    </a:p>
                    <a:p>
                      <a:pPr algn="just"/>
                      <a:r>
                        <a:rPr lang="es-CO" sz="1000" b="1" kern="1200" spc="0" baseline="0" dirty="0" smtClean="0">
                          <a:solidFill>
                            <a:schemeClr val="tx1"/>
                          </a:solidFill>
                          <a:latin typeface="Arial Narrow" pitchFamily="34" charset="0"/>
                          <a:ea typeface="+mn-ea"/>
                          <a:cs typeface="+mn-cs"/>
                        </a:rPr>
                        <a:t>VALLE</a:t>
                      </a:r>
                      <a:r>
                        <a:rPr lang="es-CO" sz="1000" b="0" kern="1200" spc="0" baseline="0" dirty="0" smtClean="0">
                          <a:solidFill>
                            <a:schemeClr val="tx1"/>
                          </a:solidFill>
                          <a:latin typeface="Arial Narrow" pitchFamily="34" charset="0"/>
                          <a:ea typeface="+mn-ea"/>
                          <a:cs typeface="+mn-cs"/>
                        </a:rPr>
                        <a:t> del </a:t>
                      </a:r>
                      <a:r>
                        <a:rPr lang="es-CO" sz="1000" b="1" kern="1200" spc="0" baseline="0" dirty="0" smtClean="0">
                          <a:solidFill>
                            <a:schemeClr val="tx1"/>
                          </a:solidFill>
                          <a:latin typeface="Arial Narrow" pitchFamily="34" charset="0"/>
                          <a:ea typeface="+mn-ea"/>
                          <a:cs typeface="+mn-cs"/>
                        </a:rPr>
                        <a:t>CAUCA</a:t>
                      </a:r>
                      <a:r>
                        <a:rPr lang="es-CO" sz="1000" b="0" kern="1200" spc="0" baseline="0" dirty="0" smtClean="0">
                          <a:solidFill>
                            <a:schemeClr val="tx1"/>
                          </a:solidFill>
                          <a:latin typeface="Arial Narrow" pitchFamily="34" charset="0"/>
                          <a:ea typeface="+mn-ea"/>
                          <a:cs typeface="+mn-cs"/>
                        </a:rPr>
                        <a:t>: Alcalá, Cartago, La Victoria.</a:t>
                      </a:r>
                    </a:p>
                  </a:txBody>
                  <a:tcPr marL="91393" marR="91393" marT="35971" marB="35971">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extLst>
              </a:tr>
            </a:tbl>
          </a:graphicData>
        </a:graphic>
      </p:graphicFrame>
      <p:graphicFrame>
        <p:nvGraphicFramePr>
          <p:cNvPr id="10" name="Tabla 9"/>
          <p:cNvGraphicFramePr>
            <a:graphicFrameLocks noGrp="1"/>
          </p:cNvGraphicFramePr>
          <p:nvPr>
            <p:extLst>
              <p:ext uri="{D42A27DB-BD31-4B8C-83A1-F6EECF244321}">
                <p14:modId xmlns:p14="http://schemas.microsoft.com/office/powerpoint/2010/main" val="1653680255"/>
              </p:ext>
            </p:extLst>
          </p:nvPr>
        </p:nvGraphicFramePr>
        <p:xfrm>
          <a:off x="360087" y="4824175"/>
          <a:ext cx="5778500" cy="931919"/>
        </p:xfrm>
        <a:graphic>
          <a:graphicData uri="http://schemas.openxmlformats.org/drawingml/2006/table">
            <a:tbl>
              <a:tblPr/>
              <a:tblGrid>
                <a:gridCol w="985479">
                  <a:extLst>
                    <a:ext uri="{9D8B030D-6E8A-4147-A177-3AD203B41FA5}"/>
                  </a:extLst>
                </a:gridCol>
                <a:gridCol w="4793021">
                  <a:extLst>
                    <a:ext uri="{9D8B030D-6E8A-4147-A177-3AD203B41FA5}"/>
                  </a:extLst>
                </a:gridCol>
              </a:tblGrid>
              <a:tr h="285225">
                <a:tc gridSpan="2">
                  <a:txBody>
                    <a:bodyPr/>
                    <a:lstStyle/>
                    <a:p>
                      <a:pPr algn="ctr"/>
                      <a:r>
                        <a:rPr lang="es-CO" sz="1400" b="1" dirty="0" smtClean="0">
                          <a:solidFill>
                            <a:srgbClr val="00446B"/>
                          </a:solidFill>
                          <a:latin typeface="Arial Narrow" pitchFamily="34" charset="0"/>
                        </a:rPr>
                        <a:t>REGIÓN CARIBE</a:t>
                      </a:r>
                      <a:endParaRPr lang="es-CO" sz="1400" b="1" dirty="0">
                        <a:solidFill>
                          <a:srgbClr val="00446B"/>
                        </a:solidFill>
                        <a:latin typeface="Arial Narrow" pitchFamily="34" charset="0"/>
                      </a:endParaRPr>
                    </a:p>
                  </a:txBody>
                  <a:tcPr marL="91393" marR="91393" marT="35948" marB="35948">
                    <a:lnL w="12700" cmpd="sng">
                      <a:solidFill>
                        <a:schemeClr val="bg1">
                          <a:lumMod val="65000"/>
                        </a:schemeClr>
                      </a:solidFill>
                      <a:prstDash val="solid"/>
                    </a:lnL>
                    <a:lnR w="12700" cmpd="sng">
                      <a:solidFill>
                        <a:schemeClr val="bg1">
                          <a:lumMod val="65000"/>
                        </a:schemeClr>
                      </a:solidFill>
                      <a:prstDash val="solid"/>
                    </a:lnR>
                    <a:lnT w="12700" cmpd="sng">
                      <a:solidFill>
                        <a:schemeClr val="bg1">
                          <a:lumMod val="65000"/>
                        </a:schemeClr>
                      </a:solidFill>
                      <a:prstDash val="solid"/>
                    </a:lnT>
                    <a:lnB w="12700" cap="flat" cmpd="sng" algn="ctr">
                      <a:solidFill>
                        <a:schemeClr val="bg1">
                          <a:lumMod val="65000"/>
                        </a:schemeClr>
                      </a:solidFill>
                      <a:prstDash val="solid"/>
                      <a:round/>
                      <a:headEnd type="none" w="med" len="med"/>
                      <a:tailEnd type="none" w="med" len="med"/>
                    </a:lnB>
                  </a:tcPr>
                </a:tc>
                <a:tc hMerge="1">
                  <a:txBody>
                    <a:bodyPr/>
                    <a:lstStyle/>
                    <a:p>
                      <a:endParaRPr lang="es-CO"/>
                    </a:p>
                  </a:txBody>
                  <a:tcPr/>
                </a:tc>
                <a:extLst>
                  <a:ext uri="{0D108BD9-81ED-4DB2-BD59-A6C34878D82A}"/>
                </a:extLst>
              </a:tr>
              <a:tr h="239511">
                <a:tc rowSpan="2">
                  <a:txBody>
                    <a:bodyPr/>
                    <a:lstStyle/>
                    <a:p>
                      <a:pPr algn="ctr"/>
                      <a:r>
                        <a:rPr lang="es-CO" sz="1100" b="1" spc="0" baseline="0" dirty="0" smtClean="0">
                          <a:solidFill>
                            <a:schemeClr val="tx1"/>
                          </a:solidFill>
                          <a:effectLst/>
                          <a:latin typeface="Arial Narrow" pitchFamily="34" charset="0"/>
                        </a:rPr>
                        <a:t>ALERTA NARANJA</a:t>
                      </a:r>
                      <a:endParaRPr lang="es-CO" sz="1100" b="1" spc="0" baseline="0" dirty="0">
                        <a:solidFill>
                          <a:schemeClr val="tx1"/>
                        </a:solidFill>
                        <a:effectLst/>
                        <a:latin typeface="Arial Narrow" pitchFamily="34" charset="0"/>
                      </a:endParaRPr>
                    </a:p>
                  </a:txBody>
                  <a:tcPr marL="91393" marR="91393" marT="35948" marB="35948"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6">
                        <a:lumMod val="75000"/>
                      </a:schemeClr>
                    </a:solidFill>
                  </a:tcPr>
                </a:tc>
                <a:tc>
                  <a:txBody>
                    <a:bodyPr/>
                    <a:lstStyle/>
                    <a:p>
                      <a:pPr algn="ctr"/>
                      <a:r>
                        <a:rPr lang="es-CO" sz="1100" b="1" dirty="0" smtClean="0">
                          <a:latin typeface="Arial Narrow" pitchFamily="34" charset="0"/>
                        </a:rPr>
                        <a:t>SITIOS</a:t>
                      </a:r>
                      <a:r>
                        <a:rPr lang="es-CO" sz="1100" b="1" baseline="0" dirty="0" smtClean="0">
                          <a:latin typeface="Arial Narrow" pitchFamily="34" charset="0"/>
                        </a:rPr>
                        <a:t> PARA LOS CUALES SE GENERA LA ALERTA</a:t>
                      </a:r>
                      <a:endParaRPr lang="es-CO" sz="1100" b="1" dirty="0">
                        <a:latin typeface="Arial Narrow" pitchFamily="34" charset="0"/>
                      </a:endParaRPr>
                    </a:p>
                  </a:txBody>
                  <a:tcPr marL="91393" marR="91393" marT="35948" marB="35948">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extLst>
              </a:tr>
              <a:tr h="407127">
                <a:tc vMerge="1">
                  <a:txBody>
                    <a:bodyPr/>
                    <a:lstStyle/>
                    <a:p>
                      <a:endParaRPr lang="es-CO"/>
                    </a:p>
                  </a:txBody>
                  <a:tcPr/>
                </a:tc>
                <a:tc>
                  <a:txBody>
                    <a:bodyPr/>
                    <a:lstStyle/>
                    <a:p>
                      <a:pPr marL="0" marR="0" indent="0" algn="just" defTabSz="648035" rtl="0" eaLnBrk="1" fontAlgn="auto" latinLnBrk="0" hangingPunct="1">
                        <a:lnSpc>
                          <a:spcPct val="100000"/>
                        </a:lnSpc>
                        <a:spcBef>
                          <a:spcPts val="0"/>
                        </a:spcBef>
                        <a:spcAft>
                          <a:spcPts val="0"/>
                        </a:spcAft>
                        <a:buClrTx/>
                        <a:buSzTx/>
                        <a:buFontTx/>
                        <a:buNone/>
                        <a:tabLst/>
                        <a:defRPr/>
                      </a:pPr>
                      <a:r>
                        <a:rPr lang="es-CO" sz="1000" b="1" kern="1200" dirty="0" smtClean="0">
                          <a:solidFill>
                            <a:schemeClr val="tx1"/>
                          </a:solidFill>
                          <a:latin typeface="Arial Narrow" pitchFamily="34" charset="0"/>
                          <a:ea typeface="+mn-ea"/>
                          <a:cs typeface="+mn-cs"/>
                        </a:rPr>
                        <a:t>CESAR</a:t>
                      </a:r>
                      <a:r>
                        <a:rPr lang="es-CO" sz="1000" b="0" kern="1200" dirty="0" smtClean="0">
                          <a:solidFill>
                            <a:schemeClr val="tx1"/>
                          </a:solidFill>
                          <a:latin typeface="Arial Narrow" pitchFamily="34" charset="0"/>
                          <a:ea typeface="+mn-ea"/>
                          <a:cs typeface="+mn-cs"/>
                        </a:rPr>
                        <a:t>: Agustín Codazzi y El Paso.</a:t>
                      </a:r>
                    </a:p>
                    <a:p>
                      <a:pPr marL="0" marR="0" indent="0" algn="just" defTabSz="648035" rtl="0" eaLnBrk="1" fontAlgn="auto" latinLnBrk="0" hangingPunct="1">
                        <a:lnSpc>
                          <a:spcPct val="100000"/>
                        </a:lnSpc>
                        <a:spcBef>
                          <a:spcPts val="0"/>
                        </a:spcBef>
                        <a:spcAft>
                          <a:spcPts val="0"/>
                        </a:spcAft>
                        <a:buClrTx/>
                        <a:buSzTx/>
                        <a:buFontTx/>
                        <a:buNone/>
                        <a:tabLst/>
                        <a:defRPr/>
                      </a:pPr>
                      <a:r>
                        <a:rPr lang="es-CO" sz="1000" b="1" kern="1200" dirty="0" smtClean="0">
                          <a:solidFill>
                            <a:schemeClr val="tx1"/>
                          </a:solidFill>
                          <a:latin typeface="Arial Narrow" pitchFamily="34" charset="0"/>
                          <a:ea typeface="+mn-ea"/>
                          <a:cs typeface="+mn-cs"/>
                        </a:rPr>
                        <a:t>LA</a:t>
                      </a:r>
                      <a:r>
                        <a:rPr lang="es-CO" sz="1000" b="0" kern="1200" dirty="0" smtClean="0">
                          <a:solidFill>
                            <a:schemeClr val="tx1"/>
                          </a:solidFill>
                          <a:latin typeface="Arial Narrow" pitchFamily="34" charset="0"/>
                          <a:ea typeface="+mn-ea"/>
                          <a:cs typeface="+mn-cs"/>
                        </a:rPr>
                        <a:t> </a:t>
                      </a:r>
                      <a:r>
                        <a:rPr lang="es-CO" sz="1000" b="1" kern="1200" dirty="0" smtClean="0">
                          <a:solidFill>
                            <a:schemeClr val="tx1"/>
                          </a:solidFill>
                          <a:latin typeface="Arial Narrow" pitchFamily="34" charset="0"/>
                          <a:ea typeface="+mn-ea"/>
                          <a:cs typeface="+mn-cs"/>
                        </a:rPr>
                        <a:t>GUAJIRA</a:t>
                      </a:r>
                      <a:r>
                        <a:rPr lang="es-CO" sz="1000" b="0" kern="1200" dirty="0" smtClean="0">
                          <a:solidFill>
                            <a:schemeClr val="tx1"/>
                          </a:solidFill>
                          <a:latin typeface="Arial Narrow" pitchFamily="34" charset="0"/>
                          <a:ea typeface="+mn-ea"/>
                          <a:cs typeface="+mn-cs"/>
                        </a:rPr>
                        <a:t>: Albania,</a:t>
                      </a:r>
                      <a:r>
                        <a:rPr lang="es-CO" sz="1000" b="0" kern="1200" baseline="0" dirty="0" smtClean="0">
                          <a:solidFill>
                            <a:schemeClr val="tx1"/>
                          </a:solidFill>
                          <a:latin typeface="Arial Narrow" pitchFamily="34" charset="0"/>
                          <a:ea typeface="+mn-ea"/>
                          <a:cs typeface="+mn-cs"/>
                        </a:rPr>
                        <a:t> </a:t>
                      </a:r>
                      <a:r>
                        <a:rPr lang="es-CO" sz="1000" b="0" kern="1200" dirty="0" smtClean="0">
                          <a:solidFill>
                            <a:schemeClr val="tx1"/>
                          </a:solidFill>
                          <a:latin typeface="Arial Narrow" pitchFamily="34" charset="0"/>
                          <a:ea typeface="+mn-ea"/>
                          <a:cs typeface="+mn-cs"/>
                        </a:rPr>
                        <a:t>Barrancas, Maicao, Riohacha</a:t>
                      </a:r>
                    </a:p>
                  </a:txBody>
                  <a:tcPr marL="91393" marR="91393" marT="35948" marB="35948">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extLst>
              </a:tr>
            </a:tbl>
          </a:graphicData>
        </a:graphic>
      </p:graphicFrame>
    </p:spTree>
    <p:extLst>
      <p:ext uri="{BB962C8B-B14F-4D97-AF65-F5344CB8AC3E}">
        <p14:creationId xmlns:p14="http://schemas.microsoft.com/office/powerpoint/2010/main" val="173197431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CuadroTexto 21"/>
          <p:cNvSpPr txBox="1"/>
          <p:nvPr/>
        </p:nvSpPr>
        <p:spPr>
          <a:xfrm>
            <a:off x="4002462" y="425350"/>
            <a:ext cx="2264433" cy="1061829"/>
          </a:xfrm>
          <a:prstGeom prst="rect">
            <a:avLst/>
          </a:prstGeom>
          <a:noFill/>
        </p:spPr>
        <p:txBody>
          <a:bodyPr wrap="square" rtlCol="0">
            <a:spAutoFit/>
          </a:bodyPr>
          <a:lstStyle/>
          <a:p>
            <a:pPr lvl="0"/>
            <a:r>
              <a:rPr lang="es-CO" sz="700" b="1" dirty="0" smtClean="0">
                <a:solidFill>
                  <a:srgbClr val="C00000"/>
                </a:solidFill>
                <a:latin typeface="Arial Narrow" panose="020B0606020202030204" pitchFamily="34" charset="0"/>
                <a:cs typeface="Arial" panose="020B0604020202020204" pitchFamily="34" charset="0"/>
              </a:rPr>
              <a:t>ALERTA ROJA</a:t>
            </a:r>
            <a:r>
              <a:rPr lang="es-CO" sz="700" dirty="0" smtClean="0">
                <a:solidFill>
                  <a:srgbClr val="C00000"/>
                </a:solidFill>
                <a:latin typeface="Arial Narrow" panose="020B0606020202030204" pitchFamily="34" charset="0"/>
                <a:cs typeface="Arial" panose="020B0604020202020204" pitchFamily="34" charset="0"/>
              </a:rPr>
              <a:t>:</a:t>
            </a:r>
          </a:p>
          <a:p>
            <a:pPr lvl="0" algn="just"/>
            <a:r>
              <a:rPr lang="es-CO" sz="700" dirty="0" smtClean="0">
                <a:solidFill>
                  <a:schemeClr val="bg1">
                    <a:lumMod val="50000"/>
                  </a:schemeClr>
                </a:solidFill>
                <a:latin typeface="Arial Narrow" panose="020B0606020202030204" pitchFamily="34" charset="0"/>
              </a:rPr>
              <a:t>Amenaza Alta o muy alta </a:t>
            </a:r>
            <a:r>
              <a:rPr lang="es-CO" sz="700" dirty="0">
                <a:solidFill>
                  <a:schemeClr val="bg1">
                    <a:lumMod val="50000"/>
                  </a:schemeClr>
                </a:solidFill>
                <a:latin typeface="Arial Narrow" panose="020B0606020202030204" pitchFamily="34" charset="0"/>
              </a:rPr>
              <a:t>de ocurrencia de incendios de la cobertura vegetal en zonas de bosques, cultivos y pastos, localizados en los siguientes municipios y sectores aledaños</a:t>
            </a:r>
            <a:r>
              <a:rPr lang="es-CO" sz="700" dirty="0" smtClean="0">
                <a:solidFill>
                  <a:schemeClr val="bg1">
                    <a:lumMod val="50000"/>
                  </a:schemeClr>
                </a:solidFill>
                <a:latin typeface="Arial Narrow" panose="020B0606020202030204" pitchFamily="34" charset="0"/>
              </a:rPr>
              <a:t>:</a:t>
            </a:r>
          </a:p>
          <a:p>
            <a:pPr lvl="0" algn="just"/>
            <a:endParaRPr lang="es-CO" sz="700" dirty="0" smtClean="0">
              <a:solidFill>
                <a:prstClr val="black"/>
              </a:solidFill>
              <a:latin typeface="Arial Narrow" panose="020B0606020202030204" pitchFamily="34" charset="0"/>
            </a:endParaRPr>
          </a:p>
          <a:p>
            <a:pPr lvl="0"/>
            <a:r>
              <a:rPr lang="es-CO" sz="700" b="1" dirty="0">
                <a:solidFill>
                  <a:srgbClr val="F65800"/>
                </a:solidFill>
                <a:latin typeface="Arial Narrow" panose="020B0606020202030204" pitchFamily="34" charset="0"/>
                <a:cs typeface="Arial" panose="020B0604020202020204" pitchFamily="34" charset="0"/>
              </a:rPr>
              <a:t>ALERTA NARANJA</a:t>
            </a:r>
            <a:r>
              <a:rPr lang="es-CO" sz="700" dirty="0">
                <a:solidFill>
                  <a:srgbClr val="F65800"/>
                </a:solidFill>
                <a:latin typeface="Arial Narrow" panose="020B0606020202030204" pitchFamily="34" charset="0"/>
                <a:cs typeface="Arial" panose="020B0604020202020204" pitchFamily="34" charset="0"/>
              </a:rPr>
              <a:t>:</a:t>
            </a:r>
          </a:p>
          <a:p>
            <a:pPr lvl="0" algn="just"/>
            <a:r>
              <a:rPr lang="es-CO" sz="700" dirty="0">
                <a:solidFill>
                  <a:schemeClr val="bg1">
                    <a:lumMod val="50000"/>
                  </a:schemeClr>
                </a:solidFill>
                <a:latin typeface="Arial Narrow" panose="020B0606020202030204" pitchFamily="34" charset="0"/>
              </a:rPr>
              <a:t>Amenaza moderada de ocurrencia de incendios de la cobertura vegetal en zonas de bosques, cultivos y pastos, localizados en los siguientes municipios y sectores </a:t>
            </a:r>
            <a:r>
              <a:rPr lang="es-CO" sz="700" dirty="0" smtClean="0">
                <a:solidFill>
                  <a:schemeClr val="bg1">
                    <a:lumMod val="50000"/>
                  </a:schemeClr>
                </a:solidFill>
                <a:latin typeface="Arial Narrow" panose="020B0606020202030204" pitchFamily="34" charset="0"/>
              </a:rPr>
              <a:t>aledaños:</a:t>
            </a:r>
            <a:endParaRPr lang="es-CO" sz="801" dirty="0">
              <a:solidFill>
                <a:schemeClr val="bg1">
                  <a:lumMod val="50000"/>
                </a:schemeClr>
              </a:solidFill>
              <a:latin typeface="Arial Narrow" panose="020B0606020202030204" pitchFamily="34" charset="0"/>
            </a:endParaRPr>
          </a:p>
        </p:txBody>
      </p:sp>
      <p:graphicFrame>
        <p:nvGraphicFramePr>
          <p:cNvPr id="11" name="Tabla 9"/>
          <p:cNvGraphicFramePr>
            <a:graphicFrameLocks noGrp="1"/>
          </p:cNvGraphicFramePr>
          <p:nvPr>
            <p:extLst>
              <p:ext uri="{D42A27DB-BD31-4B8C-83A1-F6EECF244321}">
                <p14:modId xmlns:p14="http://schemas.microsoft.com/office/powerpoint/2010/main" val="3693513559"/>
              </p:ext>
            </p:extLst>
          </p:nvPr>
        </p:nvGraphicFramePr>
        <p:xfrm>
          <a:off x="360087" y="1719175"/>
          <a:ext cx="5778500" cy="798612"/>
        </p:xfrm>
        <a:graphic>
          <a:graphicData uri="http://schemas.openxmlformats.org/drawingml/2006/table">
            <a:tbl>
              <a:tblPr/>
              <a:tblGrid>
                <a:gridCol w="985479">
                  <a:extLst>
                    <a:ext uri="{9D8B030D-6E8A-4147-A177-3AD203B41FA5}"/>
                  </a:extLst>
                </a:gridCol>
                <a:gridCol w="4793021">
                  <a:extLst>
                    <a:ext uri="{9D8B030D-6E8A-4147-A177-3AD203B41FA5}"/>
                  </a:extLst>
                </a:gridCol>
              </a:tblGrid>
              <a:tr h="285193">
                <a:tc gridSpan="2">
                  <a:txBody>
                    <a:bodyPr/>
                    <a:lstStyle/>
                    <a:p>
                      <a:pPr algn="ctr"/>
                      <a:r>
                        <a:rPr lang="es-CO" sz="1400" b="1" dirty="0" smtClean="0">
                          <a:solidFill>
                            <a:srgbClr val="00446B"/>
                          </a:solidFill>
                          <a:latin typeface="Arial Narrow" pitchFamily="34" charset="0"/>
                        </a:rPr>
                        <a:t>REGIÓN  </a:t>
                      </a:r>
                      <a:r>
                        <a:rPr lang="es-CO" sz="1400" b="1" baseline="0" dirty="0" smtClean="0">
                          <a:solidFill>
                            <a:srgbClr val="00446B"/>
                          </a:solidFill>
                          <a:latin typeface="Arial Narrow" pitchFamily="34" charset="0"/>
                        </a:rPr>
                        <a:t>ORINOQUIA</a:t>
                      </a:r>
                      <a:endParaRPr lang="es-CO" sz="1400" b="1" dirty="0">
                        <a:solidFill>
                          <a:srgbClr val="00446B"/>
                        </a:solidFill>
                        <a:latin typeface="Arial Narrow" pitchFamily="34" charset="0"/>
                      </a:endParaRPr>
                    </a:p>
                  </a:txBody>
                  <a:tcPr marL="91393" marR="91393" marT="35944" marB="35944">
                    <a:lnL w="12700" cmpd="sng">
                      <a:solidFill>
                        <a:schemeClr val="bg1">
                          <a:lumMod val="65000"/>
                        </a:schemeClr>
                      </a:solidFill>
                      <a:prstDash val="solid"/>
                    </a:lnL>
                    <a:lnR w="12700" cmpd="sng">
                      <a:solidFill>
                        <a:schemeClr val="bg1">
                          <a:lumMod val="65000"/>
                        </a:schemeClr>
                      </a:solidFill>
                      <a:prstDash val="solid"/>
                    </a:lnR>
                    <a:lnT w="12700" cmpd="sng">
                      <a:solidFill>
                        <a:schemeClr val="bg1">
                          <a:lumMod val="65000"/>
                        </a:schemeClr>
                      </a:solidFill>
                      <a:prstDash val="solid"/>
                    </a:lnT>
                    <a:lnB w="12700" cap="flat" cmpd="sng" algn="ctr">
                      <a:solidFill>
                        <a:schemeClr val="bg1">
                          <a:lumMod val="65000"/>
                        </a:schemeClr>
                      </a:solidFill>
                      <a:prstDash val="solid"/>
                      <a:round/>
                      <a:headEnd type="none" w="med" len="med"/>
                      <a:tailEnd type="none" w="med" len="med"/>
                    </a:lnB>
                  </a:tcPr>
                </a:tc>
                <a:tc hMerge="1">
                  <a:txBody>
                    <a:bodyPr/>
                    <a:lstStyle/>
                    <a:p>
                      <a:endParaRPr lang="es-CO"/>
                    </a:p>
                  </a:txBody>
                  <a:tcPr/>
                </a:tc>
                <a:extLst>
                  <a:ext uri="{0D108BD9-81ED-4DB2-BD59-A6C34878D82A}"/>
                </a:extLst>
              </a:tr>
              <a:tr h="239485">
                <a:tc rowSpan="2">
                  <a:txBody>
                    <a:bodyPr/>
                    <a:lstStyle/>
                    <a:p>
                      <a:pPr algn="ctr"/>
                      <a:r>
                        <a:rPr lang="es-CO" sz="1100" b="1" spc="0" baseline="0" dirty="0" smtClean="0">
                          <a:solidFill>
                            <a:schemeClr val="tx1"/>
                          </a:solidFill>
                          <a:effectLst/>
                          <a:latin typeface="Arial Narrow" pitchFamily="34" charset="0"/>
                        </a:rPr>
                        <a:t>ALERTA NARANJA</a:t>
                      </a:r>
                      <a:endParaRPr lang="es-CO" sz="1100" b="1" spc="0" baseline="0" dirty="0">
                        <a:solidFill>
                          <a:schemeClr val="tx1"/>
                        </a:solidFill>
                        <a:effectLst/>
                        <a:latin typeface="Arial Narrow" pitchFamily="34" charset="0"/>
                      </a:endParaRPr>
                    </a:p>
                  </a:txBody>
                  <a:tcPr marL="91393" marR="91393" marT="35944" marB="35944"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6">
                        <a:lumMod val="75000"/>
                      </a:schemeClr>
                    </a:solidFill>
                  </a:tcPr>
                </a:tc>
                <a:tc>
                  <a:txBody>
                    <a:bodyPr/>
                    <a:lstStyle/>
                    <a:p>
                      <a:pPr algn="ctr"/>
                      <a:r>
                        <a:rPr lang="es-CO" sz="1100" b="1" dirty="0" smtClean="0">
                          <a:latin typeface="Arial Narrow" pitchFamily="34" charset="0"/>
                        </a:rPr>
                        <a:t>SITIOS</a:t>
                      </a:r>
                      <a:r>
                        <a:rPr lang="es-CO" sz="1100" b="1" baseline="0" dirty="0" smtClean="0">
                          <a:latin typeface="Arial Narrow" pitchFamily="34" charset="0"/>
                        </a:rPr>
                        <a:t> PARA LOS CUALES SE GENERA LA ALERTA</a:t>
                      </a:r>
                      <a:endParaRPr lang="es-CO" sz="1100" b="1" dirty="0">
                        <a:latin typeface="Arial Narrow" pitchFamily="34" charset="0"/>
                      </a:endParaRPr>
                    </a:p>
                  </a:txBody>
                  <a:tcPr marL="91393" marR="91393" marT="35944" marB="35944">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extLst>
              </a:tr>
              <a:tr h="273836">
                <a:tc vMerge="1">
                  <a:txBody>
                    <a:bodyPr/>
                    <a:lstStyle/>
                    <a:p>
                      <a:endParaRPr lang="es-CO"/>
                    </a:p>
                  </a:txBody>
                  <a:tcPr/>
                </a:tc>
                <a:tc>
                  <a:txBody>
                    <a:bodyPr/>
                    <a:lstStyle/>
                    <a:p>
                      <a:pPr marL="0" marR="0" indent="0" algn="just" defTabSz="648035" rtl="0" eaLnBrk="1" fontAlgn="auto" latinLnBrk="0" hangingPunct="1">
                        <a:lnSpc>
                          <a:spcPct val="100000"/>
                        </a:lnSpc>
                        <a:spcBef>
                          <a:spcPts val="0"/>
                        </a:spcBef>
                        <a:spcAft>
                          <a:spcPts val="0"/>
                        </a:spcAft>
                        <a:buClrTx/>
                        <a:buSzTx/>
                        <a:buFontTx/>
                        <a:buNone/>
                        <a:tabLst/>
                        <a:defRPr/>
                      </a:pPr>
                      <a:r>
                        <a:rPr lang="es-CO" sz="1000" b="1" kern="1200" dirty="0" smtClean="0">
                          <a:solidFill>
                            <a:schemeClr val="tx1"/>
                          </a:solidFill>
                          <a:latin typeface="Arial Narrow" pitchFamily="34" charset="0"/>
                          <a:ea typeface="+mn-ea"/>
                          <a:cs typeface="+mn-cs"/>
                        </a:rPr>
                        <a:t>META</a:t>
                      </a:r>
                      <a:r>
                        <a:rPr lang="es-CO" sz="1000" b="0" kern="1200" dirty="0" smtClean="0">
                          <a:solidFill>
                            <a:schemeClr val="tx1"/>
                          </a:solidFill>
                          <a:latin typeface="Arial Narrow" pitchFamily="34" charset="0"/>
                          <a:ea typeface="+mn-ea"/>
                          <a:cs typeface="+mn-cs"/>
                        </a:rPr>
                        <a:t>: La Macarena,</a:t>
                      </a:r>
                      <a:r>
                        <a:rPr lang="es-CO" sz="1000" b="0" kern="1200" baseline="0" dirty="0" smtClean="0">
                          <a:solidFill>
                            <a:schemeClr val="tx1"/>
                          </a:solidFill>
                          <a:latin typeface="Arial Narrow" pitchFamily="34" charset="0"/>
                          <a:ea typeface="+mn-ea"/>
                          <a:cs typeface="+mn-cs"/>
                        </a:rPr>
                        <a:t> </a:t>
                      </a:r>
                      <a:r>
                        <a:rPr lang="es-CO" sz="1000" b="0" kern="1200" dirty="0" smtClean="0">
                          <a:solidFill>
                            <a:schemeClr val="tx1"/>
                          </a:solidFill>
                          <a:latin typeface="Arial Narrow" pitchFamily="34" charset="0"/>
                          <a:ea typeface="+mn-ea"/>
                          <a:cs typeface="+mn-cs"/>
                        </a:rPr>
                        <a:t>Uribe.</a:t>
                      </a:r>
                    </a:p>
                  </a:txBody>
                  <a:tcPr marL="91393" marR="91393" marT="35944" marB="35944">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extLst>
              </a:tr>
            </a:tbl>
          </a:graphicData>
        </a:graphic>
      </p:graphicFrame>
      <p:graphicFrame>
        <p:nvGraphicFramePr>
          <p:cNvPr id="12" name="Tabla 9"/>
          <p:cNvGraphicFramePr>
            <a:graphicFrameLocks noGrp="1"/>
          </p:cNvGraphicFramePr>
          <p:nvPr>
            <p:extLst>
              <p:ext uri="{D42A27DB-BD31-4B8C-83A1-F6EECF244321}">
                <p14:modId xmlns:p14="http://schemas.microsoft.com/office/powerpoint/2010/main" val="3680511191"/>
              </p:ext>
            </p:extLst>
          </p:nvPr>
        </p:nvGraphicFramePr>
        <p:xfrm>
          <a:off x="360087" y="2663738"/>
          <a:ext cx="5778500" cy="798611"/>
        </p:xfrm>
        <a:graphic>
          <a:graphicData uri="http://schemas.openxmlformats.org/drawingml/2006/table">
            <a:tbl>
              <a:tblPr/>
              <a:tblGrid>
                <a:gridCol w="985479">
                  <a:extLst>
                    <a:ext uri="{9D8B030D-6E8A-4147-A177-3AD203B41FA5}"/>
                  </a:extLst>
                </a:gridCol>
                <a:gridCol w="4793021">
                  <a:extLst>
                    <a:ext uri="{9D8B030D-6E8A-4147-A177-3AD203B41FA5}"/>
                  </a:extLst>
                </a:gridCol>
              </a:tblGrid>
              <a:tr h="285192">
                <a:tc gridSpan="2">
                  <a:txBody>
                    <a:bodyPr/>
                    <a:lstStyle/>
                    <a:p>
                      <a:pPr algn="ctr"/>
                      <a:r>
                        <a:rPr lang="es-CO" sz="1400" b="1" dirty="0" smtClean="0">
                          <a:solidFill>
                            <a:srgbClr val="00446B"/>
                          </a:solidFill>
                          <a:latin typeface="Arial Narrow" pitchFamily="34" charset="0"/>
                        </a:rPr>
                        <a:t>REGIÓN </a:t>
                      </a:r>
                      <a:r>
                        <a:rPr lang="es-CO" sz="1400" b="1" baseline="0" dirty="0" smtClean="0">
                          <a:solidFill>
                            <a:srgbClr val="00446B"/>
                          </a:solidFill>
                          <a:latin typeface="Arial Narrow" pitchFamily="34" charset="0"/>
                        </a:rPr>
                        <a:t>AMAZONIA</a:t>
                      </a:r>
                      <a:endParaRPr lang="es-CO" sz="1400" b="1" dirty="0">
                        <a:solidFill>
                          <a:srgbClr val="00446B"/>
                        </a:solidFill>
                        <a:latin typeface="Arial Narrow" pitchFamily="34" charset="0"/>
                      </a:endParaRPr>
                    </a:p>
                  </a:txBody>
                  <a:tcPr marL="91393" marR="91393" marT="35944" marB="35944">
                    <a:lnL w="12700" cmpd="sng">
                      <a:solidFill>
                        <a:schemeClr val="bg1">
                          <a:lumMod val="65000"/>
                        </a:schemeClr>
                      </a:solidFill>
                      <a:prstDash val="solid"/>
                    </a:lnL>
                    <a:lnR w="12700" cmpd="sng">
                      <a:solidFill>
                        <a:schemeClr val="bg1">
                          <a:lumMod val="65000"/>
                        </a:schemeClr>
                      </a:solidFill>
                      <a:prstDash val="solid"/>
                    </a:lnR>
                    <a:lnT w="12700" cmpd="sng">
                      <a:solidFill>
                        <a:schemeClr val="bg1">
                          <a:lumMod val="65000"/>
                        </a:schemeClr>
                      </a:solidFill>
                      <a:prstDash val="solid"/>
                    </a:lnT>
                    <a:lnB w="12700" cap="flat" cmpd="sng" algn="ctr">
                      <a:solidFill>
                        <a:schemeClr val="bg1">
                          <a:lumMod val="65000"/>
                        </a:schemeClr>
                      </a:solidFill>
                      <a:prstDash val="solid"/>
                      <a:round/>
                      <a:headEnd type="none" w="med" len="med"/>
                      <a:tailEnd type="none" w="med" len="med"/>
                    </a:lnB>
                  </a:tcPr>
                </a:tc>
                <a:tc hMerge="1">
                  <a:txBody>
                    <a:bodyPr/>
                    <a:lstStyle/>
                    <a:p>
                      <a:endParaRPr lang="es-CO"/>
                    </a:p>
                  </a:txBody>
                  <a:tcPr/>
                </a:tc>
                <a:extLst>
                  <a:ext uri="{0D108BD9-81ED-4DB2-BD59-A6C34878D82A}"/>
                </a:extLst>
              </a:tr>
              <a:tr h="239484">
                <a:tc rowSpan="2">
                  <a:txBody>
                    <a:bodyPr/>
                    <a:lstStyle/>
                    <a:p>
                      <a:pPr algn="ctr"/>
                      <a:r>
                        <a:rPr lang="es-CO" sz="1100" b="1" spc="0" baseline="0" dirty="0" smtClean="0">
                          <a:solidFill>
                            <a:schemeClr val="tx1"/>
                          </a:solidFill>
                          <a:effectLst/>
                          <a:latin typeface="Arial Narrow" pitchFamily="34" charset="0"/>
                        </a:rPr>
                        <a:t>ALERTA NARANJA</a:t>
                      </a:r>
                      <a:endParaRPr lang="es-CO" sz="1100" b="1" spc="0" baseline="0" dirty="0">
                        <a:solidFill>
                          <a:schemeClr val="tx1"/>
                        </a:solidFill>
                        <a:effectLst/>
                        <a:latin typeface="Arial Narrow" pitchFamily="34" charset="0"/>
                      </a:endParaRPr>
                    </a:p>
                  </a:txBody>
                  <a:tcPr marL="91393" marR="91393" marT="35944" marB="35944"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6">
                        <a:lumMod val="75000"/>
                      </a:schemeClr>
                    </a:solidFill>
                  </a:tcPr>
                </a:tc>
                <a:tc>
                  <a:txBody>
                    <a:bodyPr/>
                    <a:lstStyle/>
                    <a:p>
                      <a:pPr algn="ctr"/>
                      <a:r>
                        <a:rPr lang="es-CO" sz="1100" b="1" dirty="0" smtClean="0">
                          <a:latin typeface="Arial Narrow" pitchFamily="34" charset="0"/>
                        </a:rPr>
                        <a:t>SITIOS</a:t>
                      </a:r>
                      <a:r>
                        <a:rPr lang="es-CO" sz="1100" b="1" baseline="0" dirty="0" smtClean="0">
                          <a:latin typeface="Arial Narrow" pitchFamily="34" charset="0"/>
                        </a:rPr>
                        <a:t> PARA LOS CUALES SE GENERA LA ALERTA</a:t>
                      </a:r>
                      <a:endParaRPr lang="es-CO" sz="1100" b="1" dirty="0">
                        <a:latin typeface="Arial Narrow" pitchFamily="34" charset="0"/>
                      </a:endParaRPr>
                    </a:p>
                  </a:txBody>
                  <a:tcPr marL="91393" marR="91393" marT="35944" marB="35944">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extLst>
              </a:tr>
              <a:tr h="273835">
                <a:tc vMerge="1">
                  <a:txBody>
                    <a:bodyPr/>
                    <a:lstStyle/>
                    <a:p>
                      <a:endParaRPr lang="es-CO"/>
                    </a:p>
                  </a:txBody>
                  <a:tcPr/>
                </a:tc>
                <a:tc>
                  <a:txBody>
                    <a:bodyPr/>
                    <a:lstStyle/>
                    <a:p>
                      <a:pPr marL="0" marR="0" indent="0" algn="just" defTabSz="648035" rtl="0" eaLnBrk="1" fontAlgn="auto" latinLnBrk="0" hangingPunct="1">
                        <a:lnSpc>
                          <a:spcPct val="100000"/>
                        </a:lnSpc>
                        <a:spcBef>
                          <a:spcPts val="0"/>
                        </a:spcBef>
                        <a:spcAft>
                          <a:spcPts val="0"/>
                        </a:spcAft>
                        <a:buClrTx/>
                        <a:buSzTx/>
                        <a:buFontTx/>
                        <a:buNone/>
                        <a:tabLst/>
                        <a:defRPr/>
                      </a:pPr>
                      <a:r>
                        <a:rPr lang="es-CO" sz="1000" b="1" kern="1200" dirty="0" smtClean="0">
                          <a:solidFill>
                            <a:schemeClr val="tx1"/>
                          </a:solidFill>
                          <a:latin typeface="Arial Narrow" pitchFamily="34" charset="0"/>
                          <a:ea typeface="+mn-ea"/>
                          <a:cs typeface="+mn-cs"/>
                        </a:rPr>
                        <a:t>CAQUETÁ</a:t>
                      </a:r>
                      <a:r>
                        <a:rPr lang="es-CO" sz="1000" b="0" kern="1200" dirty="0" smtClean="0">
                          <a:solidFill>
                            <a:schemeClr val="tx1"/>
                          </a:solidFill>
                          <a:latin typeface="Arial Narrow" pitchFamily="34" charset="0"/>
                          <a:ea typeface="+mn-ea"/>
                          <a:cs typeface="+mn-cs"/>
                        </a:rPr>
                        <a:t>: San Vicente del Caguán,</a:t>
                      </a:r>
                      <a:r>
                        <a:rPr lang="es-CO" sz="1000" b="0" kern="1200" baseline="0" dirty="0" smtClean="0">
                          <a:solidFill>
                            <a:schemeClr val="tx1"/>
                          </a:solidFill>
                          <a:latin typeface="Arial Narrow" pitchFamily="34" charset="0"/>
                          <a:ea typeface="+mn-ea"/>
                          <a:cs typeface="+mn-cs"/>
                        </a:rPr>
                        <a:t> </a:t>
                      </a:r>
                      <a:r>
                        <a:rPr lang="es-CO" sz="1000" b="0" kern="1200" dirty="0" smtClean="0">
                          <a:solidFill>
                            <a:schemeClr val="tx1"/>
                          </a:solidFill>
                          <a:latin typeface="Arial Narrow" pitchFamily="34" charset="0"/>
                          <a:ea typeface="+mn-ea"/>
                          <a:cs typeface="+mn-cs"/>
                        </a:rPr>
                        <a:t>El Doncello, El Paujil, Puerto Rico</a:t>
                      </a:r>
                    </a:p>
                  </a:txBody>
                  <a:tcPr marL="91393" marR="91393" marT="35944" marB="35944">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extLst>
              </a:tr>
            </a:tbl>
          </a:graphicData>
        </a:graphic>
      </p:graphicFrame>
    </p:spTree>
    <p:extLst>
      <p:ext uri="{BB962C8B-B14F-4D97-AF65-F5344CB8AC3E}">
        <p14:creationId xmlns:p14="http://schemas.microsoft.com/office/powerpoint/2010/main" val="45848234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CuadroTexto 20"/>
          <p:cNvSpPr txBox="1"/>
          <p:nvPr/>
        </p:nvSpPr>
        <p:spPr>
          <a:xfrm>
            <a:off x="4050087" y="549175"/>
            <a:ext cx="2264433" cy="846386"/>
          </a:xfrm>
          <a:prstGeom prst="rect">
            <a:avLst/>
          </a:prstGeom>
          <a:noFill/>
        </p:spPr>
        <p:txBody>
          <a:bodyPr wrap="square" rtlCol="0">
            <a:spAutoFit/>
          </a:bodyPr>
          <a:lstStyle/>
          <a:p>
            <a:pPr lvl="0"/>
            <a:r>
              <a:rPr lang="es-CO" sz="700" b="1" dirty="0" smtClean="0">
                <a:solidFill>
                  <a:srgbClr val="C00000"/>
                </a:solidFill>
                <a:latin typeface="Arial Narrow" panose="020B0606020202030204" pitchFamily="34" charset="0"/>
                <a:cs typeface="Arial" panose="020B0604020202020204" pitchFamily="34" charset="0"/>
              </a:rPr>
              <a:t>ALERTA ROJA</a:t>
            </a:r>
            <a:r>
              <a:rPr lang="es-CO" sz="700" dirty="0" smtClean="0">
                <a:solidFill>
                  <a:srgbClr val="C00000"/>
                </a:solidFill>
                <a:latin typeface="Arial Narrow" panose="020B0606020202030204" pitchFamily="34" charset="0"/>
                <a:cs typeface="Arial" panose="020B0604020202020204" pitchFamily="34" charset="0"/>
              </a:rPr>
              <a:t>:</a:t>
            </a:r>
          </a:p>
          <a:p>
            <a:pPr lvl="0" algn="just"/>
            <a:r>
              <a:rPr lang="es-CO" sz="700" dirty="0">
                <a:solidFill>
                  <a:schemeClr val="bg1">
                    <a:lumMod val="50000"/>
                  </a:schemeClr>
                </a:solidFill>
                <a:latin typeface="Arial Narrow" panose="020B0606020202030204" pitchFamily="34" charset="0"/>
              </a:rPr>
              <a:t>Amenaza alta a muy alta por deslizamientos de tierra detonados por lluvias, localizados en los siguientes municipios</a:t>
            </a:r>
            <a:r>
              <a:rPr lang="es-CO" sz="700" dirty="0" smtClean="0">
                <a:solidFill>
                  <a:schemeClr val="bg1">
                    <a:lumMod val="50000"/>
                  </a:schemeClr>
                </a:solidFill>
                <a:latin typeface="Arial Narrow" panose="020B0606020202030204" pitchFamily="34" charset="0"/>
              </a:rPr>
              <a:t>:</a:t>
            </a:r>
          </a:p>
          <a:p>
            <a:pPr lvl="0" algn="just"/>
            <a:endParaRPr lang="es-CO" sz="700" dirty="0" smtClean="0">
              <a:solidFill>
                <a:prstClr val="black"/>
              </a:solidFill>
              <a:latin typeface="Arial Narrow" panose="020B0606020202030204" pitchFamily="34" charset="0"/>
            </a:endParaRPr>
          </a:p>
          <a:p>
            <a:pPr lvl="0"/>
            <a:r>
              <a:rPr lang="es-CO" sz="700" b="1" dirty="0">
                <a:solidFill>
                  <a:srgbClr val="F65800"/>
                </a:solidFill>
                <a:latin typeface="Arial Narrow" panose="020B0606020202030204" pitchFamily="34" charset="0"/>
                <a:cs typeface="Arial" panose="020B0604020202020204" pitchFamily="34" charset="0"/>
              </a:rPr>
              <a:t>ALERTA NARANJA</a:t>
            </a:r>
            <a:r>
              <a:rPr lang="es-CO" sz="700" dirty="0">
                <a:solidFill>
                  <a:srgbClr val="F65800"/>
                </a:solidFill>
                <a:latin typeface="Arial Narrow" panose="020B0606020202030204" pitchFamily="34" charset="0"/>
                <a:cs typeface="Arial" panose="020B0604020202020204" pitchFamily="34" charset="0"/>
              </a:rPr>
              <a:t>:</a:t>
            </a:r>
          </a:p>
          <a:p>
            <a:pPr lvl="0" algn="just"/>
            <a:r>
              <a:rPr lang="es-CO" sz="700" dirty="0">
                <a:solidFill>
                  <a:schemeClr val="bg1">
                    <a:lumMod val="50000"/>
                  </a:schemeClr>
                </a:solidFill>
                <a:latin typeface="Arial Narrow" panose="020B0606020202030204" pitchFamily="34" charset="0"/>
              </a:rPr>
              <a:t>Amenaza moderada por deslizamientos de tierra detonados por lluvias, localizados en los siguientes municipios:</a:t>
            </a:r>
            <a:endParaRPr lang="es-CO" sz="801" dirty="0">
              <a:solidFill>
                <a:schemeClr val="bg1">
                  <a:lumMod val="50000"/>
                </a:schemeClr>
              </a:solidFill>
              <a:latin typeface="Arial Narrow" panose="020B0606020202030204" pitchFamily="34" charset="0"/>
            </a:endParaRPr>
          </a:p>
        </p:txBody>
      </p:sp>
      <p:graphicFrame>
        <p:nvGraphicFramePr>
          <p:cNvPr id="3" name="Tabla 2"/>
          <p:cNvGraphicFramePr>
            <a:graphicFrameLocks noGrp="1"/>
          </p:cNvGraphicFramePr>
          <p:nvPr>
            <p:extLst>
              <p:ext uri="{D42A27DB-BD31-4B8C-83A1-F6EECF244321}">
                <p14:modId xmlns:p14="http://schemas.microsoft.com/office/powerpoint/2010/main" val="761368169"/>
              </p:ext>
            </p:extLst>
          </p:nvPr>
        </p:nvGraphicFramePr>
        <p:xfrm>
          <a:off x="415246" y="1745903"/>
          <a:ext cx="5760640" cy="1615230"/>
        </p:xfrm>
        <a:graphic>
          <a:graphicData uri="http://schemas.openxmlformats.org/drawingml/2006/table">
            <a:tbl>
              <a:tblPr/>
              <a:tblGrid>
                <a:gridCol w="954270">
                  <a:extLst>
                    <a:ext uri="{9D8B030D-6E8A-4147-A177-3AD203B41FA5}"/>
                  </a:extLst>
                </a:gridCol>
                <a:gridCol w="4806370">
                  <a:extLst>
                    <a:ext uri="{9D8B030D-6E8A-4147-A177-3AD203B41FA5}"/>
                  </a:extLst>
                </a:gridCol>
              </a:tblGrid>
              <a:tr h="258619">
                <a:tc gridSpan="2">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ctr"/>
                      <a:r>
                        <a:rPr lang="es-CO" sz="1400" b="1" dirty="0" smtClean="0">
                          <a:solidFill>
                            <a:srgbClr val="00446B"/>
                          </a:solidFill>
                          <a:latin typeface="Arial Narrow" panose="020B0606020202030204" pitchFamily="34" charset="0"/>
                        </a:rPr>
                        <a:t>REGIÓN ANDINA</a:t>
                      </a:r>
                      <a:endParaRPr lang="es-CO" sz="1400" b="1" dirty="0">
                        <a:solidFill>
                          <a:srgbClr val="00446B"/>
                        </a:solidFill>
                        <a:latin typeface="Arial Narrow" panose="020B0606020202030204" pitchFamily="34" charset="0"/>
                      </a:endParaRPr>
                    </a:p>
                  </a:txBody>
                  <a:tcPr marL="91421" marR="91421" marT="45685" marB="45685">
                    <a:lnL w="12700" cmpd="sng">
                      <a:solidFill>
                        <a:sysClr val="window" lastClr="FFFFFF">
                          <a:lumMod val="65000"/>
                        </a:sysClr>
                      </a:solidFill>
                      <a:prstDash val="solid"/>
                    </a:lnL>
                    <a:lnR w="12700" cmpd="sng">
                      <a:solidFill>
                        <a:sysClr val="window" lastClr="FFFFFF">
                          <a:lumMod val="65000"/>
                        </a:sysClr>
                      </a:solidFill>
                      <a:prstDash val="soli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s-CO"/>
                    </a:p>
                  </a:txBody>
                  <a:tcPr/>
                </a:tc>
                <a:extLst>
                  <a:ext uri="{0D108BD9-81ED-4DB2-BD59-A6C34878D82A}"/>
                </a:extLst>
              </a:tr>
              <a:tr h="219818">
                <a:tc rowSpan="2">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indent="0" algn="ctr"/>
                      <a:r>
                        <a:rPr lang="es-CO" sz="1100" b="1" dirty="0" smtClean="0">
                          <a:solidFill>
                            <a:schemeClr val="tx1"/>
                          </a:solidFill>
                          <a:effectLst/>
                          <a:latin typeface="Arial Narrow" panose="020B0606020202030204" pitchFamily="34" charset="0"/>
                        </a:rPr>
                        <a:t>ALERTA NARANJA</a:t>
                      </a:r>
                      <a:endParaRPr lang="es-CO" sz="1100" b="1" dirty="0">
                        <a:solidFill>
                          <a:schemeClr val="tx1"/>
                        </a:solidFill>
                        <a:effectLst/>
                        <a:latin typeface="Arial Narrow" panose="020B0606020202030204" pitchFamily="34" charset="0"/>
                      </a:endParaRPr>
                    </a:p>
                  </a:txBody>
                  <a:tcPr marL="91421" marR="91421" marT="45685" marB="45685"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mpd="sng">
                      <a:solidFill>
                        <a:sysClr val="window" lastClr="FFFFFF">
                          <a:lumMod val="65000"/>
                        </a:sysClr>
                      </a:solidFill>
                      <a:prstDash val="solid"/>
                    </a:lnB>
                    <a:lnTlToBr w="12700" cmpd="sng">
                      <a:noFill/>
                      <a:prstDash val="solid"/>
                    </a:lnTlToBr>
                    <a:lnBlToTr w="12700" cmpd="sng">
                      <a:noFill/>
                      <a:prstDash val="solid"/>
                    </a:lnBlToTr>
                    <a:solidFill>
                      <a:srgbClr val="FE953C"/>
                    </a:solidFill>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ctr"/>
                      <a:r>
                        <a:rPr lang="es-CO" sz="1100" b="1" dirty="0" smtClean="0">
                          <a:latin typeface="Arial Narrow" panose="020B0606020202030204" pitchFamily="34" charset="0"/>
                        </a:rPr>
                        <a:t>SITIOS</a:t>
                      </a:r>
                      <a:r>
                        <a:rPr lang="es-CO" sz="1100" b="1" baseline="0" dirty="0" smtClean="0">
                          <a:latin typeface="Arial Narrow" panose="020B0606020202030204" pitchFamily="34" charset="0"/>
                        </a:rPr>
                        <a:t> PARA LOS CUALES SE GENERA LA ALERTA</a:t>
                      </a:r>
                      <a:endParaRPr lang="es-CO" sz="1100" b="1" dirty="0">
                        <a:latin typeface="Arial Narrow" panose="020B0606020202030204" pitchFamily="34" charset="0"/>
                      </a:endParaRPr>
                    </a:p>
                  </a:txBody>
                  <a:tcPr marL="91421" marR="91421" marT="45685" marB="45685">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r h="732404">
                <a:tc vMerge="1">
                  <a:txBody>
                    <a:bodyPr/>
                    <a:lstStyle/>
                    <a:p>
                      <a:endParaRPr lang="es-CO"/>
                    </a:p>
                  </a:txBody>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marR="0" indent="0" algn="just" defTabSz="648035" rtl="0" eaLnBrk="1" fontAlgn="auto" latinLnBrk="0" hangingPunct="1">
                        <a:lnSpc>
                          <a:spcPct val="100000"/>
                        </a:lnSpc>
                        <a:spcBef>
                          <a:spcPts val="0"/>
                        </a:spcBef>
                        <a:spcAft>
                          <a:spcPts val="0"/>
                        </a:spcAft>
                        <a:buClrTx/>
                        <a:buSzTx/>
                        <a:buFontTx/>
                        <a:buNone/>
                        <a:tabLst/>
                        <a:defRPr/>
                      </a:pPr>
                      <a:r>
                        <a:rPr lang="es-CO" sz="1050" b="1" kern="1200" baseline="0" dirty="0" smtClean="0">
                          <a:solidFill>
                            <a:schemeClr val="tx1"/>
                          </a:solidFill>
                          <a:latin typeface="Arial Narrow" panose="020B0606020202030204" pitchFamily="34" charset="0"/>
                          <a:ea typeface="+mn-ea"/>
                          <a:cs typeface="+mn-cs"/>
                        </a:rPr>
                        <a:t>ANTIOQUIA: </a:t>
                      </a:r>
                      <a:r>
                        <a:rPr lang="es-CO" sz="1050" b="0" kern="1200" baseline="0" dirty="0" smtClean="0">
                          <a:solidFill>
                            <a:schemeClr val="tx1"/>
                          </a:solidFill>
                          <a:latin typeface="Arial Narrow" panose="020B0606020202030204" pitchFamily="34" charset="0"/>
                          <a:ea typeface="+mn-ea"/>
                          <a:cs typeface="+mn-cs"/>
                        </a:rPr>
                        <a:t>Angostura, Anorí, Briceño, Campamento, Gómez Plata, Ituango, Valdivia, Vegachí, Yalí y Yarumal.</a:t>
                      </a:r>
                    </a:p>
                    <a:p>
                      <a:pPr marL="0" marR="0" indent="0" algn="just" defTabSz="648035" rtl="0" eaLnBrk="1" fontAlgn="auto" latinLnBrk="0" hangingPunct="1">
                        <a:lnSpc>
                          <a:spcPct val="100000"/>
                        </a:lnSpc>
                        <a:spcBef>
                          <a:spcPts val="0"/>
                        </a:spcBef>
                        <a:spcAft>
                          <a:spcPts val="0"/>
                        </a:spcAft>
                        <a:buClrTx/>
                        <a:buSzTx/>
                        <a:buFontTx/>
                        <a:buNone/>
                        <a:tabLst/>
                        <a:defRPr/>
                      </a:pPr>
                      <a:r>
                        <a:rPr lang="es-CO" sz="1050" b="1" kern="1200" baseline="0" dirty="0" smtClean="0">
                          <a:solidFill>
                            <a:schemeClr val="tx1"/>
                          </a:solidFill>
                          <a:latin typeface="Arial Narrow" panose="020B0606020202030204" pitchFamily="34" charset="0"/>
                          <a:ea typeface="+mn-ea"/>
                          <a:cs typeface="+mn-cs"/>
                        </a:rPr>
                        <a:t>BOYACÁ: </a:t>
                      </a:r>
                      <a:r>
                        <a:rPr lang="es-CO" sz="1050" b="0" kern="1200" baseline="0" dirty="0" smtClean="0">
                          <a:solidFill>
                            <a:schemeClr val="tx1"/>
                          </a:solidFill>
                          <a:latin typeface="Arial Narrow" panose="020B0606020202030204" pitchFamily="34" charset="0"/>
                          <a:ea typeface="+mn-ea"/>
                          <a:cs typeface="+mn-cs"/>
                        </a:rPr>
                        <a:t>Cubará</a:t>
                      </a:r>
                    </a:p>
                    <a:p>
                      <a:pPr marL="0" marR="0" indent="0" algn="just" defTabSz="648035" rtl="0" eaLnBrk="1" fontAlgn="auto" latinLnBrk="0" hangingPunct="1">
                        <a:lnSpc>
                          <a:spcPct val="100000"/>
                        </a:lnSpc>
                        <a:spcBef>
                          <a:spcPts val="0"/>
                        </a:spcBef>
                        <a:spcAft>
                          <a:spcPts val="0"/>
                        </a:spcAft>
                        <a:buClrTx/>
                        <a:buSzTx/>
                        <a:buFontTx/>
                        <a:buNone/>
                        <a:tabLst/>
                        <a:defRPr/>
                      </a:pPr>
                      <a:r>
                        <a:rPr lang="pt-BR" sz="1050" b="1" i="0" kern="1200" baseline="0" dirty="0" smtClean="0">
                          <a:solidFill>
                            <a:schemeClr val="tx1"/>
                          </a:solidFill>
                          <a:effectLst/>
                          <a:latin typeface="Arial Narrow" panose="020B0606020202030204" pitchFamily="34" charset="0"/>
                          <a:ea typeface="+mn-ea"/>
                          <a:cs typeface="+mn-cs"/>
                        </a:rPr>
                        <a:t>CUNDINAMARCA: </a:t>
                      </a:r>
                      <a:r>
                        <a:rPr lang="pt-BR" sz="1050" b="0" i="0" kern="1200" baseline="0" dirty="0" smtClean="0">
                          <a:solidFill>
                            <a:schemeClr val="tx1"/>
                          </a:solidFill>
                          <a:effectLst/>
                          <a:latin typeface="Arial Narrow" panose="020B0606020202030204" pitchFamily="34" charset="0"/>
                          <a:ea typeface="+mn-ea"/>
                          <a:cs typeface="+mn-cs"/>
                        </a:rPr>
                        <a:t>Caparrapí, Guayabetal, Topaipí y Yacopí.</a:t>
                      </a:r>
                    </a:p>
                    <a:p>
                      <a:pPr marL="0" marR="0" indent="0" algn="just" defTabSz="648035" rtl="0" eaLnBrk="1" fontAlgn="auto" latinLnBrk="0" hangingPunct="1">
                        <a:lnSpc>
                          <a:spcPct val="100000"/>
                        </a:lnSpc>
                        <a:spcBef>
                          <a:spcPts val="0"/>
                        </a:spcBef>
                        <a:spcAft>
                          <a:spcPts val="0"/>
                        </a:spcAft>
                        <a:buClrTx/>
                        <a:buSzTx/>
                        <a:buFontTx/>
                        <a:buNone/>
                        <a:tabLst/>
                        <a:defRPr/>
                      </a:pPr>
                      <a:r>
                        <a:rPr lang="pt-BR" sz="1050" b="1" i="0" kern="1200" baseline="0" dirty="0" smtClean="0">
                          <a:solidFill>
                            <a:schemeClr val="tx1"/>
                          </a:solidFill>
                          <a:effectLst/>
                          <a:latin typeface="Arial Narrow" panose="020B0606020202030204" pitchFamily="34" charset="0"/>
                          <a:ea typeface="+mn-ea"/>
                          <a:cs typeface="+mn-cs"/>
                        </a:rPr>
                        <a:t>SANTANDER: </a:t>
                      </a:r>
                      <a:r>
                        <a:rPr lang="es-CO" sz="1050" b="0" i="0" kern="1200" baseline="0" dirty="0" smtClean="0">
                          <a:solidFill>
                            <a:schemeClr val="tx1"/>
                          </a:solidFill>
                          <a:effectLst/>
                          <a:latin typeface="Arial Narrow" panose="020B0606020202030204" pitchFamily="34" charset="0"/>
                          <a:ea typeface="+mn-ea"/>
                          <a:cs typeface="+mn-cs"/>
                        </a:rPr>
                        <a:t>Coromoro y Encino.</a:t>
                      </a:r>
                    </a:p>
                    <a:p>
                      <a:pPr marL="0" marR="0" indent="0" algn="just" defTabSz="648035" rtl="0" eaLnBrk="1" fontAlgn="auto" latinLnBrk="0" hangingPunct="1">
                        <a:lnSpc>
                          <a:spcPct val="100000"/>
                        </a:lnSpc>
                        <a:spcBef>
                          <a:spcPts val="0"/>
                        </a:spcBef>
                        <a:spcAft>
                          <a:spcPts val="0"/>
                        </a:spcAft>
                        <a:buClrTx/>
                        <a:buSzTx/>
                        <a:buFontTx/>
                        <a:buNone/>
                        <a:tabLst/>
                        <a:defRPr/>
                      </a:pPr>
                      <a:r>
                        <a:rPr lang="pt-BR" sz="1050" b="1" i="0" kern="1200" baseline="0" dirty="0" smtClean="0">
                          <a:solidFill>
                            <a:schemeClr val="tx1"/>
                          </a:solidFill>
                          <a:effectLst/>
                          <a:latin typeface="Arial Narrow" panose="020B0606020202030204" pitchFamily="34" charset="0"/>
                          <a:ea typeface="+mn-ea"/>
                          <a:cs typeface="+mn-cs"/>
                        </a:rPr>
                        <a:t>NOR</a:t>
                      </a:r>
                      <a:r>
                        <a:rPr lang="es-CO" sz="1050" b="1" dirty="0" smtClean="0">
                          <a:latin typeface="Arial Narrow" panose="020B0606020202030204" pitchFamily="34" charset="0"/>
                        </a:rPr>
                        <a:t>TE DE SANTANDER</a:t>
                      </a:r>
                      <a:r>
                        <a:rPr lang="es-CO" sz="1050" b="0" dirty="0" smtClean="0">
                          <a:latin typeface="Arial Narrow" panose="020B0606020202030204" pitchFamily="34" charset="0"/>
                        </a:rPr>
                        <a:t>:</a:t>
                      </a:r>
                      <a:r>
                        <a:rPr lang="es-CO" sz="1050" b="0" baseline="0" dirty="0" smtClean="0">
                          <a:latin typeface="Arial Narrow" panose="020B0606020202030204" pitchFamily="34" charset="0"/>
                        </a:rPr>
                        <a:t> </a:t>
                      </a:r>
                      <a:r>
                        <a:rPr lang="es-ES" sz="1050" b="0" i="0" kern="1200" baseline="0" dirty="0" smtClean="0">
                          <a:solidFill>
                            <a:schemeClr val="tx1"/>
                          </a:solidFill>
                          <a:effectLst/>
                          <a:latin typeface="Arial Narrow" panose="020B0606020202030204" pitchFamily="34" charset="0"/>
                          <a:ea typeface="+mn-ea"/>
                          <a:cs typeface="+mn-cs"/>
                        </a:rPr>
                        <a:t>Chitagá y </a:t>
                      </a:r>
                      <a:r>
                        <a:rPr lang="es-CO" sz="1050" b="0" i="0" kern="1200" baseline="0" dirty="0" smtClean="0">
                          <a:solidFill>
                            <a:schemeClr val="tx1"/>
                          </a:solidFill>
                          <a:effectLst/>
                          <a:latin typeface="Arial Narrow" panose="020B0606020202030204" pitchFamily="34" charset="0"/>
                          <a:ea typeface="+mn-ea"/>
                          <a:cs typeface="+mn-cs"/>
                        </a:rPr>
                        <a:t>Toledo</a:t>
                      </a:r>
                    </a:p>
                  </a:txBody>
                  <a:tcPr marL="91421" marR="91421" marT="45685" marB="45685">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bl>
          </a:graphicData>
        </a:graphic>
      </p:graphicFrame>
      <p:graphicFrame>
        <p:nvGraphicFramePr>
          <p:cNvPr id="4" name="Tabla 3"/>
          <p:cNvGraphicFramePr>
            <a:graphicFrameLocks noGrp="1"/>
          </p:cNvGraphicFramePr>
          <p:nvPr>
            <p:extLst>
              <p:ext uri="{D42A27DB-BD31-4B8C-83A1-F6EECF244321}">
                <p14:modId xmlns:p14="http://schemas.microsoft.com/office/powerpoint/2010/main" val="2619425792"/>
              </p:ext>
            </p:extLst>
          </p:nvPr>
        </p:nvGraphicFramePr>
        <p:xfrm>
          <a:off x="415246" y="3834136"/>
          <a:ext cx="5760640" cy="842778"/>
        </p:xfrm>
        <a:graphic>
          <a:graphicData uri="http://schemas.openxmlformats.org/drawingml/2006/table">
            <a:tbl>
              <a:tblPr/>
              <a:tblGrid>
                <a:gridCol w="948061">
                  <a:extLst>
                    <a:ext uri="{9D8B030D-6E8A-4147-A177-3AD203B41FA5}"/>
                  </a:extLst>
                </a:gridCol>
                <a:gridCol w="4812579">
                  <a:extLst>
                    <a:ext uri="{9D8B030D-6E8A-4147-A177-3AD203B41FA5}"/>
                  </a:extLst>
                </a:gridCol>
              </a:tblGrid>
              <a:tr h="199743">
                <a:tc gridSpan="2">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ctr"/>
                      <a:r>
                        <a:rPr lang="es-CO" sz="1400" b="1" dirty="0" smtClean="0">
                          <a:solidFill>
                            <a:srgbClr val="00446B"/>
                          </a:solidFill>
                          <a:latin typeface="Arial Narrow" panose="020B0606020202030204" pitchFamily="34" charset="0"/>
                        </a:rPr>
                        <a:t>REGIÓN DE LA ORINOQUIA</a:t>
                      </a:r>
                      <a:endParaRPr lang="es-CO" sz="1400" b="1" dirty="0">
                        <a:solidFill>
                          <a:srgbClr val="00446B"/>
                        </a:solidFill>
                        <a:latin typeface="Arial Narrow" panose="020B0606020202030204" pitchFamily="34" charset="0"/>
                      </a:endParaRPr>
                    </a:p>
                  </a:txBody>
                  <a:tcPr marL="91421" marR="91421" marT="45812" marB="45812">
                    <a:lnL w="12700" cmpd="sng">
                      <a:solidFill>
                        <a:sysClr val="window" lastClr="FFFFFF">
                          <a:lumMod val="65000"/>
                        </a:sysClr>
                      </a:solidFill>
                      <a:prstDash val="solid"/>
                    </a:lnL>
                    <a:lnR w="12700" cmpd="sng">
                      <a:solidFill>
                        <a:sysClr val="window" lastClr="FFFFFF">
                          <a:lumMod val="65000"/>
                        </a:sysClr>
                      </a:solidFill>
                      <a:prstDash val="soli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s-CO"/>
                    </a:p>
                  </a:txBody>
                  <a:tcPr/>
                </a:tc>
                <a:extLst>
                  <a:ext uri="{0D108BD9-81ED-4DB2-BD59-A6C34878D82A}"/>
                </a:extLst>
              </a:tr>
              <a:tr h="169799">
                <a:tc rowSpan="2">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indent="0" algn="ctr"/>
                      <a:r>
                        <a:rPr lang="es-CO" sz="1100" b="1" dirty="0" smtClean="0">
                          <a:solidFill>
                            <a:schemeClr val="tx1"/>
                          </a:solidFill>
                          <a:effectLst/>
                          <a:latin typeface="Arial Narrow" panose="020B0606020202030204" pitchFamily="34" charset="0"/>
                        </a:rPr>
                        <a:t>ALERTA NARANJA</a:t>
                      </a:r>
                      <a:endParaRPr lang="es-CO" sz="1100" b="1" dirty="0">
                        <a:solidFill>
                          <a:schemeClr val="tx1"/>
                        </a:solidFill>
                        <a:effectLst/>
                        <a:latin typeface="Arial Narrow" panose="020B0606020202030204" pitchFamily="34" charset="0"/>
                      </a:endParaRPr>
                    </a:p>
                  </a:txBody>
                  <a:tcPr marL="91421" marR="91421" marT="45812" marB="45812"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mpd="sng">
                      <a:solidFill>
                        <a:sysClr val="window" lastClr="FFFFFF">
                          <a:lumMod val="65000"/>
                        </a:sysClr>
                      </a:solidFill>
                      <a:prstDash val="solid"/>
                    </a:lnB>
                    <a:lnTlToBr w="12700" cmpd="sng">
                      <a:noFill/>
                      <a:prstDash val="solid"/>
                    </a:lnTlToBr>
                    <a:lnBlToTr w="12700" cmpd="sng">
                      <a:noFill/>
                      <a:prstDash val="solid"/>
                    </a:lnBlToTr>
                    <a:solidFill>
                      <a:srgbClr val="FE953C"/>
                    </a:solidFill>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ctr"/>
                      <a:r>
                        <a:rPr lang="es-CO" sz="1100" b="1" dirty="0" smtClean="0">
                          <a:latin typeface="Arial Narrow" panose="020B0606020202030204" pitchFamily="34" charset="0"/>
                        </a:rPr>
                        <a:t>SITIOS</a:t>
                      </a:r>
                      <a:r>
                        <a:rPr lang="es-CO" sz="1100" b="1" baseline="0" dirty="0" smtClean="0">
                          <a:latin typeface="Arial Narrow" panose="020B0606020202030204" pitchFamily="34" charset="0"/>
                        </a:rPr>
                        <a:t> PARA LOS CUALES SE GENERA LA ALERTA</a:t>
                      </a:r>
                      <a:endParaRPr lang="es-CO" sz="1100" b="1" dirty="0">
                        <a:latin typeface="Arial Narrow" panose="020B0606020202030204" pitchFamily="34" charset="0"/>
                      </a:endParaRPr>
                    </a:p>
                  </a:txBody>
                  <a:tcPr marL="91421" marR="91421" marT="45812" marB="45812">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r h="278530">
                <a:tc vMerge="1">
                  <a:txBody>
                    <a:bodyPr/>
                    <a:lstStyle/>
                    <a:p>
                      <a:endParaRPr lang="es-CO"/>
                    </a:p>
                  </a:txBody>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just" defTabSz="648035">
                        <a:defRPr/>
                      </a:pPr>
                      <a:r>
                        <a:rPr lang="es-CO" sz="1050" b="1" dirty="0" smtClean="0">
                          <a:latin typeface="Arial Narrow" panose="020B0606020202030204" pitchFamily="34" charset="0"/>
                        </a:rPr>
                        <a:t>META</a:t>
                      </a:r>
                      <a:r>
                        <a:rPr lang="es-CO" sz="1050" dirty="0" smtClean="0">
                          <a:latin typeface="Arial Narrow" panose="020B0606020202030204" pitchFamily="34" charset="0"/>
                        </a:rPr>
                        <a:t>: Acacías, Cubarral, El Calvario, Restrepo y Villavicencio.</a:t>
                      </a:r>
                    </a:p>
                  </a:txBody>
                  <a:tcPr marL="91421" marR="91421" marT="45812" marB="45812">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bl>
          </a:graphicData>
        </a:graphic>
      </p:graphicFrame>
      <p:graphicFrame>
        <p:nvGraphicFramePr>
          <p:cNvPr id="5" name="Tabla 4"/>
          <p:cNvGraphicFramePr>
            <a:graphicFrameLocks noGrp="1"/>
          </p:cNvGraphicFramePr>
          <p:nvPr>
            <p:extLst>
              <p:ext uri="{D42A27DB-BD31-4B8C-83A1-F6EECF244321}">
                <p14:modId xmlns:p14="http://schemas.microsoft.com/office/powerpoint/2010/main" val="4057062726"/>
              </p:ext>
            </p:extLst>
          </p:nvPr>
        </p:nvGraphicFramePr>
        <p:xfrm>
          <a:off x="359767" y="5274295"/>
          <a:ext cx="5760639" cy="1295274"/>
        </p:xfrm>
        <a:graphic>
          <a:graphicData uri="http://schemas.openxmlformats.org/drawingml/2006/table">
            <a:tbl>
              <a:tblPr/>
              <a:tblGrid>
                <a:gridCol w="936211">
                  <a:extLst>
                    <a:ext uri="{9D8B030D-6E8A-4147-A177-3AD203B41FA5}"/>
                  </a:extLst>
                </a:gridCol>
                <a:gridCol w="4824428">
                  <a:extLst>
                    <a:ext uri="{9D8B030D-6E8A-4147-A177-3AD203B41FA5}"/>
                  </a:extLst>
                </a:gridCol>
              </a:tblGrid>
              <a:tr h="217943">
                <a:tc gridSpan="2">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ctr"/>
                      <a:r>
                        <a:rPr lang="es-CO" sz="1400" b="1" dirty="0" smtClean="0">
                          <a:solidFill>
                            <a:srgbClr val="00446B"/>
                          </a:solidFill>
                          <a:latin typeface="Arial Narrow" panose="020B0606020202030204" pitchFamily="34" charset="0"/>
                        </a:rPr>
                        <a:t>REGIÓN PACIFICA</a:t>
                      </a:r>
                      <a:endParaRPr lang="es-CO" sz="1400" b="1" dirty="0">
                        <a:solidFill>
                          <a:srgbClr val="00446B"/>
                        </a:solidFill>
                        <a:latin typeface="Arial Narrow" panose="020B0606020202030204" pitchFamily="34" charset="0"/>
                      </a:endParaRPr>
                    </a:p>
                  </a:txBody>
                  <a:tcPr marL="91421" marR="91421" marT="45699" marB="45699">
                    <a:lnL w="12700" cmpd="sng">
                      <a:solidFill>
                        <a:sysClr val="window" lastClr="FFFFFF">
                          <a:lumMod val="65000"/>
                        </a:sysClr>
                      </a:solidFill>
                      <a:prstDash val="solid"/>
                    </a:lnL>
                    <a:lnR w="12700" cmpd="sng">
                      <a:solidFill>
                        <a:sysClr val="window" lastClr="FFFFFF">
                          <a:lumMod val="65000"/>
                        </a:sysClr>
                      </a:solidFill>
                      <a:prstDash val="soli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s-CO"/>
                    </a:p>
                  </a:txBody>
                  <a:tcPr/>
                </a:tc>
                <a:extLst>
                  <a:ext uri="{0D108BD9-81ED-4DB2-BD59-A6C34878D82A}"/>
                </a:extLst>
              </a:tr>
              <a:tr h="188990">
                <a:tc rowSpan="2">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indent="0" algn="ctr"/>
                      <a:r>
                        <a:rPr lang="es-CO" sz="1100" b="1" dirty="0" smtClean="0">
                          <a:solidFill>
                            <a:schemeClr val="tx1"/>
                          </a:solidFill>
                          <a:effectLst/>
                          <a:latin typeface="Arial Narrow" panose="020B0606020202030204" pitchFamily="34" charset="0"/>
                        </a:rPr>
                        <a:t>ALERTA NARANJA</a:t>
                      </a:r>
                      <a:endParaRPr lang="es-CO" sz="1100" b="1" dirty="0">
                        <a:solidFill>
                          <a:schemeClr val="tx1"/>
                        </a:solidFill>
                        <a:effectLst/>
                        <a:latin typeface="Arial Narrow" panose="020B0606020202030204" pitchFamily="34" charset="0"/>
                      </a:endParaRPr>
                    </a:p>
                  </a:txBody>
                  <a:tcPr marL="91421" marR="91421" marT="45699" marB="45699"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mpd="sng">
                      <a:solidFill>
                        <a:sysClr val="window" lastClr="FFFFFF">
                          <a:lumMod val="65000"/>
                        </a:sysClr>
                      </a:solidFill>
                      <a:prstDash val="solid"/>
                    </a:lnB>
                    <a:lnTlToBr w="12700" cmpd="sng">
                      <a:noFill/>
                      <a:prstDash val="solid"/>
                    </a:lnTlToBr>
                    <a:lnBlToTr w="12700" cmpd="sng">
                      <a:noFill/>
                      <a:prstDash val="solid"/>
                    </a:lnBlToTr>
                    <a:solidFill>
                      <a:srgbClr val="FE953C"/>
                    </a:solidFill>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ctr"/>
                      <a:r>
                        <a:rPr lang="es-CO" sz="1100" b="1" dirty="0" smtClean="0">
                          <a:latin typeface="Arial Narrow" panose="020B0606020202030204" pitchFamily="34" charset="0"/>
                        </a:rPr>
                        <a:t>SITIOS</a:t>
                      </a:r>
                      <a:r>
                        <a:rPr lang="es-CO" sz="1100" b="1" baseline="0" dirty="0" smtClean="0">
                          <a:latin typeface="Arial Narrow" panose="020B0606020202030204" pitchFamily="34" charset="0"/>
                        </a:rPr>
                        <a:t> PARA LOS CUALES SE GENERA LA ALERTA</a:t>
                      </a:r>
                      <a:endParaRPr lang="es-CO" sz="1100" b="1" dirty="0">
                        <a:latin typeface="Arial Narrow" panose="020B0606020202030204" pitchFamily="34" charset="0"/>
                      </a:endParaRPr>
                    </a:p>
                  </a:txBody>
                  <a:tcPr marL="91421" marR="91421" marT="45699" marB="45699">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r h="673187">
                <a:tc vMerge="1">
                  <a:txBody>
                    <a:bodyPr/>
                    <a:lstStyle/>
                    <a:p>
                      <a:endParaRPr lang="es-CO"/>
                    </a:p>
                  </a:txBody>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marR="0" indent="0" algn="just" defTabSz="648035" rtl="0" eaLnBrk="1" fontAlgn="auto" latinLnBrk="0" hangingPunct="1">
                        <a:lnSpc>
                          <a:spcPct val="100000"/>
                        </a:lnSpc>
                        <a:spcBef>
                          <a:spcPts val="0"/>
                        </a:spcBef>
                        <a:spcAft>
                          <a:spcPts val="0"/>
                        </a:spcAft>
                        <a:buClrTx/>
                        <a:buSzTx/>
                        <a:buFontTx/>
                        <a:buNone/>
                        <a:tabLst/>
                        <a:defRPr/>
                      </a:pPr>
                      <a:r>
                        <a:rPr lang="es-CO" sz="1050" b="1" i="0" kern="1200" baseline="0" dirty="0" smtClean="0">
                          <a:solidFill>
                            <a:schemeClr val="tx1"/>
                          </a:solidFill>
                          <a:effectLst/>
                          <a:latin typeface="Arial Narrow" panose="020B0606020202030204" pitchFamily="34" charset="0"/>
                          <a:ea typeface="+mn-ea"/>
                          <a:cs typeface="+mn-cs"/>
                        </a:rPr>
                        <a:t>CHOCÓ: </a:t>
                      </a:r>
                      <a:r>
                        <a:rPr lang="es-CO" sz="1050" b="0" i="0" kern="1200" baseline="0" dirty="0" smtClean="0">
                          <a:solidFill>
                            <a:schemeClr val="tx1"/>
                          </a:solidFill>
                          <a:effectLst/>
                          <a:latin typeface="Arial Narrow" panose="020B0606020202030204" pitchFamily="34" charset="0"/>
                          <a:ea typeface="+mn-ea"/>
                          <a:cs typeface="+mn-cs"/>
                        </a:rPr>
                        <a:t>Condoto, Istmina, Medio Baudó(Boca de Pepé), Medio San Juan (Andagoya) y Rio Iró (Santa Rita).</a:t>
                      </a:r>
                    </a:p>
                    <a:p>
                      <a:pPr marL="0" marR="0" indent="0" algn="just" defTabSz="648035" rtl="0" eaLnBrk="1" fontAlgn="auto" latinLnBrk="0" hangingPunct="1">
                        <a:lnSpc>
                          <a:spcPct val="100000"/>
                        </a:lnSpc>
                        <a:spcBef>
                          <a:spcPts val="0"/>
                        </a:spcBef>
                        <a:spcAft>
                          <a:spcPts val="0"/>
                        </a:spcAft>
                        <a:buClrTx/>
                        <a:buSzTx/>
                        <a:buFontTx/>
                        <a:buNone/>
                        <a:tabLst/>
                        <a:defRPr/>
                      </a:pPr>
                      <a:r>
                        <a:rPr lang="es-CO" sz="1050" b="1" i="0" kern="1200" baseline="0" dirty="0" smtClean="0">
                          <a:solidFill>
                            <a:schemeClr val="tx1"/>
                          </a:solidFill>
                          <a:effectLst/>
                          <a:latin typeface="Arial Narrow" panose="020B0606020202030204" pitchFamily="34" charset="0"/>
                          <a:ea typeface="+mn-ea"/>
                          <a:cs typeface="+mn-cs"/>
                        </a:rPr>
                        <a:t>NARIÑO:</a:t>
                      </a:r>
                      <a:r>
                        <a:rPr lang="es-CO" sz="1050" b="0" i="0" kern="1200" baseline="0" dirty="0" smtClean="0">
                          <a:solidFill>
                            <a:schemeClr val="tx1"/>
                          </a:solidFill>
                          <a:effectLst/>
                          <a:latin typeface="Arial Narrow" panose="020B0606020202030204" pitchFamily="34" charset="0"/>
                          <a:ea typeface="+mn-ea"/>
                          <a:cs typeface="+mn-cs"/>
                        </a:rPr>
                        <a:t> </a:t>
                      </a:r>
                      <a:r>
                        <a:rPr lang="pt-BR" sz="1050" b="0" i="0" kern="1200" baseline="0" dirty="0" smtClean="0">
                          <a:solidFill>
                            <a:schemeClr val="tx1"/>
                          </a:solidFill>
                          <a:effectLst/>
                          <a:latin typeface="Arial Narrow" panose="020B0606020202030204" pitchFamily="34" charset="0"/>
                          <a:ea typeface="+mn-ea"/>
                          <a:cs typeface="+mn-cs"/>
                        </a:rPr>
                        <a:t>Francisco Pizarro (</a:t>
                      </a:r>
                      <a:r>
                        <a:rPr lang="pt-BR" sz="1050" b="0" i="0" kern="1200" baseline="0" dirty="0" err="1" smtClean="0">
                          <a:solidFill>
                            <a:schemeClr val="tx1"/>
                          </a:solidFill>
                          <a:effectLst/>
                          <a:latin typeface="Arial Narrow" panose="020B0606020202030204" pitchFamily="34" charset="0"/>
                          <a:ea typeface="+mn-ea"/>
                          <a:cs typeface="+mn-cs"/>
                        </a:rPr>
                        <a:t>Salahonda</a:t>
                      </a:r>
                      <a:r>
                        <a:rPr lang="pt-BR" sz="1050" b="0" i="0" kern="1200" baseline="0" dirty="0" smtClean="0">
                          <a:solidFill>
                            <a:schemeClr val="tx1"/>
                          </a:solidFill>
                          <a:effectLst/>
                          <a:latin typeface="Arial Narrow" panose="020B0606020202030204" pitchFamily="34" charset="0"/>
                          <a:ea typeface="+mn-ea"/>
                          <a:cs typeface="+mn-cs"/>
                        </a:rPr>
                        <a:t>), Roberto Payán (San José), Santa Bárbara (</a:t>
                      </a:r>
                      <a:r>
                        <a:rPr lang="pt-BR" sz="1050" b="0" i="0" kern="1200" baseline="0" dirty="0" err="1" smtClean="0">
                          <a:solidFill>
                            <a:schemeClr val="tx1"/>
                          </a:solidFill>
                          <a:effectLst/>
                          <a:latin typeface="Arial Narrow" panose="020B0606020202030204" pitchFamily="34" charset="0"/>
                          <a:ea typeface="+mn-ea"/>
                          <a:cs typeface="+mn-cs"/>
                        </a:rPr>
                        <a:t>Iscuandé</a:t>
                      </a:r>
                      <a:r>
                        <a:rPr lang="pt-BR" sz="1050" b="0" i="0" kern="1200" baseline="0" dirty="0" smtClean="0">
                          <a:solidFill>
                            <a:schemeClr val="tx1"/>
                          </a:solidFill>
                          <a:effectLst/>
                          <a:latin typeface="Arial Narrow" panose="020B0606020202030204" pitchFamily="34" charset="0"/>
                          <a:ea typeface="+mn-ea"/>
                          <a:cs typeface="+mn-cs"/>
                        </a:rPr>
                        <a:t>) y Tumaco.</a:t>
                      </a:r>
                    </a:p>
                  </a:txBody>
                  <a:tcPr marL="91421" marR="91421" marT="45699" marB="45699">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bl>
          </a:graphicData>
        </a:graphic>
      </p:graphicFrame>
    </p:spTree>
    <p:extLst>
      <p:ext uri="{BB962C8B-B14F-4D97-AF65-F5344CB8AC3E}">
        <p14:creationId xmlns:p14="http://schemas.microsoft.com/office/powerpoint/2010/main" val="135824457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CuadroTexto 20"/>
          <p:cNvSpPr txBox="1"/>
          <p:nvPr/>
        </p:nvSpPr>
        <p:spPr>
          <a:xfrm>
            <a:off x="4050087" y="549175"/>
            <a:ext cx="2264433" cy="846386"/>
          </a:xfrm>
          <a:prstGeom prst="rect">
            <a:avLst/>
          </a:prstGeom>
          <a:noFill/>
        </p:spPr>
        <p:txBody>
          <a:bodyPr wrap="square" rtlCol="0">
            <a:spAutoFit/>
          </a:bodyPr>
          <a:lstStyle/>
          <a:p>
            <a:pPr lvl="0"/>
            <a:r>
              <a:rPr lang="es-CO" sz="700" b="1" dirty="0" smtClean="0">
                <a:solidFill>
                  <a:srgbClr val="C00000"/>
                </a:solidFill>
                <a:latin typeface="Arial Narrow" panose="020B0606020202030204" pitchFamily="34" charset="0"/>
                <a:cs typeface="Arial" panose="020B0604020202020204" pitchFamily="34" charset="0"/>
              </a:rPr>
              <a:t>ALERTA ROJA</a:t>
            </a:r>
            <a:r>
              <a:rPr lang="es-CO" sz="700" dirty="0" smtClean="0">
                <a:solidFill>
                  <a:srgbClr val="C00000"/>
                </a:solidFill>
                <a:latin typeface="Arial Narrow" panose="020B0606020202030204" pitchFamily="34" charset="0"/>
                <a:cs typeface="Arial" panose="020B0604020202020204" pitchFamily="34" charset="0"/>
              </a:rPr>
              <a:t>:</a:t>
            </a:r>
          </a:p>
          <a:p>
            <a:pPr lvl="0" algn="just"/>
            <a:r>
              <a:rPr lang="es-CO" sz="700" dirty="0">
                <a:solidFill>
                  <a:schemeClr val="bg1">
                    <a:lumMod val="50000"/>
                  </a:schemeClr>
                </a:solidFill>
                <a:latin typeface="Arial Narrow" panose="020B0606020202030204" pitchFamily="34" charset="0"/>
              </a:rPr>
              <a:t>Amenaza alta a muy alta por deslizamientos de tierra detonados por lluvias, localizados en los siguientes municipios</a:t>
            </a:r>
            <a:r>
              <a:rPr lang="es-CO" sz="700" dirty="0" smtClean="0">
                <a:solidFill>
                  <a:schemeClr val="bg1">
                    <a:lumMod val="50000"/>
                  </a:schemeClr>
                </a:solidFill>
                <a:latin typeface="Arial Narrow" panose="020B0606020202030204" pitchFamily="34" charset="0"/>
              </a:rPr>
              <a:t>:</a:t>
            </a:r>
          </a:p>
          <a:p>
            <a:pPr lvl="0" algn="just"/>
            <a:endParaRPr lang="es-CO" sz="700" dirty="0" smtClean="0">
              <a:solidFill>
                <a:prstClr val="black"/>
              </a:solidFill>
              <a:latin typeface="Arial Narrow" panose="020B0606020202030204" pitchFamily="34" charset="0"/>
            </a:endParaRPr>
          </a:p>
          <a:p>
            <a:pPr lvl="0"/>
            <a:r>
              <a:rPr lang="es-CO" sz="700" b="1" dirty="0">
                <a:solidFill>
                  <a:srgbClr val="F65800"/>
                </a:solidFill>
                <a:latin typeface="Arial Narrow" panose="020B0606020202030204" pitchFamily="34" charset="0"/>
                <a:cs typeface="Arial" panose="020B0604020202020204" pitchFamily="34" charset="0"/>
              </a:rPr>
              <a:t>ALERTA NARANJA</a:t>
            </a:r>
            <a:r>
              <a:rPr lang="es-CO" sz="700" dirty="0">
                <a:solidFill>
                  <a:srgbClr val="F65800"/>
                </a:solidFill>
                <a:latin typeface="Arial Narrow" panose="020B0606020202030204" pitchFamily="34" charset="0"/>
                <a:cs typeface="Arial" panose="020B0604020202020204" pitchFamily="34" charset="0"/>
              </a:rPr>
              <a:t>:</a:t>
            </a:r>
          </a:p>
          <a:p>
            <a:pPr lvl="0" algn="just"/>
            <a:r>
              <a:rPr lang="es-CO" sz="700" dirty="0">
                <a:solidFill>
                  <a:schemeClr val="bg1">
                    <a:lumMod val="50000"/>
                  </a:schemeClr>
                </a:solidFill>
                <a:latin typeface="Arial Narrow" panose="020B0606020202030204" pitchFamily="34" charset="0"/>
              </a:rPr>
              <a:t>Amenaza moderada por deslizamientos de tierra detonados por lluvias, localizados en los siguientes municipios:</a:t>
            </a:r>
            <a:endParaRPr lang="es-CO" sz="801" dirty="0">
              <a:solidFill>
                <a:schemeClr val="bg1">
                  <a:lumMod val="50000"/>
                </a:schemeClr>
              </a:solidFill>
              <a:latin typeface="Arial Narrow" panose="020B0606020202030204" pitchFamily="34" charset="0"/>
            </a:endParaRPr>
          </a:p>
        </p:txBody>
      </p:sp>
      <p:graphicFrame>
        <p:nvGraphicFramePr>
          <p:cNvPr id="3" name="Tabla 2"/>
          <p:cNvGraphicFramePr>
            <a:graphicFrameLocks noGrp="1"/>
          </p:cNvGraphicFramePr>
          <p:nvPr>
            <p:extLst>
              <p:ext uri="{D42A27DB-BD31-4B8C-83A1-F6EECF244321}">
                <p14:modId xmlns:p14="http://schemas.microsoft.com/office/powerpoint/2010/main" val="2628586117"/>
              </p:ext>
            </p:extLst>
          </p:nvPr>
        </p:nvGraphicFramePr>
        <p:xfrm>
          <a:off x="359767" y="3340263"/>
          <a:ext cx="5759450" cy="4015476"/>
        </p:xfrm>
        <a:graphic>
          <a:graphicData uri="http://schemas.openxmlformats.org/drawingml/2006/table">
            <a:tbl>
              <a:tblPr/>
              <a:tblGrid>
                <a:gridCol w="936016">
                  <a:extLst>
                    <a:ext uri="{9D8B030D-6E8A-4147-A177-3AD203B41FA5}"/>
                  </a:extLst>
                </a:gridCol>
                <a:gridCol w="4823434">
                  <a:extLst>
                    <a:ext uri="{9D8B030D-6E8A-4147-A177-3AD203B41FA5}"/>
                  </a:extLst>
                </a:gridCol>
              </a:tblGrid>
              <a:tr h="254041">
                <a:tc gridSpan="2">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ctr"/>
                      <a:r>
                        <a:rPr lang="es-CO" sz="1400" b="1" dirty="0" smtClean="0">
                          <a:solidFill>
                            <a:srgbClr val="00446B"/>
                          </a:solidFill>
                          <a:latin typeface="Arial Narrow" panose="020B0606020202030204" pitchFamily="34" charset="0"/>
                        </a:rPr>
                        <a:t>REGIÓN ANDINA</a:t>
                      </a:r>
                      <a:endParaRPr lang="es-CO" sz="1400" b="1" dirty="0">
                        <a:solidFill>
                          <a:srgbClr val="00446B"/>
                        </a:solidFill>
                        <a:latin typeface="Arial Narrow" panose="020B0606020202030204" pitchFamily="34" charset="0"/>
                      </a:endParaRPr>
                    </a:p>
                  </a:txBody>
                  <a:tcPr marL="91421" marR="91421" marT="45676" marB="45676">
                    <a:lnL w="12700" cmpd="sng">
                      <a:solidFill>
                        <a:sysClr val="window" lastClr="FFFFFF">
                          <a:lumMod val="65000"/>
                        </a:sysClr>
                      </a:solidFill>
                      <a:prstDash val="solid"/>
                    </a:lnL>
                    <a:lnR w="12700" cmpd="sng">
                      <a:solidFill>
                        <a:sysClr val="window" lastClr="FFFFFF">
                          <a:lumMod val="65000"/>
                        </a:sysClr>
                      </a:solidFill>
                      <a:prstDash val="soli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s-CO"/>
                    </a:p>
                  </a:txBody>
                  <a:tcPr/>
                </a:tc>
                <a:extLst>
                  <a:ext uri="{0D108BD9-81ED-4DB2-BD59-A6C34878D82A}"/>
                </a:extLst>
              </a:tr>
              <a:tr h="215924">
                <a:tc rowSpan="2">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indent="0" algn="ctr"/>
                      <a:r>
                        <a:rPr lang="es-CO" sz="1100" b="1" dirty="0" smtClean="0">
                          <a:solidFill>
                            <a:schemeClr val="tx1"/>
                          </a:solidFill>
                          <a:effectLst/>
                          <a:latin typeface="Arial Narrow" panose="020B0606020202030204" pitchFamily="34" charset="0"/>
                        </a:rPr>
                        <a:t>ALERTA AMARILLA</a:t>
                      </a:r>
                      <a:endParaRPr lang="es-CO" sz="1100" b="1" dirty="0">
                        <a:solidFill>
                          <a:schemeClr val="tx1"/>
                        </a:solidFill>
                        <a:effectLst/>
                        <a:latin typeface="Arial Narrow" panose="020B0606020202030204" pitchFamily="34" charset="0"/>
                      </a:endParaRPr>
                    </a:p>
                  </a:txBody>
                  <a:tcPr marL="91421" marR="91421" marT="45676" marB="45676"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mpd="sng">
                      <a:solidFill>
                        <a:sysClr val="window" lastClr="FFFFFF">
                          <a:lumMod val="65000"/>
                        </a:sysClr>
                      </a:solidFill>
                      <a:prstDash val="solid"/>
                    </a:lnB>
                    <a:lnTlToBr w="12700" cmpd="sng">
                      <a:noFill/>
                      <a:prstDash val="solid"/>
                    </a:lnTlToBr>
                    <a:lnBlToTr w="12700" cmpd="sng">
                      <a:noFill/>
                      <a:prstDash val="solid"/>
                    </a:lnBlToTr>
                    <a:solidFill>
                      <a:srgbClr val="FFFF00"/>
                    </a:solidFill>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ctr"/>
                      <a:r>
                        <a:rPr lang="es-CO" sz="1100" b="1" dirty="0" smtClean="0">
                          <a:latin typeface="Arial Narrow" panose="020B0606020202030204" pitchFamily="34" charset="0"/>
                        </a:rPr>
                        <a:t>SITIOS</a:t>
                      </a:r>
                      <a:r>
                        <a:rPr lang="es-CO" sz="1100" b="1" baseline="0" dirty="0" smtClean="0">
                          <a:latin typeface="Arial Narrow" panose="020B0606020202030204" pitchFamily="34" charset="0"/>
                        </a:rPr>
                        <a:t> PARA LOS CUALES SE GENERA LA ALERTA</a:t>
                      </a:r>
                      <a:endParaRPr lang="es-CO" sz="1100" b="1" dirty="0">
                        <a:latin typeface="Arial Narrow" panose="020B0606020202030204" pitchFamily="34" charset="0"/>
                      </a:endParaRPr>
                    </a:p>
                  </a:txBody>
                  <a:tcPr marL="91421" marR="91421" marT="45676" marB="45676">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r h="2050314">
                <a:tc vMerge="1">
                  <a:txBody>
                    <a:bodyPr/>
                    <a:lstStyle/>
                    <a:p>
                      <a:endParaRPr lang="es-CO"/>
                    </a:p>
                  </a:txBody>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marR="0" indent="0" algn="just" defTabSz="648035" rtl="0" eaLnBrk="1" fontAlgn="auto" latinLnBrk="0" hangingPunct="1">
                        <a:lnSpc>
                          <a:spcPct val="100000"/>
                        </a:lnSpc>
                        <a:spcBef>
                          <a:spcPts val="0"/>
                        </a:spcBef>
                        <a:spcAft>
                          <a:spcPts val="0"/>
                        </a:spcAft>
                        <a:buClrTx/>
                        <a:buSzTx/>
                        <a:buFontTx/>
                        <a:buNone/>
                        <a:tabLst/>
                        <a:defRPr/>
                      </a:pPr>
                      <a:r>
                        <a:rPr lang="es-CO" sz="1050" b="1" dirty="0" smtClean="0">
                          <a:latin typeface="Arial Narrow" panose="020B0606020202030204" pitchFamily="34" charset="0"/>
                        </a:rPr>
                        <a:t>ANTIOQUIA:</a:t>
                      </a:r>
                      <a:r>
                        <a:rPr lang="es-CO" sz="1050" b="1" baseline="0" dirty="0" smtClean="0">
                          <a:latin typeface="Arial Narrow" panose="020B0606020202030204" pitchFamily="34" charset="0"/>
                        </a:rPr>
                        <a:t> </a:t>
                      </a:r>
                      <a:r>
                        <a:rPr lang="es-CO" sz="1050" b="0" dirty="0" smtClean="0">
                          <a:latin typeface="Arial Narrow" panose="020B0606020202030204" pitchFamily="34" charset="0"/>
                        </a:rPr>
                        <a:t>Abejorral, Alejandría, Amagá, Amalfi, Andes, Angelópolis, Argelia, Armenia, Cáceres, Caldas, Cañasgordas, Caracolí, Caramanta, Carolina, Ciudad Bolívar, Concepción, Concordia, Dabeiba, Ebéjico, Fredonia, Frontino, Giraldo, Guadalupe, Guatapé, Heliconia, La Ceja, La Pintada, La Unión, Maceo, Medellín, Montebello, Nariño, Puerto Berrío, Puerto Nare, Puerto Triunfo, Remedios, Salgar, San Carlos, San Francisco, San Luis, San Rafael, San Roque, Santa Bárbara, Santa Fe de Antioquia, Santa Rosa de Osos, Santo Domingo, Segovia, Sonsón, Sopetrán, Tarazá, Tarso, Toledo, Uramita, Urrao, Venecia y Yolombó.</a:t>
                      </a:r>
                    </a:p>
                    <a:p>
                      <a:pPr marL="0" marR="0" indent="0" algn="just" defTabSz="648035" rtl="0" eaLnBrk="1" fontAlgn="auto" latinLnBrk="0" hangingPunct="1">
                        <a:lnSpc>
                          <a:spcPct val="100000"/>
                        </a:lnSpc>
                        <a:spcBef>
                          <a:spcPts val="0"/>
                        </a:spcBef>
                        <a:spcAft>
                          <a:spcPts val="0"/>
                        </a:spcAft>
                        <a:buClrTx/>
                        <a:buSzTx/>
                        <a:buFontTx/>
                        <a:buNone/>
                        <a:tabLst/>
                        <a:defRPr/>
                      </a:pPr>
                      <a:r>
                        <a:rPr lang="es-CO" sz="1050" b="1" dirty="0" smtClean="0">
                          <a:latin typeface="Arial Narrow" panose="020B0606020202030204" pitchFamily="34" charset="0"/>
                        </a:rPr>
                        <a:t>BOYACÀ: </a:t>
                      </a:r>
                      <a:r>
                        <a:rPr lang="es-CO" sz="1050" b="0" dirty="0" smtClean="0">
                          <a:latin typeface="Arial Narrow" panose="020B0606020202030204" pitchFamily="34" charset="0"/>
                        </a:rPr>
                        <a:t>Almeida, Aquitania, Berbeo, Betéitiva, Buenavista, Campohermoso, Chinavita, Chita, Chivor, Coper, Corrales, El Espino, Gámeza, Guicán, La Victoria, Labranzagrande, Macanal, Maripí, Miraflores, Mongua, Moniquirá, Muzo, Otanche, Pachavita, Páez, Pajarito, Panqueba, Pauna, Paya, Paz de Rio, Pesca, Pisba, Puerto Boyacá, Quípama, Rondón, Saboyá, San Joséde Pare, San Luis de Gaceno, San Pablo de Borbur, Santa María, Santana, Socotá, Sogamoso, Tasco, Tibaná, Tópaga, Turmequé, Umbita, Ventaquemada.</a:t>
                      </a:r>
                    </a:p>
                    <a:p>
                      <a:pPr marL="0" marR="0" indent="0" algn="just" defTabSz="648035" rtl="0" eaLnBrk="1" fontAlgn="auto" latinLnBrk="0" hangingPunct="1">
                        <a:lnSpc>
                          <a:spcPct val="100000"/>
                        </a:lnSpc>
                        <a:spcBef>
                          <a:spcPts val="0"/>
                        </a:spcBef>
                        <a:spcAft>
                          <a:spcPts val="0"/>
                        </a:spcAft>
                        <a:buClrTx/>
                        <a:buSzTx/>
                        <a:buFontTx/>
                        <a:buNone/>
                        <a:tabLst/>
                        <a:defRPr/>
                      </a:pPr>
                      <a:r>
                        <a:rPr lang="es-CO" sz="1050" b="1" dirty="0" smtClean="0">
                          <a:latin typeface="Arial Narrow" panose="020B0606020202030204" pitchFamily="34" charset="0"/>
                        </a:rPr>
                        <a:t>CALDAS: </a:t>
                      </a:r>
                      <a:r>
                        <a:rPr lang="it-IT" sz="1050" b="0" dirty="0" smtClean="0">
                          <a:latin typeface="Arial Narrow" panose="020B0606020202030204" pitchFamily="34" charset="0"/>
                        </a:rPr>
                        <a:t>Aguadas, Chinchiná, Filadelfia, La Merced, Manizales, Manzanares, Marmato, Marulanda, Neira, Pácora, Pensilvania, Salamina, Samaná, Supia, Villamaria.</a:t>
                      </a:r>
                    </a:p>
                    <a:p>
                      <a:pPr marL="0" marR="0" indent="0" algn="just" defTabSz="648035" rtl="0" eaLnBrk="1" fontAlgn="auto" latinLnBrk="0" hangingPunct="1">
                        <a:lnSpc>
                          <a:spcPct val="100000"/>
                        </a:lnSpc>
                        <a:spcBef>
                          <a:spcPts val="0"/>
                        </a:spcBef>
                        <a:spcAft>
                          <a:spcPts val="0"/>
                        </a:spcAft>
                        <a:buClrTx/>
                        <a:buSzTx/>
                        <a:buFontTx/>
                        <a:buNone/>
                        <a:tabLst/>
                        <a:defRPr/>
                      </a:pPr>
                      <a:r>
                        <a:rPr lang="it-IT" sz="1050" b="1" dirty="0" smtClean="0">
                          <a:latin typeface="Arial Narrow" panose="020B0606020202030204" pitchFamily="34" charset="0"/>
                        </a:rPr>
                        <a:t>HUILA:</a:t>
                      </a:r>
                      <a:r>
                        <a:rPr lang="it-IT" sz="1050" b="0" dirty="0" smtClean="0">
                          <a:latin typeface="Arial Narrow" panose="020B0606020202030204" pitchFamily="34" charset="0"/>
                        </a:rPr>
                        <a:t> Aipe, La Plata</a:t>
                      </a:r>
                      <a:r>
                        <a:rPr lang="it-IT" sz="1050" b="0" baseline="0" dirty="0" smtClean="0">
                          <a:latin typeface="Arial Narrow" panose="020B0606020202030204" pitchFamily="34" charset="0"/>
                        </a:rPr>
                        <a:t> y</a:t>
                      </a:r>
                      <a:r>
                        <a:rPr lang="it-IT" sz="1050" b="0" dirty="0" smtClean="0">
                          <a:latin typeface="Arial Narrow" panose="020B0606020202030204" pitchFamily="34" charset="0"/>
                        </a:rPr>
                        <a:t> Neiv</a:t>
                      </a:r>
                      <a:r>
                        <a:rPr lang="it-IT" sz="1050" b="0" baseline="0" dirty="0" smtClean="0">
                          <a:latin typeface="Arial Narrow" panose="020B0606020202030204" pitchFamily="34" charset="0"/>
                        </a:rPr>
                        <a:t>a.</a:t>
                      </a:r>
                    </a:p>
                    <a:p>
                      <a:pPr marL="0" marR="0" indent="0" algn="just" defTabSz="648035" rtl="0" eaLnBrk="1" fontAlgn="auto" latinLnBrk="0" hangingPunct="1">
                        <a:lnSpc>
                          <a:spcPct val="100000"/>
                        </a:lnSpc>
                        <a:spcBef>
                          <a:spcPts val="0"/>
                        </a:spcBef>
                        <a:spcAft>
                          <a:spcPts val="0"/>
                        </a:spcAft>
                        <a:buClrTx/>
                        <a:buSzTx/>
                        <a:buFontTx/>
                        <a:buNone/>
                        <a:tabLst/>
                        <a:defRPr/>
                      </a:pPr>
                      <a:r>
                        <a:rPr lang="es-CO" sz="1050" b="1" dirty="0" smtClean="0">
                          <a:latin typeface="Arial Narrow" panose="020B0606020202030204" pitchFamily="34" charset="0"/>
                        </a:rPr>
                        <a:t>NORTE DE SANTANDER: </a:t>
                      </a:r>
                      <a:r>
                        <a:rPr lang="es-CO" sz="1050" b="0" dirty="0" smtClean="0">
                          <a:latin typeface="Arial Narrow" panose="020B0606020202030204" pitchFamily="34" charset="0"/>
                        </a:rPr>
                        <a:t>Ábrego, Cácota, Chinácota, Convención, Cucutilla, Durania, El Zulia, Gramalote, Hacarí, Labateca, Lourdes, Pamplona, Salazar, San Calixto, Sardinata, Silos, Teorama y Villa Caro.</a:t>
                      </a:r>
                    </a:p>
                    <a:p>
                      <a:pPr marL="0" marR="0" indent="0" algn="just" defTabSz="648035" rtl="0" eaLnBrk="1" fontAlgn="auto" latinLnBrk="0" hangingPunct="1">
                        <a:lnSpc>
                          <a:spcPct val="100000"/>
                        </a:lnSpc>
                        <a:spcBef>
                          <a:spcPts val="0"/>
                        </a:spcBef>
                        <a:spcAft>
                          <a:spcPts val="0"/>
                        </a:spcAft>
                        <a:buClrTx/>
                        <a:buSzTx/>
                        <a:buFontTx/>
                        <a:buNone/>
                        <a:tabLst/>
                        <a:defRPr/>
                      </a:pPr>
                      <a:r>
                        <a:rPr lang="es-CO" sz="1050" b="1" dirty="0" smtClean="0">
                          <a:latin typeface="Arial Narrow" panose="020B0606020202030204" pitchFamily="34" charset="0"/>
                        </a:rPr>
                        <a:t>QUINDIO: </a:t>
                      </a:r>
                      <a:r>
                        <a:rPr lang="es-CO" sz="1050" b="0" dirty="0" smtClean="0">
                          <a:latin typeface="Arial Narrow" panose="020B0606020202030204" pitchFamily="34" charset="0"/>
                        </a:rPr>
                        <a:t>Calarcá, Córdoba</a:t>
                      </a:r>
                      <a:r>
                        <a:rPr lang="es-CO" sz="1050" b="0" baseline="0" dirty="0" smtClean="0">
                          <a:latin typeface="Arial Narrow" panose="020B0606020202030204" pitchFamily="34" charset="0"/>
                        </a:rPr>
                        <a:t> y </a:t>
                      </a:r>
                      <a:r>
                        <a:rPr lang="es-CO" sz="1050" b="0" dirty="0" smtClean="0">
                          <a:latin typeface="Arial Narrow" panose="020B0606020202030204" pitchFamily="34" charset="0"/>
                        </a:rPr>
                        <a:t>Salento.</a:t>
                      </a:r>
                    </a:p>
                    <a:p>
                      <a:pPr marL="0" marR="0" indent="0" algn="just" defTabSz="648035" rtl="0" eaLnBrk="1" fontAlgn="auto" latinLnBrk="0" hangingPunct="1">
                        <a:lnSpc>
                          <a:spcPct val="100000"/>
                        </a:lnSpc>
                        <a:spcBef>
                          <a:spcPts val="0"/>
                        </a:spcBef>
                        <a:spcAft>
                          <a:spcPts val="0"/>
                        </a:spcAft>
                        <a:buClrTx/>
                        <a:buSzTx/>
                        <a:buFontTx/>
                        <a:buNone/>
                        <a:tabLst/>
                        <a:defRPr/>
                      </a:pPr>
                      <a:r>
                        <a:rPr lang="es-CO" sz="1050" b="1" dirty="0" smtClean="0">
                          <a:latin typeface="Arial Narrow" panose="020B0606020202030204" pitchFamily="34" charset="0"/>
                        </a:rPr>
                        <a:t>RISARALDA: </a:t>
                      </a:r>
                      <a:r>
                        <a:rPr lang="es-CO" sz="1050" b="0" dirty="0" smtClean="0">
                          <a:latin typeface="Arial Narrow" panose="020B0606020202030204" pitchFamily="34" charset="0"/>
                        </a:rPr>
                        <a:t>Santa Rosa de Cabal.</a:t>
                      </a:r>
                    </a:p>
                  </a:txBody>
                  <a:tcPr marL="91421" marR="91421" marT="45676" marB="45676">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bl>
          </a:graphicData>
        </a:graphic>
      </p:graphicFrame>
      <p:graphicFrame>
        <p:nvGraphicFramePr>
          <p:cNvPr id="4" name="Tabla 3"/>
          <p:cNvGraphicFramePr>
            <a:graphicFrameLocks noGrp="1"/>
          </p:cNvGraphicFramePr>
          <p:nvPr>
            <p:extLst>
              <p:ext uri="{D42A27DB-BD31-4B8C-83A1-F6EECF244321}">
                <p14:modId xmlns:p14="http://schemas.microsoft.com/office/powerpoint/2010/main" val="1304640444"/>
              </p:ext>
            </p:extLst>
          </p:nvPr>
        </p:nvGraphicFramePr>
        <p:xfrm>
          <a:off x="371231" y="1468055"/>
          <a:ext cx="5759450" cy="1455456"/>
        </p:xfrm>
        <a:graphic>
          <a:graphicData uri="http://schemas.openxmlformats.org/drawingml/2006/table">
            <a:tbl>
              <a:tblPr/>
              <a:tblGrid>
                <a:gridCol w="947864">
                  <a:extLst>
                    <a:ext uri="{9D8B030D-6E8A-4147-A177-3AD203B41FA5}"/>
                  </a:extLst>
                </a:gridCol>
                <a:gridCol w="4811586">
                  <a:extLst>
                    <a:ext uri="{9D8B030D-6E8A-4147-A177-3AD203B41FA5}"/>
                  </a:extLst>
                </a:gridCol>
              </a:tblGrid>
              <a:tr h="248110">
                <a:tc gridSpan="2">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ctr"/>
                      <a:r>
                        <a:rPr lang="es-CO" sz="1400" b="1" dirty="0" smtClean="0">
                          <a:solidFill>
                            <a:srgbClr val="00446B"/>
                          </a:solidFill>
                          <a:latin typeface="Arial Narrow" panose="020B0606020202030204" pitchFamily="34" charset="0"/>
                        </a:rPr>
                        <a:t>REGIÓN CARIBE</a:t>
                      </a:r>
                      <a:endParaRPr lang="es-CO" sz="1400" b="1" dirty="0">
                        <a:solidFill>
                          <a:srgbClr val="00446B"/>
                        </a:solidFill>
                        <a:latin typeface="Arial Narrow" panose="020B0606020202030204" pitchFamily="34" charset="0"/>
                      </a:endParaRPr>
                    </a:p>
                  </a:txBody>
                  <a:tcPr marL="91383" marR="91383" marT="45726" marB="45726">
                    <a:lnL w="12700" cmpd="sng">
                      <a:solidFill>
                        <a:sysClr val="window" lastClr="FFFFFF">
                          <a:lumMod val="65000"/>
                        </a:sysClr>
                      </a:solidFill>
                      <a:prstDash val="solid"/>
                    </a:lnL>
                    <a:lnR w="12700" cmpd="sng">
                      <a:solidFill>
                        <a:sysClr val="window" lastClr="FFFFFF">
                          <a:lumMod val="65000"/>
                        </a:sysClr>
                      </a:solidFill>
                      <a:prstDash val="soli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s-CO"/>
                    </a:p>
                  </a:txBody>
                  <a:tcPr/>
                </a:tc>
                <a:extLst>
                  <a:ext uri="{0D108BD9-81ED-4DB2-BD59-A6C34878D82A}"/>
                </a:extLst>
              </a:tr>
              <a:tr h="210888">
                <a:tc rowSpan="2">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indent="0" algn="ctr"/>
                      <a:r>
                        <a:rPr lang="es-CO" sz="1100" b="1" dirty="0" smtClean="0">
                          <a:solidFill>
                            <a:schemeClr val="tx1"/>
                          </a:solidFill>
                          <a:effectLst/>
                          <a:latin typeface="Arial Narrow" panose="020B0606020202030204" pitchFamily="34" charset="0"/>
                        </a:rPr>
                        <a:t>ALERTA AMARILLA</a:t>
                      </a:r>
                      <a:endParaRPr lang="es-CO" sz="1100" b="1" dirty="0">
                        <a:solidFill>
                          <a:schemeClr val="tx1"/>
                        </a:solidFill>
                        <a:effectLst/>
                        <a:latin typeface="Arial Narrow" panose="020B0606020202030204" pitchFamily="34" charset="0"/>
                      </a:endParaRPr>
                    </a:p>
                  </a:txBody>
                  <a:tcPr marL="91383" marR="91383" marT="45726" marB="45726"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mpd="sng">
                      <a:solidFill>
                        <a:sysClr val="window" lastClr="FFFFFF">
                          <a:lumMod val="65000"/>
                        </a:sysClr>
                      </a:solidFill>
                      <a:prstDash val="solid"/>
                    </a:lnB>
                    <a:lnTlToBr w="12700" cmpd="sng">
                      <a:noFill/>
                      <a:prstDash val="solid"/>
                    </a:lnTlToBr>
                    <a:lnBlToTr w="12700" cmpd="sng">
                      <a:noFill/>
                      <a:prstDash val="solid"/>
                    </a:lnBlToTr>
                    <a:solidFill>
                      <a:srgbClr val="FFFF00"/>
                    </a:solidFill>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ctr"/>
                      <a:r>
                        <a:rPr lang="es-CO" sz="1100" b="1" dirty="0" smtClean="0">
                          <a:latin typeface="Arial Narrow" panose="020B0606020202030204" pitchFamily="34" charset="0"/>
                        </a:rPr>
                        <a:t>SITIOS</a:t>
                      </a:r>
                      <a:r>
                        <a:rPr lang="es-CO" sz="1100" b="1" baseline="0" dirty="0" smtClean="0">
                          <a:latin typeface="Arial Narrow" panose="020B0606020202030204" pitchFamily="34" charset="0"/>
                        </a:rPr>
                        <a:t> PARA LOS CUALES SE GENERA LA ALERTA</a:t>
                      </a:r>
                      <a:endParaRPr lang="es-CO" sz="1100" b="1" dirty="0">
                        <a:latin typeface="Arial Narrow" panose="020B0606020202030204" pitchFamily="34" charset="0"/>
                      </a:endParaRPr>
                    </a:p>
                  </a:txBody>
                  <a:tcPr marL="91383" marR="91383" marT="45726" marB="45726">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r h="483853">
                <a:tc vMerge="1">
                  <a:txBody>
                    <a:bodyPr/>
                    <a:lstStyle/>
                    <a:p>
                      <a:endParaRPr lang="es-CO"/>
                    </a:p>
                  </a:txBody>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marR="0" indent="0" algn="just" defTabSz="648035" rtl="0" eaLnBrk="1" fontAlgn="auto" latinLnBrk="0" hangingPunct="1">
                        <a:lnSpc>
                          <a:spcPct val="100000"/>
                        </a:lnSpc>
                        <a:spcBef>
                          <a:spcPts val="0"/>
                        </a:spcBef>
                        <a:spcAft>
                          <a:spcPts val="0"/>
                        </a:spcAft>
                        <a:buClrTx/>
                        <a:buSzTx/>
                        <a:buFontTx/>
                        <a:buNone/>
                        <a:tabLst/>
                        <a:defRPr/>
                      </a:pPr>
                      <a:r>
                        <a:rPr lang="es-CO" sz="1050" b="1" baseline="0" dirty="0" smtClean="0">
                          <a:latin typeface="Arial Narrow" panose="020B0606020202030204" pitchFamily="34" charset="0"/>
                        </a:rPr>
                        <a:t>CESAR</a:t>
                      </a:r>
                      <a:r>
                        <a:rPr lang="es-CO" sz="1050" b="0" baseline="0" dirty="0" smtClean="0">
                          <a:latin typeface="Arial Narrow" panose="020B0606020202030204" pitchFamily="34" charset="0"/>
                        </a:rPr>
                        <a:t>: La Gloria, Pailitas, Pelaya y Valledupar.</a:t>
                      </a:r>
                    </a:p>
                    <a:p>
                      <a:pPr marL="0" marR="0" indent="0" algn="just" defTabSz="648035" rtl="0" eaLnBrk="1" fontAlgn="auto" latinLnBrk="0" hangingPunct="1">
                        <a:lnSpc>
                          <a:spcPct val="100000"/>
                        </a:lnSpc>
                        <a:spcBef>
                          <a:spcPts val="0"/>
                        </a:spcBef>
                        <a:spcAft>
                          <a:spcPts val="0"/>
                        </a:spcAft>
                        <a:buClrTx/>
                        <a:buSzTx/>
                        <a:buFontTx/>
                        <a:buNone/>
                        <a:tabLst/>
                        <a:defRPr/>
                      </a:pPr>
                      <a:r>
                        <a:rPr lang="es-CO" sz="1050" b="1" baseline="0" dirty="0" smtClean="0">
                          <a:latin typeface="Arial Narrow" panose="020B0606020202030204" pitchFamily="34" charset="0"/>
                        </a:rPr>
                        <a:t>CÓRDOBA:</a:t>
                      </a:r>
                      <a:r>
                        <a:rPr lang="es-CO" sz="1050" b="0" baseline="0" dirty="0" smtClean="0">
                          <a:latin typeface="Arial Narrow" panose="020B0606020202030204" pitchFamily="34" charset="0"/>
                        </a:rPr>
                        <a:t> Puerto Libertador.</a:t>
                      </a:r>
                    </a:p>
                    <a:p>
                      <a:pPr marL="0" marR="0" indent="0" algn="just" defTabSz="648035" rtl="0" eaLnBrk="1" fontAlgn="auto" latinLnBrk="0" hangingPunct="1">
                        <a:lnSpc>
                          <a:spcPct val="100000"/>
                        </a:lnSpc>
                        <a:spcBef>
                          <a:spcPts val="0"/>
                        </a:spcBef>
                        <a:spcAft>
                          <a:spcPts val="0"/>
                        </a:spcAft>
                        <a:buClrTx/>
                        <a:buSzTx/>
                        <a:buFontTx/>
                        <a:buNone/>
                        <a:tabLst/>
                        <a:defRPr/>
                      </a:pPr>
                      <a:r>
                        <a:rPr lang="es-CO" sz="1050" b="1" dirty="0" smtClean="0">
                          <a:latin typeface="Arial Narrow" panose="020B0606020202030204" pitchFamily="34" charset="0"/>
                        </a:rPr>
                        <a:t>MAGDALENA</a:t>
                      </a:r>
                      <a:r>
                        <a:rPr lang="es-CO" sz="1050" b="0" dirty="0" smtClean="0">
                          <a:latin typeface="Arial Narrow" panose="020B0606020202030204" pitchFamily="34" charset="0"/>
                        </a:rPr>
                        <a:t>: Ciénaga, Fundación</a:t>
                      </a:r>
                      <a:r>
                        <a:rPr lang="es-CO" sz="1050" b="0" baseline="0" dirty="0" smtClean="0">
                          <a:latin typeface="Arial Narrow" panose="020B0606020202030204" pitchFamily="34" charset="0"/>
                        </a:rPr>
                        <a:t> y </a:t>
                      </a:r>
                      <a:r>
                        <a:rPr lang="es-CO" sz="1050" b="0" dirty="0" smtClean="0">
                          <a:latin typeface="Arial Narrow" panose="020B0606020202030204" pitchFamily="34" charset="0"/>
                        </a:rPr>
                        <a:t>Santa Marta (Distrito Turístico Cultural)</a:t>
                      </a:r>
                    </a:p>
                    <a:p>
                      <a:pPr marL="0" marR="0" indent="0" algn="just" defTabSz="648035" rtl="0" eaLnBrk="1" fontAlgn="auto" latinLnBrk="0" hangingPunct="1">
                        <a:lnSpc>
                          <a:spcPct val="100000"/>
                        </a:lnSpc>
                        <a:spcBef>
                          <a:spcPts val="0"/>
                        </a:spcBef>
                        <a:spcAft>
                          <a:spcPts val="0"/>
                        </a:spcAft>
                        <a:buClrTx/>
                        <a:buSzTx/>
                        <a:buFontTx/>
                        <a:buNone/>
                        <a:tabLst/>
                        <a:defRPr/>
                      </a:pPr>
                      <a:r>
                        <a:rPr lang="es-CO" sz="1050" b="1" baseline="0" dirty="0" smtClean="0">
                          <a:latin typeface="Arial Narrow" panose="020B0606020202030204" pitchFamily="34" charset="0"/>
                        </a:rPr>
                        <a:t>LA GUAJIRA: </a:t>
                      </a:r>
                      <a:r>
                        <a:rPr lang="es-CO" sz="1050" b="0" baseline="0" dirty="0" smtClean="0">
                          <a:latin typeface="Arial Narrow" panose="020B0606020202030204" pitchFamily="34" charset="0"/>
                        </a:rPr>
                        <a:t>San Juan del Cesar</a:t>
                      </a:r>
                    </a:p>
                    <a:p>
                      <a:pPr marL="0" marR="0" indent="0" algn="just" defTabSz="648035" rtl="0" eaLnBrk="1" fontAlgn="auto" latinLnBrk="0" hangingPunct="1">
                        <a:lnSpc>
                          <a:spcPct val="100000"/>
                        </a:lnSpc>
                        <a:spcBef>
                          <a:spcPts val="0"/>
                        </a:spcBef>
                        <a:spcAft>
                          <a:spcPts val="0"/>
                        </a:spcAft>
                        <a:buClrTx/>
                        <a:buSzTx/>
                        <a:buFontTx/>
                        <a:buNone/>
                        <a:tabLst/>
                        <a:defRPr/>
                      </a:pPr>
                      <a:r>
                        <a:rPr lang="es-CO" sz="1050" b="1" baseline="0" dirty="0" smtClean="0">
                          <a:latin typeface="Arial Narrow" panose="020B0606020202030204" pitchFamily="34" charset="0"/>
                        </a:rPr>
                        <a:t>BOLÍVAR:  </a:t>
                      </a:r>
                      <a:r>
                        <a:rPr lang="es-CO" sz="1050" b="0" baseline="0" dirty="0" smtClean="0">
                          <a:latin typeface="Arial Narrow" panose="020B0606020202030204" pitchFamily="34" charset="0"/>
                        </a:rPr>
                        <a:t>Achí, Montecristo, San Jacinto del Cauca</a:t>
                      </a:r>
                    </a:p>
                  </a:txBody>
                  <a:tcPr marL="91383" marR="91383" marT="45726" marB="45726">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bl>
          </a:graphicData>
        </a:graphic>
      </p:graphicFrame>
    </p:spTree>
    <p:extLst>
      <p:ext uri="{BB962C8B-B14F-4D97-AF65-F5344CB8AC3E}">
        <p14:creationId xmlns:p14="http://schemas.microsoft.com/office/powerpoint/2010/main" val="394449759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CuadroTexto 20"/>
          <p:cNvSpPr txBox="1"/>
          <p:nvPr/>
        </p:nvSpPr>
        <p:spPr>
          <a:xfrm>
            <a:off x="4050087" y="549175"/>
            <a:ext cx="2264433" cy="846386"/>
          </a:xfrm>
          <a:prstGeom prst="rect">
            <a:avLst/>
          </a:prstGeom>
          <a:noFill/>
        </p:spPr>
        <p:txBody>
          <a:bodyPr wrap="square" rtlCol="0">
            <a:spAutoFit/>
          </a:bodyPr>
          <a:lstStyle/>
          <a:p>
            <a:pPr lvl="0"/>
            <a:r>
              <a:rPr lang="es-CO" sz="700" b="1" dirty="0" smtClean="0">
                <a:solidFill>
                  <a:srgbClr val="C00000"/>
                </a:solidFill>
                <a:latin typeface="Arial Narrow" panose="020B0606020202030204" pitchFamily="34" charset="0"/>
                <a:cs typeface="Arial" panose="020B0604020202020204" pitchFamily="34" charset="0"/>
              </a:rPr>
              <a:t>ALERTA ROJA</a:t>
            </a:r>
            <a:r>
              <a:rPr lang="es-CO" sz="700" dirty="0" smtClean="0">
                <a:solidFill>
                  <a:srgbClr val="C00000"/>
                </a:solidFill>
                <a:latin typeface="Arial Narrow" panose="020B0606020202030204" pitchFamily="34" charset="0"/>
                <a:cs typeface="Arial" panose="020B0604020202020204" pitchFamily="34" charset="0"/>
              </a:rPr>
              <a:t>:</a:t>
            </a:r>
          </a:p>
          <a:p>
            <a:pPr lvl="0" algn="just"/>
            <a:r>
              <a:rPr lang="es-CO" sz="700" dirty="0">
                <a:solidFill>
                  <a:schemeClr val="bg1">
                    <a:lumMod val="50000"/>
                  </a:schemeClr>
                </a:solidFill>
                <a:latin typeface="Arial Narrow" panose="020B0606020202030204" pitchFamily="34" charset="0"/>
              </a:rPr>
              <a:t>Amenaza alta a muy alta por deslizamientos de tierra detonados por lluvias, localizados en los siguientes municipios</a:t>
            </a:r>
            <a:r>
              <a:rPr lang="es-CO" sz="700" dirty="0" smtClean="0">
                <a:solidFill>
                  <a:schemeClr val="bg1">
                    <a:lumMod val="50000"/>
                  </a:schemeClr>
                </a:solidFill>
                <a:latin typeface="Arial Narrow" panose="020B0606020202030204" pitchFamily="34" charset="0"/>
              </a:rPr>
              <a:t>:</a:t>
            </a:r>
          </a:p>
          <a:p>
            <a:pPr lvl="0" algn="just"/>
            <a:endParaRPr lang="es-CO" sz="700" dirty="0" smtClean="0">
              <a:solidFill>
                <a:prstClr val="black"/>
              </a:solidFill>
              <a:latin typeface="Arial Narrow" panose="020B0606020202030204" pitchFamily="34" charset="0"/>
            </a:endParaRPr>
          </a:p>
          <a:p>
            <a:pPr lvl="0"/>
            <a:r>
              <a:rPr lang="es-CO" sz="700" b="1" dirty="0">
                <a:solidFill>
                  <a:srgbClr val="F65800"/>
                </a:solidFill>
                <a:latin typeface="Arial Narrow" panose="020B0606020202030204" pitchFamily="34" charset="0"/>
                <a:cs typeface="Arial" panose="020B0604020202020204" pitchFamily="34" charset="0"/>
              </a:rPr>
              <a:t>ALERTA NARANJA</a:t>
            </a:r>
            <a:r>
              <a:rPr lang="es-CO" sz="700" dirty="0">
                <a:solidFill>
                  <a:srgbClr val="F65800"/>
                </a:solidFill>
                <a:latin typeface="Arial Narrow" panose="020B0606020202030204" pitchFamily="34" charset="0"/>
                <a:cs typeface="Arial" panose="020B0604020202020204" pitchFamily="34" charset="0"/>
              </a:rPr>
              <a:t>:</a:t>
            </a:r>
          </a:p>
          <a:p>
            <a:pPr lvl="0" algn="just"/>
            <a:r>
              <a:rPr lang="es-CO" sz="700" dirty="0">
                <a:solidFill>
                  <a:schemeClr val="bg1">
                    <a:lumMod val="50000"/>
                  </a:schemeClr>
                </a:solidFill>
                <a:latin typeface="Arial Narrow" panose="020B0606020202030204" pitchFamily="34" charset="0"/>
              </a:rPr>
              <a:t>Amenaza moderada por deslizamientos de tierra detonados por lluvias, localizados en los siguientes municipios:</a:t>
            </a:r>
            <a:endParaRPr lang="es-CO" sz="801" dirty="0">
              <a:solidFill>
                <a:schemeClr val="bg1">
                  <a:lumMod val="50000"/>
                </a:schemeClr>
              </a:solidFill>
              <a:latin typeface="Arial Narrow" panose="020B0606020202030204" pitchFamily="34" charset="0"/>
            </a:endParaRPr>
          </a:p>
        </p:txBody>
      </p:sp>
      <p:graphicFrame>
        <p:nvGraphicFramePr>
          <p:cNvPr id="3" name="Tabla 2"/>
          <p:cNvGraphicFramePr>
            <a:graphicFrameLocks noGrp="1"/>
          </p:cNvGraphicFramePr>
          <p:nvPr>
            <p:extLst>
              <p:ext uri="{D42A27DB-BD31-4B8C-83A1-F6EECF244321}">
                <p14:modId xmlns:p14="http://schemas.microsoft.com/office/powerpoint/2010/main" val="1571596372"/>
              </p:ext>
            </p:extLst>
          </p:nvPr>
        </p:nvGraphicFramePr>
        <p:xfrm>
          <a:off x="359767" y="1398588"/>
          <a:ext cx="5759450" cy="3695436"/>
        </p:xfrm>
        <a:graphic>
          <a:graphicData uri="http://schemas.openxmlformats.org/drawingml/2006/table">
            <a:tbl>
              <a:tblPr/>
              <a:tblGrid>
                <a:gridCol w="936016">
                  <a:extLst>
                    <a:ext uri="{9D8B030D-6E8A-4147-A177-3AD203B41FA5}"/>
                  </a:extLst>
                </a:gridCol>
                <a:gridCol w="4823434">
                  <a:extLst>
                    <a:ext uri="{9D8B030D-6E8A-4147-A177-3AD203B41FA5}"/>
                  </a:extLst>
                </a:gridCol>
              </a:tblGrid>
              <a:tr h="297803">
                <a:tc gridSpan="2">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ctr"/>
                      <a:r>
                        <a:rPr lang="es-CO" sz="1400" b="1" dirty="0" smtClean="0">
                          <a:solidFill>
                            <a:srgbClr val="00446B"/>
                          </a:solidFill>
                          <a:latin typeface="Arial Narrow" panose="020B0606020202030204" pitchFamily="34" charset="0"/>
                        </a:rPr>
                        <a:t>REGIÓN ANDINA</a:t>
                      </a:r>
                      <a:endParaRPr lang="es-CO" sz="1400" b="1" dirty="0">
                        <a:solidFill>
                          <a:srgbClr val="00446B"/>
                        </a:solidFill>
                        <a:latin typeface="Arial Narrow" panose="020B0606020202030204" pitchFamily="34" charset="0"/>
                      </a:endParaRPr>
                    </a:p>
                  </a:txBody>
                  <a:tcPr marL="91421" marR="91421" marT="45676" marB="45676">
                    <a:lnL w="12700" cmpd="sng">
                      <a:solidFill>
                        <a:sysClr val="window" lastClr="FFFFFF">
                          <a:lumMod val="65000"/>
                        </a:sysClr>
                      </a:solidFill>
                      <a:prstDash val="solid"/>
                    </a:lnL>
                    <a:lnR w="12700" cmpd="sng">
                      <a:solidFill>
                        <a:sysClr val="window" lastClr="FFFFFF">
                          <a:lumMod val="65000"/>
                        </a:sysClr>
                      </a:solidFill>
                      <a:prstDash val="soli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s-CO"/>
                    </a:p>
                  </a:txBody>
                  <a:tcPr/>
                </a:tc>
                <a:extLst>
                  <a:ext uri="{0D108BD9-81ED-4DB2-BD59-A6C34878D82A}"/>
                </a:extLst>
              </a:tr>
              <a:tr h="253120">
                <a:tc rowSpan="2">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indent="0" algn="ctr"/>
                      <a:r>
                        <a:rPr lang="es-CO" sz="1100" b="1" dirty="0" smtClean="0">
                          <a:solidFill>
                            <a:schemeClr val="tx1"/>
                          </a:solidFill>
                          <a:effectLst/>
                          <a:latin typeface="Arial Narrow" panose="020B0606020202030204" pitchFamily="34" charset="0"/>
                        </a:rPr>
                        <a:t>ALERTA AMARILLA</a:t>
                      </a:r>
                      <a:endParaRPr lang="es-CO" sz="1100" b="1" dirty="0">
                        <a:solidFill>
                          <a:schemeClr val="tx1"/>
                        </a:solidFill>
                        <a:effectLst/>
                        <a:latin typeface="Arial Narrow" panose="020B0606020202030204" pitchFamily="34" charset="0"/>
                      </a:endParaRPr>
                    </a:p>
                  </a:txBody>
                  <a:tcPr marL="91421" marR="91421" marT="45676" marB="45676"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mpd="sng">
                      <a:solidFill>
                        <a:sysClr val="window" lastClr="FFFFFF">
                          <a:lumMod val="65000"/>
                        </a:sysClr>
                      </a:solidFill>
                      <a:prstDash val="solid"/>
                    </a:lnB>
                    <a:lnTlToBr w="12700" cmpd="sng">
                      <a:noFill/>
                      <a:prstDash val="solid"/>
                    </a:lnTlToBr>
                    <a:lnBlToTr w="12700" cmpd="sng">
                      <a:noFill/>
                      <a:prstDash val="solid"/>
                    </a:lnBlToTr>
                    <a:solidFill>
                      <a:srgbClr val="FFFF00"/>
                    </a:solidFill>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ctr"/>
                      <a:r>
                        <a:rPr lang="es-CO" sz="1100" b="1" dirty="0" smtClean="0">
                          <a:latin typeface="Arial Narrow" panose="020B0606020202030204" pitchFamily="34" charset="0"/>
                        </a:rPr>
                        <a:t>SITIOS</a:t>
                      </a:r>
                      <a:r>
                        <a:rPr lang="es-CO" sz="1100" b="1" baseline="0" dirty="0" smtClean="0">
                          <a:latin typeface="Arial Narrow" panose="020B0606020202030204" pitchFamily="34" charset="0"/>
                        </a:rPr>
                        <a:t> PARA LOS CUALES SE GENERA LA ALERTA</a:t>
                      </a:r>
                      <a:endParaRPr lang="es-CO" sz="1100" b="1" dirty="0">
                        <a:latin typeface="Arial Narrow" panose="020B0606020202030204" pitchFamily="34" charset="0"/>
                      </a:endParaRPr>
                    </a:p>
                  </a:txBody>
                  <a:tcPr marL="91421" marR="91421" marT="45676" marB="45676">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r h="2459266">
                <a:tc vMerge="1">
                  <a:txBody>
                    <a:bodyPr/>
                    <a:lstStyle/>
                    <a:p>
                      <a:endParaRPr lang="es-CO"/>
                    </a:p>
                  </a:txBody>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marR="0" indent="0" algn="just" defTabSz="648035" rtl="0" eaLnBrk="1" fontAlgn="auto" latinLnBrk="0" hangingPunct="1">
                        <a:lnSpc>
                          <a:spcPct val="100000"/>
                        </a:lnSpc>
                        <a:spcBef>
                          <a:spcPts val="0"/>
                        </a:spcBef>
                        <a:spcAft>
                          <a:spcPts val="0"/>
                        </a:spcAft>
                        <a:buClrTx/>
                        <a:buSzTx/>
                        <a:buFontTx/>
                        <a:buNone/>
                        <a:tabLst/>
                        <a:defRPr/>
                      </a:pPr>
                      <a:r>
                        <a:rPr lang="es-CO" sz="1050" b="1" dirty="0" smtClean="0">
                          <a:latin typeface="Arial Narrow" panose="020B0606020202030204" pitchFamily="34" charset="0"/>
                        </a:rPr>
                        <a:t>CUNDINAMARCA</a:t>
                      </a:r>
                      <a:r>
                        <a:rPr lang="es-CO" sz="1050" b="1" baseline="0" dirty="0" smtClean="0">
                          <a:latin typeface="Arial Narrow" panose="020B0606020202030204" pitchFamily="34" charset="0"/>
                        </a:rPr>
                        <a:t>: </a:t>
                      </a:r>
                      <a:r>
                        <a:rPr lang="es-CO" sz="1050" b="0" baseline="0" dirty="0" smtClean="0">
                          <a:latin typeface="Arial Narrow" panose="020B0606020202030204" pitchFamily="34" charset="0"/>
                        </a:rPr>
                        <a:t> Agua de Dios, Albán, Anapoima, Anolaima, Apulo, Arbeláez, Beltrán, Bituima, Bogotá, D.C., Bojacá, Cabrera, Cachipay, Cáqueza, Carmen de Carupa, Chaguaní, Chipaque, Chocontá, Cucunubá, El Colegio, El Peñón, El Rosal, Facatativá, Fusagasugá, Gachetá, Gama, Granada, Guaduas, Guatavita, Guayabal de Síquima, Gutiérrez, Jerusalén, La Calera, La Mesa, La Palma, La Peña, La Vega, Lenguazaque, Machetá, Medina, Nilo, Nimaima, Nocaima, Pacho, Paime, Pandi, Pasca, Pulí, Quebradanegra, Quetame, Quipile, Ricaurte, San Antonio de  Tequendama, San Bernardo, San Cayetano, San Francisco, San Juan de Rioseco, Sasaima, Sesquilé, Sibaté, Silvania, Soacha, Subachoque, Suesca, Supatá, Sutatausa, Tabio, Tausa, Tena, Tibacuy, Tocaima, Ubalá, Utica, Venecia, Vergara, Vianí, Villagómez, Villapinzón, Villeta, Viotá, Zipacón y Zipaquirá.</a:t>
                      </a:r>
                    </a:p>
                    <a:p>
                      <a:pPr marL="0" marR="0" indent="0" algn="just" defTabSz="648035" rtl="0" eaLnBrk="1" fontAlgn="auto" latinLnBrk="0" hangingPunct="1">
                        <a:lnSpc>
                          <a:spcPct val="100000"/>
                        </a:lnSpc>
                        <a:spcBef>
                          <a:spcPts val="0"/>
                        </a:spcBef>
                        <a:spcAft>
                          <a:spcPts val="0"/>
                        </a:spcAft>
                        <a:buClrTx/>
                        <a:buSzTx/>
                        <a:buFontTx/>
                        <a:buNone/>
                        <a:tabLst/>
                        <a:defRPr/>
                      </a:pPr>
                      <a:r>
                        <a:rPr lang="pt-BR" sz="1050" b="1" i="0" kern="1200" baseline="0" dirty="0" smtClean="0">
                          <a:solidFill>
                            <a:schemeClr val="tx1"/>
                          </a:solidFill>
                          <a:effectLst/>
                          <a:latin typeface="Arial Narrow" panose="020B0606020202030204" pitchFamily="34" charset="0"/>
                          <a:ea typeface="+mn-ea"/>
                          <a:cs typeface="+mn-cs"/>
                        </a:rPr>
                        <a:t>SANTANDER: </a:t>
                      </a:r>
                      <a:r>
                        <a:rPr lang="pt-BR" sz="1050" b="0" i="0" kern="1200" baseline="0" dirty="0" err="1" smtClean="0">
                          <a:solidFill>
                            <a:schemeClr val="tx1"/>
                          </a:solidFill>
                          <a:effectLst/>
                          <a:latin typeface="Arial Narrow" panose="020B0606020202030204" pitchFamily="34" charset="0"/>
                          <a:ea typeface="+mn-ea"/>
                          <a:cs typeface="+mn-cs"/>
                        </a:rPr>
                        <a:t>Albania</a:t>
                      </a:r>
                      <a:r>
                        <a:rPr lang="pt-BR" sz="1050" b="0" i="0" kern="1200" baseline="0" dirty="0" smtClean="0">
                          <a:solidFill>
                            <a:schemeClr val="tx1"/>
                          </a:solidFill>
                          <a:effectLst/>
                          <a:latin typeface="Arial Narrow" panose="020B0606020202030204" pitchFamily="34" charset="0"/>
                          <a:ea typeface="+mn-ea"/>
                          <a:cs typeface="+mn-cs"/>
                        </a:rPr>
                        <a:t>, Barbosa, Bolivar, Carcasí, Charalá, Chipatá, </a:t>
                      </a:r>
                      <a:r>
                        <a:rPr lang="pt-BR" sz="1050" b="0" i="0" kern="1200" baseline="0" dirty="0" err="1" smtClean="0">
                          <a:solidFill>
                            <a:schemeClr val="tx1"/>
                          </a:solidFill>
                          <a:effectLst/>
                          <a:latin typeface="Arial Narrow" panose="020B0606020202030204" pitchFamily="34" charset="0"/>
                          <a:ea typeface="+mn-ea"/>
                          <a:cs typeface="+mn-cs"/>
                        </a:rPr>
                        <a:t>Contratación</a:t>
                      </a:r>
                      <a:r>
                        <a:rPr lang="pt-BR" sz="1050" b="0" i="0" kern="1200" baseline="0" dirty="0" smtClean="0">
                          <a:solidFill>
                            <a:schemeClr val="tx1"/>
                          </a:solidFill>
                          <a:effectLst/>
                          <a:latin typeface="Arial Narrow" panose="020B0606020202030204" pitchFamily="34" charset="0"/>
                          <a:ea typeface="+mn-ea"/>
                          <a:cs typeface="+mn-cs"/>
                        </a:rPr>
                        <a:t>, El Carmen, El </a:t>
                      </a:r>
                      <a:r>
                        <a:rPr lang="pt-BR" sz="1050" b="0" i="0" kern="1200" baseline="0" dirty="0" err="1" smtClean="0">
                          <a:solidFill>
                            <a:schemeClr val="tx1"/>
                          </a:solidFill>
                          <a:effectLst/>
                          <a:latin typeface="Arial Narrow" panose="020B0606020202030204" pitchFamily="34" charset="0"/>
                          <a:ea typeface="+mn-ea"/>
                          <a:cs typeface="+mn-cs"/>
                        </a:rPr>
                        <a:t>Guacamayo</a:t>
                      </a:r>
                      <a:r>
                        <a:rPr lang="pt-BR" sz="1050" b="0" i="0" kern="1200" baseline="0" dirty="0" smtClean="0">
                          <a:solidFill>
                            <a:schemeClr val="tx1"/>
                          </a:solidFill>
                          <a:effectLst/>
                          <a:latin typeface="Arial Narrow" panose="020B0606020202030204" pitchFamily="34" charset="0"/>
                          <a:ea typeface="+mn-ea"/>
                          <a:cs typeface="+mn-cs"/>
                        </a:rPr>
                        <a:t>, </a:t>
                      </a:r>
                      <a:r>
                        <a:rPr lang="pt-BR" sz="1050" b="0" i="0" kern="1200" baseline="0" dirty="0" err="1" smtClean="0">
                          <a:solidFill>
                            <a:schemeClr val="tx1"/>
                          </a:solidFill>
                          <a:effectLst/>
                          <a:latin typeface="Arial Narrow" panose="020B0606020202030204" pitchFamily="34" charset="0"/>
                          <a:ea typeface="+mn-ea"/>
                          <a:cs typeface="+mn-cs"/>
                        </a:rPr>
                        <a:t>Florián</a:t>
                      </a:r>
                      <a:r>
                        <a:rPr lang="pt-BR" sz="1050" b="0" i="0" kern="1200" baseline="0" dirty="0" smtClean="0">
                          <a:solidFill>
                            <a:schemeClr val="tx1"/>
                          </a:solidFill>
                          <a:effectLst/>
                          <a:latin typeface="Arial Narrow" panose="020B0606020202030204" pitchFamily="34" charset="0"/>
                          <a:ea typeface="+mn-ea"/>
                          <a:cs typeface="+mn-cs"/>
                        </a:rPr>
                        <a:t>, </a:t>
                      </a:r>
                      <a:r>
                        <a:rPr lang="pt-BR" sz="1050" b="0" i="0" kern="1200" baseline="0" dirty="0" err="1" smtClean="0">
                          <a:solidFill>
                            <a:schemeClr val="tx1"/>
                          </a:solidFill>
                          <a:effectLst/>
                          <a:latin typeface="Arial Narrow" panose="020B0606020202030204" pitchFamily="34" charset="0"/>
                          <a:ea typeface="+mn-ea"/>
                          <a:cs typeface="+mn-cs"/>
                        </a:rPr>
                        <a:t>Floridablanca</a:t>
                      </a:r>
                      <a:r>
                        <a:rPr lang="pt-BR" sz="1050" b="0" i="0" kern="1200" baseline="0" dirty="0" smtClean="0">
                          <a:solidFill>
                            <a:schemeClr val="tx1"/>
                          </a:solidFill>
                          <a:effectLst/>
                          <a:latin typeface="Arial Narrow" panose="020B0606020202030204" pitchFamily="34" charset="0"/>
                          <a:ea typeface="+mn-ea"/>
                          <a:cs typeface="+mn-cs"/>
                        </a:rPr>
                        <a:t>, </a:t>
                      </a:r>
                      <a:r>
                        <a:rPr lang="pt-BR" sz="1050" b="0" i="0" kern="1200" baseline="0" dirty="0" err="1" smtClean="0">
                          <a:solidFill>
                            <a:schemeClr val="tx1"/>
                          </a:solidFill>
                          <a:effectLst/>
                          <a:latin typeface="Arial Narrow" panose="020B0606020202030204" pitchFamily="34" charset="0"/>
                          <a:ea typeface="+mn-ea"/>
                          <a:cs typeface="+mn-cs"/>
                        </a:rPr>
                        <a:t>Girón</a:t>
                      </a:r>
                      <a:r>
                        <a:rPr lang="pt-BR" sz="1050" b="0" i="0" kern="1200" baseline="0" dirty="0" smtClean="0">
                          <a:solidFill>
                            <a:schemeClr val="tx1"/>
                          </a:solidFill>
                          <a:effectLst/>
                          <a:latin typeface="Arial Narrow" panose="020B0606020202030204" pitchFamily="34" charset="0"/>
                          <a:ea typeface="+mn-ea"/>
                          <a:cs typeface="+mn-cs"/>
                        </a:rPr>
                        <a:t>, Guavatá, Guepsa, La </a:t>
                      </a:r>
                      <a:r>
                        <a:rPr lang="pt-BR" sz="1050" b="0" i="0" kern="1200" baseline="0" dirty="0" err="1" smtClean="0">
                          <a:solidFill>
                            <a:schemeClr val="tx1"/>
                          </a:solidFill>
                          <a:effectLst/>
                          <a:latin typeface="Arial Narrow" panose="020B0606020202030204" pitchFamily="34" charset="0"/>
                          <a:ea typeface="+mn-ea"/>
                          <a:cs typeface="+mn-cs"/>
                        </a:rPr>
                        <a:t>Belleza</a:t>
                      </a:r>
                      <a:r>
                        <a:rPr lang="pt-BR" sz="1050" b="0" i="0" kern="1200" baseline="0" dirty="0" smtClean="0">
                          <a:solidFill>
                            <a:schemeClr val="tx1"/>
                          </a:solidFill>
                          <a:effectLst/>
                          <a:latin typeface="Arial Narrow" panose="020B0606020202030204" pitchFamily="34" charset="0"/>
                          <a:ea typeface="+mn-ea"/>
                          <a:cs typeface="+mn-cs"/>
                        </a:rPr>
                        <a:t>, La Paz, </a:t>
                      </a:r>
                      <a:r>
                        <a:rPr lang="pt-BR" sz="1050" b="0" i="0" kern="1200" baseline="0" dirty="0" err="1" smtClean="0">
                          <a:solidFill>
                            <a:schemeClr val="tx1"/>
                          </a:solidFill>
                          <a:effectLst/>
                          <a:latin typeface="Arial Narrow" panose="020B0606020202030204" pitchFamily="34" charset="0"/>
                          <a:ea typeface="+mn-ea"/>
                          <a:cs typeface="+mn-cs"/>
                        </a:rPr>
                        <a:t>Landázuri</a:t>
                      </a:r>
                      <a:r>
                        <a:rPr lang="pt-BR" sz="1050" b="0" i="0" kern="1200" baseline="0" dirty="0" smtClean="0">
                          <a:solidFill>
                            <a:schemeClr val="tx1"/>
                          </a:solidFill>
                          <a:effectLst/>
                          <a:latin typeface="Arial Narrow" panose="020B0606020202030204" pitchFamily="34" charset="0"/>
                          <a:ea typeface="+mn-ea"/>
                          <a:cs typeface="+mn-cs"/>
                        </a:rPr>
                        <a:t>, </a:t>
                      </a:r>
                      <a:r>
                        <a:rPr lang="pt-BR" sz="1050" b="0" i="0" kern="1200" baseline="0" dirty="0" err="1" smtClean="0">
                          <a:solidFill>
                            <a:schemeClr val="tx1"/>
                          </a:solidFill>
                          <a:effectLst/>
                          <a:latin typeface="Arial Narrow" panose="020B0606020202030204" pitchFamily="34" charset="0"/>
                          <a:ea typeface="+mn-ea"/>
                          <a:cs typeface="+mn-cs"/>
                        </a:rPr>
                        <a:t>Lebrija</a:t>
                      </a:r>
                      <a:r>
                        <a:rPr lang="pt-BR" sz="1050" b="0" i="0" kern="1200" baseline="0" dirty="0" smtClean="0">
                          <a:solidFill>
                            <a:schemeClr val="tx1"/>
                          </a:solidFill>
                          <a:effectLst/>
                          <a:latin typeface="Arial Narrow" panose="020B0606020202030204" pitchFamily="34" charset="0"/>
                          <a:ea typeface="+mn-ea"/>
                          <a:cs typeface="+mn-cs"/>
                        </a:rPr>
                        <a:t>, Macaravita, </a:t>
                      </a:r>
                      <a:r>
                        <a:rPr lang="pt-BR" sz="1050" b="0" i="0" kern="1200" baseline="0" dirty="0" err="1" smtClean="0">
                          <a:solidFill>
                            <a:schemeClr val="tx1"/>
                          </a:solidFill>
                          <a:effectLst/>
                          <a:latin typeface="Arial Narrow" panose="020B0606020202030204" pitchFamily="34" charset="0"/>
                          <a:ea typeface="+mn-ea"/>
                          <a:cs typeface="+mn-cs"/>
                        </a:rPr>
                        <a:t>Matanza</a:t>
                      </a:r>
                      <a:r>
                        <a:rPr lang="pt-BR" sz="1050" b="0" i="0" kern="1200" baseline="0" dirty="0" smtClean="0">
                          <a:solidFill>
                            <a:schemeClr val="tx1"/>
                          </a:solidFill>
                          <a:effectLst/>
                          <a:latin typeface="Arial Narrow" panose="020B0606020202030204" pitchFamily="34" charset="0"/>
                          <a:ea typeface="+mn-ea"/>
                          <a:cs typeface="+mn-cs"/>
                        </a:rPr>
                        <a:t>, </a:t>
                      </a:r>
                      <a:r>
                        <a:rPr lang="pt-BR" sz="1050" b="0" i="0" kern="1200" baseline="0" dirty="0" err="1" smtClean="0">
                          <a:solidFill>
                            <a:schemeClr val="tx1"/>
                          </a:solidFill>
                          <a:effectLst/>
                          <a:latin typeface="Arial Narrow" panose="020B0606020202030204" pitchFamily="34" charset="0"/>
                          <a:ea typeface="+mn-ea"/>
                          <a:cs typeface="+mn-cs"/>
                        </a:rPr>
                        <a:t>Mogotes</a:t>
                      </a:r>
                      <a:r>
                        <a:rPr lang="pt-BR" sz="1050" b="0" i="0" kern="1200" baseline="0" dirty="0" smtClean="0">
                          <a:solidFill>
                            <a:schemeClr val="tx1"/>
                          </a:solidFill>
                          <a:effectLst/>
                          <a:latin typeface="Arial Narrow" panose="020B0606020202030204" pitchFamily="34" charset="0"/>
                          <a:ea typeface="+mn-ea"/>
                          <a:cs typeface="+mn-cs"/>
                        </a:rPr>
                        <a:t>, Puente Nacional, Rionegro, San Andrés, San Benito, San Miguel, San Vicente de Chucurí, Santa Helena </a:t>
                      </a:r>
                      <a:r>
                        <a:rPr lang="pt-BR" sz="1050" b="0" i="0" kern="1200" baseline="0" dirty="0" err="1" smtClean="0">
                          <a:solidFill>
                            <a:schemeClr val="tx1"/>
                          </a:solidFill>
                          <a:effectLst/>
                          <a:latin typeface="Arial Narrow" panose="020B0606020202030204" pitchFamily="34" charset="0"/>
                          <a:ea typeface="+mn-ea"/>
                          <a:cs typeface="+mn-cs"/>
                        </a:rPr>
                        <a:t>del</a:t>
                      </a:r>
                      <a:r>
                        <a:rPr lang="pt-BR" sz="1050" b="0" i="0" kern="1200" baseline="0" dirty="0" smtClean="0">
                          <a:solidFill>
                            <a:schemeClr val="tx1"/>
                          </a:solidFill>
                          <a:effectLst/>
                          <a:latin typeface="Arial Narrow" panose="020B0606020202030204" pitchFamily="34" charset="0"/>
                          <a:ea typeface="+mn-ea"/>
                          <a:cs typeface="+mn-cs"/>
                        </a:rPr>
                        <a:t> </a:t>
                      </a:r>
                      <a:r>
                        <a:rPr lang="pt-BR" sz="1050" b="0" i="0" kern="1200" baseline="0" dirty="0" err="1" smtClean="0">
                          <a:solidFill>
                            <a:schemeClr val="tx1"/>
                          </a:solidFill>
                          <a:effectLst/>
                          <a:latin typeface="Arial Narrow" panose="020B0606020202030204" pitchFamily="34" charset="0"/>
                          <a:ea typeface="+mn-ea"/>
                          <a:cs typeface="+mn-cs"/>
                        </a:rPr>
                        <a:t>Opón</a:t>
                      </a:r>
                      <a:r>
                        <a:rPr lang="pt-BR" sz="1050" b="0" i="0" kern="1200" baseline="0" dirty="0" smtClean="0">
                          <a:solidFill>
                            <a:schemeClr val="tx1"/>
                          </a:solidFill>
                          <a:effectLst/>
                          <a:latin typeface="Arial Narrow" panose="020B0606020202030204" pitchFamily="34" charset="0"/>
                          <a:ea typeface="+mn-ea"/>
                          <a:cs typeface="+mn-cs"/>
                        </a:rPr>
                        <a:t>, Sucre, Tona, Valle de San José y Vélez.</a:t>
                      </a:r>
                    </a:p>
                    <a:p>
                      <a:pPr marL="0" marR="0" indent="0" algn="just" defTabSz="648035" rtl="0" eaLnBrk="1" fontAlgn="auto" latinLnBrk="0" hangingPunct="1">
                        <a:lnSpc>
                          <a:spcPct val="100000"/>
                        </a:lnSpc>
                        <a:spcBef>
                          <a:spcPts val="0"/>
                        </a:spcBef>
                        <a:spcAft>
                          <a:spcPts val="0"/>
                        </a:spcAft>
                        <a:buClrTx/>
                        <a:buSzTx/>
                        <a:buFontTx/>
                        <a:buNone/>
                        <a:tabLst/>
                        <a:defRPr/>
                      </a:pPr>
                      <a:r>
                        <a:rPr lang="pt-BR" sz="1050" b="1" i="0" kern="1200" baseline="0" dirty="0" smtClean="0">
                          <a:solidFill>
                            <a:schemeClr val="tx1"/>
                          </a:solidFill>
                          <a:effectLst/>
                          <a:latin typeface="Arial Narrow" panose="020B0606020202030204" pitchFamily="34" charset="0"/>
                          <a:ea typeface="+mn-ea"/>
                          <a:cs typeface="+mn-cs"/>
                        </a:rPr>
                        <a:t>TOLIMA:</a:t>
                      </a:r>
                      <a:r>
                        <a:rPr lang="pt-BR" sz="1050" b="0" i="0" kern="1200" baseline="0" dirty="0" smtClean="0">
                          <a:solidFill>
                            <a:schemeClr val="tx1"/>
                          </a:solidFill>
                          <a:effectLst/>
                          <a:latin typeface="Arial Narrow" panose="020B0606020202030204" pitchFamily="34" charset="0"/>
                          <a:ea typeface="+mn-ea"/>
                          <a:cs typeface="+mn-cs"/>
                        </a:rPr>
                        <a:t> </a:t>
                      </a:r>
                      <a:r>
                        <a:rPr lang="pt-BR" sz="1050" b="0" i="0" kern="1200" baseline="0" dirty="0" err="1" smtClean="0">
                          <a:solidFill>
                            <a:schemeClr val="tx1"/>
                          </a:solidFill>
                          <a:effectLst/>
                          <a:latin typeface="Arial Narrow" panose="020B0606020202030204" pitchFamily="34" charset="0"/>
                          <a:ea typeface="+mn-ea"/>
                          <a:cs typeface="+mn-cs"/>
                        </a:rPr>
                        <a:t>Alpujarra</a:t>
                      </a:r>
                      <a:r>
                        <a:rPr lang="pt-BR" sz="1050" b="0" i="0" kern="1200" baseline="0" dirty="0" smtClean="0">
                          <a:solidFill>
                            <a:schemeClr val="tx1"/>
                          </a:solidFill>
                          <a:effectLst/>
                          <a:latin typeface="Arial Narrow" panose="020B0606020202030204" pitchFamily="34" charset="0"/>
                          <a:ea typeface="+mn-ea"/>
                          <a:cs typeface="+mn-cs"/>
                        </a:rPr>
                        <a:t>, </a:t>
                      </a:r>
                      <a:r>
                        <a:rPr lang="pt-BR" sz="1050" b="0" i="0" kern="1200" baseline="0" dirty="0" err="1" smtClean="0">
                          <a:solidFill>
                            <a:schemeClr val="tx1"/>
                          </a:solidFill>
                          <a:effectLst/>
                          <a:latin typeface="Arial Narrow" panose="020B0606020202030204" pitchFamily="34" charset="0"/>
                          <a:ea typeface="+mn-ea"/>
                          <a:cs typeface="+mn-cs"/>
                        </a:rPr>
                        <a:t>Anzoátegui</a:t>
                      </a:r>
                      <a:r>
                        <a:rPr lang="pt-BR" sz="1050" b="0" i="0" kern="1200" baseline="0" dirty="0" smtClean="0">
                          <a:solidFill>
                            <a:schemeClr val="tx1"/>
                          </a:solidFill>
                          <a:effectLst/>
                          <a:latin typeface="Arial Narrow" panose="020B0606020202030204" pitchFamily="34" charset="0"/>
                          <a:ea typeface="+mn-ea"/>
                          <a:cs typeface="+mn-cs"/>
                        </a:rPr>
                        <a:t>, </a:t>
                      </a:r>
                      <a:r>
                        <a:rPr lang="pt-BR" sz="1050" b="0" i="0" kern="1200" baseline="0" dirty="0" err="1" smtClean="0">
                          <a:solidFill>
                            <a:schemeClr val="tx1"/>
                          </a:solidFill>
                          <a:effectLst/>
                          <a:latin typeface="Arial Narrow" panose="020B0606020202030204" pitchFamily="34" charset="0"/>
                          <a:ea typeface="+mn-ea"/>
                          <a:cs typeface="+mn-cs"/>
                        </a:rPr>
                        <a:t>Armero</a:t>
                      </a:r>
                      <a:r>
                        <a:rPr lang="pt-BR" sz="1050" b="0" i="0" kern="1200" baseline="0" dirty="0" smtClean="0">
                          <a:solidFill>
                            <a:schemeClr val="tx1"/>
                          </a:solidFill>
                          <a:effectLst/>
                          <a:latin typeface="Arial Narrow" panose="020B0606020202030204" pitchFamily="34" charset="0"/>
                          <a:ea typeface="+mn-ea"/>
                          <a:cs typeface="+mn-cs"/>
                        </a:rPr>
                        <a:t> (</a:t>
                      </a:r>
                      <a:r>
                        <a:rPr lang="pt-BR" sz="1050" b="0" i="0" kern="1200" baseline="0" dirty="0" err="1" smtClean="0">
                          <a:solidFill>
                            <a:schemeClr val="tx1"/>
                          </a:solidFill>
                          <a:effectLst/>
                          <a:latin typeface="Arial Narrow" panose="020B0606020202030204" pitchFamily="34" charset="0"/>
                          <a:ea typeface="+mn-ea"/>
                          <a:cs typeface="+mn-cs"/>
                        </a:rPr>
                        <a:t>Guayabal</a:t>
                      </a:r>
                      <a:r>
                        <a:rPr lang="pt-BR" sz="1050" b="0" i="0" kern="1200" baseline="0" dirty="0" smtClean="0">
                          <a:solidFill>
                            <a:schemeClr val="tx1"/>
                          </a:solidFill>
                          <a:effectLst/>
                          <a:latin typeface="Arial Narrow" panose="020B0606020202030204" pitchFamily="34" charset="0"/>
                          <a:ea typeface="+mn-ea"/>
                          <a:cs typeface="+mn-cs"/>
                        </a:rPr>
                        <a:t>), Ataco, </a:t>
                      </a:r>
                      <a:r>
                        <a:rPr lang="pt-BR" sz="1050" b="0" i="0" kern="1200" baseline="0" dirty="0" err="1" smtClean="0">
                          <a:solidFill>
                            <a:schemeClr val="tx1"/>
                          </a:solidFill>
                          <a:effectLst/>
                          <a:latin typeface="Arial Narrow" panose="020B0606020202030204" pitchFamily="34" charset="0"/>
                          <a:ea typeface="+mn-ea"/>
                          <a:cs typeface="+mn-cs"/>
                        </a:rPr>
                        <a:t>Cajamarca</a:t>
                      </a:r>
                      <a:r>
                        <a:rPr lang="pt-BR" sz="1050" b="0" i="0" kern="1200" baseline="0" dirty="0" smtClean="0">
                          <a:solidFill>
                            <a:schemeClr val="tx1"/>
                          </a:solidFill>
                          <a:effectLst/>
                          <a:latin typeface="Arial Narrow" panose="020B0606020202030204" pitchFamily="34" charset="0"/>
                          <a:ea typeface="+mn-ea"/>
                          <a:cs typeface="+mn-cs"/>
                        </a:rPr>
                        <a:t>, Carmen de Apicalá, Casabianca, Chaparral, Cunday, Dolores, Falan, Fresno, Herveo, </a:t>
                      </a:r>
                      <a:r>
                        <a:rPr lang="pt-BR" sz="1050" b="0" i="0" kern="1200" baseline="0" dirty="0" err="1" smtClean="0">
                          <a:solidFill>
                            <a:schemeClr val="tx1"/>
                          </a:solidFill>
                          <a:effectLst/>
                          <a:latin typeface="Arial Narrow" panose="020B0606020202030204" pitchFamily="34" charset="0"/>
                          <a:ea typeface="+mn-ea"/>
                          <a:cs typeface="+mn-cs"/>
                        </a:rPr>
                        <a:t>Ibagué</a:t>
                      </a:r>
                      <a:r>
                        <a:rPr lang="pt-BR" sz="1050" b="0" i="0" kern="1200" baseline="0" dirty="0" smtClean="0">
                          <a:solidFill>
                            <a:schemeClr val="tx1"/>
                          </a:solidFill>
                          <a:effectLst/>
                          <a:latin typeface="Arial Narrow" panose="020B0606020202030204" pitchFamily="34" charset="0"/>
                          <a:ea typeface="+mn-ea"/>
                          <a:cs typeface="+mn-cs"/>
                        </a:rPr>
                        <a:t>, Icononzo, </a:t>
                      </a:r>
                      <a:r>
                        <a:rPr lang="pt-BR" sz="1050" b="0" i="0" kern="1200" baseline="0" dirty="0" err="1" smtClean="0">
                          <a:solidFill>
                            <a:schemeClr val="tx1"/>
                          </a:solidFill>
                          <a:effectLst/>
                          <a:latin typeface="Arial Narrow" panose="020B0606020202030204" pitchFamily="34" charset="0"/>
                          <a:ea typeface="+mn-ea"/>
                          <a:cs typeface="+mn-cs"/>
                        </a:rPr>
                        <a:t>Lérida</a:t>
                      </a:r>
                      <a:r>
                        <a:rPr lang="pt-BR" sz="1050" b="0" i="0" kern="1200" baseline="0" dirty="0" smtClean="0">
                          <a:solidFill>
                            <a:schemeClr val="tx1"/>
                          </a:solidFill>
                          <a:effectLst/>
                          <a:latin typeface="Arial Narrow" panose="020B0606020202030204" pitchFamily="34" charset="0"/>
                          <a:ea typeface="+mn-ea"/>
                          <a:cs typeface="+mn-cs"/>
                        </a:rPr>
                        <a:t>, Líbano, Mariquita, </a:t>
                      </a:r>
                      <a:r>
                        <a:rPr lang="pt-BR" sz="1050" b="0" i="0" kern="1200" baseline="0" dirty="0" err="1" smtClean="0">
                          <a:solidFill>
                            <a:schemeClr val="tx1"/>
                          </a:solidFill>
                          <a:effectLst/>
                          <a:latin typeface="Arial Narrow" panose="020B0606020202030204" pitchFamily="34" charset="0"/>
                          <a:ea typeface="+mn-ea"/>
                          <a:cs typeface="+mn-cs"/>
                        </a:rPr>
                        <a:t>Melgar</a:t>
                      </a:r>
                      <a:r>
                        <a:rPr lang="pt-BR" sz="1050" b="0" i="0" kern="1200" baseline="0" dirty="0" smtClean="0">
                          <a:solidFill>
                            <a:schemeClr val="tx1"/>
                          </a:solidFill>
                          <a:effectLst/>
                          <a:latin typeface="Arial Narrow" panose="020B0606020202030204" pitchFamily="34" charset="0"/>
                          <a:ea typeface="+mn-ea"/>
                          <a:cs typeface="+mn-cs"/>
                        </a:rPr>
                        <a:t>, </a:t>
                      </a:r>
                      <a:r>
                        <a:rPr lang="pt-BR" sz="1050" b="0" i="0" kern="1200" baseline="0" dirty="0" err="1" smtClean="0">
                          <a:solidFill>
                            <a:schemeClr val="tx1"/>
                          </a:solidFill>
                          <a:effectLst/>
                          <a:latin typeface="Arial Narrow" panose="020B0606020202030204" pitchFamily="34" charset="0"/>
                          <a:ea typeface="+mn-ea"/>
                          <a:cs typeface="+mn-cs"/>
                        </a:rPr>
                        <a:t>Murillo</a:t>
                      </a:r>
                      <a:r>
                        <a:rPr lang="pt-BR" sz="1050" b="0" i="0" kern="1200" baseline="0" dirty="0" smtClean="0">
                          <a:solidFill>
                            <a:schemeClr val="tx1"/>
                          </a:solidFill>
                          <a:effectLst/>
                          <a:latin typeface="Arial Narrow" panose="020B0606020202030204" pitchFamily="34" charset="0"/>
                          <a:ea typeface="+mn-ea"/>
                          <a:cs typeface="+mn-cs"/>
                        </a:rPr>
                        <a:t>, Natagaima, Palocabildo, Planadas, Prado, Purificación, Rioblanco, </a:t>
                      </a:r>
                      <a:r>
                        <a:rPr lang="pt-BR" sz="1050" b="0" i="0" kern="1200" baseline="0" dirty="0" err="1" smtClean="0">
                          <a:solidFill>
                            <a:schemeClr val="tx1"/>
                          </a:solidFill>
                          <a:effectLst/>
                          <a:latin typeface="Arial Narrow" panose="020B0606020202030204" pitchFamily="34" charset="0"/>
                          <a:ea typeface="+mn-ea"/>
                          <a:cs typeface="+mn-cs"/>
                        </a:rPr>
                        <a:t>Roncesvalles</a:t>
                      </a:r>
                      <a:r>
                        <a:rPr lang="pt-BR" sz="1050" b="0" i="0" kern="1200" baseline="0" dirty="0" smtClean="0">
                          <a:solidFill>
                            <a:schemeClr val="tx1"/>
                          </a:solidFill>
                          <a:effectLst/>
                          <a:latin typeface="Arial Narrow" panose="020B0606020202030204" pitchFamily="34" charset="0"/>
                          <a:ea typeface="+mn-ea"/>
                          <a:cs typeface="+mn-cs"/>
                        </a:rPr>
                        <a:t>, San </a:t>
                      </a:r>
                      <a:r>
                        <a:rPr lang="pt-BR" sz="1050" b="0" i="0" kern="1200" baseline="0" dirty="0" err="1" smtClean="0">
                          <a:solidFill>
                            <a:schemeClr val="tx1"/>
                          </a:solidFill>
                          <a:effectLst/>
                          <a:latin typeface="Arial Narrow" panose="020B0606020202030204" pitchFamily="34" charset="0"/>
                          <a:ea typeface="+mn-ea"/>
                          <a:cs typeface="+mn-cs"/>
                        </a:rPr>
                        <a:t>Antonio</a:t>
                      </a:r>
                      <a:r>
                        <a:rPr lang="pt-BR" sz="1050" b="0" i="0" kern="1200" baseline="0" dirty="0" smtClean="0">
                          <a:solidFill>
                            <a:schemeClr val="tx1"/>
                          </a:solidFill>
                          <a:effectLst/>
                          <a:latin typeface="Arial Narrow" panose="020B0606020202030204" pitchFamily="34" charset="0"/>
                          <a:ea typeface="+mn-ea"/>
                          <a:cs typeface="+mn-cs"/>
                        </a:rPr>
                        <a:t>, </a:t>
                      </a:r>
                      <a:r>
                        <a:rPr lang="pt-BR" sz="1050" b="0" i="0" kern="1200" baseline="0" dirty="0" err="1" smtClean="0">
                          <a:solidFill>
                            <a:schemeClr val="tx1"/>
                          </a:solidFill>
                          <a:effectLst/>
                          <a:latin typeface="Arial Narrow" panose="020B0606020202030204" pitchFamily="34" charset="0"/>
                          <a:ea typeface="+mn-ea"/>
                          <a:cs typeface="+mn-cs"/>
                        </a:rPr>
                        <a:t>Villahermosa</a:t>
                      </a:r>
                      <a:r>
                        <a:rPr lang="pt-BR" sz="1050" b="0" i="0" kern="1200" baseline="0" dirty="0" smtClean="0">
                          <a:solidFill>
                            <a:schemeClr val="tx1"/>
                          </a:solidFill>
                          <a:effectLst/>
                          <a:latin typeface="Arial Narrow" panose="020B0606020202030204" pitchFamily="34" charset="0"/>
                          <a:ea typeface="+mn-ea"/>
                          <a:cs typeface="+mn-cs"/>
                        </a:rPr>
                        <a:t>, </a:t>
                      </a:r>
                      <a:r>
                        <a:rPr lang="pt-BR" sz="1050" b="0" i="0" kern="1200" baseline="0" dirty="0" err="1" smtClean="0">
                          <a:solidFill>
                            <a:schemeClr val="tx1"/>
                          </a:solidFill>
                          <a:effectLst/>
                          <a:latin typeface="Arial Narrow" panose="020B0606020202030204" pitchFamily="34" charset="0"/>
                          <a:ea typeface="+mn-ea"/>
                          <a:cs typeface="+mn-cs"/>
                        </a:rPr>
                        <a:t>Villarrica</a:t>
                      </a:r>
                      <a:endParaRPr lang="es-CO" sz="1050" b="0" dirty="0" smtClean="0">
                        <a:latin typeface="Arial Narrow" panose="020B0606020202030204" pitchFamily="34" charset="0"/>
                      </a:endParaRPr>
                    </a:p>
                  </a:txBody>
                  <a:tcPr marL="91421" marR="91421" marT="45676" marB="45676">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bl>
          </a:graphicData>
        </a:graphic>
      </p:graphicFrame>
      <p:graphicFrame>
        <p:nvGraphicFramePr>
          <p:cNvPr id="4" name="Tabla 3"/>
          <p:cNvGraphicFramePr>
            <a:graphicFrameLocks noGrp="1"/>
          </p:cNvGraphicFramePr>
          <p:nvPr>
            <p:extLst>
              <p:ext uri="{D42A27DB-BD31-4B8C-83A1-F6EECF244321}">
                <p14:modId xmlns:p14="http://schemas.microsoft.com/office/powerpoint/2010/main" val="3590667331"/>
              </p:ext>
            </p:extLst>
          </p:nvPr>
        </p:nvGraphicFramePr>
        <p:xfrm>
          <a:off x="359767" y="5706343"/>
          <a:ext cx="5759450" cy="1775868"/>
        </p:xfrm>
        <a:graphic>
          <a:graphicData uri="http://schemas.openxmlformats.org/drawingml/2006/table">
            <a:tbl>
              <a:tblPr/>
              <a:tblGrid>
                <a:gridCol w="936017">
                  <a:extLst>
                    <a:ext uri="{9D8B030D-6E8A-4147-A177-3AD203B41FA5}"/>
                  </a:extLst>
                </a:gridCol>
                <a:gridCol w="4823433">
                  <a:extLst>
                    <a:ext uri="{9D8B030D-6E8A-4147-A177-3AD203B41FA5}"/>
                  </a:extLst>
                </a:gridCol>
              </a:tblGrid>
              <a:tr h="257661">
                <a:tc gridSpan="2">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ctr"/>
                      <a:r>
                        <a:rPr lang="es-CO" sz="1400" b="1" dirty="0" smtClean="0">
                          <a:solidFill>
                            <a:srgbClr val="00446B"/>
                          </a:solidFill>
                          <a:latin typeface="Arial Narrow" panose="020B0606020202030204" pitchFamily="34" charset="0"/>
                        </a:rPr>
                        <a:t>REGIÓN </a:t>
                      </a:r>
                      <a:r>
                        <a:rPr lang="es-CO" sz="1400" b="1" dirty="0" smtClean="0">
                          <a:solidFill>
                            <a:srgbClr val="00446B"/>
                          </a:solidFill>
                          <a:latin typeface="Arial Narrow" panose="020B0606020202030204" pitchFamily="34" charset="0"/>
                        </a:rPr>
                        <a:t>PACÍFICO</a:t>
                      </a:r>
                      <a:endParaRPr lang="es-CO" sz="1400" b="1" dirty="0">
                        <a:solidFill>
                          <a:srgbClr val="00446B"/>
                        </a:solidFill>
                        <a:latin typeface="Arial Narrow" panose="020B0606020202030204" pitchFamily="34" charset="0"/>
                      </a:endParaRPr>
                    </a:p>
                  </a:txBody>
                  <a:tcPr marL="91421" marR="91421" marT="45788" marB="45788">
                    <a:lnL w="12700" cmpd="sng">
                      <a:solidFill>
                        <a:sysClr val="window" lastClr="FFFFFF">
                          <a:lumMod val="65000"/>
                        </a:sysClr>
                      </a:solidFill>
                      <a:prstDash val="solid"/>
                    </a:lnL>
                    <a:lnR w="12700" cmpd="sng">
                      <a:solidFill>
                        <a:sysClr val="window" lastClr="FFFFFF">
                          <a:lumMod val="65000"/>
                        </a:sysClr>
                      </a:solidFill>
                      <a:prstDash val="soli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s-CO"/>
                    </a:p>
                  </a:txBody>
                  <a:tcPr/>
                </a:tc>
                <a:extLst>
                  <a:ext uri="{0D108BD9-81ED-4DB2-BD59-A6C34878D82A}"/>
                </a:extLst>
              </a:tr>
              <a:tr h="219029">
                <a:tc rowSpan="2">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indent="0" algn="ctr"/>
                      <a:r>
                        <a:rPr lang="es-CO" sz="1100" b="1" dirty="0" smtClean="0">
                          <a:solidFill>
                            <a:schemeClr val="tx1"/>
                          </a:solidFill>
                          <a:effectLst/>
                          <a:latin typeface="Arial Narrow" panose="020B0606020202030204" pitchFamily="34" charset="0"/>
                        </a:rPr>
                        <a:t>ALERTA AMARILLA</a:t>
                      </a:r>
                      <a:endParaRPr lang="es-CO" sz="1100" b="1" dirty="0">
                        <a:solidFill>
                          <a:schemeClr val="tx1"/>
                        </a:solidFill>
                        <a:effectLst/>
                        <a:latin typeface="Arial Narrow" panose="020B0606020202030204" pitchFamily="34" charset="0"/>
                      </a:endParaRPr>
                    </a:p>
                  </a:txBody>
                  <a:tcPr marL="91421" marR="91421" marT="45788" marB="45788"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mpd="sng">
                      <a:solidFill>
                        <a:sysClr val="window" lastClr="FFFFFF">
                          <a:lumMod val="65000"/>
                        </a:sysClr>
                      </a:solidFill>
                      <a:prstDash val="solid"/>
                    </a:lnB>
                    <a:lnTlToBr w="12700" cmpd="sng">
                      <a:noFill/>
                      <a:prstDash val="solid"/>
                    </a:lnTlToBr>
                    <a:lnBlToTr w="12700" cmpd="sng">
                      <a:noFill/>
                      <a:prstDash val="solid"/>
                    </a:lnBlToTr>
                    <a:solidFill>
                      <a:srgbClr val="FFFF00"/>
                    </a:solidFill>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ctr"/>
                      <a:r>
                        <a:rPr lang="es-CO" sz="1100" b="1" dirty="0" smtClean="0">
                          <a:latin typeface="Arial Narrow" panose="020B0606020202030204" pitchFamily="34" charset="0"/>
                        </a:rPr>
                        <a:t>SITIOS</a:t>
                      </a:r>
                      <a:r>
                        <a:rPr lang="es-CO" sz="1100" b="1" baseline="0" dirty="0" smtClean="0">
                          <a:latin typeface="Arial Narrow" panose="020B0606020202030204" pitchFamily="34" charset="0"/>
                        </a:rPr>
                        <a:t> PARA LOS CUALES SE GENERA LA ALERTA</a:t>
                      </a:r>
                      <a:endParaRPr lang="es-CO" sz="1100" b="1" dirty="0">
                        <a:latin typeface="Arial Narrow" panose="020B0606020202030204" pitchFamily="34" charset="0"/>
                      </a:endParaRPr>
                    </a:p>
                  </a:txBody>
                  <a:tcPr marL="91421" marR="91421" marT="45788" marB="45788">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r h="1193048">
                <a:tc vMerge="1">
                  <a:txBody>
                    <a:bodyPr/>
                    <a:lstStyle/>
                    <a:p>
                      <a:endParaRPr lang="es-CO"/>
                    </a:p>
                  </a:txBody>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just" defTabSz="648035">
                        <a:defRPr/>
                      </a:pPr>
                      <a:r>
                        <a:rPr lang="es-CO" sz="1050" b="1" dirty="0" smtClean="0">
                          <a:latin typeface="Arial Narrow" panose="020B0606020202030204" pitchFamily="34" charset="0"/>
                        </a:rPr>
                        <a:t>CAUCA: </a:t>
                      </a:r>
                      <a:r>
                        <a:rPr lang="es-CO" sz="1050" b="0" dirty="0" smtClean="0">
                          <a:latin typeface="Arial Narrow" panose="020B0606020202030204" pitchFamily="34" charset="0"/>
                        </a:rPr>
                        <a:t>Almaguer, Bolívar, Buenos Aires, Caldono, Corinto, El Tambo, Guapi, Inzá, Jambaló, La Sierra, La Vega, López, Miranda, Páez (Belalcázar), Rosas, Santa Rosa, Silvia, Suárez, Timbiquí, Toribío y Totoró.</a:t>
                      </a:r>
                    </a:p>
                    <a:p>
                      <a:pPr algn="just" defTabSz="648035">
                        <a:defRPr/>
                      </a:pPr>
                      <a:r>
                        <a:rPr lang="es-CO" sz="1050" b="1" dirty="0" smtClean="0">
                          <a:latin typeface="Arial Narrow" panose="020B0606020202030204" pitchFamily="34" charset="0"/>
                        </a:rPr>
                        <a:t>CHOCÓ:</a:t>
                      </a:r>
                      <a:r>
                        <a:rPr lang="es-CO" sz="1050" b="1" baseline="0" dirty="0" smtClean="0">
                          <a:latin typeface="Arial Narrow" panose="020B0606020202030204" pitchFamily="34" charset="0"/>
                        </a:rPr>
                        <a:t> </a:t>
                      </a:r>
                      <a:r>
                        <a:rPr lang="es-CO" sz="1050" b="0" baseline="0" dirty="0" smtClean="0">
                          <a:latin typeface="Arial Narrow" panose="020B0606020202030204" pitchFamily="34" charset="0"/>
                        </a:rPr>
                        <a:t>  Bahía Solano (Mutis), El Carmen, Nóvita, Quibdó y Sipí.</a:t>
                      </a:r>
                    </a:p>
                    <a:p>
                      <a:pPr algn="just" defTabSz="648035">
                        <a:defRPr/>
                      </a:pPr>
                      <a:r>
                        <a:rPr lang="es-CO" sz="1050" b="1" dirty="0" smtClean="0">
                          <a:latin typeface="Arial Narrow" panose="020B0606020202030204" pitchFamily="34" charset="0"/>
                        </a:rPr>
                        <a:t>NARIÑO: </a:t>
                      </a:r>
                      <a:r>
                        <a:rPr lang="es-CO" sz="1050" b="0" dirty="0" smtClean="0">
                          <a:latin typeface="Arial Narrow" panose="020B0606020202030204" pitchFamily="34" charset="0"/>
                        </a:rPr>
                        <a:t>Albán (San José), Barbacoas, Buesaco, Cumbitara, Linare</a:t>
                      </a:r>
                      <a:r>
                        <a:rPr lang="es-CO" sz="1050" b="0" baseline="0" dirty="0" smtClean="0">
                          <a:latin typeface="Arial Narrow" panose="020B0606020202030204" pitchFamily="34" charset="0"/>
                        </a:rPr>
                        <a:t>s y</a:t>
                      </a:r>
                      <a:r>
                        <a:rPr lang="es-CO" sz="1050" b="0" dirty="0" smtClean="0">
                          <a:latin typeface="Arial Narrow" panose="020B0606020202030204" pitchFamily="34" charset="0"/>
                        </a:rPr>
                        <a:t> Samaniego.</a:t>
                      </a:r>
                    </a:p>
                    <a:p>
                      <a:pPr algn="just" defTabSz="648035">
                        <a:defRPr/>
                      </a:pPr>
                      <a:r>
                        <a:rPr lang="es-CO" sz="1050" b="1" dirty="0" smtClean="0">
                          <a:latin typeface="Arial Narrow" panose="020B0606020202030204" pitchFamily="34" charset="0"/>
                        </a:rPr>
                        <a:t>VALLE DEL CAUCA:</a:t>
                      </a:r>
                      <a:r>
                        <a:rPr lang="es-CO" sz="1050" b="1" baseline="0" dirty="0" smtClean="0">
                          <a:latin typeface="Arial Narrow" panose="020B0606020202030204" pitchFamily="34" charset="0"/>
                        </a:rPr>
                        <a:t> </a:t>
                      </a:r>
                      <a:r>
                        <a:rPr lang="es-CO" sz="1050" b="0" dirty="0" smtClean="0">
                          <a:latin typeface="Arial Narrow" panose="020B0606020202030204" pitchFamily="34" charset="0"/>
                        </a:rPr>
                        <a:t>Bolívar, Buenaventura, Buga, Bugalagrande, Calima (El Darién), Dagua, El Cerrito, El Dovio, Palmira, San Pedro, Sevilla, Tuluá</a:t>
                      </a:r>
                      <a:r>
                        <a:rPr lang="es-CO" sz="1050" b="0" baseline="0" dirty="0" smtClean="0">
                          <a:latin typeface="Arial Narrow" panose="020B0606020202030204" pitchFamily="34" charset="0"/>
                        </a:rPr>
                        <a:t> y</a:t>
                      </a:r>
                      <a:r>
                        <a:rPr lang="es-CO" sz="1050" b="0" dirty="0" smtClean="0">
                          <a:latin typeface="Arial Narrow" panose="020B0606020202030204" pitchFamily="34" charset="0"/>
                        </a:rPr>
                        <a:t> Versalles.</a:t>
                      </a:r>
                    </a:p>
                  </a:txBody>
                  <a:tcPr marL="91421" marR="91421" marT="45788" marB="45788">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bl>
          </a:graphicData>
        </a:graphic>
      </p:graphicFrame>
    </p:spTree>
    <p:extLst>
      <p:ext uri="{BB962C8B-B14F-4D97-AF65-F5344CB8AC3E}">
        <p14:creationId xmlns:p14="http://schemas.microsoft.com/office/powerpoint/2010/main" val="297214174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CuadroTexto 20"/>
          <p:cNvSpPr txBox="1"/>
          <p:nvPr/>
        </p:nvSpPr>
        <p:spPr>
          <a:xfrm>
            <a:off x="4050087" y="549175"/>
            <a:ext cx="2264433" cy="846386"/>
          </a:xfrm>
          <a:prstGeom prst="rect">
            <a:avLst/>
          </a:prstGeom>
          <a:noFill/>
        </p:spPr>
        <p:txBody>
          <a:bodyPr wrap="square" rtlCol="0">
            <a:spAutoFit/>
          </a:bodyPr>
          <a:lstStyle/>
          <a:p>
            <a:pPr lvl="0"/>
            <a:r>
              <a:rPr lang="es-CO" sz="700" b="1" dirty="0" smtClean="0">
                <a:solidFill>
                  <a:srgbClr val="C00000"/>
                </a:solidFill>
                <a:latin typeface="Arial Narrow" panose="020B0606020202030204" pitchFamily="34" charset="0"/>
                <a:cs typeface="Arial" panose="020B0604020202020204" pitchFamily="34" charset="0"/>
              </a:rPr>
              <a:t>ALERTA ROJA</a:t>
            </a:r>
            <a:r>
              <a:rPr lang="es-CO" sz="700" dirty="0" smtClean="0">
                <a:solidFill>
                  <a:srgbClr val="C00000"/>
                </a:solidFill>
                <a:latin typeface="Arial Narrow" panose="020B0606020202030204" pitchFamily="34" charset="0"/>
                <a:cs typeface="Arial" panose="020B0604020202020204" pitchFamily="34" charset="0"/>
              </a:rPr>
              <a:t>:</a:t>
            </a:r>
          </a:p>
          <a:p>
            <a:pPr lvl="0" algn="just"/>
            <a:r>
              <a:rPr lang="es-CO" sz="700" dirty="0">
                <a:solidFill>
                  <a:schemeClr val="bg1">
                    <a:lumMod val="50000"/>
                  </a:schemeClr>
                </a:solidFill>
                <a:latin typeface="Arial Narrow" panose="020B0606020202030204" pitchFamily="34" charset="0"/>
              </a:rPr>
              <a:t>Amenaza alta a muy alta por deslizamientos de tierra detonados por lluvias, localizados en los siguientes municipios</a:t>
            </a:r>
            <a:r>
              <a:rPr lang="es-CO" sz="700" dirty="0" smtClean="0">
                <a:solidFill>
                  <a:schemeClr val="bg1">
                    <a:lumMod val="50000"/>
                  </a:schemeClr>
                </a:solidFill>
                <a:latin typeface="Arial Narrow" panose="020B0606020202030204" pitchFamily="34" charset="0"/>
              </a:rPr>
              <a:t>:</a:t>
            </a:r>
          </a:p>
          <a:p>
            <a:pPr lvl="0" algn="just"/>
            <a:endParaRPr lang="es-CO" sz="700" dirty="0" smtClean="0">
              <a:solidFill>
                <a:prstClr val="black"/>
              </a:solidFill>
              <a:latin typeface="Arial Narrow" panose="020B0606020202030204" pitchFamily="34" charset="0"/>
            </a:endParaRPr>
          </a:p>
          <a:p>
            <a:pPr lvl="0"/>
            <a:r>
              <a:rPr lang="es-CO" sz="700" b="1" dirty="0">
                <a:solidFill>
                  <a:srgbClr val="F65800"/>
                </a:solidFill>
                <a:latin typeface="Arial Narrow" panose="020B0606020202030204" pitchFamily="34" charset="0"/>
                <a:cs typeface="Arial" panose="020B0604020202020204" pitchFamily="34" charset="0"/>
              </a:rPr>
              <a:t>ALERTA NARANJA</a:t>
            </a:r>
            <a:r>
              <a:rPr lang="es-CO" sz="700" dirty="0">
                <a:solidFill>
                  <a:srgbClr val="F65800"/>
                </a:solidFill>
                <a:latin typeface="Arial Narrow" panose="020B0606020202030204" pitchFamily="34" charset="0"/>
                <a:cs typeface="Arial" panose="020B0604020202020204" pitchFamily="34" charset="0"/>
              </a:rPr>
              <a:t>:</a:t>
            </a:r>
          </a:p>
          <a:p>
            <a:pPr lvl="0" algn="just"/>
            <a:r>
              <a:rPr lang="es-CO" sz="700" dirty="0">
                <a:solidFill>
                  <a:schemeClr val="bg1">
                    <a:lumMod val="50000"/>
                  </a:schemeClr>
                </a:solidFill>
                <a:latin typeface="Arial Narrow" panose="020B0606020202030204" pitchFamily="34" charset="0"/>
              </a:rPr>
              <a:t>Amenaza moderada por deslizamientos de tierra detonados por lluvias, localizados en los siguientes municipios:</a:t>
            </a:r>
            <a:endParaRPr lang="es-CO" sz="801" dirty="0">
              <a:solidFill>
                <a:schemeClr val="bg1">
                  <a:lumMod val="50000"/>
                </a:schemeClr>
              </a:solidFill>
              <a:latin typeface="Arial Narrow" panose="020B0606020202030204" pitchFamily="34" charset="0"/>
            </a:endParaRPr>
          </a:p>
        </p:txBody>
      </p:sp>
      <p:graphicFrame>
        <p:nvGraphicFramePr>
          <p:cNvPr id="3" name="Tabla 2"/>
          <p:cNvGraphicFramePr>
            <a:graphicFrameLocks noGrp="1"/>
          </p:cNvGraphicFramePr>
          <p:nvPr>
            <p:extLst>
              <p:ext uri="{D42A27DB-BD31-4B8C-83A1-F6EECF244321}">
                <p14:modId xmlns:p14="http://schemas.microsoft.com/office/powerpoint/2010/main" val="546612203"/>
              </p:ext>
            </p:extLst>
          </p:nvPr>
        </p:nvGraphicFramePr>
        <p:xfrm>
          <a:off x="359767" y="1745903"/>
          <a:ext cx="5759450" cy="1295436"/>
        </p:xfrm>
        <a:graphic>
          <a:graphicData uri="http://schemas.openxmlformats.org/drawingml/2006/table">
            <a:tbl>
              <a:tblPr/>
              <a:tblGrid>
                <a:gridCol w="947864">
                  <a:extLst>
                    <a:ext uri="{9D8B030D-6E8A-4147-A177-3AD203B41FA5}"/>
                  </a:extLst>
                </a:gridCol>
                <a:gridCol w="4811586">
                  <a:extLst>
                    <a:ext uri="{9D8B030D-6E8A-4147-A177-3AD203B41FA5}"/>
                  </a:extLst>
                </a:gridCol>
              </a:tblGrid>
              <a:tr h="248110">
                <a:tc gridSpan="2">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ctr"/>
                      <a:r>
                        <a:rPr lang="es-CO" sz="1400" b="1" dirty="0" smtClean="0">
                          <a:solidFill>
                            <a:srgbClr val="00446B"/>
                          </a:solidFill>
                          <a:latin typeface="Arial Narrow" panose="020B0606020202030204" pitchFamily="34" charset="0"/>
                        </a:rPr>
                        <a:t>REGIÓN </a:t>
                      </a:r>
                      <a:r>
                        <a:rPr lang="es-CO" sz="1400" b="1" dirty="0" smtClean="0">
                          <a:solidFill>
                            <a:srgbClr val="00446B"/>
                          </a:solidFill>
                          <a:latin typeface="Arial Narrow" panose="020B0606020202030204" pitchFamily="34" charset="0"/>
                        </a:rPr>
                        <a:t>ORINOQUIA</a:t>
                      </a:r>
                      <a:endParaRPr lang="es-CO" sz="1400" b="1" dirty="0">
                        <a:solidFill>
                          <a:srgbClr val="00446B"/>
                        </a:solidFill>
                        <a:latin typeface="Arial Narrow" panose="020B0606020202030204" pitchFamily="34" charset="0"/>
                      </a:endParaRPr>
                    </a:p>
                  </a:txBody>
                  <a:tcPr marL="91383" marR="91383" marT="45726" marB="45726">
                    <a:lnL w="12700" cmpd="sng">
                      <a:solidFill>
                        <a:sysClr val="window" lastClr="FFFFFF">
                          <a:lumMod val="65000"/>
                        </a:sysClr>
                      </a:solidFill>
                      <a:prstDash val="solid"/>
                    </a:lnL>
                    <a:lnR w="12700" cmpd="sng">
                      <a:solidFill>
                        <a:sysClr val="window" lastClr="FFFFFF">
                          <a:lumMod val="65000"/>
                        </a:sysClr>
                      </a:solidFill>
                      <a:prstDash val="soli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s-CO"/>
                    </a:p>
                  </a:txBody>
                  <a:tcPr/>
                </a:tc>
                <a:extLst>
                  <a:ext uri="{0D108BD9-81ED-4DB2-BD59-A6C34878D82A}"/>
                </a:extLst>
              </a:tr>
              <a:tr h="210888">
                <a:tc rowSpan="2">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indent="0" algn="ctr"/>
                      <a:r>
                        <a:rPr lang="es-CO" sz="1100" b="1" dirty="0" smtClean="0">
                          <a:solidFill>
                            <a:schemeClr val="tx1"/>
                          </a:solidFill>
                          <a:effectLst/>
                          <a:latin typeface="Arial Narrow" panose="020B0606020202030204" pitchFamily="34" charset="0"/>
                        </a:rPr>
                        <a:t>ALERTA AMARILLA</a:t>
                      </a:r>
                      <a:endParaRPr lang="es-CO" sz="1100" b="1" dirty="0">
                        <a:solidFill>
                          <a:schemeClr val="tx1"/>
                        </a:solidFill>
                        <a:effectLst/>
                        <a:latin typeface="Arial Narrow" panose="020B0606020202030204" pitchFamily="34" charset="0"/>
                      </a:endParaRPr>
                    </a:p>
                  </a:txBody>
                  <a:tcPr marL="91383" marR="91383" marT="45726" marB="45726"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mpd="sng">
                      <a:solidFill>
                        <a:sysClr val="window" lastClr="FFFFFF">
                          <a:lumMod val="65000"/>
                        </a:sysClr>
                      </a:solidFill>
                      <a:prstDash val="solid"/>
                    </a:lnB>
                    <a:lnTlToBr w="12700" cmpd="sng">
                      <a:noFill/>
                      <a:prstDash val="solid"/>
                    </a:lnTlToBr>
                    <a:lnBlToTr w="12700" cmpd="sng">
                      <a:noFill/>
                      <a:prstDash val="solid"/>
                    </a:lnBlToTr>
                    <a:solidFill>
                      <a:srgbClr val="FFFF00"/>
                    </a:solidFill>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ctr"/>
                      <a:r>
                        <a:rPr lang="es-CO" sz="1100" b="1" dirty="0" smtClean="0">
                          <a:latin typeface="Arial Narrow" panose="020B0606020202030204" pitchFamily="34" charset="0"/>
                        </a:rPr>
                        <a:t>SITIOS</a:t>
                      </a:r>
                      <a:r>
                        <a:rPr lang="es-CO" sz="1100" b="1" baseline="0" dirty="0" smtClean="0">
                          <a:latin typeface="Arial Narrow" panose="020B0606020202030204" pitchFamily="34" charset="0"/>
                        </a:rPr>
                        <a:t> PARA LOS CUALES SE GENERA LA ALERTA</a:t>
                      </a:r>
                      <a:endParaRPr lang="es-CO" sz="1100" b="1" dirty="0">
                        <a:latin typeface="Arial Narrow" panose="020B0606020202030204" pitchFamily="34" charset="0"/>
                      </a:endParaRPr>
                    </a:p>
                  </a:txBody>
                  <a:tcPr marL="91383" marR="91383" marT="45726" marB="45726">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r h="483853">
                <a:tc vMerge="1">
                  <a:txBody>
                    <a:bodyPr/>
                    <a:lstStyle/>
                    <a:p>
                      <a:endParaRPr lang="es-CO"/>
                    </a:p>
                  </a:txBody>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marR="0" indent="0" algn="just" defTabSz="648035" rtl="0" eaLnBrk="1" fontAlgn="auto" latinLnBrk="0" hangingPunct="1">
                        <a:lnSpc>
                          <a:spcPct val="100000"/>
                        </a:lnSpc>
                        <a:spcBef>
                          <a:spcPts val="0"/>
                        </a:spcBef>
                        <a:spcAft>
                          <a:spcPts val="0"/>
                        </a:spcAft>
                        <a:buClrTx/>
                        <a:buSzTx/>
                        <a:buFontTx/>
                        <a:buNone/>
                        <a:tabLst/>
                        <a:defRPr/>
                      </a:pPr>
                      <a:r>
                        <a:rPr lang="es-CO" sz="1050" b="1" dirty="0" smtClean="0">
                          <a:latin typeface="Arial Narrow" panose="020B0606020202030204" pitchFamily="34" charset="0"/>
                        </a:rPr>
                        <a:t>ARAUCA:</a:t>
                      </a:r>
                      <a:r>
                        <a:rPr lang="es-CO" sz="1050" b="1" baseline="0" dirty="0" smtClean="0">
                          <a:latin typeface="Arial Narrow" panose="020B0606020202030204" pitchFamily="34" charset="0"/>
                        </a:rPr>
                        <a:t> </a:t>
                      </a:r>
                      <a:r>
                        <a:rPr lang="es-CO" sz="1050" b="0" baseline="0" dirty="0" smtClean="0">
                          <a:latin typeface="Arial Narrow" panose="020B0606020202030204" pitchFamily="34" charset="0"/>
                        </a:rPr>
                        <a:t>Saravena.</a:t>
                      </a:r>
                      <a:endParaRPr lang="es-CO" sz="1050" b="0" dirty="0" smtClean="0">
                        <a:latin typeface="Arial Narrow" panose="020B0606020202030204" pitchFamily="34" charset="0"/>
                      </a:endParaRPr>
                    </a:p>
                    <a:p>
                      <a:pPr marL="0" marR="0" indent="0" algn="just" defTabSz="648035" rtl="0" eaLnBrk="1" fontAlgn="auto" latinLnBrk="0" hangingPunct="1">
                        <a:lnSpc>
                          <a:spcPct val="100000"/>
                        </a:lnSpc>
                        <a:spcBef>
                          <a:spcPts val="0"/>
                        </a:spcBef>
                        <a:spcAft>
                          <a:spcPts val="0"/>
                        </a:spcAft>
                        <a:buClrTx/>
                        <a:buSzTx/>
                        <a:buFontTx/>
                        <a:buNone/>
                        <a:tabLst/>
                        <a:defRPr/>
                      </a:pPr>
                      <a:r>
                        <a:rPr lang="es-CO" sz="1050" b="1" dirty="0" smtClean="0">
                          <a:latin typeface="Arial Narrow" panose="020B0606020202030204" pitchFamily="34" charset="0"/>
                        </a:rPr>
                        <a:t>CASANARE</a:t>
                      </a:r>
                      <a:r>
                        <a:rPr lang="es-CO" sz="1050" dirty="0" smtClean="0">
                          <a:latin typeface="Arial Narrow" panose="020B0606020202030204" pitchFamily="34" charset="0"/>
                        </a:rPr>
                        <a:t>: </a:t>
                      </a:r>
                      <a:r>
                        <a:rPr lang="es-ES" sz="1050" kern="1200" dirty="0" smtClean="0">
                          <a:solidFill>
                            <a:schemeClr val="tx1"/>
                          </a:solidFill>
                          <a:latin typeface="Arial Narrow" panose="020B0606020202030204" pitchFamily="34" charset="0"/>
                          <a:ea typeface="+mn-ea"/>
                          <a:cs typeface="+mn-cs"/>
                        </a:rPr>
                        <a:t>Aguazul, Chámeza, Hato Corozal, La Salina, Nunchía, Paz de Ariporo, Pore, Recetor, Sabanalarga, Támara, Tauramena</a:t>
                      </a:r>
                      <a:r>
                        <a:rPr lang="es-ES" sz="1050" kern="1200" baseline="0" dirty="0" smtClean="0">
                          <a:solidFill>
                            <a:schemeClr val="tx1"/>
                          </a:solidFill>
                          <a:latin typeface="Arial Narrow" panose="020B0606020202030204" pitchFamily="34" charset="0"/>
                          <a:ea typeface="+mn-ea"/>
                          <a:cs typeface="+mn-cs"/>
                        </a:rPr>
                        <a:t> y </a:t>
                      </a:r>
                      <a:r>
                        <a:rPr lang="es-ES" sz="1050" kern="1200" dirty="0" smtClean="0">
                          <a:solidFill>
                            <a:schemeClr val="tx1"/>
                          </a:solidFill>
                          <a:latin typeface="Arial Narrow" panose="020B0606020202030204" pitchFamily="34" charset="0"/>
                          <a:ea typeface="+mn-ea"/>
                          <a:cs typeface="+mn-cs"/>
                        </a:rPr>
                        <a:t>Yopal.</a:t>
                      </a:r>
                    </a:p>
                    <a:p>
                      <a:pPr marL="0" marR="0" indent="0" algn="just" defTabSz="648035" rtl="0" eaLnBrk="1" fontAlgn="auto" latinLnBrk="0" hangingPunct="1">
                        <a:lnSpc>
                          <a:spcPct val="100000"/>
                        </a:lnSpc>
                        <a:spcBef>
                          <a:spcPts val="0"/>
                        </a:spcBef>
                        <a:spcAft>
                          <a:spcPts val="0"/>
                        </a:spcAft>
                        <a:buClrTx/>
                        <a:buSzTx/>
                        <a:buFontTx/>
                        <a:buNone/>
                        <a:tabLst/>
                        <a:defRPr/>
                      </a:pPr>
                      <a:r>
                        <a:rPr lang="es-CO" sz="1050" b="1" dirty="0" smtClean="0">
                          <a:latin typeface="Arial Narrow" panose="020B0606020202030204" pitchFamily="34" charset="0"/>
                        </a:rPr>
                        <a:t>META</a:t>
                      </a:r>
                      <a:r>
                        <a:rPr lang="es-CO" sz="1050" dirty="0" smtClean="0">
                          <a:latin typeface="Arial Narrow" panose="020B0606020202030204" pitchFamily="34" charset="0"/>
                        </a:rPr>
                        <a:t>: Cumaral, El Castillo</a:t>
                      </a:r>
                      <a:r>
                        <a:rPr lang="es-CO" sz="1050" baseline="0" dirty="0" smtClean="0">
                          <a:latin typeface="Arial Narrow" panose="020B0606020202030204" pitchFamily="34" charset="0"/>
                        </a:rPr>
                        <a:t> y</a:t>
                      </a:r>
                      <a:r>
                        <a:rPr lang="es-CO" sz="1050" dirty="0" smtClean="0">
                          <a:latin typeface="Arial Narrow" panose="020B0606020202030204" pitchFamily="34" charset="0"/>
                        </a:rPr>
                        <a:t> Guamal.</a:t>
                      </a:r>
                    </a:p>
                  </a:txBody>
                  <a:tcPr marL="91383" marR="91383" marT="45726" marB="45726">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bl>
          </a:graphicData>
        </a:graphic>
      </p:graphicFrame>
      <p:graphicFrame>
        <p:nvGraphicFramePr>
          <p:cNvPr id="4" name="Tabla 3"/>
          <p:cNvGraphicFramePr>
            <a:graphicFrameLocks noGrp="1"/>
          </p:cNvGraphicFramePr>
          <p:nvPr>
            <p:extLst>
              <p:ext uri="{D42A27DB-BD31-4B8C-83A1-F6EECF244321}">
                <p14:modId xmlns:p14="http://schemas.microsoft.com/office/powerpoint/2010/main" val="1727080221"/>
              </p:ext>
            </p:extLst>
          </p:nvPr>
        </p:nvGraphicFramePr>
        <p:xfrm>
          <a:off x="359767" y="3402087"/>
          <a:ext cx="5759450" cy="975096"/>
        </p:xfrm>
        <a:graphic>
          <a:graphicData uri="http://schemas.openxmlformats.org/drawingml/2006/table">
            <a:tbl>
              <a:tblPr/>
              <a:tblGrid>
                <a:gridCol w="936017">
                  <a:extLst>
                    <a:ext uri="{9D8B030D-6E8A-4147-A177-3AD203B41FA5}"/>
                  </a:extLst>
                </a:gridCol>
                <a:gridCol w="4823433">
                  <a:extLst>
                    <a:ext uri="{9D8B030D-6E8A-4147-A177-3AD203B41FA5}"/>
                  </a:extLst>
                </a:gridCol>
              </a:tblGrid>
              <a:tr h="239415">
                <a:tc gridSpan="2">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400" b="1" dirty="0" smtClean="0">
                          <a:solidFill>
                            <a:srgbClr val="00446B"/>
                          </a:solidFill>
                          <a:latin typeface="Arial Narrow" panose="020B0606020202030204" pitchFamily="34" charset="0"/>
                        </a:rPr>
                        <a:t>REGIÓN </a:t>
                      </a:r>
                      <a:r>
                        <a:rPr lang="es-CO" sz="1400" b="1" dirty="0" smtClean="0">
                          <a:solidFill>
                            <a:srgbClr val="00446B"/>
                          </a:solidFill>
                          <a:latin typeface="Arial Narrow" panose="020B0606020202030204" pitchFamily="34" charset="0"/>
                        </a:rPr>
                        <a:t>AMAZONIA</a:t>
                      </a:r>
                      <a:endParaRPr lang="es-CO" sz="1400" b="1" dirty="0" smtClean="0">
                        <a:solidFill>
                          <a:srgbClr val="00446B"/>
                        </a:solidFill>
                        <a:latin typeface="Arial Narrow" panose="020B0606020202030204" pitchFamily="34" charset="0"/>
                      </a:endParaRPr>
                    </a:p>
                  </a:txBody>
                  <a:tcPr marL="91421" marR="91421" marT="45676" marB="45676">
                    <a:lnL w="12700" cmpd="sng">
                      <a:solidFill>
                        <a:sysClr val="window" lastClr="FFFFFF">
                          <a:lumMod val="65000"/>
                        </a:sysClr>
                      </a:solidFill>
                      <a:prstDash val="solid"/>
                    </a:lnL>
                    <a:lnR w="12700" cmpd="sng">
                      <a:solidFill>
                        <a:sysClr val="window" lastClr="FFFFFF">
                          <a:lumMod val="65000"/>
                        </a:sysClr>
                      </a:solidFill>
                      <a:prstDash val="soli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s-CO"/>
                    </a:p>
                  </a:txBody>
                  <a:tcPr/>
                </a:tc>
                <a:extLst>
                  <a:ext uri="{0D108BD9-81ED-4DB2-BD59-A6C34878D82A}"/>
                </a:extLst>
              </a:tr>
              <a:tr h="203492">
                <a:tc rowSpan="2">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indent="0" algn="ctr"/>
                      <a:r>
                        <a:rPr lang="es-CO" sz="1100" b="1" dirty="0" smtClean="0">
                          <a:solidFill>
                            <a:schemeClr val="tx1"/>
                          </a:solidFill>
                          <a:effectLst/>
                          <a:latin typeface="Arial Narrow" panose="020B0606020202030204" pitchFamily="34" charset="0"/>
                        </a:rPr>
                        <a:t>ALERTA</a:t>
                      </a:r>
                      <a:r>
                        <a:rPr lang="es-CO" sz="1100" b="1" baseline="0" dirty="0" smtClean="0">
                          <a:solidFill>
                            <a:schemeClr val="tx1"/>
                          </a:solidFill>
                          <a:effectLst/>
                          <a:latin typeface="Arial Narrow" panose="020B0606020202030204" pitchFamily="34" charset="0"/>
                        </a:rPr>
                        <a:t> AMARILLA</a:t>
                      </a:r>
                      <a:endParaRPr lang="es-CO" sz="1100" b="1" dirty="0">
                        <a:solidFill>
                          <a:schemeClr val="tx1"/>
                        </a:solidFill>
                        <a:effectLst/>
                        <a:latin typeface="Arial Narrow" panose="020B0606020202030204" pitchFamily="34" charset="0"/>
                      </a:endParaRPr>
                    </a:p>
                  </a:txBody>
                  <a:tcPr marL="91421" marR="91421" marT="45676" marB="45676"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mpd="sng">
                      <a:solidFill>
                        <a:sysClr val="window" lastClr="FFFFFF">
                          <a:lumMod val="65000"/>
                        </a:sysClr>
                      </a:solidFill>
                      <a:prstDash val="solid"/>
                    </a:lnB>
                    <a:lnTlToBr w="12700" cmpd="sng">
                      <a:noFill/>
                      <a:prstDash val="solid"/>
                    </a:lnTlToBr>
                    <a:lnBlToTr w="12700" cmpd="sng">
                      <a:noFill/>
                      <a:prstDash val="solid"/>
                    </a:lnBlToTr>
                    <a:solidFill>
                      <a:srgbClr val="FFFF00"/>
                    </a:solidFill>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ctr"/>
                      <a:r>
                        <a:rPr lang="es-CO" sz="1100" b="1" dirty="0" smtClean="0">
                          <a:latin typeface="Arial Narrow" panose="020B0606020202030204" pitchFamily="34" charset="0"/>
                        </a:rPr>
                        <a:t>SITIOS</a:t>
                      </a:r>
                      <a:r>
                        <a:rPr lang="es-CO" sz="1100" b="1" baseline="0" dirty="0" smtClean="0">
                          <a:latin typeface="Arial Narrow" panose="020B0606020202030204" pitchFamily="34" charset="0"/>
                        </a:rPr>
                        <a:t> PARA LOS CUALES SE GENERA LA ALERTA</a:t>
                      </a:r>
                      <a:endParaRPr lang="es-CO" sz="1100" b="1" dirty="0">
                        <a:latin typeface="Arial Narrow" panose="020B0606020202030204" pitchFamily="34" charset="0"/>
                      </a:endParaRPr>
                    </a:p>
                  </a:txBody>
                  <a:tcPr marL="91421" marR="91421" marT="45676" marB="45676">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r h="349151">
                <a:tc vMerge="1">
                  <a:txBody>
                    <a:bodyPr/>
                    <a:lstStyle/>
                    <a:p>
                      <a:endParaRPr lang="es-CO"/>
                    </a:p>
                  </a:txBody>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marR="0" indent="0" algn="just" defTabSz="648035" rtl="0" eaLnBrk="1" fontAlgn="auto" latinLnBrk="0" hangingPunct="1">
                        <a:lnSpc>
                          <a:spcPct val="100000"/>
                        </a:lnSpc>
                        <a:spcBef>
                          <a:spcPts val="0"/>
                        </a:spcBef>
                        <a:spcAft>
                          <a:spcPts val="0"/>
                        </a:spcAft>
                        <a:buClrTx/>
                        <a:buSzTx/>
                        <a:buFontTx/>
                        <a:buNone/>
                        <a:tabLst/>
                        <a:defRPr/>
                      </a:pPr>
                      <a:r>
                        <a:rPr lang="es-CO" sz="1050" b="1" dirty="0" smtClean="0">
                          <a:latin typeface="Arial Narrow" panose="020B0606020202030204" pitchFamily="34" charset="0"/>
                        </a:rPr>
                        <a:t>PUTUMAYO:</a:t>
                      </a:r>
                      <a:r>
                        <a:rPr lang="es-CO" sz="1050" b="1" baseline="0" dirty="0" smtClean="0">
                          <a:latin typeface="Arial Narrow" panose="020B0606020202030204" pitchFamily="34" charset="0"/>
                        </a:rPr>
                        <a:t>  </a:t>
                      </a:r>
                      <a:r>
                        <a:rPr lang="es-CO" sz="1050" b="0" baseline="0" dirty="0" smtClean="0">
                          <a:latin typeface="Arial Narrow" panose="020B0606020202030204" pitchFamily="34" charset="0"/>
                        </a:rPr>
                        <a:t>Mocoa </a:t>
                      </a:r>
                    </a:p>
                    <a:p>
                      <a:pPr marL="0" marR="0" indent="0" algn="just" defTabSz="648035" rtl="0" eaLnBrk="1" fontAlgn="auto" latinLnBrk="0" hangingPunct="1">
                        <a:lnSpc>
                          <a:spcPct val="100000"/>
                        </a:lnSpc>
                        <a:spcBef>
                          <a:spcPts val="0"/>
                        </a:spcBef>
                        <a:spcAft>
                          <a:spcPts val="0"/>
                        </a:spcAft>
                        <a:buClrTx/>
                        <a:buSzTx/>
                        <a:buFontTx/>
                        <a:buNone/>
                        <a:tabLst/>
                        <a:defRPr/>
                      </a:pPr>
                      <a:r>
                        <a:rPr lang="es-ES" sz="1050" b="1" kern="1200" baseline="0" dirty="0" smtClean="0">
                          <a:solidFill>
                            <a:schemeClr val="tx1"/>
                          </a:solidFill>
                          <a:latin typeface="Arial Narrow" panose="020B0606020202030204" pitchFamily="34" charset="0"/>
                          <a:ea typeface="+mn-ea"/>
                          <a:cs typeface="+mn-cs"/>
                        </a:rPr>
                        <a:t>CAQUETÁ: </a:t>
                      </a:r>
                      <a:r>
                        <a:rPr lang="es-CO" sz="1050" b="0" kern="1200" baseline="0" dirty="0" smtClean="0">
                          <a:solidFill>
                            <a:schemeClr val="tx1"/>
                          </a:solidFill>
                          <a:latin typeface="Arial Narrow" panose="020B0606020202030204" pitchFamily="34" charset="0"/>
                          <a:ea typeface="+mn-ea"/>
                          <a:cs typeface="+mn-cs"/>
                        </a:rPr>
                        <a:t>Belén de Los Andaquíes y Morelia</a:t>
                      </a:r>
                    </a:p>
                  </a:txBody>
                  <a:tcPr marL="91421" marR="91421" marT="45676" marB="45676">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bl>
          </a:graphicData>
        </a:graphic>
      </p:graphicFrame>
    </p:spTree>
    <p:extLst>
      <p:ext uri="{BB962C8B-B14F-4D97-AF65-F5344CB8AC3E}">
        <p14:creationId xmlns:p14="http://schemas.microsoft.com/office/powerpoint/2010/main" val="26066036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Tabla 16"/>
          <p:cNvGraphicFramePr>
            <a:graphicFrameLocks noGrp="1"/>
          </p:cNvGraphicFramePr>
          <p:nvPr>
            <p:extLst>
              <p:ext uri="{D42A27DB-BD31-4B8C-83A1-F6EECF244321}">
                <p14:modId xmlns:p14="http://schemas.microsoft.com/office/powerpoint/2010/main" val="2699300911"/>
              </p:ext>
            </p:extLst>
          </p:nvPr>
        </p:nvGraphicFramePr>
        <p:xfrm>
          <a:off x="206046" y="1719175"/>
          <a:ext cx="6103949" cy="883920"/>
        </p:xfrm>
        <a:graphic>
          <a:graphicData uri="http://schemas.openxmlformats.org/drawingml/2006/table">
            <a:tbl>
              <a:tblPr/>
              <a:tblGrid>
                <a:gridCol w="6103949">
                  <a:extLst>
                    <a:ext uri="{9D8B030D-6E8A-4147-A177-3AD203B41FA5}">
                      <a16:colId xmlns:a16="http://schemas.microsoft.com/office/drawing/2014/main" xmlns="" val="20000"/>
                    </a:ext>
                  </a:extLst>
                </a:gridCol>
              </a:tblGrid>
              <a:tr h="176897">
                <a:tc>
                  <a:txBody>
                    <a:body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300" b="1" dirty="0" smtClean="0">
                          <a:solidFill>
                            <a:schemeClr val="tx1"/>
                          </a:solidFill>
                          <a:latin typeface="Arial Narrow" panose="020B0606020202030204" pitchFamily="34" charset="0"/>
                        </a:rPr>
                        <a:t>LLUVIAS REGISTRADAS EN LAS ÚLTIMAS 24 HORAS</a:t>
                      </a:r>
                    </a:p>
                  </a:txBody>
                  <a:tcPr>
                    <a:lnL w="12700" cmpd="sng">
                      <a:solidFill>
                        <a:schemeClr val="bg1">
                          <a:lumMod val="85000"/>
                        </a:schemeClr>
                      </a:solidFill>
                      <a:prstDash val="solid"/>
                    </a:lnL>
                    <a:lnR w="12700" cmpd="sng">
                      <a:solidFill>
                        <a:schemeClr val="bg1">
                          <a:lumMod val="85000"/>
                        </a:schemeClr>
                      </a:solidFill>
                      <a:prstDash val="solid"/>
                    </a:lnR>
                    <a:lnT w="12700" cmpd="sng">
                      <a:solidFill>
                        <a:schemeClr val="bg1">
                          <a:lumMod val="85000"/>
                        </a:schemeClr>
                      </a:solidFill>
                      <a:prstDash val="solid"/>
                    </a:lnT>
                    <a:lnB w="12700" cap="flat" cmpd="sng" algn="ctr">
                      <a:solidFill>
                        <a:schemeClr val="bg1">
                          <a:lumMod val="85000"/>
                        </a:schemeClr>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xmlns="" val="10000"/>
                  </a:ext>
                </a:extLst>
              </a:tr>
              <a:tr h="363103">
                <a:tc>
                  <a:txBody>
                    <a:bodyPr/>
                    <a:lstStyle/>
                    <a:p>
                      <a:pPr marL="171450" indent="-171450" algn="just">
                        <a:buFont typeface="Wingdings" panose="05000000000000000000" pitchFamily="2" charset="2"/>
                        <a:buChar char="§"/>
                      </a:pPr>
                      <a:r>
                        <a:rPr lang="es-CO" sz="1100" dirty="0" smtClean="0">
                          <a:solidFill>
                            <a:schemeClr val="tx1"/>
                          </a:solidFill>
                          <a:latin typeface="Arial Narrow" panose="020B0606020202030204" pitchFamily="34" charset="0"/>
                          <a:cs typeface="Arial" panose="020B0604020202020204" pitchFamily="34" charset="0"/>
                        </a:rPr>
                        <a:t>Descenso moderado de las precipitaciones en las últimas 24 horas, las cuales principalmente se presentaron en las regiones Andina</a:t>
                      </a:r>
                      <a:r>
                        <a:rPr lang="es-CO" sz="1100" baseline="0" dirty="0" smtClean="0">
                          <a:solidFill>
                            <a:schemeClr val="tx1"/>
                          </a:solidFill>
                          <a:latin typeface="Arial Narrow" panose="020B0606020202030204" pitchFamily="34" charset="0"/>
                          <a:cs typeface="Arial" panose="020B0604020202020204" pitchFamily="34" charset="0"/>
                        </a:rPr>
                        <a:t> y Caribe, e igualmente en sectores aislados de las regiones Orinoquia y Amazonia. </a:t>
                      </a:r>
                      <a:r>
                        <a:rPr lang="es-CO" sz="1100" dirty="0" smtClean="0">
                          <a:solidFill>
                            <a:schemeClr val="tx1"/>
                          </a:solidFill>
                          <a:latin typeface="Arial Narrow" panose="020B0606020202030204" pitchFamily="34" charset="0"/>
                          <a:cs typeface="Arial" panose="020B0604020202020204" pitchFamily="34" charset="0"/>
                        </a:rPr>
                        <a:t>La </a:t>
                      </a:r>
                      <a:r>
                        <a:rPr lang="es-CO" sz="1100" dirty="0" smtClean="0">
                          <a:solidFill>
                            <a:schemeClr val="tx1"/>
                          </a:solidFill>
                          <a:latin typeface="Arial Narrow" panose="020B0606020202030204" pitchFamily="34" charset="0"/>
                          <a:cs typeface="Arial" panose="020B0604020202020204" pitchFamily="34" charset="0"/>
                        </a:rPr>
                        <a:t>mayor precipitación se presentó en el municipio de </a:t>
                      </a:r>
                      <a:r>
                        <a:rPr lang="es-CO" sz="1100" dirty="0" smtClean="0">
                          <a:solidFill>
                            <a:schemeClr val="tx1"/>
                          </a:solidFill>
                          <a:latin typeface="Arial Narrow" panose="020B0606020202030204" pitchFamily="34" charset="0"/>
                          <a:cs typeface="Arial" panose="020B0604020202020204" pitchFamily="34" charset="0"/>
                        </a:rPr>
                        <a:t> </a:t>
                      </a:r>
                      <a:r>
                        <a:rPr lang="es-CO" sz="1100" b="1" dirty="0" smtClean="0">
                          <a:solidFill>
                            <a:schemeClr val="tx1"/>
                          </a:solidFill>
                          <a:latin typeface="Arial Narrow" panose="020B0606020202030204" pitchFamily="34" charset="0"/>
                          <a:cs typeface="Arial" panose="020B0604020202020204" pitchFamily="34" charset="0"/>
                        </a:rPr>
                        <a:t>Encino (Santander) con 86.4 mm.</a:t>
                      </a:r>
                      <a:endParaRPr lang="es-CO" sz="1100" b="1" dirty="0" smtClean="0">
                        <a:solidFill>
                          <a:schemeClr val="tx1"/>
                        </a:solidFill>
                        <a:latin typeface="Arial Narrow" panose="020B0606020202030204" pitchFamily="34" charset="0"/>
                        <a:cs typeface="Arial" panose="020B0604020202020204" pitchFamily="34" charset="0"/>
                      </a:endParaRP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mpd="sng">
                      <a:solidFill>
                        <a:schemeClr val="bg1">
                          <a:lumMod val="85000"/>
                        </a:schemeClr>
                      </a:solidFill>
                      <a:prstDash val="solid"/>
                    </a:lnB>
                    <a:solidFill>
                      <a:schemeClr val="bg1">
                        <a:lumMod val="85000"/>
                      </a:schemeClr>
                    </a:solidFill>
                  </a:tcPr>
                </a:tc>
                <a:extLst>
                  <a:ext uri="{0D108BD9-81ED-4DB2-BD59-A6C34878D82A}">
                    <a16:rowId xmlns:a16="http://schemas.microsoft.com/office/drawing/2014/main" xmlns="" val="10001"/>
                  </a:ext>
                </a:extLst>
              </a:tr>
            </a:tbl>
          </a:graphicData>
        </a:graphic>
      </p:graphicFrame>
      <p:graphicFrame>
        <p:nvGraphicFramePr>
          <p:cNvPr id="20" name="Tabla 19"/>
          <p:cNvGraphicFramePr>
            <a:graphicFrameLocks noGrp="1"/>
          </p:cNvGraphicFramePr>
          <p:nvPr>
            <p:extLst>
              <p:ext uri="{D42A27DB-BD31-4B8C-83A1-F6EECF244321}">
                <p14:modId xmlns:p14="http://schemas.microsoft.com/office/powerpoint/2010/main" val="2360191748"/>
              </p:ext>
            </p:extLst>
          </p:nvPr>
        </p:nvGraphicFramePr>
        <p:xfrm>
          <a:off x="204259" y="2939107"/>
          <a:ext cx="6105736" cy="1036320"/>
        </p:xfrm>
        <a:graphic>
          <a:graphicData uri="http://schemas.openxmlformats.org/drawingml/2006/table">
            <a:tbl>
              <a:tblPr/>
              <a:tblGrid>
                <a:gridCol w="6105736">
                  <a:extLst>
                    <a:ext uri="{9D8B030D-6E8A-4147-A177-3AD203B41FA5}">
                      <a16:colId xmlns:a16="http://schemas.microsoft.com/office/drawing/2014/main" xmlns="" val="20000"/>
                    </a:ext>
                  </a:extLst>
                </a:gridCol>
              </a:tblGrid>
              <a:tr h="0">
                <a:tc>
                  <a:txBody>
                    <a:body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200" b="1" dirty="0" smtClean="0">
                          <a:solidFill>
                            <a:schemeClr val="tx1"/>
                          </a:solidFill>
                          <a:latin typeface="Arial Narrow" panose="020B0606020202030204" pitchFamily="34" charset="0"/>
                        </a:rPr>
                        <a:t>ALERTA</a:t>
                      </a:r>
                      <a:r>
                        <a:rPr lang="es-CO" sz="1200" b="1" baseline="0" dirty="0" smtClean="0">
                          <a:solidFill>
                            <a:schemeClr val="tx1"/>
                          </a:solidFill>
                          <a:latin typeface="Arial Narrow" panose="020B0606020202030204" pitchFamily="34" charset="0"/>
                        </a:rPr>
                        <a:t> ROJA</a:t>
                      </a:r>
                      <a:endParaRPr lang="es-CO" sz="1200" b="1" dirty="0" smtClean="0">
                        <a:solidFill>
                          <a:schemeClr val="tx1"/>
                        </a:solidFill>
                        <a:latin typeface="Arial Narrow" panose="020B0606020202030204" pitchFamily="34" charset="0"/>
                      </a:endParaRPr>
                    </a:p>
                  </a:txBody>
                  <a:tcPr>
                    <a:lnL w="12700" cmpd="sng">
                      <a:solidFill>
                        <a:schemeClr val="bg1">
                          <a:lumMod val="85000"/>
                        </a:schemeClr>
                      </a:solidFill>
                      <a:prstDash val="solid"/>
                    </a:lnL>
                    <a:lnR w="12700" cmpd="sng">
                      <a:solidFill>
                        <a:schemeClr val="bg1">
                          <a:lumMod val="85000"/>
                        </a:schemeClr>
                      </a:solidFill>
                      <a:prstDash val="solid"/>
                    </a:lnR>
                    <a:lnT w="12700" cmpd="sng">
                      <a:solidFill>
                        <a:schemeClr val="bg1">
                          <a:lumMod val="85000"/>
                        </a:schemeClr>
                      </a:solidFill>
                      <a:prstDash val="solid"/>
                    </a:lnT>
                    <a:lnB w="12700" cap="flat" cmpd="sng" algn="ctr">
                      <a:solidFill>
                        <a:schemeClr val="bg1">
                          <a:lumMod val="85000"/>
                        </a:schemeClr>
                      </a:solidFill>
                      <a:prstDash val="solid"/>
                      <a:round/>
                      <a:headEnd type="none" w="med" len="med"/>
                      <a:tailEnd type="none" w="med" len="med"/>
                    </a:lnB>
                    <a:solidFill>
                      <a:srgbClr val="FF0000"/>
                    </a:solidFill>
                  </a:tcPr>
                </a:tc>
                <a:extLst>
                  <a:ext uri="{0D108BD9-81ED-4DB2-BD59-A6C34878D82A}">
                    <a16:rowId xmlns:a16="http://schemas.microsoft.com/office/drawing/2014/main" xmlns="" val="10000"/>
                  </a:ext>
                </a:extLst>
              </a:tr>
              <a:tr h="291223">
                <a:tc>
                  <a:txBody>
                    <a:bodyPr/>
                    <a:lstStyle/>
                    <a:p>
                      <a:pPr marL="171450" marR="0" lvl="0" indent="-171450" algn="just" defTabSz="648035"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CO" sz="1100" dirty="0" smtClean="0">
                          <a:solidFill>
                            <a:schemeClr val="tx1"/>
                          </a:solidFill>
                          <a:latin typeface="Arial Narrow" panose="020B0606020202030204" pitchFamily="34" charset="0"/>
                          <a:cs typeface="Arial" panose="020B0604020202020204" pitchFamily="34" charset="0"/>
                        </a:rPr>
                        <a:t>Por niveles altos en el río Magdalena en el</a:t>
                      </a:r>
                      <a:r>
                        <a:rPr lang="es-CO" sz="1100" baseline="0" dirty="0" smtClean="0">
                          <a:solidFill>
                            <a:schemeClr val="tx1"/>
                          </a:solidFill>
                          <a:latin typeface="Arial Narrow" panose="020B0606020202030204" pitchFamily="34" charset="0"/>
                          <a:cs typeface="Arial" panose="020B0604020202020204" pitchFamily="34" charset="0"/>
                        </a:rPr>
                        <a:t> </a:t>
                      </a:r>
                      <a:r>
                        <a:rPr lang="es-CO" sz="1100" dirty="0" smtClean="0">
                          <a:solidFill>
                            <a:schemeClr val="tx1"/>
                          </a:solidFill>
                          <a:latin typeface="Arial Narrow" panose="020B0606020202030204" pitchFamily="34" charset="0"/>
                          <a:cs typeface="Arial" panose="020B0604020202020204" pitchFamily="34" charset="0"/>
                        </a:rPr>
                        <a:t>sector El Banco (Magdalena).</a:t>
                      </a:r>
                    </a:p>
                    <a:p>
                      <a:pPr marL="171450" marR="0" lvl="0" indent="-171450" algn="just" defTabSz="648035"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CO" sz="1100" dirty="0" smtClean="0">
                          <a:solidFill>
                            <a:schemeClr val="tx1"/>
                          </a:solidFill>
                          <a:latin typeface="Arial Narrow" panose="020B0606020202030204" pitchFamily="34" charset="0"/>
                          <a:cs typeface="Arial" panose="020B0604020202020204" pitchFamily="34" charset="0"/>
                        </a:rPr>
                        <a:t>Por probabilidad alta de deslizamientos de tierra detonados por lluvias, en sectores inestables o de alta pendiente, localizados en el municipio de Cubará (Boyacá).</a:t>
                      </a:r>
                    </a:p>
                    <a:p>
                      <a:pPr marL="171450" marR="0" lvl="0" indent="-171450" algn="just" defTabSz="648035"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CO" sz="1100" dirty="0" smtClean="0">
                          <a:solidFill>
                            <a:schemeClr val="tx1"/>
                          </a:solidFill>
                          <a:latin typeface="Arial Narrow" panose="020B0606020202030204" pitchFamily="34" charset="0"/>
                          <a:cs typeface="Arial" panose="020B0604020202020204" pitchFamily="34" charset="0"/>
                        </a:rPr>
                        <a:t>Por alta probabilidad de incendios de la cobertura vegetal en pequeñas áreas de las regiones Caribe y Andina.</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mpd="sng">
                      <a:solidFill>
                        <a:schemeClr val="bg1">
                          <a:lumMod val="85000"/>
                        </a:schemeClr>
                      </a:solidFill>
                      <a:prstDash val="solid"/>
                    </a:lnB>
                    <a:solidFill>
                      <a:schemeClr val="bg1">
                        <a:lumMod val="85000"/>
                      </a:schemeClr>
                    </a:solidFill>
                  </a:tcPr>
                </a:tc>
                <a:extLst>
                  <a:ext uri="{0D108BD9-81ED-4DB2-BD59-A6C34878D82A}">
                    <a16:rowId xmlns:a16="http://schemas.microsoft.com/office/drawing/2014/main" xmlns="" val="10001"/>
                  </a:ext>
                </a:extLst>
              </a:tr>
            </a:tbl>
          </a:graphicData>
        </a:graphic>
      </p:graphicFrame>
      <p:graphicFrame>
        <p:nvGraphicFramePr>
          <p:cNvPr id="21" name="Tabla 20"/>
          <p:cNvGraphicFramePr>
            <a:graphicFrameLocks noGrp="1"/>
          </p:cNvGraphicFramePr>
          <p:nvPr>
            <p:extLst>
              <p:ext uri="{D42A27DB-BD31-4B8C-83A1-F6EECF244321}">
                <p14:modId xmlns:p14="http://schemas.microsoft.com/office/powerpoint/2010/main" val="2730447192"/>
              </p:ext>
            </p:extLst>
          </p:nvPr>
        </p:nvGraphicFramePr>
        <p:xfrm>
          <a:off x="204257" y="4306131"/>
          <a:ext cx="6105738" cy="1203960"/>
        </p:xfrm>
        <a:graphic>
          <a:graphicData uri="http://schemas.openxmlformats.org/drawingml/2006/table">
            <a:tbl>
              <a:tblPr/>
              <a:tblGrid>
                <a:gridCol w="6105738">
                  <a:extLst>
                    <a:ext uri="{9D8B030D-6E8A-4147-A177-3AD203B41FA5}">
                      <a16:colId xmlns:a16="http://schemas.microsoft.com/office/drawing/2014/main" xmlns="" val="20000"/>
                    </a:ext>
                  </a:extLst>
                </a:gridCol>
              </a:tblGrid>
              <a:tr h="0">
                <a:tc>
                  <a:txBody>
                    <a:body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200" b="1" dirty="0" smtClean="0">
                          <a:solidFill>
                            <a:schemeClr val="tx1"/>
                          </a:solidFill>
                          <a:latin typeface="Arial Narrow" panose="020B0606020202030204" pitchFamily="34" charset="0"/>
                        </a:rPr>
                        <a:t>ALERTA NARANJA</a:t>
                      </a:r>
                    </a:p>
                  </a:txBody>
                  <a:tcPr>
                    <a:lnL w="12700" cmpd="sng">
                      <a:solidFill>
                        <a:schemeClr val="bg1">
                          <a:lumMod val="85000"/>
                        </a:schemeClr>
                      </a:solidFill>
                      <a:prstDash val="solid"/>
                    </a:lnL>
                    <a:lnR w="12700" cmpd="sng">
                      <a:solidFill>
                        <a:schemeClr val="bg1">
                          <a:lumMod val="85000"/>
                        </a:schemeClr>
                      </a:solidFill>
                      <a:prstDash val="solid"/>
                    </a:lnR>
                    <a:lnT w="12700" cmpd="sng">
                      <a:solidFill>
                        <a:schemeClr val="bg1">
                          <a:lumMod val="85000"/>
                        </a:schemeClr>
                      </a:solidFill>
                      <a:prstDash val="solid"/>
                    </a:lnT>
                    <a:lnB w="12700" cap="flat" cmpd="sng" algn="ctr">
                      <a:solidFill>
                        <a:schemeClr val="bg1">
                          <a:lumMod val="85000"/>
                        </a:schemeClr>
                      </a:solidFill>
                      <a:prstDash val="solid"/>
                      <a:round/>
                      <a:headEnd type="none" w="med" len="med"/>
                      <a:tailEnd type="none" w="med" len="med"/>
                    </a:lnB>
                    <a:solidFill>
                      <a:srgbClr val="FE953C"/>
                    </a:solidFill>
                  </a:tcPr>
                </a:tc>
                <a:extLst>
                  <a:ext uri="{0D108BD9-81ED-4DB2-BD59-A6C34878D82A}">
                    <a16:rowId xmlns:a16="http://schemas.microsoft.com/office/drawing/2014/main" xmlns="" val="10000"/>
                  </a:ext>
                </a:extLst>
              </a:tr>
              <a:tr h="197149">
                <a:tc>
                  <a:txBody>
                    <a:bodyPr/>
                    <a:lstStyle/>
                    <a:p>
                      <a:pPr marL="171450" marR="0" lvl="0" indent="-171450" algn="just" defTabSz="648035"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CO" sz="1100" dirty="0" smtClean="0">
                          <a:solidFill>
                            <a:schemeClr val="tx1"/>
                          </a:solidFill>
                          <a:latin typeface="Arial Narrow" panose="020B0606020202030204" pitchFamily="34" charset="0"/>
                          <a:cs typeface="Arial" panose="020B0604020202020204" pitchFamily="34" charset="0"/>
                        </a:rPr>
                        <a:t>Por incremento de los niveles de varios ríos en los siguientes departamentos: Santander, Cesar, Sucre, Antioquia, Meta, Chocó</a:t>
                      </a:r>
                      <a:r>
                        <a:rPr lang="es-CO" sz="1100" baseline="0" dirty="0" smtClean="0">
                          <a:solidFill>
                            <a:schemeClr val="tx1"/>
                          </a:solidFill>
                          <a:latin typeface="Arial Narrow" panose="020B0606020202030204" pitchFamily="34" charset="0"/>
                          <a:cs typeface="Arial" panose="020B0604020202020204" pitchFamily="34" charset="0"/>
                        </a:rPr>
                        <a:t> y Valle del Cauca.</a:t>
                      </a:r>
                    </a:p>
                    <a:p>
                      <a:pPr marL="171450" marR="0" lvl="0" indent="-171450" algn="just" defTabSz="648035"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CO" sz="1100" dirty="0" smtClean="0">
                          <a:solidFill>
                            <a:schemeClr val="tx1"/>
                          </a:solidFill>
                          <a:latin typeface="Arial Narrow" panose="020B0606020202030204" pitchFamily="34" charset="0"/>
                          <a:cs typeface="Arial" panose="020B0604020202020204" pitchFamily="34" charset="0"/>
                        </a:rPr>
                        <a:t>Por </a:t>
                      </a:r>
                      <a:r>
                        <a:rPr lang="es-CO" sz="1100" dirty="0" smtClean="0">
                          <a:solidFill>
                            <a:schemeClr val="tx1"/>
                          </a:solidFill>
                          <a:latin typeface="Arial Narrow" panose="020B0606020202030204" pitchFamily="34" charset="0"/>
                          <a:cs typeface="Arial" panose="020B0604020202020204" pitchFamily="34" charset="0"/>
                        </a:rPr>
                        <a:t>probabilidad moderada de deslizamientos de tierra detonados por lluvias, en sectores inestables o de alta pendiente, localizados en las regiones Andina,</a:t>
                      </a:r>
                      <a:r>
                        <a:rPr lang="es-CO" sz="1100" baseline="0" dirty="0" smtClean="0">
                          <a:solidFill>
                            <a:schemeClr val="tx1"/>
                          </a:solidFill>
                          <a:latin typeface="Arial Narrow" panose="020B0606020202030204" pitchFamily="34" charset="0"/>
                          <a:cs typeface="Arial" panose="020B0604020202020204" pitchFamily="34" charset="0"/>
                        </a:rPr>
                        <a:t> Orinoquía y </a:t>
                      </a:r>
                      <a:r>
                        <a:rPr lang="es-CO" sz="1100" dirty="0" smtClean="0">
                          <a:solidFill>
                            <a:schemeClr val="tx1"/>
                          </a:solidFill>
                          <a:latin typeface="Arial Narrow" panose="020B0606020202030204" pitchFamily="34" charset="0"/>
                          <a:cs typeface="Arial" panose="020B0604020202020204" pitchFamily="34" charset="0"/>
                        </a:rPr>
                        <a:t>Pacífica.</a:t>
                      </a:r>
                    </a:p>
                    <a:p>
                      <a:pPr marL="171450" marR="0" lvl="0" indent="-171450" algn="just" defTabSz="648035"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CO" sz="1100" dirty="0" smtClean="0">
                          <a:solidFill>
                            <a:schemeClr val="tx1"/>
                          </a:solidFill>
                          <a:latin typeface="Arial Narrow" panose="020B0606020202030204" pitchFamily="34" charset="0"/>
                          <a:cs typeface="Arial" panose="020B0604020202020204" pitchFamily="34" charset="0"/>
                        </a:rPr>
                        <a:t>Por moderada probabilidad de incendios de la cobertura vegetal en sectores de las región </a:t>
                      </a:r>
                      <a:r>
                        <a:rPr lang="es-CO" sz="1100" dirty="0" smtClean="0">
                          <a:solidFill>
                            <a:schemeClr val="tx1"/>
                          </a:solidFill>
                          <a:latin typeface="Arial Narrow" panose="020B0606020202030204" pitchFamily="34" charset="0"/>
                          <a:cs typeface="Arial" panose="020B0604020202020204" pitchFamily="34" charset="0"/>
                        </a:rPr>
                        <a:t>Amazonia y Andina</a:t>
                      </a:r>
                      <a:r>
                        <a:rPr lang="es-CO" sz="1100" dirty="0" smtClean="0">
                          <a:solidFill>
                            <a:schemeClr val="tx1"/>
                          </a:solidFill>
                          <a:latin typeface="Arial Narrow" panose="020B0606020202030204" pitchFamily="34" charset="0"/>
                          <a:cs typeface="Arial" panose="020B0604020202020204" pitchFamily="34" charset="0"/>
                        </a:rPr>
                        <a:t>.</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mpd="sng">
                      <a:solidFill>
                        <a:schemeClr val="bg1">
                          <a:lumMod val="85000"/>
                        </a:schemeClr>
                      </a:solidFill>
                      <a:prstDash val="solid"/>
                    </a:lnB>
                    <a:solidFill>
                      <a:schemeClr val="bg1">
                        <a:lumMod val="85000"/>
                      </a:schemeClr>
                    </a:solidFill>
                  </a:tcPr>
                </a:tc>
                <a:extLst>
                  <a:ext uri="{0D108BD9-81ED-4DB2-BD59-A6C34878D82A}">
                    <a16:rowId xmlns:a16="http://schemas.microsoft.com/office/drawing/2014/main" xmlns="" val="10001"/>
                  </a:ext>
                </a:extLst>
              </a:tr>
            </a:tbl>
          </a:graphicData>
        </a:graphic>
      </p:graphicFrame>
      <p:graphicFrame>
        <p:nvGraphicFramePr>
          <p:cNvPr id="22" name="Tabla 21"/>
          <p:cNvGraphicFramePr>
            <a:graphicFrameLocks noGrp="1"/>
          </p:cNvGraphicFramePr>
          <p:nvPr>
            <p:extLst>
              <p:ext uri="{D42A27DB-BD31-4B8C-83A1-F6EECF244321}">
                <p14:modId xmlns:p14="http://schemas.microsoft.com/office/powerpoint/2010/main" val="2043943920"/>
              </p:ext>
            </p:extLst>
          </p:nvPr>
        </p:nvGraphicFramePr>
        <p:xfrm>
          <a:off x="204258" y="5847307"/>
          <a:ext cx="6105737" cy="1371600"/>
        </p:xfrm>
        <a:graphic>
          <a:graphicData uri="http://schemas.openxmlformats.org/drawingml/2006/table">
            <a:tbl>
              <a:tblPr/>
              <a:tblGrid>
                <a:gridCol w="6105737">
                  <a:extLst>
                    <a:ext uri="{9D8B030D-6E8A-4147-A177-3AD203B41FA5}">
                      <a16:colId xmlns:a16="http://schemas.microsoft.com/office/drawing/2014/main" xmlns="" val="20000"/>
                    </a:ext>
                  </a:extLst>
                </a:gridCol>
              </a:tblGrid>
              <a:tr h="0">
                <a:tc>
                  <a:txBody>
                    <a:body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200" b="1" dirty="0" smtClean="0">
                          <a:solidFill>
                            <a:schemeClr val="tx1"/>
                          </a:solidFill>
                          <a:latin typeface="Arial Narrow" panose="020B0606020202030204" pitchFamily="34" charset="0"/>
                        </a:rPr>
                        <a:t>ALERTA AMARILLA</a:t>
                      </a:r>
                    </a:p>
                  </a:txBody>
                  <a:tcPr>
                    <a:lnL w="12700" cmpd="sng">
                      <a:solidFill>
                        <a:schemeClr val="bg1">
                          <a:lumMod val="85000"/>
                        </a:schemeClr>
                      </a:solidFill>
                      <a:prstDash val="solid"/>
                    </a:lnL>
                    <a:lnR w="12700" cmpd="sng">
                      <a:solidFill>
                        <a:schemeClr val="bg1">
                          <a:lumMod val="85000"/>
                        </a:schemeClr>
                      </a:solidFill>
                      <a:prstDash val="solid"/>
                    </a:lnR>
                    <a:lnT w="12700" cmpd="sng">
                      <a:solidFill>
                        <a:schemeClr val="bg1">
                          <a:lumMod val="85000"/>
                        </a:schemeClr>
                      </a:solidFill>
                      <a:prstDash val="solid"/>
                    </a:lnT>
                    <a:lnB w="12700" cap="flat" cmpd="sng" algn="ctr">
                      <a:solidFill>
                        <a:schemeClr val="bg1">
                          <a:lumMod val="85000"/>
                        </a:schemeClr>
                      </a:solidFill>
                      <a:prstDash val="solid"/>
                      <a:round/>
                      <a:headEnd type="none" w="med" len="med"/>
                      <a:tailEnd type="none" w="med" len="med"/>
                    </a:lnB>
                    <a:solidFill>
                      <a:srgbClr val="FFFF00"/>
                    </a:solidFill>
                  </a:tcPr>
                </a:tc>
                <a:extLst>
                  <a:ext uri="{0D108BD9-81ED-4DB2-BD59-A6C34878D82A}">
                    <a16:rowId xmlns:a16="http://schemas.microsoft.com/office/drawing/2014/main" xmlns="" val="10000"/>
                  </a:ext>
                </a:extLst>
              </a:tr>
              <a:tr h="198180">
                <a:tc>
                  <a:txBody>
                    <a:bodyPr/>
                    <a:lstStyle/>
                    <a:p>
                      <a:pPr marL="171450" marR="0" lvl="0" indent="-171450" algn="just" defTabSz="648035"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CO" sz="1100" dirty="0" smtClean="0">
                          <a:solidFill>
                            <a:schemeClr val="tx1"/>
                          </a:solidFill>
                          <a:latin typeface="Arial Narrow" panose="020B0606020202030204" pitchFamily="34" charset="0"/>
                          <a:cs typeface="Arial" panose="020B0604020202020204" pitchFamily="34" charset="0"/>
                        </a:rPr>
                        <a:t>Por </a:t>
                      </a:r>
                      <a:r>
                        <a:rPr lang="es-CO" sz="1100" dirty="0" smtClean="0">
                          <a:solidFill>
                            <a:schemeClr val="tx1"/>
                          </a:solidFill>
                          <a:latin typeface="Arial Narrow" panose="020B0606020202030204" pitchFamily="34" charset="0"/>
                          <a:cs typeface="Arial" panose="020B0604020202020204" pitchFamily="34" charset="0"/>
                        </a:rPr>
                        <a:t>incremento de los niveles de varios ríos en los siguientes departamentos: Meta, Casanare, Arauca, Guaviare, Antioquia, Magdalena, Cesar, Bolívar, Santander, Chocó,</a:t>
                      </a:r>
                      <a:r>
                        <a:rPr lang="es-CO" sz="1100" baseline="0" dirty="0" smtClean="0">
                          <a:solidFill>
                            <a:schemeClr val="tx1"/>
                          </a:solidFill>
                          <a:latin typeface="Arial Narrow" panose="020B0606020202030204" pitchFamily="34" charset="0"/>
                          <a:cs typeface="Arial" panose="020B0604020202020204" pitchFamily="34" charset="0"/>
                        </a:rPr>
                        <a:t> Córdoba y Magdalena.</a:t>
                      </a:r>
                    </a:p>
                    <a:p>
                      <a:pPr marL="171450" marR="0" lvl="0" indent="-171450" algn="just" defTabSz="648035"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CO" sz="1100" dirty="0" smtClean="0">
                          <a:solidFill>
                            <a:schemeClr val="tx1"/>
                          </a:solidFill>
                          <a:latin typeface="Arial Narrow" panose="020B0606020202030204" pitchFamily="34" charset="0"/>
                          <a:cs typeface="Arial" panose="020B0604020202020204" pitchFamily="34" charset="0"/>
                        </a:rPr>
                        <a:t> Por </a:t>
                      </a:r>
                      <a:r>
                        <a:rPr lang="es-CO" sz="1100" dirty="0" smtClean="0">
                          <a:solidFill>
                            <a:schemeClr val="tx1"/>
                          </a:solidFill>
                          <a:latin typeface="Arial Narrow" panose="020B0606020202030204" pitchFamily="34" charset="0"/>
                          <a:cs typeface="Arial" panose="020B0604020202020204" pitchFamily="34" charset="0"/>
                        </a:rPr>
                        <a:t>probabilidad baja de deslizamientos de tierra detonados por lluvias, en sectores inestables o de alta pendiente, localizados en áreas de las regiones Caribe, Andina, Pacífica, Orinoquía </a:t>
                      </a:r>
                      <a:r>
                        <a:rPr lang="es-CO" sz="1100" baseline="0" dirty="0" smtClean="0">
                          <a:solidFill>
                            <a:schemeClr val="tx1"/>
                          </a:solidFill>
                          <a:latin typeface="Arial Narrow" panose="020B0606020202030204" pitchFamily="34" charset="0"/>
                          <a:cs typeface="Arial" panose="020B0604020202020204" pitchFamily="34" charset="0"/>
                        </a:rPr>
                        <a:t> </a:t>
                      </a:r>
                      <a:r>
                        <a:rPr lang="es-CO" sz="1100" dirty="0" smtClean="0">
                          <a:solidFill>
                            <a:schemeClr val="tx1"/>
                          </a:solidFill>
                          <a:latin typeface="Arial Narrow" panose="020B0606020202030204" pitchFamily="34" charset="0"/>
                          <a:cs typeface="Arial" panose="020B0604020202020204" pitchFamily="34" charset="0"/>
                        </a:rPr>
                        <a:t>y Amazonía.</a:t>
                      </a:r>
                    </a:p>
                    <a:p>
                      <a:pPr marL="171450" marR="0" lvl="0" indent="-171450" algn="just" defTabSz="648035"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CO" sz="1100" dirty="0" smtClean="0">
                          <a:solidFill>
                            <a:schemeClr val="tx1"/>
                          </a:solidFill>
                          <a:latin typeface="Arial Narrow" panose="020B0606020202030204" pitchFamily="34" charset="0"/>
                          <a:cs typeface="Arial" panose="020B0604020202020204" pitchFamily="34" charset="0"/>
                        </a:rPr>
                        <a:t>Por </a:t>
                      </a:r>
                      <a:r>
                        <a:rPr lang="es-CO" sz="1100" baseline="0" dirty="0" smtClean="0">
                          <a:solidFill>
                            <a:schemeClr val="tx1"/>
                          </a:solidFill>
                          <a:latin typeface="Arial Narrow" panose="020B0606020202030204" pitchFamily="34" charset="0"/>
                          <a:cs typeface="Arial" panose="020B0604020202020204" pitchFamily="34" charset="0"/>
                        </a:rPr>
                        <a:t>viento y </a:t>
                      </a:r>
                      <a:r>
                        <a:rPr lang="es-CO" sz="1100" baseline="0" dirty="0" smtClean="0">
                          <a:solidFill>
                            <a:schemeClr val="tx1"/>
                          </a:solidFill>
                          <a:latin typeface="Arial Narrow" panose="020B0606020202030204" pitchFamily="34" charset="0"/>
                          <a:cs typeface="Arial" panose="020B0604020202020204" pitchFamily="34" charset="0"/>
                        </a:rPr>
                        <a:t>oleaje </a:t>
                      </a:r>
                      <a:r>
                        <a:rPr lang="es-CO" sz="1100" baseline="0" dirty="0" smtClean="0">
                          <a:solidFill>
                            <a:schemeClr val="tx1"/>
                          </a:solidFill>
                          <a:latin typeface="Arial Narrow" panose="020B0606020202030204" pitchFamily="34" charset="0"/>
                          <a:cs typeface="Arial" panose="020B0604020202020204" pitchFamily="34" charset="0"/>
                        </a:rPr>
                        <a:t> en el  </a:t>
                      </a:r>
                      <a:r>
                        <a:rPr lang="es-CO" sz="1100" baseline="0" dirty="0" smtClean="0">
                          <a:solidFill>
                            <a:schemeClr val="tx1"/>
                          </a:solidFill>
                          <a:latin typeface="Arial Narrow" panose="020B0606020202030204" pitchFamily="34" charset="0"/>
                          <a:cs typeface="Arial" panose="020B0604020202020204" pitchFamily="34" charset="0"/>
                        </a:rPr>
                        <a:t>Mar Caribe.</a:t>
                      </a:r>
                      <a:endParaRPr lang="es-CO" sz="1100" dirty="0" smtClean="0">
                        <a:solidFill>
                          <a:schemeClr val="tx1"/>
                        </a:solidFill>
                        <a:latin typeface="Arial Narrow" panose="020B0606020202030204" pitchFamily="34" charset="0"/>
                        <a:cs typeface="Arial" panose="020B0604020202020204" pitchFamily="34" charset="0"/>
                      </a:endParaRPr>
                    </a:p>
                    <a:p>
                      <a:pPr marL="171450" marR="0" lvl="0" indent="-171450" algn="just" defTabSz="648035"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CO" sz="1100" dirty="0" smtClean="0">
                          <a:solidFill>
                            <a:schemeClr val="tx1"/>
                          </a:solidFill>
                          <a:latin typeface="Arial Narrow" panose="020B0606020202030204" pitchFamily="34" charset="0"/>
                          <a:cs typeface="Arial" panose="020B0604020202020204" pitchFamily="34" charset="0"/>
                        </a:rPr>
                        <a:t>Por pleamar en el </a:t>
                      </a:r>
                      <a:r>
                        <a:rPr lang="es-CO" sz="1100" baseline="0" dirty="0" smtClean="0">
                          <a:solidFill>
                            <a:schemeClr val="tx1"/>
                          </a:solidFill>
                          <a:latin typeface="Arial Narrow" panose="020B0606020202030204" pitchFamily="34" charset="0"/>
                          <a:cs typeface="Arial" panose="020B0604020202020204" pitchFamily="34" charset="0"/>
                        </a:rPr>
                        <a:t>Océano Pacífico</a:t>
                      </a:r>
                      <a:r>
                        <a:rPr lang="es-CO" sz="1100" dirty="0" smtClean="0">
                          <a:solidFill>
                            <a:schemeClr val="tx1"/>
                          </a:solidFill>
                          <a:latin typeface="Arial Narrow" panose="020B0606020202030204" pitchFamily="34" charset="0"/>
                          <a:cs typeface="Arial" panose="020B0604020202020204" pitchFamily="34" charset="0"/>
                        </a:rPr>
                        <a:t>.</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mpd="sng">
                      <a:solidFill>
                        <a:schemeClr val="bg1">
                          <a:lumMod val="85000"/>
                        </a:schemeClr>
                      </a:solidFill>
                      <a:prstDash val="solid"/>
                    </a:lnB>
                    <a:solidFill>
                      <a:schemeClr val="bg1">
                        <a:lumMod val="85000"/>
                      </a:schemeClr>
                    </a:solid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0417812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a:off x="4050087" y="549175"/>
            <a:ext cx="2264433" cy="846386"/>
          </a:xfrm>
          <a:prstGeom prst="rect">
            <a:avLst/>
          </a:prstGeom>
          <a:noFill/>
        </p:spPr>
        <p:txBody>
          <a:bodyPr wrap="square" rtlCol="0">
            <a:spAutoFit/>
          </a:bodyPr>
          <a:lstStyle/>
          <a:p>
            <a:pPr lvl="0"/>
            <a:r>
              <a:rPr lang="es-CO" sz="700" b="1" dirty="0" smtClean="0">
                <a:solidFill>
                  <a:srgbClr val="C00000"/>
                </a:solidFill>
                <a:latin typeface="Arial Narrow" panose="020B0606020202030204" pitchFamily="34" charset="0"/>
                <a:cs typeface="Arial" panose="020B0604020202020204" pitchFamily="34" charset="0"/>
              </a:rPr>
              <a:t>ALERTA ROJA</a:t>
            </a:r>
            <a:r>
              <a:rPr lang="es-CO" sz="700" dirty="0" smtClean="0">
                <a:solidFill>
                  <a:srgbClr val="C00000"/>
                </a:solidFill>
                <a:latin typeface="Arial Narrow" panose="020B0606020202030204" pitchFamily="34" charset="0"/>
                <a:cs typeface="Arial" panose="020B0604020202020204" pitchFamily="34" charset="0"/>
              </a:rPr>
              <a:t>:</a:t>
            </a:r>
          </a:p>
          <a:p>
            <a:pPr lvl="0" algn="just"/>
            <a:r>
              <a:rPr lang="es-CO" sz="700" dirty="0">
                <a:solidFill>
                  <a:schemeClr val="bg1">
                    <a:lumMod val="50000"/>
                  </a:schemeClr>
                </a:solidFill>
                <a:latin typeface="Arial Narrow" panose="020B0606020202030204" pitchFamily="34" charset="0"/>
              </a:rPr>
              <a:t>Amenaza alta a muy alta por deslizamientos de tierra detonados por lluvias, localizados en los siguientes municipios</a:t>
            </a:r>
            <a:r>
              <a:rPr lang="es-CO" sz="700" dirty="0" smtClean="0">
                <a:solidFill>
                  <a:schemeClr val="bg1">
                    <a:lumMod val="50000"/>
                  </a:schemeClr>
                </a:solidFill>
                <a:latin typeface="Arial Narrow" panose="020B0606020202030204" pitchFamily="34" charset="0"/>
              </a:rPr>
              <a:t>:</a:t>
            </a:r>
          </a:p>
          <a:p>
            <a:pPr lvl="0" algn="just"/>
            <a:endParaRPr lang="es-CO" sz="700" dirty="0" smtClean="0">
              <a:solidFill>
                <a:prstClr val="black"/>
              </a:solidFill>
              <a:latin typeface="Arial Narrow" panose="020B0606020202030204" pitchFamily="34" charset="0"/>
            </a:endParaRPr>
          </a:p>
          <a:p>
            <a:pPr lvl="0"/>
            <a:r>
              <a:rPr lang="es-CO" sz="700" b="1" dirty="0">
                <a:solidFill>
                  <a:srgbClr val="F65800"/>
                </a:solidFill>
                <a:latin typeface="Arial Narrow" panose="020B0606020202030204" pitchFamily="34" charset="0"/>
                <a:cs typeface="Arial" panose="020B0604020202020204" pitchFamily="34" charset="0"/>
              </a:rPr>
              <a:t>ALERTA NARANJA</a:t>
            </a:r>
            <a:r>
              <a:rPr lang="es-CO" sz="700" dirty="0">
                <a:solidFill>
                  <a:srgbClr val="F65800"/>
                </a:solidFill>
                <a:latin typeface="Arial Narrow" panose="020B0606020202030204" pitchFamily="34" charset="0"/>
                <a:cs typeface="Arial" panose="020B0604020202020204" pitchFamily="34" charset="0"/>
              </a:rPr>
              <a:t>:</a:t>
            </a:r>
          </a:p>
          <a:p>
            <a:pPr lvl="0" algn="just"/>
            <a:r>
              <a:rPr lang="es-CO" sz="700" dirty="0">
                <a:solidFill>
                  <a:schemeClr val="bg1">
                    <a:lumMod val="50000"/>
                  </a:schemeClr>
                </a:solidFill>
                <a:latin typeface="Arial Narrow" panose="020B0606020202030204" pitchFamily="34" charset="0"/>
              </a:rPr>
              <a:t>Amenaza moderada por deslizamientos de tierra detonados por lluvias, localizados en los siguientes municipios:</a:t>
            </a:r>
            <a:endParaRPr lang="es-CO" sz="801" dirty="0">
              <a:solidFill>
                <a:schemeClr val="bg1">
                  <a:lumMod val="50000"/>
                </a:schemeClr>
              </a:solidFill>
              <a:latin typeface="Arial Narrow" panose="020B0606020202030204" pitchFamily="34" charset="0"/>
            </a:endParaRPr>
          </a:p>
        </p:txBody>
      </p:sp>
      <p:graphicFrame>
        <p:nvGraphicFramePr>
          <p:cNvPr id="3" name="Tabla 2"/>
          <p:cNvGraphicFramePr>
            <a:graphicFrameLocks noGrp="1"/>
          </p:cNvGraphicFramePr>
          <p:nvPr>
            <p:extLst>
              <p:ext uri="{D42A27DB-BD31-4B8C-83A1-F6EECF244321}">
                <p14:modId xmlns:p14="http://schemas.microsoft.com/office/powerpoint/2010/main" val="2853802750"/>
              </p:ext>
            </p:extLst>
          </p:nvPr>
        </p:nvGraphicFramePr>
        <p:xfrm>
          <a:off x="359767" y="1929187"/>
          <a:ext cx="5760639" cy="3069898"/>
        </p:xfrm>
        <a:graphic>
          <a:graphicData uri="http://schemas.openxmlformats.org/drawingml/2006/table">
            <a:tbl>
              <a:tblPr>
                <a:tableStyleId>{5C22544A-7EE6-4342-B048-85BDC9FD1C3A}</a:tableStyleId>
              </a:tblPr>
              <a:tblGrid>
                <a:gridCol w="1728192"/>
                <a:gridCol w="4032447"/>
              </a:tblGrid>
              <a:tr h="354604">
                <a:tc gridSpan="2">
                  <a:txBody>
                    <a:bodyPr/>
                    <a:lstStyle/>
                    <a:p>
                      <a:pPr algn="ctr" rtl="0" fontAlgn="ctr"/>
                      <a:r>
                        <a:rPr lang="es-CO" sz="1100" b="1" u="none" strike="noStrike" dirty="0">
                          <a:solidFill>
                            <a:srgbClr val="6E3C0A"/>
                          </a:solidFill>
                          <a:effectLst/>
                          <a:latin typeface="Arial Narrow" panose="020B0606020202030204" pitchFamily="34" charset="0"/>
                        </a:rPr>
                        <a:t>SECTORES VIALES IDENTIFICADOS CON POTENCIALIDAD DE DESLIZAMIENTOS</a:t>
                      </a:r>
                      <a:r>
                        <a:rPr lang="es-CO" sz="1100" b="1" u="none" strike="noStrike" dirty="0" smtClean="0">
                          <a:solidFill>
                            <a:srgbClr val="6E3C0A"/>
                          </a:solidFill>
                          <a:effectLst/>
                          <a:latin typeface="Arial Narrow" panose="020B0606020202030204" pitchFamily="34" charset="0"/>
                        </a:rPr>
                        <a:t>, EN </a:t>
                      </a:r>
                      <a:r>
                        <a:rPr lang="es-CO" sz="1100" b="1" u="none" strike="noStrike" dirty="0">
                          <a:solidFill>
                            <a:srgbClr val="6E3C0A"/>
                          </a:solidFill>
                          <a:effectLst/>
                          <a:latin typeface="Arial Narrow" panose="020B0606020202030204" pitchFamily="34" charset="0"/>
                        </a:rPr>
                        <a:t>LOS CUALES GENERAN ALERTAS</a:t>
                      </a:r>
                      <a:endParaRPr lang="es-CO" sz="1100" b="1" i="0" u="none" strike="noStrike" dirty="0">
                        <a:solidFill>
                          <a:srgbClr val="6E3C0A"/>
                        </a:solidFill>
                        <a:effectLst/>
                        <a:latin typeface="Arial Narrow" panose="020B0606020202030204" pitchFamily="34" charset="0"/>
                      </a:endParaRPr>
                    </a:p>
                  </a:txBody>
                  <a:tcPr marL="7209" marR="7209" marT="7213" marB="0" anchor="ctr"/>
                </a:tc>
                <a:tc hMerge="1">
                  <a:txBody>
                    <a:bodyPr/>
                    <a:lstStyle/>
                    <a:p>
                      <a:endParaRPr lang="es-ES"/>
                    </a:p>
                  </a:txBody>
                  <a:tcPr/>
                </a:tc>
              </a:tr>
              <a:tr h="326208">
                <a:tc>
                  <a:txBody>
                    <a:bodyPr/>
                    <a:lstStyle/>
                    <a:p>
                      <a:pPr algn="ctr" rtl="0" fontAlgn="ctr"/>
                      <a:r>
                        <a:rPr lang="es-ES" sz="1100" b="1" u="none" strike="noStrike" dirty="0">
                          <a:solidFill>
                            <a:srgbClr val="6E3C0A"/>
                          </a:solidFill>
                          <a:effectLst/>
                          <a:latin typeface="Arial Narrow" panose="020B0606020202030204" pitchFamily="34" charset="0"/>
                        </a:rPr>
                        <a:t>DEPARTAMENTO</a:t>
                      </a:r>
                      <a:endParaRPr lang="es-ES" sz="1100" b="1" i="0" u="none" strike="noStrike" dirty="0">
                        <a:solidFill>
                          <a:srgbClr val="6E3C0A"/>
                        </a:solidFill>
                        <a:effectLst/>
                        <a:latin typeface="Arial Narrow" panose="020B0606020202030204" pitchFamily="34" charset="0"/>
                      </a:endParaRPr>
                    </a:p>
                  </a:txBody>
                  <a:tcPr marL="7209" marR="7209" marT="7213" marB="0" anchor="ctr"/>
                </a:tc>
                <a:tc>
                  <a:txBody>
                    <a:bodyPr/>
                    <a:lstStyle/>
                    <a:p>
                      <a:pPr algn="ctr" rtl="0" fontAlgn="ctr"/>
                      <a:r>
                        <a:rPr lang="es-ES" sz="1100" b="1" u="none" strike="noStrike" dirty="0">
                          <a:solidFill>
                            <a:srgbClr val="6E3C0A"/>
                          </a:solidFill>
                          <a:effectLst/>
                          <a:latin typeface="Arial Narrow" panose="020B0606020202030204" pitchFamily="34" charset="0"/>
                        </a:rPr>
                        <a:t>SECTOR VIAL</a:t>
                      </a:r>
                      <a:endParaRPr lang="es-ES" sz="1100" b="1" i="0" u="none" strike="noStrike" dirty="0">
                        <a:solidFill>
                          <a:srgbClr val="6E3C0A"/>
                        </a:solidFill>
                        <a:effectLst/>
                        <a:latin typeface="Arial Narrow" panose="020B0606020202030204" pitchFamily="34" charset="0"/>
                      </a:endParaRPr>
                    </a:p>
                  </a:txBody>
                  <a:tcPr marL="7209" marR="7209" marT="7213" marB="0" anchor="ctr"/>
                </a:tc>
              </a:tr>
              <a:tr h="288032">
                <a:tc>
                  <a:txBody>
                    <a:bodyPr/>
                    <a:lstStyle/>
                    <a:p>
                      <a:pPr marL="0" algn="ctr" defTabSz="648035" rtl="0" eaLnBrk="1" fontAlgn="ctr" latinLnBrk="0" hangingPunct="1"/>
                      <a:r>
                        <a:rPr lang="es-ES" sz="1100" b="1" i="0" u="none" strike="noStrike" kern="1200" dirty="0" smtClean="0">
                          <a:solidFill>
                            <a:srgbClr val="000000"/>
                          </a:solidFill>
                          <a:effectLst/>
                          <a:latin typeface="Arial Narrow" panose="020B0606020202030204" pitchFamily="34" charset="0"/>
                          <a:ea typeface="+mn-ea"/>
                          <a:cs typeface="+mn-cs"/>
                        </a:rPr>
                        <a:t>ANTIOQUIA</a:t>
                      </a:r>
                    </a:p>
                  </a:txBody>
                  <a:tcPr marL="7209" marR="7209" marT="7213" marB="0" anchor="ctr"/>
                </a:tc>
                <a:tc>
                  <a:txBody>
                    <a:bodyPr/>
                    <a:lstStyle/>
                    <a:p>
                      <a:pPr algn="ctr" rtl="0" fontAlgn="ctr"/>
                      <a:r>
                        <a:rPr lang="es-ES" sz="1050" u="none" strike="noStrike" kern="1200" dirty="0" smtClean="0">
                          <a:solidFill>
                            <a:schemeClr val="dk1"/>
                          </a:solidFill>
                          <a:effectLst/>
                          <a:latin typeface="Arial Narrow" panose="020B0606020202030204" pitchFamily="34" charset="0"/>
                          <a:ea typeface="+mn-ea"/>
                          <a:cs typeface="+mn-cs"/>
                        </a:rPr>
                        <a:t>Los Llanos - Tarazá</a:t>
                      </a:r>
                      <a:endParaRPr lang="es-ES" sz="1050" u="none" strike="noStrike" kern="1200" dirty="0">
                        <a:solidFill>
                          <a:schemeClr val="dk1"/>
                        </a:solidFill>
                        <a:effectLst/>
                        <a:latin typeface="Arial Narrow" panose="020B0606020202030204" pitchFamily="34" charset="0"/>
                        <a:ea typeface="+mn-ea"/>
                        <a:cs typeface="+mn-cs"/>
                      </a:endParaRPr>
                    </a:p>
                  </a:txBody>
                  <a:tcPr marL="7209" marR="7209" marT="7213" marB="0" anchor="ctr"/>
                </a:tc>
              </a:tr>
              <a:tr h="288032">
                <a:tc>
                  <a:txBody>
                    <a:bodyPr/>
                    <a:lstStyle/>
                    <a:p>
                      <a:pPr marL="0" algn="ctr" defTabSz="648035" rtl="0" eaLnBrk="1" fontAlgn="ctr" latinLnBrk="0" hangingPunct="1"/>
                      <a:r>
                        <a:rPr lang="es-ES" sz="1100" b="1" i="0" u="none" strike="noStrike" kern="1200" dirty="0" smtClean="0">
                          <a:solidFill>
                            <a:srgbClr val="000000"/>
                          </a:solidFill>
                          <a:effectLst/>
                          <a:latin typeface="Arial Narrow" panose="020B0606020202030204" pitchFamily="34" charset="0"/>
                          <a:ea typeface="+mn-ea"/>
                          <a:cs typeface="+mn-cs"/>
                        </a:rPr>
                        <a:t>ARAUCA</a:t>
                      </a:r>
                      <a:endParaRPr lang="es-ES" sz="1100" b="1" i="0" u="none" strike="noStrike" kern="1200" dirty="0">
                        <a:solidFill>
                          <a:srgbClr val="000000"/>
                        </a:solidFill>
                        <a:effectLst/>
                        <a:latin typeface="Arial Narrow" panose="020B0606020202030204" pitchFamily="34" charset="0"/>
                        <a:ea typeface="+mn-ea"/>
                        <a:cs typeface="+mn-cs"/>
                      </a:endParaRPr>
                    </a:p>
                  </a:txBody>
                  <a:tcPr marL="7209" marR="7209" marT="7213" marB="0" anchor="ctr"/>
                </a:tc>
                <a:tc>
                  <a:txBody>
                    <a:bodyPr/>
                    <a:lstStyle/>
                    <a:p>
                      <a:pPr algn="ctr" rtl="0" fontAlgn="ctr"/>
                      <a:r>
                        <a:rPr lang="es-CO" sz="1050" u="none" strike="noStrike" kern="1200" dirty="0" smtClean="0">
                          <a:solidFill>
                            <a:schemeClr val="dk1"/>
                          </a:solidFill>
                          <a:effectLst/>
                          <a:latin typeface="Arial Narrow" panose="020B0606020202030204" pitchFamily="34" charset="0"/>
                          <a:ea typeface="+mn-ea"/>
                          <a:cs typeface="+mn-cs"/>
                        </a:rPr>
                        <a:t>La Lejía - Saravena</a:t>
                      </a:r>
                    </a:p>
                  </a:txBody>
                  <a:tcPr marL="7209" marR="7209" marT="7213" marB="0" anchor="ctr"/>
                </a:tc>
              </a:tr>
              <a:tr h="288032">
                <a:tc>
                  <a:txBody>
                    <a:bodyPr/>
                    <a:lstStyle/>
                    <a:p>
                      <a:pPr marL="0" algn="ctr" defTabSz="648035" rtl="0" eaLnBrk="1" fontAlgn="ctr" latinLnBrk="0" hangingPunct="1"/>
                      <a:r>
                        <a:rPr lang="es-ES" sz="1100" b="1" i="0" u="none" strike="noStrike" kern="1200" dirty="0" smtClean="0">
                          <a:solidFill>
                            <a:srgbClr val="000000"/>
                          </a:solidFill>
                          <a:effectLst/>
                          <a:latin typeface="Arial Narrow" panose="020B0606020202030204" pitchFamily="34" charset="0"/>
                          <a:ea typeface="+mn-ea"/>
                          <a:cs typeface="+mn-cs"/>
                        </a:rPr>
                        <a:t>BOYACÁ</a:t>
                      </a:r>
                      <a:endParaRPr lang="es-ES" sz="1100" b="1" i="0" u="none" strike="noStrike" kern="1200" dirty="0">
                        <a:solidFill>
                          <a:srgbClr val="000000"/>
                        </a:solidFill>
                        <a:effectLst/>
                        <a:latin typeface="Arial Narrow" panose="020B0606020202030204" pitchFamily="34" charset="0"/>
                        <a:ea typeface="+mn-ea"/>
                        <a:cs typeface="+mn-cs"/>
                      </a:endParaRPr>
                    </a:p>
                  </a:txBody>
                  <a:tcPr marL="7209" marR="7209" marT="7213" marB="0" anchor="ctr"/>
                </a:tc>
                <a:tc>
                  <a:txBody>
                    <a:bodyPr/>
                    <a:lstStyle/>
                    <a:p>
                      <a:pPr algn="ctr" rtl="0" fontAlgn="ctr"/>
                      <a:r>
                        <a:rPr lang="es-CO" sz="1050" u="none" strike="noStrike" kern="1200" dirty="0" smtClean="0">
                          <a:solidFill>
                            <a:schemeClr val="dk1"/>
                          </a:solidFill>
                          <a:effectLst/>
                          <a:latin typeface="Arial Narrow" panose="020B0606020202030204" pitchFamily="34" charset="0"/>
                          <a:ea typeface="+mn-ea"/>
                          <a:cs typeface="+mn-cs"/>
                        </a:rPr>
                        <a:t>La Lejía - Saravena</a:t>
                      </a:r>
                    </a:p>
                  </a:txBody>
                  <a:tcPr marL="7209" marR="7209" marT="7213" marB="0" anchor="ctr"/>
                </a:tc>
              </a:tr>
              <a:tr h="288032">
                <a:tc>
                  <a:txBody>
                    <a:bodyPr/>
                    <a:lstStyle/>
                    <a:p>
                      <a:pPr marL="0" algn="ctr" defTabSz="648035" rtl="0" eaLnBrk="1" fontAlgn="ctr" latinLnBrk="0" hangingPunct="1"/>
                      <a:r>
                        <a:rPr lang="es-ES" sz="1100" b="1" i="0" u="none" strike="noStrike" kern="1200" dirty="0" smtClean="0">
                          <a:solidFill>
                            <a:srgbClr val="000000"/>
                          </a:solidFill>
                          <a:effectLst/>
                          <a:latin typeface="Arial Narrow" panose="020B0606020202030204" pitchFamily="34" charset="0"/>
                          <a:ea typeface="+mn-ea"/>
                          <a:cs typeface="+mn-cs"/>
                        </a:rPr>
                        <a:t>CUNDINAMARCA</a:t>
                      </a:r>
                      <a:endParaRPr lang="es-ES" sz="1100" b="1" i="0" u="none" strike="noStrike" kern="1200" dirty="0">
                        <a:solidFill>
                          <a:srgbClr val="000000"/>
                        </a:solidFill>
                        <a:effectLst/>
                        <a:latin typeface="Arial Narrow" panose="020B0606020202030204" pitchFamily="34" charset="0"/>
                        <a:ea typeface="+mn-ea"/>
                        <a:cs typeface="+mn-cs"/>
                      </a:endParaRPr>
                    </a:p>
                  </a:txBody>
                  <a:tcPr marL="7209" marR="7209" marT="7213" marB="0" anchor="ctr"/>
                </a:tc>
                <a:tc>
                  <a:txBody>
                    <a:bodyPr/>
                    <a:lstStyle/>
                    <a:p>
                      <a:pPr algn="ctr" rtl="0" fontAlgn="ctr"/>
                      <a:r>
                        <a:rPr lang="es-CO" sz="1050" u="none" strike="noStrike" kern="1200" dirty="0" smtClean="0">
                          <a:solidFill>
                            <a:schemeClr val="dk1"/>
                          </a:solidFill>
                          <a:effectLst/>
                          <a:latin typeface="Arial Narrow" panose="020B0606020202030204" pitchFamily="34" charset="0"/>
                          <a:ea typeface="+mn-ea"/>
                          <a:cs typeface="+mn-cs"/>
                        </a:rPr>
                        <a:t>Bogotá (El Portal) - Villavicencio</a:t>
                      </a:r>
                    </a:p>
                    <a:p>
                      <a:pPr algn="ctr" rtl="0" fontAlgn="ctr"/>
                      <a:r>
                        <a:rPr lang="es-CO" sz="1050" u="none" strike="noStrike" kern="1200" dirty="0" smtClean="0">
                          <a:solidFill>
                            <a:schemeClr val="dk1"/>
                          </a:solidFill>
                          <a:effectLst/>
                          <a:latin typeface="Arial Narrow" panose="020B0606020202030204" pitchFamily="34" charset="0"/>
                          <a:ea typeface="+mn-ea"/>
                          <a:cs typeface="+mn-cs"/>
                        </a:rPr>
                        <a:t>Yacopí - La Palma</a:t>
                      </a:r>
                    </a:p>
                  </a:txBody>
                  <a:tcPr marL="7209" marR="7209" marT="7213" marB="0" anchor="ctr"/>
                </a:tc>
              </a:tr>
              <a:tr h="288032">
                <a:tc>
                  <a:txBody>
                    <a:bodyPr/>
                    <a:lstStyle/>
                    <a:p>
                      <a:pPr marL="0" algn="ctr" defTabSz="648035" rtl="0" eaLnBrk="1" fontAlgn="ctr" latinLnBrk="0" hangingPunct="1"/>
                      <a:r>
                        <a:rPr lang="es-ES" sz="1100" b="1" i="0" u="none" strike="noStrike" kern="1200" dirty="0" smtClean="0">
                          <a:solidFill>
                            <a:srgbClr val="000000"/>
                          </a:solidFill>
                          <a:effectLst/>
                          <a:latin typeface="Arial Narrow" panose="020B0606020202030204" pitchFamily="34" charset="0"/>
                          <a:ea typeface="+mn-ea"/>
                          <a:cs typeface="+mn-cs"/>
                        </a:rPr>
                        <a:t>META</a:t>
                      </a:r>
                      <a:endParaRPr lang="es-ES" sz="1100" b="1" i="0" u="none" strike="noStrike" kern="1200" dirty="0">
                        <a:solidFill>
                          <a:srgbClr val="000000"/>
                        </a:solidFill>
                        <a:effectLst/>
                        <a:latin typeface="Arial Narrow" panose="020B0606020202030204" pitchFamily="34" charset="0"/>
                        <a:ea typeface="+mn-ea"/>
                        <a:cs typeface="+mn-cs"/>
                      </a:endParaRPr>
                    </a:p>
                  </a:txBody>
                  <a:tcPr marL="7209" marR="7209" marT="7213" marB="0" anchor="ctr"/>
                </a:tc>
                <a:tc>
                  <a:txBody>
                    <a:bodyPr/>
                    <a:lstStyle/>
                    <a:p>
                      <a:pPr algn="ctr" rtl="0" fontAlgn="ctr"/>
                      <a:r>
                        <a:rPr lang="es-CO" sz="1050" u="none" strike="noStrike" kern="1200" dirty="0" smtClean="0">
                          <a:solidFill>
                            <a:schemeClr val="dk1"/>
                          </a:solidFill>
                          <a:effectLst/>
                          <a:latin typeface="Arial Narrow" panose="020B0606020202030204" pitchFamily="34" charset="0"/>
                          <a:ea typeface="+mn-ea"/>
                          <a:cs typeface="+mn-cs"/>
                        </a:rPr>
                        <a:t>Bogotá (El Portal) - Villavicencio</a:t>
                      </a:r>
                    </a:p>
                    <a:p>
                      <a:pPr algn="ctr" rtl="0" fontAlgn="ctr"/>
                      <a:r>
                        <a:rPr lang="es-CO" sz="1050" u="none" strike="noStrike" kern="1200" dirty="0" smtClean="0">
                          <a:solidFill>
                            <a:schemeClr val="dk1"/>
                          </a:solidFill>
                          <a:effectLst/>
                          <a:latin typeface="Arial Narrow" panose="020B0606020202030204" pitchFamily="34" charset="0"/>
                          <a:ea typeface="+mn-ea"/>
                          <a:cs typeface="+mn-cs"/>
                        </a:rPr>
                        <a:t>Entrada Ciudad Porfía - Caño Tigre</a:t>
                      </a:r>
                    </a:p>
                    <a:p>
                      <a:pPr algn="ctr" rtl="0" fontAlgn="ctr"/>
                      <a:r>
                        <a:rPr lang="es-CO" sz="1050" u="none" strike="noStrike" kern="1200" dirty="0" smtClean="0">
                          <a:solidFill>
                            <a:schemeClr val="dk1"/>
                          </a:solidFill>
                          <a:effectLst/>
                          <a:latin typeface="Arial Narrow" panose="020B0606020202030204" pitchFamily="34" charset="0"/>
                          <a:ea typeface="+mn-ea"/>
                          <a:cs typeface="+mn-cs"/>
                        </a:rPr>
                        <a:t>Paso Antiguo por el Río Guayuriba</a:t>
                      </a:r>
                    </a:p>
                    <a:p>
                      <a:pPr algn="ctr" rtl="0" fontAlgn="ctr"/>
                      <a:r>
                        <a:rPr lang="es-CO" sz="1050" u="none" strike="noStrike" kern="1200" dirty="0" smtClean="0">
                          <a:solidFill>
                            <a:schemeClr val="dk1"/>
                          </a:solidFill>
                          <a:effectLst/>
                          <a:latin typeface="Arial Narrow" panose="020B0606020202030204" pitchFamily="34" charset="0"/>
                          <a:ea typeface="+mn-ea"/>
                          <a:cs typeface="+mn-cs"/>
                        </a:rPr>
                        <a:t>Pipiral - Villavicencio</a:t>
                      </a:r>
                    </a:p>
                    <a:p>
                      <a:pPr algn="ctr" rtl="0" fontAlgn="ctr"/>
                      <a:r>
                        <a:rPr lang="es-CO" sz="1050" u="none" strike="noStrike" kern="1200" dirty="0" smtClean="0">
                          <a:solidFill>
                            <a:schemeClr val="dk1"/>
                          </a:solidFill>
                          <a:effectLst/>
                          <a:latin typeface="Arial Narrow" panose="020B0606020202030204" pitchFamily="34" charset="0"/>
                          <a:ea typeface="+mn-ea"/>
                          <a:cs typeface="+mn-cs"/>
                        </a:rPr>
                        <a:t>"Puente Guatiquía - Los Caballos "</a:t>
                      </a:r>
                    </a:p>
                    <a:p>
                      <a:pPr algn="ctr" rtl="0" fontAlgn="ctr"/>
                      <a:r>
                        <a:rPr lang="es-CO" sz="1050" u="none" strike="noStrike" kern="1200" dirty="0" smtClean="0">
                          <a:solidFill>
                            <a:schemeClr val="dk1"/>
                          </a:solidFill>
                          <a:effectLst/>
                          <a:latin typeface="Arial Narrow" panose="020B0606020202030204" pitchFamily="34" charset="0"/>
                          <a:ea typeface="+mn-ea"/>
                          <a:cs typeface="+mn-cs"/>
                        </a:rPr>
                        <a:t>Ye de Granada - Paso por el Puente sobre el Río Ocoa</a:t>
                      </a:r>
                    </a:p>
                  </a:txBody>
                  <a:tcPr marL="7209" marR="7209" marT="7213" marB="0" anchor="ctr"/>
                </a:tc>
              </a:tr>
              <a:tr h="230404">
                <a:tc>
                  <a:txBody>
                    <a:bodyPr/>
                    <a:lstStyle/>
                    <a:p>
                      <a:pPr marL="0" algn="ctr" defTabSz="648035" rtl="0" eaLnBrk="1" fontAlgn="ctr" latinLnBrk="0" hangingPunct="1"/>
                      <a:r>
                        <a:rPr lang="es-ES" sz="1100" b="1" i="0" u="none" strike="noStrike" kern="1200" dirty="0" smtClean="0">
                          <a:solidFill>
                            <a:srgbClr val="000000"/>
                          </a:solidFill>
                          <a:effectLst/>
                          <a:latin typeface="Arial Narrow" panose="020B0606020202030204" pitchFamily="34" charset="0"/>
                          <a:ea typeface="+mn-ea"/>
                          <a:cs typeface="+mn-cs"/>
                        </a:rPr>
                        <a:t>NORTE</a:t>
                      </a:r>
                      <a:r>
                        <a:rPr lang="es-ES" sz="1100" b="1" i="0" u="none" strike="noStrike" kern="1200" baseline="0" dirty="0" smtClean="0">
                          <a:solidFill>
                            <a:srgbClr val="000000"/>
                          </a:solidFill>
                          <a:effectLst/>
                          <a:latin typeface="Arial Narrow" panose="020B0606020202030204" pitchFamily="34" charset="0"/>
                          <a:ea typeface="+mn-ea"/>
                          <a:cs typeface="+mn-cs"/>
                        </a:rPr>
                        <a:t> DE SANTANDER</a:t>
                      </a:r>
                      <a:endParaRPr lang="es-ES" sz="1100" b="1" i="0" u="none" strike="noStrike" kern="1200" dirty="0">
                        <a:solidFill>
                          <a:srgbClr val="000000"/>
                        </a:solidFill>
                        <a:effectLst/>
                        <a:latin typeface="Arial Narrow" panose="020B0606020202030204" pitchFamily="34" charset="0"/>
                        <a:ea typeface="+mn-ea"/>
                        <a:cs typeface="+mn-cs"/>
                      </a:endParaRPr>
                    </a:p>
                  </a:txBody>
                  <a:tcPr marL="7209" marR="7209" marT="7213" marB="0" anchor="ctr"/>
                </a:tc>
                <a:tc>
                  <a:txBody>
                    <a:bodyPr/>
                    <a:lstStyle/>
                    <a:p>
                      <a:pPr algn="ctr" rtl="0" fontAlgn="ctr"/>
                      <a:r>
                        <a:rPr lang="es-CO" sz="1050" u="none" strike="noStrike" kern="1200" dirty="0" smtClean="0">
                          <a:solidFill>
                            <a:schemeClr val="dk1"/>
                          </a:solidFill>
                          <a:effectLst/>
                          <a:latin typeface="Arial Narrow" panose="020B0606020202030204" pitchFamily="34" charset="0"/>
                          <a:ea typeface="+mn-ea"/>
                          <a:cs typeface="+mn-cs"/>
                        </a:rPr>
                        <a:t>La Lejía - Saravena</a:t>
                      </a:r>
                    </a:p>
                  </a:txBody>
                  <a:tcPr marL="7209" marR="7209" marT="7213" marB="0" anchor="ctr"/>
                </a:tc>
              </a:tr>
            </a:tbl>
          </a:graphicData>
        </a:graphic>
      </p:graphicFrame>
    </p:spTree>
    <p:extLst>
      <p:ext uri="{BB962C8B-B14F-4D97-AF65-F5344CB8AC3E}">
        <p14:creationId xmlns:p14="http://schemas.microsoft.com/office/powerpoint/2010/main" val="98981695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3754595539"/>
              </p:ext>
            </p:extLst>
          </p:nvPr>
        </p:nvGraphicFramePr>
        <p:xfrm>
          <a:off x="431775" y="3978151"/>
          <a:ext cx="5760640" cy="1179030"/>
        </p:xfrm>
        <a:graphic>
          <a:graphicData uri="http://schemas.openxmlformats.org/drawingml/2006/table">
            <a:tbl>
              <a:tblPr/>
              <a:tblGrid>
                <a:gridCol w="983524">
                  <a:extLst>
                    <a:ext uri="{9D8B030D-6E8A-4147-A177-3AD203B41FA5}">
                      <a16:colId xmlns:a16="http://schemas.microsoft.com/office/drawing/2014/main" xmlns="" val="20000"/>
                    </a:ext>
                  </a:extLst>
                </a:gridCol>
                <a:gridCol w="4777116">
                  <a:extLst>
                    <a:ext uri="{9D8B030D-6E8A-4147-A177-3AD203B41FA5}">
                      <a16:colId xmlns:a16="http://schemas.microsoft.com/office/drawing/2014/main" xmlns="" val="20001"/>
                    </a:ext>
                  </a:extLst>
                </a:gridCol>
              </a:tblGrid>
              <a:tr h="304454">
                <a:tc gridSpan="2">
                  <a:txBody>
                    <a:bodyPr/>
                    <a:lstStyle>
                      <a:lvl1pPr marL="0" algn="l" defTabSz="648035" rtl="0" eaLnBrk="1" latinLnBrk="0" hangingPunct="1">
                        <a:defRPr sz="1276" kern="1200">
                          <a:solidFill>
                            <a:schemeClr val="tx1"/>
                          </a:solidFill>
                          <a:latin typeface="Calibri"/>
                        </a:defRPr>
                      </a:lvl1pPr>
                      <a:lvl2pPr marL="324018" algn="l" defTabSz="648035" rtl="0" eaLnBrk="1" latinLnBrk="0" hangingPunct="1">
                        <a:defRPr sz="1276" kern="1200">
                          <a:solidFill>
                            <a:schemeClr val="tx1"/>
                          </a:solidFill>
                          <a:latin typeface="Calibri"/>
                        </a:defRPr>
                      </a:lvl2pPr>
                      <a:lvl3pPr marL="648035" algn="l" defTabSz="648035" rtl="0" eaLnBrk="1" latinLnBrk="0" hangingPunct="1">
                        <a:defRPr sz="1276" kern="1200">
                          <a:solidFill>
                            <a:schemeClr val="tx1"/>
                          </a:solidFill>
                          <a:latin typeface="Calibri"/>
                        </a:defRPr>
                      </a:lvl3pPr>
                      <a:lvl4pPr marL="972053" algn="l" defTabSz="648035" rtl="0" eaLnBrk="1" latinLnBrk="0" hangingPunct="1">
                        <a:defRPr sz="1276" kern="1200">
                          <a:solidFill>
                            <a:schemeClr val="tx1"/>
                          </a:solidFill>
                          <a:latin typeface="Calibri"/>
                        </a:defRPr>
                      </a:lvl4pPr>
                      <a:lvl5pPr marL="1296071" algn="l" defTabSz="648035" rtl="0" eaLnBrk="1" latinLnBrk="0" hangingPunct="1">
                        <a:defRPr sz="1276" kern="1200">
                          <a:solidFill>
                            <a:schemeClr val="tx1"/>
                          </a:solidFill>
                          <a:latin typeface="Calibri"/>
                        </a:defRPr>
                      </a:lvl5pPr>
                      <a:lvl6pPr marL="1620088" algn="l" defTabSz="648035" rtl="0" eaLnBrk="1" latinLnBrk="0" hangingPunct="1">
                        <a:defRPr sz="1276" kern="1200">
                          <a:solidFill>
                            <a:schemeClr val="tx1"/>
                          </a:solidFill>
                          <a:latin typeface="Calibri"/>
                        </a:defRPr>
                      </a:lvl6pPr>
                      <a:lvl7pPr marL="1944106" algn="l" defTabSz="648035" rtl="0" eaLnBrk="1" latinLnBrk="0" hangingPunct="1">
                        <a:defRPr sz="1276" kern="1200">
                          <a:solidFill>
                            <a:schemeClr val="tx1"/>
                          </a:solidFill>
                          <a:latin typeface="Calibri"/>
                        </a:defRPr>
                      </a:lvl7pPr>
                      <a:lvl8pPr marL="2268123" algn="l" defTabSz="648035" rtl="0" eaLnBrk="1" latinLnBrk="0" hangingPunct="1">
                        <a:defRPr sz="1276" kern="1200">
                          <a:solidFill>
                            <a:schemeClr val="tx1"/>
                          </a:solidFill>
                          <a:latin typeface="Calibri"/>
                        </a:defRPr>
                      </a:lvl8pPr>
                      <a:lvl9pPr marL="2592141" algn="l" defTabSz="648035" rtl="0" eaLnBrk="1" latinLnBrk="0" hangingPunct="1">
                        <a:defRPr sz="1276" kern="1200">
                          <a:solidFill>
                            <a:schemeClr val="tx1"/>
                          </a:solidFill>
                          <a:latin typeface="Calibri"/>
                        </a:defRPr>
                      </a:lvl9p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400" b="1" kern="1200" dirty="0" smtClean="0">
                          <a:solidFill>
                            <a:srgbClr val="00446B"/>
                          </a:solidFill>
                          <a:latin typeface="Arial Narrow" panose="020B0606020202030204" pitchFamily="34" charset="0"/>
                          <a:ea typeface="+mn-ea"/>
                          <a:cs typeface="+mn-cs"/>
                        </a:rPr>
                        <a:t>OCÉANO</a:t>
                      </a:r>
                      <a:r>
                        <a:rPr lang="es-CO" sz="1400" b="1" kern="1200" baseline="0" dirty="0" smtClean="0">
                          <a:solidFill>
                            <a:srgbClr val="00446B"/>
                          </a:solidFill>
                          <a:latin typeface="Arial Narrow" panose="020B0606020202030204" pitchFamily="34" charset="0"/>
                          <a:ea typeface="+mn-ea"/>
                          <a:cs typeface="+mn-cs"/>
                        </a:rPr>
                        <a:t> PACÍFICO</a:t>
                      </a:r>
                      <a:endParaRPr lang="es-CO" sz="1400" b="1" kern="1200" dirty="0" smtClean="0">
                        <a:solidFill>
                          <a:srgbClr val="00446B"/>
                        </a:solidFill>
                        <a:latin typeface="Arial Narrow" panose="020B0606020202030204" pitchFamily="34" charset="0"/>
                        <a:ea typeface="+mn-ea"/>
                        <a:cs typeface="+mn-cs"/>
                      </a:endParaRPr>
                    </a:p>
                  </a:txBody>
                  <a:tcPr marL="91464" marR="91464" marT="45547" marB="45547">
                    <a:lnL w="12700" cmpd="sng">
                      <a:solidFill>
                        <a:sysClr val="window" lastClr="FFFFFF">
                          <a:lumMod val="65000"/>
                        </a:sysClr>
                      </a:solidFill>
                      <a:prstDash val="solid"/>
                    </a:lnL>
                    <a:lnR w="12700" cap="flat" cmpd="sng" algn="ctr">
                      <a:solidFill>
                        <a:sysClr val="window" lastClr="FFFFFF">
                          <a:lumMod val="65000"/>
                        </a:sysClr>
                      </a:solidFill>
                      <a:prstDash val="solid"/>
                      <a:round/>
                      <a:headEnd type="none" w="med" len="med"/>
                      <a:tailEnd type="none" w="med" len="me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indent="0" algn="ctr" defTabSz="648035" rtl="0" eaLnBrk="1" fontAlgn="auto" latinLnBrk="0" hangingPunct="1">
                        <a:lnSpc>
                          <a:spcPct val="100000"/>
                        </a:lnSpc>
                        <a:spcBef>
                          <a:spcPts val="0"/>
                        </a:spcBef>
                        <a:spcAft>
                          <a:spcPts val="0"/>
                        </a:spcAft>
                        <a:buClrTx/>
                        <a:buSzTx/>
                        <a:buFontTx/>
                        <a:buNone/>
                        <a:tabLst/>
                        <a:defRPr/>
                      </a:pPr>
                      <a:endParaRPr lang="es-CO" sz="1400" b="1" kern="1200" dirty="0" smtClean="0">
                        <a:solidFill>
                          <a:srgbClr val="00446B"/>
                        </a:solidFill>
                        <a:latin typeface="Arial Narrow" panose="020B0606020202030204" pitchFamily="34" charset="0"/>
                        <a:ea typeface="+mn-ea"/>
                        <a:cs typeface="+mn-cs"/>
                      </a:endParaRPr>
                    </a:p>
                  </a:txBody>
                  <a:tcPr marL="91464" marR="91464" marT="45547" marB="45547">
                    <a:lnL w="12700" cmpd="sng">
                      <a:solidFill>
                        <a:sysClr val="window" lastClr="FFFFFF">
                          <a:lumMod val="65000"/>
                        </a:sysClr>
                      </a:solidFill>
                      <a:prstDash val="solid"/>
                    </a:lnL>
                    <a:lnR w="12700" cmpd="sng">
                      <a:solidFill>
                        <a:sysClr val="window" lastClr="FFFFFF">
                          <a:lumMod val="65000"/>
                        </a:sysClr>
                      </a:solidFill>
                      <a:prstDash val="soli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658166">
                <a:tc>
                  <a:txBody>
                    <a:bodyPr/>
                    <a:lstStyle/>
                    <a:p>
                      <a:pPr marL="0" indent="0" algn="ctr"/>
                      <a:r>
                        <a:rPr lang="es-CO" sz="1200" b="1" dirty="0" smtClean="0">
                          <a:solidFill>
                            <a:schemeClr val="tx1"/>
                          </a:solidFill>
                          <a:effectLst/>
                          <a:latin typeface="Arial Narrow" panose="020B0606020202030204" pitchFamily="34" charset="0"/>
                        </a:rPr>
                        <a:t>ALERTA AMARILLA</a:t>
                      </a:r>
                    </a:p>
                  </a:txBody>
                  <a:tcPr marL="74778" marR="74778" marT="37238" marB="37238"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marL="0" marR="0" indent="0" algn="just" defTabSz="648035" rtl="0" eaLnBrk="1" fontAlgn="auto" latinLnBrk="0" hangingPunct="1">
                        <a:lnSpc>
                          <a:spcPct val="100000"/>
                        </a:lnSpc>
                        <a:spcBef>
                          <a:spcPct val="0"/>
                        </a:spcBef>
                        <a:spcAft>
                          <a:spcPts val="0"/>
                        </a:spcAft>
                        <a:buClrTx/>
                        <a:buSzTx/>
                        <a:buFontTx/>
                        <a:buNone/>
                        <a:tabLst/>
                        <a:defRPr/>
                      </a:pPr>
                      <a:r>
                        <a:rPr lang="es-CO" altLang="es-CO" sz="1050" b="1" kern="1200" baseline="0" dirty="0" smtClean="0">
                          <a:solidFill>
                            <a:schemeClr val="tx1"/>
                          </a:solidFill>
                          <a:latin typeface="Arial Narrow" panose="020B0606020202030204" pitchFamily="34" charset="0"/>
                          <a:ea typeface="PMingLiU" pitchFamily="18" charset="-120"/>
                          <a:cs typeface="+mn-cs"/>
                        </a:rPr>
                        <a:t>POR </a:t>
                      </a:r>
                      <a:r>
                        <a:rPr lang="es-CO" altLang="es-CO" sz="1050" b="1" kern="1200" baseline="0" dirty="0" smtClean="0">
                          <a:solidFill>
                            <a:schemeClr val="tx1"/>
                          </a:solidFill>
                          <a:latin typeface="Arial Narrow" panose="020B0606020202030204" pitchFamily="34" charset="0"/>
                          <a:ea typeface="PMingLiU" pitchFamily="18" charset="-120"/>
                          <a:cs typeface="+mn-cs"/>
                        </a:rPr>
                        <a:t>PLEAMAR</a:t>
                      </a:r>
                    </a:p>
                    <a:p>
                      <a:pPr marL="0" marR="0" indent="0" algn="just" defTabSz="648035" rtl="0" eaLnBrk="1" fontAlgn="auto" latinLnBrk="0" hangingPunct="1">
                        <a:lnSpc>
                          <a:spcPct val="100000"/>
                        </a:lnSpc>
                        <a:spcBef>
                          <a:spcPct val="0"/>
                        </a:spcBef>
                        <a:spcAft>
                          <a:spcPts val="0"/>
                        </a:spcAft>
                        <a:buClrTx/>
                        <a:buSzTx/>
                        <a:buFontTx/>
                        <a:buNone/>
                        <a:tabLst/>
                        <a:defRPr/>
                      </a:pPr>
                      <a:r>
                        <a:rPr lang="es-CO" altLang="es-CO" sz="1050" kern="1200" baseline="0" dirty="0" smtClean="0">
                          <a:solidFill>
                            <a:schemeClr val="tx1"/>
                          </a:solidFill>
                          <a:latin typeface="Arial Narrow" panose="020B0606020202030204" pitchFamily="34" charset="0"/>
                          <a:ea typeface="PMingLiU" pitchFamily="18" charset="-120"/>
                          <a:cs typeface="+mn-cs"/>
                        </a:rPr>
                        <a:t>Hasta </a:t>
                      </a:r>
                      <a:r>
                        <a:rPr lang="es-CO" altLang="es-CO" sz="1050" kern="1200" baseline="0" dirty="0" smtClean="0">
                          <a:solidFill>
                            <a:schemeClr val="tx1"/>
                          </a:solidFill>
                          <a:latin typeface="Arial Narrow" panose="020B0606020202030204" pitchFamily="34" charset="0"/>
                          <a:ea typeface="PMingLiU" pitchFamily="18" charset="-120"/>
                          <a:cs typeface="+mn-cs"/>
                        </a:rPr>
                        <a:t>el día de hoy 2 de junio, el nivel del mar del océano Pacifico colombiano estará influenciado por una de las pleamares más significativas del mes, asociada a marea astronómica. Por lo anterior, se sugiere a los habitantes costeros estar atentos a la evolución de este fenómeno.</a:t>
                      </a:r>
                    </a:p>
                  </a:txBody>
                  <a:tcPr marL="74778" marR="74778" marT="37238" marB="37238"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aphicFrame>
        <p:nvGraphicFramePr>
          <p:cNvPr id="3" name="Tabla 2"/>
          <p:cNvGraphicFramePr>
            <a:graphicFrameLocks noGrp="1"/>
          </p:cNvGraphicFramePr>
          <p:nvPr>
            <p:extLst>
              <p:ext uri="{D42A27DB-BD31-4B8C-83A1-F6EECF244321}">
                <p14:modId xmlns:p14="http://schemas.microsoft.com/office/powerpoint/2010/main" val="3229677564"/>
              </p:ext>
            </p:extLst>
          </p:nvPr>
        </p:nvGraphicFramePr>
        <p:xfrm>
          <a:off x="400773" y="1601887"/>
          <a:ext cx="5760640" cy="1499070"/>
        </p:xfrm>
        <a:graphic>
          <a:graphicData uri="http://schemas.openxmlformats.org/drawingml/2006/table">
            <a:tbl>
              <a:tblPr/>
              <a:tblGrid>
                <a:gridCol w="983524">
                  <a:extLst>
                    <a:ext uri="{9D8B030D-6E8A-4147-A177-3AD203B41FA5}">
                      <a16:colId xmlns:a16="http://schemas.microsoft.com/office/drawing/2014/main" xmlns="" val="20000"/>
                    </a:ext>
                  </a:extLst>
                </a:gridCol>
                <a:gridCol w="4777116">
                  <a:extLst>
                    <a:ext uri="{9D8B030D-6E8A-4147-A177-3AD203B41FA5}">
                      <a16:colId xmlns:a16="http://schemas.microsoft.com/office/drawing/2014/main" xmlns="" val="20001"/>
                    </a:ext>
                  </a:extLst>
                </a:gridCol>
              </a:tblGrid>
              <a:tr h="304454">
                <a:tc gridSpan="2">
                  <a:txBody>
                    <a:bodyPr/>
                    <a:lstStyle>
                      <a:lvl1pPr marL="0" algn="l" defTabSz="648035" rtl="0" eaLnBrk="1" latinLnBrk="0" hangingPunct="1">
                        <a:defRPr sz="1276" kern="1200">
                          <a:solidFill>
                            <a:schemeClr val="tx1"/>
                          </a:solidFill>
                          <a:latin typeface="Calibri"/>
                        </a:defRPr>
                      </a:lvl1pPr>
                      <a:lvl2pPr marL="324018" algn="l" defTabSz="648035" rtl="0" eaLnBrk="1" latinLnBrk="0" hangingPunct="1">
                        <a:defRPr sz="1276" kern="1200">
                          <a:solidFill>
                            <a:schemeClr val="tx1"/>
                          </a:solidFill>
                          <a:latin typeface="Calibri"/>
                        </a:defRPr>
                      </a:lvl2pPr>
                      <a:lvl3pPr marL="648035" algn="l" defTabSz="648035" rtl="0" eaLnBrk="1" latinLnBrk="0" hangingPunct="1">
                        <a:defRPr sz="1276" kern="1200">
                          <a:solidFill>
                            <a:schemeClr val="tx1"/>
                          </a:solidFill>
                          <a:latin typeface="Calibri"/>
                        </a:defRPr>
                      </a:lvl3pPr>
                      <a:lvl4pPr marL="972053" algn="l" defTabSz="648035" rtl="0" eaLnBrk="1" latinLnBrk="0" hangingPunct="1">
                        <a:defRPr sz="1276" kern="1200">
                          <a:solidFill>
                            <a:schemeClr val="tx1"/>
                          </a:solidFill>
                          <a:latin typeface="Calibri"/>
                        </a:defRPr>
                      </a:lvl4pPr>
                      <a:lvl5pPr marL="1296071" algn="l" defTabSz="648035" rtl="0" eaLnBrk="1" latinLnBrk="0" hangingPunct="1">
                        <a:defRPr sz="1276" kern="1200">
                          <a:solidFill>
                            <a:schemeClr val="tx1"/>
                          </a:solidFill>
                          <a:latin typeface="Calibri"/>
                        </a:defRPr>
                      </a:lvl5pPr>
                      <a:lvl6pPr marL="1620088" algn="l" defTabSz="648035" rtl="0" eaLnBrk="1" latinLnBrk="0" hangingPunct="1">
                        <a:defRPr sz="1276" kern="1200">
                          <a:solidFill>
                            <a:schemeClr val="tx1"/>
                          </a:solidFill>
                          <a:latin typeface="Calibri"/>
                        </a:defRPr>
                      </a:lvl6pPr>
                      <a:lvl7pPr marL="1944106" algn="l" defTabSz="648035" rtl="0" eaLnBrk="1" latinLnBrk="0" hangingPunct="1">
                        <a:defRPr sz="1276" kern="1200">
                          <a:solidFill>
                            <a:schemeClr val="tx1"/>
                          </a:solidFill>
                          <a:latin typeface="Calibri"/>
                        </a:defRPr>
                      </a:lvl7pPr>
                      <a:lvl8pPr marL="2268123" algn="l" defTabSz="648035" rtl="0" eaLnBrk="1" latinLnBrk="0" hangingPunct="1">
                        <a:defRPr sz="1276" kern="1200">
                          <a:solidFill>
                            <a:schemeClr val="tx1"/>
                          </a:solidFill>
                          <a:latin typeface="Calibri"/>
                        </a:defRPr>
                      </a:lvl8pPr>
                      <a:lvl9pPr marL="2592141" algn="l" defTabSz="648035" rtl="0" eaLnBrk="1" latinLnBrk="0" hangingPunct="1">
                        <a:defRPr sz="1276" kern="1200">
                          <a:solidFill>
                            <a:schemeClr val="tx1"/>
                          </a:solidFill>
                          <a:latin typeface="Calibri"/>
                        </a:defRPr>
                      </a:lvl9p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400" b="1" kern="1200" dirty="0" smtClean="0">
                          <a:solidFill>
                            <a:srgbClr val="00446B"/>
                          </a:solidFill>
                          <a:latin typeface="Arial Narrow" panose="020B0606020202030204" pitchFamily="34" charset="0"/>
                          <a:ea typeface="+mn-ea"/>
                          <a:cs typeface="+mn-cs"/>
                        </a:rPr>
                        <a:t>MAR CARIBE</a:t>
                      </a:r>
                    </a:p>
                  </a:txBody>
                  <a:tcPr marL="91464" marR="91464" marT="45547" marB="45547">
                    <a:lnL w="12700" cmpd="sng">
                      <a:solidFill>
                        <a:sysClr val="window" lastClr="FFFFFF">
                          <a:lumMod val="65000"/>
                        </a:sysClr>
                      </a:solidFill>
                      <a:prstDash val="solid"/>
                    </a:lnL>
                    <a:lnR w="12700" cap="flat" cmpd="sng" algn="ctr">
                      <a:solidFill>
                        <a:sysClr val="window" lastClr="FFFFFF">
                          <a:lumMod val="65000"/>
                        </a:sysClr>
                      </a:solidFill>
                      <a:prstDash val="solid"/>
                      <a:round/>
                      <a:headEnd type="none" w="med" len="med"/>
                      <a:tailEnd type="none" w="med" len="me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indent="0" algn="ctr" defTabSz="648035" rtl="0" eaLnBrk="1" fontAlgn="auto" latinLnBrk="0" hangingPunct="1">
                        <a:lnSpc>
                          <a:spcPct val="100000"/>
                        </a:lnSpc>
                        <a:spcBef>
                          <a:spcPts val="0"/>
                        </a:spcBef>
                        <a:spcAft>
                          <a:spcPts val="0"/>
                        </a:spcAft>
                        <a:buClrTx/>
                        <a:buSzTx/>
                        <a:buFontTx/>
                        <a:buNone/>
                        <a:tabLst/>
                        <a:defRPr/>
                      </a:pPr>
                      <a:endParaRPr lang="es-CO" sz="1400" b="1" kern="1200" dirty="0" smtClean="0">
                        <a:solidFill>
                          <a:srgbClr val="00446B"/>
                        </a:solidFill>
                        <a:latin typeface="Arial Narrow" panose="020B0606020202030204" pitchFamily="34" charset="0"/>
                        <a:ea typeface="+mn-ea"/>
                        <a:cs typeface="+mn-cs"/>
                      </a:endParaRPr>
                    </a:p>
                  </a:txBody>
                  <a:tcPr marL="91464" marR="91464" marT="45547" marB="45547">
                    <a:lnL w="12700" cmpd="sng">
                      <a:solidFill>
                        <a:sysClr val="window" lastClr="FFFFFF">
                          <a:lumMod val="65000"/>
                        </a:sysClr>
                      </a:solidFill>
                      <a:prstDash val="solid"/>
                    </a:lnL>
                    <a:lnR w="12700" cmpd="sng">
                      <a:solidFill>
                        <a:sysClr val="window" lastClr="FFFFFF">
                          <a:lumMod val="65000"/>
                        </a:sysClr>
                      </a:solidFill>
                      <a:prstDash val="soli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658166">
                <a:tc>
                  <a:txBody>
                    <a:bodyPr/>
                    <a:lstStyle/>
                    <a:p>
                      <a:pPr marL="0" indent="0" algn="ctr"/>
                      <a:r>
                        <a:rPr lang="es-CO" sz="1200" b="1" dirty="0" smtClean="0">
                          <a:solidFill>
                            <a:schemeClr val="tx1"/>
                          </a:solidFill>
                          <a:effectLst/>
                          <a:latin typeface="Arial Narrow" panose="020B0606020202030204" pitchFamily="34" charset="0"/>
                        </a:rPr>
                        <a:t>ALERTA AMARILLA</a:t>
                      </a:r>
                    </a:p>
                  </a:txBody>
                  <a:tcPr marL="74778" marR="74778" marT="37238" marB="37238"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marL="0" marR="0" indent="0" algn="just" defTabSz="648035" rtl="0" eaLnBrk="1" fontAlgn="auto" latinLnBrk="0" hangingPunct="1">
                        <a:lnSpc>
                          <a:spcPct val="100000"/>
                        </a:lnSpc>
                        <a:spcBef>
                          <a:spcPct val="0"/>
                        </a:spcBef>
                        <a:spcAft>
                          <a:spcPts val="0"/>
                        </a:spcAft>
                        <a:buClrTx/>
                        <a:buSzTx/>
                        <a:buFontTx/>
                        <a:buNone/>
                        <a:tabLst/>
                        <a:defRPr/>
                      </a:pPr>
                      <a:r>
                        <a:rPr lang="es-CO" altLang="es-CO" sz="1050" b="1" kern="1200" baseline="0" dirty="0" smtClean="0">
                          <a:solidFill>
                            <a:schemeClr val="tx1"/>
                          </a:solidFill>
                          <a:latin typeface="Arial Narrow" panose="020B0606020202030204" pitchFamily="34" charset="0"/>
                          <a:ea typeface="PMingLiU" pitchFamily="18" charset="-120"/>
                          <a:cs typeface="+mn-cs"/>
                        </a:rPr>
                        <a:t>VIENTO </a:t>
                      </a:r>
                      <a:r>
                        <a:rPr lang="es-CO" altLang="es-CO" sz="1050" b="1" kern="1200" baseline="0" dirty="0" smtClean="0">
                          <a:solidFill>
                            <a:schemeClr val="tx1"/>
                          </a:solidFill>
                          <a:latin typeface="Arial Narrow" panose="020B0606020202030204" pitchFamily="34" charset="0"/>
                          <a:ea typeface="PMingLiU" pitchFamily="18" charset="-120"/>
                          <a:cs typeface="+mn-cs"/>
                        </a:rPr>
                        <a:t>Y OLEAJE</a:t>
                      </a:r>
                    </a:p>
                    <a:p>
                      <a:pPr marL="0" marR="0" indent="0" algn="just" defTabSz="648035" rtl="0" eaLnBrk="1" fontAlgn="auto" latinLnBrk="0" hangingPunct="1">
                        <a:lnSpc>
                          <a:spcPct val="100000"/>
                        </a:lnSpc>
                        <a:spcBef>
                          <a:spcPct val="0"/>
                        </a:spcBef>
                        <a:spcAft>
                          <a:spcPts val="0"/>
                        </a:spcAft>
                        <a:buClrTx/>
                        <a:buSzTx/>
                        <a:buFontTx/>
                        <a:buNone/>
                        <a:tabLst/>
                        <a:defRPr/>
                      </a:pPr>
                      <a:r>
                        <a:rPr lang="es-ES" sz="1050" b="0" i="0" kern="1200" dirty="0" smtClean="0">
                          <a:solidFill>
                            <a:schemeClr val="tx1"/>
                          </a:solidFill>
                          <a:effectLst/>
                          <a:latin typeface="Arial Narrow" panose="020B0606020202030204" pitchFamily="34" charset="0"/>
                          <a:ea typeface="+mn-ea"/>
                          <a:cs typeface="+mn-cs"/>
                        </a:rPr>
                        <a:t>Sobre </a:t>
                      </a:r>
                      <a:r>
                        <a:rPr lang="es-ES" sz="1050" b="0" i="0" kern="1200" dirty="0" smtClean="0">
                          <a:solidFill>
                            <a:schemeClr val="tx1"/>
                          </a:solidFill>
                          <a:effectLst/>
                          <a:latin typeface="Arial Narrow" panose="020B0606020202030204" pitchFamily="34" charset="0"/>
                          <a:ea typeface="+mn-ea"/>
                          <a:cs typeface="+mn-cs"/>
                        </a:rPr>
                        <a:t>el mar Caribe se estiman vientos entre</a:t>
                      </a:r>
                      <a:r>
                        <a:rPr lang="es-ES" sz="1050" b="0" i="0" kern="1200" baseline="0" dirty="0" smtClean="0">
                          <a:solidFill>
                            <a:schemeClr val="tx1"/>
                          </a:solidFill>
                          <a:effectLst/>
                          <a:latin typeface="Arial Narrow" panose="020B0606020202030204" pitchFamily="34" charset="0"/>
                          <a:ea typeface="+mn-ea"/>
                          <a:cs typeface="+mn-cs"/>
                        </a:rPr>
                        <a:t> los 20 a 30  </a:t>
                      </a:r>
                      <a:r>
                        <a:rPr lang="es-ES" sz="1050" b="0" i="0" kern="1200" baseline="0" dirty="0" smtClean="0">
                          <a:solidFill>
                            <a:schemeClr val="tx1"/>
                          </a:solidFill>
                          <a:effectLst/>
                          <a:latin typeface="Arial Narrow" panose="020B0606020202030204" pitchFamily="34" charset="0"/>
                          <a:ea typeface="+mn-ea"/>
                          <a:cs typeface="+mn-cs"/>
                        </a:rPr>
                        <a:t>nudos, con </a:t>
                      </a:r>
                      <a:r>
                        <a:rPr lang="es-ES" sz="1050" b="0" i="0" kern="1200" baseline="0" dirty="0" smtClean="0">
                          <a:solidFill>
                            <a:schemeClr val="tx1"/>
                          </a:solidFill>
                          <a:effectLst/>
                          <a:latin typeface="Arial Narrow" panose="020B0606020202030204" pitchFamily="34" charset="0"/>
                          <a:ea typeface="+mn-ea"/>
                          <a:cs typeface="+mn-cs"/>
                        </a:rPr>
                        <a:t>posibilidad de rachas mayores y altura del oleaje de 3.0 a 4.0 m principalmente en el centro del mar Caribe y cercanías al litoral de Bolívar, Magdalena y Atlántico</a:t>
                      </a:r>
                      <a:r>
                        <a:rPr lang="es-CO" sz="1050" b="0" i="0" kern="1200" baseline="0" dirty="0" smtClean="0">
                          <a:solidFill>
                            <a:schemeClr val="tx1"/>
                          </a:solidFill>
                          <a:effectLst/>
                          <a:latin typeface="Arial Narrow" panose="020B0606020202030204" pitchFamily="34" charset="0"/>
                          <a:ea typeface="PMingLiU" pitchFamily="18" charset="-120"/>
                          <a:cs typeface="+mn-cs"/>
                        </a:rPr>
                        <a:t>. Dicha situación se prevé especialmente durante la noche de hoy vienes 2 y en la madrugada de mañana sábado 4 </a:t>
                      </a:r>
                      <a:r>
                        <a:rPr lang="es-CO" altLang="es-CO" sz="1050" kern="1200" baseline="0" dirty="0" smtClean="0">
                          <a:solidFill>
                            <a:schemeClr val="tx1"/>
                          </a:solidFill>
                          <a:latin typeface="Arial Narrow" panose="020B0606020202030204" pitchFamily="34" charset="0"/>
                          <a:ea typeface="PMingLiU" pitchFamily="18" charset="-120"/>
                          <a:cs typeface="+mn-cs"/>
                        </a:rPr>
                        <a:t> Por lo anterior, se sugiere a los habitantes costeros estar atentos a la evolución de este fenómeno y a las embarcaciones pequeñas consultar con las Capitanías de puerto antes de zarpar</a:t>
                      </a:r>
                      <a:r>
                        <a:rPr lang="es-CO" altLang="es-CO" sz="1050" kern="1200" baseline="0" dirty="0" smtClean="0">
                          <a:solidFill>
                            <a:schemeClr val="tx1"/>
                          </a:solidFill>
                          <a:latin typeface="Arial Narrow" panose="020B0606020202030204" pitchFamily="34" charset="0"/>
                          <a:ea typeface="PMingLiU" pitchFamily="18" charset="-120"/>
                          <a:cs typeface="+mn-cs"/>
                        </a:rPr>
                        <a:t>.</a:t>
                      </a:r>
                      <a:endParaRPr lang="es-CO" altLang="es-CO" sz="1050" kern="1200" baseline="0" dirty="0" smtClean="0">
                        <a:solidFill>
                          <a:schemeClr val="tx1"/>
                        </a:solidFill>
                        <a:latin typeface="Arial Narrow" panose="020B0606020202030204" pitchFamily="34" charset="0"/>
                        <a:ea typeface="PMingLiU" pitchFamily="18" charset="-120"/>
                        <a:cs typeface="+mn-cs"/>
                      </a:endParaRPr>
                    </a:p>
                  </a:txBody>
                  <a:tcPr marL="74778" marR="74778" marT="37238" marB="37238"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extLst>
      <p:ext uri="{BB962C8B-B14F-4D97-AF65-F5344CB8AC3E}">
        <p14:creationId xmlns:p14="http://schemas.microsoft.com/office/powerpoint/2010/main" val="46882615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a:off x="360087" y="5544175"/>
            <a:ext cx="5760000" cy="2031325"/>
          </a:xfrm>
          <a:prstGeom prst="rect">
            <a:avLst/>
          </a:prstGeom>
          <a:noFill/>
          <a:ln cap="rnd">
            <a:noFill/>
          </a:ln>
        </p:spPr>
        <p:txBody>
          <a:bodyPr wrap="square" rtlCol="0">
            <a:spAutoFit/>
          </a:bodyPr>
          <a:lstStyle/>
          <a:p>
            <a:pPr algn="ctr"/>
            <a:r>
              <a:rPr lang="es-CO" sz="900" dirty="0">
                <a:latin typeface="Arial Narrow" panose="020B0606020202030204" pitchFamily="34" charset="0"/>
                <a:ea typeface="Times New Roman" panose="02020603050405020304" pitchFamily="18" charset="0"/>
                <a:cs typeface="Arial" panose="020B0604020202020204" pitchFamily="34" charset="0"/>
              </a:rPr>
              <a:t>OMAR </a:t>
            </a:r>
            <a:r>
              <a:rPr lang="es-CO" sz="900" dirty="0" smtClean="0">
                <a:latin typeface="Arial Narrow" panose="020B0606020202030204" pitchFamily="34" charset="0"/>
                <a:ea typeface="Times New Roman" panose="02020603050405020304" pitchFamily="18" charset="0"/>
                <a:cs typeface="Arial" panose="020B0604020202020204" pitchFamily="34" charset="0"/>
              </a:rPr>
              <a:t>FRANCO</a:t>
            </a:r>
            <a:r>
              <a:rPr lang="es-CO" sz="900" dirty="0">
                <a:latin typeface="Arial Narrow" panose="020B0606020202030204" pitchFamily="34" charset="0"/>
                <a:ea typeface="Times New Roman" panose="02020603050405020304" pitchFamily="18" charset="0"/>
                <a:cs typeface="Arial" panose="020B0604020202020204" pitchFamily="34" charset="0"/>
              </a:rPr>
              <a:t> </a:t>
            </a:r>
            <a:r>
              <a:rPr lang="es-CO" sz="900" dirty="0" smtClean="0">
                <a:latin typeface="Arial Narrow" panose="020B0606020202030204" pitchFamily="34" charset="0"/>
                <a:ea typeface="Times New Roman" panose="02020603050405020304" pitchFamily="18" charset="0"/>
                <a:cs typeface="Arial" panose="020B0604020202020204" pitchFamily="34" charset="0"/>
              </a:rPr>
              <a:t>| </a:t>
            </a:r>
            <a:r>
              <a:rPr lang="es-CO" sz="900" dirty="0">
                <a:latin typeface="Arial Narrow" panose="020B0606020202030204" pitchFamily="34" charset="0"/>
                <a:ea typeface="Times New Roman" panose="02020603050405020304" pitchFamily="18" charset="0"/>
                <a:cs typeface="Arial" panose="020B0604020202020204" pitchFamily="34" charset="0"/>
              </a:rPr>
              <a:t>Director  </a:t>
            </a:r>
            <a:r>
              <a:rPr lang="es-CO" sz="900" dirty="0" smtClean="0">
                <a:latin typeface="Arial Narrow" panose="020B0606020202030204" pitchFamily="34" charset="0"/>
                <a:ea typeface="Times New Roman" panose="02020603050405020304" pitchFamily="18" charset="0"/>
                <a:cs typeface="Arial" panose="020B0604020202020204" pitchFamily="34" charset="0"/>
              </a:rPr>
              <a:t>General</a:t>
            </a:r>
          </a:p>
          <a:p>
            <a:pPr algn="ctr"/>
            <a:endParaRPr lang="es-CO" sz="900" dirty="0">
              <a:latin typeface="Arial Narrow" panose="020B0606020202030204" pitchFamily="34" charset="0"/>
              <a:ea typeface="Times New Roman" panose="02020603050405020304" pitchFamily="18" charset="0"/>
            </a:endParaRPr>
          </a:p>
          <a:p>
            <a:pPr algn="ctr"/>
            <a:r>
              <a:rPr lang="es-CO" sz="900" dirty="0">
                <a:latin typeface="Arial Narrow" panose="020B0606020202030204" pitchFamily="34" charset="0"/>
                <a:ea typeface="Times New Roman" panose="02020603050405020304" pitchFamily="18" charset="0"/>
                <a:cs typeface="Arial" panose="020B0604020202020204" pitchFamily="34" charset="0"/>
              </a:rPr>
              <a:t>CHRISTIAN </a:t>
            </a:r>
            <a:r>
              <a:rPr lang="es-CO" sz="900" dirty="0" smtClean="0">
                <a:latin typeface="Arial Narrow" panose="020B0606020202030204" pitchFamily="34" charset="0"/>
                <a:ea typeface="Times New Roman" panose="02020603050405020304" pitchFamily="18" charset="0"/>
                <a:cs typeface="Arial" panose="020B0604020202020204" pitchFamily="34" charset="0"/>
              </a:rPr>
              <a:t>EUSCÁTEGUI | Jefe </a:t>
            </a:r>
            <a:r>
              <a:rPr lang="es-CO" sz="900" dirty="0">
                <a:latin typeface="Arial Narrow" panose="020B0606020202030204" pitchFamily="34" charset="0"/>
                <a:ea typeface="Times New Roman" panose="02020603050405020304" pitchFamily="18" charset="0"/>
                <a:cs typeface="Arial" panose="020B0604020202020204" pitchFamily="34" charset="0"/>
              </a:rPr>
              <a:t>Oficina del Servicio de Pronósticos y Alertas</a:t>
            </a:r>
            <a:endParaRPr lang="es-CO" sz="900" dirty="0">
              <a:latin typeface="Arial Narrow" panose="020B0606020202030204" pitchFamily="34" charset="0"/>
              <a:ea typeface="Times New Roman" panose="02020603050405020304" pitchFamily="18" charset="0"/>
            </a:endParaRPr>
          </a:p>
          <a:p>
            <a:pPr algn="ctr"/>
            <a:endParaRPr lang="es-CO" sz="900" dirty="0">
              <a:latin typeface="Arial Narrow" panose="020B0606020202030204" pitchFamily="34" charset="0"/>
              <a:ea typeface="Times New Roman" panose="02020603050405020304" pitchFamily="18" charset="0"/>
              <a:cs typeface="Arial" panose="020B0604020202020204" pitchFamily="34" charset="0"/>
            </a:endParaRPr>
          </a:p>
          <a:p>
            <a:pPr algn="ctr"/>
            <a:r>
              <a:rPr lang="es-CO" sz="900" b="1" dirty="0" smtClean="0">
                <a:latin typeface="Arial Narrow" panose="020B0606020202030204" pitchFamily="34" charset="0"/>
                <a:ea typeface="Times New Roman" panose="02020603050405020304" pitchFamily="18" charset="0"/>
                <a:cs typeface="Arial" panose="020B0604020202020204" pitchFamily="34" charset="0"/>
              </a:rPr>
              <a:t>Profesionales </a:t>
            </a:r>
            <a:r>
              <a:rPr lang="es-CO" sz="900" b="1" dirty="0">
                <a:latin typeface="Arial Narrow" panose="020B0606020202030204" pitchFamily="34" charset="0"/>
                <a:ea typeface="Times New Roman" panose="02020603050405020304" pitchFamily="18" charset="0"/>
                <a:cs typeface="Arial" panose="020B0604020202020204" pitchFamily="34" charset="0"/>
              </a:rPr>
              <a:t>de T</a:t>
            </a:r>
            <a:r>
              <a:rPr lang="es-CO" sz="900" b="1" dirty="0" smtClean="0">
                <a:latin typeface="Arial Narrow" panose="020B0606020202030204" pitchFamily="34" charset="0"/>
                <a:ea typeface="Times New Roman" panose="02020603050405020304" pitchFamily="18" charset="0"/>
                <a:cs typeface="Arial" panose="020B0604020202020204" pitchFamily="34" charset="0"/>
              </a:rPr>
              <a:t>urno:</a:t>
            </a:r>
          </a:p>
          <a:p>
            <a:pPr algn="ctr"/>
            <a:endParaRPr lang="es-CO" sz="900" dirty="0">
              <a:latin typeface="Arial Narrow" panose="020B0606020202030204" pitchFamily="34" charset="0"/>
              <a:ea typeface="Times New Roman" panose="02020603050405020304" pitchFamily="18" charset="0"/>
            </a:endParaRPr>
          </a:p>
          <a:p>
            <a:pPr algn="ctr"/>
            <a:r>
              <a:rPr lang="es-CO" sz="900" dirty="0" smtClean="0">
                <a:latin typeface="Arial Narrow" panose="020B0606020202030204" pitchFamily="34" charset="0"/>
                <a:ea typeface="Times New Roman" panose="02020603050405020304" pitchFamily="18" charset="0"/>
                <a:cs typeface="Arial" panose="020B0604020202020204" pitchFamily="34" charset="0"/>
              </a:rPr>
              <a:t>Jorge González, Viviana Chivatá, Sonia Bermúdez, Mirovan Sverko, Mauricio </a:t>
            </a:r>
            <a:r>
              <a:rPr lang="es-CO" sz="900" dirty="0" smtClean="0">
                <a:latin typeface="Arial Narrow" panose="020B0606020202030204" pitchFamily="34" charset="0"/>
                <a:ea typeface="Times New Roman" panose="02020603050405020304" pitchFamily="18" charset="0"/>
                <a:cs typeface="Arial" panose="020B0604020202020204" pitchFamily="34" charset="0"/>
              </a:rPr>
              <a:t>Torres y Alberto </a:t>
            </a:r>
            <a:r>
              <a:rPr lang="es-CO" sz="900" dirty="0" smtClean="0">
                <a:latin typeface="Arial Narrow" panose="020B0606020202030204" pitchFamily="34" charset="0"/>
                <a:ea typeface="Times New Roman" panose="02020603050405020304" pitchFamily="18" charset="0"/>
                <a:cs typeface="Arial" panose="020B0604020202020204" pitchFamily="34" charset="0"/>
              </a:rPr>
              <a:t>Pardo.</a:t>
            </a:r>
            <a:endParaRPr lang="es-CO" sz="900" dirty="0" smtClean="0">
              <a:latin typeface="Arial Narrow" panose="020B0606020202030204" pitchFamily="34" charset="0"/>
              <a:ea typeface="Times New Roman" panose="02020603050405020304" pitchFamily="18" charset="0"/>
              <a:cs typeface="Arial" panose="020B0604020202020204" pitchFamily="34" charset="0"/>
            </a:endParaRPr>
          </a:p>
          <a:p>
            <a:pPr algn="ctr"/>
            <a:r>
              <a:rPr lang="es-CO" sz="900" dirty="0">
                <a:latin typeface="Arial Narrow" panose="020B0606020202030204" pitchFamily="34" charset="0"/>
                <a:ea typeface="Times New Roman" panose="02020603050405020304" pitchFamily="18" charset="0"/>
                <a:cs typeface="Arial" panose="020B0604020202020204" pitchFamily="34" charset="0"/>
              </a:rPr>
              <a:t> </a:t>
            </a:r>
            <a:endParaRPr lang="es-CO" sz="900" dirty="0">
              <a:latin typeface="Arial Narrow" panose="020B0606020202030204" pitchFamily="34" charset="0"/>
              <a:ea typeface="Times New Roman" panose="02020603050405020304" pitchFamily="18" charset="0"/>
            </a:endParaRPr>
          </a:p>
          <a:p>
            <a:pPr algn="ctr"/>
            <a:r>
              <a:rPr lang="es-CO" sz="900" dirty="0">
                <a:latin typeface="Arial Narrow" panose="020B0606020202030204" pitchFamily="34" charset="0"/>
                <a:ea typeface="Times New Roman" panose="02020603050405020304" pitchFamily="18" charset="0"/>
                <a:cs typeface="Arial" panose="020B0604020202020204" pitchFamily="34" charset="0"/>
              </a:rPr>
              <a:t>http://www.ideam.gov.co</a:t>
            </a:r>
            <a:endParaRPr lang="es-CO" sz="900" dirty="0">
              <a:latin typeface="Arial Narrow" panose="020B0606020202030204" pitchFamily="34" charset="0"/>
              <a:ea typeface="Times New Roman" panose="02020603050405020304" pitchFamily="18" charset="0"/>
            </a:endParaRPr>
          </a:p>
          <a:p>
            <a:pPr algn="ctr"/>
            <a:r>
              <a:rPr lang="es-CO" sz="900" dirty="0">
                <a:latin typeface="Arial Narrow" panose="020B0606020202030204" pitchFamily="34" charset="0"/>
                <a:ea typeface="Times New Roman" panose="02020603050405020304" pitchFamily="18" charset="0"/>
                <a:cs typeface="Arial" panose="020B0604020202020204" pitchFamily="34" charset="0"/>
              </a:rPr>
              <a:t>Correos electrónicos: </a:t>
            </a:r>
            <a:r>
              <a:rPr lang="es-CO" sz="900" dirty="0">
                <a:latin typeface="Arial Narrow" panose="020B0606020202030204" pitchFamily="34" charset="0"/>
                <a:ea typeface="Times New Roman" panose="02020603050405020304" pitchFamily="18" charset="0"/>
                <a:cs typeface="Arial" panose="020B0604020202020204" pitchFamily="34" charset="0"/>
                <a:hlinkClick r:id="rId2"/>
              </a:rPr>
              <a:t>servicio@ideam.gov.co</a:t>
            </a:r>
            <a:r>
              <a:rPr lang="es-CO" sz="900" dirty="0">
                <a:latin typeface="Arial Narrow" panose="020B0606020202030204" pitchFamily="34" charset="0"/>
                <a:ea typeface="Times New Roman" panose="02020603050405020304" pitchFamily="18" charset="0"/>
                <a:cs typeface="Arial" panose="020B0604020202020204" pitchFamily="34" charset="0"/>
              </a:rPr>
              <a:t>, </a:t>
            </a:r>
            <a:r>
              <a:rPr lang="es-CO" sz="900" dirty="0" smtClean="0">
                <a:latin typeface="Arial Narrow" panose="020B0606020202030204" pitchFamily="34" charset="0"/>
                <a:ea typeface="Times New Roman" panose="02020603050405020304" pitchFamily="18" charset="0"/>
                <a:cs typeface="Arial" panose="020B0604020202020204" pitchFamily="34" charset="0"/>
                <a:hlinkClick r:id="rId3"/>
              </a:rPr>
              <a:t>alertas@ideam.gov.co</a:t>
            </a:r>
            <a:endParaRPr lang="es-CO" sz="900" dirty="0" smtClean="0">
              <a:latin typeface="Arial Narrow" panose="020B0606020202030204" pitchFamily="34" charset="0"/>
              <a:ea typeface="Times New Roman" panose="02020603050405020304" pitchFamily="18" charset="0"/>
              <a:cs typeface="Arial" panose="020B0604020202020204" pitchFamily="34" charset="0"/>
            </a:endParaRPr>
          </a:p>
          <a:p>
            <a:pPr algn="ctr"/>
            <a:r>
              <a:rPr lang="es-CO" sz="900" dirty="0" smtClean="0">
                <a:latin typeface="Arial Narrow" panose="020B0606020202030204" pitchFamily="34" charset="0"/>
                <a:ea typeface="Times New Roman" panose="02020603050405020304" pitchFamily="18" charset="0"/>
                <a:cs typeface="Arial" panose="020B0604020202020204" pitchFamily="34" charset="0"/>
              </a:rPr>
              <a:t>Calle 25D # 96B - 70, Piso 3. Bogotá, D.C., Colombia.</a:t>
            </a:r>
            <a:endParaRPr lang="es-CO" sz="900" dirty="0" smtClean="0">
              <a:latin typeface="Arial Narrow" panose="020B0606020202030204" pitchFamily="34" charset="0"/>
              <a:ea typeface="Times New Roman" panose="02020603050405020304" pitchFamily="18" charset="0"/>
            </a:endParaRPr>
          </a:p>
          <a:p>
            <a:pPr algn="ctr"/>
            <a:r>
              <a:rPr lang="es-CO" sz="900" dirty="0" smtClean="0">
                <a:latin typeface="Arial Narrow" panose="020B0606020202030204" pitchFamily="34" charset="0"/>
                <a:ea typeface="Times New Roman" panose="02020603050405020304" pitchFamily="18" charset="0"/>
                <a:cs typeface="Arial" panose="020B0604020202020204" pitchFamily="34" charset="0"/>
              </a:rPr>
              <a:t>Teléfono</a:t>
            </a:r>
            <a:r>
              <a:rPr lang="es-CO" sz="900" dirty="0">
                <a:latin typeface="Arial Narrow" panose="020B0606020202030204" pitchFamily="34" charset="0"/>
                <a:ea typeface="Times New Roman" panose="02020603050405020304" pitchFamily="18" charset="0"/>
                <a:cs typeface="Arial" panose="020B0604020202020204" pitchFamily="34" charset="0"/>
              </a:rPr>
              <a:t>: 3075625 </a:t>
            </a:r>
            <a:r>
              <a:rPr lang="es-CO" sz="900" dirty="0" smtClean="0">
                <a:latin typeface="Arial Narrow" panose="020B0606020202030204" pitchFamily="34" charset="0"/>
                <a:ea typeface="Times New Roman" panose="02020603050405020304" pitchFamily="18" charset="0"/>
                <a:cs typeface="Arial" panose="020B0604020202020204" pitchFamily="34" charset="0"/>
              </a:rPr>
              <a:t>Ext</a:t>
            </a:r>
            <a:r>
              <a:rPr lang="es-CO" sz="900" dirty="0">
                <a:latin typeface="Arial Narrow" panose="020B0606020202030204" pitchFamily="34" charset="0"/>
                <a:ea typeface="Times New Roman" panose="02020603050405020304" pitchFamily="18" charset="0"/>
                <a:cs typeface="Arial" panose="020B0604020202020204" pitchFamily="34" charset="0"/>
              </a:rPr>
              <a:t>. 1334-1336</a:t>
            </a:r>
            <a:r>
              <a:rPr lang="es-CO" sz="900" dirty="0" smtClean="0">
                <a:latin typeface="Arial Narrow" panose="020B0606020202030204" pitchFamily="34" charset="0"/>
                <a:ea typeface="Times New Roman" panose="02020603050405020304" pitchFamily="18" charset="0"/>
                <a:cs typeface="Arial" panose="020B0604020202020204" pitchFamily="34" charset="0"/>
              </a:rPr>
              <a:t>.</a:t>
            </a:r>
            <a:endParaRPr lang="es-CO" sz="900" dirty="0">
              <a:latin typeface="Arial Narrow" panose="020B0606020202030204" pitchFamily="34" charset="0"/>
              <a:ea typeface="Times New Roman" panose="02020603050405020304" pitchFamily="18" charset="0"/>
              <a:cs typeface="Arial" panose="020B0604020202020204" pitchFamily="34" charset="0"/>
            </a:endParaRPr>
          </a:p>
          <a:p>
            <a:pPr algn="ctr"/>
            <a:endParaRPr lang="es-CO" sz="900" dirty="0">
              <a:latin typeface="Arial Narrow" panose="020B0606020202030204" pitchFamily="34" charset="0"/>
              <a:ea typeface="Times New Roman" panose="02020603050405020304" pitchFamily="18" charset="0"/>
              <a:cs typeface="Arial" panose="020B0604020202020204" pitchFamily="34" charset="0"/>
            </a:endParaRPr>
          </a:p>
          <a:p>
            <a:pPr algn="ctr"/>
            <a:r>
              <a:rPr lang="es-CO" sz="900" b="1" dirty="0">
                <a:latin typeface="Arial Narrow" panose="020B0606020202030204" pitchFamily="34" charset="0"/>
                <a:ea typeface="Times New Roman" panose="02020603050405020304" pitchFamily="18" charset="0"/>
                <a:cs typeface="Arial" panose="020B0604020202020204" pitchFamily="34" charset="0"/>
              </a:rPr>
              <a:t>Síganos </a:t>
            </a:r>
            <a:r>
              <a:rPr lang="es-CO" sz="900" b="1" dirty="0" smtClean="0">
                <a:latin typeface="Arial Narrow" panose="020B0606020202030204" pitchFamily="34" charset="0"/>
                <a:ea typeface="Times New Roman" panose="02020603050405020304" pitchFamily="18" charset="0"/>
                <a:cs typeface="Arial" panose="020B0604020202020204" pitchFamily="34" charset="0"/>
              </a:rPr>
              <a:t>en:</a:t>
            </a:r>
            <a:endParaRPr lang="es-CO" sz="900" b="1" dirty="0">
              <a:latin typeface="Arial Narrow" panose="020B0606020202030204" pitchFamily="34" charset="0"/>
              <a:ea typeface="Times New Roman" panose="02020603050405020304" pitchFamily="18" charset="0"/>
            </a:endParaRPr>
          </a:p>
        </p:txBody>
      </p:sp>
    </p:spTree>
    <p:extLst>
      <p:ext uri="{BB962C8B-B14F-4D97-AF65-F5344CB8AC3E}">
        <p14:creationId xmlns:p14="http://schemas.microsoft.com/office/powerpoint/2010/main" val="27835289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uadroTexto 10"/>
          <p:cNvSpPr txBox="1"/>
          <p:nvPr/>
        </p:nvSpPr>
        <p:spPr>
          <a:xfrm>
            <a:off x="3283119" y="1354953"/>
            <a:ext cx="3197056" cy="565146"/>
          </a:xfrm>
          <a:prstGeom prst="rect">
            <a:avLst/>
          </a:prstGeom>
          <a:noFill/>
        </p:spPr>
        <p:txBody>
          <a:bodyPr wrap="square" lIns="0" tIns="36000" rIns="0" bIns="36000" rtlCol="0" anchor="ctr" anchorCtr="1">
            <a:spAutoFit/>
          </a:bodyPr>
          <a:lstStyle/>
          <a:p>
            <a:pPr marL="90170" marR="28575" algn="just">
              <a:spcAft>
                <a:spcPts val="0"/>
              </a:spcAft>
              <a:tabLst>
                <a:tab pos="1170305" algn="l"/>
                <a:tab pos="7658100" algn="ctr"/>
                <a:tab pos="7658100" algn="ctr"/>
              </a:tabLst>
            </a:pPr>
            <a:r>
              <a:rPr lang="es-MX" sz="800" spc="-10" dirty="0">
                <a:solidFill>
                  <a:schemeClr val="bg1"/>
                </a:solidFill>
                <a:latin typeface="Arial Narrow" panose="020B0606020202030204" pitchFamily="34" charset="0"/>
                <a:ea typeface="Cambria" panose="02040503050406030204" pitchFamily="18" charset="0"/>
                <a:cs typeface="ArialNarrow"/>
              </a:rPr>
              <a:t>A continuación se </a:t>
            </a:r>
            <a:r>
              <a:rPr lang="es-MX" sz="800" spc="-10" dirty="0" smtClean="0">
                <a:solidFill>
                  <a:schemeClr val="bg1"/>
                </a:solidFill>
                <a:latin typeface="Arial Narrow" panose="020B0606020202030204" pitchFamily="34" charset="0"/>
                <a:ea typeface="Cambria" panose="02040503050406030204" pitchFamily="18" charset="0"/>
                <a:cs typeface="ArialNarrow"/>
              </a:rPr>
              <a:t>relaciona el volumen útil diario de los principales embalses del país (expresado </a:t>
            </a:r>
            <a:r>
              <a:rPr lang="es-MX" sz="800" spc="-10" dirty="0">
                <a:solidFill>
                  <a:schemeClr val="bg1"/>
                </a:solidFill>
                <a:latin typeface="Arial Narrow" panose="020B0606020202030204" pitchFamily="34" charset="0"/>
                <a:ea typeface="Cambria" panose="02040503050406030204" pitchFamily="18" charset="0"/>
                <a:cs typeface="ArialNarrow"/>
              </a:rPr>
              <a:t>en </a:t>
            </a:r>
            <a:r>
              <a:rPr lang="es-MX" sz="800" spc="-10" dirty="0" smtClean="0">
                <a:solidFill>
                  <a:schemeClr val="bg1"/>
                </a:solidFill>
                <a:latin typeface="Arial Narrow" panose="020B0606020202030204" pitchFamily="34" charset="0"/>
                <a:ea typeface="Cambria" panose="02040503050406030204" pitchFamily="18" charset="0"/>
                <a:cs typeface="ArialNarrow"/>
              </a:rPr>
              <a:t>porcentaje), de </a:t>
            </a:r>
            <a:r>
              <a:rPr lang="es-MX" sz="800" spc="-10" dirty="0">
                <a:solidFill>
                  <a:schemeClr val="bg1"/>
                </a:solidFill>
                <a:latin typeface="Arial Narrow" panose="020B0606020202030204" pitchFamily="34" charset="0"/>
                <a:ea typeface="Cambria" panose="02040503050406030204" pitchFamily="18" charset="0"/>
                <a:cs typeface="ArialNarrow"/>
              </a:rPr>
              <a:t>acuerdo con </a:t>
            </a:r>
            <a:r>
              <a:rPr lang="es-MX" sz="800" spc="-10" dirty="0" smtClean="0">
                <a:solidFill>
                  <a:schemeClr val="bg1"/>
                </a:solidFill>
                <a:latin typeface="Arial Narrow" panose="020B0606020202030204" pitchFamily="34" charset="0"/>
                <a:ea typeface="Cambria" panose="02040503050406030204" pitchFamily="18" charset="0"/>
                <a:cs typeface="ArialNarrow"/>
              </a:rPr>
              <a:t>la información reportada por </a:t>
            </a:r>
            <a:r>
              <a:rPr lang="es-MX" sz="800" b="1" spc="-10" dirty="0" smtClean="0">
                <a:solidFill>
                  <a:schemeClr val="bg1"/>
                </a:solidFill>
                <a:latin typeface="Arial Narrow" panose="020B0606020202030204" pitchFamily="34" charset="0"/>
                <a:ea typeface="Cambria" panose="02040503050406030204" pitchFamily="18" charset="0"/>
                <a:cs typeface="ArialNarrow"/>
              </a:rPr>
              <a:t>XM S.A. E.S.P</a:t>
            </a:r>
            <a:r>
              <a:rPr lang="es-MX" sz="800" spc="-10" dirty="0" smtClean="0">
                <a:solidFill>
                  <a:schemeClr val="bg1"/>
                </a:solidFill>
                <a:latin typeface="Arial Narrow" panose="020B0606020202030204" pitchFamily="34" charset="0"/>
                <a:ea typeface="Cambria" panose="02040503050406030204" pitchFamily="18" charset="0"/>
                <a:cs typeface="ArialNarrow"/>
              </a:rPr>
              <a:t> en </a:t>
            </a:r>
            <a:r>
              <a:rPr lang="es-MX" sz="800" spc="-10" dirty="0">
                <a:solidFill>
                  <a:schemeClr val="bg1"/>
                </a:solidFill>
                <a:latin typeface="Arial Narrow" panose="020B0606020202030204" pitchFamily="34" charset="0"/>
                <a:ea typeface="Cambria" panose="02040503050406030204" pitchFamily="18" charset="0"/>
                <a:cs typeface="ArialNarrow"/>
              </a:rPr>
              <a:t>la siguiente dirección </a:t>
            </a:r>
            <a:r>
              <a:rPr lang="es-MX" sz="800" spc="-10" dirty="0" smtClean="0">
                <a:solidFill>
                  <a:schemeClr val="bg1"/>
                </a:solidFill>
                <a:latin typeface="Arial Narrow" panose="020B0606020202030204" pitchFamily="34" charset="0"/>
                <a:ea typeface="Cambria" panose="02040503050406030204" pitchFamily="18" charset="0"/>
                <a:cs typeface="ArialNarrow"/>
              </a:rPr>
              <a:t>electrónica</a:t>
            </a:r>
            <a:r>
              <a:rPr lang="es-MX" sz="800" spc="-10" dirty="0" smtClean="0">
                <a:solidFill>
                  <a:schemeClr val="bg1"/>
                </a:solidFill>
                <a:latin typeface="Arial Narrow" panose="020B0606020202030204" pitchFamily="34" charset="0"/>
                <a:ea typeface="Cambria" panose="02040503050406030204" pitchFamily="18" charset="0"/>
                <a:cs typeface="Verdana" panose="020B0604030504040204" pitchFamily="34" charset="0"/>
              </a:rPr>
              <a:t>: </a:t>
            </a:r>
            <a:r>
              <a:rPr lang="es-MX" sz="800" u="sng" spc="-10" dirty="0" smtClean="0">
                <a:solidFill>
                  <a:schemeClr val="bg1"/>
                </a:solidFill>
                <a:latin typeface="Arial Narrow" panose="020B0606020202030204" pitchFamily="34" charset="0"/>
                <a:ea typeface="Cambria" panose="02040503050406030204" pitchFamily="18" charset="0"/>
                <a:cs typeface="Verdana" panose="020B0604030504040204" pitchFamily="34" charset="0"/>
                <a:hlinkClick r:id="rId2"/>
              </a:rPr>
              <a:t>http</a:t>
            </a:r>
            <a:r>
              <a:rPr lang="es-MX" sz="800" u="sng" spc="-10" dirty="0">
                <a:solidFill>
                  <a:schemeClr val="bg1"/>
                </a:solidFill>
                <a:latin typeface="Arial Narrow" panose="020B0606020202030204" pitchFamily="34" charset="0"/>
                <a:ea typeface="Cambria" panose="02040503050406030204" pitchFamily="18" charset="0"/>
                <a:cs typeface="Verdana" panose="020B0604030504040204" pitchFamily="34" charset="0"/>
                <a:hlinkClick r:id="rId2"/>
              </a:rPr>
              <a:t>://</a:t>
            </a:r>
            <a:r>
              <a:rPr lang="es-MX" sz="800" u="sng" spc="-10" dirty="0" smtClean="0">
                <a:solidFill>
                  <a:schemeClr val="bg1"/>
                </a:solidFill>
                <a:latin typeface="Arial Narrow" panose="020B0606020202030204" pitchFamily="34" charset="0"/>
                <a:ea typeface="Cambria" panose="02040503050406030204" pitchFamily="18" charset="0"/>
                <a:cs typeface="Verdana" panose="020B0604030504040204" pitchFamily="34" charset="0"/>
                <a:hlinkClick r:id="rId2"/>
              </a:rPr>
              <a:t>ido.xm.com.co/ido/SitePages/hidrologia.aspx?q=reservas</a:t>
            </a:r>
            <a:endParaRPr lang="es-CO" sz="800" spc="-10" dirty="0">
              <a:solidFill>
                <a:schemeClr val="bg1"/>
              </a:solidFill>
              <a:effectLst/>
              <a:latin typeface="Calibri" panose="020F0502020204030204" pitchFamily="34" charset="0"/>
              <a:ea typeface="Cambria" panose="02040503050406030204" pitchFamily="18" charset="0"/>
              <a:cs typeface="Calibri" panose="020F0502020204030204" pitchFamily="34" charset="0"/>
            </a:endParaRPr>
          </a:p>
        </p:txBody>
      </p:sp>
      <p:pic>
        <p:nvPicPr>
          <p:cNvPr id="3" name="Imagen 2"/>
          <p:cNvPicPr>
            <a:picLocks noChangeAspect="1"/>
          </p:cNvPicPr>
          <p:nvPr/>
        </p:nvPicPr>
        <p:blipFill>
          <a:blip r:embed="rId3"/>
          <a:stretch>
            <a:fillRect/>
          </a:stretch>
        </p:blipFill>
        <p:spPr>
          <a:xfrm>
            <a:off x="3283119" y="1920055"/>
            <a:ext cx="3197056" cy="6412254"/>
          </a:xfrm>
          <a:prstGeom prst="rect">
            <a:avLst/>
          </a:prstGeom>
        </p:spPr>
      </p:pic>
      <p:pic>
        <p:nvPicPr>
          <p:cNvPr id="5" name="Imagen 4"/>
          <p:cNvPicPr>
            <a:picLocks noChangeAspect="1"/>
          </p:cNvPicPr>
          <p:nvPr/>
        </p:nvPicPr>
        <p:blipFill>
          <a:blip r:embed="rId4"/>
          <a:stretch>
            <a:fillRect/>
          </a:stretch>
        </p:blipFill>
        <p:spPr>
          <a:xfrm>
            <a:off x="59265" y="1385775"/>
            <a:ext cx="3105000" cy="6946534"/>
          </a:xfrm>
          <a:prstGeom prst="rect">
            <a:avLst/>
          </a:prstGeom>
        </p:spPr>
      </p:pic>
    </p:spTree>
    <p:extLst>
      <p:ext uri="{BB962C8B-B14F-4D97-AF65-F5344CB8AC3E}">
        <p14:creationId xmlns:p14="http://schemas.microsoft.com/office/powerpoint/2010/main" val="15881435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p:cNvPicPr>
            <a:picLocks noChangeAspect="1"/>
          </p:cNvPicPr>
          <p:nvPr/>
        </p:nvPicPr>
        <p:blipFill>
          <a:blip r:embed="rId2">
            <a:lum contrast="-28000"/>
          </a:blip>
          <a:stretch>
            <a:fillRect/>
          </a:stretch>
        </p:blipFill>
        <p:spPr>
          <a:xfrm>
            <a:off x="1966" y="1267525"/>
            <a:ext cx="6476165" cy="7154999"/>
          </a:xfrm>
          <a:prstGeom prst="rect">
            <a:avLst/>
          </a:prstGeom>
        </p:spPr>
      </p:pic>
      <p:pic>
        <p:nvPicPr>
          <p:cNvPr id="13" name="Imagen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 y="1089175"/>
            <a:ext cx="6480170" cy="396000"/>
          </a:xfrm>
          <a:prstGeom prst="rect">
            <a:avLst/>
          </a:prstGeom>
        </p:spPr>
      </p:pic>
      <p:graphicFrame>
        <p:nvGraphicFramePr>
          <p:cNvPr id="6" name="Tabla 5"/>
          <p:cNvGraphicFramePr>
            <a:graphicFrameLocks noGrp="1"/>
          </p:cNvGraphicFramePr>
          <p:nvPr>
            <p:extLst>
              <p:ext uri="{D42A27DB-BD31-4B8C-83A1-F6EECF244321}">
                <p14:modId xmlns:p14="http://schemas.microsoft.com/office/powerpoint/2010/main" val="123184872"/>
              </p:ext>
            </p:extLst>
          </p:nvPr>
        </p:nvGraphicFramePr>
        <p:xfrm>
          <a:off x="354230" y="2709176"/>
          <a:ext cx="5760000" cy="3642876"/>
        </p:xfrm>
        <a:graphic>
          <a:graphicData uri="http://schemas.openxmlformats.org/drawingml/2006/table">
            <a:tbl>
              <a:tblPr firstRow="1" firstCol="1" bandRow="1">
                <a:tableStyleId>{B301B821-A1FF-4177-AEE7-76D212191A09}</a:tableStyleId>
              </a:tblPr>
              <a:tblGrid>
                <a:gridCol w="1440000">
                  <a:extLst>
                    <a:ext uri="{9D8B030D-6E8A-4147-A177-3AD203B41FA5}">
                      <a16:colId xmlns:a16="http://schemas.microsoft.com/office/drawing/2014/main" xmlns="" val="20000"/>
                    </a:ext>
                  </a:extLst>
                </a:gridCol>
                <a:gridCol w="4320000">
                  <a:extLst>
                    <a:ext uri="{9D8B030D-6E8A-4147-A177-3AD203B41FA5}">
                      <a16:colId xmlns:a16="http://schemas.microsoft.com/office/drawing/2014/main" xmlns="" val="20001"/>
                    </a:ext>
                  </a:extLst>
                </a:gridCol>
              </a:tblGrid>
              <a:tr h="0">
                <a:tc>
                  <a:txBody>
                    <a:bodyPr/>
                    <a:lstStyle/>
                    <a:p>
                      <a:pPr algn="ctr">
                        <a:spcAft>
                          <a:spcPts val="0"/>
                        </a:spcAft>
                      </a:pPr>
                      <a:r>
                        <a:rPr lang="es-CO" sz="1400" b="1" dirty="0">
                          <a:effectLst>
                            <a:outerShdw blurRad="38100" dist="38100" dir="2700000" algn="tl">
                              <a:srgbClr val="000000">
                                <a:alpha val="43137"/>
                              </a:srgbClr>
                            </a:outerShdw>
                          </a:effectLst>
                          <a:latin typeface="Arial Narrow" panose="020B0606020202030204" pitchFamily="34" charset="0"/>
                        </a:rPr>
                        <a:t>DEPARTAMENTO</a:t>
                      </a:r>
                      <a:endParaRPr lang="es-CO" sz="1400" b="1" dirty="0">
                        <a:effectLst>
                          <a:outerShdw blurRad="38100" dist="38100" dir="2700000" algn="tl">
                            <a:srgbClr val="000000">
                              <a:alpha val="43137"/>
                            </a:srgbClr>
                          </a:outerShdw>
                        </a:effectLst>
                        <a:latin typeface="Arial Narrow" panose="020B0606020202030204" pitchFamily="34" charset="0"/>
                        <a:ea typeface="Cambria" panose="02040503050406030204" pitchFamily="18" charset="0"/>
                        <a:cs typeface="Cambria" panose="02040503050406030204" pitchFamily="18" charset="0"/>
                      </a:endParaRPr>
                    </a:p>
                  </a:txBody>
                  <a:tcPr marL="72000" marR="18000" marT="18000" marB="18000" anchor="ctr" anchorCtr="1">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solidFill>
                      <a:srgbClr val="006EB6"/>
                    </a:solidFill>
                  </a:tcPr>
                </a:tc>
                <a:tc>
                  <a:txBody>
                    <a:bodyPr/>
                    <a:lstStyle/>
                    <a:p>
                      <a:pPr algn="ctr">
                        <a:spcAft>
                          <a:spcPts val="0"/>
                        </a:spcAft>
                      </a:pPr>
                      <a:r>
                        <a:rPr lang="es-CO" sz="1400" b="1" dirty="0">
                          <a:effectLst>
                            <a:outerShdw blurRad="38100" dist="38100" dir="2700000" algn="tl">
                              <a:srgbClr val="000000">
                                <a:alpha val="43137"/>
                              </a:srgbClr>
                            </a:outerShdw>
                          </a:effectLst>
                          <a:latin typeface="Arial Narrow" panose="020B0606020202030204" pitchFamily="34" charset="0"/>
                        </a:rPr>
                        <a:t>MUNICIPIO</a:t>
                      </a:r>
                      <a:endParaRPr lang="es-CO" sz="1400" b="1" dirty="0">
                        <a:effectLst>
                          <a:outerShdw blurRad="38100" dist="38100" dir="2700000" algn="tl">
                            <a:srgbClr val="000000">
                              <a:alpha val="43137"/>
                            </a:srgbClr>
                          </a:outerShdw>
                        </a:effectLst>
                        <a:latin typeface="Arial Narrow" panose="020B0606020202030204" pitchFamily="34" charset="0"/>
                        <a:ea typeface="Cambria" panose="02040503050406030204" pitchFamily="18" charset="0"/>
                        <a:cs typeface="Cambria" panose="02040503050406030204" pitchFamily="18" charset="0"/>
                      </a:endParaRPr>
                    </a:p>
                  </a:txBody>
                  <a:tcPr marL="72000" marR="18000" marT="18000" marB="18000" anchor="ctr" anchorCtr="1">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solidFill>
                      <a:srgbClr val="006EB6"/>
                    </a:solidFill>
                  </a:tcPr>
                </a:tc>
                <a:extLst>
                  <a:ext uri="{0D108BD9-81ED-4DB2-BD59-A6C34878D82A}">
                    <a16:rowId xmlns:a16="http://schemas.microsoft.com/office/drawing/2014/main" xmlns="" val="10000"/>
                  </a:ext>
                </a:extLst>
              </a:tr>
              <a:tr h="110639">
                <a:tc>
                  <a:txBody>
                    <a:bodyPr/>
                    <a:lstStyle/>
                    <a:p>
                      <a:pPr algn="ctr" fontAlgn="b"/>
                      <a:r>
                        <a:rPr lang="es-CO" sz="1100" b="1" i="0" u="none" strike="noStrike" dirty="0" smtClean="0">
                          <a:solidFill>
                            <a:schemeClr val="tx1"/>
                          </a:solidFill>
                          <a:effectLst/>
                          <a:latin typeface="Arial Narrow" panose="020B0606020202030204" pitchFamily="34" charset="0"/>
                        </a:rPr>
                        <a:t>AMAZONAS</a:t>
                      </a:r>
                      <a:endParaRPr lang="es-CO" sz="1100" b="1" i="0" u="none" strike="noStrike" dirty="0" smtClean="0">
                        <a:solidFill>
                          <a:schemeClr val="tx1"/>
                        </a:solidFill>
                        <a:effectLst/>
                        <a:latin typeface="Arial Narrow" panose="020B0606020202030204" pitchFamily="34" charset="0"/>
                      </a:endParaRPr>
                    </a:p>
                  </a:txBody>
                  <a:tcPr marL="9525" marR="9525" marT="9525" marB="0" anchor="ctr" anchorCtr="1">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c>
                  <a:txBody>
                    <a:bodyPr/>
                    <a:lstStyle/>
                    <a:p>
                      <a:pPr algn="just" fontAlgn="b"/>
                      <a:r>
                        <a:rPr lang="pt-BR" sz="1100" b="0" i="0" u="none" strike="noStrike" dirty="0" smtClean="0">
                          <a:solidFill>
                            <a:srgbClr val="000000"/>
                          </a:solidFill>
                          <a:effectLst/>
                          <a:latin typeface="Arial Narrow" panose="020B0606020202030204" pitchFamily="34" charset="0"/>
                        </a:rPr>
                        <a:t>Leticia (40.6).</a:t>
                      </a:r>
                      <a:endParaRPr lang="pt-BR" sz="1100" b="0" i="0" u="none" strike="noStrike" dirty="0" smtClean="0">
                        <a:solidFill>
                          <a:srgbClr val="000000"/>
                        </a:solidFill>
                        <a:effectLst/>
                        <a:latin typeface="Arial Narrow" panose="020B0606020202030204" pitchFamily="34" charset="0"/>
                      </a:endParaRPr>
                    </a:p>
                  </a:txBody>
                  <a:tcPr marL="36000" marR="36000" marT="36000" marB="36000" anchor="ctr">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r>
              <a:tr h="110639">
                <a:tc>
                  <a:txBody>
                    <a:bodyPr/>
                    <a:lstStyle/>
                    <a:p>
                      <a:pPr algn="ctr" fontAlgn="b"/>
                      <a:r>
                        <a:rPr lang="es-CO" sz="1100" b="1" i="0" u="none" strike="noStrike" dirty="0" smtClean="0">
                          <a:solidFill>
                            <a:schemeClr val="tx1"/>
                          </a:solidFill>
                          <a:effectLst/>
                          <a:latin typeface="Arial Narrow" panose="020B0606020202030204" pitchFamily="34" charset="0"/>
                        </a:rPr>
                        <a:t>ANTIOQUIA</a:t>
                      </a:r>
                    </a:p>
                  </a:txBody>
                  <a:tcPr marL="9525" marR="9525" marT="9525" marB="0" anchor="ctr" anchorCtr="1">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c>
                  <a:txBody>
                    <a:bodyPr/>
                    <a:lstStyle/>
                    <a:p>
                      <a:pPr algn="just" fontAlgn="b"/>
                      <a:r>
                        <a:rPr lang="pt-BR" sz="1100" b="0" i="0" u="none" strike="noStrike" dirty="0" smtClean="0">
                          <a:solidFill>
                            <a:srgbClr val="000000"/>
                          </a:solidFill>
                          <a:effectLst/>
                          <a:latin typeface="Arial Narrow" panose="020B0606020202030204" pitchFamily="34" charset="0"/>
                        </a:rPr>
                        <a:t>Valdivia (77.0),  Gómez Plata (46.0), Angostura (45.0), La Unión (42.3), Carmen de Viboral (32.0), Santo Domingo (25.0).</a:t>
                      </a:r>
                      <a:endParaRPr lang="pt-BR" sz="1100" b="0" i="0" u="none" strike="noStrike" dirty="0" smtClean="0">
                        <a:solidFill>
                          <a:srgbClr val="000000"/>
                        </a:solidFill>
                        <a:effectLst/>
                        <a:latin typeface="Arial Narrow" panose="020B0606020202030204" pitchFamily="34" charset="0"/>
                      </a:endParaRPr>
                    </a:p>
                  </a:txBody>
                  <a:tcPr marL="36000" marR="36000" marT="36000" marB="36000" anchor="ctr">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extLst>
                  <a:ext uri="{0D108BD9-81ED-4DB2-BD59-A6C34878D82A}">
                    <a16:rowId xmlns:a16="http://schemas.microsoft.com/office/drawing/2014/main" xmlns="" val="10001"/>
                  </a:ext>
                </a:extLst>
              </a:tr>
              <a:tr h="110639">
                <a:tc>
                  <a:txBody>
                    <a:bodyPr/>
                    <a:lstStyle/>
                    <a:p>
                      <a:pPr algn="ctr" fontAlgn="b"/>
                      <a:r>
                        <a:rPr lang="es-CO" sz="1100" b="1" i="0" u="none" strike="noStrike" dirty="0" smtClean="0">
                          <a:solidFill>
                            <a:schemeClr val="tx1"/>
                          </a:solidFill>
                          <a:effectLst/>
                          <a:latin typeface="Arial Narrow" panose="020B0606020202030204" pitchFamily="34" charset="0"/>
                        </a:rPr>
                        <a:t>ATLÁNTICO</a:t>
                      </a:r>
                      <a:endParaRPr lang="es-CO" sz="1100" b="1" i="0" u="none" strike="noStrike" dirty="0" smtClean="0">
                        <a:solidFill>
                          <a:schemeClr val="tx1"/>
                        </a:solidFill>
                        <a:effectLst/>
                        <a:latin typeface="Arial Narrow" panose="020B0606020202030204" pitchFamily="34" charset="0"/>
                      </a:endParaRPr>
                    </a:p>
                  </a:txBody>
                  <a:tcPr marL="9525" marR="9525" marT="9525" marB="0" anchor="ctr" anchorCtr="1">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c>
                  <a:txBody>
                    <a:bodyPr/>
                    <a:lstStyle/>
                    <a:p>
                      <a:pPr algn="just" fontAlgn="b"/>
                      <a:r>
                        <a:rPr lang="pt-BR" sz="1100" b="0" i="0" u="none" strike="noStrike" dirty="0" smtClean="0">
                          <a:solidFill>
                            <a:srgbClr val="000000"/>
                          </a:solidFill>
                          <a:effectLst/>
                          <a:latin typeface="Arial Narrow" panose="020B0606020202030204" pitchFamily="34" charset="0"/>
                        </a:rPr>
                        <a:t>Usiacurí (26.5).</a:t>
                      </a:r>
                      <a:endParaRPr lang="pt-BR" sz="1100" b="0" i="0" u="none" strike="noStrike" dirty="0" smtClean="0">
                        <a:solidFill>
                          <a:srgbClr val="000000"/>
                        </a:solidFill>
                        <a:effectLst/>
                        <a:latin typeface="Arial Narrow" panose="020B0606020202030204" pitchFamily="34" charset="0"/>
                      </a:endParaRPr>
                    </a:p>
                  </a:txBody>
                  <a:tcPr marL="36000" marR="36000" marT="36000" marB="36000" anchor="ctr">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r>
              <a:tr h="185999">
                <a:tc>
                  <a:txBody>
                    <a:bodyPr/>
                    <a:lstStyle/>
                    <a:p>
                      <a:pPr marL="0" algn="ctr" defTabSz="648035" rtl="0" eaLnBrk="1" fontAlgn="b" latinLnBrk="0" hangingPunct="1"/>
                      <a:r>
                        <a:rPr lang="es-CO" sz="1100" b="1" i="0" u="none" strike="noStrike" kern="1200" dirty="0" smtClean="0">
                          <a:solidFill>
                            <a:schemeClr val="tx1"/>
                          </a:solidFill>
                          <a:effectLst/>
                          <a:latin typeface="Arial Narrow" panose="020B0606020202030204" pitchFamily="34" charset="0"/>
                          <a:ea typeface="+mn-ea"/>
                          <a:cs typeface="+mn-cs"/>
                        </a:rPr>
                        <a:t>BOLÍVAR</a:t>
                      </a:r>
                      <a:endParaRPr lang="es-CO" sz="1100" b="1" i="0" u="none" strike="noStrike" kern="1200" dirty="0">
                        <a:solidFill>
                          <a:schemeClr val="tx1"/>
                        </a:solidFill>
                        <a:effectLst/>
                        <a:latin typeface="Arial Narrow" panose="020B0606020202030204" pitchFamily="34" charset="0"/>
                        <a:ea typeface="+mn-ea"/>
                        <a:cs typeface="+mn-cs"/>
                      </a:endParaRPr>
                    </a:p>
                  </a:txBody>
                  <a:tcPr marL="9525" marR="9525" marT="9525" marB="0" anchor="ctr" anchorCtr="1">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c>
                  <a:txBody>
                    <a:bodyPr/>
                    <a:lstStyle/>
                    <a:p>
                      <a:pPr algn="just" fontAlgn="b"/>
                      <a:r>
                        <a:rPr lang="es-CO" sz="1100" b="0" i="0" u="none" strike="noStrike" dirty="0" smtClean="0">
                          <a:solidFill>
                            <a:srgbClr val="000000"/>
                          </a:solidFill>
                          <a:effectLst/>
                          <a:latin typeface="Arial Narrow" panose="020B0606020202030204" pitchFamily="34" charset="0"/>
                        </a:rPr>
                        <a:t>San Jacinto (69.0), Simití (44.0).</a:t>
                      </a:r>
                      <a:endParaRPr lang="es-CO" sz="1100" b="0" i="0" u="none" strike="noStrike" dirty="0" smtClean="0">
                        <a:solidFill>
                          <a:srgbClr val="000000"/>
                        </a:solidFill>
                        <a:effectLst/>
                        <a:latin typeface="Arial Narrow" panose="020B0606020202030204" pitchFamily="34" charset="0"/>
                      </a:endParaRPr>
                    </a:p>
                  </a:txBody>
                  <a:tcPr marL="36000" marR="36000" marT="36000" marB="36000" anchor="ctr">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r>
              <a:tr h="270066">
                <a:tc>
                  <a:txBody>
                    <a:bodyPr/>
                    <a:lstStyle/>
                    <a:p>
                      <a:pPr marL="0" algn="ctr" defTabSz="648035" rtl="0" eaLnBrk="1" fontAlgn="b" latinLnBrk="0" hangingPunct="1"/>
                      <a:r>
                        <a:rPr lang="es-CO" sz="1100" b="1" i="0" u="none" strike="noStrike" kern="1200" dirty="0" smtClean="0">
                          <a:solidFill>
                            <a:schemeClr val="tx1"/>
                          </a:solidFill>
                          <a:effectLst/>
                          <a:latin typeface="Arial Narrow" panose="020B0606020202030204" pitchFamily="34" charset="0"/>
                          <a:ea typeface="+mn-ea"/>
                          <a:cs typeface="+mn-cs"/>
                        </a:rPr>
                        <a:t>CASANARE</a:t>
                      </a:r>
                    </a:p>
                  </a:txBody>
                  <a:tcPr marL="9525" marR="9525" marT="9525" marB="0" anchor="ctr" anchorCtr="1">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c>
                  <a:txBody>
                    <a:bodyPr/>
                    <a:lstStyle/>
                    <a:p>
                      <a:pPr algn="just" fontAlgn="b"/>
                      <a:r>
                        <a:rPr lang="es-CO" sz="1100" b="0" i="0" u="none" strike="noStrike" dirty="0" smtClean="0">
                          <a:solidFill>
                            <a:srgbClr val="000000"/>
                          </a:solidFill>
                          <a:effectLst/>
                          <a:latin typeface="Arial Narrow" panose="020B0606020202030204" pitchFamily="34" charset="0"/>
                        </a:rPr>
                        <a:t>Orocué (37.0).</a:t>
                      </a:r>
                      <a:endParaRPr lang="es-CO" sz="1100" b="0" i="0" u="none" strike="noStrike" dirty="0">
                        <a:solidFill>
                          <a:srgbClr val="000000"/>
                        </a:solidFill>
                        <a:effectLst/>
                        <a:latin typeface="Arial Narrow" panose="020B0606020202030204" pitchFamily="34" charset="0"/>
                      </a:endParaRPr>
                    </a:p>
                  </a:txBody>
                  <a:tcPr marL="36000" marR="36000" marT="36000" marB="36000" anchor="ctr">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extLst>
                  <a:ext uri="{0D108BD9-81ED-4DB2-BD59-A6C34878D82A}">
                    <a16:rowId xmlns:a16="http://schemas.microsoft.com/office/drawing/2014/main" xmlns="" val="10004"/>
                  </a:ext>
                </a:extLst>
              </a:tr>
              <a:tr h="270066">
                <a:tc>
                  <a:txBody>
                    <a:bodyPr/>
                    <a:lstStyle/>
                    <a:p>
                      <a:pPr marL="0" algn="ctr" defTabSz="648035" rtl="0" eaLnBrk="1" fontAlgn="b" latinLnBrk="0" hangingPunct="1"/>
                      <a:r>
                        <a:rPr lang="es-CO" sz="1100" b="1" i="0" u="none" strike="noStrike" kern="1200" dirty="0" smtClean="0">
                          <a:solidFill>
                            <a:schemeClr val="tx1"/>
                          </a:solidFill>
                          <a:effectLst/>
                          <a:latin typeface="Arial Narrow" panose="020B0606020202030204" pitchFamily="34" charset="0"/>
                          <a:ea typeface="+mn-ea"/>
                          <a:cs typeface="+mn-cs"/>
                        </a:rPr>
                        <a:t>CAUCA</a:t>
                      </a:r>
                      <a:endParaRPr lang="es-CO" sz="1100" b="1" i="0" u="none" strike="noStrike" kern="1200" dirty="0" smtClean="0">
                        <a:solidFill>
                          <a:schemeClr val="tx1"/>
                        </a:solidFill>
                        <a:effectLst/>
                        <a:latin typeface="Arial Narrow" panose="020B0606020202030204" pitchFamily="34" charset="0"/>
                        <a:ea typeface="+mn-ea"/>
                        <a:cs typeface="+mn-cs"/>
                      </a:endParaRPr>
                    </a:p>
                  </a:txBody>
                  <a:tcPr marL="9525" marR="9525" marT="9525" marB="0" anchor="ctr" anchorCtr="1">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c>
                  <a:txBody>
                    <a:bodyPr/>
                    <a:lstStyle/>
                    <a:p>
                      <a:pPr algn="just" fontAlgn="b"/>
                      <a:r>
                        <a:rPr lang="es-CO" sz="1100" b="0" i="0" u="none" strike="noStrike" dirty="0" smtClean="0">
                          <a:solidFill>
                            <a:srgbClr val="000000"/>
                          </a:solidFill>
                          <a:effectLst/>
                          <a:latin typeface="Arial Narrow" panose="020B0606020202030204" pitchFamily="34" charset="0"/>
                        </a:rPr>
                        <a:t>López de Micay (28.0).</a:t>
                      </a:r>
                      <a:endParaRPr lang="es-CO" sz="1100" b="0" i="0" u="none" strike="noStrike" dirty="0">
                        <a:solidFill>
                          <a:srgbClr val="000000"/>
                        </a:solidFill>
                        <a:effectLst/>
                        <a:latin typeface="Arial Narrow" panose="020B0606020202030204" pitchFamily="34" charset="0"/>
                      </a:endParaRPr>
                    </a:p>
                  </a:txBody>
                  <a:tcPr marL="36000" marR="36000" marT="36000" marB="36000" anchor="ctr">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r>
              <a:tr h="270066">
                <a:tc>
                  <a:txBody>
                    <a:bodyPr/>
                    <a:lstStyle/>
                    <a:p>
                      <a:pPr marL="0" algn="ctr" defTabSz="648035" rtl="0" eaLnBrk="1" fontAlgn="b" latinLnBrk="0" hangingPunct="1"/>
                      <a:r>
                        <a:rPr lang="es-CO" sz="1100" b="1" i="0" u="none" strike="noStrike" kern="1200" dirty="0" smtClean="0">
                          <a:solidFill>
                            <a:schemeClr val="tx1"/>
                          </a:solidFill>
                          <a:effectLst/>
                          <a:latin typeface="Arial Narrow" panose="020B0606020202030204" pitchFamily="34" charset="0"/>
                          <a:ea typeface="+mn-ea"/>
                          <a:cs typeface="+mn-cs"/>
                        </a:rPr>
                        <a:t>CÓRDOBA</a:t>
                      </a:r>
                      <a:endParaRPr lang="es-CO" sz="1100" b="1" i="0" u="none" strike="noStrike" kern="1200" dirty="0">
                        <a:solidFill>
                          <a:schemeClr val="tx1"/>
                        </a:solidFill>
                        <a:effectLst/>
                        <a:latin typeface="Arial Narrow" panose="020B0606020202030204" pitchFamily="34" charset="0"/>
                        <a:ea typeface="+mn-ea"/>
                        <a:cs typeface="+mn-cs"/>
                      </a:endParaRPr>
                    </a:p>
                  </a:txBody>
                  <a:tcPr marL="9525" marR="9525" marT="9525" marB="0" anchor="ctr" anchorCtr="1">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c>
                  <a:txBody>
                    <a:bodyPr/>
                    <a:lstStyle/>
                    <a:p>
                      <a:pPr algn="just" fontAlgn="b"/>
                      <a:r>
                        <a:rPr lang="es-CO" sz="1100" b="0" i="0" u="none" strike="noStrike" dirty="0" smtClean="0">
                          <a:solidFill>
                            <a:srgbClr val="000000"/>
                          </a:solidFill>
                          <a:effectLst/>
                          <a:latin typeface="Arial Narrow" panose="020B0606020202030204" pitchFamily="34" charset="0"/>
                        </a:rPr>
                        <a:t>Planeta Rica (35.5).</a:t>
                      </a:r>
                      <a:endParaRPr lang="es-CO" sz="1100" b="0" i="0" u="none" strike="noStrike" dirty="0">
                        <a:solidFill>
                          <a:srgbClr val="000000"/>
                        </a:solidFill>
                        <a:effectLst/>
                        <a:latin typeface="Arial Narrow" panose="020B0606020202030204" pitchFamily="34" charset="0"/>
                      </a:endParaRPr>
                    </a:p>
                  </a:txBody>
                  <a:tcPr marL="36000" marR="36000" marT="36000" marB="36000" anchor="ctr">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extLst>
                  <a:ext uri="{0D108BD9-81ED-4DB2-BD59-A6C34878D82A}">
                    <a16:rowId xmlns:a16="http://schemas.microsoft.com/office/drawing/2014/main" xmlns="" val="10005"/>
                  </a:ext>
                </a:extLst>
              </a:tr>
              <a:tr h="270066">
                <a:tc>
                  <a:txBody>
                    <a:bodyPr/>
                    <a:lstStyle/>
                    <a:p>
                      <a:pPr marL="0" algn="ctr" defTabSz="648035" rtl="0" eaLnBrk="1" fontAlgn="b" latinLnBrk="0" hangingPunct="1"/>
                      <a:r>
                        <a:rPr lang="es-CO" sz="1100" b="1" i="0" u="none" strike="noStrike" kern="1200" dirty="0" smtClean="0">
                          <a:solidFill>
                            <a:schemeClr val="tx1"/>
                          </a:solidFill>
                          <a:effectLst/>
                          <a:latin typeface="Arial Narrow" panose="020B0606020202030204" pitchFamily="34" charset="0"/>
                          <a:ea typeface="+mn-ea"/>
                          <a:cs typeface="+mn-cs"/>
                        </a:rPr>
                        <a:t>CUNDINAMARCA</a:t>
                      </a:r>
                      <a:endParaRPr lang="es-CO" sz="1100" b="1" i="0" u="none" strike="noStrike" kern="1200" dirty="0">
                        <a:solidFill>
                          <a:schemeClr val="tx1"/>
                        </a:solidFill>
                        <a:effectLst/>
                        <a:latin typeface="Arial Narrow" panose="020B0606020202030204" pitchFamily="34" charset="0"/>
                        <a:ea typeface="+mn-ea"/>
                        <a:cs typeface="+mn-cs"/>
                      </a:endParaRPr>
                    </a:p>
                  </a:txBody>
                  <a:tcPr marL="9525" marR="9525" marT="9525" marB="0" anchor="ctr" anchorCtr="1">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c>
                  <a:txBody>
                    <a:bodyPr/>
                    <a:lstStyle/>
                    <a:p>
                      <a:pPr algn="just" fontAlgn="b"/>
                      <a:r>
                        <a:rPr lang="es-CO" sz="1100" b="0" i="0" u="none" strike="noStrike" dirty="0" smtClean="0">
                          <a:solidFill>
                            <a:srgbClr val="000000"/>
                          </a:solidFill>
                          <a:effectLst/>
                          <a:latin typeface="Arial Narrow" panose="020B0606020202030204" pitchFamily="34" charset="0"/>
                        </a:rPr>
                        <a:t>Yacopí (68.6), Guayabetal (27.0).</a:t>
                      </a:r>
                      <a:endParaRPr lang="es-CO" sz="1100" b="0" i="0" u="none" strike="noStrike" dirty="0">
                        <a:solidFill>
                          <a:srgbClr val="000000"/>
                        </a:solidFill>
                        <a:effectLst/>
                        <a:latin typeface="Arial Narrow" panose="020B0606020202030204" pitchFamily="34" charset="0"/>
                      </a:endParaRPr>
                    </a:p>
                  </a:txBody>
                  <a:tcPr marL="36000" marR="36000" marT="36000" marB="36000" anchor="ctr">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extLst>
                  <a:ext uri="{0D108BD9-81ED-4DB2-BD59-A6C34878D82A}">
                    <a16:rowId xmlns:a16="http://schemas.microsoft.com/office/drawing/2014/main" xmlns="" val="10006"/>
                  </a:ext>
                </a:extLst>
              </a:tr>
              <a:tr h="270066">
                <a:tc>
                  <a:txBody>
                    <a:bodyPr/>
                    <a:lstStyle/>
                    <a:p>
                      <a:pPr marL="0" algn="ctr" defTabSz="648035" rtl="0" eaLnBrk="1" fontAlgn="b" latinLnBrk="0" hangingPunct="1"/>
                      <a:r>
                        <a:rPr lang="es-CO" sz="1100" b="1" i="0" u="none" strike="noStrike" kern="1200" dirty="0" smtClean="0">
                          <a:solidFill>
                            <a:schemeClr val="tx1"/>
                          </a:solidFill>
                          <a:effectLst/>
                          <a:latin typeface="Arial Narrow" panose="020B0606020202030204" pitchFamily="34" charset="0"/>
                          <a:ea typeface="+mn-ea"/>
                          <a:cs typeface="+mn-cs"/>
                        </a:rPr>
                        <a:t>CHOCÓ</a:t>
                      </a:r>
                      <a:endParaRPr lang="es-CO" sz="1100" b="1" i="0" u="none" strike="noStrike" kern="1200" dirty="0">
                        <a:solidFill>
                          <a:schemeClr val="tx1"/>
                        </a:solidFill>
                        <a:effectLst/>
                        <a:latin typeface="Arial Narrow" panose="020B0606020202030204" pitchFamily="34" charset="0"/>
                        <a:ea typeface="+mn-ea"/>
                        <a:cs typeface="+mn-cs"/>
                      </a:endParaRPr>
                    </a:p>
                  </a:txBody>
                  <a:tcPr marL="9525" marR="9525" marT="9525" marB="0" anchor="ctr" anchorCtr="1">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c>
                  <a:txBody>
                    <a:bodyPr/>
                    <a:lstStyle/>
                    <a:p>
                      <a:pPr algn="just" fontAlgn="b"/>
                      <a:r>
                        <a:rPr lang="es-CO" sz="1100" b="0" i="0" u="none" strike="noStrike" dirty="0" smtClean="0">
                          <a:solidFill>
                            <a:srgbClr val="000000"/>
                          </a:solidFill>
                          <a:effectLst/>
                          <a:latin typeface="Arial Narrow" panose="020B0606020202030204" pitchFamily="34" charset="0"/>
                        </a:rPr>
                        <a:t>Medio San Juan (59.0), Quibdó (28.9).</a:t>
                      </a:r>
                      <a:endParaRPr lang="es-CO" sz="1100" b="0" i="0" u="none" strike="noStrike" dirty="0">
                        <a:solidFill>
                          <a:srgbClr val="000000"/>
                        </a:solidFill>
                        <a:effectLst/>
                        <a:latin typeface="Arial Narrow" panose="020B0606020202030204" pitchFamily="34" charset="0"/>
                      </a:endParaRPr>
                    </a:p>
                  </a:txBody>
                  <a:tcPr marL="36000" marR="36000" marT="36000" marB="36000" anchor="ctr">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r>
              <a:tr h="0">
                <a:tc>
                  <a:txBody>
                    <a:bodyPr/>
                    <a:lstStyle/>
                    <a:p>
                      <a:pPr marL="0" algn="ctr" defTabSz="648035" rtl="0" eaLnBrk="1" fontAlgn="b" latinLnBrk="0" hangingPunct="1"/>
                      <a:r>
                        <a:rPr lang="es-CO" sz="1100" b="1" i="0" u="none" strike="noStrike" kern="1200" dirty="0" smtClean="0">
                          <a:solidFill>
                            <a:schemeClr val="tx1"/>
                          </a:solidFill>
                          <a:effectLst/>
                          <a:latin typeface="Arial Narrow" panose="020B0606020202030204" pitchFamily="34" charset="0"/>
                          <a:ea typeface="+mn-ea"/>
                          <a:cs typeface="+mn-cs"/>
                        </a:rPr>
                        <a:t>META</a:t>
                      </a:r>
                      <a:endParaRPr lang="es-CO" sz="1100" b="1" i="0" u="none" strike="noStrike" kern="1200" dirty="0">
                        <a:solidFill>
                          <a:schemeClr val="tx1"/>
                        </a:solidFill>
                        <a:effectLst/>
                        <a:latin typeface="Arial Narrow" panose="020B0606020202030204" pitchFamily="34" charset="0"/>
                        <a:ea typeface="+mn-ea"/>
                        <a:cs typeface="+mn-cs"/>
                      </a:endParaRPr>
                    </a:p>
                  </a:txBody>
                  <a:tcPr marL="9525" marR="9525" marT="9525" marB="0" anchor="ctr" anchorCtr="1">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c>
                  <a:txBody>
                    <a:bodyPr/>
                    <a:lstStyle/>
                    <a:p>
                      <a:pPr algn="just" fontAlgn="b"/>
                      <a:r>
                        <a:rPr lang="es-CO" sz="1100" b="0" i="0" u="none" strike="noStrike" dirty="0" smtClean="0">
                          <a:solidFill>
                            <a:srgbClr val="000000"/>
                          </a:solidFill>
                          <a:effectLst/>
                          <a:latin typeface="Arial Narrow" panose="020B0606020202030204" pitchFamily="34" charset="0"/>
                        </a:rPr>
                        <a:t>Fuente de Oro (48.0), Vistahermosa (45.0), Villavicencio (27.9).</a:t>
                      </a:r>
                      <a:endParaRPr lang="es-CO" sz="1100" b="0" i="0" u="none" strike="noStrike" dirty="0">
                        <a:solidFill>
                          <a:srgbClr val="000000"/>
                        </a:solidFill>
                        <a:effectLst/>
                        <a:latin typeface="Arial Narrow" panose="020B0606020202030204" pitchFamily="34" charset="0"/>
                      </a:endParaRPr>
                    </a:p>
                  </a:txBody>
                  <a:tcPr marL="36000" marR="36000" marT="36000" marB="36000" anchor="ctr">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extLst>
                  <a:ext uri="{0D108BD9-81ED-4DB2-BD59-A6C34878D82A}">
                    <a16:rowId xmlns:a16="http://schemas.microsoft.com/office/drawing/2014/main" xmlns="" val="10009"/>
                  </a:ext>
                </a:extLst>
              </a:tr>
              <a:tr h="270066">
                <a:tc>
                  <a:txBody>
                    <a:bodyPr/>
                    <a:lstStyle/>
                    <a:p>
                      <a:pPr marL="0" algn="ctr" defTabSz="648035" rtl="0" eaLnBrk="1" fontAlgn="b" latinLnBrk="0" hangingPunct="1"/>
                      <a:r>
                        <a:rPr lang="es-CO" sz="1100" b="1" i="0" u="none" strike="noStrike" kern="1200" dirty="0" smtClean="0">
                          <a:solidFill>
                            <a:schemeClr val="tx1"/>
                          </a:solidFill>
                          <a:effectLst/>
                          <a:latin typeface="Arial Narrow" panose="020B0606020202030204" pitchFamily="34" charset="0"/>
                          <a:ea typeface="+mn-ea"/>
                          <a:cs typeface="+mn-cs"/>
                        </a:rPr>
                        <a:t>SANTANDER</a:t>
                      </a:r>
                      <a:endParaRPr lang="es-CO" sz="1100" b="1" i="0" u="none" strike="noStrike" kern="1200" dirty="0">
                        <a:solidFill>
                          <a:schemeClr val="tx1"/>
                        </a:solidFill>
                        <a:effectLst/>
                        <a:latin typeface="Arial Narrow" panose="020B0606020202030204" pitchFamily="34" charset="0"/>
                        <a:ea typeface="+mn-ea"/>
                        <a:cs typeface="+mn-cs"/>
                      </a:endParaRPr>
                    </a:p>
                  </a:txBody>
                  <a:tcPr marL="9525" marR="9525" marT="9525" marB="0" anchor="ctr" anchorCtr="1">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c>
                  <a:txBody>
                    <a:bodyPr/>
                    <a:lstStyle/>
                    <a:p>
                      <a:pPr algn="just" fontAlgn="b"/>
                      <a:r>
                        <a:rPr lang="es-CO" sz="1100" b="1" i="0" u="none" strike="noStrike" dirty="0" smtClean="0">
                          <a:solidFill>
                            <a:srgbClr val="000000"/>
                          </a:solidFill>
                          <a:effectLst/>
                          <a:latin typeface="Arial Narrow" panose="020B0606020202030204" pitchFamily="34" charset="0"/>
                        </a:rPr>
                        <a:t>Encino (86.4)</a:t>
                      </a:r>
                      <a:r>
                        <a:rPr lang="es-CO" sz="1100" b="0" i="0" u="none" strike="noStrike" dirty="0" smtClean="0">
                          <a:solidFill>
                            <a:srgbClr val="000000"/>
                          </a:solidFill>
                          <a:effectLst/>
                          <a:latin typeface="Arial Narrow" panose="020B0606020202030204" pitchFamily="34" charset="0"/>
                        </a:rPr>
                        <a:t>, Puerto Wilches (65.0), Sabana de Torres (46.0),</a:t>
                      </a:r>
                      <a:r>
                        <a:rPr lang="es-CO" sz="1100" b="0" i="0" u="none" strike="noStrike" baseline="0" dirty="0" smtClean="0">
                          <a:solidFill>
                            <a:srgbClr val="000000"/>
                          </a:solidFill>
                          <a:effectLst/>
                          <a:latin typeface="Arial Narrow" panose="020B0606020202030204" pitchFamily="34" charset="0"/>
                        </a:rPr>
                        <a:t> Barrancabermeja (44.3), Charalá (38.5).</a:t>
                      </a:r>
                      <a:endParaRPr lang="es-CO" sz="1100" b="0" i="0" u="none" strike="noStrike" dirty="0">
                        <a:solidFill>
                          <a:srgbClr val="000000"/>
                        </a:solidFill>
                        <a:effectLst/>
                        <a:latin typeface="Arial Narrow" panose="020B0606020202030204" pitchFamily="34" charset="0"/>
                      </a:endParaRPr>
                    </a:p>
                  </a:txBody>
                  <a:tcPr marL="36000" marR="36000" marT="36000" marB="36000" anchor="ctr">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r>
              <a:tr h="270066">
                <a:tc>
                  <a:txBody>
                    <a:bodyPr/>
                    <a:lstStyle/>
                    <a:p>
                      <a:pPr marL="0" algn="ctr" defTabSz="648035" rtl="0" eaLnBrk="1" fontAlgn="b" latinLnBrk="0" hangingPunct="1"/>
                      <a:r>
                        <a:rPr lang="es-CO" sz="1100" b="1" i="0" u="none" strike="noStrike" kern="1200" dirty="0" smtClean="0">
                          <a:solidFill>
                            <a:schemeClr val="tx1"/>
                          </a:solidFill>
                          <a:effectLst/>
                          <a:latin typeface="Arial Narrow" panose="020B0606020202030204" pitchFamily="34" charset="0"/>
                          <a:ea typeface="+mn-ea"/>
                          <a:cs typeface="+mn-cs"/>
                        </a:rPr>
                        <a:t>VICHADA</a:t>
                      </a:r>
                      <a:endParaRPr lang="es-CO" sz="1100" b="1" i="0" u="none" strike="noStrike" kern="1200" dirty="0">
                        <a:solidFill>
                          <a:schemeClr val="tx1"/>
                        </a:solidFill>
                        <a:effectLst/>
                        <a:latin typeface="Arial Narrow" panose="020B0606020202030204" pitchFamily="34" charset="0"/>
                        <a:ea typeface="+mn-ea"/>
                        <a:cs typeface="+mn-cs"/>
                      </a:endParaRPr>
                    </a:p>
                  </a:txBody>
                  <a:tcPr marL="9525" marR="9525" marT="9525" marB="0" anchor="ctr" anchorCtr="1">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c>
                  <a:txBody>
                    <a:bodyPr/>
                    <a:lstStyle/>
                    <a:p>
                      <a:pPr algn="just" fontAlgn="b"/>
                      <a:r>
                        <a:rPr lang="es-CO" sz="1100" b="0" i="0" u="none" strike="noStrike" dirty="0" smtClean="0">
                          <a:solidFill>
                            <a:srgbClr val="000000"/>
                          </a:solidFill>
                          <a:effectLst/>
                          <a:latin typeface="Arial Narrow" panose="020B0606020202030204" pitchFamily="34" charset="0"/>
                        </a:rPr>
                        <a:t>Cumaribo (33.0).</a:t>
                      </a:r>
                      <a:endParaRPr lang="es-CO" sz="1100" b="0" i="0" u="none" strike="noStrike" dirty="0">
                        <a:solidFill>
                          <a:srgbClr val="000000"/>
                        </a:solidFill>
                        <a:effectLst/>
                        <a:latin typeface="Arial Narrow" panose="020B0606020202030204" pitchFamily="34" charset="0"/>
                      </a:endParaRPr>
                    </a:p>
                  </a:txBody>
                  <a:tcPr marL="36000" marR="36000" marT="36000" marB="36000" anchor="ctr">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r>
            </a:tbl>
          </a:graphicData>
        </a:graphic>
      </p:graphicFrame>
      <p:sp>
        <p:nvSpPr>
          <p:cNvPr id="8" name="CuadroTexto 7"/>
          <p:cNvSpPr txBox="1"/>
          <p:nvPr/>
        </p:nvSpPr>
        <p:spPr>
          <a:xfrm>
            <a:off x="2835087" y="1088150"/>
            <a:ext cx="3645088" cy="400110"/>
          </a:xfrm>
          <a:prstGeom prst="rect">
            <a:avLst/>
          </a:prstGeom>
          <a:noFill/>
        </p:spPr>
        <p:txBody>
          <a:bodyPr wrap="square" rtlCol="0">
            <a:spAutoFit/>
          </a:bodyPr>
          <a:lstStyle/>
          <a:p>
            <a:pPr algn="just"/>
            <a:r>
              <a:rPr lang="es-CO" sz="1000" b="1" dirty="0">
                <a:latin typeface="Arial Narrow" panose="020B0606020202030204" pitchFamily="34" charset="0"/>
                <a:cs typeface="Arial" panose="020B0604020202020204" pitchFamily="34" charset="0"/>
              </a:rPr>
              <a:t>A continuación se relacionan los municipios donde en las últimas 24 horas se registraron </a:t>
            </a:r>
            <a:r>
              <a:rPr lang="es-CO" sz="1000" b="1" dirty="0" smtClean="0">
                <a:latin typeface="Arial Narrow" panose="020B0606020202030204" pitchFamily="34" charset="0"/>
                <a:cs typeface="Arial" panose="020B0604020202020204" pitchFamily="34" charset="0"/>
              </a:rPr>
              <a:t>precipitaciones iguales </a:t>
            </a:r>
            <a:r>
              <a:rPr lang="es-CO" sz="1000" b="1" dirty="0">
                <a:latin typeface="Arial Narrow" panose="020B0606020202030204" pitchFamily="34" charset="0"/>
                <a:cs typeface="Arial" panose="020B0604020202020204" pitchFamily="34" charset="0"/>
              </a:rPr>
              <a:t>o superiores a </a:t>
            </a:r>
            <a:r>
              <a:rPr lang="es-CO" sz="1000" b="1" dirty="0" smtClean="0">
                <a:latin typeface="Arial Narrow" panose="020B0606020202030204" pitchFamily="34" charset="0"/>
                <a:cs typeface="Arial" panose="020B0604020202020204" pitchFamily="34" charset="0"/>
              </a:rPr>
              <a:t>25.0 </a:t>
            </a:r>
            <a:r>
              <a:rPr lang="es-CO" sz="1000" b="1" dirty="0" smtClean="0">
                <a:latin typeface="Arial Narrow" panose="020B0606020202030204" pitchFamily="34" charset="0"/>
                <a:cs typeface="Arial" panose="020B0604020202020204" pitchFamily="34" charset="0"/>
              </a:rPr>
              <a:t>mm.</a:t>
            </a:r>
            <a:endParaRPr lang="es-CO" sz="1000" b="1" dirty="0">
              <a:latin typeface="Arial Narrow" panose="020B0606020202030204" pitchFamily="34" charset="0"/>
              <a:cs typeface="Arial" panose="020B0604020202020204" pitchFamily="34" charset="0"/>
            </a:endParaRPr>
          </a:p>
        </p:txBody>
      </p:sp>
      <p:sp>
        <p:nvSpPr>
          <p:cNvPr id="9" name="CuadroTexto 8"/>
          <p:cNvSpPr txBox="1"/>
          <p:nvPr/>
        </p:nvSpPr>
        <p:spPr>
          <a:xfrm>
            <a:off x="358043" y="1683816"/>
            <a:ext cx="5760000" cy="646331"/>
          </a:xfrm>
          <a:prstGeom prst="rect">
            <a:avLst/>
          </a:prstGeom>
          <a:solidFill>
            <a:schemeClr val="bg1">
              <a:alpha val="85000"/>
            </a:schemeClr>
          </a:solidFill>
        </p:spPr>
        <p:txBody>
          <a:bodyPr wrap="square" rtlCol="0">
            <a:spAutoFit/>
          </a:bodyPr>
          <a:lstStyle/>
          <a:p>
            <a:pPr algn="just"/>
            <a:r>
              <a:rPr lang="es-CO" sz="900" dirty="0">
                <a:latin typeface="Arial Narrow" panose="020B0606020202030204" pitchFamily="34" charset="0"/>
                <a:cs typeface="Arial" panose="020B0604020202020204" pitchFamily="34" charset="0"/>
              </a:rPr>
              <a:t>Se aclara que las precipitaciones indicadas en los municipios, realmente corresponden a aquellos puntos en los cuales el IDEAM tiene estaciones de monitoreo, pero no necesariamente quiere decir que el dato corresponda a las lluvias que se presentaron directamente sobre el área urbana en donde se concentra la mayor población. En ocasiones la estación sobre la cual se destaca el mayor valor de precipitación, a pesar de pertenecer al municipio, puede quedar alejada del centro poblado principal.</a:t>
            </a:r>
          </a:p>
        </p:txBody>
      </p:sp>
    </p:spTree>
    <p:extLst>
      <p:ext uri="{BB962C8B-B14F-4D97-AF65-F5344CB8AC3E}">
        <p14:creationId xmlns:p14="http://schemas.microsoft.com/office/powerpoint/2010/main" val="34642847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9" name="Imagen 8"/>
          <p:cNvPicPr>
            <a:picLocks noChangeAspect="1"/>
          </p:cNvPicPr>
          <p:nvPr/>
        </p:nvPicPr>
        <p:blipFill rotWithShape="1">
          <a:blip r:embed="rId2">
            <a:extLst>
              <a:ext uri="{28A0092B-C50C-407E-A947-70E740481C1C}">
                <a14:useLocalDpi xmlns:a14="http://schemas.microsoft.com/office/drawing/2010/main" val="0"/>
              </a:ext>
            </a:extLst>
          </a:blip>
          <a:srcRect t="2940"/>
          <a:stretch/>
        </p:blipFill>
        <p:spPr>
          <a:xfrm>
            <a:off x="1898" y="1269175"/>
            <a:ext cx="6478103" cy="7119175"/>
          </a:xfrm>
          <a:prstGeom prst="rect">
            <a:avLst/>
          </a:prstGeom>
        </p:spPr>
      </p:pic>
      <p:pic>
        <p:nvPicPr>
          <p:cNvPr id="6" name="Imagen 5"/>
          <p:cNvPicPr>
            <a:picLocks/>
          </p:cNvPicPr>
          <p:nvPr/>
        </p:nvPicPr>
        <p:blipFill>
          <a:blip r:embed="rId3">
            <a:extLst>
              <a:ext uri="{28A0092B-C50C-407E-A947-70E740481C1C}">
                <a14:useLocalDpi xmlns:a14="http://schemas.microsoft.com/office/drawing/2010/main" val="0"/>
              </a:ext>
            </a:extLst>
          </a:blip>
          <a:stretch>
            <a:fillRect/>
          </a:stretch>
        </p:blipFill>
        <p:spPr>
          <a:xfrm>
            <a:off x="1" y="1081157"/>
            <a:ext cx="6480000" cy="414000"/>
          </a:xfrm>
          <a:prstGeom prst="rect">
            <a:avLst/>
          </a:prstGeom>
        </p:spPr>
      </p:pic>
      <p:sp>
        <p:nvSpPr>
          <p:cNvPr id="2" name="CuadroTexto 1"/>
          <p:cNvSpPr txBox="1"/>
          <p:nvPr/>
        </p:nvSpPr>
        <p:spPr>
          <a:xfrm>
            <a:off x="2835087" y="1088508"/>
            <a:ext cx="3645088" cy="400110"/>
          </a:xfrm>
          <a:prstGeom prst="rect">
            <a:avLst/>
          </a:prstGeom>
          <a:noFill/>
        </p:spPr>
        <p:txBody>
          <a:bodyPr wrap="square" rtlCol="0">
            <a:spAutoFit/>
          </a:bodyPr>
          <a:lstStyle/>
          <a:p>
            <a:pPr algn="just"/>
            <a:r>
              <a:rPr lang="es-CO" sz="1000" b="1" dirty="0">
                <a:latin typeface="Arial Narrow" panose="020B0606020202030204" pitchFamily="34" charset="0"/>
                <a:cs typeface="Arial" panose="020B0604020202020204" pitchFamily="34" charset="0"/>
              </a:rPr>
              <a:t>A continuación se relacionan los municipios donde en las últimas 24 horas se registraron temperaturas iguales o superiores a </a:t>
            </a:r>
            <a:r>
              <a:rPr lang="es-CO" sz="1000" b="1" dirty="0" smtClean="0">
                <a:latin typeface="Arial Narrow" panose="020B0606020202030204" pitchFamily="34" charset="0"/>
                <a:cs typeface="Arial" panose="020B0604020202020204" pitchFamily="34" charset="0"/>
              </a:rPr>
              <a:t>35.0 ºC</a:t>
            </a:r>
            <a:r>
              <a:rPr lang="es-CO" sz="1000" b="1" dirty="0">
                <a:latin typeface="Arial Narrow" panose="020B0606020202030204" pitchFamily="34" charset="0"/>
                <a:cs typeface="Arial" panose="020B0604020202020204" pitchFamily="34" charset="0"/>
              </a:rPr>
              <a:t>.</a:t>
            </a:r>
          </a:p>
        </p:txBody>
      </p:sp>
      <p:graphicFrame>
        <p:nvGraphicFramePr>
          <p:cNvPr id="7" name="Tabla 6"/>
          <p:cNvGraphicFramePr>
            <a:graphicFrameLocks noGrp="1"/>
          </p:cNvGraphicFramePr>
          <p:nvPr>
            <p:extLst>
              <p:ext uri="{D42A27DB-BD31-4B8C-83A1-F6EECF244321}">
                <p14:modId xmlns:p14="http://schemas.microsoft.com/office/powerpoint/2010/main" val="2346364107"/>
              </p:ext>
            </p:extLst>
          </p:nvPr>
        </p:nvGraphicFramePr>
        <p:xfrm>
          <a:off x="360087" y="2709179"/>
          <a:ext cx="5760000" cy="1838994"/>
        </p:xfrm>
        <a:graphic>
          <a:graphicData uri="http://schemas.openxmlformats.org/drawingml/2006/table">
            <a:tbl>
              <a:tblPr firstRow="1" firstCol="1" bandRow="1">
                <a:tableStyleId>{10A1B5D5-9B99-4C35-A422-299274C87663}</a:tableStyleId>
              </a:tblPr>
              <a:tblGrid>
                <a:gridCol w="1440000">
                  <a:extLst>
                    <a:ext uri="{9D8B030D-6E8A-4147-A177-3AD203B41FA5}">
                      <a16:colId xmlns:a16="http://schemas.microsoft.com/office/drawing/2014/main" xmlns="" val="20000"/>
                    </a:ext>
                  </a:extLst>
                </a:gridCol>
                <a:gridCol w="4320000">
                  <a:extLst>
                    <a:ext uri="{9D8B030D-6E8A-4147-A177-3AD203B41FA5}">
                      <a16:colId xmlns:a16="http://schemas.microsoft.com/office/drawing/2014/main" xmlns="" val="20001"/>
                    </a:ext>
                  </a:extLst>
                </a:gridCol>
              </a:tblGrid>
              <a:tr h="249980">
                <a:tc>
                  <a:txBody>
                    <a:bodyPr/>
                    <a:lstStyle/>
                    <a:p>
                      <a:pPr algn="ctr">
                        <a:spcAft>
                          <a:spcPts val="0"/>
                        </a:spcAft>
                      </a:pPr>
                      <a:r>
                        <a:rPr lang="es-CO" sz="1400" dirty="0">
                          <a:effectLst>
                            <a:outerShdw blurRad="38100" dist="38100" dir="2700000" algn="tl">
                              <a:srgbClr val="000000">
                                <a:alpha val="43137"/>
                              </a:srgbClr>
                            </a:outerShdw>
                          </a:effectLst>
                          <a:latin typeface="Arial Narrow" panose="020B0606020202030204" pitchFamily="34" charset="0"/>
                        </a:rPr>
                        <a:t>DEPARTAMENTO</a:t>
                      </a:r>
                      <a:endParaRPr lang="es-CO" sz="1400" dirty="0">
                        <a:effectLst>
                          <a:outerShdw blurRad="38100" dist="38100" dir="2700000" algn="tl">
                            <a:srgbClr val="000000">
                              <a:alpha val="43137"/>
                            </a:srgbClr>
                          </a:outerShdw>
                        </a:effectLst>
                        <a:latin typeface="Arial Narrow" panose="020B0606020202030204" pitchFamily="34" charset="0"/>
                        <a:ea typeface="Cambria" panose="02040503050406030204" pitchFamily="18" charset="0"/>
                        <a:cs typeface="Cambria" panose="02040503050406030204" pitchFamily="18" charset="0"/>
                      </a:endParaRPr>
                    </a:p>
                  </a:txBody>
                  <a:tcPr marL="18000" marR="18000" marT="18000" marB="18000"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tc>
                  <a:txBody>
                    <a:bodyPr/>
                    <a:lstStyle/>
                    <a:p>
                      <a:pPr algn="ctr">
                        <a:spcAft>
                          <a:spcPts val="0"/>
                        </a:spcAft>
                      </a:pPr>
                      <a:r>
                        <a:rPr lang="es-CO" sz="1400" dirty="0">
                          <a:effectLst>
                            <a:outerShdw blurRad="38100" dist="38100" dir="2700000" algn="tl">
                              <a:srgbClr val="000000">
                                <a:alpha val="43137"/>
                              </a:srgbClr>
                            </a:outerShdw>
                          </a:effectLst>
                          <a:latin typeface="Arial Narrow" panose="020B0606020202030204" pitchFamily="34" charset="0"/>
                        </a:rPr>
                        <a:t>MUNICIPIO</a:t>
                      </a:r>
                      <a:endParaRPr lang="es-CO" sz="1400" dirty="0">
                        <a:effectLst>
                          <a:outerShdw blurRad="38100" dist="38100" dir="2700000" algn="tl">
                            <a:srgbClr val="000000">
                              <a:alpha val="43137"/>
                            </a:srgbClr>
                          </a:outerShdw>
                        </a:effectLst>
                        <a:latin typeface="Arial Narrow" panose="020B0606020202030204" pitchFamily="34" charset="0"/>
                        <a:ea typeface="Cambria" panose="02040503050406030204" pitchFamily="18" charset="0"/>
                        <a:cs typeface="Cambria" panose="02040503050406030204" pitchFamily="18" charset="0"/>
                      </a:endParaRPr>
                    </a:p>
                  </a:txBody>
                  <a:tcPr marL="18000" marR="18000" marT="18000" marB="18000"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extLst>
                  <a:ext uri="{0D108BD9-81ED-4DB2-BD59-A6C34878D82A}">
                    <a16:rowId xmlns:a16="http://schemas.microsoft.com/office/drawing/2014/main" xmlns="" val="10000"/>
                  </a:ext>
                </a:extLst>
              </a:tr>
              <a:tr h="227002">
                <a:tc>
                  <a:txBody>
                    <a:bodyPr/>
                    <a:lstStyle/>
                    <a:p>
                      <a:pPr algn="ctr" fontAlgn="b"/>
                      <a:r>
                        <a:rPr lang="es-CO" sz="1100" b="1" i="0" u="none" strike="noStrike" dirty="0" smtClean="0">
                          <a:solidFill>
                            <a:schemeClr val="tx1"/>
                          </a:solidFill>
                          <a:effectLst/>
                          <a:latin typeface="Arial Narrow" panose="020B0606020202030204" pitchFamily="34" charset="0"/>
                        </a:rPr>
                        <a:t>BOLÍVAR</a:t>
                      </a:r>
                      <a:endParaRPr lang="es-CO" sz="1100" b="1" i="0" u="none" strike="noStrike" dirty="0">
                        <a:solidFill>
                          <a:schemeClr val="tx1"/>
                        </a:solidFill>
                        <a:effectLst/>
                        <a:latin typeface="Arial Narrow" panose="020B0606020202030204" pitchFamily="34" charset="0"/>
                      </a:endParaRPr>
                    </a:p>
                  </a:txBody>
                  <a:tcPr marL="9525" marR="9525" marT="9525" marB="0" anchor="ctr" anchorCtr="1">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tc>
                  <a:txBody>
                    <a:bodyPr/>
                    <a:lstStyle/>
                    <a:p>
                      <a:pPr marL="0" marR="0" indent="0" algn="just" defTabSz="648035" rtl="0" eaLnBrk="1" fontAlgn="b" latinLnBrk="0" hangingPunct="1">
                        <a:lnSpc>
                          <a:spcPct val="100000"/>
                        </a:lnSpc>
                        <a:spcBef>
                          <a:spcPts val="0"/>
                        </a:spcBef>
                        <a:spcAft>
                          <a:spcPts val="0"/>
                        </a:spcAft>
                        <a:buClrTx/>
                        <a:buSzTx/>
                        <a:buFontTx/>
                        <a:buNone/>
                        <a:tabLst/>
                        <a:defRPr/>
                      </a:pPr>
                      <a:r>
                        <a:rPr lang="es-CO" sz="1100" b="0" i="0" u="none" strike="noStrike" dirty="0" smtClean="0">
                          <a:solidFill>
                            <a:srgbClr val="000000"/>
                          </a:solidFill>
                          <a:effectLst/>
                          <a:latin typeface="Arial Narrow" panose="020B0606020202030204" pitchFamily="34" charset="0"/>
                        </a:rPr>
                        <a:t>Zambrano (35.0).</a:t>
                      </a:r>
                      <a:endParaRPr lang="es-CO" sz="1100" b="0" i="0" u="none" strike="noStrike" dirty="0">
                        <a:solidFill>
                          <a:srgbClr val="000000"/>
                        </a:solidFill>
                        <a:effectLst/>
                        <a:latin typeface="Arial Narrow" panose="020B0606020202030204" pitchFamily="34" charset="0"/>
                      </a:endParaRPr>
                    </a:p>
                  </a:txBody>
                  <a:tcPr marL="72000" marR="72000" marT="0" marB="0"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extLst>
                  <a:ext uri="{0D108BD9-81ED-4DB2-BD59-A6C34878D82A}">
                    <a16:rowId xmlns:a16="http://schemas.microsoft.com/office/drawing/2014/main" xmlns="" val="10001"/>
                  </a:ext>
                </a:extLst>
              </a:tr>
              <a:tr h="227002">
                <a:tc>
                  <a:txBody>
                    <a:bodyPr/>
                    <a:lstStyle/>
                    <a:p>
                      <a:pPr algn="ctr" fontAlgn="b"/>
                      <a:r>
                        <a:rPr lang="es-CO" sz="1100" b="1" i="0" u="none" strike="noStrike" dirty="0" smtClean="0">
                          <a:solidFill>
                            <a:schemeClr val="tx1"/>
                          </a:solidFill>
                          <a:effectLst/>
                          <a:latin typeface="Arial Narrow" panose="020B0606020202030204" pitchFamily="34" charset="0"/>
                        </a:rPr>
                        <a:t>CESAR</a:t>
                      </a:r>
                      <a:endParaRPr lang="es-CO" sz="1100" b="1" i="0" u="none" strike="noStrike" dirty="0">
                        <a:solidFill>
                          <a:schemeClr val="tx1"/>
                        </a:solidFill>
                        <a:effectLst/>
                        <a:latin typeface="Arial Narrow" panose="020B0606020202030204" pitchFamily="34" charset="0"/>
                      </a:endParaRPr>
                    </a:p>
                  </a:txBody>
                  <a:tcPr marL="9525" marR="9525" marT="9525" marB="0" anchor="ctr" anchorCtr="1">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tc>
                  <a:txBody>
                    <a:bodyPr/>
                    <a:lstStyle/>
                    <a:p>
                      <a:pPr marL="0" marR="0" indent="0" algn="just" defTabSz="648035" rtl="0" eaLnBrk="1" fontAlgn="b" latinLnBrk="0" hangingPunct="1">
                        <a:lnSpc>
                          <a:spcPct val="100000"/>
                        </a:lnSpc>
                        <a:spcBef>
                          <a:spcPts val="0"/>
                        </a:spcBef>
                        <a:spcAft>
                          <a:spcPts val="0"/>
                        </a:spcAft>
                        <a:buClrTx/>
                        <a:buSzTx/>
                        <a:buFontTx/>
                        <a:buNone/>
                        <a:tabLst/>
                        <a:defRPr/>
                      </a:pPr>
                      <a:r>
                        <a:rPr lang="es-CO" sz="1100" b="0" i="0" u="none" strike="noStrike" dirty="0" smtClean="0">
                          <a:solidFill>
                            <a:srgbClr val="000000"/>
                          </a:solidFill>
                          <a:effectLst/>
                          <a:latin typeface="Arial Narrow" panose="020B0606020202030204" pitchFamily="34" charset="0"/>
                        </a:rPr>
                        <a:t>Codazzi (36.6), Bosconia (36.2), Valledupar (35.2).</a:t>
                      </a:r>
                      <a:endParaRPr lang="es-CO" sz="1100" b="0" i="0" u="none" strike="noStrike" dirty="0" smtClean="0">
                        <a:solidFill>
                          <a:srgbClr val="000000"/>
                        </a:solidFill>
                        <a:effectLst/>
                        <a:latin typeface="Arial Narrow" panose="020B0606020202030204" pitchFamily="34" charset="0"/>
                      </a:endParaRPr>
                    </a:p>
                  </a:txBody>
                  <a:tcPr marL="72000" marR="72000" marT="0" marB="0"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extLst>
                  <a:ext uri="{0D108BD9-81ED-4DB2-BD59-A6C34878D82A}">
                    <a16:rowId xmlns:a16="http://schemas.microsoft.com/office/drawing/2014/main" xmlns="" val="10003"/>
                  </a:ext>
                </a:extLst>
              </a:tr>
              <a:tr h="227002">
                <a:tc>
                  <a:txBody>
                    <a:bodyPr/>
                    <a:lstStyle/>
                    <a:p>
                      <a:pPr algn="ctr" fontAlgn="b"/>
                      <a:r>
                        <a:rPr lang="es-CO" sz="1100" b="1" i="0" u="none" strike="noStrike" dirty="0" smtClean="0">
                          <a:solidFill>
                            <a:schemeClr val="tx1"/>
                          </a:solidFill>
                          <a:effectLst/>
                          <a:latin typeface="Arial Narrow" panose="020B0606020202030204" pitchFamily="34" charset="0"/>
                        </a:rPr>
                        <a:t>CÓRDOBA</a:t>
                      </a:r>
                      <a:endParaRPr lang="es-CO" sz="1100" b="1" i="0" u="none" strike="noStrike" dirty="0">
                        <a:solidFill>
                          <a:schemeClr val="tx1"/>
                        </a:solidFill>
                        <a:effectLst/>
                        <a:latin typeface="Arial Narrow" panose="020B0606020202030204" pitchFamily="34" charset="0"/>
                      </a:endParaRPr>
                    </a:p>
                  </a:txBody>
                  <a:tcPr marL="9525" marR="9525" marT="9525" marB="0" anchor="ctr" anchorCtr="1">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tc>
                  <a:txBody>
                    <a:bodyPr/>
                    <a:lstStyle/>
                    <a:p>
                      <a:pPr marL="0" marR="0" indent="0" algn="just" defTabSz="648035" rtl="0" eaLnBrk="1" fontAlgn="b" latinLnBrk="0" hangingPunct="1">
                        <a:lnSpc>
                          <a:spcPct val="100000"/>
                        </a:lnSpc>
                        <a:spcBef>
                          <a:spcPts val="0"/>
                        </a:spcBef>
                        <a:spcAft>
                          <a:spcPts val="0"/>
                        </a:spcAft>
                        <a:buClrTx/>
                        <a:buSzTx/>
                        <a:buFontTx/>
                        <a:buNone/>
                        <a:tabLst/>
                        <a:defRPr/>
                      </a:pPr>
                      <a:r>
                        <a:rPr lang="es-CO" sz="1100" b="0" i="0" u="none" strike="noStrike" dirty="0" smtClean="0">
                          <a:solidFill>
                            <a:srgbClr val="000000"/>
                          </a:solidFill>
                          <a:effectLst/>
                          <a:latin typeface="Arial Narrow" panose="020B0606020202030204" pitchFamily="34" charset="0"/>
                        </a:rPr>
                        <a:t>Ayapel (35.2),</a:t>
                      </a:r>
                      <a:r>
                        <a:rPr lang="es-CO" sz="1100" b="0" i="0" u="none" strike="noStrike" baseline="0" dirty="0" smtClean="0">
                          <a:solidFill>
                            <a:srgbClr val="000000"/>
                          </a:solidFill>
                          <a:effectLst/>
                          <a:latin typeface="Arial Narrow" panose="020B0606020202030204" pitchFamily="34" charset="0"/>
                        </a:rPr>
                        <a:t> Montería (35.0).</a:t>
                      </a:r>
                      <a:endParaRPr lang="es-CO" sz="1100" b="0" i="0" u="none" strike="noStrike" dirty="0" smtClean="0">
                        <a:solidFill>
                          <a:srgbClr val="000000"/>
                        </a:solidFill>
                        <a:effectLst/>
                        <a:latin typeface="Arial Narrow" panose="020B0606020202030204" pitchFamily="34" charset="0"/>
                      </a:endParaRPr>
                    </a:p>
                  </a:txBody>
                  <a:tcPr marL="72000" marR="72000" marT="0" marB="0"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extLst>
                  <a:ext uri="{0D108BD9-81ED-4DB2-BD59-A6C34878D82A}">
                    <a16:rowId xmlns:a16="http://schemas.microsoft.com/office/drawing/2014/main" xmlns="" val="10004"/>
                  </a:ext>
                </a:extLst>
              </a:tr>
              <a:tr h="227002">
                <a:tc>
                  <a:txBody>
                    <a:bodyPr/>
                    <a:lstStyle/>
                    <a:p>
                      <a:pPr algn="ctr" fontAlgn="b"/>
                      <a:r>
                        <a:rPr lang="es-CO" sz="1100" b="1" i="0" u="none" strike="noStrike" dirty="0" smtClean="0">
                          <a:solidFill>
                            <a:schemeClr val="tx1"/>
                          </a:solidFill>
                          <a:effectLst/>
                          <a:latin typeface="Arial Narrow" panose="020B0606020202030204" pitchFamily="34" charset="0"/>
                        </a:rPr>
                        <a:t>LA GUAJIRA</a:t>
                      </a:r>
                      <a:endParaRPr lang="es-CO" sz="1100" b="1" i="0" u="none" strike="noStrike" dirty="0">
                        <a:solidFill>
                          <a:schemeClr val="tx1"/>
                        </a:solidFill>
                        <a:effectLst/>
                        <a:latin typeface="Arial Narrow" panose="020B0606020202030204" pitchFamily="34" charset="0"/>
                      </a:endParaRPr>
                    </a:p>
                  </a:txBody>
                  <a:tcPr marL="9525" marR="9525" marT="9525" marB="0" anchor="ctr" anchorCtr="1">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tc>
                  <a:txBody>
                    <a:bodyPr/>
                    <a:lstStyle/>
                    <a:p>
                      <a:pPr marL="0" marR="0" indent="0" algn="just" defTabSz="648035" rtl="0" eaLnBrk="1" fontAlgn="b" latinLnBrk="0" hangingPunct="1">
                        <a:lnSpc>
                          <a:spcPct val="100000"/>
                        </a:lnSpc>
                        <a:spcBef>
                          <a:spcPts val="0"/>
                        </a:spcBef>
                        <a:spcAft>
                          <a:spcPts val="0"/>
                        </a:spcAft>
                        <a:buClrTx/>
                        <a:buSzTx/>
                        <a:buFontTx/>
                        <a:buNone/>
                        <a:tabLst/>
                        <a:defRPr/>
                      </a:pPr>
                      <a:r>
                        <a:rPr lang="es-CO" sz="1100" b="1" i="0" u="none" strike="noStrike" dirty="0" smtClean="0">
                          <a:solidFill>
                            <a:srgbClr val="000000"/>
                          </a:solidFill>
                          <a:effectLst/>
                          <a:latin typeface="Arial Narrow" panose="020B0606020202030204" pitchFamily="34" charset="0"/>
                        </a:rPr>
                        <a:t>Manaure (38.2)</a:t>
                      </a:r>
                      <a:r>
                        <a:rPr lang="es-CO" sz="1100" b="0" i="0" u="none" strike="noStrike" dirty="0" smtClean="0">
                          <a:solidFill>
                            <a:srgbClr val="000000"/>
                          </a:solidFill>
                          <a:effectLst/>
                          <a:latin typeface="Arial Narrow" panose="020B0606020202030204" pitchFamily="34" charset="0"/>
                        </a:rPr>
                        <a:t>,</a:t>
                      </a:r>
                      <a:r>
                        <a:rPr lang="es-CO" sz="1100" b="0" i="0" u="none" strike="noStrike" baseline="0" dirty="0" smtClean="0">
                          <a:solidFill>
                            <a:srgbClr val="000000"/>
                          </a:solidFill>
                          <a:effectLst/>
                          <a:latin typeface="Arial Narrow" panose="020B0606020202030204" pitchFamily="34" charset="0"/>
                        </a:rPr>
                        <a:t> Riohacha (35.7), Uribia (35.0).</a:t>
                      </a:r>
                      <a:endParaRPr lang="es-CO" sz="1100" b="0" i="0" u="none" strike="noStrike" dirty="0" smtClean="0">
                        <a:solidFill>
                          <a:srgbClr val="000000"/>
                        </a:solidFill>
                        <a:effectLst/>
                        <a:latin typeface="Arial Narrow" panose="020B0606020202030204" pitchFamily="34" charset="0"/>
                      </a:endParaRPr>
                    </a:p>
                  </a:txBody>
                  <a:tcPr marL="72000" marR="72000" marT="0" marB="0"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extLst>
                  <a:ext uri="{0D108BD9-81ED-4DB2-BD59-A6C34878D82A}">
                    <a16:rowId xmlns:a16="http://schemas.microsoft.com/office/drawing/2014/main" xmlns="" val="10007"/>
                  </a:ext>
                </a:extLst>
              </a:tr>
              <a:tr h="227002">
                <a:tc>
                  <a:txBody>
                    <a:bodyPr/>
                    <a:lstStyle/>
                    <a:p>
                      <a:pPr algn="ctr" fontAlgn="b"/>
                      <a:r>
                        <a:rPr lang="es-CO" sz="1100" b="1" i="0" u="none" strike="noStrike" dirty="0" smtClean="0">
                          <a:solidFill>
                            <a:schemeClr val="tx1"/>
                          </a:solidFill>
                          <a:effectLst/>
                          <a:latin typeface="Arial Narrow" panose="020B0606020202030204" pitchFamily="34" charset="0"/>
                        </a:rPr>
                        <a:t>MAGDALENA</a:t>
                      </a:r>
                      <a:endParaRPr lang="es-CO" sz="1100" b="1" i="0" u="none" strike="noStrike" dirty="0">
                        <a:solidFill>
                          <a:schemeClr val="tx1"/>
                        </a:solidFill>
                        <a:effectLst/>
                        <a:latin typeface="Arial Narrow" panose="020B0606020202030204" pitchFamily="34" charset="0"/>
                      </a:endParaRPr>
                    </a:p>
                  </a:txBody>
                  <a:tcPr marL="9525" marR="9525" marT="9525" marB="0" anchor="ctr" anchorCtr="1">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tc>
                  <a:txBody>
                    <a:bodyPr/>
                    <a:lstStyle/>
                    <a:p>
                      <a:pPr marL="0" marR="0" indent="0" algn="just" defTabSz="648035" rtl="0" eaLnBrk="1" fontAlgn="b" latinLnBrk="0" hangingPunct="1">
                        <a:lnSpc>
                          <a:spcPct val="100000"/>
                        </a:lnSpc>
                        <a:spcBef>
                          <a:spcPts val="0"/>
                        </a:spcBef>
                        <a:spcAft>
                          <a:spcPts val="0"/>
                        </a:spcAft>
                        <a:buClrTx/>
                        <a:buSzTx/>
                        <a:buFontTx/>
                        <a:buNone/>
                        <a:tabLst/>
                        <a:defRPr/>
                      </a:pPr>
                      <a:r>
                        <a:rPr lang="es-CO" sz="1100" b="0" i="0" u="none" strike="noStrike" dirty="0" smtClean="0">
                          <a:solidFill>
                            <a:srgbClr val="000000"/>
                          </a:solidFill>
                          <a:effectLst/>
                          <a:latin typeface="Arial Narrow" panose="020B0606020202030204" pitchFamily="34" charset="0"/>
                        </a:rPr>
                        <a:t>Santa Marta (35.0).</a:t>
                      </a:r>
                      <a:endParaRPr lang="es-CO" sz="1100" b="0" i="0" u="none" strike="noStrike" dirty="0" smtClean="0">
                        <a:solidFill>
                          <a:srgbClr val="000000"/>
                        </a:solidFill>
                        <a:effectLst/>
                        <a:latin typeface="Arial Narrow" panose="020B0606020202030204" pitchFamily="34" charset="0"/>
                      </a:endParaRPr>
                    </a:p>
                  </a:txBody>
                  <a:tcPr marL="72000" marR="72000" marT="0" marB="0"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extLst>
                  <a:ext uri="{0D108BD9-81ED-4DB2-BD59-A6C34878D82A}">
                    <a16:rowId xmlns:a16="http://schemas.microsoft.com/office/drawing/2014/main" xmlns="" val="3462153418"/>
                  </a:ext>
                </a:extLst>
              </a:tr>
              <a:tr h="227002">
                <a:tc>
                  <a:txBody>
                    <a:bodyPr/>
                    <a:lstStyle/>
                    <a:p>
                      <a:pPr algn="ctr" fontAlgn="b"/>
                      <a:r>
                        <a:rPr lang="es-CO" sz="1100" b="1" i="0" u="none" strike="noStrike" dirty="0" smtClean="0">
                          <a:solidFill>
                            <a:schemeClr val="tx1"/>
                          </a:solidFill>
                          <a:effectLst/>
                          <a:latin typeface="Arial Narrow" panose="020B0606020202030204" pitchFamily="34" charset="0"/>
                        </a:rPr>
                        <a:t>SANTANDER</a:t>
                      </a:r>
                      <a:endParaRPr lang="es-CO" sz="1100" b="1" i="0" u="none" strike="noStrike" dirty="0">
                        <a:solidFill>
                          <a:schemeClr val="tx1"/>
                        </a:solidFill>
                        <a:effectLst/>
                        <a:latin typeface="Arial Narrow" panose="020B0606020202030204" pitchFamily="34" charset="0"/>
                      </a:endParaRPr>
                    </a:p>
                  </a:txBody>
                  <a:tcPr marL="9525" marR="9525" marT="9525" marB="0" anchor="ctr" anchorCtr="1">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tc>
                  <a:txBody>
                    <a:bodyPr/>
                    <a:lstStyle/>
                    <a:p>
                      <a:pPr marL="0" marR="0" indent="0" algn="just" defTabSz="648035" rtl="0" eaLnBrk="1" fontAlgn="b" latinLnBrk="0" hangingPunct="1">
                        <a:lnSpc>
                          <a:spcPct val="100000"/>
                        </a:lnSpc>
                        <a:spcBef>
                          <a:spcPts val="0"/>
                        </a:spcBef>
                        <a:spcAft>
                          <a:spcPts val="0"/>
                        </a:spcAft>
                        <a:buClrTx/>
                        <a:buSzTx/>
                        <a:buFontTx/>
                        <a:buNone/>
                        <a:tabLst/>
                        <a:defRPr/>
                      </a:pPr>
                      <a:r>
                        <a:rPr lang="es-CO" sz="1100" b="0" i="0" u="none" strike="noStrike" dirty="0" smtClean="0">
                          <a:solidFill>
                            <a:srgbClr val="000000"/>
                          </a:solidFill>
                          <a:effectLst/>
                          <a:latin typeface="Arial Narrow" panose="020B0606020202030204" pitchFamily="34" charset="0"/>
                        </a:rPr>
                        <a:t>Puerto Parra (35.6)</a:t>
                      </a:r>
                      <a:endParaRPr lang="es-CO" sz="1100" b="0" i="0" u="none" strike="noStrike" dirty="0" smtClean="0">
                        <a:solidFill>
                          <a:srgbClr val="000000"/>
                        </a:solidFill>
                        <a:effectLst/>
                        <a:latin typeface="Arial Narrow" panose="020B0606020202030204" pitchFamily="34" charset="0"/>
                      </a:endParaRPr>
                    </a:p>
                  </a:txBody>
                  <a:tcPr marL="72000" marR="72000" marT="0" marB="0"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extLst>
                  <a:ext uri="{0D108BD9-81ED-4DB2-BD59-A6C34878D82A}">
                    <a16:rowId xmlns:a16="http://schemas.microsoft.com/office/drawing/2014/main" xmlns="" val="1733184325"/>
                  </a:ext>
                </a:extLst>
              </a:tr>
              <a:tr h="227002">
                <a:tc>
                  <a:txBody>
                    <a:bodyPr/>
                    <a:lstStyle/>
                    <a:p>
                      <a:pPr algn="ctr" fontAlgn="b"/>
                      <a:r>
                        <a:rPr lang="es-CO" sz="1100" b="1" i="0" u="none" strike="noStrike" dirty="0" smtClean="0">
                          <a:solidFill>
                            <a:schemeClr val="tx1"/>
                          </a:solidFill>
                          <a:effectLst/>
                          <a:latin typeface="Arial Narrow" panose="020B0606020202030204" pitchFamily="34" charset="0"/>
                        </a:rPr>
                        <a:t>TOLIMA</a:t>
                      </a:r>
                      <a:endParaRPr lang="es-CO" sz="1100" b="1" i="0" u="none" strike="noStrike" dirty="0">
                        <a:solidFill>
                          <a:schemeClr val="tx1"/>
                        </a:solidFill>
                        <a:effectLst/>
                        <a:latin typeface="Arial Narrow" panose="020B0606020202030204" pitchFamily="34" charset="0"/>
                      </a:endParaRPr>
                    </a:p>
                  </a:txBody>
                  <a:tcPr marL="9525" marR="9525" marT="9525" marB="0" anchor="ctr" anchorCtr="1">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tc>
                  <a:txBody>
                    <a:bodyPr/>
                    <a:lstStyle/>
                    <a:p>
                      <a:pPr marL="0" marR="0" indent="0" algn="just" defTabSz="648035" rtl="0" eaLnBrk="1" fontAlgn="b" latinLnBrk="0" hangingPunct="1">
                        <a:lnSpc>
                          <a:spcPct val="100000"/>
                        </a:lnSpc>
                        <a:spcBef>
                          <a:spcPts val="0"/>
                        </a:spcBef>
                        <a:spcAft>
                          <a:spcPts val="0"/>
                        </a:spcAft>
                        <a:buClrTx/>
                        <a:buSzTx/>
                        <a:buFontTx/>
                        <a:buNone/>
                        <a:tabLst/>
                        <a:defRPr/>
                      </a:pPr>
                      <a:r>
                        <a:rPr lang="es-CO" sz="1100" b="0" i="0" u="none" strike="noStrike" dirty="0" smtClean="0">
                          <a:solidFill>
                            <a:srgbClr val="000000"/>
                          </a:solidFill>
                          <a:effectLst/>
                          <a:latin typeface="Arial Narrow" panose="020B0606020202030204" pitchFamily="34" charset="0"/>
                        </a:rPr>
                        <a:t>Ambalema (35.0).</a:t>
                      </a:r>
                      <a:endParaRPr lang="es-CO" sz="1100" b="0" i="0" u="none" strike="noStrike" dirty="0" smtClean="0">
                        <a:solidFill>
                          <a:srgbClr val="000000"/>
                        </a:solidFill>
                        <a:effectLst/>
                        <a:latin typeface="Arial Narrow" panose="020B0606020202030204" pitchFamily="34" charset="0"/>
                      </a:endParaRPr>
                    </a:p>
                  </a:txBody>
                  <a:tcPr marL="72000" marR="72000" marT="0" marB="0"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extLst>
                  <a:ext uri="{0D108BD9-81ED-4DB2-BD59-A6C34878D82A}">
                    <a16:rowId xmlns:a16="http://schemas.microsoft.com/office/drawing/2014/main" xmlns="" val="2822918684"/>
                  </a:ext>
                </a:extLst>
              </a:tr>
            </a:tbl>
          </a:graphicData>
        </a:graphic>
      </p:graphicFrame>
      <p:sp>
        <p:nvSpPr>
          <p:cNvPr id="10" name="CuadroTexto 9"/>
          <p:cNvSpPr txBox="1"/>
          <p:nvPr/>
        </p:nvSpPr>
        <p:spPr>
          <a:xfrm>
            <a:off x="358043" y="1683816"/>
            <a:ext cx="5760000" cy="584775"/>
          </a:xfrm>
          <a:prstGeom prst="rect">
            <a:avLst/>
          </a:prstGeom>
          <a:solidFill>
            <a:schemeClr val="bg1">
              <a:alpha val="90000"/>
            </a:schemeClr>
          </a:solidFill>
        </p:spPr>
        <p:txBody>
          <a:bodyPr wrap="square" rtlCol="0">
            <a:spAutoFit/>
          </a:bodyPr>
          <a:lstStyle/>
          <a:p>
            <a:pPr algn="just"/>
            <a:r>
              <a:rPr lang="es-CO" sz="800" dirty="0">
                <a:latin typeface="Arial Narrow" panose="020B0606020202030204" pitchFamily="34" charset="0"/>
                <a:cs typeface="Arial" panose="020B0604020202020204" pitchFamily="34" charset="0"/>
              </a:rPr>
              <a:t>Se aclara que las temperaturas indicadas en los municipios, realmente corresponden a aquellos puntos en los cuales el IDEAM tiene estaciones de monitoreo, pero no necesariamente quiere decir que el dato corresponda a las temperaturas que se presentaron directamente sobre el casco urbano en donde se concentra la mayor población. En ocasiones la estación sobre la cual se destaca el mayor valor de temperatura, a pesar de pertenecer al municipio, puede quedar alejada del centro poblado principal. </a:t>
            </a:r>
          </a:p>
        </p:txBody>
      </p:sp>
    </p:spTree>
    <p:extLst>
      <p:ext uri="{BB962C8B-B14F-4D97-AF65-F5344CB8AC3E}">
        <p14:creationId xmlns:p14="http://schemas.microsoft.com/office/powerpoint/2010/main" val="26619530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p:cNvSpPr txBox="1"/>
          <p:nvPr/>
        </p:nvSpPr>
        <p:spPr>
          <a:xfrm>
            <a:off x="855087" y="727832"/>
            <a:ext cx="4815000" cy="292388"/>
          </a:xfrm>
          <a:prstGeom prst="rect">
            <a:avLst/>
          </a:prstGeom>
          <a:noFill/>
        </p:spPr>
        <p:txBody>
          <a:bodyPr wrap="square" rtlCol="0">
            <a:spAutoFit/>
          </a:bodyPr>
          <a:lstStyle/>
          <a:p>
            <a:pPr algn="ctr"/>
            <a:r>
              <a:rPr lang="es-CO" sz="1300" b="1" dirty="0" smtClean="0">
                <a:solidFill>
                  <a:schemeClr val="accent1">
                    <a:lumMod val="75000"/>
                  </a:schemeClr>
                </a:solidFill>
                <a:latin typeface="Arial Narrow" panose="020B0606020202030204" pitchFamily="34" charset="0"/>
                <a:cs typeface="Arial" panose="020B0604020202020204" pitchFamily="34" charset="0"/>
              </a:rPr>
              <a:t>Viernes 02 y sábado 03 de junio de 2017</a:t>
            </a:r>
            <a:endParaRPr lang="es-CO" sz="1300" b="1" dirty="0">
              <a:solidFill>
                <a:schemeClr val="accent1">
                  <a:lumMod val="75000"/>
                </a:schemeClr>
              </a:solidFill>
              <a:latin typeface="Arial Narrow" panose="020B0606020202030204" pitchFamily="34" charset="0"/>
              <a:cs typeface="Arial" panose="020B0604020202020204" pitchFamily="34" charset="0"/>
            </a:endParaRPr>
          </a:p>
        </p:txBody>
      </p:sp>
      <p:graphicFrame>
        <p:nvGraphicFramePr>
          <p:cNvPr id="5" name="Tabla 4"/>
          <p:cNvGraphicFramePr>
            <a:graphicFrameLocks noGrp="1"/>
          </p:cNvGraphicFramePr>
          <p:nvPr>
            <p:extLst>
              <p:ext uri="{D42A27DB-BD31-4B8C-83A1-F6EECF244321}">
                <p14:modId xmlns:p14="http://schemas.microsoft.com/office/powerpoint/2010/main" val="4001529171"/>
              </p:ext>
            </p:extLst>
          </p:nvPr>
        </p:nvGraphicFramePr>
        <p:xfrm>
          <a:off x="90087" y="1174555"/>
          <a:ext cx="6300000" cy="4594620"/>
        </p:xfrm>
        <a:graphic>
          <a:graphicData uri="http://schemas.openxmlformats.org/drawingml/2006/table">
            <a:tbl>
              <a:tblPr firstRow="1" firstCol="1" bandRow="1">
                <a:tableStyleId>{BC89EF96-8CEA-46FF-86C4-4CE0E7609802}</a:tableStyleId>
              </a:tblPr>
              <a:tblGrid>
                <a:gridCol w="1178417">
                  <a:extLst>
                    <a:ext uri="{9D8B030D-6E8A-4147-A177-3AD203B41FA5}">
                      <a16:colId xmlns:a16="http://schemas.microsoft.com/office/drawing/2014/main" xmlns="" val="20000"/>
                    </a:ext>
                  </a:extLst>
                </a:gridCol>
                <a:gridCol w="5121583">
                  <a:extLst>
                    <a:ext uri="{9D8B030D-6E8A-4147-A177-3AD203B41FA5}">
                      <a16:colId xmlns:a16="http://schemas.microsoft.com/office/drawing/2014/main" xmlns="" val="20001"/>
                    </a:ext>
                  </a:extLst>
                </a:gridCol>
              </a:tblGrid>
              <a:tr h="261281">
                <a:tc>
                  <a:txBody>
                    <a:bodyPr/>
                    <a:lstStyle/>
                    <a:p>
                      <a:pPr algn="l">
                        <a:spcAft>
                          <a:spcPts val="0"/>
                        </a:spcAft>
                      </a:pPr>
                      <a:r>
                        <a:rPr lang="es-CO" sz="1300" dirty="0" smtClean="0">
                          <a:solidFill>
                            <a:schemeClr val="bg1"/>
                          </a:solidFill>
                          <a:effectLst>
                            <a:outerShdw blurRad="38100" dist="38100" dir="2700000" algn="tl">
                              <a:srgbClr val="000000">
                                <a:alpha val="43137"/>
                              </a:srgbClr>
                            </a:outerShdw>
                          </a:effectLst>
                          <a:latin typeface="Arial Narrow" panose="020B0606020202030204" pitchFamily="34" charset="0"/>
                        </a:rPr>
                        <a:t>REGIÓN</a:t>
                      </a:r>
                      <a:endParaRPr lang="es-CO" sz="1300" dirty="0">
                        <a:solidFill>
                          <a:schemeClr val="bg1"/>
                        </a:solidFill>
                        <a:effectLst>
                          <a:outerShdw blurRad="38100" dist="38100" dir="2700000" algn="tl">
                            <a:srgbClr val="000000">
                              <a:alpha val="43137"/>
                            </a:srgbClr>
                          </a:outerShdw>
                        </a:effectLst>
                        <a:latin typeface="Arial Narrow" panose="020B0606020202030204" pitchFamily="34" charset="0"/>
                        <a:ea typeface="Times New Roman" panose="02020603050405020304" pitchFamily="18" charset="0"/>
                      </a:endParaRPr>
                    </a:p>
                  </a:txBody>
                  <a:tcPr marL="54000" marR="54000" marT="54000" marB="54000" anchor="ctr" anchorCtr="1">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solidFill>
                      <a:srgbClr val="006EB6"/>
                    </a:solidFill>
                  </a:tcPr>
                </a:tc>
                <a:tc>
                  <a:txBody>
                    <a:bodyPr/>
                    <a:lstStyle/>
                    <a:p>
                      <a:pPr algn="l">
                        <a:spcAft>
                          <a:spcPts val="0"/>
                        </a:spcAft>
                      </a:pPr>
                      <a:r>
                        <a:rPr lang="es-CO" sz="1300" dirty="0">
                          <a:solidFill>
                            <a:schemeClr val="bg1"/>
                          </a:solidFill>
                          <a:effectLst>
                            <a:outerShdw blurRad="38100" dist="38100" dir="2700000" algn="tl">
                              <a:srgbClr val="000000">
                                <a:alpha val="43137"/>
                              </a:srgbClr>
                            </a:outerShdw>
                          </a:effectLst>
                          <a:latin typeface="Arial Narrow" panose="020B0606020202030204" pitchFamily="34" charset="0"/>
                        </a:rPr>
                        <a:t>PRONÓSTICO</a:t>
                      </a:r>
                      <a:endParaRPr lang="es-CO" sz="1300" dirty="0">
                        <a:solidFill>
                          <a:schemeClr val="bg1"/>
                        </a:solidFill>
                        <a:effectLst>
                          <a:outerShdw blurRad="38100" dist="38100" dir="2700000" algn="tl">
                            <a:srgbClr val="000000">
                              <a:alpha val="43137"/>
                            </a:srgbClr>
                          </a:outerShdw>
                        </a:effectLst>
                        <a:latin typeface="Arial Narrow" panose="020B0606020202030204" pitchFamily="34" charset="0"/>
                        <a:ea typeface="Times New Roman" panose="02020603050405020304" pitchFamily="18" charset="0"/>
                      </a:endParaRPr>
                    </a:p>
                  </a:txBody>
                  <a:tcPr marL="54000" marR="54000" marT="54000" marB="54000" anchor="ctr" anchorCtr="1">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solidFill>
                      <a:srgbClr val="006EB6"/>
                    </a:solidFill>
                  </a:tcPr>
                </a:tc>
                <a:extLst>
                  <a:ext uri="{0D108BD9-81ED-4DB2-BD59-A6C34878D82A}">
                    <a16:rowId xmlns:a16="http://schemas.microsoft.com/office/drawing/2014/main" xmlns="" val="10000"/>
                  </a:ext>
                </a:extLst>
              </a:tr>
              <a:tr h="879711">
                <a:tc>
                  <a:txBody>
                    <a:bodyPr/>
                    <a:lstStyle/>
                    <a:p>
                      <a:pPr algn="ctr">
                        <a:spcAft>
                          <a:spcPts val="0"/>
                        </a:spcAft>
                      </a:pPr>
                      <a:r>
                        <a:rPr lang="es-CO" sz="1100" spc="0" baseline="0" dirty="0">
                          <a:effectLst/>
                          <a:latin typeface="Arial Narrow" panose="020B0606020202030204" pitchFamily="34" charset="0"/>
                        </a:rPr>
                        <a:t>SABANA </a:t>
                      </a:r>
                      <a:r>
                        <a:rPr lang="es-CO" sz="1100" spc="0" baseline="0" dirty="0" smtClean="0">
                          <a:effectLst/>
                          <a:latin typeface="Arial Narrow" panose="020B0606020202030204" pitchFamily="34" charset="0"/>
                        </a:rPr>
                        <a:t>DE</a:t>
                      </a:r>
                    </a:p>
                    <a:p>
                      <a:pPr algn="ctr">
                        <a:spcAft>
                          <a:spcPts val="0"/>
                        </a:spcAft>
                      </a:pPr>
                      <a:r>
                        <a:rPr lang="es-CO" sz="1100" spc="0" baseline="0" dirty="0" smtClean="0">
                          <a:effectLst/>
                          <a:latin typeface="Arial Narrow" panose="020B0606020202030204" pitchFamily="34" charset="0"/>
                        </a:rPr>
                        <a:t>BOGOTÁ</a:t>
                      </a:r>
                      <a:endParaRPr lang="es-CO" sz="1100" spc="0" baseline="0" dirty="0">
                        <a:effectLst/>
                        <a:latin typeface="Arial Narrow" panose="020B0606020202030204" pitchFamily="34" charset="0"/>
                        <a:ea typeface="Times New Roman" panose="02020603050405020304" pitchFamily="18" charset="0"/>
                      </a:endParaRPr>
                    </a:p>
                  </a:txBody>
                  <a:tcPr marL="54000" marR="54000" marT="54000" marB="54000" anchor="ctr" anchorCtr="1">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tcPr>
                </a:tc>
                <a:tc>
                  <a:txBody>
                    <a:bodyPr/>
                    <a:lstStyle/>
                    <a:p>
                      <a:pPr algn="just">
                        <a:spcBef>
                          <a:spcPts val="0"/>
                        </a:spcBef>
                        <a:spcAft>
                          <a:spcPts val="0"/>
                        </a:spcAft>
                      </a:pPr>
                      <a:r>
                        <a:rPr lang="es-CO" sz="1050" b="1" spc="0" baseline="0" dirty="0" smtClean="0">
                          <a:effectLst/>
                          <a:latin typeface="Arial Narrow" panose="020B0606020202030204" pitchFamily="34" charset="0"/>
                          <a:ea typeface="Calibri" panose="020F0502020204030204" pitchFamily="34" charset="0"/>
                          <a:cs typeface="Arial" panose="020B0604020202020204" pitchFamily="34" charset="0"/>
                        </a:rPr>
                        <a:t>VIERNES. </a:t>
                      </a:r>
                      <a:r>
                        <a:rPr lang="es-CO" sz="1050" b="0" spc="0" baseline="0" dirty="0" smtClean="0">
                          <a:effectLst/>
                          <a:latin typeface="Arial Narrow" panose="020B0606020202030204" pitchFamily="34" charset="0"/>
                          <a:ea typeface="Calibri" panose="020F0502020204030204" pitchFamily="34" charset="0"/>
                          <a:cs typeface="Arial" panose="020B0604020202020204" pitchFamily="34" charset="0"/>
                        </a:rPr>
                        <a:t>En horas de la mañana se prevé cielo parcialmente cubierto con predominio de tiempo seco e intervalos de sol. Para las horas de la tarde se estima cielo entre parcial y mayormente cubierto con probabilidad de lloviznas de corta duración en zonas localizadas al oriente y occidente del área. En el resto de la zona se prevé tiempo seco. En la noche se pronostica cielo parcialmente cubierto con tiempo seco.</a:t>
                      </a:r>
                    </a:p>
                    <a:p>
                      <a:pPr algn="just">
                        <a:spcBef>
                          <a:spcPts val="0"/>
                        </a:spcBef>
                        <a:spcAft>
                          <a:spcPts val="0"/>
                        </a:spcAft>
                      </a:pPr>
                      <a:r>
                        <a:rPr lang="es-CO" sz="1050" b="1" spc="0" baseline="0" dirty="0" smtClean="0">
                          <a:effectLst/>
                          <a:latin typeface="Arial Narrow" panose="020B0606020202030204" pitchFamily="34" charset="0"/>
                          <a:ea typeface="Calibri" panose="020F0502020204030204" pitchFamily="34" charset="0"/>
                          <a:cs typeface="Arial" panose="020B0604020202020204" pitchFamily="34" charset="0"/>
                        </a:rPr>
                        <a:t>SÁBADO. </a:t>
                      </a:r>
                      <a:r>
                        <a:rPr lang="es-CO" sz="1050" b="0" spc="0" baseline="0" dirty="0" smtClean="0">
                          <a:effectLst/>
                          <a:latin typeface="Arial Narrow" panose="020B0606020202030204" pitchFamily="34" charset="0"/>
                          <a:ea typeface="Calibri" panose="020F0502020204030204" pitchFamily="34" charset="0"/>
                          <a:cs typeface="Arial" panose="020B0604020202020204" pitchFamily="34" charset="0"/>
                        </a:rPr>
                        <a:t>La jornada mantendrá nubosidad variada con predominio de tiempo seco. </a:t>
                      </a:r>
                    </a:p>
                  </a:txBody>
                  <a:tcPr marL="72000" marR="72000" marT="36000" marB="36000" anchor="ctr" anchorCtr="1">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tcPr>
                </a:tc>
                <a:extLst>
                  <a:ext uri="{0D108BD9-81ED-4DB2-BD59-A6C34878D82A}">
                    <a16:rowId xmlns:a16="http://schemas.microsoft.com/office/drawing/2014/main" xmlns="" val="10001"/>
                  </a:ext>
                </a:extLst>
              </a:tr>
              <a:tr h="1425273">
                <a:tc>
                  <a:txBody>
                    <a:bodyPr/>
                    <a:lstStyle/>
                    <a:p>
                      <a:pPr algn="ctr">
                        <a:spcAft>
                          <a:spcPts val="0"/>
                        </a:spcAft>
                      </a:pPr>
                      <a:r>
                        <a:rPr lang="es-CO" sz="1100" spc="0" baseline="0" dirty="0">
                          <a:effectLst/>
                          <a:latin typeface="Arial Narrow" panose="020B0606020202030204" pitchFamily="34" charset="0"/>
                        </a:rPr>
                        <a:t>CARIBE</a:t>
                      </a:r>
                      <a:endParaRPr lang="es-CO" sz="1100" spc="0" baseline="0" dirty="0">
                        <a:effectLst/>
                        <a:latin typeface="Arial Narrow" panose="020B0606020202030204" pitchFamily="34" charset="0"/>
                        <a:ea typeface="Times New Roman" panose="02020603050405020304" pitchFamily="18" charset="0"/>
                      </a:endParaRPr>
                    </a:p>
                  </a:txBody>
                  <a:tcPr marL="54000" marR="54000" marT="54000" marB="54000" anchor="ctr" anchorCtr="1">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tcPr>
                </a:tc>
                <a:tc>
                  <a:txBody>
                    <a:bodyPr/>
                    <a:lstStyle/>
                    <a:p>
                      <a:pPr algn="just">
                        <a:spcBef>
                          <a:spcPts val="0"/>
                        </a:spcBef>
                        <a:spcAft>
                          <a:spcPts val="0"/>
                        </a:spcAft>
                      </a:pPr>
                      <a:r>
                        <a:rPr lang="es-CO" sz="1050" b="1" spc="0" baseline="0" dirty="0" smtClean="0">
                          <a:effectLst/>
                          <a:latin typeface="Arial Narrow" panose="020B0606020202030204" pitchFamily="34" charset="0"/>
                          <a:ea typeface="Calibri" panose="020F0502020204030204" pitchFamily="34" charset="0"/>
                          <a:cs typeface="Arial" panose="020B0604020202020204" pitchFamily="34" charset="0"/>
                        </a:rPr>
                        <a:t>VIERNES. </a:t>
                      </a:r>
                      <a:r>
                        <a:rPr lang="es-CO" sz="1050" b="0" spc="0" baseline="0" dirty="0" smtClean="0">
                          <a:effectLst/>
                          <a:latin typeface="Arial Narrow" panose="020B0606020202030204" pitchFamily="34" charset="0"/>
                          <a:ea typeface="Calibri" panose="020F0502020204030204" pitchFamily="34" charset="0"/>
                          <a:cs typeface="Arial" panose="020B0604020202020204" pitchFamily="34" charset="0"/>
                        </a:rPr>
                        <a:t>En horas de la mañana predominará el tiempo seco con cielo ligeramente nublado en la mayor parte de la región, mas nubosidad en cercanías a la Sierra Nevada de Santa Marta  y Urabá antioqueño; sin embargo no se descartan precipitaciones ligeras en estos sectores En horas de la tarde persistirán las condiciones de tiempo seco con cielo mayormente despejado en gran parte del área, salvo en Urabá, sur de Córdoba y Bolívar, norte de Magdalena y Cesar, donde se estiman precipitaciones entre ligeras y moderadas. En la noche se esperan precipitaciones en Urabá, sur de Córdoba y Bolívar y no se descartan en la Sierra y sus estribaciones; mientras en el resto de la región se prevé tiempo seco con cielo mayormente despejado.</a:t>
                      </a:r>
                    </a:p>
                    <a:p>
                      <a:pPr algn="just">
                        <a:spcBef>
                          <a:spcPts val="0"/>
                        </a:spcBef>
                        <a:spcAft>
                          <a:spcPts val="0"/>
                        </a:spcAft>
                      </a:pPr>
                      <a:r>
                        <a:rPr lang="es-CO" sz="1050" b="1" spc="0" baseline="0" dirty="0" smtClean="0">
                          <a:effectLst/>
                          <a:latin typeface="Arial Narrow" panose="020B0606020202030204" pitchFamily="34" charset="0"/>
                          <a:ea typeface="Calibri" panose="020F0502020204030204" pitchFamily="34" charset="0"/>
                          <a:cs typeface="Arial" panose="020B0604020202020204" pitchFamily="34" charset="0"/>
                        </a:rPr>
                        <a:t>SÁBADO. </a:t>
                      </a:r>
                      <a:r>
                        <a:rPr lang="es-CO" sz="1050" b="0" spc="0" baseline="0" dirty="0" smtClean="0">
                          <a:effectLst/>
                          <a:latin typeface="Arial Narrow" panose="020B0606020202030204" pitchFamily="34" charset="0"/>
                          <a:ea typeface="Calibri" panose="020F0502020204030204" pitchFamily="34" charset="0"/>
                          <a:cs typeface="Arial" panose="020B0604020202020204" pitchFamily="34" charset="0"/>
                        </a:rPr>
                        <a:t>La jornada con cielo entre parcial y mayormente cubierto y precipitaciones en horas de la tarde y noche, en sectores de Bolívar, Córdoba e inmediaciones de la Sierra Nevada de Santa Marta. </a:t>
                      </a:r>
                      <a:endParaRPr lang="es-CO" sz="1050" b="0" spc="0" baseline="0" dirty="0" smtClean="0">
                        <a:effectLst/>
                        <a:latin typeface="Arial Narrow" panose="020B0606020202030204" pitchFamily="34" charset="0"/>
                        <a:ea typeface="Calibri" panose="020F0502020204030204" pitchFamily="34" charset="0"/>
                        <a:cs typeface="Arial" panose="020B0604020202020204" pitchFamily="34" charset="0"/>
                      </a:endParaRPr>
                    </a:p>
                  </a:txBody>
                  <a:tcPr marL="72000" marR="72000" marT="36000" marB="36000" anchor="ctr" anchorCtr="1">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tcPr>
                </a:tc>
                <a:extLst>
                  <a:ext uri="{0D108BD9-81ED-4DB2-BD59-A6C34878D82A}">
                    <a16:rowId xmlns:a16="http://schemas.microsoft.com/office/drawing/2014/main" xmlns="" val="10002"/>
                  </a:ext>
                </a:extLst>
              </a:tr>
              <a:tr h="743321">
                <a:tc>
                  <a:txBody>
                    <a:bodyPr/>
                    <a:lstStyle/>
                    <a:p>
                      <a:pPr algn="ctr">
                        <a:spcAft>
                          <a:spcPts val="0"/>
                        </a:spcAft>
                      </a:pPr>
                      <a:r>
                        <a:rPr lang="es-CO" sz="1100" spc="0" baseline="0" dirty="0" smtClean="0">
                          <a:effectLst/>
                          <a:latin typeface="Arial Narrow" panose="020B0606020202030204" pitchFamily="34" charset="0"/>
                        </a:rPr>
                        <a:t>ARCHIPIÉLAGO DE</a:t>
                      </a:r>
                    </a:p>
                    <a:p>
                      <a:pPr algn="ctr">
                        <a:spcAft>
                          <a:spcPts val="0"/>
                        </a:spcAft>
                      </a:pPr>
                      <a:r>
                        <a:rPr lang="es-CO" sz="1100" spc="0" baseline="0" dirty="0" smtClean="0">
                          <a:effectLst/>
                          <a:latin typeface="Arial Narrow" panose="020B0606020202030204" pitchFamily="34" charset="0"/>
                        </a:rPr>
                        <a:t>SAN ANDRÉS,</a:t>
                      </a:r>
                    </a:p>
                    <a:p>
                      <a:pPr algn="ctr">
                        <a:spcAft>
                          <a:spcPts val="0"/>
                        </a:spcAft>
                      </a:pPr>
                      <a:r>
                        <a:rPr lang="es-CO" sz="1100" spc="0" baseline="0" dirty="0" smtClean="0">
                          <a:effectLst/>
                          <a:latin typeface="Arial Narrow" panose="020B0606020202030204" pitchFamily="34" charset="0"/>
                        </a:rPr>
                        <a:t>PROVIDENCIA Y</a:t>
                      </a:r>
                    </a:p>
                    <a:p>
                      <a:pPr algn="ctr">
                        <a:spcAft>
                          <a:spcPts val="0"/>
                        </a:spcAft>
                      </a:pPr>
                      <a:r>
                        <a:rPr lang="es-CO" sz="1100" spc="0" baseline="0" dirty="0" smtClean="0">
                          <a:effectLst/>
                          <a:latin typeface="Arial Narrow" panose="020B0606020202030204" pitchFamily="34" charset="0"/>
                        </a:rPr>
                        <a:t>SANTA CATALINA</a:t>
                      </a:r>
                      <a:endParaRPr lang="es-CO" sz="1100" spc="0" baseline="0" dirty="0">
                        <a:effectLst/>
                        <a:latin typeface="Arial Narrow" panose="020B0606020202030204" pitchFamily="34" charset="0"/>
                        <a:ea typeface="Times New Roman" panose="02020603050405020304" pitchFamily="18" charset="0"/>
                      </a:endParaRPr>
                    </a:p>
                  </a:txBody>
                  <a:tcPr marL="54000" marR="54000" marT="54000" marB="54000" anchor="ctr" anchorCtr="1">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tcPr>
                </a:tc>
                <a:tc>
                  <a:txBody>
                    <a:bodyPr/>
                    <a:lstStyle/>
                    <a:p>
                      <a:pPr algn="just">
                        <a:spcBef>
                          <a:spcPts val="0"/>
                        </a:spcBef>
                        <a:spcAft>
                          <a:spcPts val="0"/>
                        </a:spcAft>
                      </a:pPr>
                      <a:r>
                        <a:rPr lang="es-CO" sz="1050" b="1" spc="0" baseline="0" dirty="0" smtClean="0">
                          <a:effectLst/>
                          <a:latin typeface="Arial Narrow" panose="020B0606020202030204" pitchFamily="34" charset="0"/>
                          <a:ea typeface="Calibri" panose="020F0502020204030204" pitchFamily="34" charset="0"/>
                          <a:cs typeface="Arial" panose="020B0604020202020204" pitchFamily="34" charset="0"/>
                        </a:rPr>
                        <a:t>VIERNES. </a:t>
                      </a:r>
                      <a:r>
                        <a:rPr lang="es-CO" sz="1050" b="0" spc="0" baseline="0" dirty="0" smtClean="0">
                          <a:effectLst/>
                          <a:latin typeface="Arial Narrow" panose="020B0606020202030204" pitchFamily="34" charset="0"/>
                          <a:ea typeface="Calibri" panose="020F0502020204030204" pitchFamily="34" charset="0"/>
                          <a:cs typeface="Arial" panose="020B0604020202020204" pitchFamily="34" charset="0"/>
                        </a:rPr>
                        <a:t>Cielo parcialmente cubierto con predominio de tiempo seco en la mayor parte de la mañana, salvo en las primeras horas donde son posibles lluvias ligeras. En la tarde cielo parcialmente cubierto con predominio de tiempo seco. Durante la noche prevalecerán las condiciones de tiempo seco con cielo parcialmente cubierto.</a:t>
                      </a:r>
                    </a:p>
                    <a:p>
                      <a:pPr algn="just">
                        <a:spcBef>
                          <a:spcPts val="0"/>
                        </a:spcBef>
                        <a:spcAft>
                          <a:spcPts val="0"/>
                        </a:spcAft>
                      </a:pPr>
                      <a:r>
                        <a:rPr lang="es-CO" sz="1050" b="1" spc="0" baseline="0" dirty="0" smtClean="0">
                          <a:effectLst/>
                          <a:latin typeface="Arial Narrow" panose="020B0606020202030204" pitchFamily="34" charset="0"/>
                          <a:ea typeface="Calibri" panose="020F0502020204030204" pitchFamily="34" charset="0"/>
                          <a:cs typeface="Arial" panose="020B0604020202020204" pitchFamily="34" charset="0"/>
                        </a:rPr>
                        <a:t>SÁBADO. </a:t>
                      </a:r>
                      <a:r>
                        <a:rPr lang="es-CO" sz="1050" b="0" spc="0" baseline="0" dirty="0" smtClean="0">
                          <a:effectLst/>
                          <a:latin typeface="Arial Narrow" panose="020B0606020202030204" pitchFamily="34" charset="0"/>
                          <a:ea typeface="Calibri" panose="020F0502020204030204" pitchFamily="34" charset="0"/>
                          <a:cs typeface="Arial" panose="020B0604020202020204" pitchFamily="34" charset="0"/>
                        </a:rPr>
                        <a:t>A  lo largo de la jornada se pronostica cielo parcialmente cubierto con tiempo seco.</a:t>
                      </a:r>
                    </a:p>
                  </a:txBody>
                  <a:tcPr marL="72000" marR="72000" marT="36000" marB="36000" anchor="ctr" anchorCtr="1">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tcPr>
                </a:tc>
                <a:extLst>
                  <a:ext uri="{0D108BD9-81ED-4DB2-BD59-A6C34878D82A}">
                    <a16:rowId xmlns:a16="http://schemas.microsoft.com/office/drawing/2014/main" xmlns="" val="10003"/>
                  </a:ext>
                </a:extLst>
              </a:tr>
              <a:tr h="566533">
                <a:tc>
                  <a:txBody>
                    <a:bodyPr/>
                    <a:lstStyle/>
                    <a:p>
                      <a:pPr algn="ctr">
                        <a:spcAft>
                          <a:spcPts val="0"/>
                        </a:spcAft>
                      </a:pPr>
                      <a:r>
                        <a:rPr lang="es-CO" sz="1100" spc="0" baseline="0" dirty="0">
                          <a:effectLst/>
                          <a:latin typeface="Arial Narrow" panose="020B0606020202030204" pitchFamily="34" charset="0"/>
                        </a:rPr>
                        <a:t>MAR CARIBE</a:t>
                      </a:r>
                      <a:endParaRPr lang="es-CO" sz="1100" spc="0" baseline="0" dirty="0">
                        <a:effectLst/>
                        <a:latin typeface="Arial Narrow" panose="020B0606020202030204" pitchFamily="34" charset="0"/>
                        <a:ea typeface="Times New Roman" panose="02020603050405020304" pitchFamily="18" charset="0"/>
                      </a:endParaRPr>
                    </a:p>
                  </a:txBody>
                  <a:tcPr marL="54000" marR="54000" marT="54000" marB="54000" anchor="ctr" anchorCtr="1">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tcPr>
                </a:tc>
                <a:tc>
                  <a:txBody>
                    <a:bodyPr/>
                    <a:lstStyle/>
                    <a:p>
                      <a:pPr algn="just">
                        <a:spcBef>
                          <a:spcPts val="0"/>
                        </a:spcBef>
                        <a:spcAft>
                          <a:spcPts val="0"/>
                        </a:spcAft>
                      </a:pPr>
                      <a:r>
                        <a:rPr lang="es-CO" sz="1050" b="1" spc="0" baseline="0" dirty="0" smtClean="0">
                          <a:effectLst/>
                          <a:latin typeface="Arial Narrow" panose="020B0606020202030204" pitchFamily="34" charset="0"/>
                          <a:ea typeface="Calibri" panose="020F0502020204030204" pitchFamily="34" charset="0"/>
                          <a:cs typeface="Arial" panose="020B0604020202020204" pitchFamily="34" charset="0"/>
                        </a:rPr>
                        <a:t>VIERNES. </a:t>
                      </a:r>
                      <a:r>
                        <a:rPr lang="es-CO" sz="1050" b="0" spc="0" baseline="0" dirty="0" smtClean="0">
                          <a:effectLst/>
                          <a:latin typeface="Arial Narrow" panose="020B0606020202030204" pitchFamily="34" charset="0"/>
                          <a:ea typeface="Calibri" panose="020F0502020204030204" pitchFamily="34" charset="0"/>
                          <a:cs typeface="Arial" panose="020B0604020202020204" pitchFamily="34" charset="0"/>
                        </a:rPr>
                        <a:t>Son posibles lluvias en el golfo de Urabá y en zonas sectorizadas del occidente del mar Caribe colombiano, en algunas horas de la tarde y la noche.</a:t>
                      </a:r>
                    </a:p>
                    <a:p>
                      <a:pPr algn="just">
                        <a:spcBef>
                          <a:spcPts val="0"/>
                        </a:spcBef>
                        <a:spcAft>
                          <a:spcPts val="0"/>
                        </a:spcAft>
                      </a:pPr>
                      <a:r>
                        <a:rPr lang="es-CO" sz="1050" b="1" spc="0" baseline="0" dirty="0" smtClean="0">
                          <a:effectLst/>
                          <a:latin typeface="Arial Narrow" panose="020B0606020202030204" pitchFamily="34" charset="0"/>
                          <a:ea typeface="Calibri" panose="020F0502020204030204" pitchFamily="34" charset="0"/>
                          <a:cs typeface="Arial" panose="020B0604020202020204" pitchFamily="34" charset="0"/>
                        </a:rPr>
                        <a:t>SÁBADO. </a:t>
                      </a:r>
                      <a:r>
                        <a:rPr lang="es-CO" sz="1050" b="0" spc="0" baseline="0" dirty="0" smtClean="0">
                          <a:effectLst/>
                          <a:latin typeface="Arial Narrow" panose="020B0606020202030204" pitchFamily="34" charset="0"/>
                          <a:ea typeface="Calibri" panose="020F0502020204030204" pitchFamily="34" charset="0"/>
                          <a:cs typeface="Arial" panose="020B0604020202020204" pitchFamily="34" charset="0"/>
                        </a:rPr>
                        <a:t>Son posibles precipitaciones de variada intensidad en horas de la tarde y la noche en el occidente del área marítima, el golfo de Urabá y en cercanías a las costas de Córdoba. </a:t>
                      </a:r>
                    </a:p>
                  </a:txBody>
                  <a:tcPr marL="72000" marR="72000" marT="36000" marB="36000" anchor="ctr" anchorCtr="1">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tcP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136942905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a 24"/>
          <p:cNvGraphicFramePr>
            <a:graphicFrameLocks noGrp="1"/>
          </p:cNvGraphicFramePr>
          <p:nvPr>
            <p:extLst>
              <p:ext uri="{D42A27DB-BD31-4B8C-83A1-F6EECF244321}">
                <p14:modId xmlns:p14="http://schemas.microsoft.com/office/powerpoint/2010/main" val="3653981769"/>
              </p:ext>
            </p:extLst>
          </p:nvPr>
        </p:nvGraphicFramePr>
        <p:xfrm>
          <a:off x="90087" y="1138664"/>
          <a:ext cx="6300000" cy="4514785"/>
        </p:xfrm>
        <a:graphic>
          <a:graphicData uri="http://schemas.openxmlformats.org/drawingml/2006/table">
            <a:tbl>
              <a:tblPr firstRow="1" firstCol="1" bandRow="1">
                <a:tableStyleId>{BC89EF96-8CEA-46FF-86C4-4CE0E7609802}</a:tableStyleId>
              </a:tblPr>
              <a:tblGrid>
                <a:gridCol w="1178417">
                  <a:extLst>
                    <a:ext uri="{9D8B030D-6E8A-4147-A177-3AD203B41FA5}">
                      <a16:colId xmlns:a16="http://schemas.microsoft.com/office/drawing/2014/main" xmlns="" val="20000"/>
                    </a:ext>
                  </a:extLst>
                </a:gridCol>
                <a:gridCol w="5121583">
                  <a:extLst>
                    <a:ext uri="{9D8B030D-6E8A-4147-A177-3AD203B41FA5}">
                      <a16:colId xmlns:a16="http://schemas.microsoft.com/office/drawing/2014/main" xmlns="" val="20001"/>
                    </a:ext>
                  </a:extLst>
                </a:gridCol>
              </a:tblGrid>
              <a:tr h="286747">
                <a:tc>
                  <a:txBody>
                    <a:bodyPr/>
                    <a:lstStyle/>
                    <a:p>
                      <a:pPr algn="l">
                        <a:spcAft>
                          <a:spcPts val="0"/>
                        </a:spcAft>
                      </a:pPr>
                      <a:r>
                        <a:rPr lang="es-CO" sz="1300" dirty="0" smtClean="0">
                          <a:solidFill>
                            <a:schemeClr val="bg1"/>
                          </a:solidFill>
                          <a:effectLst>
                            <a:outerShdw blurRad="38100" dist="38100" dir="2700000" algn="tl">
                              <a:srgbClr val="000000">
                                <a:alpha val="43137"/>
                              </a:srgbClr>
                            </a:outerShdw>
                          </a:effectLst>
                          <a:latin typeface="Arial Narrow" panose="020B0606020202030204" pitchFamily="34" charset="0"/>
                        </a:rPr>
                        <a:t>REGIÓN</a:t>
                      </a:r>
                      <a:endParaRPr lang="es-CO" sz="1300" dirty="0">
                        <a:solidFill>
                          <a:schemeClr val="bg1"/>
                        </a:solidFill>
                        <a:effectLst>
                          <a:outerShdw blurRad="38100" dist="38100" dir="2700000" algn="tl">
                            <a:srgbClr val="000000">
                              <a:alpha val="43137"/>
                            </a:srgbClr>
                          </a:outerShdw>
                        </a:effectLst>
                        <a:latin typeface="Arial Narrow" panose="020B0606020202030204" pitchFamily="34" charset="0"/>
                        <a:ea typeface="Times New Roman" panose="02020603050405020304" pitchFamily="18" charset="0"/>
                      </a:endParaRPr>
                    </a:p>
                  </a:txBody>
                  <a:tcPr marL="54000" marR="54000" marT="54000" marB="54000" anchor="ctr" anchorCtr="1">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solidFill>
                      <a:srgbClr val="006EB6"/>
                    </a:solidFill>
                  </a:tcPr>
                </a:tc>
                <a:tc>
                  <a:txBody>
                    <a:bodyPr/>
                    <a:lstStyle/>
                    <a:p>
                      <a:pPr algn="l">
                        <a:spcAft>
                          <a:spcPts val="0"/>
                        </a:spcAft>
                      </a:pPr>
                      <a:r>
                        <a:rPr lang="es-CO" sz="1300" dirty="0">
                          <a:solidFill>
                            <a:schemeClr val="bg1"/>
                          </a:solidFill>
                          <a:effectLst>
                            <a:outerShdw blurRad="38100" dist="38100" dir="2700000" algn="tl">
                              <a:srgbClr val="000000">
                                <a:alpha val="43137"/>
                              </a:srgbClr>
                            </a:outerShdw>
                          </a:effectLst>
                          <a:latin typeface="Arial Narrow" panose="020B0606020202030204" pitchFamily="34" charset="0"/>
                        </a:rPr>
                        <a:t>PRONÓSTICO</a:t>
                      </a:r>
                      <a:endParaRPr lang="es-CO" sz="1300" dirty="0">
                        <a:solidFill>
                          <a:schemeClr val="bg1"/>
                        </a:solidFill>
                        <a:effectLst>
                          <a:outerShdw blurRad="38100" dist="38100" dir="2700000" algn="tl">
                            <a:srgbClr val="000000">
                              <a:alpha val="43137"/>
                            </a:srgbClr>
                          </a:outerShdw>
                        </a:effectLst>
                        <a:latin typeface="Arial Narrow" panose="020B0606020202030204" pitchFamily="34" charset="0"/>
                        <a:ea typeface="Times New Roman" panose="02020603050405020304" pitchFamily="18" charset="0"/>
                      </a:endParaRPr>
                    </a:p>
                  </a:txBody>
                  <a:tcPr marL="54000" marR="54000" marT="54000" marB="54000" anchor="ctr" anchorCtr="1">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solidFill>
                      <a:srgbClr val="006EB6"/>
                    </a:solidFill>
                  </a:tcPr>
                </a:tc>
                <a:extLst>
                  <a:ext uri="{0D108BD9-81ED-4DB2-BD59-A6C34878D82A}">
                    <a16:rowId xmlns:a16="http://schemas.microsoft.com/office/drawing/2014/main" xmlns="" val="10000"/>
                  </a:ext>
                </a:extLst>
              </a:tr>
              <a:tr h="1566372">
                <a:tc>
                  <a:txBody>
                    <a:bodyPr/>
                    <a:lstStyle/>
                    <a:p>
                      <a:pPr algn="ctr">
                        <a:spcAft>
                          <a:spcPts val="0"/>
                        </a:spcAft>
                      </a:pPr>
                      <a:r>
                        <a:rPr lang="es-CO" sz="1100" baseline="0" dirty="0" smtClean="0">
                          <a:effectLst/>
                          <a:latin typeface="Arial Narrow" panose="020B0606020202030204" pitchFamily="34" charset="0"/>
                          <a:ea typeface="Times New Roman" panose="02020603050405020304" pitchFamily="18" charset="0"/>
                        </a:rPr>
                        <a:t>ANDINA</a:t>
                      </a:r>
                      <a:endParaRPr lang="es-CO" sz="1100" baseline="0" dirty="0">
                        <a:effectLst/>
                        <a:latin typeface="Arial Narrow" panose="020B0606020202030204" pitchFamily="34" charset="0"/>
                        <a:ea typeface="Times New Roman" panose="02020603050405020304" pitchFamily="18" charset="0"/>
                      </a:endParaRPr>
                    </a:p>
                  </a:txBody>
                  <a:tcPr marL="54561" marR="54561" marT="0" marB="0" anchor="ctr">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tcPr>
                </a:tc>
                <a:tc>
                  <a:txBody>
                    <a:bodyPr/>
                    <a:lstStyle/>
                    <a:p>
                      <a:pPr algn="just">
                        <a:spcBef>
                          <a:spcPts val="0"/>
                        </a:spcBef>
                        <a:spcAft>
                          <a:spcPts val="0"/>
                        </a:spcAft>
                      </a:pPr>
                      <a:r>
                        <a:rPr lang="es-CO" sz="1050" b="1" spc="0" baseline="0" dirty="0" smtClean="0">
                          <a:effectLst/>
                          <a:latin typeface="Arial Narrow" panose="020B0606020202030204" pitchFamily="34" charset="0"/>
                          <a:ea typeface="Calibri" panose="020F0502020204030204" pitchFamily="34" charset="0"/>
                          <a:cs typeface="Arial" panose="020B0604020202020204" pitchFamily="34" charset="0"/>
                        </a:rPr>
                        <a:t>VIERNES. </a:t>
                      </a:r>
                      <a:r>
                        <a:rPr lang="es-CO" sz="1050" b="0" spc="0" baseline="0" dirty="0" smtClean="0">
                          <a:effectLst/>
                          <a:latin typeface="Arial Narrow" panose="020B0606020202030204" pitchFamily="34" charset="0"/>
                          <a:ea typeface="Calibri" panose="020F0502020204030204" pitchFamily="34" charset="0"/>
                          <a:cs typeface="Arial" panose="020B0604020202020204" pitchFamily="34" charset="0"/>
                        </a:rPr>
                        <a:t>En horas de la mañana se estiman predominio de tiempo seco con cielo parcialmente cubierto en amplios sectores de la región, salvo en el occidente de Antioquia  donde son posibles lloviznas y/o lluvias ligeras; al igual no se descartan lloviznas al oriente de Cundinamarca.  En horas de la noche las lluvias se concentrarán en sectores de Antioquia y Santander mientras en el resto del área predominará el tiempo seco con cielo parcialmente cubierto. No se descartan lloviznas en el norte de Nariño y oriente de Cauca.  Durante la noche se estima cielo entre parcial y mayormente cubierto con lluvias sobre sectores de Antioquia, Santanderes, Occidente de Boyacá y Cundinamarca y en el Eje Cafetero.  </a:t>
                      </a:r>
                    </a:p>
                    <a:p>
                      <a:pPr algn="just">
                        <a:spcBef>
                          <a:spcPts val="0"/>
                        </a:spcBef>
                        <a:spcAft>
                          <a:spcPts val="0"/>
                        </a:spcAft>
                      </a:pPr>
                      <a:r>
                        <a:rPr lang="es-CO" sz="1050" b="1" spc="0" baseline="0" dirty="0" smtClean="0">
                          <a:effectLst/>
                          <a:latin typeface="Arial Narrow" panose="020B0606020202030204" pitchFamily="34" charset="0"/>
                          <a:ea typeface="Calibri" panose="020F0502020204030204" pitchFamily="34" charset="0"/>
                          <a:cs typeface="Arial" panose="020B0604020202020204" pitchFamily="34" charset="0"/>
                        </a:rPr>
                        <a:t>SÁBADO. </a:t>
                      </a:r>
                      <a:r>
                        <a:rPr lang="es-CO" sz="1050" b="0" spc="0" baseline="0" dirty="0" smtClean="0">
                          <a:effectLst/>
                          <a:latin typeface="Arial Narrow" panose="020B0606020202030204" pitchFamily="34" charset="0"/>
                          <a:ea typeface="Calibri" panose="020F0502020204030204" pitchFamily="34" charset="0"/>
                          <a:cs typeface="Arial" panose="020B0604020202020204" pitchFamily="34" charset="0"/>
                        </a:rPr>
                        <a:t>En las primeras horas de la jornada se prevén lluvias ligeras sobre los Santanderes y Antioquia. En la tarde y noche se estiman lluvias sobre sectores del norte y centro de la región.  </a:t>
                      </a:r>
                    </a:p>
                  </a:txBody>
                  <a:tcPr marL="72000" marR="72000" marT="36000" marB="36000" anchor="ctr" anchorCtr="1">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tcPr>
                </a:tc>
                <a:extLst>
                  <a:ext uri="{0D108BD9-81ED-4DB2-BD59-A6C34878D82A}">
                    <a16:rowId xmlns:a16="http://schemas.microsoft.com/office/drawing/2014/main" xmlns="" val="10001"/>
                  </a:ext>
                </a:extLst>
              </a:tr>
              <a:tr h="667015">
                <a:tc>
                  <a:txBody>
                    <a:bodyPr/>
                    <a:lstStyle/>
                    <a:p>
                      <a:pPr algn="ctr">
                        <a:spcAft>
                          <a:spcPts val="0"/>
                        </a:spcAft>
                      </a:pPr>
                      <a:r>
                        <a:rPr lang="es-CO" sz="1100" baseline="0" dirty="0" smtClean="0">
                          <a:effectLst/>
                          <a:latin typeface="Arial Narrow" panose="020B0606020202030204" pitchFamily="34" charset="0"/>
                          <a:ea typeface="Times New Roman" panose="02020603050405020304" pitchFamily="18" charset="0"/>
                        </a:rPr>
                        <a:t>INSULAR PACÍFICA</a:t>
                      </a:r>
                      <a:endParaRPr lang="es-CO" sz="1100" baseline="0" dirty="0">
                        <a:effectLst/>
                        <a:latin typeface="Arial Narrow" panose="020B0606020202030204" pitchFamily="34" charset="0"/>
                        <a:ea typeface="Times New Roman" panose="02020603050405020304" pitchFamily="18" charset="0"/>
                      </a:endParaRPr>
                    </a:p>
                  </a:txBody>
                  <a:tcPr marL="54561" marR="54561" marT="0" marB="0" anchor="ctr">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tcPr>
                </a:tc>
                <a:tc>
                  <a:txBody>
                    <a:bodyPr/>
                    <a:lstStyle/>
                    <a:p>
                      <a:pPr algn="just">
                        <a:spcBef>
                          <a:spcPts val="0"/>
                        </a:spcBef>
                        <a:spcAft>
                          <a:spcPts val="0"/>
                        </a:spcAft>
                      </a:pPr>
                      <a:r>
                        <a:rPr lang="es-CO" sz="1050" b="1" spc="0" baseline="0" dirty="0" smtClean="0">
                          <a:effectLst/>
                          <a:latin typeface="Arial Narrow" panose="020B0606020202030204" pitchFamily="34" charset="0"/>
                          <a:ea typeface="Calibri" panose="020F0502020204030204" pitchFamily="34" charset="0"/>
                          <a:cs typeface="Arial" panose="020B0604020202020204" pitchFamily="34" charset="0"/>
                        </a:rPr>
                        <a:t>VIERNES. </a:t>
                      </a:r>
                      <a:r>
                        <a:rPr lang="es-CO" sz="1050" b="0" spc="0" baseline="0" dirty="0" smtClean="0">
                          <a:effectLst/>
                          <a:latin typeface="Arial Narrow" panose="020B0606020202030204" pitchFamily="34" charset="0"/>
                          <a:ea typeface="Calibri" panose="020F0502020204030204" pitchFamily="34" charset="0"/>
                          <a:cs typeface="Arial" panose="020B0604020202020204" pitchFamily="34" charset="0"/>
                        </a:rPr>
                        <a:t>Se prevé cielo parcialmente cubierto con tiempo seco en Malpelo y Gorgona a lo largo de la jornada. </a:t>
                      </a:r>
                    </a:p>
                    <a:p>
                      <a:pPr algn="just">
                        <a:spcBef>
                          <a:spcPts val="0"/>
                        </a:spcBef>
                        <a:spcAft>
                          <a:spcPts val="0"/>
                        </a:spcAft>
                      </a:pPr>
                      <a:r>
                        <a:rPr lang="es-CO" sz="1050" b="1" spc="0" baseline="0" dirty="0" smtClean="0">
                          <a:effectLst/>
                          <a:latin typeface="Arial Narrow" panose="020B0606020202030204" pitchFamily="34" charset="0"/>
                          <a:ea typeface="Calibri" panose="020F0502020204030204" pitchFamily="34" charset="0"/>
                          <a:cs typeface="Arial" panose="020B0604020202020204" pitchFamily="34" charset="0"/>
                        </a:rPr>
                        <a:t>SÁBADO. </a:t>
                      </a:r>
                      <a:r>
                        <a:rPr lang="es-CO" sz="1050" b="0" spc="0" baseline="0" dirty="0" smtClean="0">
                          <a:effectLst/>
                          <a:latin typeface="Arial Narrow" panose="020B0606020202030204" pitchFamily="34" charset="0"/>
                          <a:ea typeface="Calibri" panose="020F0502020204030204" pitchFamily="34" charset="0"/>
                          <a:cs typeface="Arial" panose="020B0604020202020204" pitchFamily="34" charset="0"/>
                        </a:rPr>
                        <a:t>No se descartan lluvias en Gorgona en horas de la noche; mientras en Malpelo persistirán las condiciones de tiempo seco a lo largo de la jornada.</a:t>
                      </a:r>
                    </a:p>
                  </a:txBody>
                  <a:tcPr marL="72000" marR="72000" marT="36000" marB="36000" anchor="ctr" anchorCtr="1">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tcPr>
                </a:tc>
                <a:extLst>
                  <a:ext uri="{0D108BD9-81ED-4DB2-BD59-A6C34878D82A}">
                    <a16:rowId xmlns:a16="http://schemas.microsoft.com/office/drawing/2014/main" xmlns="" val="10002"/>
                  </a:ext>
                </a:extLst>
              </a:tr>
              <a:tr h="1116694">
                <a:tc>
                  <a:txBody>
                    <a:body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100" baseline="0" dirty="0" smtClean="0">
                          <a:effectLst/>
                          <a:latin typeface="Arial Narrow" panose="020B0606020202030204" pitchFamily="34" charset="0"/>
                          <a:ea typeface="Times New Roman" panose="02020603050405020304" pitchFamily="18" charset="0"/>
                        </a:rPr>
                        <a:t>PACÍFICA</a:t>
                      </a:r>
                    </a:p>
                  </a:txBody>
                  <a:tcPr marL="53109" marR="53109" marT="0" marB="0" anchor="ctr">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tcPr>
                </a:tc>
                <a:tc>
                  <a:txBody>
                    <a:bodyPr/>
                    <a:lstStyle/>
                    <a:p>
                      <a:pPr algn="just">
                        <a:spcBef>
                          <a:spcPts val="0"/>
                        </a:spcBef>
                        <a:spcAft>
                          <a:spcPts val="0"/>
                        </a:spcAft>
                      </a:pPr>
                      <a:r>
                        <a:rPr lang="es-CO" sz="1050" b="1" spc="0" baseline="0" dirty="0" smtClean="0">
                          <a:effectLst/>
                          <a:latin typeface="Arial Narrow" panose="020B0606020202030204" pitchFamily="34" charset="0"/>
                          <a:ea typeface="Calibri" panose="020F0502020204030204" pitchFamily="34" charset="0"/>
                          <a:cs typeface="Arial" panose="020B0604020202020204" pitchFamily="34" charset="0"/>
                        </a:rPr>
                        <a:t>VIERNES. </a:t>
                      </a:r>
                      <a:r>
                        <a:rPr lang="es-CO" sz="1050" b="0" spc="0" baseline="0" dirty="0" smtClean="0">
                          <a:effectLst/>
                          <a:latin typeface="Arial Narrow" panose="020B0606020202030204" pitchFamily="34" charset="0"/>
                          <a:ea typeface="Calibri" panose="020F0502020204030204" pitchFamily="34" charset="0"/>
                          <a:cs typeface="Arial" panose="020B0604020202020204" pitchFamily="34" charset="0"/>
                        </a:rPr>
                        <a:t>Se estima cielo parcialmente cubierto con predominio de tiempo seco en la región con lloviznas aisladas en el oriente de Valle del Cauca y de Chocó. En horas de la tarde las lluvias son posibles en Chocó y Valle. En Cauca no se descartan lloviznas dispersas; mientras en Nariño se prevé tiempo seco. En horas de la noche se estiman lluvias en el norte de Chocó. En Cauca y Valle son posibles lloviznas y/o lluvias ligeras. En Nariño persistirán las condiciones de tiempo seco.</a:t>
                      </a:r>
                    </a:p>
                    <a:p>
                      <a:pPr algn="just">
                        <a:spcBef>
                          <a:spcPts val="0"/>
                        </a:spcBef>
                        <a:spcAft>
                          <a:spcPts val="0"/>
                        </a:spcAft>
                      </a:pPr>
                      <a:r>
                        <a:rPr lang="es-CO" sz="1050" b="1" spc="0" baseline="0" dirty="0" smtClean="0">
                          <a:effectLst/>
                          <a:latin typeface="Arial Narrow" panose="020B0606020202030204" pitchFamily="34" charset="0"/>
                          <a:ea typeface="Calibri" panose="020F0502020204030204" pitchFamily="34" charset="0"/>
                          <a:cs typeface="Arial" panose="020B0604020202020204" pitchFamily="34" charset="0"/>
                        </a:rPr>
                        <a:t>SÁBADO. </a:t>
                      </a:r>
                      <a:r>
                        <a:rPr lang="es-CO" sz="1050" b="0" spc="0" baseline="0" dirty="0" smtClean="0">
                          <a:effectLst/>
                          <a:latin typeface="Arial Narrow" panose="020B0606020202030204" pitchFamily="34" charset="0"/>
                          <a:ea typeface="Calibri" panose="020F0502020204030204" pitchFamily="34" charset="0"/>
                          <a:cs typeface="Arial" panose="020B0604020202020204" pitchFamily="34" charset="0"/>
                        </a:rPr>
                        <a:t>Nubosidad variada con precipitaciones, las más fuertes con actividad eléctrica se estiman durante la tarde y noche en sectores de Chocó y occidente de Valle y Cauca.</a:t>
                      </a:r>
                    </a:p>
                  </a:txBody>
                  <a:tcPr marL="72000" marR="72000" marT="36000" marB="36000" anchor="ctr" anchorCtr="1">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tcPr>
                </a:tc>
                <a:extLst>
                  <a:ext uri="{0D108BD9-81ED-4DB2-BD59-A6C34878D82A}">
                    <a16:rowId xmlns:a16="http://schemas.microsoft.com/office/drawing/2014/main" xmlns="" val="10003"/>
                  </a:ext>
                </a:extLst>
              </a:tr>
              <a:tr h="632245">
                <a:tc>
                  <a:txBody>
                    <a:bodyPr/>
                    <a:lstStyle/>
                    <a:p>
                      <a:pPr algn="ctr">
                        <a:spcAft>
                          <a:spcPts val="0"/>
                        </a:spcAft>
                      </a:pPr>
                      <a:r>
                        <a:rPr lang="es-CO" sz="1100" baseline="0" dirty="0" smtClean="0">
                          <a:effectLst/>
                          <a:latin typeface="Arial Narrow" panose="020B0606020202030204" pitchFamily="34" charset="0"/>
                        </a:rPr>
                        <a:t>OCÉANO</a:t>
                      </a:r>
                    </a:p>
                    <a:p>
                      <a:pPr algn="ctr">
                        <a:spcAft>
                          <a:spcPts val="0"/>
                        </a:spcAft>
                      </a:pPr>
                      <a:r>
                        <a:rPr lang="es-CO" sz="1100" baseline="0" dirty="0" smtClean="0">
                          <a:effectLst/>
                          <a:latin typeface="Arial Narrow" panose="020B0606020202030204" pitchFamily="34" charset="0"/>
                        </a:rPr>
                        <a:t> PACÍFICO</a:t>
                      </a:r>
                      <a:endParaRPr lang="es-CO" sz="1100" baseline="0" dirty="0" smtClean="0">
                        <a:effectLst/>
                        <a:latin typeface="Arial Narrow" panose="020B0606020202030204" pitchFamily="34" charset="0"/>
                        <a:ea typeface="Times New Roman" panose="02020603050405020304" pitchFamily="18" charset="0"/>
                      </a:endParaRPr>
                    </a:p>
                  </a:txBody>
                  <a:tcPr marL="53109" marR="53109" marT="0" marB="0" anchor="ctr">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tcPr>
                </a:tc>
                <a:tc>
                  <a:txBody>
                    <a:bodyPr/>
                    <a:lstStyle/>
                    <a:p>
                      <a:pPr algn="just">
                        <a:spcBef>
                          <a:spcPts val="0"/>
                        </a:spcBef>
                        <a:spcAft>
                          <a:spcPts val="0"/>
                        </a:spcAft>
                      </a:pPr>
                      <a:r>
                        <a:rPr lang="es-CO" sz="1050" b="1" spc="0" baseline="0" dirty="0" smtClean="0">
                          <a:effectLst/>
                          <a:latin typeface="Arial Narrow" panose="020B0606020202030204" pitchFamily="34" charset="0"/>
                          <a:ea typeface="Calibri" panose="020F0502020204030204" pitchFamily="34" charset="0"/>
                          <a:cs typeface="Arial" panose="020B0604020202020204" pitchFamily="34" charset="0"/>
                        </a:rPr>
                        <a:t>VIERNES. </a:t>
                      </a:r>
                      <a:r>
                        <a:rPr lang="es-CO" sz="1050" b="0" spc="0" baseline="0" dirty="0" smtClean="0">
                          <a:effectLst/>
                          <a:latin typeface="Arial Narrow" panose="020B0606020202030204" pitchFamily="34" charset="0"/>
                          <a:ea typeface="Calibri" panose="020F0502020204030204" pitchFamily="34" charset="0"/>
                          <a:cs typeface="Arial" panose="020B0604020202020204" pitchFamily="34" charset="0"/>
                        </a:rPr>
                        <a:t>Se estiman condiciones secas en la mayor parte de la cuenca.</a:t>
                      </a:r>
                    </a:p>
                    <a:p>
                      <a:pPr algn="just">
                        <a:spcBef>
                          <a:spcPts val="0"/>
                        </a:spcBef>
                        <a:spcAft>
                          <a:spcPts val="0"/>
                        </a:spcAft>
                      </a:pPr>
                      <a:r>
                        <a:rPr lang="es-CO" sz="1050" b="1" spc="0" baseline="0" dirty="0" smtClean="0">
                          <a:effectLst/>
                          <a:latin typeface="Arial Narrow" panose="020B0606020202030204" pitchFamily="34" charset="0"/>
                          <a:ea typeface="Calibri" panose="020F0502020204030204" pitchFamily="34" charset="0"/>
                          <a:cs typeface="Arial" panose="020B0604020202020204" pitchFamily="34" charset="0"/>
                        </a:rPr>
                        <a:t>SÁBADO.</a:t>
                      </a:r>
                      <a:r>
                        <a:rPr lang="es-CO" sz="1050" b="0" spc="0" baseline="0" dirty="0" smtClean="0">
                          <a:effectLst/>
                          <a:latin typeface="Arial Narrow" panose="020B0606020202030204" pitchFamily="34" charset="0"/>
                          <a:ea typeface="Calibri" panose="020F0502020204030204" pitchFamily="34" charset="0"/>
                          <a:cs typeface="Arial" panose="020B0604020202020204" pitchFamily="34" charset="0"/>
                        </a:rPr>
                        <a:t> Persistirán las condiciones de tiempo seco en amplios sectores de la cuenca; sin embargo son posibles lluvias ligeras en horas de la tarde. </a:t>
                      </a:r>
                    </a:p>
                  </a:txBody>
                  <a:tcPr marL="72000" marR="72000" marT="36000" marB="36000" anchor="ctr" anchorCtr="1">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tcPr>
                </a:tc>
                <a:extLst>
                  <a:ext uri="{0D108BD9-81ED-4DB2-BD59-A6C34878D82A}">
                    <a16:rowId xmlns:a16="http://schemas.microsoft.com/office/drawing/2014/main" xmlns="" val="10004"/>
                  </a:ext>
                </a:extLst>
              </a:tr>
            </a:tbl>
          </a:graphicData>
        </a:graphic>
      </p:graphicFrame>
      <p:sp>
        <p:nvSpPr>
          <p:cNvPr id="5" name="CuadroTexto 4"/>
          <p:cNvSpPr txBox="1"/>
          <p:nvPr/>
        </p:nvSpPr>
        <p:spPr>
          <a:xfrm>
            <a:off x="855087" y="727832"/>
            <a:ext cx="4815000" cy="292388"/>
          </a:xfrm>
          <a:prstGeom prst="rect">
            <a:avLst/>
          </a:prstGeom>
          <a:noFill/>
        </p:spPr>
        <p:txBody>
          <a:bodyPr wrap="square" rtlCol="0">
            <a:spAutoFit/>
          </a:bodyPr>
          <a:lstStyle/>
          <a:p>
            <a:pPr algn="ctr"/>
            <a:r>
              <a:rPr lang="es-CO" sz="1300" b="1" dirty="0" smtClean="0">
                <a:solidFill>
                  <a:schemeClr val="accent1">
                    <a:lumMod val="75000"/>
                  </a:schemeClr>
                </a:solidFill>
                <a:latin typeface="Arial Narrow" panose="020B0606020202030204" pitchFamily="34" charset="0"/>
                <a:cs typeface="Arial" panose="020B0604020202020204" pitchFamily="34" charset="0"/>
              </a:rPr>
              <a:t>Viernes 02 y sábado 03 de junio de 2017</a:t>
            </a:r>
            <a:endParaRPr lang="es-CO" sz="1300" b="1" dirty="0">
              <a:solidFill>
                <a:schemeClr val="accent1">
                  <a:lumMod val="75000"/>
                </a:schemeClr>
              </a:solidFill>
              <a:latin typeface="Arial Narrow" panose="020B0606020202030204" pitchFamily="34" charset="0"/>
              <a:cs typeface="Arial" panose="020B0604020202020204" pitchFamily="34" charset="0"/>
            </a:endParaRPr>
          </a:p>
        </p:txBody>
      </p:sp>
    </p:spTree>
    <p:extLst>
      <p:ext uri="{BB962C8B-B14F-4D97-AF65-F5344CB8AC3E}">
        <p14:creationId xmlns:p14="http://schemas.microsoft.com/office/powerpoint/2010/main" val="32267732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a 24"/>
          <p:cNvGraphicFramePr>
            <a:graphicFrameLocks noGrp="1"/>
          </p:cNvGraphicFramePr>
          <p:nvPr>
            <p:extLst>
              <p:ext uri="{D42A27DB-BD31-4B8C-83A1-F6EECF244321}">
                <p14:modId xmlns:p14="http://schemas.microsoft.com/office/powerpoint/2010/main" val="2934371921"/>
              </p:ext>
            </p:extLst>
          </p:nvPr>
        </p:nvGraphicFramePr>
        <p:xfrm>
          <a:off x="90087" y="1169488"/>
          <a:ext cx="6300000" cy="3574787"/>
        </p:xfrm>
        <a:graphic>
          <a:graphicData uri="http://schemas.openxmlformats.org/drawingml/2006/table">
            <a:tbl>
              <a:tblPr firstRow="1" firstCol="1" bandRow="1">
                <a:tableStyleId>{BC89EF96-8CEA-46FF-86C4-4CE0E7609802}</a:tableStyleId>
              </a:tblPr>
              <a:tblGrid>
                <a:gridCol w="1178417">
                  <a:extLst>
                    <a:ext uri="{9D8B030D-6E8A-4147-A177-3AD203B41FA5}">
                      <a16:colId xmlns:a16="http://schemas.microsoft.com/office/drawing/2014/main" xmlns="" val="20000"/>
                    </a:ext>
                  </a:extLst>
                </a:gridCol>
                <a:gridCol w="5121583">
                  <a:extLst>
                    <a:ext uri="{9D8B030D-6E8A-4147-A177-3AD203B41FA5}">
                      <a16:colId xmlns:a16="http://schemas.microsoft.com/office/drawing/2014/main" xmlns="" val="20001"/>
                    </a:ext>
                  </a:extLst>
                </a:gridCol>
              </a:tblGrid>
              <a:tr h="254826">
                <a:tc>
                  <a:txBody>
                    <a:bodyPr/>
                    <a:lstStyle/>
                    <a:p>
                      <a:pPr algn="l">
                        <a:spcAft>
                          <a:spcPts val="0"/>
                        </a:spcAft>
                      </a:pPr>
                      <a:r>
                        <a:rPr lang="es-CO" sz="1300" dirty="0" smtClean="0">
                          <a:solidFill>
                            <a:schemeClr val="bg1"/>
                          </a:solidFill>
                          <a:effectLst>
                            <a:outerShdw blurRad="38100" dist="38100" dir="2700000" algn="tl">
                              <a:srgbClr val="000000">
                                <a:alpha val="43137"/>
                              </a:srgbClr>
                            </a:outerShdw>
                          </a:effectLst>
                          <a:latin typeface="Arial Narrow" panose="020B0606020202030204" pitchFamily="34" charset="0"/>
                        </a:rPr>
                        <a:t>REGIÓN</a:t>
                      </a:r>
                      <a:endParaRPr lang="es-CO" sz="1300" dirty="0">
                        <a:solidFill>
                          <a:schemeClr val="bg1"/>
                        </a:solidFill>
                        <a:effectLst>
                          <a:outerShdw blurRad="38100" dist="38100" dir="2700000" algn="tl">
                            <a:srgbClr val="000000">
                              <a:alpha val="43137"/>
                            </a:srgbClr>
                          </a:outerShdw>
                        </a:effectLst>
                        <a:latin typeface="Arial Narrow" panose="020B0606020202030204" pitchFamily="34" charset="0"/>
                        <a:ea typeface="Times New Roman" panose="02020603050405020304" pitchFamily="18" charset="0"/>
                      </a:endParaRPr>
                    </a:p>
                  </a:txBody>
                  <a:tcPr marL="54000" marR="54000" marT="54000" marB="54000" anchor="ctr" anchorCtr="1">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solidFill>
                      <a:srgbClr val="006EB6"/>
                    </a:solidFill>
                  </a:tcPr>
                </a:tc>
                <a:tc>
                  <a:txBody>
                    <a:bodyPr/>
                    <a:lstStyle/>
                    <a:p>
                      <a:pPr algn="l">
                        <a:spcAft>
                          <a:spcPts val="0"/>
                        </a:spcAft>
                      </a:pPr>
                      <a:r>
                        <a:rPr lang="es-CO" sz="1300" dirty="0">
                          <a:solidFill>
                            <a:schemeClr val="bg1"/>
                          </a:solidFill>
                          <a:effectLst>
                            <a:outerShdw blurRad="38100" dist="38100" dir="2700000" algn="tl">
                              <a:srgbClr val="000000">
                                <a:alpha val="43137"/>
                              </a:srgbClr>
                            </a:outerShdw>
                          </a:effectLst>
                          <a:latin typeface="Arial Narrow" panose="020B0606020202030204" pitchFamily="34" charset="0"/>
                        </a:rPr>
                        <a:t>PRONÓSTICO</a:t>
                      </a:r>
                      <a:endParaRPr lang="es-CO" sz="1300" dirty="0">
                        <a:solidFill>
                          <a:schemeClr val="bg1"/>
                        </a:solidFill>
                        <a:effectLst>
                          <a:outerShdw blurRad="38100" dist="38100" dir="2700000" algn="tl">
                            <a:srgbClr val="000000">
                              <a:alpha val="43137"/>
                            </a:srgbClr>
                          </a:outerShdw>
                        </a:effectLst>
                        <a:latin typeface="Arial Narrow" panose="020B0606020202030204" pitchFamily="34" charset="0"/>
                        <a:ea typeface="Times New Roman" panose="02020603050405020304" pitchFamily="18" charset="0"/>
                      </a:endParaRPr>
                    </a:p>
                  </a:txBody>
                  <a:tcPr marL="54000" marR="54000" marT="54000" marB="54000" anchor="ctr" anchorCtr="1">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solidFill>
                      <a:srgbClr val="006EB6"/>
                    </a:solidFill>
                  </a:tcPr>
                </a:tc>
                <a:extLst>
                  <a:ext uri="{0D108BD9-81ED-4DB2-BD59-A6C34878D82A}">
                    <a16:rowId xmlns:a16="http://schemas.microsoft.com/office/drawing/2014/main" xmlns="" val="10000"/>
                  </a:ext>
                </a:extLst>
              </a:tr>
              <a:tr h="1443395">
                <a:tc>
                  <a:txBody>
                    <a:bodyPr/>
                    <a:lstStyle/>
                    <a:p>
                      <a:pPr algn="ctr"/>
                      <a:r>
                        <a:rPr lang="es-CO" sz="1100" b="1" kern="1200" baseline="0" dirty="0" smtClean="0">
                          <a:solidFill>
                            <a:schemeClr val="tx1"/>
                          </a:solidFill>
                          <a:effectLst/>
                          <a:latin typeface="Arial Narrow" panose="020B0606020202030204" pitchFamily="34" charset="0"/>
                          <a:ea typeface="+mn-ea"/>
                          <a:cs typeface="+mn-cs"/>
                        </a:rPr>
                        <a:t>ORINOQUÍA </a:t>
                      </a:r>
                      <a:endParaRPr lang="es-CO" sz="1100" b="1" kern="1200" baseline="0" dirty="0">
                        <a:solidFill>
                          <a:schemeClr val="tx1"/>
                        </a:solidFill>
                        <a:effectLst/>
                        <a:latin typeface="Arial Narrow" panose="020B0606020202030204" pitchFamily="34" charset="0"/>
                        <a:ea typeface="+mn-ea"/>
                        <a:cs typeface="+mn-cs"/>
                      </a:endParaRPr>
                    </a:p>
                  </a:txBody>
                  <a:tcPr marL="54561" marR="54561" marT="0" marB="0" anchor="ctr">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tcPr>
                </a:tc>
                <a:tc>
                  <a:txBody>
                    <a:bodyPr/>
                    <a:lstStyle/>
                    <a:p>
                      <a:pPr algn="just">
                        <a:spcBef>
                          <a:spcPts val="0"/>
                        </a:spcBef>
                        <a:spcAft>
                          <a:spcPts val="0"/>
                        </a:spcAft>
                      </a:pPr>
                      <a:r>
                        <a:rPr lang="es-CO" sz="1050" b="1" spc="0" baseline="0" dirty="0" smtClean="0">
                          <a:effectLst/>
                          <a:latin typeface="Arial Narrow" panose="020B0606020202030204" pitchFamily="34" charset="0"/>
                          <a:ea typeface="Calibri" panose="020F0502020204030204" pitchFamily="34" charset="0"/>
                          <a:cs typeface="Arial" panose="020B0604020202020204" pitchFamily="34" charset="0"/>
                        </a:rPr>
                        <a:t>VIERNES. </a:t>
                      </a:r>
                      <a:r>
                        <a:rPr lang="es-CO" sz="1050" b="0" spc="0" baseline="0" dirty="0" smtClean="0">
                          <a:effectLst/>
                          <a:latin typeface="Arial Narrow" panose="020B0606020202030204" pitchFamily="34" charset="0"/>
                          <a:ea typeface="Calibri" panose="020F0502020204030204" pitchFamily="34" charset="0"/>
                          <a:cs typeface="Arial" panose="020B0604020202020204" pitchFamily="34" charset="0"/>
                        </a:rPr>
                        <a:t>Aunque predominará el tiempo seco en amplios sectores de la región, son probables precipitaciones ligeras y/o lloviznas en horas de la mañana en áreas localizadas del occidente de Arauca. En horas de la tarde se estima cielo entre parcial a mayormente cubierto con probabilidad de lluvias en zonas dispersas de Meta y Vichada. Lluvias ligeras se estiman en el oriente de Arauca y suroccidente de Casanare. A la largo de la noche se espera tiempo seco con cielo parcialmente cubierto en gran parte del área; sin embargo son probables lluvias al oriente de Vichada y occidente de Meta.</a:t>
                      </a:r>
                      <a:endParaRPr lang="es-CO" sz="1050" b="1" spc="0" baseline="0" dirty="0" smtClean="0">
                        <a:effectLst/>
                        <a:latin typeface="Arial Narrow" panose="020B0606020202030204" pitchFamily="34" charset="0"/>
                        <a:ea typeface="Calibri" panose="020F0502020204030204" pitchFamily="34" charset="0"/>
                        <a:cs typeface="Arial" panose="020B0604020202020204" pitchFamily="34" charset="0"/>
                      </a:endParaRPr>
                    </a:p>
                    <a:p>
                      <a:pPr algn="just">
                        <a:spcBef>
                          <a:spcPts val="0"/>
                        </a:spcBef>
                        <a:spcAft>
                          <a:spcPts val="0"/>
                        </a:spcAft>
                      </a:pPr>
                      <a:r>
                        <a:rPr lang="es-CO" sz="1050" b="1" spc="0" baseline="0" dirty="0" smtClean="0">
                          <a:effectLst/>
                          <a:latin typeface="Arial Narrow" panose="020B0606020202030204" pitchFamily="34" charset="0"/>
                          <a:ea typeface="Calibri" panose="020F0502020204030204" pitchFamily="34" charset="0"/>
                          <a:cs typeface="Arial" panose="020B0604020202020204" pitchFamily="34" charset="0"/>
                        </a:rPr>
                        <a:t>SÁBADO </a:t>
                      </a:r>
                      <a:r>
                        <a:rPr lang="es-CO" sz="1050" b="0" spc="0" baseline="0" dirty="0" smtClean="0">
                          <a:effectLst/>
                          <a:latin typeface="Arial Narrow" panose="020B0606020202030204" pitchFamily="34" charset="0"/>
                          <a:ea typeface="Calibri" panose="020F0502020204030204" pitchFamily="34" charset="0"/>
                          <a:cs typeface="Arial" panose="020B0604020202020204" pitchFamily="34" charset="0"/>
                        </a:rPr>
                        <a:t>Cielo entre parcial y mayormente cubierto con lluvias  en zonas de Vichada y Meta, lluvias de menor intensidad en el occidente de Arauca y oriente de Casanare. Las mayores precipitaciones se prevén en horas de la tarde y noche.</a:t>
                      </a:r>
                    </a:p>
                  </a:txBody>
                  <a:tcPr marL="72000" marR="72000" marT="36000" marB="36000" anchor="ctr" anchorCtr="1">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tcPr>
                </a:tc>
                <a:extLst>
                  <a:ext uri="{0D108BD9-81ED-4DB2-BD59-A6C34878D82A}">
                    <a16:rowId xmlns:a16="http://schemas.microsoft.com/office/drawing/2014/main" xmlns="" val="10001"/>
                  </a:ext>
                </a:extLst>
              </a:tr>
              <a:tr h="1596467">
                <a:tc>
                  <a:txBody>
                    <a:bodyPr/>
                    <a:lstStyle/>
                    <a:p>
                      <a:pPr algn="ctr"/>
                      <a:r>
                        <a:rPr lang="es-CO" sz="1100" b="1" kern="1200" baseline="0" dirty="0" smtClean="0">
                          <a:solidFill>
                            <a:schemeClr val="tx1"/>
                          </a:solidFill>
                          <a:effectLst/>
                          <a:latin typeface="Arial Narrow" panose="020B0606020202030204" pitchFamily="34" charset="0"/>
                          <a:ea typeface="+mn-ea"/>
                          <a:cs typeface="+mn-cs"/>
                        </a:rPr>
                        <a:t>AMAZONÍA</a:t>
                      </a:r>
                      <a:endParaRPr lang="es-CO" sz="1100" b="1" kern="1200" baseline="0" dirty="0">
                        <a:solidFill>
                          <a:schemeClr val="tx1"/>
                        </a:solidFill>
                        <a:effectLst/>
                        <a:latin typeface="Arial Narrow" panose="020B0606020202030204" pitchFamily="34" charset="0"/>
                        <a:ea typeface="+mn-ea"/>
                        <a:cs typeface="+mn-cs"/>
                      </a:endParaRPr>
                    </a:p>
                  </a:txBody>
                  <a:tcPr marL="54561" marR="54561" marT="0" marB="0" anchor="ctr">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tcPr>
                </a:tc>
                <a:tc>
                  <a:txBody>
                    <a:bodyPr/>
                    <a:lstStyle/>
                    <a:p>
                      <a:pPr algn="just">
                        <a:spcBef>
                          <a:spcPts val="0"/>
                        </a:spcBef>
                        <a:spcAft>
                          <a:spcPts val="0"/>
                        </a:spcAft>
                      </a:pPr>
                      <a:r>
                        <a:rPr lang="es-CO" sz="1050" b="1" spc="0" baseline="0" dirty="0" smtClean="0">
                          <a:effectLst/>
                          <a:latin typeface="Arial Narrow" panose="020B0606020202030204" pitchFamily="34" charset="0"/>
                          <a:ea typeface="Calibri" panose="020F0502020204030204" pitchFamily="34" charset="0"/>
                          <a:cs typeface="Arial" panose="020B0604020202020204" pitchFamily="34" charset="0"/>
                        </a:rPr>
                        <a:t>VIERNES. </a:t>
                      </a:r>
                      <a:r>
                        <a:rPr lang="es-CO" sz="1050" b="0" spc="0" baseline="0" dirty="0" smtClean="0">
                          <a:effectLst/>
                          <a:latin typeface="Arial Narrow" panose="020B0606020202030204" pitchFamily="34" charset="0"/>
                          <a:ea typeface="Calibri" panose="020F0502020204030204" pitchFamily="34" charset="0"/>
                          <a:cs typeface="Arial" panose="020B0604020202020204" pitchFamily="34" charset="0"/>
                        </a:rPr>
                        <a:t>En la mañana, grupos de nubes con precipitaciones  al sur de Guainía, Vaupés, oriente de Caquetá, occidente de Amazonas y sur de Guaviare ; lloviznas  en el piedemonte amazónico. En la tarde se pronostican lluvias entre ligeras y moderadas en Vaupés, sur de Amazonas, oriente de Caquetá, centro de Guainía y sur de Guaviare. En la noche nubosidad variada con precipitaciones en Vaupés, Amazonas y sur y oriente de Guainía. Lluvias menos intensas en áreas localizadas de Caquetá y oriente de Putumayo y Guaviare. </a:t>
                      </a:r>
                    </a:p>
                    <a:p>
                      <a:pPr algn="just">
                        <a:spcBef>
                          <a:spcPts val="0"/>
                        </a:spcBef>
                        <a:spcAft>
                          <a:spcPts val="0"/>
                        </a:spcAft>
                      </a:pPr>
                      <a:r>
                        <a:rPr lang="es-CO" sz="1050" b="1" spc="0" baseline="0" dirty="0" smtClean="0">
                          <a:effectLst/>
                          <a:latin typeface="Arial Narrow" panose="020B0606020202030204" pitchFamily="34" charset="0"/>
                          <a:ea typeface="Calibri" panose="020F0502020204030204" pitchFamily="34" charset="0"/>
                          <a:cs typeface="Arial" panose="020B0604020202020204" pitchFamily="34" charset="0"/>
                        </a:rPr>
                        <a:t>SÁBADO. </a:t>
                      </a:r>
                      <a:r>
                        <a:rPr lang="es-CO" sz="1050" b="0" spc="0" baseline="0" dirty="0" smtClean="0">
                          <a:effectLst/>
                          <a:latin typeface="Arial Narrow" panose="020B0606020202030204" pitchFamily="34" charset="0"/>
                          <a:ea typeface="Calibri" panose="020F0502020204030204" pitchFamily="34" charset="0"/>
                          <a:cs typeface="Arial" panose="020B0604020202020204" pitchFamily="34" charset="0"/>
                        </a:rPr>
                        <a:t>Nubosidad variada con predominio de tiempo seco en la región en horas de la mañana, en horas de la tarde y noche lluvias entre ligeras y moderadas en sectores de Amazonas, Vaupés, Guainía, Guaviare y Caquetá.</a:t>
                      </a:r>
                    </a:p>
                  </a:txBody>
                  <a:tcPr marL="72000" marR="72000" marT="36000" marB="36000" anchor="ctr" anchorCtr="1">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sp>
        <p:nvSpPr>
          <p:cNvPr id="5" name="CuadroTexto 4"/>
          <p:cNvSpPr txBox="1"/>
          <p:nvPr/>
        </p:nvSpPr>
        <p:spPr>
          <a:xfrm>
            <a:off x="855087" y="727832"/>
            <a:ext cx="4815000" cy="292388"/>
          </a:xfrm>
          <a:prstGeom prst="rect">
            <a:avLst/>
          </a:prstGeom>
          <a:noFill/>
        </p:spPr>
        <p:txBody>
          <a:bodyPr wrap="square" rtlCol="0">
            <a:spAutoFit/>
          </a:bodyPr>
          <a:lstStyle/>
          <a:p>
            <a:pPr algn="ctr"/>
            <a:r>
              <a:rPr lang="es-CO" sz="1300" b="1" dirty="0" smtClean="0">
                <a:solidFill>
                  <a:schemeClr val="accent1">
                    <a:lumMod val="75000"/>
                  </a:schemeClr>
                </a:solidFill>
                <a:latin typeface="Arial Narrow" panose="020B0606020202030204" pitchFamily="34" charset="0"/>
                <a:cs typeface="Arial" panose="020B0604020202020204" pitchFamily="34" charset="0"/>
              </a:rPr>
              <a:t>Viernes 02 y sábado 03 de junio de 2017</a:t>
            </a:r>
            <a:endParaRPr lang="es-CO" sz="1300" b="1" dirty="0">
              <a:solidFill>
                <a:schemeClr val="accent1">
                  <a:lumMod val="75000"/>
                </a:schemeClr>
              </a:solidFill>
              <a:latin typeface="Arial Narrow" panose="020B0606020202030204" pitchFamily="34" charset="0"/>
              <a:cs typeface="Arial" panose="020B0604020202020204" pitchFamily="34" charset="0"/>
            </a:endParaRPr>
          </a:p>
        </p:txBody>
      </p:sp>
    </p:spTree>
    <p:extLst>
      <p:ext uri="{BB962C8B-B14F-4D97-AF65-F5344CB8AC3E}">
        <p14:creationId xmlns:p14="http://schemas.microsoft.com/office/powerpoint/2010/main" val="24285819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2">
            <a:extLst>
              <a:ext uri="{28A0092B-C50C-407E-A947-70E740481C1C}">
                <a14:useLocalDpi xmlns:a14="http://schemas.microsoft.com/office/drawing/2010/main" val="0"/>
              </a:ext>
            </a:extLst>
          </a:blip>
          <a:srcRect l="11024" t="1658" r="11024" b="2756"/>
          <a:stretch/>
        </p:blipFill>
        <p:spPr>
          <a:xfrm>
            <a:off x="3286578" y="2022535"/>
            <a:ext cx="3064487" cy="3733433"/>
          </a:xfrm>
          <a:prstGeom prst="rect">
            <a:avLst/>
          </a:prstGeom>
        </p:spPr>
      </p:pic>
      <p:pic>
        <p:nvPicPr>
          <p:cNvPr id="2" name="Imagen 1"/>
          <p:cNvPicPr>
            <a:picLocks noChangeAspect="1"/>
          </p:cNvPicPr>
          <p:nvPr/>
        </p:nvPicPr>
        <p:blipFill rotWithShape="1">
          <a:blip r:embed="rId3">
            <a:extLst>
              <a:ext uri="{28A0092B-C50C-407E-A947-70E740481C1C}">
                <a14:useLocalDpi xmlns:a14="http://schemas.microsoft.com/office/drawing/2010/main" val="0"/>
              </a:ext>
            </a:extLst>
          </a:blip>
          <a:srcRect l="13386" t="1772" b="2756"/>
          <a:stretch/>
        </p:blipFill>
        <p:spPr>
          <a:xfrm>
            <a:off x="90087" y="2017034"/>
            <a:ext cx="3015000" cy="3786138"/>
          </a:xfrm>
          <a:prstGeom prst="rect">
            <a:avLst/>
          </a:prstGeom>
        </p:spPr>
      </p:pic>
      <p:sp>
        <p:nvSpPr>
          <p:cNvPr id="7" name="Rectángulo 6"/>
          <p:cNvSpPr/>
          <p:nvPr/>
        </p:nvSpPr>
        <p:spPr>
          <a:xfrm>
            <a:off x="180087" y="6046795"/>
            <a:ext cx="2925000" cy="405000"/>
          </a:xfrm>
          <a:prstGeom prst="rect">
            <a:avLst/>
          </a:prstGeom>
          <a:solidFill>
            <a:srgbClr val="EFEF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5" name="CuadroTexto 4"/>
          <p:cNvSpPr txBox="1"/>
          <p:nvPr/>
        </p:nvSpPr>
        <p:spPr>
          <a:xfrm>
            <a:off x="11017" y="1490224"/>
            <a:ext cx="3185669" cy="349702"/>
          </a:xfrm>
          <a:prstGeom prst="rect">
            <a:avLst/>
          </a:prstGeom>
          <a:noFill/>
        </p:spPr>
        <p:txBody>
          <a:bodyPr wrap="square" lIns="72000" tIns="36000" rIns="72000" bIns="36000" rtlCol="0">
            <a:spAutoFit/>
          </a:bodyPr>
          <a:lstStyle/>
          <a:p>
            <a:pPr algn="just"/>
            <a:r>
              <a:rPr lang="es-CO" sz="900" b="1" spc="-20" dirty="0">
                <a:solidFill>
                  <a:schemeClr val="tx1">
                    <a:lumMod val="75000"/>
                    <a:lumOff val="25000"/>
                  </a:schemeClr>
                </a:solidFill>
                <a:latin typeface="Arial Narrow" panose="020B0606020202030204" pitchFamily="34" charset="0"/>
              </a:rPr>
              <a:t>Precipitación </a:t>
            </a:r>
            <a:r>
              <a:rPr lang="es-CO" sz="900" b="1" spc="-20" dirty="0" smtClean="0">
                <a:solidFill>
                  <a:schemeClr val="tx1">
                    <a:lumMod val="75000"/>
                    <a:lumOff val="25000"/>
                  </a:schemeClr>
                </a:solidFill>
                <a:latin typeface="Arial Narrow" panose="020B0606020202030204" pitchFamily="34" charset="0"/>
              </a:rPr>
              <a:t>diaria: </a:t>
            </a:r>
            <a:r>
              <a:rPr lang="es-CO" sz="900" spc="-20" dirty="0">
                <a:solidFill>
                  <a:schemeClr val="tx1">
                    <a:lumMod val="75000"/>
                    <a:lumOff val="25000"/>
                  </a:schemeClr>
                </a:solidFill>
                <a:latin typeface="Arial Narrow" panose="020B0606020202030204" pitchFamily="34" charset="0"/>
              </a:rPr>
              <a:t>desde las </a:t>
            </a:r>
            <a:r>
              <a:rPr lang="es-CO" sz="900" spc="-20" dirty="0" smtClean="0">
                <a:solidFill>
                  <a:schemeClr val="tx1">
                    <a:lumMod val="75000"/>
                    <a:lumOff val="25000"/>
                  </a:schemeClr>
                </a:solidFill>
                <a:latin typeface="Arial Narrow" panose="020B0606020202030204" pitchFamily="34" charset="0"/>
              </a:rPr>
              <a:t>7:00 </a:t>
            </a:r>
            <a:r>
              <a:rPr lang="es-CO" sz="900" spc="-20" dirty="0">
                <a:solidFill>
                  <a:schemeClr val="tx1">
                    <a:lumMod val="75000"/>
                    <a:lumOff val="25000"/>
                  </a:schemeClr>
                </a:solidFill>
                <a:latin typeface="Arial Narrow" panose="020B0606020202030204" pitchFamily="34" charset="0"/>
              </a:rPr>
              <a:t>a</a:t>
            </a:r>
            <a:r>
              <a:rPr lang="es-CO" sz="900" spc="-20" dirty="0" smtClean="0">
                <a:solidFill>
                  <a:schemeClr val="tx1">
                    <a:lumMod val="75000"/>
                    <a:lumOff val="25000"/>
                  </a:schemeClr>
                </a:solidFill>
                <a:latin typeface="Arial Narrow" panose="020B0606020202030204" pitchFamily="34" charset="0"/>
              </a:rPr>
              <a:t>. m</a:t>
            </a:r>
            <a:r>
              <a:rPr lang="es-CO" sz="900" spc="-20" dirty="0">
                <a:solidFill>
                  <a:schemeClr val="tx1">
                    <a:lumMod val="75000"/>
                    <a:lumOff val="25000"/>
                  </a:schemeClr>
                </a:solidFill>
                <a:latin typeface="Arial Narrow" panose="020B0606020202030204" pitchFamily="34" charset="0"/>
              </a:rPr>
              <a:t>. del </a:t>
            </a:r>
            <a:r>
              <a:rPr lang="es-CO" sz="900" spc="-20" dirty="0" smtClean="0">
                <a:solidFill>
                  <a:schemeClr val="tx1">
                    <a:lumMod val="75000"/>
                    <a:lumOff val="25000"/>
                  </a:schemeClr>
                </a:solidFill>
                <a:latin typeface="Arial Narrow" panose="020B0606020202030204" pitchFamily="34" charset="0"/>
              </a:rPr>
              <a:t>día jueves </a:t>
            </a:r>
            <a:r>
              <a:rPr lang="es-CO" sz="900" spc="-20" dirty="0" smtClean="0">
                <a:solidFill>
                  <a:schemeClr val="tx1">
                    <a:lumMod val="75000"/>
                    <a:lumOff val="25000"/>
                  </a:schemeClr>
                </a:solidFill>
                <a:latin typeface="Arial Narrow" panose="020B0606020202030204" pitchFamily="34" charset="0"/>
              </a:rPr>
              <a:t>01 de junio </a:t>
            </a:r>
            <a:r>
              <a:rPr lang="es-CO" sz="900" spc="-20" dirty="0" smtClean="0">
                <a:solidFill>
                  <a:schemeClr val="tx1">
                    <a:lumMod val="75000"/>
                    <a:lumOff val="25000"/>
                  </a:schemeClr>
                </a:solidFill>
                <a:latin typeface="Arial Narrow" panose="020B0606020202030204" pitchFamily="34" charset="0"/>
              </a:rPr>
              <a:t>hasta </a:t>
            </a:r>
            <a:r>
              <a:rPr lang="es-CO" sz="900" spc="-20" dirty="0">
                <a:solidFill>
                  <a:schemeClr val="tx1">
                    <a:lumMod val="75000"/>
                    <a:lumOff val="25000"/>
                  </a:schemeClr>
                </a:solidFill>
                <a:latin typeface="Arial Narrow" panose="020B0606020202030204" pitchFamily="34" charset="0"/>
              </a:rPr>
              <a:t>las </a:t>
            </a:r>
            <a:r>
              <a:rPr lang="es-CO" sz="900" spc="-20" dirty="0" smtClean="0">
                <a:solidFill>
                  <a:schemeClr val="tx1">
                    <a:lumMod val="75000"/>
                    <a:lumOff val="25000"/>
                  </a:schemeClr>
                </a:solidFill>
                <a:latin typeface="Arial Narrow" panose="020B0606020202030204" pitchFamily="34" charset="0"/>
              </a:rPr>
              <a:t> 7:00 </a:t>
            </a:r>
            <a:r>
              <a:rPr lang="es-CO" sz="900" spc="-20" dirty="0">
                <a:solidFill>
                  <a:schemeClr val="tx1">
                    <a:lumMod val="75000"/>
                    <a:lumOff val="25000"/>
                  </a:schemeClr>
                </a:solidFill>
                <a:latin typeface="Arial Narrow" panose="020B0606020202030204" pitchFamily="34" charset="0"/>
              </a:rPr>
              <a:t>a</a:t>
            </a:r>
            <a:r>
              <a:rPr lang="es-CO" sz="900" spc="-20" dirty="0" smtClean="0">
                <a:solidFill>
                  <a:schemeClr val="tx1">
                    <a:lumMod val="75000"/>
                    <a:lumOff val="25000"/>
                  </a:schemeClr>
                </a:solidFill>
                <a:latin typeface="Arial Narrow" panose="020B0606020202030204" pitchFamily="34" charset="0"/>
              </a:rPr>
              <a:t>. m</a:t>
            </a:r>
            <a:r>
              <a:rPr lang="es-CO" sz="900" spc="-20" dirty="0">
                <a:solidFill>
                  <a:schemeClr val="tx1">
                    <a:lumMod val="75000"/>
                    <a:lumOff val="25000"/>
                  </a:schemeClr>
                </a:solidFill>
                <a:latin typeface="Arial Narrow" panose="020B0606020202030204" pitchFamily="34" charset="0"/>
              </a:rPr>
              <a:t>. </a:t>
            </a:r>
            <a:r>
              <a:rPr lang="es-CO" sz="900" spc="-20" dirty="0" smtClean="0">
                <a:solidFill>
                  <a:schemeClr val="tx1">
                    <a:lumMod val="75000"/>
                    <a:lumOff val="25000"/>
                  </a:schemeClr>
                </a:solidFill>
                <a:latin typeface="Arial Narrow" panose="020B0606020202030204" pitchFamily="34" charset="0"/>
              </a:rPr>
              <a:t>del día viernes 02 de junio de 2017.</a:t>
            </a:r>
            <a:endParaRPr lang="es-CO" sz="900" spc="-20" dirty="0">
              <a:solidFill>
                <a:schemeClr val="tx1">
                  <a:lumMod val="75000"/>
                  <a:lumOff val="25000"/>
                </a:schemeClr>
              </a:solidFill>
              <a:latin typeface="Arial Narrow" panose="020B0606020202030204" pitchFamily="34" charset="0"/>
            </a:endParaRPr>
          </a:p>
        </p:txBody>
      </p:sp>
      <p:sp>
        <p:nvSpPr>
          <p:cNvPr id="8" name="CuadroTexto 7"/>
          <p:cNvSpPr txBox="1"/>
          <p:nvPr/>
        </p:nvSpPr>
        <p:spPr>
          <a:xfrm>
            <a:off x="3263053" y="1490223"/>
            <a:ext cx="3195087" cy="349702"/>
          </a:xfrm>
          <a:prstGeom prst="rect">
            <a:avLst/>
          </a:prstGeom>
          <a:noFill/>
        </p:spPr>
        <p:txBody>
          <a:bodyPr wrap="square" lIns="72000" tIns="36000" rIns="72000" bIns="36000" rtlCol="0">
            <a:spAutoFit/>
          </a:bodyPr>
          <a:lstStyle/>
          <a:p>
            <a:pPr algn="just"/>
            <a:r>
              <a:rPr lang="es-CO" sz="900" b="1" spc="-20" dirty="0">
                <a:solidFill>
                  <a:schemeClr val="tx1">
                    <a:lumMod val="75000"/>
                    <a:lumOff val="25000"/>
                  </a:schemeClr>
                </a:solidFill>
                <a:latin typeface="Arial Narrow" panose="020B0606020202030204" pitchFamily="34" charset="0"/>
              </a:rPr>
              <a:t>Precipitación de los últimos 3 </a:t>
            </a:r>
            <a:r>
              <a:rPr lang="es-CO" sz="900" b="1" spc="-20" dirty="0" smtClean="0">
                <a:solidFill>
                  <a:schemeClr val="tx1">
                    <a:lumMod val="75000"/>
                    <a:lumOff val="25000"/>
                  </a:schemeClr>
                </a:solidFill>
                <a:latin typeface="Arial Narrow" panose="020B0606020202030204" pitchFamily="34" charset="0"/>
              </a:rPr>
              <a:t>días: </a:t>
            </a:r>
            <a:r>
              <a:rPr lang="es-CO" sz="900" spc="-20" dirty="0">
                <a:solidFill>
                  <a:schemeClr val="tx1">
                    <a:lumMod val="75000"/>
                    <a:lumOff val="25000"/>
                  </a:schemeClr>
                </a:solidFill>
                <a:latin typeface="Arial Narrow" panose="020B0606020202030204" pitchFamily="34" charset="0"/>
              </a:rPr>
              <a:t>desde las </a:t>
            </a:r>
            <a:r>
              <a:rPr lang="es-CO" sz="900" spc="-20" dirty="0" smtClean="0">
                <a:solidFill>
                  <a:schemeClr val="tx1">
                    <a:lumMod val="75000"/>
                    <a:lumOff val="25000"/>
                  </a:schemeClr>
                </a:solidFill>
                <a:latin typeface="Arial Narrow" panose="020B0606020202030204" pitchFamily="34" charset="0"/>
              </a:rPr>
              <a:t>7:00 </a:t>
            </a:r>
            <a:r>
              <a:rPr lang="es-CO" sz="900" spc="-20" dirty="0">
                <a:solidFill>
                  <a:schemeClr val="tx1">
                    <a:lumMod val="75000"/>
                    <a:lumOff val="25000"/>
                  </a:schemeClr>
                </a:solidFill>
                <a:latin typeface="Arial Narrow" panose="020B0606020202030204" pitchFamily="34" charset="0"/>
              </a:rPr>
              <a:t>a</a:t>
            </a:r>
            <a:r>
              <a:rPr lang="es-CO" sz="900" spc="-20" dirty="0" smtClean="0">
                <a:solidFill>
                  <a:schemeClr val="tx1">
                    <a:lumMod val="75000"/>
                    <a:lumOff val="25000"/>
                  </a:schemeClr>
                </a:solidFill>
                <a:latin typeface="Arial Narrow" panose="020B0606020202030204" pitchFamily="34" charset="0"/>
              </a:rPr>
              <a:t>. m</a:t>
            </a:r>
            <a:r>
              <a:rPr lang="es-CO" sz="900" spc="-20" dirty="0">
                <a:solidFill>
                  <a:schemeClr val="tx1">
                    <a:lumMod val="75000"/>
                    <a:lumOff val="25000"/>
                  </a:schemeClr>
                </a:solidFill>
                <a:latin typeface="Arial Narrow" panose="020B0606020202030204" pitchFamily="34" charset="0"/>
              </a:rPr>
              <a:t>. del día </a:t>
            </a:r>
            <a:r>
              <a:rPr lang="es-CO" sz="900" spc="-20" dirty="0" smtClean="0">
                <a:solidFill>
                  <a:schemeClr val="tx1">
                    <a:lumMod val="75000"/>
                    <a:lumOff val="25000"/>
                  </a:schemeClr>
                </a:solidFill>
                <a:latin typeface="Arial Narrow" panose="020B0606020202030204" pitchFamily="34" charset="0"/>
              </a:rPr>
              <a:t>martes 30 de mayo </a:t>
            </a:r>
            <a:r>
              <a:rPr lang="es-CO" sz="900" spc="-20" dirty="0">
                <a:solidFill>
                  <a:schemeClr val="tx1">
                    <a:lumMod val="75000"/>
                    <a:lumOff val="25000"/>
                  </a:schemeClr>
                </a:solidFill>
                <a:latin typeface="Arial Narrow" panose="020B0606020202030204" pitchFamily="34" charset="0"/>
              </a:rPr>
              <a:t>hasta las </a:t>
            </a:r>
            <a:r>
              <a:rPr lang="es-CO" sz="900" spc="-20" dirty="0" smtClean="0">
                <a:solidFill>
                  <a:schemeClr val="tx1">
                    <a:lumMod val="75000"/>
                    <a:lumOff val="25000"/>
                  </a:schemeClr>
                </a:solidFill>
                <a:latin typeface="Arial Narrow" panose="020B0606020202030204" pitchFamily="34" charset="0"/>
              </a:rPr>
              <a:t>7:00 </a:t>
            </a:r>
            <a:r>
              <a:rPr lang="es-CO" sz="900" spc="-20" dirty="0">
                <a:solidFill>
                  <a:schemeClr val="tx1">
                    <a:lumMod val="75000"/>
                    <a:lumOff val="25000"/>
                  </a:schemeClr>
                </a:solidFill>
                <a:latin typeface="Arial Narrow" panose="020B0606020202030204" pitchFamily="34" charset="0"/>
              </a:rPr>
              <a:t>a.m. del día </a:t>
            </a:r>
            <a:r>
              <a:rPr lang="es-CO" sz="900" spc="-20" dirty="0" smtClean="0">
                <a:solidFill>
                  <a:schemeClr val="tx1">
                    <a:lumMod val="75000"/>
                    <a:lumOff val="25000"/>
                  </a:schemeClr>
                </a:solidFill>
                <a:latin typeface="Arial Narrow" panose="020B0606020202030204" pitchFamily="34" charset="0"/>
              </a:rPr>
              <a:t>viernes 02 </a:t>
            </a:r>
            <a:r>
              <a:rPr lang="es-CO" sz="900" spc="-20" dirty="0">
                <a:solidFill>
                  <a:schemeClr val="tx1">
                    <a:lumMod val="75000"/>
                    <a:lumOff val="25000"/>
                  </a:schemeClr>
                </a:solidFill>
                <a:latin typeface="Arial Narrow" panose="020B0606020202030204" pitchFamily="34" charset="0"/>
              </a:rPr>
              <a:t>de </a:t>
            </a:r>
            <a:r>
              <a:rPr lang="es-CO" sz="900" spc="-20" dirty="0" smtClean="0">
                <a:solidFill>
                  <a:schemeClr val="tx1">
                    <a:lumMod val="75000"/>
                    <a:lumOff val="25000"/>
                  </a:schemeClr>
                </a:solidFill>
                <a:latin typeface="Arial Narrow" panose="020B0606020202030204" pitchFamily="34" charset="0"/>
              </a:rPr>
              <a:t>junio </a:t>
            </a:r>
            <a:r>
              <a:rPr lang="es-CO" sz="900" spc="-20" dirty="0">
                <a:solidFill>
                  <a:schemeClr val="tx1">
                    <a:lumMod val="75000"/>
                    <a:lumOff val="25000"/>
                  </a:schemeClr>
                </a:solidFill>
                <a:latin typeface="Arial Narrow" panose="020B0606020202030204" pitchFamily="34" charset="0"/>
              </a:rPr>
              <a:t>de 2017.</a:t>
            </a:r>
          </a:p>
        </p:txBody>
      </p:sp>
      <p:grpSp>
        <p:nvGrpSpPr>
          <p:cNvPr id="22" name="Grupo 21"/>
          <p:cNvGrpSpPr/>
          <p:nvPr/>
        </p:nvGrpSpPr>
        <p:grpSpPr>
          <a:xfrm>
            <a:off x="6103361" y="2017034"/>
            <a:ext cx="247704" cy="261546"/>
            <a:chOff x="2745087" y="2060806"/>
            <a:chExt cx="360000" cy="664218"/>
          </a:xfrm>
        </p:grpSpPr>
        <p:pic>
          <p:nvPicPr>
            <p:cNvPr id="23" name="Picture 8" descr="https://www.svgimages.com/svg-image/s2/north-map-symbol-256x256.png"/>
            <p:cNvPicPr>
              <a:picLocks noChangeAspect="1" noChangeArrowheads="1"/>
            </p:cNvPicPr>
            <p:nvPr/>
          </p:nvPicPr>
          <p:blipFill rotWithShape="1">
            <a:blip r:embed="rId4" cstate="print">
              <a:clrChange>
                <a:clrFrom>
                  <a:srgbClr val="A3A3A2"/>
                </a:clrFrom>
                <a:clrTo>
                  <a:srgbClr val="A3A3A2">
                    <a:alpha val="0"/>
                  </a:srgbClr>
                </a:clrTo>
              </a:clrChange>
              <a:extLst>
                <a:ext uri="{28A0092B-C50C-407E-A947-70E740481C1C}">
                  <a14:useLocalDpi xmlns:a14="http://schemas.microsoft.com/office/drawing/2010/main" val="0"/>
                </a:ext>
              </a:extLst>
            </a:blip>
            <a:srcRect t="19412"/>
            <a:stretch/>
          </p:blipFill>
          <p:spPr bwMode="auto">
            <a:xfrm>
              <a:off x="2745087" y="2060806"/>
              <a:ext cx="360000" cy="541705"/>
            </a:xfrm>
            <a:prstGeom prst="rect">
              <a:avLst/>
            </a:prstGeom>
            <a:noFill/>
            <a:extLst>
              <a:ext uri="{909E8E84-426E-40DD-AFC4-6F175D3DCCD1}">
                <a14:hiddenFill xmlns:a14="http://schemas.microsoft.com/office/drawing/2010/main">
                  <a:solidFill>
                    <a:srgbClr val="FFFFFF"/>
                  </a:solidFill>
                </a14:hiddenFill>
              </a:ext>
            </a:extLst>
          </p:spPr>
        </p:pic>
        <p:sp>
          <p:nvSpPr>
            <p:cNvPr id="26" name="CuadroTexto 25"/>
            <p:cNvSpPr txBox="1"/>
            <p:nvPr/>
          </p:nvSpPr>
          <p:spPr>
            <a:xfrm>
              <a:off x="2773518" y="2478803"/>
              <a:ext cx="260008" cy="246221"/>
            </a:xfrm>
            <a:prstGeom prst="rect">
              <a:avLst/>
            </a:prstGeom>
            <a:noFill/>
          </p:spPr>
          <p:txBody>
            <a:bodyPr wrap="none" rtlCol="0">
              <a:spAutoFit/>
            </a:bodyPr>
            <a:lstStyle/>
            <a:p>
              <a:r>
                <a:rPr lang="es-CO" sz="1000" dirty="0" smtClean="0">
                  <a:effectLst>
                    <a:outerShdw blurRad="38100" dist="38100" dir="2700000" algn="tl">
                      <a:srgbClr val="000000">
                        <a:alpha val="43137"/>
                      </a:srgbClr>
                    </a:outerShdw>
                  </a:effectLst>
                  <a:latin typeface="Arial Narrow" panose="020B0606020202030204" pitchFamily="34" charset="0"/>
                </a:rPr>
                <a:t>N</a:t>
              </a:r>
              <a:endParaRPr lang="es-CO" sz="1000" dirty="0">
                <a:effectLst>
                  <a:outerShdw blurRad="38100" dist="38100" dir="2700000" algn="tl">
                    <a:srgbClr val="000000">
                      <a:alpha val="43137"/>
                    </a:srgbClr>
                  </a:outerShdw>
                </a:effectLst>
                <a:latin typeface="Arial Narrow" panose="020B0606020202030204" pitchFamily="34" charset="0"/>
              </a:endParaRPr>
            </a:p>
          </p:txBody>
        </p:sp>
      </p:grpSp>
      <p:grpSp>
        <p:nvGrpSpPr>
          <p:cNvPr id="16" name="Grupo 15"/>
          <p:cNvGrpSpPr/>
          <p:nvPr/>
        </p:nvGrpSpPr>
        <p:grpSpPr>
          <a:xfrm>
            <a:off x="2860005" y="2017034"/>
            <a:ext cx="247704" cy="261546"/>
            <a:chOff x="2745087" y="2060806"/>
            <a:chExt cx="360000" cy="664218"/>
          </a:xfrm>
        </p:grpSpPr>
        <p:pic>
          <p:nvPicPr>
            <p:cNvPr id="17" name="Picture 8" descr="https://www.svgimages.com/svg-image/s2/north-map-symbol-256x256.png"/>
            <p:cNvPicPr>
              <a:picLocks noChangeAspect="1" noChangeArrowheads="1"/>
            </p:cNvPicPr>
            <p:nvPr/>
          </p:nvPicPr>
          <p:blipFill rotWithShape="1">
            <a:blip r:embed="rId4" cstate="print">
              <a:clrChange>
                <a:clrFrom>
                  <a:srgbClr val="A3A3A2"/>
                </a:clrFrom>
                <a:clrTo>
                  <a:srgbClr val="A3A3A2">
                    <a:alpha val="0"/>
                  </a:srgbClr>
                </a:clrTo>
              </a:clrChange>
              <a:extLst>
                <a:ext uri="{28A0092B-C50C-407E-A947-70E740481C1C}">
                  <a14:useLocalDpi xmlns:a14="http://schemas.microsoft.com/office/drawing/2010/main" val="0"/>
                </a:ext>
              </a:extLst>
            </a:blip>
            <a:srcRect t="19412"/>
            <a:stretch/>
          </p:blipFill>
          <p:spPr bwMode="auto">
            <a:xfrm>
              <a:off x="2745087" y="2060806"/>
              <a:ext cx="360000" cy="541705"/>
            </a:xfrm>
            <a:prstGeom prst="rect">
              <a:avLst/>
            </a:prstGeom>
            <a:noFill/>
            <a:extLst>
              <a:ext uri="{909E8E84-426E-40DD-AFC4-6F175D3DCCD1}">
                <a14:hiddenFill xmlns:a14="http://schemas.microsoft.com/office/drawing/2010/main">
                  <a:solidFill>
                    <a:srgbClr val="FFFFFF"/>
                  </a:solidFill>
                </a14:hiddenFill>
              </a:ext>
            </a:extLst>
          </p:spPr>
        </p:pic>
        <p:sp>
          <p:nvSpPr>
            <p:cNvPr id="21" name="CuadroTexto 20"/>
            <p:cNvSpPr txBox="1"/>
            <p:nvPr/>
          </p:nvSpPr>
          <p:spPr>
            <a:xfrm>
              <a:off x="2773518" y="2478803"/>
              <a:ext cx="260008" cy="246221"/>
            </a:xfrm>
            <a:prstGeom prst="rect">
              <a:avLst/>
            </a:prstGeom>
            <a:noFill/>
          </p:spPr>
          <p:txBody>
            <a:bodyPr wrap="none" rtlCol="0">
              <a:spAutoFit/>
            </a:bodyPr>
            <a:lstStyle/>
            <a:p>
              <a:r>
                <a:rPr lang="es-CO" sz="1000" dirty="0" smtClean="0">
                  <a:effectLst>
                    <a:outerShdw blurRad="38100" dist="38100" dir="2700000" algn="tl">
                      <a:srgbClr val="000000">
                        <a:alpha val="43137"/>
                      </a:srgbClr>
                    </a:outerShdw>
                  </a:effectLst>
                  <a:latin typeface="Arial Narrow" panose="020B0606020202030204" pitchFamily="34" charset="0"/>
                </a:rPr>
                <a:t>N</a:t>
              </a:r>
              <a:endParaRPr lang="es-CO" sz="1000" dirty="0">
                <a:effectLst>
                  <a:outerShdw blurRad="38100" dist="38100" dir="2700000" algn="tl">
                    <a:srgbClr val="000000">
                      <a:alpha val="43137"/>
                    </a:srgbClr>
                  </a:outerShdw>
                </a:effectLst>
                <a:latin typeface="Arial Narrow" panose="020B0606020202030204" pitchFamily="34" charset="0"/>
              </a:endParaRPr>
            </a:p>
          </p:txBody>
        </p:sp>
      </p:grpSp>
      <p:pic>
        <p:nvPicPr>
          <p:cNvPr id="6" name="Imagen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009" y="5709097"/>
            <a:ext cx="1595578" cy="720000"/>
          </a:xfrm>
          <a:prstGeom prst="rect">
            <a:avLst/>
          </a:prstGeom>
          <a:ln>
            <a:noFill/>
          </a:ln>
        </p:spPr>
      </p:pic>
      <p:grpSp>
        <p:nvGrpSpPr>
          <p:cNvPr id="3" name="Grupo 2"/>
          <p:cNvGrpSpPr/>
          <p:nvPr/>
        </p:nvGrpSpPr>
        <p:grpSpPr>
          <a:xfrm>
            <a:off x="3286579" y="5907711"/>
            <a:ext cx="2287158" cy="536464"/>
            <a:chOff x="3286579" y="5907711"/>
            <a:chExt cx="2287158" cy="536464"/>
          </a:xfrm>
        </p:grpSpPr>
        <p:pic>
          <p:nvPicPr>
            <p:cNvPr id="15" name="Imagen 14"/>
            <p:cNvPicPr>
              <a:picLocks noChangeAspect="1"/>
            </p:cNvPicPr>
            <p:nvPr/>
          </p:nvPicPr>
          <p:blipFill rotWithShape="1">
            <a:blip r:embed="rId6">
              <a:extLst>
                <a:ext uri="{28A0092B-C50C-407E-A947-70E740481C1C}">
                  <a14:useLocalDpi xmlns:a14="http://schemas.microsoft.com/office/drawing/2010/main" val="0"/>
                </a:ext>
              </a:extLst>
            </a:blip>
            <a:srcRect l="92756" t="16379" r="-1024" b="18797"/>
            <a:stretch/>
          </p:blipFill>
          <p:spPr>
            <a:xfrm rot="5400000">
              <a:off x="4320356" y="5061532"/>
              <a:ext cx="219603" cy="2287158"/>
            </a:xfrm>
            <a:prstGeom prst="rect">
              <a:avLst/>
            </a:prstGeom>
          </p:spPr>
        </p:pic>
        <p:sp>
          <p:nvSpPr>
            <p:cNvPr id="18" name="CuadroTexto 17"/>
            <p:cNvSpPr txBox="1"/>
            <p:nvPr/>
          </p:nvSpPr>
          <p:spPr>
            <a:xfrm>
              <a:off x="3286579" y="5907711"/>
              <a:ext cx="2287158" cy="200055"/>
            </a:xfrm>
            <a:prstGeom prst="rect">
              <a:avLst/>
            </a:prstGeom>
            <a:noFill/>
          </p:spPr>
          <p:txBody>
            <a:bodyPr wrap="square" rtlCol="0">
              <a:spAutoFit/>
            </a:bodyPr>
            <a:lstStyle/>
            <a:p>
              <a:pPr algn="ctr"/>
              <a:r>
                <a:rPr lang="es-CO" sz="700" b="1" dirty="0" smtClean="0">
                  <a:latin typeface="Arial Narrow" panose="020B0606020202030204" pitchFamily="34" charset="0"/>
                </a:rPr>
                <a:t>PRECIPITACIÓN EN mm</a:t>
              </a:r>
              <a:endParaRPr lang="es-CO" sz="700" b="1" dirty="0">
                <a:latin typeface="Arial Narrow" panose="020B0606020202030204" pitchFamily="34" charset="0"/>
              </a:endParaRPr>
            </a:p>
          </p:txBody>
        </p:sp>
        <p:sp>
          <p:nvSpPr>
            <p:cNvPr id="19" name="CuadroTexto 18"/>
            <p:cNvSpPr txBox="1"/>
            <p:nvPr/>
          </p:nvSpPr>
          <p:spPr>
            <a:xfrm>
              <a:off x="3286579" y="6259509"/>
              <a:ext cx="2287158" cy="184666"/>
            </a:xfrm>
            <a:prstGeom prst="rect">
              <a:avLst/>
            </a:prstGeom>
            <a:noFill/>
          </p:spPr>
          <p:txBody>
            <a:bodyPr wrap="square" rtlCol="0">
              <a:spAutoFit/>
            </a:bodyPr>
            <a:lstStyle/>
            <a:p>
              <a:pPr algn="ctr"/>
              <a:r>
                <a:rPr lang="es-CO" sz="600" i="1" dirty="0" smtClean="0">
                  <a:latin typeface="Arial Narrow" panose="020B0606020202030204" pitchFamily="34" charset="0"/>
                </a:rPr>
                <a:t>1 milímetro de precipitación equivale a 1 litro de lluvia por m</a:t>
              </a:r>
              <a:r>
                <a:rPr lang="es-CO" sz="600" i="1" baseline="30000" dirty="0" smtClean="0">
                  <a:latin typeface="Arial Narrow" panose="020B0606020202030204" pitchFamily="34" charset="0"/>
                </a:rPr>
                <a:t>2</a:t>
              </a:r>
              <a:endParaRPr lang="es-CO" sz="600" i="1" baseline="30000" dirty="0">
                <a:latin typeface="Arial Narrow" panose="020B0606020202030204" pitchFamily="34" charset="0"/>
              </a:endParaRPr>
            </a:p>
          </p:txBody>
        </p:sp>
      </p:grpSp>
      <p:cxnSp>
        <p:nvCxnSpPr>
          <p:cNvPr id="10" name="Conector recto 9"/>
          <p:cNvCxnSpPr/>
          <p:nvPr/>
        </p:nvCxnSpPr>
        <p:spPr>
          <a:xfrm>
            <a:off x="3218458" y="1566425"/>
            <a:ext cx="0" cy="4860000"/>
          </a:xfrm>
          <a:prstGeom prst="line">
            <a:avLst/>
          </a:prstGeom>
          <a:ln>
            <a:solidFill>
              <a:schemeClr val="bg1">
                <a:lumMod val="7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406950427"/>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a de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ema de Office">
  <a:themeElements>
    <a:clrScheme name="Tema de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a de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Tema de Office">
  <a:themeElements>
    <a:clrScheme name="Tema de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a de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Tema de Office">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a de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14638</TotalTime>
  <Words>5737</Words>
  <Application>Microsoft Office PowerPoint</Application>
  <PresentationFormat>Personalizado</PresentationFormat>
  <Paragraphs>359</Paragraphs>
  <Slides>22</Slides>
  <Notes>0</Notes>
  <HiddenSlides>0</HiddenSlides>
  <MMClips>0</MMClips>
  <ScaleCrop>false</ScaleCrop>
  <HeadingPairs>
    <vt:vector size="6" baseType="variant">
      <vt:variant>
        <vt:lpstr>Fuentes usadas</vt:lpstr>
      </vt:variant>
      <vt:variant>
        <vt:i4>9</vt:i4>
      </vt:variant>
      <vt:variant>
        <vt:lpstr>Tema</vt:lpstr>
      </vt:variant>
      <vt:variant>
        <vt:i4>4</vt:i4>
      </vt:variant>
      <vt:variant>
        <vt:lpstr>Títulos de diapositiva</vt:lpstr>
      </vt:variant>
      <vt:variant>
        <vt:i4>22</vt:i4>
      </vt:variant>
    </vt:vector>
  </HeadingPairs>
  <TitlesOfParts>
    <vt:vector size="35" baseType="lpstr">
      <vt:lpstr>Arial</vt:lpstr>
      <vt:lpstr>Arial Narrow</vt:lpstr>
      <vt:lpstr>ArialNarrow</vt:lpstr>
      <vt:lpstr>Calibri</vt:lpstr>
      <vt:lpstr>Cambria</vt:lpstr>
      <vt:lpstr>PMingLiU</vt:lpstr>
      <vt:lpstr>Times New Roman</vt:lpstr>
      <vt:lpstr>Verdana</vt:lpstr>
      <vt:lpstr>Wingdings</vt:lpstr>
      <vt:lpstr>Tema de Office</vt:lpstr>
      <vt:lpstr>1_Tema de Office</vt:lpstr>
      <vt:lpstr>2_Tema de Office</vt:lpstr>
      <vt:lpstr>3_Tema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Mary Ootory</dc:creator>
  <cp:lastModifiedBy>Alberto Pardo Ojeda</cp:lastModifiedBy>
  <cp:revision>2693</cp:revision>
  <cp:lastPrinted>2016-04-12T13:55:03Z</cp:lastPrinted>
  <dcterms:created xsi:type="dcterms:W3CDTF">2015-07-24T16:23:26Z</dcterms:created>
  <dcterms:modified xsi:type="dcterms:W3CDTF">2017-06-02T17:16:55Z</dcterms:modified>
</cp:coreProperties>
</file>