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71" r:id="rId4"/>
    <p:sldId id="269" r:id="rId5"/>
    <p:sldId id="276" r:id="rId6"/>
    <p:sldId id="261" r:id="rId7"/>
    <p:sldId id="274" r:id="rId8"/>
    <p:sldId id="264" r:id="rId9"/>
    <p:sldId id="265" r:id="rId10"/>
    <p:sldId id="266" r:id="rId11"/>
    <p:sldId id="267" r:id="rId12"/>
    <p:sldId id="268" r:id="rId13"/>
  </p:sldIdLst>
  <p:sldSz cx="12192000" cy="6858000"/>
  <p:notesSz cx="12192000" cy="6858000"/>
  <p:embeddedFontLst>
    <p:embeddedFont>
      <p:font typeface="Arial Black" panose="020B0A04020102020204" pitchFamily="34" charset="0"/>
      <p:bold r:id="rId15"/>
    </p:embeddedFont>
    <p:embeddedFont>
      <p:font typeface="Arial Narrow" panose="020B0606020202030204" pitchFamily="34" charset="0"/>
      <p:regular r:id="rId16"/>
      <p:bold r:id="rId17"/>
      <p:italic r:id="rId18"/>
      <p:boldItalic r:id="rId19"/>
    </p:embeddedFont>
    <p:embeddedFont>
      <p:font typeface="Helvetica Neue" panose="020B0604020202020204" charset="0"/>
      <p:regular r:id="rId20"/>
      <p:bold r:id="rId21"/>
      <p:italic r:id="rId22"/>
      <p:boldItalic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9" autoAdjust="0"/>
    <p:restoredTop sz="95642" autoAdjust="0"/>
  </p:normalViewPr>
  <p:slideViewPr>
    <p:cSldViewPr snapToGrid="0">
      <p:cViewPr varScale="1">
        <p:scale>
          <a:sx n="102" d="100"/>
          <a:sy n="102" d="100"/>
        </p:scale>
        <p:origin x="774" y="108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1919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amazonia.jpg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colombia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yellow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colombia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yellow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file:///O:\Mi%20unidad\OSPA\01.%20Tematicas\04.%20Incendios\01.%20Productos\postmodelo_icv\temporales\icaribe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pacifico.jpg" TargetMode="External"/><Relationship Id="rId5" Type="http://schemas.openxmlformats.org/officeDocument/2006/relationships/image" Target="../media/image22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orinoquia.jpg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173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21 de junio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22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junio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1024" y="2485378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68785" y="1269801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3916085"/>
              </p:ext>
            </p:extLst>
          </p:nvPr>
        </p:nvGraphicFramePr>
        <p:xfrm>
          <a:off x="12927339" y="766901"/>
          <a:ext cx="6821996" cy="1005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6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8BA005FF-DCE2-DF4E-F830-F0E3F3C82BE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67841" y="3071948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683853" y="5791329"/>
            <a:ext cx="451143" cy="4450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Google Shape;186;p59">
            <a:extLst>
              <a:ext uri="{FF2B5EF4-FFF2-40B4-BE49-F238E27FC236}">
                <a16:creationId xmlns:a16="http://schemas.microsoft.com/office/drawing/2014/main" id="{2FE0442E-ADAE-DCE8-0FE5-E904C3D82E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5459428"/>
              </p:ext>
            </p:extLst>
          </p:nvPr>
        </p:nvGraphicFramePr>
        <p:xfrm>
          <a:off x="12465787" y="5194165"/>
          <a:ext cx="6636419" cy="113867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30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5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Ana Milena </a:t>
            </a:r>
            <a:r>
              <a:rPr lang="es-MX" sz="120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Rincón Loaiza </a:t>
            </a:r>
            <a:r>
              <a:rPr lang="es-MX"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algn="just"/>
            <a:endParaRPr lang="es-MX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6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sym typeface="Verdana"/>
              </a:rPr>
              <a:t>en algunos municipios del departamento de La Guajira.</a:t>
            </a:r>
          </a:p>
          <a:p>
            <a:pPr algn="just"/>
            <a:endParaRPr lang="es-MX" sz="1600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baja:</a:t>
            </a:r>
            <a:r>
              <a:rPr lang="es-MX" sz="1600" b="0" i="0" u="none" strike="noStrike" cap="none" dirty="0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los departamentos de Cundinamarca, La Guajira y Tolima.</a:t>
            </a:r>
            <a:endParaRPr lang="es-MX" sz="1600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ea typeface="Verdana"/>
              <a:sym typeface="Verdana"/>
            </a:endParaRPr>
          </a:p>
          <a:p>
            <a:pPr algn="just"/>
            <a:endParaRPr lang="es-MX" sz="1600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69F88C6-9210-B168-FA3A-A2ADBDD4752F}"/>
              </a:ext>
            </a:extLst>
          </p:cNvPr>
          <p:cNvSpPr txBox="1"/>
          <p:nvPr/>
        </p:nvSpPr>
        <p:spPr>
          <a:xfrm>
            <a:off x="12856772" y="507011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baja:</a:t>
            </a:r>
            <a:r>
              <a:rPr lang="es-MX" sz="1400" b="0" i="0" u="none" strike="noStrike" cap="none" dirty="0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Amazonas y Casanare.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C3118E-FCF3-FEC8-5B09-7D23AB50F507}"/>
              </a:ext>
            </a:extLst>
          </p:cNvPr>
          <p:cNvSpPr txBox="1"/>
          <p:nvPr/>
        </p:nvSpPr>
        <p:spPr>
          <a:xfrm>
            <a:off x="12334875" y="3354162"/>
            <a:ext cx="92249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algunos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 los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departamentos de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Boyacá y Magdalena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D22B2DD-884B-8992-44D4-B66F74467475}"/>
              </a:ext>
            </a:extLst>
          </p:cNvPr>
          <p:cNvSpPr txBox="1"/>
          <p:nvPr/>
        </p:nvSpPr>
        <p:spPr>
          <a:xfrm>
            <a:off x="12334875" y="2629936"/>
            <a:ext cx="107775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en el departamento de La Guajira.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22400" y="1463497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21 de junio de 2024 | 12:00 HLC</a:t>
            </a:r>
            <a:endParaRPr sz="1200" dirty="0"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198480" y="2080651"/>
            <a:ext cx="2812871" cy="29719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10448358" y="2071224"/>
            <a:ext cx="1680879" cy="135777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8767479" y="2071224"/>
            <a:ext cx="1694499" cy="96090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7086600" y="2080651"/>
            <a:ext cx="1680879" cy="66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198480" y="2080651"/>
            <a:ext cx="2812871" cy="29719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10448358" y="2071224"/>
            <a:ext cx="1680879" cy="135777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8767479" y="2071224"/>
            <a:ext cx="1694499" cy="96090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7086600" y="2080651"/>
            <a:ext cx="1680879" cy="662549"/>
          </a:xfrm>
          <a:prstGeom prst="rect">
            <a:avLst/>
          </a:prstGeom>
        </p:spPr>
      </p:pic>
      <p:sp>
        <p:nvSpPr>
          <p:cNvPr id="9" name="Google Shape;124;p17">
            <a:extLst>
              <a:ext uri="{FF2B5EF4-FFF2-40B4-BE49-F238E27FC236}">
                <a16:creationId xmlns:a16="http://schemas.microsoft.com/office/drawing/2014/main" id="{97651D79-0B7A-A0C3-C8A8-96EBC0BA5B51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</a:t>
            </a:r>
            <a:fld id="{FCD533EB-3935-4046-9404-78921C1FDB7A}" type="datetime4">
              <a:rPr lang="es-MX" sz="1200" smtClean="0"/>
              <a:t>21 de junio de 2024</a:t>
            </a:fld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1379998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oogle Shape;146;p58">
            <a:extLst>
              <a:ext uri="{FF2B5EF4-FFF2-40B4-BE49-F238E27FC236}">
                <a16:creationId xmlns:a16="http://schemas.microsoft.com/office/drawing/2014/main" id="{27625849-B934-DCD0-21E3-0B41C2A452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6532667"/>
              </p:ext>
            </p:extLst>
          </p:nvPr>
        </p:nvGraphicFramePr>
        <p:xfrm>
          <a:off x="4890770" y="2495650"/>
          <a:ext cx="6939280" cy="1840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39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9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13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6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LA GUAJIRA : Uribia.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6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LA GUAJIRA : Manaure, Riohacha.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3740670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7;p24" descr="Recurso 25.png">
            <a:extLst>
              <a:ext uri="{FF2B5EF4-FFF2-40B4-BE49-F238E27FC236}">
                <a16:creationId xmlns:a16="http://schemas.microsoft.com/office/drawing/2014/main" id="{FE559301-7F7D-9C80-9B54-89AD7C708E3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743750" y="3062325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7;p58">
            <a:extLst>
              <a:ext uri="{FF2B5EF4-FFF2-40B4-BE49-F238E27FC236}">
                <a16:creationId xmlns:a16="http://schemas.microsoft.com/office/drawing/2014/main" id="{7CF980FE-E4E0-48D1-DD62-8C38A3EE5CD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47854" y="3062325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AD3B07F7-5F82-8BFA-D6AD-BBC9A2443B3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8592" y="4611617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ACCA30BE-75A2-AD44-7B13-EDCFED48AB5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198164" y="5058311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7EEFD056-2DE7-5FA3-E656-52BB313432A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47854" y="3781961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oogle Shape;146;p58">
            <a:extLst>
              <a:ext uri="{FF2B5EF4-FFF2-40B4-BE49-F238E27FC236}">
                <a16:creationId xmlns:a16="http://schemas.microsoft.com/office/drawing/2014/main" id="{7C75CB55-77F6-CDF6-F954-75252BFA07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1407604"/>
              </p:ext>
            </p:extLst>
          </p:nvPr>
        </p:nvGraphicFramePr>
        <p:xfrm>
          <a:off x="4890770" y="2495650"/>
          <a:ext cx="6939280" cy="11601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39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9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13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3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CUNDINAMARCA : Jerusalén.</a:t>
                      </a: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TOLIMA : Valle De San Juan.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923713"/>
                  </a:ext>
                </a:extLst>
              </a:tr>
            </a:tbl>
          </a:graphicData>
        </a:graphic>
      </p:graphicFrame>
      <p:graphicFrame>
        <p:nvGraphicFramePr>
          <p:cNvPr id="3" name="Google Shape;146;p58">
            <a:extLst>
              <a:ext uri="{FF2B5EF4-FFF2-40B4-BE49-F238E27FC236}">
                <a16:creationId xmlns:a16="http://schemas.microsoft.com/office/drawing/2014/main" id="{8CE3D562-9664-3A41-CCDB-7E4FBC7EF8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9725961"/>
              </p:ext>
            </p:extLst>
          </p:nvPr>
        </p:nvGraphicFramePr>
        <p:xfrm>
          <a:off x="12996545" y="1283021"/>
          <a:ext cx="6939280" cy="11467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39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9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13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ES"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818670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6" y="785917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14702" y="2979705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A2D223CA-C975-B9B5-5E13-2B6D81A42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9046019"/>
              </p:ext>
            </p:extLst>
          </p:nvPr>
        </p:nvGraphicFramePr>
        <p:xfrm>
          <a:off x="12465684" y="7403978"/>
          <a:ext cx="6809325" cy="12567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8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10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465684" y="269291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04;p4">
            <a:extLst>
              <a:ext uri="{FF2B5EF4-FFF2-40B4-BE49-F238E27FC236}">
                <a16:creationId xmlns:a16="http://schemas.microsoft.com/office/drawing/2014/main" id="{B1114F31-81DD-2542-E429-F9E4963BCF5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027474" y="-633295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7;p24" descr="Recurso 25.png">
            <a:extLst>
              <a:ext uri="{FF2B5EF4-FFF2-40B4-BE49-F238E27FC236}">
                <a16:creationId xmlns:a16="http://schemas.microsoft.com/office/drawing/2014/main" id="{E13471E3-EC7A-C979-C0E1-43B9141E001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860980" y="3203052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8;p58">
            <a:extLst>
              <a:ext uri="{FF2B5EF4-FFF2-40B4-BE49-F238E27FC236}">
                <a16:creationId xmlns:a16="http://schemas.microsoft.com/office/drawing/2014/main" id="{E0B4F4EF-E4D0-16BA-7DAB-CF5B12DCECA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63338" y="3075725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4478203"/>
              </p:ext>
            </p:extLst>
          </p:nvPr>
        </p:nvGraphicFramePr>
        <p:xfrm>
          <a:off x="12770537" y="4419663"/>
          <a:ext cx="6426274" cy="1452697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529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Imués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Ospina.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46797" y="1405297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952685" y="2504868"/>
            <a:ext cx="458425" cy="446694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67273" y="958055"/>
            <a:ext cx="3437977" cy="573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5E4545A0-6B4C-B252-9D3E-6EF79264A2B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025214" y="6977714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4;p4">
            <a:extLst>
              <a:ext uri="{FF2B5EF4-FFF2-40B4-BE49-F238E27FC236}">
                <a16:creationId xmlns:a16="http://schemas.microsoft.com/office/drawing/2014/main" id="{F0388B65-41FE-5C48-12F2-31D01DA1159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1388631"/>
              </p:ext>
            </p:extLst>
          </p:nvPr>
        </p:nvGraphicFramePr>
        <p:xfrm>
          <a:off x="15332977" y="2206050"/>
          <a:ext cx="6815830" cy="134822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41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Trinidad.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13204" y="3555454"/>
            <a:ext cx="484369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8;p58">
            <a:extLst>
              <a:ext uri="{FF2B5EF4-FFF2-40B4-BE49-F238E27FC236}">
                <a16:creationId xmlns:a16="http://schemas.microsoft.com/office/drawing/2014/main" id="{1BC02411-1921-2F20-C9F3-5797D4F2EE2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087818" y="6081596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60B6CD79-504C-9D7F-21A5-A3A91110C8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6559</TotalTime>
  <Words>1092</Words>
  <Application>Microsoft Office PowerPoint</Application>
  <PresentationFormat>Panorámica</PresentationFormat>
  <Paragraphs>89</Paragraphs>
  <Slides>12</Slides>
  <Notes>12</Notes>
  <HiddenSlides>1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Helvetica Neue</vt:lpstr>
      <vt:lpstr>Arial</vt:lpstr>
      <vt:lpstr>Arial Narrow</vt:lpstr>
      <vt:lpstr>Calibri</vt:lpstr>
      <vt:lpstr>Arial Black</vt:lpstr>
      <vt:lpstr>Verdana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710</cp:revision>
  <dcterms:created xsi:type="dcterms:W3CDTF">2022-10-19T17:32:46Z</dcterms:created>
  <dcterms:modified xsi:type="dcterms:W3CDTF">2024-06-21T15:55:19Z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