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71" r:id="rId4"/>
    <p:sldId id="269" r:id="rId5"/>
    <p:sldId id="275" r:id="rId6"/>
    <p:sldId id="261" r:id="rId7"/>
    <p:sldId id="274" r:id="rId8"/>
    <p:sldId id="264" r:id="rId9"/>
    <p:sldId id="265" r:id="rId10"/>
    <p:sldId id="266" r:id="rId11"/>
    <p:sldId id="267" r:id="rId12"/>
    <p:sldId id="268" r:id="rId13"/>
  </p:sldIdLst>
  <p:sldSz cx="12192000" cy="6858000"/>
  <p:notesSz cx="12192000" cy="6858000"/>
  <p:embeddedFontLst>
    <p:embeddedFont>
      <p:font typeface="Arial Black" panose="020B0A04020102020204" pitchFamily="34" charset="0"/>
      <p:bold r:id="rId15"/>
    </p:embeddedFont>
    <p:embeddedFont>
      <p:font typeface="Arial Narrow" panose="020B0606020202030204" pitchFamily="34" charset="0"/>
      <p:regular r:id="rId16"/>
      <p:bold r:id="rId17"/>
      <p:italic r:id="rId18"/>
      <p:boldItalic r:id="rId19"/>
    </p:embeddedFon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Helvetica Neue" panose="020B0604020202020204" charset="0"/>
      <p:regular r:id="rId24"/>
      <p:bold r:id="rId25"/>
      <p:italic r:id="rId26"/>
      <p:boldItalic r:id="rId27"/>
    </p:embeddedFont>
    <p:embeddedFont>
      <p:font typeface="Verdana" panose="020B0604030504040204" pitchFamily="34" charset="0"/>
      <p:regular r:id="rId28"/>
      <p:bold r:id="rId29"/>
      <p:italic r:id="rId30"/>
      <p:boldItalic r:id="rId3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4" roundtripDataSignature="AMtx7mh4azekn3fThzs9cA6lfW8iTEDTq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F6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637F94A-DA9B-481A-AE38-6A32242EE391}">
  <a:tblStyle styleId="{7637F94A-DA9B-481A-AE38-6A32242EE391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  <a:tblStyle styleId="{F00C0F73-EEEA-4E89-A611-1E2FAB54C115}" styleName="Table_1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CF4"/>
          </a:solidFill>
        </a:fill>
      </a:tcStyle>
    </a:wholeTbl>
    <a:band1H>
      <a:tcTxStyle b="off" i="off"/>
      <a:tcStyle>
        <a:tcBdr/>
        <a:fill>
          <a:solidFill>
            <a:srgbClr val="CFD7E7"/>
          </a:solidFill>
        </a:fill>
      </a:tcStyle>
    </a:band1H>
    <a:band2H>
      <a:tcTxStyle b="off" i="off"/>
      <a:tcStyle>
        <a:tcBdr/>
      </a:tcStyle>
    </a:band2H>
    <a:band1V>
      <a:tcTxStyle b="off" i="off"/>
      <a:tcStyle>
        <a:tcBdr/>
        <a:fill>
          <a:solidFill>
            <a:srgbClr val="CFD7E7"/>
          </a:solidFill>
        </a:fill>
      </a:tcStyle>
    </a:band1V>
    <a:band2V>
      <a:tcTxStyle b="off" i="off"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719" autoAdjust="0"/>
    <p:restoredTop sz="95642" autoAdjust="0"/>
  </p:normalViewPr>
  <p:slideViewPr>
    <p:cSldViewPr snapToGrid="0">
      <p:cViewPr varScale="1">
        <p:scale>
          <a:sx n="102" d="100"/>
          <a:sy n="102" d="100"/>
        </p:scale>
        <p:origin x="774" y="84"/>
      </p:cViewPr>
      <p:guideLst>
        <p:guide orient="horz" pos="2880"/>
        <p:guide pos="216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34" Type="http://customschemas.google.com/relationships/presentationmetadata" Target="meta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font" Target="fonts/font1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font" Target="fonts/font14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31" Type="http://schemas.openxmlformats.org/officeDocument/2006/relationships/font" Target="fonts/font1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font" Target="fonts/font13.fntdata"/><Relationship Id="rId30" Type="http://schemas.openxmlformats.org/officeDocument/2006/relationships/font" Target="fonts/font16.fntdata"/><Relationship Id="rId35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5283200" cy="344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6905625" y="0"/>
            <a:ext cx="5283200" cy="344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6513513"/>
            <a:ext cx="5283200" cy="344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s-MX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444930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0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92" name="Google Shape;9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622528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5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209" name="Google Shape;20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2223863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6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1" name="Google Shape;22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6868558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7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8" name="Google Shape;22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2728468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6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13" name="Google Shape;11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5758119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6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3" name="Google Shape;11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47009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7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2" name="Google Shape;122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8668060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7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2" name="Google Shape;122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858101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58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1" name="Google Shape;151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3237686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58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1" name="Google Shape;151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9305786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59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4" name="Google Shape;184;p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4635936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4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7" name="Google Shape;19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8436632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onóstico amenaza incendios vegetal">
  <p:cSld name="Pronóstico amenaza incendios vegetal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64"/>
          <p:cNvPicPr preferRelativeResize="0"/>
          <p:nvPr/>
        </p:nvPicPr>
        <p:blipFill rotWithShape="1">
          <a:blip r:embed="rId2">
            <a:alphaModFix/>
          </a:blip>
          <a:srcRect b="7147"/>
          <a:stretch/>
        </p:blipFill>
        <p:spPr>
          <a:xfrm>
            <a:off x="-1934" y="222422"/>
            <a:ext cx="12194413" cy="64710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64" descr="Forma&#10;&#10;Descripción generada automáticamente con confianza baj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64"/>
          <p:cNvSpPr/>
          <p:nvPr/>
        </p:nvSpPr>
        <p:spPr>
          <a:xfrm>
            <a:off x="-1934" y="222422"/>
            <a:ext cx="12192000" cy="6471015"/>
          </a:xfrm>
          <a:prstGeom prst="rect">
            <a:avLst/>
          </a:prstGeom>
          <a:gradFill>
            <a:gsLst>
              <a:gs pos="0">
                <a:srgbClr val="FF0000">
                  <a:alpha val="0"/>
                </a:srgbClr>
              </a:gs>
              <a:gs pos="37000">
                <a:schemeClr val="lt1"/>
              </a:gs>
              <a:gs pos="100000">
                <a:schemeClr val="lt1"/>
              </a:gs>
            </a:gsLst>
            <a:lin ang="162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Google Shape;19;p64"/>
          <p:cNvSpPr txBox="1"/>
          <p:nvPr/>
        </p:nvSpPr>
        <p:spPr>
          <a:xfrm>
            <a:off x="5370482" y="6639447"/>
            <a:ext cx="1451038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MX" sz="11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www.ideam.gov.co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" name="Google Shape;20;p64" descr="Forma, Rectángulo&#10;&#10;Descripción generada automáticamente con confianza media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33" y="-1090"/>
            <a:ext cx="12190067" cy="68590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21;p64" descr="Forma&#10;&#10;Descripción generada automáticamente con confianza baj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35" y="6331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22;p64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Google Shape;23;p64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24" name="Google Shape;24;p6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>
  <p:cSld name="Diapositiva de título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oogle Shape;26;p65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27;p65"/>
          <p:cNvSpPr txBox="1">
            <a:spLocks noGrp="1"/>
          </p:cNvSpPr>
          <p:nvPr>
            <p:ph type="ctrTitle"/>
          </p:nvPr>
        </p:nvSpPr>
        <p:spPr>
          <a:xfrm>
            <a:off x="1524000" y="1652232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400"/>
              <a:buFont typeface="Verdana"/>
              <a:buNone/>
              <a:defRPr sz="44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65"/>
          <p:cNvSpPr txBox="1">
            <a:spLocks noGrp="1"/>
          </p:cNvSpPr>
          <p:nvPr>
            <p:ph type="subTitle" idx="1"/>
          </p:nvPr>
        </p:nvSpPr>
        <p:spPr>
          <a:xfrm>
            <a:off x="1524000" y="4131907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latin typeface="Verdana"/>
                <a:ea typeface="Verdana"/>
                <a:cs typeface="Verdana"/>
                <a:sym typeface="Verdana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9" name="Google Shape;29;p6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6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6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32" name="Google Shape;32;p65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" name="Google Shape;33;p65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34" name="Google Shape;34;p6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65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>
  <p:cSld name="Título y objetos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Google Shape;37;p66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Google Shape;38;p66"/>
          <p:cNvSpPr txBox="1">
            <a:spLocks noGrp="1"/>
          </p:cNvSpPr>
          <p:nvPr>
            <p:ph type="title"/>
          </p:nvPr>
        </p:nvSpPr>
        <p:spPr>
          <a:xfrm>
            <a:off x="838200" y="1597441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200"/>
              <a:buFont typeface="Verdana"/>
              <a:buNone/>
              <a:defRPr sz="32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6"/>
          <p:cNvSpPr txBox="1">
            <a:spLocks noGrp="1"/>
          </p:cNvSpPr>
          <p:nvPr>
            <p:ph type="body" idx="1"/>
          </p:nvPr>
        </p:nvSpPr>
        <p:spPr>
          <a:xfrm>
            <a:off x="838200" y="3112167"/>
            <a:ext cx="10515600" cy="30647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5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6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6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6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43" name="Google Shape;43;p66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" name="Google Shape;44;p66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45" name="Google Shape;45;p6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66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tos">
  <p:cSld name="Dos objetos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Google Shape;48;p67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Google Shape;49;p67"/>
          <p:cNvSpPr txBox="1">
            <a:spLocks noGrp="1"/>
          </p:cNvSpPr>
          <p:nvPr>
            <p:ph type="title"/>
          </p:nvPr>
        </p:nvSpPr>
        <p:spPr>
          <a:xfrm>
            <a:off x="838200" y="169956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800"/>
              <a:buFont typeface="Verdana"/>
              <a:buNone/>
              <a:defRPr sz="28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67"/>
          <p:cNvSpPr txBox="1">
            <a:spLocks noGrp="1"/>
          </p:cNvSpPr>
          <p:nvPr>
            <p:ph type="body" idx="1"/>
          </p:nvPr>
        </p:nvSpPr>
        <p:spPr>
          <a:xfrm>
            <a:off x="838200" y="3113903"/>
            <a:ext cx="5181600" cy="3063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67"/>
          <p:cNvSpPr txBox="1">
            <a:spLocks noGrp="1"/>
          </p:cNvSpPr>
          <p:nvPr>
            <p:ph type="body" idx="2"/>
          </p:nvPr>
        </p:nvSpPr>
        <p:spPr>
          <a:xfrm>
            <a:off x="6172200" y="3113903"/>
            <a:ext cx="5181600" cy="3063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2" name="Google Shape;52;p6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6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6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55" name="Google Shape;55;p67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Google Shape;56;p67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57" name="Google Shape;57;p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67"/>
          <p:cNvSpPr txBox="1">
            <a:spLocks noGrp="1"/>
          </p:cNvSpPr>
          <p:nvPr>
            <p:ph type="body" idx="3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el título">
  <p:cSld name="Solo el título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68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68"/>
          <p:cNvSpPr txBox="1">
            <a:spLocks noGrp="1"/>
          </p:cNvSpPr>
          <p:nvPr>
            <p:ph type="title"/>
          </p:nvPr>
        </p:nvSpPr>
        <p:spPr>
          <a:xfrm>
            <a:off x="838200" y="1370142"/>
            <a:ext cx="10515600" cy="7057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400"/>
              <a:buFont typeface="Verdana"/>
              <a:buNone/>
              <a:defRPr sz="24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6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6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6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65" name="Google Shape;65;p68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" name="Google Shape;66;p68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67" name="Google Shape;67;p6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68"/>
          <p:cNvSpPr txBox="1">
            <a:spLocks noGrp="1"/>
          </p:cNvSpPr>
          <p:nvPr>
            <p:ph type="body" idx="1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>
  <p:cSld name="En blanco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6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6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6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pic>
        <p:nvPicPr>
          <p:cNvPr id="73" name="Google Shape;73;p69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69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" name="Google Shape;75;p69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76" name="Google Shape;76;p6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69"/>
          <p:cNvSpPr txBox="1">
            <a:spLocks noGrp="1"/>
          </p:cNvSpPr>
          <p:nvPr>
            <p:ph type="body" idx="1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 con título">
  <p:cSld name="Contenido con título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Google Shape;79;p70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70"/>
          <p:cNvSpPr txBox="1">
            <a:spLocks noGrp="1"/>
          </p:cNvSpPr>
          <p:nvPr>
            <p:ph type="title"/>
          </p:nvPr>
        </p:nvSpPr>
        <p:spPr>
          <a:xfrm>
            <a:off x="839788" y="146556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400"/>
              <a:buFont typeface="Verdana"/>
              <a:buNone/>
              <a:defRPr sz="24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70"/>
          <p:cNvSpPr txBox="1">
            <a:spLocks noGrp="1"/>
          </p:cNvSpPr>
          <p:nvPr>
            <p:ph type="body" idx="1"/>
          </p:nvPr>
        </p:nvSpPr>
        <p:spPr>
          <a:xfrm>
            <a:off x="5183188" y="1465560"/>
            <a:ext cx="6172200" cy="43954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82" name="Google Shape;82;p70"/>
          <p:cNvSpPr txBox="1">
            <a:spLocks noGrp="1"/>
          </p:cNvSpPr>
          <p:nvPr>
            <p:ph type="body" idx="2"/>
          </p:nvPr>
        </p:nvSpPr>
        <p:spPr>
          <a:xfrm>
            <a:off x="839788" y="3146854"/>
            <a:ext cx="3932237" cy="27221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3" name="Google Shape;83;p7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7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7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86" name="Google Shape;86;p70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" name="Google Shape;87;p70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88" name="Google Shape;88;p7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70"/>
          <p:cNvSpPr txBox="1">
            <a:spLocks noGrp="1"/>
          </p:cNvSpPr>
          <p:nvPr>
            <p:ph type="body" idx="3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6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6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6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6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6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23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file:///O:\Mi%20unidad\OSPA\01.%20Tematicas\04.%20Incendios\01.%20Productos\postmodelo_icv\temporales\iamazonia.jpg" TargetMode="External"/><Relationship Id="rId5" Type="http://schemas.openxmlformats.org/officeDocument/2006/relationships/image" Target="../media/image25.jpe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O:\Mi%20unidad\OSPA\01.%20Tematicas\04.%20Incendios\01.%20Productos\modelo_icv\temporales\amenaza_icv.jpg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O:\Mi%20unidad\OSPA\01.%20Tematicas\04.%20Incendios\01.%20Productos\seguimiento\salidas\Incendios.jpg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file:///O:\Mi%20unidad\OSPA\01.%20Tematicas\04.%20Incendios\01.%20Productos\postmodelo_icv\temporales\icolombia.jpg" TargetMode="External"/><Relationship Id="rId3" Type="http://schemas.openxmlformats.org/officeDocument/2006/relationships/image" Target="../media/image11.jpeg"/><Relationship Id="rId7" Type="http://schemas.openxmlformats.org/officeDocument/2006/relationships/image" Target="../media/image13.jpeg"/><Relationship Id="rId12" Type="http://schemas.openxmlformats.org/officeDocument/2006/relationships/image" Target="file:///O:\Mi%20unidad\OSPA\01.%20Tematicas\04.%20Incendios\01.%20Productos\postmodelo_icv\temporales\red_icv.jpg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file:///O:\Mi%20unidad\OSPA\01.%20Tematicas\04.%20Incendios\01.%20Productos\postmodelo_icv\temporales\yellow_icv.jpg" TargetMode="External"/><Relationship Id="rId11" Type="http://schemas.openxmlformats.org/officeDocument/2006/relationships/image" Target="../media/image15.jpeg"/><Relationship Id="rId5" Type="http://schemas.openxmlformats.org/officeDocument/2006/relationships/image" Target="../media/image12.jpeg"/><Relationship Id="rId10" Type="http://schemas.openxmlformats.org/officeDocument/2006/relationships/image" Target="file:///O:\Mi%20unidad\OSPA\01.%20Tematicas\04.%20Incendios\01.%20Productos\postmodelo_icv\temporales\orange_icv.jpg" TargetMode="External"/><Relationship Id="rId4" Type="http://schemas.openxmlformats.org/officeDocument/2006/relationships/image" Target="file:///O:\Mi%20unidad\OSPA\01.%20Tematicas\04.%20Incendios\01.%20Productos\postmodelo_icv\temporales\torta_regiones_icv.jpg" TargetMode="External"/><Relationship Id="rId9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file:///O:\Mi%20unidad\OSPA\01.%20Tematicas\04.%20Incendios\01.%20Productos\postmodelo_icv\temporales\yellow_icv.jpg" TargetMode="External"/><Relationship Id="rId3" Type="http://schemas.openxmlformats.org/officeDocument/2006/relationships/image" Target="../media/image13.jpeg"/><Relationship Id="rId7" Type="http://schemas.openxmlformats.org/officeDocument/2006/relationships/image" Target="../media/image12.jpeg"/><Relationship Id="rId12" Type="http://schemas.openxmlformats.org/officeDocument/2006/relationships/image" Target="file:///O:\Mi%20unidad\OSPA\01.%20Tematicas\04.%20Incendios\01.%20Productos\postmodelo_icv\temporales\red_icv.jpg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file:///O:\Mi%20unidad\OSPA\01.%20Tematicas\04.%20Incendios\01.%20Productos\postmodelo_icv\temporales\torta_regiones_icv.jpg" TargetMode="External"/><Relationship Id="rId11" Type="http://schemas.openxmlformats.org/officeDocument/2006/relationships/image" Target="../media/image15.jpeg"/><Relationship Id="rId5" Type="http://schemas.openxmlformats.org/officeDocument/2006/relationships/image" Target="../media/image11.jpeg"/><Relationship Id="rId10" Type="http://schemas.openxmlformats.org/officeDocument/2006/relationships/image" Target="file:///O:\Mi%20unidad\OSPA\01.%20Tematicas\04.%20Incendios\01.%20Productos\postmodelo_icv\temporales\orange_icv.jpg" TargetMode="External"/><Relationship Id="rId4" Type="http://schemas.openxmlformats.org/officeDocument/2006/relationships/image" Target="file:///O:\Mi%20unidad\OSPA\01.%20Tematicas\04.%20Incendios\01.%20Productos\postmodelo_icv\temporales\icolombia.jpg" TargetMode="External"/><Relationship Id="rId9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file:///O:\Mi%20unidad\OSPA\01.%20Tematicas\04.%20Incendios\01.%20Productos\postmodelo_icv\temporales\icaribe.jpg" TargetMode="External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6.png"/><Relationship Id="rId4" Type="http://schemas.openxmlformats.org/officeDocument/2006/relationships/image" Target="file:///O:\Mi%20unidad\OSPA\01.%20Tematicas\04.%20Incendios\01.%20Productos\postmodelo_icv\temporales\iandina.jpg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9.png"/><Relationship Id="rId7" Type="http://schemas.openxmlformats.org/officeDocument/2006/relationships/image" Target="file:///O:\Mi%20unidad\OSPA\01.%20Tematicas\04.%20Incendios\01.%20Productos\postmodelo_icv\temporales\ipacifico.jpg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16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3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file:///O:\Mi%20unidad\OSPA\01.%20Tematicas\04.%20Incendios\01.%20Productos\postmodelo_icv\temporales\iorinoquia.jpg" TargetMode="External"/><Relationship Id="rId5" Type="http://schemas.openxmlformats.org/officeDocument/2006/relationships/image" Target="../media/image24.jpe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0"/>
          <p:cNvSpPr/>
          <p:nvPr/>
        </p:nvSpPr>
        <p:spPr>
          <a:xfrm>
            <a:off x="814135" y="1982944"/>
            <a:ext cx="2775284" cy="544371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" name="Google Shape;95;p10"/>
          <p:cNvSpPr txBox="1"/>
          <p:nvPr/>
        </p:nvSpPr>
        <p:spPr>
          <a:xfrm>
            <a:off x="990598" y="1486580"/>
            <a:ext cx="242235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s-MX" sz="2000" b="1" i="0" u="none" strike="noStrike" cap="none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Boletín No.</a:t>
            </a:r>
            <a:endParaRPr sz="2000" b="1" i="0" u="none" strike="noStrike" cap="none">
              <a:solidFill>
                <a:srgbClr val="C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96" name="Google Shape;96;p10"/>
          <p:cNvSpPr txBox="1"/>
          <p:nvPr/>
        </p:nvSpPr>
        <p:spPr>
          <a:xfrm>
            <a:off x="990596" y="2024296"/>
            <a:ext cx="2422357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s-MX" sz="2400" b="1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162</a:t>
            </a:r>
            <a:endParaRPr lang="es-MX" sz="2400" b="1" i="0" u="none" strike="noStrike" cap="none" dirty="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97" name="Google Shape;97;p10"/>
          <p:cNvSpPr/>
          <p:nvPr/>
        </p:nvSpPr>
        <p:spPr>
          <a:xfrm>
            <a:off x="4556962" y="1416848"/>
            <a:ext cx="1216025" cy="523875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Google Shape;98;p10"/>
          <p:cNvSpPr/>
          <p:nvPr/>
        </p:nvSpPr>
        <p:spPr>
          <a:xfrm>
            <a:off x="5995236" y="1313661"/>
            <a:ext cx="0" cy="746125"/>
          </a:xfrm>
          <a:custGeom>
            <a:avLst/>
            <a:gdLst/>
            <a:ahLst/>
            <a:cxnLst/>
            <a:rect l="l" t="t" r="r" b="b"/>
            <a:pathLst>
              <a:path w="120000" h="746760" extrusionOk="0">
                <a:moveTo>
                  <a:pt x="0" y="0"/>
                </a:moveTo>
                <a:lnTo>
                  <a:pt x="0" y="746628"/>
                </a:lnTo>
              </a:path>
            </a:pathLst>
          </a:custGeom>
          <a:noFill/>
          <a:ln w="28950" cap="flat" cmpd="sng">
            <a:solidFill>
              <a:srgbClr val="D8053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Google Shape;99;p10"/>
          <p:cNvSpPr txBox="1"/>
          <p:nvPr/>
        </p:nvSpPr>
        <p:spPr>
          <a:xfrm>
            <a:off x="6171701" y="1313660"/>
            <a:ext cx="5491913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 dirty="0">
                <a:solidFill>
                  <a:srgbClr val="E1233F"/>
                </a:solidFill>
                <a:latin typeface="Verdana"/>
                <a:ea typeface="Verdana"/>
                <a:cs typeface="Verdana"/>
                <a:sym typeface="Verdana"/>
              </a:rPr>
              <a:t>PARA TOMAR ACCIÓN </a:t>
            </a:r>
            <a:r>
              <a:rPr lang="es-MX" sz="800" b="0" i="0" u="none" strike="noStrike" cap="none" dirty="0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Advierte a los sistemas de prevención y atención de desastres sobre la amenaza que puede  ocasionar  un  fenómeno  con  efectos  adversos  sobre  la  población,  el  cual  requiere  la  atención inmediata por parte de la población y de los cuerpos de atención y socorro. Se emite una alerta sólo cuando la  identificación  de  un  evento  extraordinario  indique  la  probabilidad  de  amenaza  inminente  y  cuando  la gravedad del fenómeno implique la movilización de personas y equipos, interrumpiendo el normal desarrollo de sus actividades cotidianas.</a:t>
            </a:r>
            <a:endParaRPr sz="800" b="0" i="0" u="none" strike="noStrike" cap="none" dirty="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0" name="Google Shape;100;p10"/>
          <p:cNvSpPr/>
          <p:nvPr/>
        </p:nvSpPr>
        <p:spPr>
          <a:xfrm>
            <a:off x="4556962" y="2202816"/>
            <a:ext cx="1216025" cy="509587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" name="Google Shape;101;p10"/>
          <p:cNvSpPr/>
          <p:nvPr/>
        </p:nvSpPr>
        <p:spPr>
          <a:xfrm flipH="1">
            <a:off x="5949518" y="2231284"/>
            <a:ext cx="45719" cy="481119"/>
          </a:xfrm>
          <a:custGeom>
            <a:avLst/>
            <a:gdLst/>
            <a:ahLst/>
            <a:cxnLst/>
            <a:rect l="l" t="t" r="r" b="b"/>
            <a:pathLst>
              <a:path w="120000" h="346710" extrusionOk="0">
                <a:moveTo>
                  <a:pt x="0" y="0"/>
                </a:moveTo>
                <a:lnTo>
                  <a:pt x="0" y="346328"/>
                </a:lnTo>
              </a:path>
            </a:pathLst>
          </a:custGeom>
          <a:noFill/>
          <a:ln w="28950" cap="flat" cmpd="sng">
            <a:solidFill>
              <a:srgbClr val="FC613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" name="Google Shape;102;p10"/>
          <p:cNvSpPr txBox="1"/>
          <p:nvPr/>
        </p:nvSpPr>
        <p:spPr>
          <a:xfrm>
            <a:off x="6171701" y="2164341"/>
            <a:ext cx="5491913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>
                <a:solidFill>
                  <a:srgbClr val="FE793F"/>
                </a:solidFill>
                <a:latin typeface="Verdana"/>
                <a:ea typeface="Verdana"/>
                <a:cs typeface="Verdana"/>
                <a:sym typeface="Verdana"/>
              </a:rPr>
              <a:t>PARA PREPARARSE </a:t>
            </a:r>
            <a:r>
              <a:rPr lang="es-MX" sz="800" b="0" i="0" u="none" strike="noStrike" cap="none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Indica la presencia de un fenómeno. No implica amenaza inmediata y como tanto es catalogado como un mensaje para informarse y prepararse. El aviso implica vigilancia continua ya que las condiciones son propicias para el desarrollo de un fenómeno, sin que se requiera permanecer alerta.</a:t>
            </a:r>
            <a:endParaRPr sz="8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3" name="Google Shape;103;p10"/>
          <p:cNvSpPr/>
          <p:nvPr/>
        </p:nvSpPr>
        <p:spPr>
          <a:xfrm>
            <a:off x="4541801" y="2882023"/>
            <a:ext cx="1216025" cy="504825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10"/>
          <p:cNvSpPr/>
          <p:nvPr/>
        </p:nvSpPr>
        <p:spPr>
          <a:xfrm>
            <a:off x="5980075" y="2893136"/>
            <a:ext cx="0" cy="473075"/>
          </a:xfrm>
          <a:custGeom>
            <a:avLst/>
            <a:gdLst/>
            <a:ahLst/>
            <a:cxnLst/>
            <a:rect l="l" t="t" r="r" b="b"/>
            <a:pathLst>
              <a:path w="120000" h="473075" extrusionOk="0">
                <a:moveTo>
                  <a:pt x="0" y="0"/>
                </a:moveTo>
                <a:lnTo>
                  <a:pt x="0" y="472738"/>
                </a:lnTo>
              </a:path>
            </a:pathLst>
          </a:custGeom>
          <a:noFill/>
          <a:ln w="28950" cap="flat" cmpd="sng">
            <a:solidFill>
              <a:srgbClr val="FEAF3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" name="Google Shape;105;p10"/>
          <p:cNvSpPr txBox="1"/>
          <p:nvPr/>
        </p:nvSpPr>
        <p:spPr>
          <a:xfrm>
            <a:off x="6171701" y="2842308"/>
            <a:ext cx="5491913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>
                <a:solidFill>
                  <a:srgbClr val="FEBB3F"/>
                </a:solidFill>
                <a:latin typeface="Verdana"/>
                <a:ea typeface="Verdana"/>
                <a:cs typeface="Verdana"/>
                <a:sym typeface="Verdana"/>
              </a:rPr>
              <a:t>PARA  INFORMARSE  </a:t>
            </a:r>
            <a:r>
              <a:rPr lang="es-MX" sz="800" b="0" i="0" u="none" strike="noStrike" cap="none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Es  un  mensaje  oficial  por  el  cual  se  difunde  información.  Por  lo  regular  se  refiere  a eventos observados, registrados o registrados y puede contener algunos elementos de pronóstico a manera de orientación. Por sus características pretéritas y futuras difiere del aviso y de la alerta, y por lo general no está encaminado a alertar sino a informar</a:t>
            </a:r>
            <a:endParaRPr sz="8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6" name="Google Shape;106;p10"/>
          <p:cNvSpPr/>
          <p:nvPr/>
        </p:nvSpPr>
        <p:spPr>
          <a:xfrm>
            <a:off x="5980075" y="3515958"/>
            <a:ext cx="0" cy="279400"/>
          </a:xfrm>
          <a:custGeom>
            <a:avLst/>
            <a:gdLst/>
            <a:ahLst/>
            <a:cxnLst/>
            <a:rect l="l" t="t" r="r" b="b"/>
            <a:pathLst>
              <a:path w="120000" h="280035" extrusionOk="0">
                <a:moveTo>
                  <a:pt x="0" y="0"/>
                </a:moveTo>
                <a:lnTo>
                  <a:pt x="0" y="279797"/>
                </a:lnTo>
              </a:path>
            </a:pathLst>
          </a:custGeom>
          <a:noFill/>
          <a:ln w="28950" cap="flat" cmpd="sng">
            <a:solidFill>
              <a:srgbClr val="98ECF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" name="Google Shape;107;p10"/>
          <p:cNvSpPr txBox="1"/>
          <p:nvPr/>
        </p:nvSpPr>
        <p:spPr>
          <a:xfrm>
            <a:off x="6171701" y="3472503"/>
            <a:ext cx="5491913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>
                <a:solidFill>
                  <a:srgbClr val="92D050"/>
                </a:solidFill>
                <a:latin typeface="Verdana"/>
                <a:ea typeface="Verdana"/>
                <a:cs typeface="Verdana"/>
                <a:sym typeface="Verdana"/>
              </a:rPr>
              <a:t>CONDICIONES NORMALES </a:t>
            </a:r>
            <a:r>
              <a:rPr lang="es-MX" sz="800" b="0" i="0" u="none" strike="noStrike" cap="none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La información que se suministra se encuentra dentro de los rangos normales.</a:t>
            </a:r>
            <a:endParaRPr sz="8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cxnSp>
        <p:nvCxnSpPr>
          <p:cNvPr id="108" name="Google Shape;108;p10"/>
          <p:cNvCxnSpPr/>
          <p:nvPr/>
        </p:nvCxnSpPr>
        <p:spPr>
          <a:xfrm>
            <a:off x="4283815" y="1132114"/>
            <a:ext cx="0" cy="2854531"/>
          </a:xfrm>
          <a:prstGeom prst="straightConnector1">
            <a:avLst/>
          </a:prstGeom>
          <a:noFill/>
          <a:ln w="28575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09" name="Google Shape;109;p10"/>
          <p:cNvSpPr txBox="1"/>
          <p:nvPr/>
        </p:nvSpPr>
        <p:spPr>
          <a:xfrm>
            <a:off x="371777" y="2939305"/>
            <a:ext cx="3765369" cy="5766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Actualización: </a:t>
            </a:r>
            <a:fld id="{59A354A9-EBAA-446E-90EE-DBF5671B94B7}" type="datetime4">
              <a:rPr lang="es-MX" sz="1100" b="1" i="0" u="none" strike="noStrike" cap="none" smtClean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10 de junio de 2024</a:t>
            </a:fld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 – 12:00 HLC.</a:t>
            </a:r>
            <a:endParaRPr sz="11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Alertas vigentes hasta:  </a:t>
            </a:r>
            <a:r>
              <a:rPr lang="es-MX" sz="1100" b="1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11</a:t>
            </a:r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 de junio de 2024 – 12:00 HLC.</a:t>
            </a:r>
            <a:endParaRPr sz="11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0" name="Google Shape;110;p10" descr="Recurso 39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535861" y="3520213"/>
            <a:ext cx="1237126" cy="3470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/>
              <a:t>REGIÓN AMAZONIA</a:t>
            </a:r>
            <a:endParaRPr/>
          </a:p>
        </p:txBody>
      </p:sp>
      <p:pic>
        <p:nvPicPr>
          <p:cNvPr id="3" name="Google Shape;192;p59">
            <a:extLst>
              <a:ext uri="{FF2B5EF4-FFF2-40B4-BE49-F238E27FC236}">
                <a16:creationId xmlns:a16="http://schemas.microsoft.com/office/drawing/2014/main" id="{38683419-F7F2-B01F-B4AA-FD65F66F4C7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331024" y="2485378"/>
            <a:ext cx="432854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158;p58">
            <a:extLst>
              <a:ext uri="{FF2B5EF4-FFF2-40B4-BE49-F238E27FC236}">
                <a16:creationId xmlns:a16="http://schemas.microsoft.com/office/drawing/2014/main" id="{F4551B2E-46C7-3097-24EA-4BFAE1064786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268785" y="1269801"/>
            <a:ext cx="423384" cy="437848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" name="Google Shape;186;p59">
            <a:extLst>
              <a:ext uri="{FF2B5EF4-FFF2-40B4-BE49-F238E27FC236}">
                <a16:creationId xmlns:a16="http://schemas.microsoft.com/office/drawing/2014/main" id="{75C27EA4-56B4-DD71-1472-1F1A658D597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03916085"/>
              </p:ext>
            </p:extLst>
          </p:nvPr>
        </p:nvGraphicFramePr>
        <p:xfrm>
          <a:off x="12927339" y="766901"/>
          <a:ext cx="6821996" cy="100580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563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656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913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913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AMAZONAS : La Chorrera.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2499165"/>
                  </a:ext>
                </a:extLst>
              </a:tr>
            </a:tbl>
          </a:graphicData>
        </a:graphic>
      </p:graphicFrame>
      <p:pic>
        <p:nvPicPr>
          <p:cNvPr id="214" name="Google Shape;214;p5"/>
          <p:cNvPicPr preferRelativeResize="0"/>
          <p:nvPr/>
        </p:nvPicPr>
        <p:blipFill>
          <a:blip r:embed="rId5" r:link="rId6"/>
          <a:srcRect/>
          <a:stretch>
            <a:fillRect/>
          </a:stretch>
        </p:blipFill>
        <p:spPr>
          <a:xfrm>
            <a:off x="229456" y="1525065"/>
            <a:ext cx="4909073" cy="502482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204;p4">
            <a:extLst>
              <a:ext uri="{FF2B5EF4-FFF2-40B4-BE49-F238E27FC236}">
                <a16:creationId xmlns:a16="http://schemas.microsoft.com/office/drawing/2014/main" id="{8BA005FF-DCE2-DF4E-F830-F0E3F3C82BEE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967841" y="3071948"/>
            <a:ext cx="4343194" cy="126659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218;p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2683853" y="5791329"/>
            <a:ext cx="451143" cy="445047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7" name="Google Shape;186;p59">
            <a:extLst>
              <a:ext uri="{FF2B5EF4-FFF2-40B4-BE49-F238E27FC236}">
                <a16:creationId xmlns:a16="http://schemas.microsoft.com/office/drawing/2014/main" id="{2FE0442E-ADAE-DCE8-0FE5-E904C3D82E5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25459428"/>
              </p:ext>
            </p:extLst>
          </p:nvPr>
        </p:nvGraphicFramePr>
        <p:xfrm>
          <a:off x="12465787" y="5194165"/>
          <a:ext cx="6636419" cy="113867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302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061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6456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411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AMAZONAS : La Chorrera.</a:t>
                      </a:r>
                      <a:endParaRPr lang="es-CO"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7027007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6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/>
              <a:t>DEFINICIONES Y RECOMENDACIONES</a:t>
            </a:r>
            <a:endParaRPr/>
          </a:p>
        </p:txBody>
      </p:sp>
      <p:graphicFrame>
        <p:nvGraphicFramePr>
          <p:cNvPr id="224" name="Google Shape;224;p6"/>
          <p:cNvGraphicFramePr/>
          <p:nvPr/>
        </p:nvGraphicFramePr>
        <p:xfrm>
          <a:off x="4758476" y="1497013"/>
          <a:ext cx="6465900" cy="4858445"/>
        </p:xfrm>
        <a:graphic>
          <a:graphicData uri="http://schemas.openxmlformats.org/drawingml/2006/table">
            <a:tbl>
              <a:tblPr firstRow="1" bandRow="1">
                <a:noFill/>
                <a:tableStyleId>{F00C0F73-EEEA-4E89-A611-1E2FAB54C115}</a:tableStyleId>
              </a:tblPr>
              <a:tblGrid>
                <a:gridCol w="32329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329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78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 Narrow"/>
                        <a:buNone/>
                      </a:pPr>
                      <a:r>
                        <a:rPr lang="es-MX" sz="900" u="none" strike="noStrike" cap="non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DEFINICIONES</a:t>
                      </a:r>
                      <a:endParaRPr sz="1400" u="none" strike="noStrike" cap="non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 anchor="ctr"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 Narrow"/>
                        <a:buNone/>
                      </a:pPr>
                      <a:r>
                        <a:rPr lang="es-MX" sz="900" u="none" strike="noStrike" cap="non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RECOMENDACIONES</a:t>
                      </a:r>
                      <a:endParaRPr sz="1400" u="none" strike="noStrike" cap="non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06825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 dirty="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Amenaza: Peligro latente de que un evento físico de origen natural, o causado, o inducido por la acción humana de manera accidental, se presente con una severidad suficiente para causar pérdida de vidas, lesiones u otros impactos en la salud, así como también daños y pérdidas en los bienes, la infraestructura, los medios de sustento, la prestación de servicios y los recursos ambientales (Ley 1523 de 2012).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Conato (Incendio): Fuego de origen natural o antrópico que afecta o destruye una extensión inferior a 5.000 m2, de cualquier tipo de cobertura vegetal, ya sea en zona urbana o rural.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 dirty="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Incendio de la cobertura vegetal: Fuego sobre la cobertura vegetal de origen natural o antrópico que se propaga sin control, que causa perturbaciones ecológicas afectando o destruyendo una extensión superior a 5.000 m2, ya sea en zona urbana o rural, que responde al tipo de vegetación, cantidad de combustible, oxígeno, condiciones meteorológicas, topografía, actividades humanas, entre otras.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 dirty="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Incendio forestal: Un incendio forestal es un “fuego que, cualquiera sea su origen, se propaga sin control en terrenos rurales a través de vegetación leñosa, arbustiva o herbácea, ya sea viva o muerta”. Es decir, no solo se queman los árboles, sino que se destruye todo un ecosistema de especies vegetales silvestres y también animales que habitan en estos terrenos. (</a:t>
                      </a:r>
                      <a:r>
                        <a:rPr lang="es-MX" sz="900" u="none" strike="noStrike" cap="none" dirty="0" err="1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Conaf</a:t>
                      </a:r>
                      <a:r>
                        <a:rPr lang="es-MX" sz="900" u="none" strike="noStrike" cap="none" dirty="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, 2019)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b="0" u="none" strike="noStrike" cap="none" dirty="0">
                          <a:solidFill>
                            <a:schemeClr val="dk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 la comunidad en general, a los turistas y caminantes apagar debidamente las fogatas y no dejar residuos tipo vidrio que sirvan como elementos concentradores de la radiación solar e igualmente  reportar a las autoridades en caso de ocurrencia de incendios.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b="0" u="none" strike="noStrike" cap="none" dirty="0">
                        <a:solidFill>
                          <a:schemeClr val="dk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b="0" u="none" strike="noStrike" cap="none" dirty="0">
                          <a:solidFill>
                            <a:schemeClr val="dk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 los consejos departamentales y municipales, las autoridades ambientales regionales y locales, mantener activos los  planes de prevención y atención de incendios con el fin de  evitar la ocurrencia y propagación de los mismos especialmente en áreas de reserva forestal y del Sistema Nacional de Parques  Nacionales Naturales.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b="0" u="none" strike="noStrike" cap="none" dirty="0">
                        <a:solidFill>
                          <a:schemeClr val="dk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b="0" u="none" strike="noStrike" cap="none" dirty="0">
                          <a:solidFill>
                            <a:schemeClr val="dk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 los sistemas regionales y locales de bomberos  disponer de los elementos necesarios para la atención oportuna de eventos de incendio de la cobertura vegetal</a:t>
                      </a:r>
                      <a:endParaRPr sz="900" b="0" u="none" strike="noStrike" cap="none" dirty="0">
                        <a:solidFill>
                          <a:schemeClr val="dk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225" name="Google Shape;225;p6" descr="fire-PG9XATW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04875" y="1497013"/>
            <a:ext cx="3403600" cy="4502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7"/>
          <p:cNvSpPr/>
          <p:nvPr/>
        </p:nvSpPr>
        <p:spPr>
          <a:xfrm>
            <a:off x="8418444" y="1243645"/>
            <a:ext cx="2594113" cy="3487381"/>
          </a:xfrm>
          <a:prstGeom prst="roundRect">
            <a:avLst>
              <a:gd name="adj" fmla="val 6103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1" name="Google Shape;231;p7"/>
          <p:cNvSpPr txBox="1"/>
          <p:nvPr/>
        </p:nvSpPr>
        <p:spPr>
          <a:xfrm>
            <a:off x="926614" y="1468000"/>
            <a:ext cx="6845786" cy="2492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Ghisliane Echeverry Prieto | Directora General</a:t>
            </a:r>
            <a:endParaRPr sz="1200" b="1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Ingrid Tatiana Sierra Giraldo| Jefe Oficina del Servicio de Pronóstico y Alertas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200" b="1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Elaboró:</a:t>
            </a: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endParaRPr lang="es-MX" sz="1200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Carolina Valencia Monroy (Incendios de la Cobertura Vegetal).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OFICINA DEL SERVICIO DE PRONÓSTICO Y ALERTAS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http://www.ideam.gov.co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Correos electrónicos</a:t>
            </a: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: servicio@ideam.gov.co, alertas@ideam.gov.co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Calle 25D N° 96B - 70, piso 3. Bogotá, D.C. 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Teléfono: 3075625 ext. 1334 -1336.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32" name="Google Shape;232;p7"/>
          <p:cNvSpPr/>
          <p:nvPr/>
        </p:nvSpPr>
        <p:spPr>
          <a:xfrm>
            <a:off x="8658570" y="1349741"/>
            <a:ext cx="2096378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r>
              <a:rPr lang="es-MX" sz="1400" b="1" i="0" u="none" strike="noStrike" cap="none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VISITA NUESTRAS REDES SOCIALES</a:t>
            </a:r>
            <a:endParaRPr sz="1100" b="1" i="0" u="none" strike="noStrike" cap="none">
              <a:solidFill>
                <a:srgbClr val="C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grpSp>
        <p:nvGrpSpPr>
          <p:cNvPr id="233" name="Google Shape;233;p7"/>
          <p:cNvGrpSpPr/>
          <p:nvPr/>
        </p:nvGrpSpPr>
        <p:grpSpPr>
          <a:xfrm>
            <a:off x="8760760" y="2132261"/>
            <a:ext cx="2092771" cy="2404039"/>
            <a:chOff x="8855817" y="2561633"/>
            <a:chExt cx="1843914" cy="2118168"/>
          </a:xfrm>
        </p:grpSpPr>
        <p:pic>
          <p:nvPicPr>
            <p:cNvPr id="234" name="Google Shape;234;p7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8855817" y="4349526"/>
              <a:ext cx="330275" cy="3302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5" name="Google Shape;235;p7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8855817" y="3746544"/>
              <a:ext cx="330275" cy="3302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6" name="Google Shape;236;p7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855817" y="3177616"/>
              <a:ext cx="330275" cy="31757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7" name="Google Shape;237;p7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855817" y="2561633"/>
              <a:ext cx="330275" cy="3302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8" name="Google Shape;238;p7"/>
            <p:cNvSpPr txBox="1"/>
            <p:nvPr/>
          </p:nvSpPr>
          <p:spPr>
            <a:xfrm flipH="1">
              <a:off x="9274870" y="2591831"/>
              <a:ext cx="1275447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InstitutoIDEAM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39" name="Google Shape;239;p7"/>
            <p:cNvSpPr txBox="1"/>
            <p:nvPr/>
          </p:nvSpPr>
          <p:spPr>
            <a:xfrm flipH="1">
              <a:off x="9274870" y="3211968"/>
              <a:ext cx="1424861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@IDEAMColombia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40" name="Google Shape;240;p7"/>
            <p:cNvSpPr txBox="1"/>
            <p:nvPr/>
          </p:nvSpPr>
          <p:spPr>
            <a:xfrm flipH="1">
              <a:off x="9274870" y="3780896"/>
              <a:ext cx="1292210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IdeamColombia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41" name="Google Shape;241;p7"/>
            <p:cNvSpPr txBox="1"/>
            <p:nvPr/>
          </p:nvSpPr>
          <p:spPr>
            <a:xfrm flipH="1">
              <a:off x="9274870" y="4390230"/>
              <a:ext cx="1292210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Ideam.Instituto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</p:grpSp>
      <p:sp>
        <p:nvSpPr>
          <p:cNvPr id="242" name="Google Shape;242;p7"/>
          <p:cNvSpPr/>
          <p:nvPr/>
        </p:nvSpPr>
        <p:spPr>
          <a:xfrm>
            <a:off x="0" y="-125343"/>
            <a:ext cx="1219200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None/>
            </a:pPr>
            <a:r>
              <a:rPr lang="es-MX"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histórico &lt;- rbind(histórico, evaluación) </a:t>
            </a:r>
            <a:endParaRPr sz="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br>
              <a:rPr lang="es-MX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6"/>
          <p:cNvSpPr txBox="1"/>
          <p:nvPr/>
        </p:nvSpPr>
        <p:spPr>
          <a:xfrm>
            <a:off x="694853" y="1537350"/>
            <a:ext cx="6895471" cy="25545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Debido a los valores de precipitación y temperatura máxima que se han dado en los últimos días, se presentan condiciones de</a:t>
            </a:r>
            <a:r>
              <a:rPr lang="es-MX" sz="16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:</a:t>
            </a:r>
          </a:p>
          <a:p>
            <a:pPr algn="just"/>
            <a:endParaRPr lang="es-MX" sz="16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/>
              <a:ea typeface="Verdana"/>
              <a:sym typeface="Verdana"/>
            </a:endParaRPr>
          </a:p>
          <a:p>
            <a:pPr algn="just"/>
            <a:r>
              <a:rPr lang="es-MX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ea typeface="Verdana"/>
                <a:sym typeface="Verdana"/>
              </a:rPr>
              <a:t>Alerta Roja: </a:t>
            </a:r>
            <a:r>
              <a:rPr lang="es-MX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ea typeface="Verdana"/>
                <a:sym typeface="Verdana"/>
              </a:rPr>
              <a:t>en el departamento de La Guajira</a:t>
            </a:r>
          </a:p>
          <a:p>
            <a:pPr algn="just"/>
            <a:endParaRPr lang="es-MX" sz="16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/>
              <a:ea typeface="Verdana"/>
              <a:sym typeface="Verdana"/>
            </a:endParaRPr>
          </a:p>
          <a:p>
            <a:pPr algn="just"/>
            <a:r>
              <a:rPr lang="es-MX" sz="16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ea typeface="Verdana"/>
                <a:sym typeface="Verdana"/>
              </a:rPr>
              <a:t>Alerta Moderada:</a:t>
            </a:r>
            <a:r>
              <a:rPr lang="es-MX" sz="1600" b="0" i="0" u="none" strike="noStrike" cap="none" dirty="0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s-MX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en algunos</a:t>
            </a:r>
            <a:r>
              <a:rPr lang="es-MX" sz="16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municipios</a:t>
            </a:r>
            <a:r>
              <a:rPr lang="es-MX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de los departamentos </a:t>
            </a:r>
            <a:r>
              <a:rPr lang="it-IT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La Guajira</a:t>
            </a:r>
            <a:r>
              <a:rPr lang="es-MX" sz="16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.</a:t>
            </a:r>
          </a:p>
          <a:p>
            <a:pPr algn="just"/>
            <a:endParaRPr lang="es-MX" sz="1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/>
              <a:ea typeface="Verdana"/>
              <a:sym typeface="Verdana"/>
            </a:endParaRPr>
          </a:p>
          <a:p>
            <a:pPr algn="just"/>
            <a:r>
              <a:rPr lang="es-MX" sz="1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ea typeface="Verdana"/>
                <a:sym typeface="Verdana"/>
              </a:rPr>
              <a:t>Alerta Baja:</a:t>
            </a:r>
            <a:r>
              <a:rPr lang="es-MX" sz="1600" b="1" dirty="0">
                <a:solidFill>
                  <a:schemeClr val="accent2">
                    <a:lumMod val="75000"/>
                  </a:schemeClr>
                </a:solidFill>
                <a:latin typeface="Verdana"/>
                <a:ea typeface="Verdana"/>
                <a:sym typeface="Verdana"/>
              </a:rPr>
              <a:t> </a:t>
            </a:r>
            <a:r>
              <a:rPr lang="es-MX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en alg</a:t>
            </a:r>
            <a:r>
              <a:rPr lang="es-MX" sz="16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unos</a:t>
            </a:r>
            <a:r>
              <a:rPr lang="es-MX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municipios de los departamentos de</a:t>
            </a:r>
            <a:r>
              <a:rPr lang="es-ES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Cundinamarca, Huila, Nariño y Tolima.</a:t>
            </a:r>
            <a:endParaRPr lang="es-MX" sz="1600" dirty="0">
              <a:solidFill>
                <a:srgbClr val="7F7F7F"/>
              </a:solidFill>
              <a:latin typeface="Verdana"/>
              <a:ea typeface="Verdana"/>
              <a:sym typeface="Verdana"/>
            </a:endParaRPr>
          </a:p>
        </p:txBody>
      </p:sp>
      <p:sp>
        <p:nvSpPr>
          <p:cNvPr id="116" name="Google Shape;116;p16"/>
          <p:cNvSpPr txBox="1"/>
          <p:nvPr/>
        </p:nvSpPr>
        <p:spPr>
          <a:xfrm>
            <a:off x="3375609" y="979408"/>
            <a:ext cx="19485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441F"/>
              </a:buClr>
              <a:buSzPts val="2400"/>
              <a:buFont typeface="Arial"/>
              <a:buNone/>
            </a:pPr>
            <a:r>
              <a:rPr lang="es-MX" sz="2400" b="1" i="0" u="none" strike="noStrike" cap="none" dirty="0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RESUMEN</a:t>
            </a:r>
            <a:endParaRPr sz="1400" b="1" i="0" u="none" strike="noStrike" cap="none" dirty="0">
              <a:solidFill>
                <a:srgbClr val="C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17" name="Google Shape;117;p16"/>
          <p:cNvSpPr/>
          <p:nvPr/>
        </p:nvSpPr>
        <p:spPr>
          <a:xfrm>
            <a:off x="7842142" y="1084183"/>
            <a:ext cx="3828082" cy="5440605"/>
          </a:xfrm>
          <a:prstGeom prst="roundRect">
            <a:avLst>
              <a:gd name="adj" fmla="val 6141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Google Shape;118;p16"/>
          <p:cNvSpPr txBox="1"/>
          <p:nvPr/>
        </p:nvSpPr>
        <p:spPr>
          <a:xfrm>
            <a:off x="8090116" y="1177875"/>
            <a:ext cx="3328298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MX" sz="1100" b="1" i="0" u="none" strike="noStrike" cap="none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Mapa de Pronóstico de la Amenaza por </a:t>
            </a:r>
            <a:r>
              <a:rPr lang="es-MX" sz="1100" b="1" i="0" u="none" strike="noStrike" cap="none">
                <a:solidFill>
                  <a:srgbClr val="C00000"/>
                </a:solidFill>
                <a:latin typeface="Arial Black"/>
                <a:ea typeface="Arial Black"/>
                <a:cs typeface="Arial Black"/>
                <a:sym typeface="Arial Black"/>
              </a:rPr>
              <a:t>Incendios de la Cobertura Vegetal</a:t>
            </a:r>
            <a:endParaRPr sz="1100" b="1" i="0" u="none" strike="noStrike" cap="none">
              <a:solidFill>
                <a:srgbClr val="C00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119" name="Google Shape;119;p16"/>
          <p:cNvPicPr preferRelativeResize="0"/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8149156" y="1608767"/>
            <a:ext cx="3269246" cy="462319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F69F88C6-9210-B168-FA3A-A2ADBDD4752F}"/>
              </a:ext>
            </a:extLst>
          </p:cNvPr>
          <p:cNvSpPr txBox="1"/>
          <p:nvPr/>
        </p:nvSpPr>
        <p:spPr>
          <a:xfrm>
            <a:off x="12856772" y="5070112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MX" sz="1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ea typeface="Verdana"/>
                <a:sym typeface="Verdana"/>
              </a:rPr>
              <a:t>Alerta Moderada:</a:t>
            </a:r>
            <a:r>
              <a:rPr lang="es-MX" sz="1400" b="0" i="0" u="none" strike="noStrike" cap="none" dirty="0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s-MX" sz="14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en algunos</a:t>
            </a:r>
            <a:r>
              <a:rPr lang="es-MX" sz="14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municipios</a:t>
            </a:r>
            <a:r>
              <a:rPr lang="es-MX" sz="14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de los departamentos de Amazonas y Casanare.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2EC3118E-FCF3-FEC8-5B09-7D23AB50F507}"/>
              </a:ext>
            </a:extLst>
          </p:cNvPr>
          <p:cNvSpPr txBox="1"/>
          <p:nvPr/>
        </p:nvSpPr>
        <p:spPr>
          <a:xfrm>
            <a:off x="12334875" y="3354162"/>
            <a:ext cx="922496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MX" sz="1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ea typeface="Verdana"/>
                <a:sym typeface="Verdana"/>
              </a:rPr>
              <a:t>Alerta Moderada:</a:t>
            </a:r>
            <a:r>
              <a:rPr lang="es-MX" sz="1400" b="0" i="0" u="none" strike="noStrike" cap="none" dirty="0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s-MX" sz="14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en </a:t>
            </a:r>
            <a:r>
              <a:rPr lang="es-MX" sz="14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algunos</a:t>
            </a:r>
            <a:r>
              <a:rPr lang="es-MX" sz="14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municipios</a:t>
            </a:r>
            <a:r>
              <a:rPr lang="es-MX" sz="14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s-MX" sz="14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d</a:t>
            </a:r>
            <a:r>
              <a:rPr lang="es-MX" sz="14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 los</a:t>
            </a:r>
            <a:r>
              <a:rPr lang="es-MX" sz="14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departamentos de </a:t>
            </a:r>
            <a:r>
              <a:rPr lang="es-MX" sz="14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Boyacá y Magdalena</a:t>
            </a:r>
            <a:r>
              <a:rPr lang="es-MX" sz="14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.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6D22B2DD-884B-8992-44D4-B66F74467475}"/>
              </a:ext>
            </a:extLst>
          </p:cNvPr>
          <p:cNvSpPr txBox="1"/>
          <p:nvPr/>
        </p:nvSpPr>
        <p:spPr>
          <a:xfrm>
            <a:off x="12334875" y="2629936"/>
            <a:ext cx="1077753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ea typeface="Verdana"/>
                <a:cs typeface="Verdana"/>
                <a:sym typeface="Verdana"/>
              </a:rPr>
              <a:t>Alerta Roja: </a:t>
            </a:r>
            <a:r>
              <a:rPr lang="es-MX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ea typeface="Verdana"/>
                <a:cs typeface="Verdana"/>
                <a:sym typeface="Verdana"/>
              </a:rPr>
              <a:t>en el departamento de La Guajira.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6"/>
          <p:cNvSpPr/>
          <p:nvPr/>
        </p:nvSpPr>
        <p:spPr>
          <a:xfrm>
            <a:off x="996120" y="918041"/>
            <a:ext cx="10199759" cy="5174850"/>
          </a:xfrm>
          <a:prstGeom prst="roundRect">
            <a:avLst>
              <a:gd name="adj" fmla="val 6141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Google Shape;118;p16"/>
          <p:cNvSpPr txBox="1"/>
          <p:nvPr/>
        </p:nvSpPr>
        <p:spPr>
          <a:xfrm>
            <a:off x="1142570" y="910691"/>
            <a:ext cx="9906855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MX" b="1" i="0" u="none" strike="noStrike" cap="none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  <a:sym typeface="Verdana"/>
              </a:rPr>
              <a:t>Gráfica de seguimiento de alertas por pronóstico de la amenaza de </a:t>
            </a:r>
            <a:r>
              <a:rPr lang="es-MX" b="1" i="0" u="none" strike="noStrike" cap="none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 Black"/>
                <a:sym typeface="Arial Black"/>
              </a:rPr>
              <a:t>incendios de la cobertura vegetal para Colombia durante los ú</a:t>
            </a:r>
            <a:r>
              <a:rPr lang="es-MX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 Black"/>
                <a:sym typeface="Arial Black"/>
              </a:rPr>
              <a:t>ltimos 30 días</a:t>
            </a:r>
            <a:endParaRPr b="1" i="0" u="none" strike="noStrike" cap="none" dirty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  <a:cs typeface="Arial Black"/>
              <a:sym typeface="Arial Black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6173D8E2-1980-3E16-89B0-CAD8B921A3F8}"/>
              </a:ext>
            </a:extLst>
          </p:cNvPr>
          <p:cNvSpPr txBox="1"/>
          <p:nvPr/>
        </p:nvSpPr>
        <p:spPr>
          <a:xfrm>
            <a:off x="996119" y="6185142"/>
            <a:ext cx="1019975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900" dirty="0"/>
              <a:t>El eje horizontal presenta la fecha de evaluación de las alertas, el eje vertical izquierdo el </a:t>
            </a:r>
            <a:r>
              <a:rPr lang="es-ES" sz="900"/>
              <a:t>porcentaje de </a:t>
            </a:r>
            <a:r>
              <a:rPr lang="es-ES" sz="900" dirty="0"/>
              <a:t>municipios* en alerta y el eje vertical derecho el número total de éstos; categorizando las alertas en una barra apilada según su nivel de amenaza: alta (rojo), moderada (naranja) y baja (amarillo).</a:t>
            </a:r>
          </a:p>
          <a:p>
            <a:pPr algn="just"/>
            <a:r>
              <a:rPr lang="es-ES" sz="800" i="1" dirty="0"/>
              <a:t>* Municipios oficiales registrados por el DANE representado el 100% (1121 municipios) a la fecha.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816CD2D-3799-A8AB-DB5D-2FFDB369AD82}"/>
              </a:ext>
            </a:extLst>
          </p:cNvPr>
          <p:cNvPicPr>
            <a:picLocks noChangeAspect="1"/>
          </p:cNvPicPr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1622400" y="1463497"/>
            <a:ext cx="9164690" cy="4413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5186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7"/>
          <p:cNvSpPr txBox="1">
            <a:spLocks noGrp="1"/>
          </p:cNvSpPr>
          <p:nvPr>
            <p:ph type="body" idx="2"/>
          </p:nvPr>
        </p:nvSpPr>
        <p:spPr>
          <a:xfrm>
            <a:off x="3569677" y="769938"/>
            <a:ext cx="5002823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buSzPts val="1200"/>
            </a:pPr>
            <a:r>
              <a:rPr lang="es-MX" sz="1200" dirty="0"/>
              <a:t>Actualización : 10 de junio de 2024 | 12:00 HLC</a:t>
            </a:r>
            <a:endParaRPr sz="1200" dirty="0"/>
          </a:p>
        </p:txBody>
      </p:sp>
      <p:pic>
        <p:nvPicPr>
          <p:cNvPr id="126" name="Google Shape;126;p17"/>
          <p:cNvPicPr preferRelativeResize="0"/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4265155" y="2080651"/>
            <a:ext cx="2812871" cy="297196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7" name="Imagen 6" descr="Tabla&#10;&#10;Descripción generada automáticamente">
            <a:extLst>
              <a:ext uri="{FF2B5EF4-FFF2-40B4-BE49-F238E27FC236}">
                <a16:creationId xmlns:a16="http://schemas.microsoft.com/office/drawing/2014/main" id="{CE48DD11-CA3E-E5B6-3E38-7787E44FDBFC}"/>
              </a:ext>
            </a:extLst>
          </p:cNvPr>
          <p:cNvPicPr>
            <a:picLocks noChangeAspect="1"/>
          </p:cNvPicPr>
          <p:nvPr/>
        </p:nvPicPr>
        <p:blipFill>
          <a:blip r:embed="rId5" r:link="rId6"/>
          <a:stretch>
            <a:fillRect/>
          </a:stretch>
        </p:blipFill>
        <p:spPr>
          <a:xfrm>
            <a:off x="9129760" y="2501392"/>
            <a:ext cx="1856494" cy="1674691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3C68FAB2-F010-F1F3-9636-6EC840BE2A0A}"/>
              </a:ext>
            </a:extLst>
          </p:cNvPr>
          <p:cNvPicPr>
            <a:picLocks noChangeAspect="1"/>
          </p:cNvPicPr>
          <p:nvPr/>
        </p:nvPicPr>
        <p:blipFill>
          <a:blip r:embed="rId7" r:link="rId8"/>
          <a:srcRect/>
          <a:stretch>
            <a:fillRect/>
          </a:stretch>
        </p:blipFill>
        <p:spPr>
          <a:xfrm>
            <a:off x="62241" y="1038225"/>
            <a:ext cx="4060990" cy="5742839"/>
          </a:xfrm>
          <a:prstGeom prst="rect">
            <a:avLst/>
          </a:prstGeom>
        </p:spPr>
      </p:pic>
      <p:pic>
        <p:nvPicPr>
          <p:cNvPr id="5" name="Imagen 4" descr="Tabla&#10;&#10;Descripción generada automáticamente">
            <a:extLst>
              <a:ext uri="{FF2B5EF4-FFF2-40B4-BE49-F238E27FC236}">
                <a16:creationId xmlns:a16="http://schemas.microsoft.com/office/drawing/2014/main" id="{97FC21E8-94FE-18AA-B41D-B6DFE5AC50FC}"/>
              </a:ext>
            </a:extLst>
          </p:cNvPr>
          <p:cNvPicPr>
            <a:picLocks noChangeAspect="1"/>
          </p:cNvPicPr>
          <p:nvPr/>
        </p:nvPicPr>
        <p:blipFill>
          <a:blip r:embed="rId9" r:link="rId10"/>
          <a:stretch>
            <a:fillRect/>
          </a:stretch>
        </p:blipFill>
        <p:spPr>
          <a:xfrm>
            <a:off x="7336374" y="3566631"/>
            <a:ext cx="1694499" cy="1218905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4F90D230-3E9E-54E6-B20F-AD31367540C9}"/>
              </a:ext>
            </a:extLst>
          </p:cNvPr>
          <p:cNvPicPr>
            <a:picLocks noChangeAspect="1"/>
          </p:cNvPicPr>
          <p:nvPr/>
        </p:nvPicPr>
        <p:blipFill>
          <a:blip r:embed="rId11" r:link="rId12"/>
          <a:srcRect/>
          <a:stretch>
            <a:fillRect/>
          </a:stretch>
        </p:blipFill>
        <p:spPr>
          <a:xfrm>
            <a:off x="7349994" y="2504700"/>
            <a:ext cx="1680879" cy="1061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8224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7"/>
          <p:cNvSpPr txBox="1">
            <a:spLocks noGrp="1"/>
          </p:cNvSpPr>
          <p:nvPr>
            <p:ph type="body" idx="2"/>
          </p:nvPr>
        </p:nvSpPr>
        <p:spPr>
          <a:xfrm>
            <a:off x="3569677" y="769938"/>
            <a:ext cx="5002823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buSzPts val="1200"/>
            </a:pPr>
            <a:r>
              <a:rPr lang="es-MX" sz="1200" dirty="0"/>
              <a:t>Actualización : </a:t>
            </a:r>
            <a:fld id="{FCD533EB-3935-4046-9404-78921C1FDB7A}" type="datetime4">
              <a:rPr lang="es-MX" sz="1200" smtClean="0"/>
              <a:t>10 de junio de 2024</a:t>
            </a:fld>
            <a:endParaRPr sz="1200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044E2C67-4660-AEE1-43AE-765D96497548}"/>
              </a:ext>
            </a:extLst>
          </p:cNvPr>
          <p:cNvPicPr>
            <a:picLocks noChangeAspect="1"/>
          </p:cNvPicPr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62241" y="1038225"/>
            <a:ext cx="4060990" cy="5742839"/>
          </a:xfrm>
          <a:prstGeom prst="rect">
            <a:avLst/>
          </a:prstGeom>
        </p:spPr>
      </p:pic>
      <p:pic>
        <p:nvPicPr>
          <p:cNvPr id="6" name="Google Shape;126;p17">
            <a:extLst>
              <a:ext uri="{FF2B5EF4-FFF2-40B4-BE49-F238E27FC236}">
                <a16:creationId xmlns:a16="http://schemas.microsoft.com/office/drawing/2014/main" id="{7D431FA4-35F9-B8D4-246F-8333DB7A31B6}"/>
              </a:ext>
            </a:extLst>
          </p:cNvPr>
          <p:cNvPicPr preferRelativeResize="0"/>
          <p:nvPr/>
        </p:nvPicPr>
        <p:blipFill>
          <a:blip r:embed="rId5" r:link="rId6"/>
          <a:srcRect/>
          <a:stretch>
            <a:fillRect/>
          </a:stretch>
        </p:blipFill>
        <p:spPr>
          <a:xfrm>
            <a:off x="4265155" y="2080651"/>
            <a:ext cx="2812871" cy="297196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8" name="Imagen 7" descr="Tabla&#10;&#10;Descripción generada automáticamente">
            <a:extLst>
              <a:ext uri="{FF2B5EF4-FFF2-40B4-BE49-F238E27FC236}">
                <a16:creationId xmlns:a16="http://schemas.microsoft.com/office/drawing/2014/main" id="{A2D4DC5A-8B1B-74B4-3394-761C78BA29A7}"/>
              </a:ext>
            </a:extLst>
          </p:cNvPr>
          <p:cNvPicPr>
            <a:picLocks noChangeAspect="1"/>
          </p:cNvPicPr>
          <p:nvPr/>
        </p:nvPicPr>
        <p:blipFill>
          <a:blip r:embed="rId7" r:link="rId8"/>
          <a:stretch>
            <a:fillRect/>
          </a:stretch>
        </p:blipFill>
        <p:spPr>
          <a:xfrm>
            <a:off x="9129760" y="2501392"/>
            <a:ext cx="1856494" cy="1674691"/>
          </a:xfrm>
          <a:prstGeom prst="rect">
            <a:avLst/>
          </a:prstGeom>
        </p:spPr>
      </p:pic>
      <p:pic>
        <p:nvPicPr>
          <p:cNvPr id="11" name="Imagen 10" descr="Tabla&#10;&#10;Descripción generada automáticamente">
            <a:extLst>
              <a:ext uri="{FF2B5EF4-FFF2-40B4-BE49-F238E27FC236}">
                <a16:creationId xmlns:a16="http://schemas.microsoft.com/office/drawing/2014/main" id="{CB9C4EA8-BB43-0B6B-DB6B-D0216B5C167B}"/>
              </a:ext>
            </a:extLst>
          </p:cNvPr>
          <p:cNvPicPr>
            <a:picLocks noChangeAspect="1"/>
          </p:cNvPicPr>
          <p:nvPr/>
        </p:nvPicPr>
        <p:blipFill>
          <a:blip r:embed="rId9" r:link="rId10"/>
          <a:stretch>
            <a:fillRect/>
          </a:stretch>
        </p:blipFill>
        <p:spPr>
          <a:xfrm>
            <a:off x="7336374" y="3566631"/>
            <a:ext cx="1694499" cy="1218905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BCFB621C-F992-675F-083A-89B7BCB6AB2D}"/>
              </a:ext>
            </a:extLst>
          </p:cNvPr>
          <p:cNvPicPr>
            <a:picLocks noChangeAspect="1"/>
          </p:cNvPicPr>
          <p:nvPr/>
        </p:nvPicPr>
        <p:blipFill>
          <a:blip r:embed="rId11" r:link="rId12"/>
          <a:srcRect/>
          <a:stretch>
            <a:fillRect/>
          </a:stretch>
        </p:blipFill>
        <p:spPr>
          <a:xfrm>
            <a:off x="7349994" y="2504700"/>
            <a:ext cx="1680879" cy="1061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8107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oogle Shape;186;p59">
            <a:extLst>
              <a:ext uri="{FF2B5EF4-FFF2-40B4-BE49-F238E27FC236}">
                <a16:creationId xmlns:a16="http://schemas.microsoft.com/office/drawing/2014/main" id="{F6E64B4B-2B4D-1828-BCBE-CCFF4C492D2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06735094"/>
              </p:ext>
            </p:extLst>
          </p:nvPr>
        </p:nvGraphicFramePr>
        <p:xfrm>
          <a:off x="4890368" y="2209800"/>
          <a:ext cx="6746475" cy="2260865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831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150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2042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2042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9878658"/>
                  </a:ext>
                </a:extLst>
              </a:tr>
              <a:tr h="686916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  <a:tabLst/>
                        <a:defRPr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LA GUAJIRA : Uribia.</a:t>
                      </a: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95529140"/>
                  </a:ext>
                </a:extLst>
              </a:tr>
              <a:tr h="60986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  <a:tabLst/>
                        <a:defRPr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LA GUAJIRA : Manaure.</a:t>
                      </a: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60581669"/>
                  </a:ext>
                </a:extLst>
              </a:tr>
            </a:tbl>
          </a:graphicData>
        </a:graphic>
      </p:graphicFrame>
      <p:graphicFrame>
        <p:nvGraphicFramePr>
          <p:cNvPr id="154" name="Google Shape;154;p58"/>
          <p:cNvGraphicFramePr/>
          <p:nvPr/>
        </p:nvGraphicFramePr>
        <p:xfrm>
          <a:off x="12743750" y="672005"/>
          <a:ext cx="6426275" cy="230770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8487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775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40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u="none" strike="noStrike" cap="none">
                        <a:solidFill>
                          <a:srgbClr val="FFFFFF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u="none" strike="noStrike" cap="none" dirty="0">
                        <a:solidFill>
                          <a:schemeClr val="dk1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L="137150" marR="137150" marT="137150" marB="137150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40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u="none" strike="noStrike" cap="none">
                        <a:solidFill>
                          <a:srgbClr val="FFFFFF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u="none" strike="noStrike" cap="none" dirty="0">
                        <a:solidFill>
                          <a:schemeClr val="dk1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L="137150" marR="137150" marT="137150" marB="137150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55" name="Google Shape;155;p58"/>
          <p:cNvSpPr txBox="1">
            <a:spLocks noGrp="1"/>
          </p:cNvSpPr>
          <p:nvPr>
            <p:ph type="body" idx="2"/>
          </p:nvPr>
        </p:nvSpPr>
        <p:spPr>
          <a:xfrm>
            <a:off x="3741737" y="727835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 dirty="0"/>
              <a:t>REGIÓN CARIBE</a:t>
            </a:r>
            <a:endParaRPr dirty="0"/>
          </a:p>
        </p:txBody>
      </p:sp>
      <p:pic>
        <p:nvPicPr>
          <p:cNvPr id="5" name="Google Shape;158;p58">
            <a:extLst>
              <a:ext uri="{FF2B5EF4-FFF2-40B4-BE49-F238E27FC236}">
                <a16:creationId xmlns:a16="http://schemas.microsoft.com/office/drawing/2014/main" id="{BCA079E4-8A9B-C367-42CC-AA03BB12CF6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458258" y="3636234"/>
            <a:ext cx="484369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58"/>
          <p:cNvPicPr preferRelativeResize="0"/>
          <p:nvPr/>
        </p:nvPicPr>
        <p:blipFill>
          <a:blip r:embed="rId4" r:link="rId5"/>
          <a:srcRect/>
          <a:stretch>
            <a:fillRect/>
          </a:stretch>
        </p:blipFill>
        <p:spPr>
          <a:xfrm>
            <a:off x="140415" y="1215463"/>
            <a:ext cx="4492859" cy="4914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37;p24" descr="Recurso 25.png">
            <a:extLst>
              <a:ext uri="{FF2B5EF4-FFF2-40B4-BE49-F238E27FC236}">
                <a16:creationId xmlns:a16="http://schemas.microsoft.com/office/drawing/2014/main" id="{FE559301-7F7D-9C80-9B54-89AD7C708E3A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3489280" y="3205653"/>
            <a:ext cx="458425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157;p58">
            <a:extLst>
              <a:ext uri="{FF2B5EF4-FFF2-40B4-BE49-F238E27FC236}">
                <a16:creationId xmlns:a16="http://schemas.microsoft.com/office/drawing/2014/main" id="{7CF980FE-E4E0-48D1-DD62-8C38A3EE5CDF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2417990" y="5311818"/>
            <a:ext cx="499120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37;p24" descr="Recurso 25.png">
            <a:extLst>
              <a:ext uri="{FF2B5EF4-FFF2-40B4-BE49-F238E27FC236}">
                <a16:creationId xmlns:a16="http://schemas.microsoft.com/office/drawing/2014/main" id="{AD3B07F7-5F82-8BFA-D6AD-BBC9A2443B3B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3558592" y="4611617"/>
            <a:ext cx="458425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37;p24" descr="Recurso 25.png">
            <a:extLst>
              <a:ext uri="{FF2B5EF4-FFF2-40B4-BE49-F238E27FC236}">
                <a16:creationId xmlns:a16="http://schemas.microsoft.com/office/drawing/2014/main" id="{EFB72946-F47B-5957-6FFE-0BD06CFE9E7A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044195" y="3338267"/>
            <a:ext cx="458425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57;p58">
            <a:extLst>
              <a:ext uri="{FF2B5EF4-FFF2-40B4-BE49-F238E27FC236}">
                <a16:creationId xmlns:a16="http://schemas.microsoft.com/office/drawing/2014/main" id="{4862B431-1FE1-F46E-A633-788A1BD23D08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060372" y="3943223"/>
            <a:ext cx="499120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58;p58">
            <a:extLst>
              <a:ext uri="{FF2B5EF4-FFF2-40B4-BE49-F238E27FC236}">
                <a16:creationId xmlns:a16="http://schemas.microsoft.com/office/drawing/2014/main" id="{ACCA30BE-75A2-AD44-7B13-EDCFED48AB5F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917110" y="4388270"/>
            <a:ext cx="484369" cy="4466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Google Shape;186;p59">
            <a:extLst>
              <a:ext uri="{FF2B5EF4-FFF2-40B4-BE49-F238E27FC236}">
                <a16:creationId xmlns:a16="http://schemas.microsoft.com/office/drawing/2014/main" id="{18A075B2-B299-ACEF-5869-D4EF95C6F1C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02810076"/>
              </p:ext>
            </p:extLst>
          </p:nvPr>
        </p:nvGraphicFramePr>
        <p:xfrm>
          <a:off x="4890368" y="2064457"/>
          <a:ext cx="6746475" cy="1356018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831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150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29318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  <a:tabLst/>
                        <a:defRPr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CUNDINAMARCA : Jerusalén.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  <a:tabLst/>
                        <a:defRPr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HUILA : Neiva, </a:t>
                      </a:r>
                      <a:r>
                        <a:rPr lang="es-ES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Villavieja</a:t>
                      </a: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.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  <a:tabLst/>
                        <a:defRPr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TOLIMA : Guamo, Saldaña, San Luis.</a:t>
                      </a: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27801333"/>
                  </a:ext>
                </a:extLst>
              </a:tr>
            </a:tbl>
          </a:graphicData>
        </a:graphic>
      </p:graphicFrame>
      <p:graphicFrame>
        <p:nvGraphicFramePr>
          <p:cNvPr id="8" name="Google Shape;186;p59">
            <a:extLst>
              <a:ext uri="{FF2B5EF4-FFF2-40B4-BE49-F238E27FC236}">
                <a16:creationId xmlns:a16="http://schemas.microsoft.com/office/drawing/2014/main" id="{BB77236E-D1B4-4795-802B-2334B00E3E0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3123094"/>
              </p:ext>
            </p:extLst>
          </p:nvPr>
        </p:nvGraphicFramePr>
        <p:xfrm>
          <a:off x="12791156" y="3649746"/>
          <a:ext cx="6815830" cy="1029189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554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603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531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387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NORTE DE SANTANDER : San Cayetano.</a:t>
                      </a:r>
                      <a:endParaRPr lang="es-CO"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26138072"/>
                  </a:ext>
                </a:extLst>
              </a:tr>
            </a:tbl>
          </a:graphicData>
        </a:graphic>
      </p:graphicFrame>
      <p:sp>
        <p:nvSpPr>
          <p:cNvPr id="155" name="Google Shape;155;p58"/>
          <p:cNvSpPr txBox="1">
            <a:spLocks noGrp="1"/>
          </p:cNvSpPr>
          <p:nvPr>
            <p:ph type="body" idx="2"/>
          </p:nvPr>
        </p:nvSpPr>
        <p:spPr>
          <a:xfrm>
            <a:off x="3741736" y="785917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 dirty="0"/>
              <a:t>REGIÓN ANDINA</a:t>
            </a:r>
            <a:endParaRPr dirty="0"/>
          </a:p>
        </p:txBody>
      </p:sp>
      <p:pic>
        <p:nvPicPr>
          <p:cNvPr id="156" name="Google Shape;156;p58"/>
          <p:cNvPicPr preferRelativeResize="0"/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244444" y="974036"/>
            <a:ext cx="4287799" cy="564404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58;p58">
            <a:extLst>
              <a:ext uri="{FF2B5EF4-FFF2-40B4-BE49-F238E27FC236}">
                <a16:creationId xmlns:a16="http://schemas.microsoft.com/office/drawing/2014/main" id="{FF2A42F9-528B-3EEA-DB82-0937D1FFCC4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714702" y="2979705"/>
            <a:ext cx="484369" cy="446694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5" name="Google Shape;186;p59">
            <a:extLst>
              <a:ext uri="{FF2B5EF4-FFF2-40B4-BE49-F238E27FC236}">
                <a16:creationId xmlns:a16="http://schemas.microsoft.com/office/drawing/2014/main" id="{A2D223CA-C975-B9B5-5E13-2B6D81A426E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09046019"/>
              </p:ext>
            </p:extLst>
          </p:nvPr>
        </p:nvGraphicFramePr>
        <p:xfrm>
          <a:off x="12465684" y="7403978"/>
          <a:ext cx="6809325" cy="125671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545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547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08907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47803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CUNDINAMARCA : Jerusalén.</a:t>
                      </a: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2499165"/>
                  </a:ext>
                </a:extLst>
              </a:tr>
            </a:tbl>
          </a:graphicData>
        </a:graphic>
      </p:graphicFrame>
      <p:pic>
        <p:nvPicPr>
          <p:cNvPr id="7" name="Google Shape;158;p58">
            <a:extLst>
              <a:ext uri="{FF2B5EF4-FFF2-40B4-BE49-F238E27FC236}">
                <a16:creationId xmlns:a16="http://schemas.microsoft.com/office/drawing/2014/main" id="{C1928009-F118-6A01-BFA4-524B694C73BE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026038" y="2742466"/>
            <a:ext cx="484369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37;p24" descr="Recurso 25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5057117" y="1840531"/>
            <a:ext cx="458425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57;p58">
            <a:extLst>
              <a:ext uri="{FF2B5EF4-FFF2-40B4-BE49-F238E27FC236}">
                <a16:creationId xmlns:a16="http://schemas.microsoft.com/office/drawing/2014/main" id="{87391137-FCFC-8A2E-294F-598BD6AE8176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3593172" y="2580663"/>
            <a:ext cx="499120" cy="44504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360392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Google Shape;186;p59"/>
          <p:cNvGraphicFramePr/>
          <p:nvPr>
            <p:extLst>
              <p:ext uri="{D42A27DB-BD31-4B8C-83A1-F6EECF244321}">
                <p14:modId xmlns:p14="http://schemas.microsoft.com/office/powerpoint/2010/main" val="3987585547"/>
              </p:ext>
            </p:extLst>
          </p:nvPr>
        </p:nvGraphicFramePr>
        <p:xfrm>
          <a:off x="4593017" y="2288877"/>
          <a:ext cx="6746475" cy="1456101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831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150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29401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NARIÑO : Guachucal.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80701117"/>
                  </a:ext>
                </a:extLst>
              </a:tr>
            </a:tbl>
          </a:graphicData>
        </a:graphic>
      </p:graphicFrame>
      <p:graphicFrame>
        <p:nvGraphicFramePr>
          <p:cNvPr id="2" name="Google Shape;186;p59">
            <a:extLst>
              <a:ext uri="{FF2B5EF4-FFF2-40B4-BE49-F238E27FC236}">
                <a16:creationId xmlns:a16="http://schemas.microsoft.com/office/drawing/2014/main" id="{C63644E5-9CB9-DC6A-0AB2-24036E948CB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84478203"/>
              </p:ext>
            </p:extLst>
          </p:nvPr>
        </p:nvGraphicFramePr>
        <p:xfrm>
          <a:off x="12770537" y="4419663"/>
          <a:ext cx="6426274" cy="1452697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008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2543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15298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739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NARIÑO : </a:t>
                      </a:r>
                      <a:r>
                        <a:rPr lang="es-ES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Imués</a:t>
                      </a: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Ospina.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5435472"/>
                  </a:ext>
                </a:extLst>
              </a:tr>
            </a:tbl>
          </a:graphicData>
        </a:graphic>
      </p:graphicFrame>
      <p:pic>
        <p:nvPicPr>
          <p:cNvPr id="6" name="Google Shape;157;p58">
            <a:extLst>
              <a:ext uri="{FF2B5EF4-FFF2-40B4-BE49-F238E27FC236}">
                <a16:creationId xmlns:a16="http://schemas.microsoft.com/office/drawing/2014/main" id="{A109C155-499C-D133-7A34-5FC03B0D173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846797" y="1405297"/>
            <a:ext cx="477952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37;p24" descr="Recurso 25.png">
            <a:extLst>
              <a:ext uri="{FF2B5EF4-FFF2-40B4-BE49-F238E27FC236}">
                <a16:creationId xmlns:a16="http://schemas.microsoft.com/office/drawing/2014/main" id="{09ED492B-775F-E4E0-CBDD-E3E9C008A51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952685" y="2504868"/>
            <a:ext cx="458425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58;p58">
            <a:extLst>
              <a:ext uri="{FF2B5EF4-FFF2-40B4-BE49-F238E27FC236}">
                <a16:creationId xmlns:a16="http://schemas.microsoft.com/office/drawing/2014/main" id="{8C502FAF-B0EA-25FC-863A-B50C89A91669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740897" y="3016927"/>
            <a:ext cx="484369" cy="446694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59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 dirty="0"/>
              <a:t>REGIÓN PACÍFICO</a:t>
            </a:r>
            <a:endParaRPr dirty="0"/>
          </a:p>
        </p:txBody>
      </p:sp>
      <p:pic>
        <p:nvPicPr>
          <p:cNvPr id="188" name="Google Shape;188;p59"/>
          <p:cNvPicPr preferRelativeResize="0"/>
          <p:nvPr/>
        </p:nvPicPr>
        <p:blipFill>
          <a:blip r:embed="rId6" r:link="rId7"/>
          <a:srcRect/>
          <a:stretch>
            <a:fillRect/>
          </a:stretch>
        </p:blipFill>
        <p:spPr>
          <a:xfrm>
            <a:off x="467273" y="958055"/>
            <a:ext cx="3437977" cy="573801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204;p4">
            <a:extLst>
              <a:ext uri="{FF2B5EF4-FFF2-40B4-BE49-F238E27FC236}">
                <a16:creationId xmlns:a16="http://schemas.microsoft.com/office/drawing/2014/main" id="{5E4545A0-6B4C-B252-9D3E-6EF79264A2B3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7025214" y="6977714"/>
            <a:ext cx="4343194" cy="12665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4"/>
          <p:cNvSpPr txBox="1">
            <a:spLocks noGrp="1"/>
          </p:cNvSpPr>
          <p:nvPr>
            <p:ph type="body" idx="2"/>
          </p:nvPr>
        </p:nvSpPr>
        <p:spPr>
          <a:xfrm>
            <a:off x="3741738" y="815203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 dirty="0"/>
              <a:t>REGIÓN ORINOQUÍA</a:t>
            </a:r>
            <a:endParaRPr dirty="0"/>
          </a:p>
        </p:txBody>
      </p:sp>
      <p:graphicFrame>
        <p:nvGraphicFramePr>
          <p:cNvPr id="4" name="Google Shape;186;p59">
            <a:extLst>
              <a:ext uri="{FF2B5EF4-FFF2-40B4-BE49-F238E27FC236}">
                <a16:creationId xmlns:a16="http://schemas.microsoft.com/office/drawing/2014/main" id="{7E209691-1E0E-0653-8C66-C1F19FCFE85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51388631"/>
              </p:ext>
            </p:extLst>
          </p:nvPr>
        </p:nvGraphicFramePr>
        <p:xfrm>
          <a:off x="15332977" y="2206050"/>
          <a:ext cx="6815830" cy="134822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554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603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7411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411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CASANARE : Trinidad.</a:t>
                      </a: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70270076"/>
                  </a:ext>
                </a:extLst>
              </a:tr>
            </a:tbl>
          </a:graphicData>
        </a:graphic>
      </p:graphicFrame>
      <p:pic>
        <p:nvPicPr>
          <p:cNvPr id="8" name="Google Shape;192;p59">
            <a:extLst>
              <a:ext uri="{FF2B5EF4-FFF2-40B4-BE49-F238E27FC236}">
                <a16:creationId xmlns:a16="http://schemas.microsoft.com/office/drawing/2014/main" id="{9CB3ECE8-6BC2-ACF4-95D9-566A3493E8C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780350" y="1642507"/>
            <a:ext cx="432854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218;p5">
            <a:extLst>
              <a:ext uri="{FF2B5EF4-FFF2-40B4-BE49-F238E27FC236}">
                <a16:creationId xmlns:a16="http://schemas.microsoft.com/office/drawing/2014/main" id="{C0DBEDFF-8799-463A-AA31-E2EFF27AEEEF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213204" y="3555454"/>
            <a:ext cx="484369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4"/>
          <p:cNvPicPr preferRelativeResize="0"/>
          <p:nvPr/>
        </p:nvPicPr>
        <p:blipFill>
          <a:blip r:embed="rId5" r:link="rId6"/>
          <a:srcRect/>
          <a:stretch>
            <a:fillRect/>
          </a:stretch>
        </p:blipFill>
        <p:spPr>
          <a:xfrm>
            <a:off x="142766" y="1331844"/>
            <a:ext cx="4538563" cy="533731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58;p58">
            <a:extLst>
              <a:ext uri="{FF2B5EF4-FFF2-40B4-BE49-F238E27FC236}">
                <a16:creationId xmlns:a16="http://schemas.microsoft.com/office/drawing/2014/main" id="{1BC02411-1921-2F20-C9F3-5797D4F2EE28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9087818" y="6081596"/>
            <a:ext cx="484369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204;p4">
            <a:extLst>
              <a:ext uri="{FF2B5EF4-FFF2-40B4-BE49-F238E27FC236}">
                <a16:creationId xmlns:a16="http://schemas.microsoft.com/office/drawing/2014/main" id="{60B6CD79-504C-9D7F-21A5-A3A91110C804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880711" y="2920975"/>
            <a:ext cx="4343194" cy="12665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Diseño personalizado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6393</TotalTime>
  <Words>1127</Words>
  <Application>Microsoft Office PowerPoint</Application>
  <PresentationFormat>Panorámica</PresentationFormat>
  <Paragraphs>96</Paragraphs>
  <Slides>12</Slides>
  <Notes>12</Notes>
  <HiddenSlides>1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12</vt:i4>
      </vt:variant>
    </vt:vector>
  </HeadingPairs>
  <TitlesOfParts>
    <vt:vector size="19" baseType="lpstr">
      <vt:lpstr>Arial Narrow</vt:lpstr>
      <vt:lpstr>Arial Black</vt:lpstr>
      <vt:lpstr>Verdana</vt:lpstr>
      <vt:lpstr>Arial</vt:lpstr>
      <vt:lpstr>Helvetica Neue</vt:lpstr>
      <vt:lpstr>Calibri</vt:lpstr>
      <vt:lpstr>Diseño personalizado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CONSULTA SIPROT</dc:creator>
  <cp:lastModifiedBy>Carolina Valencia Monroy</cp:lastModifiedBy>
  <cp:revision>675</cp:revision>
  <dcterms:created xsi:type="dcterms:W3CDTF">2022-10-19T17:32:46Z</dcterms:created>
  <dcterms:modified xsi:type="dcterms:W3CDTF">2024-06-10T17:17:53Z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2022-10-18T00:00:00Z</vt:filetime>
  </property>
  <property fmtid="{D5CDD505-2E9C-101B-9397-08002B2CF9AE}" pid="3" name="Creator">
    <vt:lpwstr>Microsoft® PowerPoint® 2013</vt:lpwstr>
  </property>
  <property fmtid="{D5CDD505-2E9C-101B-9397-08002B2CF9AE}" pid="4" name="LastSaved">
    <vt:filetime>2022-10-19T00:00:00Z</vt:filetime>
  </property>
  <property fmtid="{D5CDD505-2E9C-101B-9397-08002B2CF9AE}" pid="5" name="MSIP_Label_defa4170-0d19-0005-0004-bc88714345d2_Enabled">
    <vt:lpwstr>true</vt:lpwstr>
  </property>
  <property fmtid="{D5CDD505-2E9C-101B-9397-08002B2CF9AE}" pid="6" name="MSIP_Label_defa4170-0d19-0005-0004-bc88714345d2_SetDate">
    <vt:lpwstr>2024-02-22T15:00:47Z</vt:lpwstr>
  </property>
  <property fmtid="{D5CDD505-2E9C-101B-9397-08002B2CF9AE}" pid="7" name="MSIP_Label_defa4170-0d19-0005-0004-bc88714345d2_Method">
    <vt:lpwstr>Standard</vt:lpwstr>
  </property>
  <property fmtid="{D5CDD505-2E9C-101B-9397-08002B2CF9AE}" pid="8" name="MSIP_Label_defa4170-0d19-0005-0004-bc88714345d2_Name">
    <vt:lpwstr>defa4170-0d19-0005-0004-bc88714345d2</vt:lpwstr>
  </property>
  <property fmtid="{D5CDD505-2E9C-101B-9397-08002B2CF9AE}" pid="9" name="MSIP_Label_defa4170-0d19-0005-0004-bc88714345d2_SiteId">
    <vt:lpwstr>de2fffed-60b8-42b2-a465-00fee1de04ba</vt:lpwstr>
  </property>
  <property fmtid="{D5CDD505-2E9C-101B-9397-08002B2CF9AE}" pid="10" name="MSIP_Label_defa4170-0d19-0005-0004-bc88714345d2_ActionId">
    <vt:lpwstr>eb58da7a-1afc-469c-8100-e017faa72ef5</vt:lpwstr>
  </property>
  <property fmtid="{D5CDD505-2E9C-101B-9397-08002B2CF9AE}" pid="11" name="MSIP_Label_defa4170-0d19-0005-0004-bc88714345d2_ContentBits">
    <vt:lpwstr>0</vt:lpwstr>
  </property>
</Properties>
</file>