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71" r:id="rId4"/>
    <p:sldId id="269" r:id="rId5"/>
    <p:sldId id="275" r:id="rId6"/>
    <p:sldId id="261" r:id="rId7"/>
    <p:sldId id="274" r:id="rId8"/>
    <p:sldId id="264" r:id="rId9"/>
    <p:sldId id="265" r:id="rId10"/>
    <p:sldId id="266" r:id="rId11"/>
    <p:sldId id="267" r:id="rId12"/>
    <p:sldId id="268" r:id="rId13"/>
  </p:sldIdLst>
  <p:sldSz cx="12192000" cy="6858000"/>
  <p:notesSz cx="12192000" cy="6858000"/>
  <p:embeddedFontLst>
    <p:embeddedFont>
      <p:font typeface="Arial Black" panose="020B0A04020102020204" pitchFamily="34" charset="0"/>
      <p:bold r:id="rId15"/>
    </p:embeddedFont>
    <p:embeddedFont>
      <p:font typeface="Arial Narrow" panose="020B0606020202030204" pitchFamily="34" charset="0"/>
      <p:regular r:id="rId16"/>
      <p:bold r:id="rId17"/>
      <p:italic r:id="rId18"/>
      <p:boldItalic r:id="rId19"/>
    </p:embeddedFont>
    <p:embeddedFont>
      <p:font typeface="Helvetica Neue" panose="020B0604020202020204" charset="0"/>
      <p:regular r:id="rId20"/>
      <p:bold r:id="rId21"/>
      <p:italic r:id="rId22"/>
      <p:boldItalic r:id="rId23"/>
    </p:embeddedFont>
    <p:embeddedFont>
      <p:font typeface="Verdana" panose="020B0604030504040204" pitchFamily="34" charset="0"/>
      <p:regular r:id="rId24"/>
      <p:bold r:id="rId25"/>
      <p:italic r:id="rId26"/>
      <p:boldItalic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34" roundtripDataSignature="AMtx7mh4azekn3fThzs9cA6lfW8iTEDTq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6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7637F94A-DA9B-481A-AE38-6A32242EE391}">
  <a:tblStyle styleId="{7637F94A-DA9B-481A-AE38-6A32242EE39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  <a:tblStyle styleId="{F00C0F73-EEEA-4E89-A611-1E2FAB54C115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CF4"/>
          </a:solidFill>
        </a:fill>
      </a:tcStyle>
    </a:wholeTbl>
    <a:band1H>
      <a:tcTxStyle b="off" i="off"/>
      <a:tcStyle>
        <a:tcBdr/>
        <a:fill>
          <a:solidFill>
            <a:srgbClr val="CFD7E7"/>
          </a:solidFill>
        </a:fill>
      </a:tcStyle>
    </a:band1H>
    <a:band2H>
      <a:tcTxStyle b="off" i="off"/>
      <a:tcStyle>
        <a:tcBdr/>
      </a:tcStyle>
    </a:band2H>
    <a:band1V>
      <a:tcTxStyle b="off" i="off"/>
      <a:tcStyle>
        <a:tcBdr/>
        <a:fill>
          <a:solidFill>
            <a:srgbClr val="CFD7E7"/>
          </a:solidFill>
        </a:fill>
      </a:tcStyle>
    </a:band1V>
    <a:band2V>
      <a:tcTxStyle b="off" i="off"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53" autoAdjust="0"/>
    <p:restoredTop sz="96005" autoAdjust="0"/>
  </p:normalViewPr>
  <p:slideViewPr>
    <p:cSldViewPr snapToGrid="0">
      <p:cViewPr>
        <p:scale>
          <a:sx n="100" d="100"/>
          <a:sy n="100" d="100"/>
        </p:scale>
        <p:origin x="72" y="90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font" Target="fonts/font13.fntdata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6905625" y="0"/>
            <a:ext cx="5283200" cy="3444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MX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444930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0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" name="Google Shape;92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22528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209" name="Google Shape;2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223863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1" name="Google Shape;22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6855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2846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dirty="0"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75811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7009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68060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58101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237686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8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05786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59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4" name="Google Shape;184;p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635936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4:notes"/>
          <p:cNvSpPr txBox="1">
            <a:spLocks noGrp="1"/>
          </p:cNvSpPr>
          <p:nvPr>
            <p:ph type="body" idx="1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436632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onóstico amenaza incendios vegetal">
  <p:cSld name="Pronóstico amenaza incendios vegetal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64"/>
          <p:cNvPicPr preferRelativeResize="0"/>
          <p:nvPr/>
        </p:nvPicPr>
        <p:blipFill rotWithShape="1">
          <a:blip r:embed="rId2">
            <a:alphaModFix/>
          </a:blip>
          <a:srcRect b="7147"/>
          <a:stretch/>
        </p:blipFill>
        <p:spPr>
          <a:xfrm>
            <a:off x="-1934" y="222422"/>
            <a:ext cx="12194413" cy="6471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64"/>
          <p:cNvSpPr/>
          <p:nvPr/>
        </p:nvSpPr>
        <p:spPr>
          <a:xfrm>
            <a:off x="-1934" y="222422"/>
            <a:ext cx="12192000" cy="6471015"/>
          </a:xfrm>
          <a:prstGeom prst="rect">
            <a:avLst/>
          </a:prstGeom>
          <a:gradFill>
            <a:gsLst>
              <a:gs pos="0">
                <a:srgbClr val="FF0000">
                  <a:alpha val="0"/>
                </a:srgbClr>
              </a:gs>
              <a:gs pos="37000">
                <a:schemeClr val="lt1"/>
              </a:gs>
              <a:gs pos="100000">
                <a:schemeClr val="lt1"/>
              </a:gs>
            </a:gsLst>
            <a:lin ang="162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" name="Google Shape;19;p64"/>
          <p:cNvSpPr txBox="1"/>
          <p:nvPr/>
        </p:nvSpPr>
        <p:spPr>
          <a:xfrm>
            <a:off x="5370482" y="6639447"/>
            <a:ext cx="1451038" cy="2616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chemeClr val="lt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www.ideam.gov.co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" name="Google Shape;20;p64" descr="Forma, Rectángulo&#10;&#10;Descripción generada automáticamente con confianza medi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33" y="-1090"/>
            <a:ext cx="12190067" cy="6859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64" descr="Forma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35" y="6331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Google Shape;22;p64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64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24" name="Google Shape;24;p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65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65"/>
          <p:cNvSpPr txBox="1">
            <a:spLocks noGrp="1"/>
          </p:cNvSpPr>
          <p:nvPr>
            <p:ph type="ctrTitle"/>
          </p:nvPr>
        </p:nvSpPr>
        <p:spPr>
          <a:xfrm>
            <a:off x="1524000" y="1652232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Verdana"/>
              <a:buNone/>
              <a:defRPr sz="4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65"/>
          <p:cNvSpPr txBox="1">
            <a:spLocks noGrp="1"/>
          </p:cNvSpPr>
          <p:nvPr>
            <p:ph type="subTitle" idx="1"/>
          </p:nvPr>
        </p:nvSpPr>
        <p:spPr>
          <a:xfrm>
            <a:off x="1524000" y="4131907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9" name="Google Shape;29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32" name="Google Shape;32;p65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65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34" name="Google Shape;34;p6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>
  <p:cSld name="Título y objeto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66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Google Shape;38;p66"/>
          <p:cNvSpPr txBox="1">
            <a:spLocks noGrp="1"/>
          </p:cNvSpPr>
          <p:nvPr>
            <p:ph type="title"/>
          </p:nvPr>
        </p:nvSpPr>
        <p:spPr>
          <a:xfrm>
            <a:off x="838200" y="159744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3200"/>
              <a:buFont typeface="Verdana"/>
              <a:buNone/>
              <a:defRPr sz="32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6"/>
          <p:cNvSpPr txBox="1">
            <a:spLocks noGrp="1"/>
          </p:cNvSpPr>
          <p:nvPr>
            <p:ph type="body" idx="1"/>
          </p:nvPr>
        </p:nvSpPr>
        <p:spPr>
          <a:xfrm>
            <a:off x="838200" y="3112167"/>
            <a:ext cx="10515600" cy="3064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43" name="Google Shape;43;p66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66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" name="Google Shape;45;p6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6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>
  <p:cSld name="Dos objetos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67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67"/>
          <p:cNvSpPr txBox="1">
            <a:spLocks noGrp="1"/>
          </p:cNvSpPr>
          <p:nvPr>
            <p:ph type="title"/>
          </p:nvPr>
        </p:nvSpPr>
        <p:spPr>
          <a:xfrm>
            <a:off x="838200" y="169956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800"/>
              <a:buFont typeface="Verdana"/>
              <a:buNone/>
              <a:defRPr sz="28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67"/>
          <p:cNvSpPr txBox="1">
            <a:spLocks noGrp="1"/>
          </p:cNvSpPr>
          <p:nvPr>
            <p:ph type="body" idx="1"/>
          </p:nvPr>
        </p:nvSpPr>
        <p:spPr>
          <a:xfrm>
            <a:off x="838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" name="Google Shape;51;p67"/>
          <p:cNvSpPr txBox="1">
            <a:spLocks noGrp="1"/>
          </p:cNvSpPr>
          <p:nvPr>
            <p:ph type="body" idx="2"/>
          </p:nvPr>
        </p:nvSpPr>
        <p:spPr>
          <a:xfrm>
            <a:off x="6172200" y="3113903"/>
            <a:ext cx="5181600" cy="3063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 sz="14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0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Char char="•"/>
              <a:defRPr sz="12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55" name="Google Shape;55;p67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67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57" name="Google Shape;57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67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>
  <p:cSld name="Solo el título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68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68"/>
          <p:cNvSpPr txBox="1">
            <a:spLocks noGrp="1"/>
          </p:cNvSpPr>
          <p:nvPr>
            <p:ph type="title"/>
          </p:nvPr>
        </p:nvSpPr>
        <p:spPr>
          <a:xfrm>
            <a:off x="838200" y="1370142"/>
            <a:ext cx="10515600" cy="70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65" name="Google Shape;65;p68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68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67" name="Google Shape;67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68" name="Google Shape;68;p68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>
  <p:cSld name="En blanc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pic>
        <p:nvPicPr>
          <p:cNvPr id="73" name="Google Shape;73;p69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69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69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76" name="Google Shape;76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69"/>
          <p:cNvSpPr txBox="1">
            <a:spLocks noGrp="1"/>
          </p:cNvSpPr>
          <p:nvPr>
            <p:ph type="body" idx="1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>
  <p:cSld name="Contenido con título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Google Shape;79;p70" descr="Forma&#10;&#10;Descripción generada automáticamente con confianza baja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1089"/>
            <a:ext cx="12190065" cy="6859089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70"/>
          <p:cNvSpPr txBox="1">
            <a:spLocks noGrp="1"/>
          </p:cNvSpPr>
          <p:nvPr>
            <p:ph type="title"/>
          </p:nvPr>
        </p:nvSpPr>
        <p:spPr>
          <a:xfrm>
            <a:off x="839788" y="146556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2400"/>
              <a:buFont typeface="Verdana"/>
              <a:buNone/>
              <a:defRPr sz="24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70"/>
          <p:cNvSpPr txBox="1">
            <a:spLocks noGrp="1"/>
          </p:cNvSpPr>
          <p:nvPr>
            <p:ph type="body" idx="1"/>
          </p:nvPr>
        </p:nvSpPr>
        <p:spPr>
          <a:xfrm>
            <a:off x="5183188" y="1465560"/>
            <a:ext cx="6172200" cy="43954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latin typeface="Verdana"/>
                <a:ea typeface="Verdana"/>
                <a:cs typeface="Verdana"/>
                <a:sym typeface="Verdana"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>
                <a:latin typeface="Verdana"/>
                <a:ea typeface="Verdana"/>
                <a:cs typeface="Verdana"/>
                <a:sym typeface="Verdana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>
                <a:latin typeface="Verdana"/>
                <a:ea typeface="Verdana"/>
                <a:cs typeface="Verdana"/>
                <a:sym typeface="Verdana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82" name="Google Shape;82;p70"/>
          <p:cNvSpPr txBox="1">
            <a:spLocks noGrp="1"/>
          </p:cNvSpPr>
          <p:nvPr>
            <p:ph type="body" idx="2"/>
          </p:nvPr>
        </p:nvSpPr>
        <p:spPr>
          <a:xfrm>
            <a:off x="839788" y="3146854"/>
            <a:ext cx="3932237" cy="27221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3" name="Google Shape;83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  <p:sp>
        <p:nvSpPr>
          <p:cNvPr id="86" name="Google Shape;86;p70"/>
          <p:cNvSpPr/>
          <p:nvPr/>
        </p:nvSpPr>
        <p:spPr>
          <a:xfrm rot="10800000">
            <a:off x="2954405" y="-7408"/>
            <a:ext cx="6222675" cy="665995"/>
          </a:xfrm>
          <a:custGeom>
            <a:avLst/>
            <a:gdLst/>
            <a:ahLst/>
            <a:cxnLst/>
            <a:rect l="l" t="t" r="r" b="b"/>
            <a:pathLst>
              <a:path w="6222675" h="665995" extrusionOk="0">
                <a:moveTo>
                  <a:pt x="313060" y="0"/>
                </a:moveTo>
                <a:lnTo>
                  <a:pt x="5879632" y="0"/>
                </a:lnTo>
                <a:cubicBezTo>
                  <a:pt x="5939600" y="0"/>
                  <a:pt x="5953545" y="39947"/>
                  <a:pt x="5988214" y="108582"/>
                </a:cubicBezTo>
                <a:lnTo>
                  <a:pt x="6222675" y="662644"/>
                </a:lnTo>
                <a:lnTo>
                  <a:pt x="6176899" y="665995"/>
                </a:lnTo>
                <a:lnTo>
                  <a:pt x="178476" y="655814"/>
                </a:lnTo>
                <a:lnTo>
                  <a:pt x="0" y="655256"/>
                </a:lnTo>
                <a:cubicBezTo>
                  <a:pt x="70339" y="459217"/>
                  <a:pt x="129115" y="334766"/>
                  <a:pt x="204478" y="108582"/>
                </a:cubicBezTo>
                <a:cubicBezTo>
                  <a:pt x="226146" y="35613"/>
                  <a:pt x="253092" y="0"/>
                  <a:pt x="313060" y="0"/>
                </a:cubicBezTo>
                <a:close/>
              </a:path>
            </a:pathLst>
          </a:custGeom>
          <a:gradFill>
            <a:gsLst>
              <a:gs pos="0">
                <a:srgbClr val="FFD966"/>
              </a:gs>
              <a:gs pos="36000">
                <a:srgbClr val="FF0000"/>
              </a:gs>
              <a:gs pos="92000">
                <a:srgbClr val="833C0B"/>
              </a:gs>
              <a:gs pos="100000">
                <a:srgbClr val="833C0B"/>
              </a:gs>
            </a:gsLst>
            <a:lin ang="810000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70"/>
          <p:cNvSpPr txBox="1"/>
          <p:nvPr/>
        </p:nvSpPr>
        <p:spPr>
          <a:xfrm>
            <a:off x="4062697" y="9294"/>
            <a:ext cx="461055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Pronóstico de la Amenaza por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MX" sz="18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Incendios de la Cobertura Vegetal</a:t>
            </a:r>
            <a:endParaRPr sz="1800" b="1" i="0" u="none" strike="noStrike" cap="none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88" name="Google Shape;88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617487" y="73683"/>
            <a:ext cx="369931" cy="503811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70"/>
          <p:cNvSpPr txBox="1">
            <a:spLocks noGrp="1"/>
          </p:cNvSpPr>
          <p:nvPr>
            <p:ph type="body" idx="3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  <a:defRPr sz="1600" b="1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6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6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6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6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MX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3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amazonia.jpg" TargetMode="External"/><Relationship Id="rId5" Type="http://schemas.openxmlformats.org/officeDocument/2006/relationships/image" Target="../media/image25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modelo_icv\temporales\amenaza_icv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O:\Mi%20unidad\OSPA\01.%20Tematicas\04.%20Incendios\01.%20Productos\seguimiento\salidas\Incendios.jp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icolombia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3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yellow_icv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2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file:///O:\Mi%20unidad\OSPA\01.%20Tematicas\04.%20Incendios\01.%20Productos\postmodelo_icv\temporales\yellow_icv.jpg" TargetMode="External"/><Relationship Id="rId3" Type="http://schemas.openxmlformats.org/officeDocument/2006/relationships/image" Target="../media/image11.jpeg"/><Relationship Id="rId7" Type="http://schemas.openxmlformats.org/officeDocument/2006/relationships/image" Target="../media/image12.jpeg"/><Relationship Id="rId12" Type="http://schemas.openxmlformats.org/officeDocument/2006/relationships/image" Target="file:///O:\Mi%20unidad\OSPA\01.%20Tematicas\04.%20Incendios\01.%20Productos\postmodelo_icv\temporales\red_icv.jp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colombia.jpg" TargetMode="External"/><Relationship Id="rId11" Type="http://schemas.openxmlformats.org/officeDocument/2006/relationships/image" Target="../media/image15.jpeg"/><Relationship Id="rId5" Type="http://schemas.openxmlformats.org/officeDocument/2006/relationships/image" Target="../media/image13.jpeg"/><Relationship Id="rId10" Type="http://schemas.openxmlformats.org/officeDocument/2006/relationships/image" Target="file:///O:\Mi%20unidad\OSPA\01.%20Tematicas\04.%20Incendios\01.%20Productos\postmodelo_icv\temporales\orange_icv.jpg" TargetMode="External"/><Relationship Id="rId4" Type="http://schemas.openxmlformats.org/officeDocument/2006/relationships/image" Target="file:///O:\Mi%20unidad\OSPA\01.%20Tematicas\04.%20Incendios\01.%20Productos\postmodelo_icv\temporales\torta_regiones_icv.jpg" TargetMode="External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file:///O:\Mi%20unidad\OSPA\01.%20Tematicas\04.%20Incendios\01.%20Productos\postmodelo_icv\temporales\icaribe.jpg" TargetMode="Externa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file:///O:\Mi%20unidad\OSPA\01.%20Tematicas\04.%20Incendios\01.%20Productos\postmodelo_icv\temporales\iandina.jpg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9.png"/><Relationship Id="rId7" Type="http://schemas.openxmlformats.org/officeDocument/2006/relationships/image" Target="file:///O:\Mi%20unidad\OSPA\01.%20Tematicas\04.%20Incendios\01.%20Productos\postmodelo_icv\temporales\ipacifico.jp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16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file:///O:\Mi%20unidad\OSPA\01.%20Tematicas\04.%20Incendios\01.%20Productos\postmodelo_icv\temporales\iorinoquia.jpg" TargetMode="External"/><Relationship Id="rId5" Type="http://schemas.openxmlformats.org/officeDocument/2006/relationships/image" Target="../media/image24.jpe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0"/>
          <p:cNvSpPr/>
          <p:nvPr/>
        </p:nvSpPr>
        <p:spPr>
          <a:xfrm>
            <a:off x="814135" y="1982944"/>
            <a:ext cx="2775284" cy="54437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10"/>
          <p:cNvSpPr txBox="1"/>
          <p:nvPr/>
        </p:nvSpPr>
        <p:spPr>
          <a:xfrm>
            <a:off x="990598" y="1486580"/>
            <a:ext cx="242235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MX" sz="20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Boletín No.</a:t>
            </a:r>
            <a:endParaRPr sz="20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6" name="Google Shape;96;p10"/>
          <p:cNvSpPr txBox="1"/>
          <p:nvPr/>
        </p:nvSpPr>
        <p:spPr>
          <a:xfrm>
            <a:off x="990596" y="2024296"/>
            <a:ext cx="2422357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MX" sz="2400" b="1" dirty="0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rPr>
              <a:t>146</a:t>
            </a:r>
            <a:endParaRPr lang="es-MX" sz="2400" b="1" i="0" u="none" strike="noStrike" cap="none" dirty="0">
              <a:solidFill>
                <a:schemeClr val="lt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7" name="Google Shape;97;p10"/>
          <p:cNvSpPr/>
          <p:nvPr/>
        </p:nvSpPr>
        <p:spPr>
          <a:xfrm>
            <a:off x="4556962" y="1416848"/>
            <a:ext cx="1216025" cy="523875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Google Shape;98;p10"/>
          <p:cNvSpPr/>
          <p:nvPr/>
        </p:nvSpPr>
        <p:spPr>
          <a:xfrm>
            <a:off x="5995236" y="1313661"/>
            <a:ext cx="0" cy="746125"/>
          </a:xfrm>
          <a:custGeom>
            <a:avLst/>
            <a:gdLst/>
            <a:ahLst/>
            <a:cxnLst/>
            <a:rect l="l" t="t" r="r" b="b"/>
            <a:pathLst>
              <a:path w="120000" h="746760" extrusionOk="0">
                <a:moveTo>
                  <a:pt x="0" y="0"/>
                </a:moveTo>
                <a:lnTo>
                  <a:pt x="0" y="746628"/>
                </a:lnTo>
              </a:path>
            </a:pathLst>
          </a:custGeom>
          <a:noFill/>
          <a:ln w="28950" cap="flat" cmpd="sng">
            <a:solidFill>
              <a:srgbClr val="D8053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10"/>
          <p:cNvSpPr txBox="1"/>
          <p:nvPr/>
        </p:nvSpPr>
        <p:spPr>
          <a:xfrm>
            <a:off x="6171701" y="1313660"/>
            <a:ext cx="5491913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 dirty="0">
                <a:solidFill>
                  <a:srgbClr val="E1233F"/>
                </a:solidFill>
                <a:latin typeface="Verdana"/>
                <a:ea typeface="Verdana"/>
                <a:cs typeface="Verdana"/>
                <a:sym typeface="Verdana"/>
              </a:rPr>
              <a:t>PARA TOMAR ACCIÓN </a:t>
            </a:r>
            <a:r>
              <a:rPr lang="es-MX" sz="800" b="0" i="0" u="none" strike="noStrike" cap="none" dirty="0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Advierte a los sistemas de prevención y atención de desastres sobre la amenaza que puede  ocasionar  un  fenómeno  con  efectos  adversos  sobre  la  población,  el  cual  requiere  la  atención inmediata por parte de la población y de los cuerpos de atención y socorro. Se emite una alerta sólo cuando la  identificación  de  un  evento  extraordinario  indique  la  probabilidad  de  amenaza  inminente  y  cuando  la gravedad del fenómeno implique la movilización de personas y equipos, interrumpiendo el normal desarrollo de sus actividades cotidianas.</a:t>
            </a:r>
            <a:endParaRPr sz="800" b="0" i="0" u="none" strike="noStrike" cap="none" dirty="0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0" name="Google Shape;100;p10"/>
          <p:cNvSpPr/>
          <p:nvPr/>
        </p:nvSpPr>
        <p:spPr>
          <a:xfrm>
            <a:off x="4556962" y="2202816"/>
            <a:ext cx="1216025" cy="509587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p10"/>
          <p:cNvSpPr/>
          <p:nvPr/>
        </p:nvSpPr>
        <p:spPr>
          <a:xfrm flipH="1">
            <a:off x="5949518" y="2231284"/>
            <a:ext cx="45719" cy="481119"/>
          </a:xfrm>
          <a:custGeom>
            <a:avLst/>
            <a:gdLst/>
            <a:ahLst/>
            <a:cxnLst/>
            <a:rect l="l" t="t" r="r" b="b"/>
            <a:pathLst>
              <a:path w="120000" h="346710" extrusionOk="0">
                <a:moveTo>
                  <a:pt x="0" y="0"/>
                </a:moveTo>
                <a:lnTo>
                  <a:pt x="0" y="346328"/>
                </a:lnTo>
              </a:path>
            </a:pathLst>
          </a:custGeom>
          <a:noFill/>
          <a:ln w="28950" cap="flat" cmpd="sng">
            <a:solidFill>
              <a:srgbClr val="FC61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0"/>
          <p:cNvSpPr txBox="1"/>
          <p:nvPr/>
        </p:nvSpPr>
        <p:spPr>
          <a:xfrm>
            <a:off x="6171701" y="2164341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793F"/>
                </a:solidFill>
                <a:latin typeface="Verdana"/>
                <a:ea typeface="Verdana"/>
                <a:cs typeface="Verdana"/>
                <a:sym typeface="Verdana"/>
              </a:rPr>
              <a:t>PARA PREPARARSE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Indica la presencia de un fenómeno. No implica amenaza inmediata y como tanto es catalogado como un mensaje para informarse y prepararse. El aviso implica vigilancia continua ya que las condiciones son propicias para el desarrollo de un fenómeno, sin que se requiera permanecer alerta.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3" name="Google Shape;103;p10"/>
          <p:cNvSpPr/>
          <p:nvPr/>
        </p:nvSpPr>
        <p:spPr>
          <a:xfrm>
            <a:off x="4541801" y="2882023"/>
            <a:ext cx="1216025" cy="504825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4" name="Google Shape;104;p10"/>
          <p:cNvSpPr/>
          <p:nvPr/>
        </p:nvSpPr>
        <p:spPr>
          <a:xfrm>
            <a:off x="5980075" y="2893136"/>
            <a:ext cx="0" cy="473075"/>
          </a:xfrm>
          <a:custGeom>
            <a:avLst/>
            <a:gdLst/>
            <a:ahLst/>
            <a:cxnLst/>
            <a:rect l="l" t="t" r="r" b="b"/>
            <a:pathLst>
              <a:path w="120000" h="473075" extrusionOk="0">
                <a:moveTo>
                  <a:pt x="0" y="0"/>
                </a:moveTo>
                <a:lnTo>
                  <a:pt x="0" y="472738"/>
                </a:lnTo>
              </a:path>
            </a:pathLst>
          </a:custGeom>
          <a:noFill/>
          <a:ln w="28950" cap="flat" cmpd="sng">
            <a:solidFill>
              <a:srgbClr val="FEAF3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10"/>
          <p:cNvSpPr txBox="1"/>
          <p:nvPr/>
        </p:nvSpPr>
        <p:spPr>
          <a:xfrm>
            <a:off x="6171701" y="2842308"/>
            <a:ext cx="5491913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FEBB3F"/>
                </a:solidFill>
                <a:latin typeface="Verdana"/>
                <a:ea typeface="Verdana"/>
                <a:cs typeface="Verdana"/>
                <a:sym typeface="Verdana"/>
              </a:rPr>
              <a:t>PARA  INFORMARSE 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Es  un  mensaje  oficial  por  el  cual  se  difunde  información.  Por  lo  regular  se  refiere  a eventos observados, registrados o registrados y puede contener algunos elementos de pronóstico a manera de orientación. Por sus características pretéritas y futuras difiere del aviso y de la alerta, y por lo general no está encaminado a alertar sino a informar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06" name="Google Shape;106;p10"/>
          <p:cNvSpPr/>
          <p:nvPr/>
        </p:nvSpPr>
        <p:spPr>
          <a:xfrm>
            <a:off x="5980075" y="3515958"/>
            <a:ext cx="0" cy="279400"/>
          </a:xfrm>
          <a:custGeom>
            <a:avLst/>
            <a:gdLst/>
            <a:ahLst/>
            <a:cxnLst/>
            <a:rect l="l" t="t" r="r" b="b"/>
            <a:pathLst>
              <a:path w="120000" h="280035" extrusionOk="0">
                <a:moveTo>
                  <a:pt x="0" y="0"/>
                </a:moveTo>
                <a:lnTo>
                  <a:pt x="0" y="279797"/>
                </a:lnTo>
              </a:path>
            </a:pathLst>
          </a:custGeom>
          <a:noFill/>
          <a:ln w="28950" cap="flat" cmpd="sng">
            <a:solidFill>
              <a:srgbClr val="98ECF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10"/>
          <p:cNvSpPr txBox="1"/>
          <p:nvPr/>
        </p:nvSpPr>
        <p:spPr>
          <a:xfrm>
            <a:off x="6171701" y="3472503"/>
            <a:ext cx="5491913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127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s-MX" sz="800" b="1" i="0" u="none" strike="noStrike" cap="none">
                <a:solidFill>
                  <a:srgbClr val="92D050"/>
                </a:solidFill>
                <a:latin typeface="Verdana"/>
                <a:ea typeface="Verdana"/>
                <a:cs typeface="Verdana"/>
                <a:sym typeface="Verdana"/>
              </a:rPr>
              <a:t>CONDICIONES NORMALES </a:t>
            </a:r>
            <a:r>
              <a:rPr lang="es-MX" sz="800" b="0" i="0" u="none" strike="noStrike" cap="none">
                <a:solidFill>
                  <a:srgbClr val="171616"/>
                </a:solidFill>
                <a:latin typeface="Verdana"/>
                <a:ea typeface="Verdana"/>
                <a:cs typeface="Verdana"/>
                <a:sym typeface="Verdana"/>
              </a:rPr>
              <a:t>La información que se suministra se encuentra dentro de los rangos normales.</a:t>
            </a:r>
            <a:endParaRPr sz="800" b="0" i="0" u="none" strike="noStrike" cap="none">
              <a:solidFill>
                <a:srgbClr val="0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cxnSp>
        <p:nvCxnSpPr>
          <p:cNvPr id="108" name="Google Shape;108;p10"/>
          <p:cNvCxnSpPr/>
          <p:nvPr/>
        </p:nvCxnSpPr>
        <p:spPr>
          <a:xfrm>
            <a:off x="4283815" y="1132114"/>
            <a:ext cx="0" cy="2854531"/>
          </a:xfrm>
          <a:prstGeom prst="straightConnector1">
            <a:avLst/>
          </a:prstGeom>
          <a:noFill/>
          <a:ln w="28575" cap="flat" cmpd="sng">
            <a:solidFill>
              <a:srgbClr val="C0000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9" name="Google Shape;109;p10"/>
          <p:cNvSpPr txBox="1"/>
          <p:nvPr/>
        </p:nvSpPr>
        <p:spPr>
          <a:xfrm>
            <a:off x="371777" y="2939305"/>
            <a:ext cx="3765369" cy="5766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Actualización: </a:t>
            </a:r>
            <a:fld id="{59A354A9-EBAA-446E-90EE-DBF5671B94B7}" type="datetime4">
              <a:rPr lang="es-MX" sz="1100" b="1" i="0" u="none" strike="noStrike" cap="none" smtClean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25 de mayo de 2024</a:t>
            </a:fld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1270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0"/>
              <a:buFont typeface="Arial"/>
              <a:buNone/>
            </a:pP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Alertas vigentes hasta:  </a:t>
            </a:r>
            <a:r>
              <a:rPr lang="es-MX" sz="1100" b="1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26</a:t>
            </a:r>
            <a:r>
              <a:rPr lang="es-MX" sz="1100" b="1" i="0" u="none" strike="noStrike" cap="none" dirty="0">
                <a:solidFill>
                  <a:srgbClr val="800000"/>
                </a:solidFill>
                <a:latin typeface="Calibri"/>
                <a:ea typeface="Calibri"/>
                <a:cs typeface="Calibri"/>
                <a:sym typeface="Calibri"/>
              </a:rPr>
              <a:t> de mayo de 2024 – 12:00 HLC.</a:t>
            </a:r>
            <a:endParaRPr sz="11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10" descr="Recurso 39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35861" y="3520213"/>
            <a:ext cx="1237126" cy="3470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REGIÓN AMAZONIA</a:t>
            </a:r>
            <a:endParaRPr/>
          </a:p>
        </p:txBody>
      </p:sp>
      <p:pic>
        <p:nvPicPr>
          <p:cNvPr id="3" name="Google Shape;192;p59">
            <a:extLst>
              <a:ext uri="{FF2B5EF4-FFF2-40B4-BE49-F238E27FC236}">
                <a16:creationId xmlns:a16="http://schemas.microsoft.com/office/drawing/2014/main" id="{38683419-F7F2-B01F-B4AA-FD65F66F4C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331024" y="2485378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158;p58">
            <a:extLst>
              <a:ext uri="{FF2B5EF4-FFF2-40B4-BE49-F238E27FC236}">
                <a16:creationId xmlns:a16="http://schemas.microsoft.com/office/drawing/2014/main" id="{F4551B2E-46C7-3097-24EA-4BFAE1064786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68785" y="1269801"/>
            <a:ext cx="423384" cy="437848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75C27EA4-56B4-DD71-1472-1F1A658D597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03916085"/>
              </p:ext>
            </p:extLst>
          </p:nvPr>
        </p:nvGraphicFramePr>
        <p:xfrm>
          <a:off x="12927339" y="766901"/>
          <a:ext cx="6821996" cy="10058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63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56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3913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913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214" name="Google Shape;214;p5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229456" y="1525065"/>
            <a:ext cx="4909073" cy="5024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8BA005FF-DCE2-DF4E-F830-F0E3F3C82BEE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967841" y="3071948"/>
            <a:ext cx="4343194" cy="1266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218;p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2683853" y="5791329"/>
            <a:ext cx="451143" cy="4450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7" name="Google Shape;186;p59">
            <a:extLst>
              <a:ext uri="{FF2B5EF4-FFF2-40B4-BE49-F238E27FC236}">
                <a16:creationId xmlns:a16="http://schemas.microsoft.com/office/drawing/2014/main" id="{2FE0442E-ADAE-DCE8-0FE5-E904C3D82E5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5459428"/>
              </p:ext>
            </p:extLst>
          </p:nvPr>
        </p:nvGraphicFramePr>
        <p:xfrm>
          <a:off x="12465787" y="5194165"/>
          <a:ext cx="6636419" cy="113867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3029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70612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6456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AMAZONAS : La Chorrera.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6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/>
              <a:t>DEFINICIONES Y RECOMENDACIONES</a:t>
            </a:r>
            <a:endParaRPr/>
          </a:p>
        </p:txBody>
      </p:sp>
      <p:graphicFrame>
        <p:nvGraphicFramePr>
          <p:cNvPr id="224" name="Google Shape;224;p6"/>
          <p:cNvGraphicFramePr/>
          <p:nvPr/>
        </p:nvGraphicFramePr>
        <p:xfrm>
          <a:off x="4758476" y="1497013"/>
          <a:ext cx="6465900" cy="4858445"/>
        </p:xfrm>
        <a:graphic>
          <a:graphicData uri="http://schemas.openxmlformats.org/drawingml/2006/table">
            <a:tbl>
              <a:tblPr firstRow="1" bandRow="1">
                <a:noFill/>
                <a:tableStyleId>{F00C0F73-EEEA-4E89-A611-1E2FAB54C115}</a:tableStyleId>
              </a:tblPr>
              <a:tblGrid>
                <a:gridCol w="3232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32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78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DEFINICIONES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900"/>
                        <a:buFont typeface="Arial Narrow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RECOMENDACIONES</a:t>
                      </a:r>
                      <a:endParaRPr sz="1400" u="none" strike="noStrike" cap="none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206825"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Amenaza: Peligro latente de que un evento físico de origen natural, o causado, o inducido por la acción humana de manera accidental, se presente con una severidad suficiente para causar pérdida de vidas, lesiones u otros impactos en la salud, así como también daños y pérdidas en los bienes, la infraestructura, los medios de sustento, la prestación de servicios y los recursos ambientales (Ley 1523 de 2012).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Conato (Incendio): Fuego de origen natural o antrópico que afecta o destruye una extensión inferior a 5.000 m2, de cualquier tipo de cobertura vegetal, ya sea en zona urbana o rural.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de la cobertura vegetal: Fuego sobre la cobertura vegetal de origen natural o antrópico que se propaga sin control, que causa perturbaciones ecológicas afectando o destruyendo una extensión superior a 5.000 m2, ya sea en zona urbana o rural, que responde al tipo de vegetación, cantidad de combustible, oxígeno, condiciones meteorológicas, topografía, actividades humanas, entre otras.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Incendio forestal: Un incendio forestal es un “fuego que, cualquiera sea su origen, se propaga sin control en terrenos rurales a través de vegetación leñosa, arbustiva o herbácea, ya sea viva o muerta”. Es decir, no solo se queman los árboles, sino que se destruye todo un ecosistema de especies vegetales silvestres y también animales que habitan en estos terrenos. (</a:t>
                      </a:r>
                      <a:r>
                        <a:rPr lang="es-MX" sz="900" u="none" strike="noStrike" cap="none" dirty="0" err="1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Conaf</a:t>
                      </a:r>
                      <a:r>
                        <a:rPr lang="es-MX" sz="900" u="none" strike="noStrike" cap="none" dirty="0"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, 2019)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la comunidad en general, a los turistas y caminantes apagar debidamente las fogatas y no dejar residuos tipo vidrio que sirvan como elementos concentradores de la radiación solar e igualmente  reportar a las autoridades en caso de ocurrencia de incendios.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consejos departamentales y municipales, las autoridades ambientales regionales y locales, mantener activos los  planes de prevención y atención de incendios con el fin de  evitar la ocurrencia y propagación de los mismos especialmente en áreas de reserva forestal y del Sistema Nacional de Parques  Nacionales Naturales.</a:t>
                      </a:r>
                      <a:endParaRPr sz="900" u="none" strike="noStrike" cap="none" dirty="0"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900" b="0" u="none" strike="noStrike" cap="none" dirty="0">
                          <a:solidFill>
                            <a:schemeClr val="dk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 los sistemas regionales y locales de bomberos  disponer de los elementos necesarios para la atención oportuna de eventos de incendio de la cobertura vegetal</a:t>
                      </a:r>
                      <a:endParaRPr sz="900" b="0" u="none" strike="noStrike" cap="none" dirty="0">
                        <a:solidFill>
                          <a:schemeClr val="dk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91450" marR="91450" marT="45725" marB="45725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25" name="Google Shape;225;p6" descr="fire-PG9XATW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04875" y="1497013"/>
            <a:ext cx="3403600" cy="4502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7"/>
          <p:cNvSpPr/>
          <p:nvPr/>
        </p:nvSpPr>
        <p:spPr>
          <a:xfrm>
            <a:off x="8418444" y="1243645"/>
            <a:ext cx="2594113" cy="3487381"/>
          </a:xfrm>
          <a:prstGeom prst="roundRect">
            <a:avLst>
              <a:gd name="adj" fmla="val 6103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7"/>
          <p:cNvSpPr txBox="1"/>
          <p:nvPr/>
        </p:nvSpPr>
        <p:spPr>
          <a:xfrm>
            <a:off x="926614" y="1468000"/>
            <a:ext cx="6845786" cy="2492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Ghisliane Echeverry Prieto | Directora General</a:t>
            </a: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Ingrid Tatiana Sierra Giraldo| Jefe 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</a:pPr>
            <a:endParaRPr sz="1200" b="1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Elaboró: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endParaRPr lang="es-MX" sz="12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Luis Alejandro Vanegas Guerrero 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(Incendios de la Cobertura Vegetal).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OFICINA DEL SERVICIO DE PRONÓSTICO Y ALERTAS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http://www.ideam.gov.co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1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Correos electrónicos</a:t>
            </a: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 servicio@ideam.gov.co, alertas@ideam.gov.co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Calle 25D N° 96B - 70, piso 3. Bogotá, D.C. 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ial Narrow"/>
              <a:buNone/>
            </a:pPr>
            <a:r>
              <a:rPr lang="es-MX" sz="12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Teléfono: 3075625 ext. 1334 -1336.</a:t>
            </a:r>
            <a:endParaRPr sz="1200" b="0" i="0" u="none" strike="noStrike" cap="none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232" name="Google Shape;232;p7"/>
          <p:cNvSpPr/>
          <p:nvPr/>
        </p:nvSpPr>
        <p:spPr>
          <a:xfrm>
            <a:off x="8658570" y="1349741"/>
            <a:ext cx="2096378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lang="es-MX" sz="14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VISITA NUESTRAS REDES SOCIALES</a:t>
            </a:r>
            <a:endParaRPr sz="1100" b="1" i="0" u="none" strike="noStrike" cap="none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grpSp>
        <p:nvGrpSpPr>
          <p:cNvPr id="233" name="Google Shape;233;p7"/>
          <p:cNvGrpSpPr/>
          <p:nvPr/>
        </p:nvGrpSpPr>
        <p:grpSpPr>
          <a:xfrm>
            <a:off x="8760760" y="2132261"/>
            <a:ext cx="2092771" cy="2404039"/>
            <a:chOff x="8855817" y="2561633"/>
            <a:chExt cx="1843914" cy="2118168"/>
          </a:xfrm>
        </p:grpSpPr>
        <p:pic>
          <p:nvPicPr>
            <p:cNvPr id="234" name="Google Shape;234;p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855817" y="4349526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5" name="Google Shape;235;p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855817" y="3746544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6" name="Google Shape;236;p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855817" y="3177616"/>
              <a:ext cx="330275" cy="31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7" name="Google Shape;237;p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855817" y="2561633"/>
              <a:ext cx="330275" cy="3302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8" name="Google Shape;238;p7"/>
            <p:cNvSpPr txBox="1"/>
            <p:nvPr/>
          </p:nvSpPr>
          <p:spPr>
            <a:xfrm flipH="1">
              <a:off x="9274870" y="2591831"/>
              <a:ext cx="1275447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InstitutoIDEAM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39" name="Google Shape;239;p7"/>
            <p:cNvSpPr txBox="1"/>
            <p:nvPr/>
          </p:nvSpPr>
          <p:spPr>
            <a:xfrm flipH="1">
              <a:off x="9274870" y="3211968"/>
              <a:ext cx="1424861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@IDEAMColombia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0" name="Google Shape;240;p7"/>
            <p:cNvSpPr txBox="1"/>
            <p:nvPr/>
          </p:nvSpPr>
          <p:spPr>
            <a:xfrm flipH="1">
              <a:off x="9274870" y="3780896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IdeamColombia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sp>
          <p:nvSpPr>
            <p:cNvPr id="241" name="Google Shape;241;p7"/>
            <p:cNvSpPr txBox="1"/>
            <p:nvPr/>
          </p:nvSpPr>
          <p:spPr>
            <a:xfrm flipH="1">
              <a:off x="9274870" y="4390230"/>
              <a:ext cx="1292210" cy="22924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Calibri"/>
                <a:buNone/>
              </a:pPr>
              <a:r>
                <a:rPr lang="es-MX" sz="1200" b="0" i="0" u="none" strike="noStrike" cap="none">
                  <a:solidFill>
                    <a:srgbClr val="7F7F7F"/>
                  </a:solidFill>
                  <a:latin typeface="Verdana"/>
                  <a:ea typeface="Verdana"/>
                  <a:cs typeface="Verdana"/>
                  <a:sym typeface="Verdana"/>
                </a:rPr>
                <a:t>Ideam.Instituto</a:t>
              </a:r>
              <a:endParaRPr sz="1200" b="0" i="0" u="none" strike="noStrike" cap="none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</p:grpSp>
      <p:sp>
        <p:nvSpPr>
          <p:cNvPr id="242" name="Google Shape;242;p7"/>
          <p:cNvSpPr/>
          <p:nvPr/>
        </p:nvSpPr>
        <p:spPr>
          <a:xfrm>
            <a:off x="0" y="-125343"/>
            <a:ext cx="12192000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00"/>
              <a:buFont typeface="Arial"/>
              <a:buNone/>
            </a:pPr>
            <a:r>
              <a:rPr lang="es-MX" sz="1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histórico &lt;- rbind(histórico, evaluación) </a:t>
            </a:r>
            <a:endParaRPr sz="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br>
              <a:rPr lang="es-MX"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</a:b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694853" y="1537350"/>
            <a:ext cx="6895471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Debido a los valores de precipitación y temperatura máxima que se han dado en los últimos días, se presentan condiciones de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:</a:t>
            </a: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s-MX" sz="1600" dirty="0">
              <a:solidFill>
                <a:srgbClr val="7F7F7F"/>
              </a:solidFill>
              <a:latin typeface="Verdana"/>
              <a:ea typeface="Verdana"/>
              <a:cs typeface="Verdana"/>
              <a:sym typeface="Verdana"/>
            </a:endParaRPr>
          </a:p>
          <a:p>
            <a:pPr algn="just"/>
            <a:r>
              <a:rPr lang="es-MX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Baja:</a:t>
            </a:r>
            <a:r>
              <a:rPr lang="es-MX" sz="1600" b="1" dirty="0">
                <a:solidFill>
                  <a:schemeClr val="accent2">
                    <a:lumMod val="75000"/>
                  </a:schemeClr>
                </a:solidFill>
                <a:latin typeface="Verdana"/>
                <a:ea typeface="Verdana"/>
                <a:sym typeface="Verdana"/>
              </a:rPr>
              <a:t> 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</a:t>
            </a:r>
            <a:r>
              <a:rPr lang="es-MX" sz="16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unos</a:t>
            </a:r>
            <a:r>
              <a:rPr lang="es-MX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 de los departamentos de </a:t>
            </a:r>
            <a:r>
              <a:rPr lang="es-ES" sz="16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Cundinamarca, Huila, Nariño, Santander y Tolima</a:t>
            </a:r>
            <a:endParaRPr lang="es-MX" sz="1600" dirty="0">
              <a:solidFill>
                <a:srgbClr val="7F7F7F"/>
              </a:solidFill>
              <a:latin typeface="Verdana"/>
              <a:ea typeface="Verdana"/>
              <a:sym typeface="Verdana"/>
            </a:endParaRPr>
          </a:p>
        </p:txBody>
      </p:sp>
      <p:sp>
        <p:nvSpPr>
          <p:cNvPr id="116" name="Google Shape;116;p16"/>
          <p:cNvSpPr txBox="1"/>
          <p:nvPr/>
        </p:nvSpPr>
        <p:spPr>
          <a:xfrm>
            <a:off x="3375609" y="979408"/>
            <a:ext cx="1948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8441F"/>
              </a:buClr>
              <a:buSzPts val="2400"/>
              <a:buFont typeface="Arial"/>
              <a:buNone/>
            </a:pPr>
            <a:r>
              <a:rPr lang="es-MX" sz="2400" b="1" i="0" u="none" strike="noStrike" cap="none" dirty="0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RESUMEN</a:t>
            </a:r>
            <a:endParaRPr sz="1400" b="1" i="0" u="none" strike="noStrike" cap="none" dirty="0">
              <a:solidFill>
                <a:srgbClr val="C000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117" name="Google Shape;117;p16"/>
          <p:cNvSpPr/>
          <p:nvPr/>
        </p:nvSpPr>
        <p:spPr>
          <a:xfrm>
            <a:off x="7842142" y="1084183"/>
            <a:ext cx="3828082" cy="5440605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8090116" y="1177875"/>
            <a:ext cx="3328298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sz="1100" b="1" i="0" u="none" strike="noStrike" cap="none">
                <a:solidFill>
                  <a:srgbClr val="C00000"/>
                </a:solidFill>
                <a:latin typeface="Verdana"/>
                <a:ea typeface="Verdana"/>
                <a:cs typeface="Verdana"/>
                <a:sym typeface="Verdana"/>
              </a:rPr>
              <a:t>Mapa de Pronóstico de la Amenaza por </a:t>
            </a:r>
            <a:r>
              <a:rPr lang="es-MX" sz="1100" b="1" i="0" u="none" strike="noStrike" cap="none">
                <a:solidFill>
                  <a:srgbClr val="C00000"/>
                </a:solidFill>
                <a:latin typeface="Arial Black"/>
                <a:ea typeface="Arial Black"/>
                <a:cs typeface="Arial Black"/>
                <a:sym typeface="Arial Black"/>
              </a:rPr>
              <a:t>Incendios de la Cobertura Vegetal</a:t>
            </a:r>
            <a:endParaRPr sz="1100" b="1" i="0" u="none" strike="noStrike" cap="none">
              <a:solidFill>
                <a:srgbClr val="C00000"/>
              </a:solidFill>
              <a:latin typeface="Arial Black"/>
              <a:ea typeface="Arial Black"/>
              <a:cs typeface="Arial Black"/>
              <a:sym typeface="Arial Black"/>
            </a:endParaRPr>
          </a:p>
        </p:txBody>
      </p:sp>
      <p:pic>
        <p:nvPicPr>
          <p:cNvPr id="119" name="Google Shape;119;p16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8149156" y="1608767"/>
            <a:ext cx="3269246" cy="462319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69F88C6-9210-B168-FA3A-A2ADBDD4752F}"/>
              </a:ext>
            </a:extLst>
          </p:cNvPr>
          <p:cNvSpPr txBox="1"/>
          <p:nvPr/>
        </p:nvSpPr>
        <p:spPr>
          <a:xfrm>
            <a:off x="12334875" y="2686377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algunos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 los departamentos de Amazonas y Casanare.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C3118E-FCF3-FEC8-5B09-7D23AB50F507}"/>
              </a:ext>
            </a:extLst>
          </p:cNvPr>
          <p:cNvSpPr txBox="1"/>
          <p:nvPr/>
        </p:nvSpPr>
        <p:spPr>
          <a:xfrm>
            <a:off x="12334875" y="3354162"/>
            <a:ext cx="922496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MX" sz="1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sym typeface="Verdana"/>
              </a:rPr>
              <a:t>Alerta Moderada:</a:t>
            </a:r>
            <a:r>
              <a:rPr lang="es-MX" sz="1400" b="0" i="0" u="none" strike="noStrike" cap="none" dirty="0">
                <a:solidFill>
                  <a:schemeClr val="accent2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en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algunos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municipios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d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e los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 departamentos de </a:t>
            </a:r>
            <a:r>
              <a:rPr lang="es-MX" sz="1400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Boyacá y Magdalena</a:t>
            </a:r>
            <a:r>
              <a:rPr lang="es-MX" sz="1400" b="0" i="0" u="none" strike="noStrike" cap="none" dirty="0">
                <a:solidFill>
                  <a:srgbClr val="7F7F7F"/>
                </a:solidFill>
                <a:latin typeface="Verdana"/>
                <a:ea typeface="Verdana"/>
                <a:cs typeface="Verdana"/>
                <a:sym typeface="Verdana"/>
              </a:rPr>
              <a:t>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D22B2DD-884B-8992-44D4-B66F74467475}"/>
              </a:ext>
            </a:extLst>
          </p:cNvPr>
          <p:cNvSpPr txBox="1"/>
          <p:nvPr/>
        </p:nvSpPr>
        <p:spPr>
          <a:xfrm>
            <a:off x="12703969" y="4118074"/>
            <a:ext cx="107775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MX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/>
                <a:ea typeface="Verdana"/>
                <a:cs typeface="Verdana"/>
                <a:sym typeface="Verdana"/>
              </a:rPr>
              <a:t>Alerta Roja: </a:t>
            </a:r>
            <a:r>
              <a:rPr lang="es-MX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Verdana"/>
                <a:ea typeface="Verdana"/>
                <a:cs typeface="Verdana"/>
                <a:sym typeface="Verdana"/>
              </a:rPr>
              <a:t>en el departamento de La Guajira.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6"/>
          <p:cNvSpPr/>
          <p:nvPr/>
        </p:nvSpPr>
        <p:spPr>
          <a:xfrm>
            <a:off x="996120" y="918041"/>
            <a:ext cx="10199759" cy="5174850"/>
          </a:xfrm>
          <a:prstGeom prst="roundRect">
            <a:avLst>
              <a:gd name="adj" fmla="val 6141"/>
            </a:avLst>
          </a:prstGeom>
          <a:solidFill>
            <a:srgbClr val="F2F2F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" name="Google Shape;118;p16"/>
          <p:cNvSpPr txBox="1"/>
          <p:nvPr/>
        </p:nvSpPr>
        <p:spPr>
          <a:xfrm>
            <a:off x="1142570" y="910691"/>
            <a:ext cx="990685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/>
                <a:sym typeface="Verdana"/>
              </a:rPr>
              <a:t>Gráfica de seguimiento de alertas por pronóstico de la amenaza de </a:t>
            </a:r>
            <a:r>
              <a:rPr lang="es-MX" b="1" i="0" u="none" strike="noStrike" cap="none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incendios de la cobertura vegetal para Colombia durante los ú</a:t>
            </a:r>
            <a:r>
              <a:rPr lang="es-MX" b="1" dirty="0">
                <a:solidFill>
                  <a:srgbClr val="C00000"/>
                </a:solidFill>
                <a:latin typeface="Verdana" panose="020B0604030504040204" pitchFamily="34" charset="0"/>
                <a:ea typeface="Verdana" panose="020B0604030504040204" pitchFamily="34" charset="0"/>
                <a:cs typeface="Arial Black"/>
                <a:sym typeface="Arial Black"/>
              </a:rPr>
              <a:t>ltimos 30 días</a:t>
            </a:r>
            <a:endParaRPr b="1" i="0" u="none" strike="noStrike" cap="none" dirty="0">
              <a:solidFill>
                <a:srgbClr val="C00000"/>
              </a:solidFill>
              <a:latin typeface="Verdana" panose="020B0604030504040204" pitchFamily="34" charset="0"/>
              <a:ea typeface="Verdana" panose="020B0604030504040204" pitchFamily="34" charset="0"/>
              <a:cs typeface="Arial Black"/>
              <a:sym typeface="Arial Black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173D8E2-1980-3E16-89B0-CAD8B921A3F8}"/>
              </a:ext>
            </a:extLst>
          </p:cNvPr>
          <p:cNvSpPr txBox="1"/>
          <p:nvPr/>
        </p:nvSpPr>
        <p:spPr>
          <a:xfrm>
            <a:off x="996119" y="6185142"/>
            <a:ext cx="1019975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900" dirty="0"/>
              <a:t>El eje horizontal presenta la fecha de evaluación de las alertas, el eje vertical izquierdo el </a:t>
            </a:r>
            <a:r>
              <a:rPr lang="es-ES" sz="900"/>
              <a:t>porcentaje de </a:t>
            </a:r>
            <a:r>
              <a:rPr lang="es-ES" sz="900" dirty="0"/>
              <a:t>municipios* en alerta y el eje vertical derecho el número total de éstos; categorizando las alertas en una barra apilada según su nivel de amenaza: alta (rojo), moderada (naranja) y baja (amarillo).</a:t>
            </a:r>
          </a:p>
          <a:p>
            <a:pPr algn="just"/>
            <a:r>
              <a:rPr lang="es-ES" sz="800" i="1" dirty="0"/>
              <a:t>* Municipios oficiales registrados por el DANE representado el 100% (1121 municipios) a la fecha.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816CD2D-3799-A8AB-DB5D-2FFDB369AD82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1622400" y="1463497"/>
            <a:ext cx="9164690" cy="4413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518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 25 de mayo de 2024 | 12:00 HLC</a:t>
            </a:r>
            <a:endParaRPr sz="1200" dirty="0"/>
          </a:p>
        </p:txBody>
      </p:sp>
      <p:pic>
        <p:nvPicPr>
          <p:cNvPr id="126" name="Google Shape;126;p17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CE48DD11-CA3E-E5B6-3E38-7787E44FDBFC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tretch>
            <a:fillRect/>
          </a:stretch>
        </p:blipFill>
        <p:spPr>
          <a:xfrm>
            <a:off x="9579882" y="3160467"/>
            <a:ext cx="1874181" cy="2561603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C68FAB2-F010-F1F3-9636-6EC840BE2A0A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97FC21E8-94FE-18AA-B41D-B6DFE5AC50FC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229708" y="3558642"/>
            <a:ext cx="2236825" cy="809954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F90D230-3E9E-54E6-B20F-AD31367540C9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461469" y="2022157"/>
            <a:ext cx="2236825" cy="82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22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7"/>
          <p:cNvSpPr txBox="1">
            <a:spLocks noGrp="1"/>
          </p:cNvSpPr>
          <p:nvPr>
            <p:ph type="body" idx="2"/>
          </p:nvPr>
        </p:nvSpPr>
        <p:spPr>
          <a:xfrm>
            <a:off x="3569677" y="769938"/>
            <a:ext cx="5002823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>
              <a:spcBef>
                <a:spcPts val="0"/>
              </a:spcBef>
              <a:buSzPts val="1200"/>
            </a:pPr>
            <a:r>
              <a:rPr lang="es-MX" sz="1200" dirty="0"/>
              <a:t>Actualización :</a:t>
            </a:r>
            <a:fld id="{FCD533EB-3935-4046-9404-78921C1FDB7A}" type="datetime4">
              <a:rPr lang="es-MX" sz="1200" smtClean="0"/>
              <a:t>25 de mayo de 2024</a:t>
            </a:fld>
            <a:endParaRPr sz="1200" dirty="0"/>
          </a:p>
        </p:txBody>
      </p:sp>
      <p:pic>
        <p:nvPicPr>
          <p:cNvPr id="2" name="Google Shape;126;p17">
            <a:extLst>
              <a:ext uri="{FF2B5EF4-FFF2-40B4-BE49-F238E27FC236}">
                <a16:creationId xmlns:a16="http://schemas.microsoft.com/office/drawing/2014/main" id="{C6DC770E-C2B3-E77A-A4E9-58F3765CA73C}"/>
              </a:ext>
            </a:extLst>
          </p:cNvPr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4349929" y="2042000"/>
            <a:ext cx="2766430" cy="2955777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44E2C67-4660-AEE1-43AE-765D96497548}"/>
              </a:ext>
            </a:extLst>
          </p:cNvPr>
          <p:cNvPicPr>
            <a:picLocks noChangeAspect="1"/>
          </p:cNvPicPr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62241" y="1038225"/>
            <a:ext cx="4060990" cy="5742839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837F757F-DEA7-5464-90A1-9A661E89C6C2}"/>
              </a:ext>
            </a:extLst>
          </p:cNvPr>
          <p:cNvPicPr>
            <a:picLocks noChangeAspect="1"/>
          </p:cNvPicPr>
          <p:nvPr/>
        </p:nvPicPr>
        <p:blipFill>
          <a:blip r:embed="rId7" r:link="rId8"/>
          <a:stretch>
            <a:fillRect/>
          </a:stretch>
        </p:blipFill>
        <p:spPr>
          <a:xfrm>
            <a:off x="9579882" y="3160467"/>
            <a:ext cx="1907268" cy="2561603"/>
          </a:xfrm>
          <a:prstGeom prst="rect">
            <a:avLst/>
          </a:prstGeom>
        </p:spPr>
      </p:pic>
      <p:pic>
        <p:nvPicPr>
          <p:cNvPr id="7" name="Imagen 6" descr="Tabla&#10;&#10;Descripción generada automáticamente">
            <a:extLst>
              <a:ext uri="{FF2B5EF4-FFF2-40B4-BE49-F238E27FC236}">
                <a16:creationId xmlns:a16="http://schemas.microsoft.com/office/drawing/2014/main" id="{6598A6D3-0299-9D9F-FDCA-F84EBFE625C4}"/>
              </a:ext>
            </a:extLst>
          </p:cNvPr>
          <p:cNvPicPr>
            <a:picLocks noChangeAspect="1"/>
          </p:cNvPicPr>
          <p:nvPr/>
        </p:nvPicPr>
        <p:blipFill>
          <a:blip r:embed="rId9" r:link="rId10"/>
          <a:stretch>
            <a:fillRect/>
          </a:stretch>
        </p:blipFill>
        <p:spPr>
          <a:xfrm>
            <a:off x="7369736" y="3625703"/>
            <a:ext cx="1956768" cy="70452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14DA61E-346C-D54E-775D-EDD1C01A4DA4}"/>
              </a:ext>
            </a:extLst>
          </p:cNvPr>
          <p:cNvPicPr>
            <a:picLocks noChangeAspect="1"/>
          </p:cNvPicPr>
          <p:nvPr/>
        </p:nvPicPr>
        <p:blipFill>
          <a:blip r:embed="rId11" r:link="rId12"/>
          <a:srcRect/>
          <a:stretch>
            <a:fillRect/>
          </a:stretch>
        </p:blipFill>
        <p:spPr>
          <a:xfrm>
            <a:off x="8280508" y="1870877"/>
            <a:ext cx="1956768" cy="70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8107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oogle Shape;186;p59">
            <a:extLst>
              <a:ext uri="{FF2B5EF4-FFF2-40B4-BE49-F238E27FC236}">
                <a16:creationId xmlns:a16="http://schemas.microsoft.com/office/drawing/2014/main" id="{423DFF3C-6695-3696-AE4B-F8B27BAFE4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27555772"/>
              </p:ext>
            </p:extLst>
          </p:nvPr>
        </p:nvGraphicFramePr>
        <p:xfrm>
          <a:off x="13095690" y="6017581"/>
          <a:ext cx="6426274" cy="1523828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7706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it-IT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MAGDALENA : Pivijay.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7337791"/>
                  </a:ext>
                </a:extLst>
              </a:tr>
            </a:tbl>
          </a:graphicData>
        </a:graphic>
      </p:graphicFrame>
      <p:graphicFrame>
        <p:nvGraphicFramePr>
          <p:cNvPr id="154" name="Google Shape;154;p58"/>
          <p:cNvGraphicFramePr/>
          <p:nvPr/>
        </p:nvGraphicFramePr>
        <p:xfrm>
          <a:off x="12743750" y="672005"/>
          <a:ext cx="6426275" cy="230770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487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77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40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u="none" strike="noStrike" cap="none">
                        <a:solidFill>
                          <a:srgbClr val="FFFFFF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endParaRPr sz="1000" u="none" strike="noStrike" cap="none" dirty="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</a:endParaRPr>
                    </a:p>
                  </a:txBody>
                  <a:tcPr marL="137150" marR="137150" marT="137150" marB="137150" anchor="ctr">
                    <a:lnL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7" y="727835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CARIBE</a:t>
            </a:r>
            <a:endParaRPr dirty="0"/>
          </a:p>
        </p:txBody>
      </p:sp>
      <p:pic>
        <p:nvPicPr>
          <p:cNvPr id="5" name="Google Shape;158;p58">
            <a:extLst>
              <a:ext uri="{FF2B5EF4-FFF2-40B4-BE49-F238E27FC236}">
                <a16:creationId xmlns:a16="http://schemas.microsoft.com/office/drawing/2014/main" id="{BCA079E4-8A9B-C367-42CC-AA03BB12CF62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434635" y="3852982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58"/>
          <p:cNvPicPr preferRelativeResize="0"/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40415" y="1215463"/>
            <a:ext cx="4492859" cy="4914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37;p24" descr="Recurso 25.png">
            <a:extLst>
              <a:ext uri="{FF2B5EF4-FFF2-40B4-BE49-F238E27FC236}">
                <a16:creationId xmlns:a16="http://schemas.microsoft.com/office/drawing/2014/main" id="{FE559301-7F7D-9C80-9B54-89AD7C708E3A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89280" y="3205653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57;p58">
            <a:extLst>
              <a:ext uri="{FF2B5EF4-FFF2-40B4-BE49-F238E27FC236}">
                <a16:creationId xmlns:a16="http://schemas.microsoft.com/office/drawing/2014/main" id="{7CF980FE-E4E0-48D1-DD62-8C38A3EE5CDF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2990160" y="2757181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AD3B07F7-5F82-8BFA-D6AD-BBC9A2443B3B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558592" y="4611617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04;p4">
            <a:extLst>
              <a:ext uri="{FF2B5EF4-FFF2-40B4-BE49-F238E27FC236}">
                <a16:creationId xmlns:a16="http://schemas.microsoft.com/office/drawing/2014/main" id="{A2EFD5D3-7DD5-9E48-178A-C6493805ABCA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Google Shape;186;p59">
            <a:extLst>
              <a:ext uri="{FF2B5EF4-FFF2-40B4-BE49-F238E27FC236}">
                <a16:creationId xmlns:a16="http://schemas.microsoft.com/office/drawing/2014/main" id="{36A0A1FF-74B2-D346-6ED5-9EF85C2B8B8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1006178"/>
              </p:ext>
            </p:extLst>
          </p:nvPr>
        </p:nvGraphicFramePr>
        <p:xfrm>
          <a:off x="4894116" y="2498985"/>
          <a:ext cx="6426274" cy="1380022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96122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518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HUILA : Aipe,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Villavieja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SANTANDER : Palmar.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TOLIMA : Alpujarra, Armero, Guamo.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6390419"/>
                  </a:ext>
                </a:extLst>
              </a:tr>
            </a:tbl>
          </a:graphicData>
        </a:graphic>
      </p:graphicFrame>
      <p:graphicFrame>
        <p:nvGraphicFramePr>
          <p:cNvPr id="8" name="Google Shape;186;p59">
            <a:extLst>
              <a:ext uri="{FF2B5EF4-FFF2-40B4-BE49-F238E27FC236}">
                <a16:creationId xmlns:a16="http://schemas.microsoft.com/office/drawing/2014/main" id="{BB77236E-D1B4-4795-802B-2334B00E3E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23094"/>
              </p:ext>
            </p:extLst>
          </p:nvPr>
        </p:nvGraphicFramePr>
        <p:xfrm>
          <a:off x="12791156" y="3649746"/>
          <a:ext cx="6815830" cy="1029189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53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4387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NORTE DE SANTANDER : San Cayetano.</a:t>
                      </a:r>
                      <a:endParaRPr lang="es-CO"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FF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26138072"/>
                  </a:ext>
                </a:extLst>
              </a:tr>
            </a:tbl>
          </a:graphicData>
        </a:graphic>
      </p:graphicFrame>
      <p:sp>
        <p:nvSpPr>
          <p:cNvPr id="155" name="Google Shape;155;p58"/>
          <p:cNvSpPr txBox="1">
            <a:spLocks noGrp="1"/>
          </p:cNvSpPr>
          <p:nvPr>
            <p:ph type="body" idx="2"/>
          </p:nvPr>
        </p:nvSpPr>
        <p:spPr>
          <a:xfrm>
            <a:off x="3741736" y="785917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ANDINA</a:t>
            </a:r>
            <a:endParaRPr dirty="0"/>
          </a:p>
        </p:txBody>
      </p:sp>
      <p:pic>
        <p:nvPicPr>
          <p:cNvPr id="156" name="Google Shape;156;p58"/>
          <p:cNvPicPr preferRelativeResize="0"/>
          <p:nvPr/>
        </p:nvPicPr>
        <p:blipFill>
          <a:blip r:embed="rId3" r:link="rId4"/>
          <a:srcRect/>
          <a:stretch>
            <a:fillRect/>
          </a:stretch>
        </p:blipFill>
        <p:spPr>
          <a:xfrm>
            <a:off x="244444" y="974036"/>
            <a:ext cx="4287799" cy="56440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58">
            <a:extLst>
              <a:ext uri="{FF2B5EF4-FFF2-40B4-BE49-F238E27FC236}">
                <a16:creationId xmlns:a16="http://schemas.microsoft.com/office/drawing/2014/main" id="{FF2A42F9-528B-3EEA-DB82-0937D1FFCC4A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4702" y="2979705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" name="Google Shape;186;p59">
            <a:extLst>
              <a:ext uri="{FF2B5EF4-FFF2-40B4-BE49-F238E27FC236}">
                <a16:creationId xmlns:a16="http://schemas.microsoft.com/office/drawing/2014/main" id="{A2D223CA-C975-B9B5-5E13-2B6D81A426E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09046019"/>
              </p:ext>
            </p:extLst>
          </p:nvPr>
        </p:nvGraphicFramePr>
        <p:xfrm>
          <a:off x="12465684" y="7403978"/>
          <a:ext cx="6809325" cy="125671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4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547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08907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4780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CUNDINAMARCA : Jerusalén.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2499165"/>
                  </a:ext>
                </a:extLst>
              </a:tr>
            </a:tbl>
          </a:graphicData>
        </a:graphic>
      </p:graphicFrame>
      <p:pic>
        <p:nvPicPr>
          <p:cNvPr id="7" name="Google Shape;158;p58">
            <a:extLst>
              <a:ext uri="{FF2B5EF4-FFF2-40B4-BE49-F238E27FC236}">
                <a16:creationId xmlns:a16="http://schemas.microsoft.com/office/drawing/2014/main" id="{C1928009-F118-6A01-BFA4-524B694C73BE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52993" y="2242993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37;p24" descr="Recurso 25.pn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870451" y="1632029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58;p58">
            <a:extLst>
              <a:ext uri="{FF2B5EF4-FFF2-40B4-BE49-F238E27FC236}">
                <a16:creationId xmlns:a16="http://schemas.microsoft.com/office/drawing/2014/main" id="{06FE825A-E389-1CDC-DFBA-A68778F7F408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080033" y="3220078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57;p58">
            <a:extLst>
              <a:ext uri="{FF2B5EF4-FFF2-40B4-BE49-F238E27FC236}">
                <a16:creationId xmlns:a16="http://schemas.microsoft.com/office/drawing/2014/main" id="{87391137-FCFC-8A2E-294F-598BD6AE8176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4434937" y="2242993"/>
            <a:ext cx="499120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137;p24" descr="Recurso 25.png">
            <a:extLst>
              <a:ext uri="{FF2B5EF4-FFF2-40B4-BE49-F238E27FC236}">
                <a16:creationId xmlns:a16="http://schemas.microsoft.com/office/drawing/2014/main" id="{7C90257F-3185-9ACF-AD24-BD094091A641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252993" y="4968036"/>
            <a:ext cx="458425" cy="4466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360392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Google Shape;186;p59">
            <a:extLst>
              <a:ext uri="{FF2B5EF4-FFF2-40B4-BE49-F238E27FC236}">
                <a16:creationId xmlns:a16="http://schemas.microsoft.com/office/drawing/2014/main" id="{C63644E5-9CB9-DC6A-0AB2-24036E948CB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5651573"/>
              </p:ext>
            </p:extLst>
          </p:nvPr>
        </p:nvGraphicFramePr>
        <p:xfrm>
          <a:off x="4672747" y="2176934"/>
          <a:ext cx="6426274" cy="1452697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008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5254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15298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7399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NARIÑO : </a:t>
                      </a:r>
                      <a:r>
                        <a:rPr lang="es-ES" sz="1000" b="0" i="0" u="none" strike="noStrike" cap="none" dirty="0" err="1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Imués</a:t>
                      </a:r>
                      <a:r>
                        <a:rPr lang="es-ES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, Ospina.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95435472"/>
                  </a:ext>
                </a:extLst>
              </a:tr>
            </a:tbl>
          </a:graphicData>
        </a:graphic>
      </p:graphicFrame>
      <p:pic>
        <p:nvPicPr>
          <p:cNvPr id="6" name="Google Shape;157;p58">
            <a:extLst>
              <a:ext uri="{FF2B5EF4-FFF2-40B4-BE49-F238E27FC236}">
                <a16:creationId xmlns:a16="http://schemas.microsoft.com/office/drawing/2014/main" id="{A109C155-499C-D133-7A34-5FC03B0D17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63369" y="923651"/>
            <a:ext cx="477952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7;p24" descr="Recurso 25.png">
            <a:extLst>
              <a:ext uri="{FF2B5EF4-FFF2-40B4-BE49-F238E27FC236}">
                <a16:creationId xmlns:a16="http://schemas.microsoft.com/office/drawing/2014/main" id="{09ED492B-775F-E4E0-CBDD-E3E9C008A51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643920" y="3325542"/>
            <a:ext cx="458425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58;p58">
            <a:extLst>
              <a:ext uri="{FF2B5EF4-FFF2-40B4-BE49-F238E27FC236}">
                <a16:creationId xmlns:a16="http://schemas.microsoft.com/office/drawing/2014/main" id="{8C502FAF-B0EA-25FC-863A-B50C89A91669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556701" y="2147811"/>
            <a:ext cx="484369" cy="4466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Google Shape;186;p59"/>
          <p:cNvGraphicFramePr/>
          <p:nvPr>
            <p:extLst>
              <p:ext uri="{D42A27DB-BD31-4B8C-83A1-F6EECF244321}">
                <p14:modId xmlns:p14="http://schemas.microsoft.com/office/powerpoint/2010/main" val="1410041896"/>
              </p:ext>
            </p:extLst>
          </p:nvPr>
        </p:nvGraphicFramePr>
        <p:xfrm>
          <a:off x="13243723" y="2004339"/>
          <a:ext cx="6746475" cy="154455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831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150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14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1785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CHOCÓ : El Carmen De Atrato.</a:t>
                      </a:r>
                    </a:p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MX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VALLE DEL CAUCA : Caicedonia, La Unión, La Victoria, Palmira, Roldanillo, Sevilla, Zarzal.</a:t>
                      </a: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87" name="Google Shape;187;p59"/>
          <p:cNvSpPr txBox="1">
            <a:spLocks noGrp="1"/>
          </p:cNvSpPr>
          <p:nvPr>
            <p:ph type="body" idx="2"/>
          </p:nvPr>
        </p:nvSpPr>
        <p:spPr>
          <a:xfrm>
            <a:off x="3741738" y="769938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PACÍFICO</a:t>
            </a:r>
            <a:endParaRPr dirty="0"/>
          </a:p>
        </p:txBody>
      </p:sp>
      <p:pic>
        <p:nvPicPr>
          <p:cNvPr id="188" name="Google Shape;188;p59"/>
          <p:cNvPicPr preferRelativeResize="0"/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467273" y="958055"/>
            <a:ext cx="3437977" cy="573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58;p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76757" y="3068703"/>
            <a:ext cx="457200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204;p4">
            <a:extLst>
              <a:ext uri="{FF2B5EF4-FFF2-40B4-BE49-F238E27FC236}">
                <a16:creationId xmlns:a16="http://schemas.microsoft.com/office/drawing/2014/main" id="{5E4545A0-6B4C-B252-9D3E-6EF79264A2B3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025214" y="6977714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4"/>
          <p:cNvSpPr txBox="1">
            <a:spLocks noGrp="1"/>
          </p:cNvSpPr>
          <p:nvPr>
            <p:ph type="body" idx="2"/>
          </p:nvPr>
        </p:nvSpPr>
        <p:spPr>
          <a:xfrm>
            <a:off x="3741738" y="815203"/>
            <a:ext cx="4708525" cy="3762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1600"/>
              <a:buNone/>
            </a:pPr>
            <a:r>
              <a:rPr lang="es-MX" dirty="0"/>
              <a:t>REGIÓN ORINOQUÍA</a:t>
            </a:r>
            <a:endParaRPr dirty="0"/>
          </a:p>
        </p:txBody>
      </p:sp>
      <p:graphicFrame>
        <p:nvGraphicFramePr>
          <p:cNvPr id="4" name="Google Shape;186;p59">
            <a:extLst>
              <a:ext uri="{FF2B5EF4-FFF2-40B4-BE49-F238E27FC236}">
                <a16:creationId xmlns:a16="http://schemas.microsoft.com/office/drawing/2014/main" id="{7E209691-1E0E-0653-8C66-C1F19FCFE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51388631"/>
              </p:ext>
            </p:extLst>
          </p:nvPr>
        </p:nvGraphicFramePr>
        <p:xfrm>
          <a:off x="15332977" y="2206050"/>
          <a:ext cx="6815830" cy="1348220"/>
        </p:xfrm>
        <a:graphic>
          <a:graphicData uri="http://schemas.openxmlformats.org/drawingml/2006/table">
            <a:tbl>
              <a:tblPr>
                <a:noFill/>
                <a:tableStyleId>{7637F94A-DA9B-481A-AE38-6A32242EE391}</a:tableStyleId>
              </a:tblPr>
              <a:tblGrid>
                <a:gridCol w="9554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603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7411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 Narrow"/>
                        <a:buNone/>
                      </a:pPr>
                      <a:r>
                        <a:rPr lang="es-MX" sz="1000" b="1" u="none" strike="noStrike" cap="none" dirty="0">
                          <a:solidFill>
                            <a:schemeClr val="lt1"/>
                          </a:solidFill>
                          <a:latin typeface="Verdana"/>
                          <a:ea typeface="Verdana"/>
                          <a:cs typeface="Verdana"/>
                          <a:sym typeface="Verdana"/>
                        </a:rPr>
                        <a:t>SITIOS PARA LOS CUALES SE GENERA LA ALERTA</a:t>
                      </a:r>
                      <a:endParaRPr sz="1000" b="1" u="none" strike="noStrike" cap="none" dirty="0">
                        <a:solidFill>
                          <a:schemeClr val="lt1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11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endParaRPr sz="1000" b="0" i="0" u="none" strike="noStrike" cap="none" dirty="0">
                        <a:solidFill>
                          <a:srgbClr val="000000"/>
                        </a:solidFill>
                        <a:latin typeface="Verdana"/>
                        <a:ea typeface="Verdana"/>
                        <a:cs typeface="Verdana"/>
                        <a:sym typeface="Verdana"/>
                      </a:endParaRPr>
                    </a:p>
                  </a:txBody>
                  <a:tcPr marL="137150" marR="137150" marT="137150" marB="137150" anchor="ctr">
                    <a:lnL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000"/>
                        <a:buFont typeface="Arial"/>
                        <a:buNone/>
                      </a:pPr>
                      <a:r>
                        <a:rPr lang="es-CO" sz="1000" b="0" i="0" u="none" strike="noStrike" cap="none" dirty="0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CASANARE : Trinidad.</a:t>
                      </a:r>
                    </a:p>
                  </a:txBody>
                  <a:tcPr marL="137150" marR="137150" marT="137150" marB="137150" anchor="ctr">
                    <a:lnL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 algn="ctr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 algn="ctr">
                      <a:solidFill>
                        <a:srgbClr val="C00000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70270076"/>
                  </a:ext>
                </a:extLst>
              </a:tr>
            </a:tbl>
          </a:graphicData>
        </a:graphic>
      </p:graphicFrame>
      <p:pic>
        <p:nvPicPr>
          <p:cNvPr id="8" name="Google Shape;192;p59">
            <a:extLst>
              <a:ext uri="{FF2B5EF4-FFF2-40B4-BE49-F238E27FC236}">
                <a16:creationId xmlns:a16="http://schemas.microsoft.com/office/drawing/2014/main" id="{9CB3ECE8-6BC2-ACF4-95D9-566A3493E8C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80350" y="1642507"/>
            <a:ext cx="432854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18;p5">
            <a:extLst>
              <a:ext uri="{FF2B5EF4-FFF2-40B4-BE49-F238E27FC236}">
                <a16:creationId xmlns:a16="http://schemas.microsoft.com/office/drawing/2014/main" id="{C0DBEDFF-8799-463A-AA31-E2EFF27AEEE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213204" y="3555454"/>
            <a:ext cx="484369" cy="445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4"/>
          <p:cNvPicPr preferRelativeResize="0"/>
          <p:nvPr/>
        </p:nvPicPr>
        <p:blipFill>
          <a:blip r:embed="rId5" r:link="rId6"/>
          <a:srcRect/>
          <a:stretch>
            <a:fillRect/>
          </a:stretch>
        </p:blipFill>
        <p:spPr>
          <a:xfrm>
            <a:off x="142766" y="1331844"/>
            <a:ext cx="4538563" cy="5337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158;p58">
            <a:extLst>
              <a:ext uri="{FF2B5EF4-FFF2-40B4-BE49-F238E27FC236}">
                <a16:creationId xmlns:a16="http://schemas.microsoft.com/office/drawing/2014/main" id="{1BC02411-1921-2F20-C9F3-5797D4F2EE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9087818" y="6081596"/>
            <a:ext cx="484369" cy="446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204;p4">
            <a:extLst>
              <a:ext uri="{FF2B5EF4-FFF2-40B4-BE49-F238E27FC236}">
                <a16:creationId xmlns:a16="http://schemas.microsoft.com/office/drawing/2014/main" id="{60B6CD79-504C-9D7F-21A5-A3A91110C804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880711" y="2920975"/>
            <a:ext cx="4343194" cy="1266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iseño personalizado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5655</TotalTime>
  <Words>1128</Words>
  <Application>Microsoft Office PowerPoint</Application>
  <PresentationFormat>Panorámica</PresentationFormat>
  <Paragraphs>94</Paragraphs>
  <Slides>12</Slides>
  <Notes>12</Notes>
  <HiddenSlides>1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Helvetica Neue</vt:lpstr>
      <vt:lpstr>Arial</vt:lpstr>
      <vt:lpstr>Arial Narrow</vt:lpstr>
      <vt:lpstr>Calibri</vt:lpstr>
      <vt:lpstr>Arial Black</vt:lpstr>
      <vt:lpstr>Verdana</vt:lpstr>
      <vt:lpstr>Diseño personalizado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CONSULTA SIPROT</dc:creator>
  <cp:lastModifiedBy>Servicio Operacional De Pronósticos Y Alertas - Ospa</cp:lastModifiedBy>
  <cp:revision>595</cp:revision>
  <dcterms:created xsi:type="dcterms:W3CDTF">2022-10-19T17:32:46Z</dcterms:created>
  <dcterms:modified xsi:type="dcterms:W3CDTF">2024-05-25T15:55:30Z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2022-10-18T00:00:00Z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2022-10-19T00:00:00Z</vt:filetime>
  </property>
  <property fmtid="{D5CDD505-2E9C-101B-9397-08002B2CF9AE}" pid="5" name="MSIP_Label_defa4170-0d19-0005-0004-bc88714345d2_Enabled">
    <vt:lpwstr>true</vt:lpwstr>
  </property>
  <property fmtid="{D5CDD505-2E9C-101B-9397-08002B2CF9AE}" pid="6" name="MSIP_Label_defa4170-0d19-0005-0004-bc88714345d2_SetDate">
    <vt:lpwstr>2024-02-22T15:00:47Z</vt:lpwstr>
  </property>
  <property fmtid="{D5CDD505-2E9C-101B-9397-08002B2CF9AE}" pid="7" name="MSIP_Label_defa4170-0d19-0005-0004-bc88714345d2_Method">
    <vt:lpwstr>Standard</vt:lpwstr>
  </property>
  <property fmtid="{D5CDD505-2E9C-101B-9397-08002B2CF9AE}" pid="8" name="MSIP_Label_defa4170-0d19-0005-0004-bc88714345d2_Name">
    <vt:lpwstr>defa4170-0d19-0005-0004-bc88714345d2</vt:lpwstr>
  </property>
  <property fmtid="{D5CDD505-2E9C-101B-9397-08002B2CF9AE}" pid="9" name="MSIP_Label_defa4170-0d19-0005-0004-bc88714345d2_SiteId">
    <vt:lpwstr>de2fffed-60b8-42b2-a465-00fee1de04ba</vt:lpwstr>
  </property>
  <property fmtid="{D5CDD505-2E9C-101B-9397-08002B2CF9AE}" pid="10" name="MSIP_Label_defa4170-0d19-0005-0004-bc88714345d2_ActionId">
    <vt:lpwstr>eb58da7a-1afc-469c-8100-e017faa72ef5</vt:lpwstr>
  </property>
  <property fmtid="{D5CDD505-2E9C-101B-9397-08002B2CF9AE}" pid="11" name="MSIP_Label_defa4170-0d19-0005-0004-bc88714345d2_ContentBits">
    <vt:lpwstr>0</vt:lpwstr>
  </property>
</Properties>
</file>